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32"/>
  </p:notesMasterIdLst>
  <p:sldIdLst>
    <p:sldId id="467" r:id="rId2"/>
    <p:sldId id="433" r:id="rId3"/>
    <p:sldId id="370" r:id="rId4"/>
    <p:sldId id="437" r:id="rId5"/>
    <p:sldId id="436" r:id="rId6"/>
    <p:sldId id="395" r:id="rId7"/>
    <p:sldId id="439" r:id="rId8"/>
    <p:sldId id="473" r:id="rId9"/>
    <p:sldId id="376" r:id="rId10"/>
    <p:sldId id="377" r:id="rId11"/>
    <p:sldId id="378" r:id="rId12"/>
    <p:sldId id="386" r:id="rId13"/>
    <p:sldId id="387" r:id="rId14"/>
    <p:sldId id="388" r:id="rId15"/>
    <p:sldId id="389" r:id="rId16"/>
    <p:sldId id="390" r:id="rId17"/>
    <p:sldId id="391" r:id="rId18"/>
    <p:sldId id="392" r:id="rId19"/>
    <p:sldId id="393" r:id="rId20"/>
    <p:sldId id="394" r:id="rId21"/>
    <p:sldId id="396" r:id="rId22"/>
    <p:sldId id="480" r:id="rId23"/>
    <p:sldId id="491" r:id="rId24"/>
    <p:sldId id="482" r:id="rId25"/>
    <p:sldId id="483" r:id="rId26"/>
    <p:sldId id="484" r:id="rId27"/>
    <p:sldId id="488" r:id="rId28"/>
    <p:sldId id="485" r:id="rId29"/>
    <p:sldId id="489" r:id="rId30"/>
    <p:sldId id="487" r:id="rId3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B6B"/>
    <a:srgbClr val="8CBEDA"/>
    <a:srgbClr val="0171BC"/>
    <a:srgbClr val="FFC563"/>
    <a:srgbClr val="B6CBA0"/>
    <a:srgbClr val="FAF8F7"/>
    <a:srgbClr val="70B958"/>
    <a:srgbClr val="36648B"/>
    <a:srgbClr val="0F9ED5"/>
    <a:srgbClr val="FAC8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02"/>
    <p:restoredTop sz="91507"/>
  </p:normalViewPr>
  <p:slideViewPr>
    <p:cSldViewPr snapToGrid="0">
      <p:cViewPr varScale="1">
        <p:scale>
          <a:sx n="116" d="100"/>
          <a:sy n="116" d="100"/>
        </p:scale>
        <p:origin x="5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AE305B-B826-A745-A7E9-3292A6A83320}" type="datetimeFigureOut">
              <a:rPr lang="fr-FR" smtClean="0"/>
              <a:t>13/08/2026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264D29-7021-1A47-807E-71E12FEF86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5421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64D29-7021-1A47-807E-71E12FEF8613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57072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F6FCAD-3F59-EC00-881A-BBC2D1BA9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F407AD-4953-FC42-11B4-3DF3BFE8E5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A667A3C-FE44-5A83-E522-6D1E766B42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F0F2039-0C2C-13CC-9EB0-9956537916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64D29-7021-1A47-807E-71E12FEF8613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32228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CA0B8-B323-60DE-156B-F465D1985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995A59E-F416-BD0F-2641-8E4F9B3CE9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A6A5877-BB77-8BD7-105D-2D0003BB67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E3A7454-CC5E-2F4A-ADED-D04FDC9FB0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64D29-7021-1A47-807E-71E12FEF8613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55479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8332EC-FF5C-3C65-D05D-129EBA3CC5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BDFF5CC-01A9-FC85-9E9B-2AD83F0F16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4D3084E-5474-D8C7-C3AD-699C052CCB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7E5C3C8-09E9-9FBB-F1BD-F1283CD445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64D29-7021-1A47-807E-71E12FEF8613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11205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D710F-5FFA-71F7-E73C-67E0F75D2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EAB1A7D-8D81-D206-694E-4C1EC90CD9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EAA926-0D04-6CE5-FD65-987DAA8A65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DD92773-8F0D-11CA-0BD0-CFD8D71742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64D29-7021-1A47-807E-71E12FEF8613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97277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502689-32D5-766E-3C59-0FDE02359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4208E33-4A80-0108-8CDC-E484E8D539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D287574-6BF3-A43F-62FD-B60A5074A4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0F96FA4-5187-3268-7662-19E00BAB6B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64D29-7021-1A47-807E-71E12FEF8613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64381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67696-E0FC-9747-5103-40595E3E4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AE49417-63B0-8DA7-996F-5D668FC169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BF2BE9B-D576-F6B9-649B-7BEE422932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F010405-B2A8-C8C5-3DD6-BE3B85A124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64D29-7021-1A47-807E-71E12FEF8613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75222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FC8AD-BE75-E83C-5B42-5A327B968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2B0CEA-7059-3999-3FE3-B2F91B9AE1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3FB558B-C764-1E49-B3F0-6B29F57722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02B4DB4-DFBA-D015-3B7A-D71F8E6E23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64D29-7021-1A47-807E-71E12FEF8613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36923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909B96-65B4-FDFF-3C93-209DB622C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35D807A-8BC1-89BF-2A41-7559A473B9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AB8CD2B-1D9D-2CEF-C5D4-A34E8F3C58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66CCDCF-D07D-ABCB-7DEB-2E75407A27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64D29-7021-1A47-807E-71E12FEF8613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16782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420C3A-72A3-8001-B5B2-B1AAC3F34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58BA232-4752-9EC8-3F21-B807791A17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5AC1F33-49F3-DA06-2D83-AD780A61DD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5469-8E4E-A237-6E4D-891E507D13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64D29-7021-1A47-807E-71E12FEF8613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97100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CC8D63-2A84-E22B-04C4-B65CC31E40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78728AB-4BE9-FAA4-69F6-D577ED0D56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1729FD9-99B0-DE33-3FF6-7BD3882012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83E9F5A-FE94-8D98-8E90-391084C4C9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64D29-7021-1A47-807E-71E12FEF8613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75393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CCA8A-7EDB-309E-507A-0B189CE0E5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722FFA7-4688-CD59-A4B1-F837516AC8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0C4D316-E8D0-1ADE-82D3-9879307AC2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D5AADE8-69FF-3E10-F159-0206BFF679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64D29-7021-1A47-807E-71E12FEF8613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29943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A6D34-AC99-41EA-8CA5-F63FB53ECB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32B9C81-853E-A2BB-C6DC-BFCB793578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E0FFF9D-F42E-2102-D2D5-06A4A90919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9A609FF-A688-C674-2A63-675365ECFC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64D29-7021-1A47-807E-71E12FEF8613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6758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64D29-7021-1A47-807E-71E12FEF8613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4394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64D29-7021-1A47-807E-71E12FEF8613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77401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64D29-7021-1A47-807E-71E12FEF8613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18505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64D29-7021-1A47-807E-71E12FEF8613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08345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64D29-7021-1A47-807E-71E12FEF8613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05397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64D29-7021-1A47-807E-71E12FEF8613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0536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71ECD4-2357-F514-C117-C9BECF0A6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0A6A1C2-411E-72D7-5240-1AAA6B1EC7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D7417FE-A23A-EFD1-6CD5-D5DEA7BD26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E18BAC-1F4D-48BB-CF1B-6D56C5114F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64D29-7021-1A47-807E-71E12FEF8613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05690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C28C24-8C36-864F-15F9-50FBB26C6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63657FE-1987-6BBF-119C-9175322413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B062520-11FF-8139-0A36-18E853FE95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4002CAA-E896-D44D-478D-29213ACBE6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64D29-7021-1A47-807E-71E12FEF8613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59845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8396C3-4904-9CFD-3BD5-E21335D2E7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999D942-BBC6-CCFB-3FBB-73C49DA1B7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9760C0B-8DCF-2195-99B1-7F73BA7A5E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0691D3C-55C9-CFD8-6604-D0012C708B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64D29-7021-1A47-807E-71E12FEF8613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23170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3064B-1723-32CB-AE89-A5FB79F915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0F1F110-6A09-B9D5-ABB1-12E7A9DA91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BEE1DDC-04B4-7CDE-72CE-B09F0EE2CF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F39293C-A8E3-08DA-5BAF-9C1526AE33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64D29-7021-1A47-807E-71E12FEF8613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45654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AF5A72-F2B2-9D2B-785B-BFD6AB7A4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D04D6-2776-BFCA-D6C1-235C40A50F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29EF5F9-4528-B312-F99A-12C04E1282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8C5B76A-2C95-73DE-F964-5FE6D574EA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64D29-7021-1A47-807E-71E12FEF8613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10900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0A361-6387-E552-E13C-327A125C5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6693A06-159C-955A-68B6-70BD380EE2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64E9C24-E436-4D99-A7F6-DFE20E94CB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B621384-0839-9020-FE3D-36331FE313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64D29-7021-1A47-807E-71E12FEF8613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8568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B45EB0-A97C-5DEE-1573-A4FA5E045A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EC77090-1C62-16F6-B019-08F69A53DA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9DA965-F0E2-F7B7-BEFE-9047E7DF7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48B11-95B0-9641-87C3-DB76051A1374}" type="datetime1">
              <a:rPr lang="fr-FR" smtClean="0"/>
              <a:t>13/08/2026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00DD287-EE89-D10C-81AF-7CEC4A8BB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0698E96-5A1E-C37C-3073-B484BD504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5D31A-B15D-FC4C-8E38-4B1F81E577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8661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390124-5697-CD82-F5BE-5E53DCD76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445B323-B64F-0B70-F4A2-35097A8B0A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71B7D9-FC07-2C32-B306-C3E56ACA1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F25E8-3A8F-7242-9186-81A4A94563A6}" type="datetime1">
              <a:rPr lang="fr-FR" smtClean="0"/>
              <a:t>13/08/2026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85D282-855C-62B8-0E75-72BF0EC88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B28DD0-780B-8EF2-F3CB-5DA7A401C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5D31A-B15D-FC4C-8E38-4B1F81E577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9515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74A226B8-295C-DEDF-0B84-5ED063227B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BD70EDA-B002-1F9E-99DA-B692775E60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F0EF63D-B847-3FA5-E920-F2288920E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C229A-55EC-CA41-89F9-8CC01F8F81D2}" type="datetime1">
              <a:rPr lang="fr-FR" smtClean="0"/>
              <a:t>13/08/2026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9A0C1C6-74BB-5896-7C8A-65C8B516C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91DE011-3489-E094-2F04-688F1DA8C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5D31A-B15D-FC4C-8E38-4B1F81E577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0816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32ABD9-0545-BC21-BBDE-022DFFAB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A764053-1F5A-6F2E-7E22-11A076E975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4F43156-CD0D-0705-295C-22AFAB445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68820-2B98-1B4B-843F-E11F601C5259}" type="datetime1">
              <a:rPr lang="fr-FR" smtClean="0"/>
              <a:t>13/08/2026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D719446-CEF9-D642-B2ED-C040B4D3F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7F5698D-1F41-18E6-5834-8033D42F7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5D31A-B15D-FC4C-8E38-4B1F81E577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717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75B74E-D58B-FC14-8D8A-06218A572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373AF9D-75F9-A146-EA22-52B5A40F07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EE9B0FE-E912-09C3-7982-CDDC941C3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BD04F-E80B-3F47-A663-6AF9A3A263EC}" type="datetime1">
              <a:rPr lang="fr-FR" smtClean="0"/>
              <a:t>13/08/2026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729FA7F-10F2-BB13-919E-3A662D541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95F076E-0B28-D6B5-8D52-2C75CEC77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5D31A-B15D-FC4C-8E38-4B1F81E577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3216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A3035F-933B-9D31-F3FB-6BA298251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1417170-FB61-E744-6E30-80AD4AF8A0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02797"/>
            <a:ext cx="5181600" cy="46741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5692874-86A6-9AA5-9702-C5324EA990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502797"/>
            <a:ext cx="5181600" cy="46741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238C932-DB96-C8D4-1289-B8F3A15FC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1D825-0DF0-BD48-BB19-52B9BFB9AF13}" type="datetime1">
              <a:rPr lang="fr-FR" smtClean="0"/>
              <a:t>13/08/2026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FE14361-F0E3-6DE3-134A-A81D6C2A6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E0F87C6-56A5-8AA8-2C6A-8AF60542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5D31A-B15D-FC4C-8E38-4B1F81E577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9747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984045-5BC6-8830-0771-4B3BBA63B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474430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1EA0B6A-C50F-B8A4-8F1E-05CE77515E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298342"/>
            <a:ext cx="5157787" cy="389132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FB68293-9C06-4628-7F03-76DF017C34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474430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F235670-2810-DB1E-3C45-B5746DF38E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298342"/>
            <a:ext cx="5183188" cy="389132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8B1EB7E-7B2A-547B-2718-AB29D2648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BAF99-4E25-AF45-8FDB-8923B92F4F21}" type="datetime1">
              <a:rPr lang="fr-FR" smtClean="0"/>
              <a:t>13/08/2026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2F90128-F057-DA70-C04D-0A6C718A4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A1067C9-65C3-664E-EF47-8B997BA46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5D31A-B15D-FC4C-8E38-4B1F81E57768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2E5BDE0F-15AC-C63F-A82A-F6DDA36ED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8889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918107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B3E14-FD7F-BD83-6A0F-584DBB560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9C9F7AB-E640-39D7-AF74-7F015427C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D237B-5DF3-3245-9D9E-7EF7CBE4992F}" type="datetime1">
              <a:rPr lang="fr-FR" smtClean="0"/>
              <a:t>13/08/2026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831D1DA-4859-CBB8-BB49-CFE1E5685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BDEDA6F-9551-01BB-2A3B-A508F68F1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5D31A-B15D-FC4C-8E38-4B1F81E577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042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0891ACA-57AD-8C41-314B-5D427248B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653BE-6EAD-5740-A854-9ECA50AEB196}" type="datetime1">
              <a:rPr lang="fr-FR" smtClean="0"/>
              <a:t>13/08/2026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B88B471-C224-1B70-C791-D29C16282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4B17161-1601-F8E3-E4E9-ED76B90C0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5D31A-B15D-FC4C-8E38-4B1F81E577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9417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117D8C-D7CC-4D58-632C-AB48F7070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F43D0A-D1C6-A10D-6358-30ABDEC2A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C1F3571-A94B-B660-856B-A9723D868C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22D0AE0-1616-F1EB-ABD8-C4FE629BF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DB7C0-65F8-2647-97E1-48C549D1CB9B}" type="datetime1">
              <a:rPr lang="fr-FR" smtClean="0"/>
              <a:t>13/08/2026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05273D5-C7B4-E885-D866-ED442EB1F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BD6BE48-65C2-FF71-12AE-3DDC46CAD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5D31A-B15D-FC4C-8E38-4B1F81E577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6597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6649AA-0EEF-3DDB-2634-0478F1E21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AFC02F2-7FE2-8DF5-4EC3-4904E8EC70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AD50ECA-F98B-3BD3-FA1A-B1FFC445F9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81060BA-689D-5633-C74B-84245C014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EDAD9-D35A-3C4D-B246-F875AB3A3023}" type="datetime1">
              <a:rPr lang="fr-FR" smtClean="0"/>
              <a:t>13/08/2026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00BA7EF-5237-38AF-F605-A654BD3E9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522844D-6A71-3C19-ADD9-A9C5CB9BB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5D31A-B15D-FC4C-8E38-4B1F81E577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3070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0D0ADA1-DE60-DD9A-EC49-D9CED5616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88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F57BE37-16A2-12CC-77F7-0DBC703DFE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494845"/>
            <a:ext cx="10515600" cy="46821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F6019D6-88DB-C468-3EB0-058B62DDB0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AE4483-DADA-AB45-8400-FBE5A38D1EF5}" type="datetime1">
              <a:rPr lang="fr-FR" smtClean="0"/>
              <a:t>13/08/2026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E7E9CFC-14F6-0976-C3AD-B7439900F0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E66D0F6-A2B4-510B-6F60-002F445C4B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95D31A-B15D-FC4C-8E38-4B1F81E577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9363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5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11" Type="http://schemas.openxmlformats.org/officeDocument/2006/relationships/image" Target="../media/image41.png"/><Relationship Id="rId5" Type="http://schemas.openxmlformats.org/officeDocument/2006/relationships/image" Target="../media/image6.emf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7.png"/><Relationship Id="rId4" Type="http://schemas.openxmlformats.org/officeDocument/2006/relationships/notesSlide" Target="../notesSlides/notesSlide20.xml"/><Relationship Id="rId9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gif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emf"/><Relationship Id="rId5" Type="http://schemas.openxmlformats.org/officeDocument/2006/relationships/image" Target="../media/image44.png"/><Relationship Id="rId4" Type="http://schemas.openxmlformats.org/officeDocument/2006/relationships/image" Target="../media/image35.gi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36.emf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38.emf"/><Relationship Id="rId4" Type="http://schemas.openxmlformats.org/officeDocument/2006/relationships/image" Target="../media/image37.emf"/><Relationship Id="rId9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13" Type="http://schemas.openxmlformats.org/officeDocument/2006/relationships/image" Target="../media/image53.png"/><Relationship Id="rId3" Type="http://schemas.openxmlformats.org/officeDocument/2006/relationships/image" Target="../media/image64.pn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11.emf"/><Relationship Id="rId10" Type="http://schemas.openxmlformats.org/officeDocument/2006/relationships/image" Target="../media/image14.emf"/><Relationship Id="rId4" Type="http://schemas.openxmlformats.org/officeDocument/2006/relationships/image" Target="../media/image9.jpeg"/><Relationship Id="rId9" Type="http://schemas.openxmlformats.org/officeDocument/2006/relationships/image" Target="../media/image13.emf"/><Relationship Id="rId14" Type="http://schemas.openxmlformats.org/officeDocument/2006/relationships/image" Target="../media/image5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13" Type="http://schemas.openxmlformats.org/officeDocument/2006/relationships/image" Target="../media/image80.png"/><Relationship Id="rId3" Type="http://schemas.openxmlformats.org/officeDocument/2006/relationships/image" Target="../media/image15.png"/><Relationship Id="rId7" Type="http://schemas.openxmlformats.org/officeDocument/2006/relationships/image" Target="../media/image77.png"/><Relationship Id="rId12" Type="http://schemas.openxmlformats.org/officeDocument/2006/relationships/image" Target="../media/image7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11" Type="http://schemas.openxmlformats.org/officeDocument/2006/relationships/image" Target="../media/image15.gif"/><Relationship Id="rId5" Type="http://schemas.openxmlformats.org/officeDocument/2006/relationships/image" Target="../media/image17.png"/><Relationship Id="rId10" Type="http://schemas.openxmlformats.org/officeDocument/2006/relationships/image" Target="../media/image14.emf"/><Relationship Id="rId4" Type="http://schemas.openxmlformats.org/officeDocument/2006/relationships/image" Target="../media/image16.png"/><Relationship Id="rId9" Type="http://schemas.openxmlformats.org/officeDocument/2006/relationships/image" Target="../media/image13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13" Type="http://schemas.openxmlformats.org/officeDocument/2006/relationships/image" Target="../media/image20.emf"/><Relationship Id="rId3" Type="http://schemas.openxmlformats.org/officeDocument/2006/relationships/image" Target="../media/image55.png"/><Relationship Id="rId7" Type="http://schemas.openxmlformats.org/officeDocument/2006/relationships/image" Target="../media/image17.gif"/><Relationship Id="rId12" Type="http://schemas.openxmlformats.org/officeDocument/2006/relationships/image" Target="../media/image6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gif"/><Relationship Id="rId11" Type="http://schemas.openxmlformats.org/officeDocument/2006/relationships/image" Target="../media/image65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19.emf"/><Relationship Id="rId14" Type="http://schemas.openxmlformats.org/officeDocument/2006/relationships/image" Target="../media/image2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jp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49210F-6919-6B0C-E19A-E20FFD061B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6930"/>
            <a:ext cx="9144000" cy="2387600"/>
          </a:xfrm>
        </p:spPr>
        <p:txBody>
          <a:bodyPr>
            <a:normAutofit/>
          </a:bodyPr>
          <a:lstStyle/>
          <a:p>
            <a:r>
              <a:rPr lang="fr-FR" sz="4800" dirty="0"/>
              <a:t>Local </a:t>
            </a:r>
            <a:r>
              <a:rPr lang="fr-FR" sz="4800" dirty="0" err="1"/>
              <a:t>decoder</a:t>
            </a:r>
            <a:r>
              <a:rPr lang="fr-FR" sz="4800" dirty="0"/>
              <a:t> for the </a:t>
            </a:r>
            <a:r>
              <a:rPr lang="fr-FR" sz="4800" dirty="0" err="1"/>
              <a:t>toric</a:t>
            </a:r>
            <a:r>
              <a:rPr lang="fr-FR" sz="4800" dirty="0"/>
              <a:t> code via signal exchange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E44695B-D980-5186-E902-9718A9D15A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907580"/>
            <a:ext cx="9144000" cy="1655762"/>
          </a:xfrm>
        </p:spPr>
        <p:txBody>
          <a:bodyPr>
            <a:normAutofit/>
          </a:bodyPr>
          <a:lstStyle/>
          <a:p>
            <a:pPr algn="l"/>
            <a:r>
              <a:rPr lang="fr-FR" sz="1600" b="1" dirty="0"/>
              <a:t>Paletta, L.</a:t>
            </a:r>
            <a:r>
              <a:rPr lang="fr-FR" sz="1600" dirty="0"/>
              <a:t>, Leverrier, A., </a:t>
            </a:r>
            <a:r>
              <a:rPr lang="fr-FR" sz="1600" dirty="0" err="1"/>
              <a:t>Mirrahimi</a:t>
            </a:r>
            <a:r>
              <a:rPr lang="fr-FR" sz="1600" dirty="0"/>
              <a:t>, M. </a:t>
            </a:r>
            <a:r>
              <a:rPr lang="fr-FR" sz="1600" dirty="0" err="1"/>
              <a:t>Vuillot</a:t>
            </a:r>
            <a:r>
              <a:rPr lang="fr-FR" sz="1600" dirty="0"/>
              <a:t>, C</a:t>
            </a:r>
            <a:r>
              <a:rPr lang="fr-FR" sz="1600" i="1" dirty="0"/>
              <a:t>.</a:t>
            </a:r>
            <a:r>
              <a:rPr lang="fr-FR" sz="1600" dirty="0"/>
              <a:t> High-performance local </a:t>
            </a:r>
            <a:r>
              <a:rPr lang="fr-FR" sz="1600" dirty="0" err="1"/>
              <a:t>decoders</a:t>
            </a:r>
            <a:r>
              <a:rPr lang="fr-FR" sz="1600" dirty="0"/>
              <a:t> for </a:t>
            </a:r>
            <a:r>
              <a:rPr lang="fr-FR" sz="1600" dirty="0" err="1"/>
              <a:t>defect</a:t>
            </a:r>
            <a:r>
              <a:rPr lang="fr-FR" sz="1600" dirty="0"/>
              <a:t> </a:t>
            </a:r>
            <a:r>
              <a:rPr lang="fr-FR" sz="1600" dirty="0" err="1"/>
              <a:t>matching</a:t>
            </a:r>
            <a:r>
              <a:rPr lang="fr-FR" sz="1600" dirty="0"/>
              <a:t> in 1D. </a:t>
            </a:r>
            <a:r>
              <a:rPr lang="fr-FR" sz="1600" i="1" dirty="0" err="1"/>
              <a:t>npj</a:t>
            </a:r>
            <a:r>
              <a:rPr lang="fr-FR" sz="1600" i="1" dirty="0"/>
              <a:t> Quantum </a:t>
            </a:r>
            <a:r>
              <a:rPr lang="fr-FR" sz="1600" i="1" dirty="0" err="1"/>
              <a:t>Inf</a:t>
            </a:r>
            <a:r>
              <a:rPr lang="fr-FR" sz="1600" dirty="0"/>
              <a:t> (2026)</a:t>
            </a:r>
          </a:p>
          <a:p>
            <a:pPr algn="l"/>
            <a:r>
              <a:rPr lang="fr-FR" sz="1600" b="1" dirty="0"/>
              <a:t>Paletta, L. </a:t>
            </a:r>
            <a:r>
              <a:rPr lang="fr-FR" sz="1600" dirty="0"/>
              <a:t>Local </a:t>
            </a:r>
            <a:r>
              <a:rPr lang="fr-FR" sz="1600" dirty="0" err="1"/>
              <a:t>decoder</a:t>
            </a:r>
            <a:r>
              <a:rPr lang="fr-FR" sz="1600" dirty="0"/>
              <a:t> for the </a:t>
            </a:r>
            <a:r>
              <a:rPr lang="fr-FR" sz="1600" dirty="0" err="1"/>
              <a:t>toric</a:t>
            </a:r>
            <a:r>
              <a:rPr lang="fr-FR" sz="1600" dirty="0"/>
              <a:t> code via signal exchange. </a:t>
            </a:r>
            <a:r>
              <a:rPr lang="fr-FR" sz="1600" i="1" dirty="0" err="1"/>
              <a:t>arXiv</a:t>
            </a:r>
            <a:r>
              <a:rPr lang="fr-FR" sz="1600" i="1" dirty="0"/>
              <a:t> </a:t>
            </a:r>
            <a:r>
              <a:rPr lang="fr-FR" sz="1600" i="1" dirty="0" err="1"/>
              <a:t>preprint</a:t>
            </a:r>
            <a:r>
              <a:rPr lang="fr-FR" sz="1600" dirty="0"/>
              <a:t> arXiv:2603.02328 (2026)</a:t>
            </a:r>
          </a:p>
          <a:p>
            <a:pPr algn="l"/>
            <a:endParaRPr lang="fr-FR" sz="1600" dirty="0"/>
          </a:p>
        </p:txBody>
      </p:sp>
      <p:pic>
        <p:nvPicPr>
          <p:cNvPr id="4" name="Picture 2" descr="A red text on a black background&#10;&#10;Description automatically generated">
            <a:extLst>
              <a:ext uri="{FF2B5EF4-FFF2-40B4-BE49-F238E27FC236}">
                <a16:creationId xmlns:a16="http://schemas.microsoft.com/office/drawing/2014/main" id="{852E139C-12A5-340B-3153-1009F3E4D7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446" y="4448492"/>
            <a:ext cx="2020745" cy="711177"/>
          </a:xfrm>
          <a:prstGeom prst="rect">
            <a:avLst/>
          </a:prstGeom>
        </p:spPr>
      </p:pic>
      <p:pic>
        <p:nvPicPr>
          <p:cNvPr id="5" name="Picture 12" descr="A black background with white text and a door&#10;&#10;Description automatically generated">
            <a:extLst>
              <a:ext uri="{FF2B5EF4-FFF2-40B4-BE49-F238E27FC236}">
                <a16:creationId xmlns:a16="http://schemas.microsoft.com/office/drawing/2014/main" id="{32764D8A-E9B0-F84D-7E32-3F3BA6E8D0B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74" r="6777" b="18574"/>
          <a:stretch/>
        </p:blipFill>
        <p:spPr>
          <a:xfrm>
            <a:off x="4548966" y="3959707"/>
            <a:ext cx="1481624" cy="1821109"/>
          </a:xfrm>
          <a:prstGeom prst="rect">
            <a:avLst/>
          </a:prstGeom>
        </p:spPr>
      </p:pic>
      <p:pic>
        <p:nvPicPr>
          <p:cNvPr id="6" name="Picture 18" descr="A blue circle with white letters on it&#10;&#10;Description automatically generated">
            <a:extLst>
              <a:ext uri="{FF2B5EF4-FFF2-40B4-BE49-F238E27FC236}">
                <a16:creationId xmlns:a16="http://schemas.microsoft.com/office/drawing/2014/main" id="{3E41B460-9A7B-DD49-FFEF-2F5FF8DDB75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12" t="38763" r="28293" b="37853"/>
          <a:stretch/>
        </p:blipFill>
        <p:spPr>
          <a:xfrm>
            <a:off x="7995973" y="4157250"/>
            <a:ext cx="1309952" cy="1293657"/>
          </a:xfrm>
          <a:prstGeom prst="rect">
            <a:avLst/>
          </a:prstGeom>
        </p:spPr>
      </p:pic>
      <p:pic>
        <p:nvPicPr>
          <p:cNvPr id="7" name="Picture 22" descr="A blue logo on a black background&#10;&#10;Description automatically generated">
            <a:extLst>
              <a:ext uri="{FF2B5EF4-FFF2-40B4-BE49-F238E27FC236}">
                <a16:creationId xmlns:a16="http://schemas.microsoft.com/office/drawing/2014/main" id="{F7529742-2578-2102-BAAC-D548697B0A5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2" t="35078" r="49753" b="37675"/>
          <a:stretch/>
        </p:blipFill>
        <p:spPr>
          <a:xfrm>
            <a:off x="6144890" y="3893523"/>
            <a:ext cx="1548759" cy="182110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0F2413A-36C6-03D3-B60D-7C682AFE7702}"/>
              </a:ext>
            </a:extLst>
          </p:cNvPr>
          <p:cNvSpPr txBox="1"/>
          <p:nvPr/>
        </p:nvSpPr>
        <p:spPr>
          <a:xfrm>
            <a:off x="1540499" y="5887925"/>
            <a:ext cx="60102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FTQT, </a:t>
            </a:r>
            <a:r>
              <a:rPr lang="fr-FR" sz="1600" dirty="0" err="1"/>
              <a:t>Benasque</a:t>
            </a:r>
            <a:r>
              <a:rPr lang="fr-FR" sz="1600" dirty="0"/>
              <a:t>, 2026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B02EB6E-506A-F586-226F-A14AF4172847}"/>
              </a:ext>
            </a:extLst>
          </p:cNvPr>
          <p:cNvSpPr txBox="1"/>
          <p:nvPr/>
        </p:nvSpPr>
        <p:spPr>
          <a:xfrm>
            <a:off x="6300787" y="5887925"/>
            <a:ext cx="43672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/>
              <a:t>Now at </a:t>
            </a:r>
            <a:r>
              <a:rPr lang="fr-FR" sz="1600" dirty="0" err="1"/>
              <a:t>Technical</a:t>
            </a:r>
            <a:r>
              <a:rPr lang="fr-FR" sz="1600" dirty="0"/>
              <a:t> </a:t>
            </a:r>
            <a:r>
              <a:rPr lang="fr-FR" sz="1600" dirty="0" err="1"/>
              <a:t>University</a:t>
            </a:r>
            <a:r>
              <a:rPr lang="fr-FR" sz="1600" dirty="0"/>
              <a:t> of Munich</a:t>
            </a:r>
          </a:p>
        </p:txBody>
      </p:sp>
    </p:spTree>
    <p:extLst>
      <p:ext uri="{BB962C8B-B14F-4D97-AF65-F5344CB8AC3E}">
        <p14:creationId xmlns:p14="http://schemas.microsoft.com/office/powerpoint/2010/main" val="2268159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9ECFCF-48FA-1A59-B6F6-421AB4F583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09DF8C-C914-D9B5-59E5-C8DC71C86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A single </a:t>
            </a:r>
            <a:r>
              <a:rPr lang="fr-FR" dirty="0" err="1"/>
              <a:t>particle</a:t>
            </a:r>
            <a:r>
              <a:rPr lang="fr-FR" dirty="0"/>
              <a:t> </a:t>
            </a:r>
            <a:r>
              <a:rPr lang="fr-FR" dirty="0" err="1"/>
              <a:t>decoder</a:t>
            </a:r>
            <a:endParaRPr lang="fr-FR" dirty="0"/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623D6503-54F0-D79B-D7BB-DE1D3431CFD3}"/>
              </a:ext>
            </a:extLst>
          </p:cNvPr>
          <p:cNvGrpSpPr/>
          <p:nvPr/>
        </p:nvGrpSpPr>
        <p:grpSpPr>
          <a:xfrm>
            <a:off x="2209800" y="3086003"/>
            <a:ext cx="7772400" cy="195943"/>
            <a:chOff x="2209800" y="2351312"/>
            <a:chExt cx="7772400" cy="195943"/>
          </a:xfrm>
        </p:grpSpPr>
        <p:cxnSp>
          <p:nvCxnSpPr>
            <p:cNvPr id="40" name="Connecteur droit 39">
              <a:extLst>
                <a:ext uri="{FF2B5EF4-FFF2-40B4-BE49-F238E27FC236}">
                  <a16:creationId xmlns:a16="http://schemas.microsoft.com/office/drawing/2014/main" id="{84EFB366-6971-2C22-B6B9-B41DAC23C4C2}"/>
                </a:ext>
              </a:extLst>
            </p:cNvPr>
            <p:cNvCxnSpPr>
              <a:cxnSpLocks/>
            </p:cNvCxnSpPr>
            <p:nvPr/>
          </p:nvCxnSpPr>
          <p:spPr>
            <a:xfrm>
              <a:off x="2209800" y="2449283"/>
              <a:ext cx="7772400" cy="0"/>
            </a:xfrm>
            <a:prstGeom prst="line">
              <a:avLst/>
            </a:prstGeom>
            <a:ln w="381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Ellipse 40">
              <a:extLst>
                <a:ext uri="{FF2B5EF4-FFF2-40B4-BE49-F238E27FC236}">
                  <a16:creationId xmlns:a16="http://schemas.microsoft.com/office/drawing/2014/main" id="{009336D1-5421-67F7-AFD4-DCEBD331B269}"/>
                </a:ext>
              </a:extLst>
            </p:cNvPr>
            <p:cNvSpPr/>
            <p:nvPr/>
          </p:nvSpPr>
          <p:spPr>
            <a:xfrm>
              <a:off x="2536371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35F216EA-8884-A166-AB9C-2CA0809B35B6}"/>
                </a:ext>
              </a:extLst>
            </p:cNvPr>
            <p:cNvSpPr/>
            <p:nvPr/>
          </p:nvSpPr>
          <p:spPr>
            <a:xfrm>
              <a:off x="3162169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3" name="Ellipse 42">
              <a:extLst>
                <a:ext uri="{FF2B5EF4-FFF2-40B4-BE49-F238E27FC236}">
                  <a16:creationId xmlns:a16="http://schemas.microsoft.com/office/drawing/2014/main" id="{4B3F0EB7-13C0-2F8B-03AF-8E08E00CF309}"/>
                </a:ext>
              </a:extLst>
            </p:cNvPr>
            <p:cNvSpPr/>
            <p:nvPr/>
          </p:nvSpPr>
          <p:spPr>
            <a:xfrm>
              <a:off x="3787967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4" name="Ellipse 43">
              <a:extLst>
                <a:ext uri="{FF2B5EF4-FFF2-40B4-BE49-F238E27FC236}">
                  <a16:creationId xmlns:a16="http://schemas.microsoft.com/office/drawing/2014/main" id="{242361AD-DA35-5CA5-1400-0045BBF06E66}"/>
                </a:ext>
              </a:extLst>
            </p:cNvPr>
            <p:cNvSpPr/>
            <p:nvPr/>
          </p:nvSpPr>
          <p:spPr>
            <a:xfrm>
              <a:off x="4413765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5" name="Ellipse 44">
              <a:extLst>
                <a:ext uri="{FF2B5EF4-FFF2-40B4-BE49-F238E27FC236}">
                  <a16:creationId xmlns:a16="http://schemas.microsoft.com/office/drawing/2014/main" id="{E91D8029-8ED0-7677-217C-4DEDDB6A1C20}"/>
                </a:ext>
              </a:extLst>
            </p:cNvPr>
            <p:cNvSpPr/>
            <p:nvPr/>
          </p:nvSpPr>
          <p:spPr>
            <a:xfrm>
              <a:off x="5039563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Ellipse 45">
              <a:extLst>
                <a:ext uri="{FF2B5EF4-FFF2-40B4-BE49-F238E27FC236}">
                  <a16:creationId xmlns:a16="http://schemas.microsoft.com/office/drawing/2014/main" id="{7A16B1CC-2833-042F-6D36-7D8AE8C74ACC}"/>
                </a:ext>
              </a:extLst>
            </p:cNvPr>
            <p:cNvSpPr/>
            <p:nvPr/>
          </p:nvSpPr>
          <p:spPr>
            <a:xfrm>
              <a:off x="5665361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7" name="Ellipse 46">
              <a:extLst>
                <a:ext uri="{FF2B5EF4-FFF2-40B4-BE49-F238E27FC236}">
                  <a16:creationId xmlns:a16="http://schemas.microsoft.com/office/drawing/2014/main" id="{7064C05F-5D9E-6AE5-D871-54337C1D77A5}"/>
                </a:ext>
              </a:extLst>
            </p:cNvPr>
            <p:cNvSpPr/>
            <p:nvPr/>
          </p:nvSpPr>
          <p:spPr>
            <a:xfrm>
              <a:off x="6291159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8" name="Ellipse 47">
              <a:extLst>
                <a:ext uri="{FF2B5EF4-FFF2-40B4-BE49-F238E27FC236}">
                  <a16:creationId xmlns:a16="http://schemas.microsoft.com/office/drawing/2014/main" id="{20FF234C-E155-311E-0ADF-87CBCB1AB0F4}"/>
                </a:ext>
              </a:extLst>
            </p:cNvPr>
            <p:cNvSpPr/>
            <p:nvPr/>
          </p:nvSpPr>
          <p:spPr>
            <a:xfrm>
              <a:off x="6916957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9" name="Ellipse 48">
              <a:extLst>
                <a:ext uri="{FF2B5EF4-FFF2-40B4-BE49-F238E27FC236}">
                  <a16:creationId xmlns:a16="http://schemas.microsoft.com/office/drawing/2014/main" id="{F9CE2D54-91B0-D94D-4DB1-74401B8D4B58}"/>
                </a:ext>
              </a:extLst>
            </p:cNvPr>
            <p:cNvSpPr/>
            <p:nvPr/>
          </p:nvSpPr>
          <p:spPr>
            <a:xfrm>
              <a:off x="7542755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0" name="Ellipse 49">
              <a:extLst>
                <a:ext uri="{FF2B5EF4-FFF2-40B4-BE49-F238E27FC236}">
                  <a16:creationId xmlns:a16="http://schemas.microsoft.com/office/drawing/2014/main" id="{A2E14A43-51A6-7F7E-6B7B-1E64AF8C670E}"/>
                </a:ext>
              </a:extLst>
            </p:cNvPr>
            <p:cNvSpPr/>
            <p:nvPr/>
          </p:nvSpPr>
          <p:spPr>
            <a:xfrm>
              <a:off x="8168553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1" name="Ellipse 50">
              <a:extLst>
                <a:ext uri="{FF2B5EF4-FFF2-40B4-BE49-F238E27FC236}">
                  <a16:creationId xmlns:a16="http://schemas.microsoft.com/office/drawing/2014/main" id="{D7E90E91-A6E7-2DB2-0D2D-654C45C83027}"/>
                </a:ext>
              </a:extLst>
            </p:cNvPr>
            <p:cNvSpPr/>
            <p:nvPr/>
          </p:nvSpPr>
          <p:spPr>
            <a:xfrm>
              <a:off x="8794351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" name="Ellipse 51">
              <a:extLst>
                <a:ext uri="{FF2B5EF4-FFF2-40B4-BE49-F238E27FC236}">
                  <a16:creationId xmlns:a16="http://schemas.microsoft.com/office/drawing/2014/main" id="{44EB4D99-1A2A-D9D9-5D81-C3A55F7ADBFB}"/>
                </a:ext>
              </a:extLst>
            </p:cNvPr>
            <p:cNvSpPr/>
            <p:nvPr/>
          </p:nvSpPr>
          <p:spPr>
            <a:xfrm>
              <a:off x="9420152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itre 1">
                <a:extLst>
                  <a:ext uri="{FF2B5EF4-FFF2-40B4-BE49-F238E27FC236}">
                    <a16:creationId xmlns:a16="http://schemas.microsoft.com/office/drawing/2014/main" id="{01CDE50E-7951-CDBC-FA3F-8FE6E3A4C11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57936" y="365125"/>
                <a:ext cx="4022563" cy="938889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5" name="Titre 1">
                <a:extLst>
                  <a:ext uri="{FF2B5EF4-FFF2-40B4-BE49-F238E27FC236}">
                    <a16:creationId xmlns:a16="http://schemas.microsoft.com/office/drawing/2014/main" id="{01CDE50E-7951-CDBC-FA3F-8FE6E3A4C1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7936" y="365125"/>
                <a:ext cx="4022563" cy="9388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e 11">
            <a:extLst>
              <a:ext uri="{FF2B5EF4-FFF2-40B4-BE49-F238E27FC236}">
                <a16:creationId xmlns:a16="http://schemas.microsoft.com/office/drawing/2014/main" id="{C9AF492D-D38E-49C3-E82E-87ECB89B145F}"/>
              </a:ext>
            </a:extLst>
          </p:cNvPr>
          <p:cNvGrpSpPr/>
          <p:nvPr/>
        </p:nvGrpSpPr>
        <p:grpSpPr>
          <a:xfrm>
            <a:off x="2209800" y="2423768"/>
            <a:ext cx="7772400" cy="195943"/>
            <a:chOff x="2209800" y="2555848"/>
            <a:chExt cx="7772400" cy="195943"/>
          </a:xfrm>
        </p:grpSpPr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90BFE3FD-AE00-39C8-3AC7-BEBD0846D147}"/>
                </a:ext>
              </a:extLst>
            </p:cNvPr>
            <p:cNvCxnSpPr>
              <a:cxnSpLocks/>
            </p:cNvCxnSpPr>
            <p:nvPr/>
          </p:nvCxnSpPr>
          <p:spPr>
            <a:xfrm>
              <a:off x="2209800" y="2653819"/>
              <a:ext cx="7772400" cy="0"/>
            </a:xfrm>
            <a:prstGeom prst="line">
              <a:avLst/>
            </a:prstGeom>
            <a:ln w="381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22743416-7A55-A2F2-07C8-3BF78E012ACD}"/>
                </a:ext>
              </a:extLst>
            </p:cNvPr>
            <p:cNvCxnSpPr>
              <a:cxnSpLocks/>
            </p:cNvCxnSpPr>
            <p:nvPr/>
          </p:nvCxnSpPr>
          <p:spPr>
            <a:xfrm>
              <a:off x="3260140" y="2662145"/>
              <a:ext cx="1877394" cy="0"/>
            </a:xfrm>
            <a:prstGeom prst="line">
              <a:avLst/>
            </a:prstGeom>
            <a:ln w="57150">
              <a:solidFill>
                <a:srgbClr val="FF6B6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EA22FD35-9530-9774-DF18-EE4587831DE9}"/>
                </a:ext>
              </a:extLst>
            </p:cNvPr>
            <p:cNvSpPr/>
            <p:nvPr/>
          </p:nvSpPr>
          <p:spPr>
            <a:xfrm>
              <a:off x="2536371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2A685BBF-20C9-51E6-BE41-94554F58489C}"/>
                </a:ext>
              </a:extLst>
            </p:cNvPr>
            <p:cNvSpPr/>
            <p:nvPr/>
          </p:nvSpPr>
          <p:spPr>
            <a:xfrm>
              <a:off x="5665361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203868CA-D0C5-4F55-4A93-0E73A8523ADB}"/>
                </a:ext>
              </a:extLst>
            </p:cNvPr>
            <p:cNvSpPr/>
            <p:nvPr/>
          </p:nvSpPr>
          <p:spPr>
            <a:xfrm>
              <a:off x="6291159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D4E38249-43AA-1C4D-2D49-5ABCEB255070}"/>
                </a:ext>
              </a:extLst>
            </p:cNvPr>
            <p:cNvSpPr/>
            <p:nvPr/>
          </p:nvSpPr>
          <p:spPr>
            <a:xfrm>
              <a:off x="6916957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DC5A49C6-8686-F792-E6EB-5029F58A3CB5}"/>
                </a:ext>
              </a:extLst>
            </p:cNvPr>
            <p:cNvSpPr/>
            <p:nvPr/>
          </p:nvSpPr>
          <p:spPr>
            <a:xfrm>
              <a:off x="7542755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B9EE430B-8A88-F6A2-6E9D-6F4125DB0D18}"/>
                </a:ext>
              </a:extLst>
            </p:cNvPr>
            <p:cNvSpPr/>
            <p:nvPr/>
          </p:nvSpPr>
          <p:spPr>
            <a:xfrm>
              <a:off x="8168553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08FF0C7D-F433-591F-51F9-1901724D44F2}"/>
                </a:ext>
              </a:extLst>
            </p:cNvPr>
            <p:cNvSpPr/>
            <p:nvPr/>
          </p:nvSpPr>
          <p:spPr>
            <a:xfrm>
              <a:off x="8794351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Ellipse 36">
              <a:extLst>
                <a:ext uri="{FF2B5EF4-FFF2-40B4-BE49-F238E27FC236}">
                  <a16:creationId xmlns:a16="http://schemas.microsoft.com/office/drawing/2014/main" id="{52A596A1-E64A-9DCE-01CF-AA1F30AB267F}"/>
                </a:ext>
              </a:extLst>
            </p:cNvPr>
            <p:cNvSpPr/>
            <p:nvPr/>
          </p:nvSpPr>
          <p:spPr>
            <a:xfrm>
              <a:off x="9420152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Ellipse 24">
              <a:extLst>
                <a:ext uri="{FF2B5EF4-FFF2-40B4-BE49-F238E27FC236}">
                  <a16:creationId xmlns:a16="http://schemas.microsoft.com/office/drawing/2014/main" id="{B172D280-4694-7676-D132-96E4E69F0842}"/>
                </a:ext>
              </a:extLst>
            </p:cNvPr>
            <p:cNvSpPr/>
            <p:nvPr/>
          </p:nvSpPr>
          <p:spPr>
            <a:xfrm>
              <a:off x="3162169" y="2555848"/>
              <a:ext cx="195943" cy="195943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308988CF-E9E8-AE87-49DB-695B3330C80C}"/>
                </a:ext>
              </a:extLst>
            </p:cNvPr>
            <p:cNvSpPr/>
            <p:nvPr/>
          </p:nvSpPr>
          <p:spPr>
            <a:xfrm>
              <a:off x="3787967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D711C6CA-5184-CAD6-5DA6-CC8D33ACC3FE}"/>
                </a:ext>
              </a:extLst>
            </p:cNvPr>
            <p:cNvSpPr/>
            <p:nvPr/>
          </p:nvSpPr>
          <p:spPr>
            <a:xfrm>
              <a:off x="4413765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C0882FBD-EEDC-3A52-08F5-85D0A04F0770}"/>
                </a:ext>
              </a:extLst>
            </p:cNvPr>
            <p:cNvSpPr/>
            <p:nvPr/>
          </p:nvSpPr>
          <p:spPr>
            <a:xfrm>
              <a:off x="5039563" y="2555848"/>
              <a:ext cx="195943" cy="195943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21" name="ZoneTexte 20">
            <a:extLst>
              <a:ext uri="{FF2B5EF4-FFF2-40B4-BE49-F238E27FC236}">
                <a16:creationId xmlns:a16="http://schemas.microsoft.com/office/drawing/2014/main" id="{2B6A9E52-65F4-B968-8F4A-ADD996219680}"/>
              </a:ext>
            </a:extLst>
          </p:cNvPr>
          <p:cNvSpPr txBox="1"/>
          <p:nvPr/>
        </p:nvSpPr>
        <p:spPr>
          <a:xfrm>
            <a:off x="2011680" y="3787505"/>
            <a:ext cx="5811521" cy="17143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800" dirty="0" err="1"/>
              <a:t>Repeat</a:t>
            </a:r>
            <a:endParaRPr lang="fr-FR" sz="1800" dirty="0"/>
          </a:p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fr-FR" sz="1800" b="1" dirty="0"/>
              <a:t>Emission of </a:t>
            </a:r>
            <a:r>
              <a:rPr lang="fr-FR" sz="1800" b="1" dirty="0" err="1">
                <a:solidFill>
                  <a:srgbClr val="8CBEDA"/>
                </a:solidFill>
              </a:rPr>
              <a:t>forward-signals</a:t>
            </a:r>
            <a:r>
              <a:rPr lang="fr-FR" sz="1800" b="1" dirty="0"/>
              <a:t> by </a:t>
            </a:r>
            <a:r>
              <a:rPr lang="fr-FR" sz="1800" b="1" dirty="0" err="1">
                <a:solidFill>
                  <a:srgbClr val="0171BC"/>
                </a:solidFill>
              </a:rPr>
              <a:t>defects</a:t>
            </a:r>
            <a:endParaRPr lang="fr-FR" sz="1800" b="1" dirty="0">
              <a:solidFill>
                <a:srgbClr val="0171BC"/>
              </a:solidFill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fr-FR" sz="1800" dirty="0"/>
              <a:t>Propagation of </a:t>
            </a:r>
            <a:r>
              <a:rPr lang="fr-FR" sz="1800" dirty="0" err="1">
                <a:solidFill>
                  <a:srgbClr val="8CBEDA"/>
                </a:solidFill>
              </a:rPr>
              <a:t>forward-signals</a:t>
            </a:r>
            <a:r>
              <a:rPr lang="fr-FR" sz="1800" dirty="0"/>
              <a:t> by 1 to the right</a:t>
            </a:r>
          </a:p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fr-FR" sz="1800" dirty="0"/>
              <a:t> </a:t>
            </a:r>
            <a:r>
              <a:rPr lang="fr-FR" sz="1800" dirty="0" err="1">
                <a:solidFill>
                  <a:srgbClr val="0171BC"/>
                </a:solidFill>
              </a:rPr>
              <a:t>Defect</a:t>
            </a:r>
            <a:r>
              <a:rPr lang="fr-FR" sz="1800" dirty="0"/>
              <a:t> </a:t>
            </a:r>
            <a:r>
              <a:rPr lang="fr-FR" sz="1800" dirty="0" err="1"/>
              <a:t>displacement</a:t>
            </a:r>
            <a:r>
              <a:rPr lang="fr-FR" sz="1800" dirty="0"/>
              <a:t> (correction)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568913D-1505-AB79-5DD7-4F3C37177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5D31A-B15D-FC4C-8E38-4B1F81E57768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24263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3A4B9-FD9E-A756-8275-A9682119E1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0DBBC4-60C4-8D15-BB6B-A9857065F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A single </a:t>
            </a:r>
            <a:r>
              <a:rPr lang="fr-FR" dirty="0" err="1"/>
              <a:t>particle</a:t>
            </a:r>
            <a:r>
              <a:rPr lang="fr-FR" dirty="0"/>
              <a:t> </a:t>
            </a:r>
            <a:r>
              <a:rPr lang="fr-FR" dirty="0" err="1"/>
              <a:t>decoder</a:t>
            </a:r>
            <a:endParaRPr lang="fr-FR" dirty="0"/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026B3B59-D44D-696D-E838-85A00FA3E959}"/>
              </a:ext>
            </a:extLst>
          </p:cNvPr>
          <p:cNvGrpSpPr/>
          <p:nvPr/>
        </p:nvGrpSpPr>
        <p:grpSpPr>
          <a:xfrm>
            <a:off x="2209800" y="3086003"/>
            <a:ext cx="7772400" cy="195943"/>
            <a:chOff x="2209800" y="2351312"/>
            <a:chExt cx="7772400" cy="195943"/>
          </a:xfrm>
        </p:grpSpPr>
        <p:cxnSp>
          <p:nvCxnSpPr>
            <p:cNvPr id="40" name="Connecteur droit 39">
              <a:extLst>
                <a:ext uri="{FF2B5EF4-FFF2-40B4-BE49-F238E27FC236}">
                  <a16:creationId xmlns:a16="http://schemas.microsoft.com/office/drawing/2014/main" id="{DF898264-C3FB-9847-FE24-9F24C2157B3A}"/>
                </a:ext>
              </a:extLst>
            </p:cNvPr>
            <p:cNvCxnSpPr>
              <a:cxnSpLocks/>
            </p:cNvCxnSpPr>
            <p:nvPr/>
          </p:nvCxnSpPr>
          <p:spPr>
            <a:xfrm>
              <a:off x="2209800" y="2449283"/>
              <a:ext cx="7772400" cy="0"/>
            </a:xfrm>
            <a:prstGeom prst="line">
              <a:avLst/>
            </a:prstGeom>
            <a:ln w="381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Ellipse 40">
              <a:extLst>
                <a:ext uri="{FF2B5EF4-FFF2-40B4-BE49-F238E27FC236}">
                  <a16:creationId xmlns:a16="http://schemas.microsoft.com/office/drawing/2014/main" id="{80C2E3C7-CEE2-E3FD-911B-1A672AEB5335}"/>
                </a:ext>
              </a:extLst>
            </p:cNvPr>
            <p:cNvSpPr/>
            <p:nvPr/>
          </p:nvSpPr>
          <p:spPr>
            <a:xfrm>
              <a:off x="2536371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365335E2-E50A-66F1-5DBD-E681D41C0F1C}"/>
                </a:ext>
              </a:extLst>
            </p:cNvPr>
            <p:cNvSpPr/>
            <p:nvPr/>
          </p:nvSpPr>
          <p:spPr>
            <a:xfrm>
              <a:off x="3162169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3" name="Ellipse 42">
              <a:extLst>
                <a:ext uri="{FF2B5EF4-FFF2-40B4-BE49-F238E27FC236}">
                  <a16:creationId xmlns:a16="http://schemas.microsoft.com/office/drawing/2014/main" id="{2D591D10-86A8-FF6B-A092-1F13798F63F5}"/>
                </a:ext>
              </a:extLst>
            </p:cNvPr>
            <p:cNvSpPr/>
            <p:nvPr/>
          </p:nvSpPr>
          <p:spPr>
            <a:xfrm>
              <a:off x="3787967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4" name="Ellipse 43">
              <a:extLst>
                <a:ext uri="{FF2B5EF4-FFF2-40B4-BE49-F238E27FC236}">
                  <a16:creationId xmlns:a16="http://schemas.microsoft.com/office/drawing/2014/main" id="{F5A0CAD3-AE39-BEA2-34D1-EC2D55BAB6BC}"/>
                </a:ext>
              </a:extLst>
            </p:cNvPr>
            <p:cNvSpPr/>
            <p:nvPr/>
          </p:nvSpPr>
          <p:spPr>
            <a:xfrm>
              <a:off x="4413765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5" name="Ellipse 44">
              <a:extLst>
                <a:ext uri="{FF2B5EF4-FFF2-40B4-BE49-F238E27FC236}">
                  <a16:creationId xmlns:a16="http://schemas.microsoft.com/office/drawing/2014/main" id="{6C590471-6A8E-19B8-A598-2A84E7CDFCC1}"/>
                </a:ext>
              </a:extLst>
            </p:cNvPr>
            <p:cNvSpPr/>
            <p:nvPr/>
          </p:nvSpPr>
          <p:spPr>
            <a:xfrm>
              <a:off x="5039563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Ellipse 45">
              <a:extLst>
                <a:ext uri="{FF2B5EF4-FFF2-40B4-BE49-F238E27FC236}">
                  <a16:creationId xmlns:a16="http://schemas.microsoft.com/office/drawing/2014/main" id="{DE44718D-2140-AE30-868F-1EB578F9162D}"/>
                </a:ext>
              </a:extLst>
            </p:cNvPr>
            <p:cNvSpPr/>
            <p:nvPr/>
          </p:nvSpPr>
          <p:spPr>
            <a:xfrm>
              <a:off x="5665361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7" name="Ellipse 46">
              <a:extLst>
                <a:ext uri="{FF2B5EF4-FFF2-40B4-BE49-F238E27FC236}">
                  <a16:creationId xmlns:a16="http://schemas.microsoft.com/office/drawing/2014/main" id="{DEA89F98-2775-222F-C59E-88FB2B7F01C5}"/>
                </a:ext>
              </a:extLst>
            </p:cNvPr>
            <p:cNvSpPr/>
            <p:nvPr/>
          </p:nvSpPr>
          <p:spPr>
            <a:xfrm>
              <a:off x="6291159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8" name="Ellipse 47">
              <a:extLst>
                <a:ext uri="{FF2B5EF4-FFF2-40B4-BE49-F238E27FC236}">
                  <a16:creationId xmlns:a16="http://schemas.microsoft.com/office/drawing/2014/main" id="{22C4BA80-1BE1-C0B8-FF0A-7041E448DEF8}"/>
                </a:ext>
              </a:extLst>
            </p:cNvPr>
            <p:cNvSpPr/>
            <p:nvPr/>
          </p:nvSpPr>
          <p:spPr>
            <a:xfrm>
              <a:off x="6916957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9" name="Ellipse 48">
              <a:extLst>
                <a:ext uri="{FF2B5EF4-FFF2-40B4-BE49-F238E27FC236}">
                  <a16:creationId xmlns:a16="http://schemas.microsoft.com/office/drawing/2014/main" id="{745655A1-7635-6DAA-FDC5-C56DAE229CE1}"/>
                </a:ext>
              </a:extLst>
            </p:cNvPr>
            <p:cNvSpPr/>
            <p:nvPr/>
          </p:nvSpPr>
          <p:spPr>
            <a:xfrm>
              <a:off x="7542755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0" name="Ellipse 49">
              <a:extLst>
                <a:ext uri="{FF2B5EF4-FFF2-40B4-BE49-F238E27FC236}">
                  <a16:creationId xmlns:a16="http://schemas.microsoft.com/office/drawing/2014/main" id="{05809BA9-F3AD-4E7A-BC17-FF5B04119666}"/>
                </a:ext>
              </a:extLst>
            </p:cNvPr>
            <p:cNvSpPr/>
            <p:nvPr/>
          </p:nvSpPr>
          <p:spPr>
            <a:xfrm>
              <a:off x="8168553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1" name="Ellipse 50">
              <a:extLst>
                <a:ext uri="{FF2B5EF4-FFF2-40B4-BE49-F238E27FC236}">
                  <a16:creationId xmlns:a16="http://schemas.microsoft.com/office/drawing/2014/main" id="{E5DEBE93-7A41-5BED-2689-DC78637E791F}"/>
                </a:ext>
              </a:extLst>
            </p:cNvPr>
            <p:cNvSpPr/>
            <p:nvPr/>
          </p:nvSpPr>
          <p:spPr>
            <a:xfrm>
              <a:off x="8794351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" name="Ellipse 51">
              <a:extLst>
                <a:ext uri="{FF2B5EF4-FFF2-40B4-BE49-F238E27FC236}">
                  <a16:creationId xmlns:a16="http://schemas.microsoft.com/office/drawing/2014/main" id="{144DF763-69E4-5165-AE6E-8104125CBFAC}"/>
                </a:ext>
              </a:extLst>
            </p:cNvPr>
            <p:cNvSpPr/>
            <p:nvPr/>
          </p:nvSpPr>
          <p:spPr>
            <a:xfrm>
              <a:off x="9420152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itre 1">
                <a:extLst>
                  <a:ext uri="{FF2B5EF4-FFF2-40B4-BE49-F238E27FC236}">
                    <a16:creationId xmlns:a16="http://schemas.microsoft.com/office/drawing/2014/main" id="{80CAA888-3134-25C7-4BA1-27169C66CF9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57936" y="365125"/>
                <a:ext cx="4022563" cy="938889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5" name="Titre 1">
                <a:extLst>
                  <a:ext uri="{FF2B5EF4-FFF2-40B4-BE49-F238E27FC236}">
                    <a16:creationId xmlns:a16="http://schemas.microsoft.com/office/drawing/2014/main" id="{80CAA888-3134-25C7-4BA1-27169C66CF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7936" y="365125"/>
                <a:ext cx="4022563" cy="9388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e 11">
            <a:extLst>
              <a:ext uri="{FF2B5EF4-FFF2-40B4-BE49-F238E27FC236}">
                <a16:creationId xmlns:a16="http://schemas.microsoft.com/office/drawing/2014/main" id="{82B0CC4A-9B64-2B01-AF9F-140E753581AC}"/>
              </a:ext>
            </a:extLst>
          </p:cNvPr>
          <p:cNvGrpSpPr/>
          <p:nvPr/>
        </p:nvGrpSpPr>
        <p:grpSpPr>
          <a:xfrm>
            <a:off x="2209800" y="2423768"/>
            <a:ext cx="7772400" cy="195943"/>
            <a:chOff x="2209800" y="2555848"/>
            <a:chExt cx="7772400" cy="195943"/>
          </a:xfrm>
        </p:grpSpPr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71631C59-1A95-F9AC-B2A5-73A3818856A4}"/>
                </a:ext>
              </a:extLst>
            </p:cNvPr>
            <p:cNvCxnSpPr>
              <a:cxnSpLocks/>
            </p:cNvCxnSpPr>
            <p:nvPr/>
          </p:nvCxnSpPr>
          <p:spPr>
            <a:xfrm>
              <a:off x="2209800" y="2653819"/>
              <a:ext cx="7772400" cy="0"/>
            </a:xfrm>
            <a:prstGeom prst="line">
              <a:avLst/>
            </a:prstGeom>
            <a:ln w="381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56820B36-B35D-5B2F-D842-0676FA5489BF}"/>
                </a:ext>
              </a:extLst>
            </p:cNvPr>
            <p:cNvCxnSpPr>
              <a:cxnSpLocks/>
            </p:cNvCxnSpPr>
            <p:nvPr/>
          </p:nvCxnSpPr>
          <p:spPr>
            <a:xfrm>
              <a:off x="3260140" y="2662145"/>
              <a:ext cx="1877394" cy="0"/>
            </a:xfrm>
            <a:prstGeom prst="line">
              <a:avLst/>
            </a:prstGeom>
            <a:ln w="57150">
              <a:solidFill>
                <a:srgbClr val="FF6B6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6913DEA0-BE1D-2F78-2AFB-6F3CD907FDF6}"/>
                </a:ext>
              </a:extLst>
            </p:cNvPr>
            <p:cNvSpPr/>
            <p:nvPr/>
          </p:nvSpPr>
          <p:spPr>
            <a:xfrm>
              <a:off x="2536371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45ABCCC5-F4D7-DBE5-6B21-50F52B028C4A}"/>
                </a:ext>
              </a:extLst>
            </p:cNvPr>
            <p:cNvSpPr/>
            <p:nvPr/>
          </p:nvSpPr>
          <p:spPr>
            <a:xfrm>
              <a:off x="5665361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F1846DFA-AE18-6740-1C94-EF02B08447F9}"/>
                </a:ext>
              </a:extLst>
            </p:cNvPr>
            <p:cNvSpPr/>
            <p:nvPr/>
          </p:nvSpPr>
          <p:spPr>
            <a:xfrm>
              <a:off x="6291159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E4486C1B-219A-ADFC-AD64-64A45C334517}"/>
                </a:ext>
              </a:extLst>
            </p:cNvPr>
            <p:cNvSpPr/>
            <p:nvPr/>
          </p:nvSpPr>
          <p:spPr>
            <a:xfrm>
              <a:off x="6916957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3D4BEA76-54AA-DBFF-9C9A-4089A704EFC8}"/>
                </a:ext>
              </a:extLst>
            </p:cNvPr>
            <p:cNvSpPr/>
            <p:nvPr/>
          </p:nvSpPr>
          <p:spPr>
            <a:xfrm>
              <a:off x="7542755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9FD48743-9796-27B0-EC02-AB3A849FAFE2}"/>
                </a:ext>
              </a:extLst>
            </p:cNvPr>
            <p:cNvSpPr/>
            <p:nvPr/>
          </p:nvSpPr>
          <p:spPr>
            <a:xfrm>
              <a:off x="8168553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3A2299DA-922B-22FE-9A18-CA24F43DEBBE}"/>
                </a:ext>
              </a:extLst>
            </p:cNvPr>
            <p:cNvSpPr/>
            <p:nvPr/>
          </p:nvSpPr>
          <p:spPr>
            <a:xfrm>
              <a:off x="8794351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Ellipse 36">
              <a:extLst>
                <a:ext uri="{FF2B5EF4-FFF2-40B4-BE49-F238E27FC236}">
                  <a16:creationId xmlns:a16="http://schemas.microsoft.com/office/drawing/2014/main" id="{F995579C-79BF-AFA3-87DD-66FF37E686A6}"/>
                </a:ext>
              </a:extLst>
            </p:cNvPr>
            <p:cNvSpPr/>
            <p:nvPr/>
          </p:nvSpPr>
          <p:spPr>
            <a:xfrm>
              <a:off x="9420152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Ellipse 24">
              <a:extLst>
                <a:ext uri="{FF2B5EF4-FFF2-40B4-BE49-F238E27FC236}">
                  <a16:creationId xmlns:a16="http://schemas.microsoft.com/office/drawing/2014/main" id="{521D6A58-A2D9-6D3F-48F0-56A1BAB58F51}"/>
                </a:ext>
              </a:extLst>
            </p:cNvPr>
            <p:cNvSpPr/>
            <p:nvPr/>
          </p:nvSpPr>
          <p:spPr>
            <a:xfrm>
              <a:off x="3162169" y="2555848"/>
              <a:ext cx="195943" cy="195943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7C0D5724-DDA1-3855-102D-C96DA7270765}"/>
                </a:ext>
              </a:extLst>
            </p:cNvPr>
            <p:cNvSpPr/>
            <p:nvPr/>
          </p:nvSpPr>
          <p:spPr>
            <a:xfrm>
              <a:off x="3787967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8623F8C8-AE42-D4BB-854F-F7885550F24C}"/>
                </a:ext>
              </a:extLst>
            </p:cNvPr>
            <p:cNvSpPr/>
            <p:nvPr/>
          </p:nvSpPr>
          <p:spPr>
            <a:xfrm>
              <a:off x="4413765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7314271F-1F83-B39B-2107-5ADE89CFD4CF}"/>
                </a:ext>
              </a:extLst>
            </p:cNvPr>
            <p:cNvSpPr/>
            <p:nvPr/>
          </p:nvSpPr>
          <p:spPr>
            <a:xfrm>
              <a:off x="5039563" y="2555848"/>
              <a:ext cx="195943" cy="195943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21" name="ZoneTexte 20">
            <a:extLst>
              <a:ext uri="{FF2B5EF4-FFF2-40B4-BE49-F238E27FC236}">
                <a16:creationId xmlns:a16="http://schemas.microsoft.com/office/drawing/2014/main" id="{732E1342-E846-F9B2-A7E7-815B46123102}"/>
              </a:ext>
            </a:extLst>
          </p:cNvPr>
          <p:cNvSpPr txBox="1"/>
          <p:nvPr/>
        </p:nvSpPr>
        <p:spPr>
          <a:xfrm>
            <a:off x="2011680" y="3787505"/>
            <a:ext cx="5811521" cy="17143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800" dirty="0" err="1"/>
              <a:t>Repeat</a:t>
            </a:r>
            <a:endParaRPr lang="fr-FR" sz="1800" dirty="0"/>
          </a:p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fr-FR" sz="1800" dirty="0"/>
              <a:t>Emission of </a:t>
            </a:r>
            <a:r>
              <a:rPr lang="fr-FR" sz="1800" dirty="0" err="1">
                <a:solidFill>
                  <a:srgbClr val="8CBEDA"/>
                </a:solidFill>
              </a:rPr>
              <a:t>forward-signals</a:t>
            </a:r>
            <a:r>
              <a:rPr lang="fr-FR" sz="1800" dirty="0"/>
              <a:t> by </a:t>
            </a:r>
            <a:r>
              <a:rPr lang="fr-FR" sz="1800" dirty="0" err="1">
                <a:solidFill>
                  <a:srgbClr val="0171BC"/>
                </a:solidFill>
              </a:rPr>
              <a:t>defects</a:t>
            </a:r>
            <a:endParaRPr lang="fr-FR" sz="1800" dirty="0">
              <a:solidFill>
                <a:srgbClr val="0171BC"/>
              </a:solidFill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fr-FR" sz="1800" b="1" dirty="0"/>
              <a:t>Propagation of </a:t>
            </a:r>
            <a:r>
              <a:rPr lang="fr-FR" sz="1800" b="1" dirty="0" err="1">
                <a:solidFill>
                  <a:srgbClr val="8CBEDA"/>
                </a:solidFill>
              </a:rPr>
              <a:t>forward-signals</a:t>
            </a:r>
            <a:r>
              <a:rPr lang="fr-FR" sz="1800" b="1" dirty="0"/>
              <a:t> by 1 to the right</a:t>
            </a:r>
          </a:p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fr-FR" sz="1800" dirty="0"/>
              <a:t> </a:t>
            </a:r>
            <a:r>
              <a:rPr lang="fr-FR" sz="1800" dirty="0" err="1">
                <a:solidFill>
                  <a:srgbClr val="0171BC"/>
                </a:solidFill>
              </a:rPr>
              <a:t>Defect</a:t>
            </a:r>
            <a:r>
              <a:rPr lang="fr-FR" sz="1800" dirty="0"/>
              <a:t> </a:t>
            </a:r>
            <a:r>
              <a:rPr lang="fr-FR" sz="1800" dirty="0" err="1"/>
              <a:t>displacement</a:t>
            </a:r>
            <a:r>
              <a:rPr lang="fr-FR" sz="1800" dirty="0"/>
              <a:t> (correction)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2DFDBA2-789E-7430-8BA1-AF90A3255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5D31A-B15D-FC4C-8E38-4B1F81E57768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1508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DC92B-D1AE-FC36-0D2D-F33634AB4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8BDEA7-18F2-3727-DC20-20E49DDA1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A single </a:t>
            </a:r>
            <a:r>
              <a:rPr lang="fr-FR" dirty="0" err="1"/>
              <a:t>particle</a:t>
            </a:r>
            <a:r>
              <a:rPr lang="fr-FR" dirty="0"/>
              <a:t> </a:t>
            </a:r>
            <a:r>
              <a:rPr lang="fr-FR" dirty="0" err="1"/>
              <a:t>decoder</a:t>
            </a:r>
            <a:endParaRPr lang="fr-FR" dirty="0"/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4A23DBBB-316B-EF33-F8FD-B773E176E878}"/>
              </a:ext>
            </a:extLst>
          </p:cNvPr>
          <p:cNvGrpSpPr/>
          <p:nvPr/>
        </p:nvGrpSpPr>
        <p:grpSpPr>
          <a:xfrm>
            <a:off x="2209800" y="3086003"/>
            <a:ext cx="7772400" cy="195943"/>
            <a:chOff x="2209800" y="2351312"/>
            <a:chExt cx="7772400" cy="195943"/>
          </a:xfrm>
        </p:grpSpPr>
        <p:cxnSp>
          <p:nvCxnSpPr>
            <p:cNvPr id="40" name="Connecteur droit 39">
              <a:extLst>
                <a:ext uri="{FF2B5EF4-FFF2-40B4-BE49-F238E27FC236}">
                  <a16:creationId xmlns:a16="http://schemas.microsoft.com/office/drawing/2014/main" id="{3001D4EA-6CFB-CDC1-D4DA-0FB438B093BE}"/>
                </a:ext>
              </a:extLst>
            </p:cNvPr>
            <p:cNvCxnSpPr>
              <a:cxnSpLocks/>
            </p:cNvCxnSpPr>
            <p:nvPr/>
          </p:nvCxnSpPr>
          <p:spPr>
            <a:xfrm>
              <a:off x="2209800" y="2449283"/>
              <a:ext cx="7772400" cy="0"/>
            </a:xfrm>
            <a:prstGeom prst="line">
              <a:avLst/>
            </a:prstGeom>
            <a:ln w="381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Ellipse 40">
              <a:extLst>
                <a:ext uri="{FF2B5EF4-FFF2-40B4-BE49-F238E27FC236}">
                  <a16:creationId xmlns:a16="http://schemas.microsoft.com/office/drawing/2014/main" id="{3A5E24CC-6D72-0631-26F3-B523BCC108C9}"/>
                </a:ext>
              </a:extLst>
            </p:cNvPr>
            <p:cNvSpPr/>
            <p:nvPr/>
          </p:nvSpPr>
          <p:spPr>
            <a:xfrm>
              <a:off x="2536371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924A4A6E-F2F7-4154-BF96-1FE78438C3C3}"/>
                </a:ext>
              </a:extLst>
            </p:cNvPr>
            <p:cNvSpPr/>
            <p:nvPr/>
          </p:nvSpPr>
          <p:spPr>
            <a:xfrm>
              <a:off x="3162169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3" name="Ellipse 42">
              <a:extLst>
                <a:ext uri="{FF2B5EF4-FFF2-40B4-BE49-F238E27FC236}">
                  <a16:creationId xmlns:a16="http://schemas.microsoft.com/office/drawing/2014/main" id="{A0D5B198-72B6-0BFF-29FC-EDBD6BE4A08E}"/>
                </a:ext>
              </a:extLst>
            </p:cNvPr>
            <p:cNvSpPr/>
            <p:nvPr/>
          </p:nvSpPr>
          <p:spPr>
            <a:xfrm>
              <a:off x="3787967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4" name="Ellipse 43">
              <a:extLst>
                <a:ext uri="{FF2B5EF4-FFF2-40B4-BE49-F238E27FC236}">
                  <a16:creationId xmlns:a16="http://schemas.microsoft.com/office/drawing/2014/main" id="{D89DBE2F-6CDC-5BA1-23C7-9EBAF2CCD589}"/>
                </a:ext>
              </a:extLst>
            </p:cNvPr>
            <p:cNvSpPr/>
            <p:nvPr/>
          </p:nvSpPr>
          <p:spPr>
            <a:xfrm>
              <a:off x="4413765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5" name="Ellipse 44">
              <a:extLst>
                <a:ext uri="{FF2B5EF4-FFF2-40B4-BE49-F238E27FC236}">
                  <a16:creationId xmlns:a16="http://schemas.microsoft.com/office/drawing/2014/main" id="{A153550F-6634-5C48-F654-3AD1BA039EBE}"/>
                </a:ext>
              </a:extLst>
            </p:cNvPr>
            <p:cNvSpPr/>
            <p:nvPr/>
          </p:nvSpPr>
          <p:spPr>
            <a:xfrm>
              <a:off x="5039563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Ellipse 45">
              <a:extLst>
                <a:ext uri="{FF2B5EF4-FFF2-40B4-BE49-F238E27FC236}">
                  <a16:creationId xmlns:a16="http://schemas.microsoft.com/office/drawing/2014/main" id="{C3C73350-CB50-516E-B9AA-00AA68162AE8}"/>
                </a:ext>
              </a:extLst>
            </p:cNvPr>
            <p:cNvSpPr/>
            <p:nvPr/>
          </p:nvSpPr>
          <p:spPr>
            <a:xfrm>
              <a:off x="5665361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7" name="Ellipse 46">
              <a:extLst>
                <a:ext uri="{FF2B5EF4-FFF2-40B4-BE49-F238E27FC236}">
                  <a16:creationId xmlns:a16="http://schemas.microsoft.com/office/drawing/2014/main" id="{04147867-8E90-A710-1425-4B8ACAEDDCAC}"/>
                </a:ext>
              </a:extLst>
            </p:cNvPr>
            <p:cNvSpPr/>
            <p:nvPr/>
          </p:nvSpPr>
          <p:spPr>
            <a:xfrm>
              <a:off x="6291159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8" name="Ellipse 47">
              <a:extLst>
                <a:ext uri="{FF2B5EF4-FFF2-40B4-BE49-F238E27FC236}">
                  <a16:creationId xmlns:a16="http://schemas.microsoft.com/office/drawing/2014/main" id="{49708605-0D35-D35F-9D55-270D3135C2F3}"/>
                </a:ext>
              </a:extLst>
            </p:cNvPr>
            <p:cNvSpPr/>
            <p:nvPr/>
          </p:nvSpPr>
          <p:spPr>
            <a:xfrm>
              <a:off x="6916957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9" name="Ellipse 48">
              <a:extLst>
                <a:ext uri="{FF2B5EF4-FFF2-40B4-BE49-F238E27FC236}">
                  <a16:creationId xmlns:a16="http://schemas.microsoft.com/office/drawing/2014/main" id="{8693B4C6-2DAD-95E6-17B4-606D4E00D092}"/>
                </a:ext>
              </a:extLst>
            </p:cNvPr>
            <p:cNvSpPr/>
            <p:nvPr/>
          </p:nvSpPr>
          <p:spPr>
            <a:xfrm>
              <a:off x="7542755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0" name="Ellipse 49">
              <a:extLst>
                <a:ext uri="{FF2B5EF4-FFF2-40B4-BE49-F238E27FC236}">
                  <a16:creationId xmlns:a16="http://schemas.microsoft.com/office/drawing/2014/main" id="{C3B42F95-9CC0-0EFC-734B-ADDEC2C49998}"/>
                </a:ext>
              </a:extLst>
            </p:cNvPr>
            <p:cNvSpPr/>
            <p:nvPr/>
          </p:nvSpPr>
          <p:spPr>
            <a:xfrm>
              <a:off x="8168553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1" name="Ellipse 50">
              <a:extLst>
                <a:ext uri="{FF2B5EF4-FFF2-40B4-BE49-F238E27FC236}">
                  <a16:creationId xmlns:a16="http://schemas.microsoft.com/office/drawing/2014/main" id="{CE070A78-4638-6C04-EA42-FBDBB95EAD92}"/>
                </a:ext>
              </a:extLst>
            </p:cNvPr>
            <p:cNvSpPr/>
            <p:nvPr/>
          </p:nvSpPr>
          <p:spPr>
            <a:xfrm>
              <a:off x="8794351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" name="Ellipse 51">
              <a:extLst>
                <a:ext uri="{FF2B5EF4-FFF2-40B4-BE49-F238E27FC236}">
                  <a16:creationId xmlns:a16="http://schemas.microsoft.com/office/drawing/2014/main" id="{4DEF9690-4925-5FF5-8CFF-3D72E0839A9D}"/>
                </a:ext>
              </a:extLst>
            </p:cNvPr>
            <p:cNvSpPr/>
            <p:nvPr/>
          </p:nvSpPr>
          <p:spPr>
            <a:xfrm>
              <a:off x="9420152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itre 1">
                <a:extLst>
                  <a:ext uri="{FF2B5EF4-FFF2-40B4-BE49-F238E27FC236}">
                    <a16:creationId xmlns:a16="http://schemas.microsoft.com/office/drawing/2014/main" id="{35912B64-2DE1-348C-5032-135AC4E0FC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57936" y="365125"/>
                <a:ext cx="4022563" cy="938889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5" name="Titre 1">
                <a:extLst>
                  <a:ext uri="{FF2B5EF4-FFF2-40B4-BE49-F238E27FC236}">
                    <a16:creationId xmlns:a16="http://schemas.microsoft.com/office/drawing/2014/main" id="{35912B64-2DE1-348C-5032-135AC4E0FC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7936" y="365125"/>
                <a:ext cx="4022563" cy="9388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e 11">
            <a:extLst>
              <a:ext uri="{FF2B5EF4-FFF2-40B4-BE49-F238E27FC236}">
                <a16:creationId xmlns:a16="http://schemas.microsoft.com/office/drawing/2014/main" id="{4FB45CD2-38E9-00EB-762A-FB2B3E09AC2D}"/>
              </a:ext>
            </a:extLst>
          </p:cNvPr>
          <p:cNvGrpSpPr/>
          <p:nvPr/>
        </p:nvGrpSpPr>
        <p:grpSpPr>
          <a:xfrm>
            <a:off x="2209800" y="2423768"/>
            <a:ext cx="7772400" cy="195943"/>
            <a:chOff x="2209800" y="2555848"/>
            <a:chExt cx="7772400" cy="195943"/>
          </a:xfrm>
        </p:grpSpPr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E77A5422-B9BF-8F05-F580-D359F8B6E13B}"/>
                </a:ext>
              </a:extLst>
            </p:cNvPr>
            <p:cNvCxnSpPr>
              <a:cxnSpLocks/>
            </p:cNvCxnSpPr>
            <p:nvPr/>
          </p:nvCxnSpPr>
          <p:spPr>
            <a:xfrm>
              <a:off x="2209800" y="2653819"/>
              <a:ext cx="7772400" cy="0"/>
            </a:xfrm>
            <a:prstGeom prst="line">
              <a:avLst/>
            </a:prstGeom>
            <a:ln w="381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D43538D9-4119-96F7-C30C-0B18F2DC5855}"/>
                </a:ext>
              </a:extLst>
            </p:cNvPr>
            <p:cNvCxnSpPr>
              <a:cxnSpLocks/>
            </p:cNvCxnSpPr>
            <p:nvPr/>
          </p:nvCxnSpPr>
          <p:spPr>
            <a:xfrm>
              <a:off x="3260140" y="2662145"/>
              <a:ext cx="1877394" cy="0"/>
            </a:xfrm>
            <a:prstGeom prst="line">
              <a:avLst/>
            </a:prstGeom>
            <a:ln w="57150">
              <a:solidFill>
                <a:srgbClr val="FF6B6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6B49547E-8224-C055-DC9B-95CBE8414DB8}"/>
                </a:ext>
              </a:extLst>
            </p:cNvPr>
            <p:cNvSpPr/>
            <p:nvPr/>
          </p:nvSpPr>
          <p:spPr>
            <a:xfrm>
              <a:off x="2536371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E22A36CD-CF2C-1130-A49C-7F3D4D050DE9}"/>
                </a:ext>
              </a:extLst>
            </p:cNvPr>
            <p:cNvSpPr/>
            <p:nvPr/>
          </p:nvSpPr>
          <p:spPr>
            <a:xfrm>
              <a:off x="5665361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0CA0A0A4-1340-108B-EC5B-01B1D7693DA0}"/>
                </a:ext>
              </a:extLst>
            </p:cNvPr>
            <p:cNvSpPr/>
            <p:nvPr/>
          </p:nvSpPr>
          <p:spPr>
            <a:xfrm>
              <a:off x="6291159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B4B521C2-E2A9-BC88-4EF4-2CD2B497F966}"/>
                </a:ext>
              </a:extLst>
            </p:cNvPr>
            <p:cNvSpPr/>
            <p:nvPr/>
          </p:nvSpPr>
          <p:spPr>
            <a:xfrm>
              <a:off x="6916957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2193C643-D94E-AE04-2D30-0F981241FE97}"/>
                </a:ext>
              </a:extLst>
            </p:cNvPr>
            <p:cNvSpPr/>
            <p:nvPr/>
          </p:nvSpPr>
          <p:spPr>
            <a:xfrm>
              <a:off x="7542755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CFFF3CD5-210D-46E9-DFCA-4C194F4E6F96}"/>
                </a:ext>
              </a:extLst>
            </p:cNvPr>
            <p:cNvSpPr/>
            <p:nvPr/>
          </p:nvSpPr>
          <p:spPr>
            <a:xfrm>
              <a:off x="8168553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4AE0D333-1FD2-5049-BA14-BE0F30FF5D20}"/>
                </a:ext>
              </a:extLst>
            </p:cNvPr>
            <p:cNvSpPr/>
            <p:nvPr/>
          </p:nvSpPr>
          <p:spPr>
            <a:xfrm>
              <a:off x="8794351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Ellipse 36">
              <a:extLst>
                <a:ext uri="{FF2B5EF4-FFF2-40B4-BE49-F238E27FC236}">
                  <a16:creationId xmlns:a16="http://schemas.microsoft.com/office/drawing/2014/main" id="{9AAA0956-DFBA-41C1-870C-669A063570E4}"/>
                </a:ext>
              </a:extLst>
            </p:cNvPr>
            <p:cNvSpPr/>
            <p:nvPr/>
          </p:nvSpPr>
          <p:spPr>
            <a:xfrm>
              <a:off x="9420152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Ellipse 24">
              <a:extLst>
                <a:ext uri="{FF2B5EF4-FFF2-40B4-BE49-F238E27FC236}">
                  <a16:creationId xmlns:a16="http://schemas.microsoft.com/office/drawing/2014/main" id="{DBF41BF2-BC95-FB44-DDA2-709E7C1EC790}"/>
                </a:ext>
              </a:extLst>
            </p:cNvPr>
            <p:cNvSpPr/>
            <p:nvPr/>
          </p:nvSpPr>
          <p:spPr>
            <a:xfrm>
              <a:off x="3162169" y="2555848"/>
              <a:ext cx="195943" cy="195943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864789EF-D624-E143-3010-2E270177C5A4}"/>
                </a:ext>
              </a:extLst>
            </p:cNvPr>
            <p:cNvSpPr/>
            <p:nvPr/>
          </p:nvSpPr>
          <p:spPr>
            <a:xfrm>
              <a:off x="3787967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F68B0A32-3A70-B30D-E90C-50E657CB4C21}"/>
                </a:ext>
              </a:extLst>
            </p:cNvPr>
            <p:cNvSpPr/>
            <p:nvPr/>
          </p:nvSpPr>
          <p:spPr>
            <a:xfrm>
              <a:off x="4413765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0B84D09E-4FD3-AE50-104E-FA30FFEF1338}"/>
                </a:ext>
              </a:extLst>
            </p:cNvPr>
            <p:cNvSpPr/>
            <p:nvPr/>
          </p:nvSpPr>
          <p:spPr>
            <a:xfrm>
              <a:off x="5039563" y="2555848"/>
              <a:ext cx="195943" cy="195943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21" name="ZoneTexte 20">
            <a:extLst>
              <a:ext uri="{FF2B5EF4-FFF2-40B4-BE49-F238E27FC236}">
                <a16:creationId xmlns:a16="http://schemas.microsoft.com/office/drawing/2014/main" id="{F6812ED6-A509-C7E2-F22F-B8C367A7A639}"/>
              </a:ext>
            </a:extLst>
          </p:cNvPr>
          <p:cNvSpPr txBox="1"/>
          <p:nvPr/>
        </p:nvSpPr>
        <p:spPr>
          <a:xfrm>
            <a:off x="2011680" y="3787505"/>
            <a:ext cx="5811521" cy="17143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800" dirty="0" err="1"/>
              <a:t>Repeat</a:t>
            </a:r>
            <a:endParaRPr lang="fr-FR" sz="1800" dirty="0"/>
          </a:p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fr-FR" sz="1800" dirty="0"/>
              <a:t>Emission of </a:t>
            </a:r>
            <a:r>
              <a:rPr lang="fr-FR" sz="1800" dirty="0" err="1">
                <a:solidFill>
                  <a:srgbClr val="8CBEDA"/>
                </a:solidFill>
              </a:rPr>
              <a:t>forward-signals</a:t>
            </a:r>
            <a:r>
              <a:rPr lang="fr-FR" sz="1800" dirty="0"/>
              <a:t> by </a:t>
            </a:r>
            <a:r>
              <a:rPr lang="fr-FR" sz="1800" dirty="0" err="1">
                <a:solidFill>
                  <a:srgbClr val="0171BC"/>
                </a:solidFill>
              </a:rPr>
              <a:t>defects</a:t>
            </a:r>
            <a:endParaRPr lang="fr-FR" sz="1800" dirty="0">
              <a:solidFill>
                <a:srgbClr val="0171BC"/>
              </a:solidFill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fr-FR" sz="1800" dirty="0"/>
              <a:t>Propagation of </a:t>
            </a:r>
            <a:r>
              <a:rPr lang="fr-FR" sz="1800" dirty="0" err="1">
                <a:solidFill>
                  <a:srgbClr val="8CBEDA"/>
                </a:solidFill>
              </a:rPr>
              <a:t>forward-signals</a:t>
            </a:r>
            <a:r>
              <a:rPr lang="fr-FR" sz="1800" dirty="0"/>
              <a:t> by 1 to the right</a:t>
            </a:r>
          </a:p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fr-FR" sz="1800" b="1" dirty="0"/>
              <a:t> </a:t>
            </a:r>
            <a:r>
              <a:rPr lang="fr-FR" sz="1800" b="1" dirty="0" err="1">
                <a:solidFill>
                  <a:srgbClr val="0171BC"/>
                </a:solidFill>
              </a:rPr>
              <a:t>Defect</a:t>
            </a:r>
            <a:r>
              <a:rPr lang="fr-FR" sz="1800" b="1" dirty="0"/>
              <a:t> </a:t>
            </a:r>
            <a:r>
              <a:rPr lang="fr-FR" sz="1800" b="1" dirty="0" err="1"/>
              <a:t>displacement</a:t>
            </a:r>
            <a:r>
              <a:rPr lang="fr-FR" sz="1800" b="1" dirty="0"/>
              <a:t> (correction)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12147E2-DB13-E48E-1E9E-1D1EF7855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5D31A-B15D-FC4C-8E38-4B1F81E57768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46295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D86E1-1589-E401-9905-56AC273507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0D4F79-C86E-EDCF-8752-FD54422AD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A single </a:t>
            </a:r>
            <a:r>
              <a:rPr lang="fr-FR" dirty="0" err="1"/>
              <a:t>particle</a:t>
            </a:r>
            <a:r>
              <a:rPr lang="fr-FR" dirty="0"/>
              <a:t> </a:t>
            </a:r>
            <a:r>
              <a:rPr lang="fr-FR" dirty="0" err="1"/>
              <a:t>decoder</a:t>
            </a:r>
            <a:endParaRPr lang="fr-FR" dirty="0"/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96BDD6C4-669C-9F45-6047-88BA056E3C08}"/>
              </a:ext>
            </a:extLst>
          </p:cNvPr>
          <p:cNvGrpSpPr/>
          <p:nvPr/>
        </p:nvGrpSpPr>
        <p:grpSpPr>
          <a:xfrm>
            <a:off x="2209800" y="3086003"/>
            <a:ext cx="7772400" cy="195943"/>
            <a:chOff x="2209800" y="2351312"/>
            <a:chExt cx="7772400" cy="195943"/>
          </a:xfrm>
        </p:grpSpPr>
        <p:cxnSp>
          <p:nvCxnSpPr>
            <p:cNvPr id="40" name="Connecteur droit 39">
              <a:extLst>
                <a:ext uri="{FF2B5EF4-FFF2-40B4-BE49-F238E27FC236}">
                  <a16:creationId xmlns:a16="http://schemas.microsoft.com/office/drawing/2014/main" id="{B1A7B60E-9DFA-DC00-1371-A94F94E46907}"/>
                </a:ext>
              </a:extLst>
            </p:cNvPr>
            <p:cNvCxnSpPr>
              <a:cxnSpLocks/>
            </p:cNvCxnSpPr>
            <p:nvPr/>
          </p:nvCxnSpPr>
          <p:spPr>
            <a:xfrm>
              <a:off x="2209800" y="2449283"/>
              <a:ext cx="7772400" cy="0"/>
            </a:xfrm>
            <a:prstGeom prst="line">
              <a:avLst/>
            </a:prstGeom>
            <a:ln w="381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Ellipse 40">
              <a:extLst>
                <a:ext uri="{FF2B5EF4-FFF2-40B4-BE49-F238E27FC236}">
                  <a16:creationId xmlns:a16="http://schemas.microsoft.com/office/drawing/2014/main" id="{3369DB47-552D-5A14-3EBA-6BDD8DD593B2}"/>
                </a:ext>
              </a:extLst>
            </p:cNvPr>
            <p:cNvSpPr/>
            <p:nvPr/>
          </p:nvSpPr>
          <p:spPr>
            <a:xfrm>
              <a:off x="2536371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0180BEEE-1694-700C-798D-5E05622F5DF2}"/>
                </a:ext>
              </a:extLst>
            </p:cNvPr>
            <p:cNvSpPr/>
            <p:nvPr/>
          </p:nvSpPr>
          <p:spPr>
            <a:xfrm>
              <a:off x="3162169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3" name="Ellipse 42">
              <a:extLst>
                <a:ext uri="{FF2B5EF4-FFF2-40B4-BE49-F238E27FC236}">
                  <a16:creationId xmlns:a16="http://schemas.microsoft.com/office/drawing/2014/main" id="{28CCFBC8-4B94-D6DC-1711-473CC5244F72}"/>
                </a:ext>
              </a:extLst>
            </p:cNvPr>
            <p:cNvSpPr/>
            <p:nvPr/>
          </p:nvSpPr>
          <p:spPr>
            <a:xfrm>
              <a:off x="3787967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4" name="Ellipse 43">
              <a:extLst>
                <a:ext uri="{FF2B5EF4-FFF2-40B4-BE49-F238E27FC236}">
                  <a16:creationId xmlns:a16="http://schemas.microsoft.com/office/drawing/2014/main" id="{BA9E6FE1-703B-C1F6-CB7E-1D73F8713A0E}"/>
                </a:ext>
              </a:extLst>
            </p:cNvPr>
            <p:cNvSpPr/>
            <p:nvPr/>
          </p:nvSpPr>
          <p:spPr>
            <a:xfrm>
              <a:off x="4413765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5" name="Ellipse 44">
              <a:extLst>
                <a:ext uri="{FF2B5EF4-FFF2-40B4-BE49-F238E27FC236}">
                  <a16:creationId xmlns:a16="http://schemas.microsoft.com/office/drawing/2014/main" id="{B8ABC05D-DC4E-C0D8-E20D-3758F705346B}"/>
                </a:ext>
              </a:extLst>
            </p:cNvPr>
            <p:cNvSpPr/>
            <p:nvPr/>
          </p:nvSpPr>
          <p:spPr>
            <a:xfrm>
              <a:off x="5039563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Ellipse 45">
              <a:extLst>
                <a:ext uri="{FF2B5EF4-FFF2-40B4-BE49-F238E27FC236}">
                  <a16:creationId xmlns:a16="http://schemas.microsoft.com/office/drawing/2014/main" id="{2F8923E8-006E-F6B8-132A-DD9D3F134422}"/>
                </a:ext>
              </a:extLst>
            </p:cNvPr>
            <p:cNvSpPr/>
            <p:nvPr/>
          </p:nvSpPr>
          <p:spPr>
            <a:xfrm>
              <a:off x="5665361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7" name="Ellipse 46">
              <a:extLst>
                <a:ext uri="{FF2B5EF4-FFF2-40B4-BE49-F238E27FC236}">
                  <a16:creationId xmlns:a16="http://schemas.microsoft.com/office/drawing/2014/main" id="{FEF39024-F9CB-370C-377A-44641CC8EA61}"/>
                </a:ext>
              </a:extLst>
            </p:cNvPr>
            <p:cNvSpPr/>
            <p:nvPr/>
          </p:nvSpPr>
          <p:spPr>
            <a:xfrm>
              <a:off x="6291159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8" name="Ellipse 47">
              <a:extLst>
                <a:ext uri="{FF2B5EF4-FFF2-40B4-BE49-F238E27FC236}">
                  <a16:creationId xmlns:a16="http://schemas.microsoft.com/office/drawing/2014/main" id="{A9F04A53-DF8E-B481-FCB0-C464A255FF66}"/>
                </a:ext>
              </a:extLst>
            </p:cNvPr>
            <p:cNvSpPr/>
            <p:nvPr/>
          </p:nvSpPr>
          <p:spPr>
            <a:xfrm>
              <a:off x="6916957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9" name="Ellipse 48">
              <a:extLst>
                <a:ext uri="{FF2B5EF4-FFF2-40B4-BE49-F238E27FC236}">
                  <a16:creationId xmlns:a16="http://schemas.microsoft.com/office/drawing/2014/main" id="{EA6BAD5F-29D8-02D9-0B23-3A53F2907BC6}"/>
                </a:ext>
              </a:extLst>
            </p:cNvPr>
            <p:cNvSpPr/>
            <p:nvPr/>
          </p:nvSpPr>
          <p:spPr>
            <a:xfrm>
              <a:off x="7542755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0" name="Ellipse 49">
              <a:extLst>
                <a:ext uri="{FF2B5EF4-FFF2-40B4-BE49-F238E27FC236}">
                  <a16:creationId xmlns:a16="http://schemas.microsoft.com/office/drawing/2014/main" id="{EEDB0701-65F5-CC3E-D526-F246804BCE9D}"/>
                </a:ext>
              </a:extLst>
            </p:cNvPr>
            <p:cNvSpPr/>
            <p:nvPr/>
          </p:nvSpPr>
          <p:spPr>
            <a:xfrm>
              <a:off x="8168553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1" name="Ellipse 50">
              <a:extLst>
                <a:ext uri="{FF2B5EF4-FFF2-40B4-BE49-F238E27FC236}">
                  <a16:creationId xmlns:a16="http://schemas.microsoft.com/office/drawing/2014/main" id="{49964578-F5D1-8EF7-7180-F9425700F15C}"/>
                </a:ext>
              </a:extLst>
            </p:cNvPr>
            <p:cNvSpPr/>
            <p:nvPr/>
          </p:nvSpPr>
          <p:spPr>
            <a:xfrm>
              <a:off x="8794351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" name="Ellipse 51">
              <a:extLst>
                <a:ext uri="{FF2B5EF4-FFF2-40B4-BE49-F238E27FC236}">
                  <a16:creationId xmlns:a16="http://schemas.microsoft.com/office/drawing/2014/main" id="{F8A52AFC-F2B5-4D93-7B5A-A07DC6833CBA}"/>
                </a:ext>
              </a:extLst>
            </p:cNvPr>
            <p:cNvSpPr/>
            <p:nvPr/>
          </p:nvSpPr>
          <p:spPr>
            <a:xfrm>
              <a:off x="9420152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itre 1">
                <a:extLst>
                  <a:ext uri="{FF2B5EF4-FFF2-40B4-BE49-F238E27FC236}">
                    <a16:creationId xmlns:a16="http://schemas.microsoft.com/office/drawing/2014/main" id="{DD059E3B-112C-2AC7-0B6E-3B529899950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57936" y="365125"/>
                <a:ext cx="4022563" cy="938889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5" name="Titre 1">
                <a:extLst>
                  <a:ext uri="{FF2B5EF4-FFF2-40B4-BE49-F238E27FC236}">
                    <a16:creationId xmlns:a16="http://schemas.microsoft.com/office/drawing/2014/main" id="{DD059E3B-112C-2AC7-0B6E-3B52989995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7936" y="365125"/>
                <a:ext cx="4022563" cy="9388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e 11">
            <a:extLst>
              <a:ext uri="{FF2B5EF4-FFF2-40B4-BE49-F238E27FC236}">
                <a16:creationId xmlns:a16="http://schemas.microsoft.com/office/drawing/2014/main" id="{F313C1B8-AEF6-F33D-1106-C4CD815AB39C}"/>
              </a:ext>
            </a:extLst>
          </p:cNvPr>
          <p:cNvGrpSpPr/>
          <p:nvPr/>
        </p:nvGrpSpPr>
        <p:grpSpPr>
          <a:xfrm>
            <a:off x="2209800" y="2423768"/>
            <a:ext cx="7772400" cy="195943"/>
            <a:chOff x="2209800" y="2555848"/>
            <a:chExt cx="7772400" cy="195943"/>
          </a:xfrm>
        </p:grpSpPr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7F92E306-541F-F494-90F8-91652CFDF097}"/>
                </a:ext>
              </a:extLst>
            </p:cNvPr>
            <p:cNvCxnSpPr>
              <a:cxnSpLocks/>
            </p:cNvCxnSpPr>
            <p:nvPr/>
          </p:nvCxnSpPr>
          <p:spPr>
            <a:xfrm>
              <a:off x="2209800" y="2653819"/>
              <a:ext cx="7772400" cy="0"/>
            </a:xfrm>
            <a:prstGeom prst="line">
              <a:avLst/>
            </a:prstGeom>
            <a:ln w="381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EE22169E-0887-84D1-B062-FA35F83C802E}"/>
                </a:ext>
              </a:extLst>
            </p:cNvPr>
            <p:cNvCxnSpPr>
              <a:cxnSpLocks/>
            </p:cNvCxnSpPr>
            <p:nvPr/>
          </p:nvCxnSpPr>
          <p:spPr>
            <a:xfrm>
              <a:off x="3260140" y="2662145"/>
              <a:ext cx="1877394" cy="0"/>
            </a:xfrm>
            <a:prstGeom prst="line">
              <a:avLst/>
            </a:prstGeom>
            <a:ln w="57150">
              <a:solidFill>
                <a:srgbClr val="FF6B6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E794A8F2-3F16-39C7-44D6-4C580CB3F29D}"/>
                </a:ext>
              </a:extLst>
            </p:cNvPr>
            <p:cNvSpPr/>
            <p:nvPr/>
          </p:nvSpPr>
          <p:spPr>
            <a:xfrm>
              <a:off x="2536371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082ED0C3-4B1C-A8E4-D2CF-8C9737E66917}"/>
                </a:ext>
              </a:extLst>
            </p:cNvPr>
            <p:cNvSpPr/>
            <p:nvPr/>
          </p:nvSpPr>
          <p:spPr>
            <a:xfrm>
              <a:off x="5665361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5B394286-DDF2-838B-9ED2-23BF87D48D5F}"/>
                </a:ext>
              </a:extLst>
            </p:cNvPr>
            <p:cNvSpPr/>
            <p:nvPr/>
          </p:nvSpPr>
          <p:spPr>
            <a:xfrm>
              <a:off x="6291159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5EA59A99-C193-DC29-A2F0-331ADBE2DED9}"/>
                </a:ext>
              </a:extLst>
            </p:cNvPr>
            <p:cNvSpPr/>
            <p:nvPr/>
          </p:nvSpPr>
          <p:spPr>
            <a:xfrm>
              <a:off x="6916957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404A224A-2EE0-7710-288F-099EA6C26870}"/>
                </a:ext>
              </a:extLst>
            </p:cNvPr>
            <p:cNvSpPr/>
            <p:nvPr/>
          </p:nvSpPr>
          <p:spPr>
            <a:xfrm>
              <a:off x="7542755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16279B7B-F7FA-46A1-0BE7-A57BC124CB0A}"/>
                </a:ext>
              </a:extLst>
            </p:cNvPr>
            <p:cNvSpPr/>
            <p:nvPr/>
          </p:nvSpPr>
          <p:spPr>
            <a:xfrm>
              <a:off x="8168553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F611FFFA-A8D0-AB85-C9DA-1AB2EE5C4BDF}"/>
                </a:ext>
              </a:extLst>
            </p:cNvPr>
            <p:cNvSpPr/>
            <p:nvPr/>
          </p:nvSpPr>
          <p:spPr>
            <a:xfrm>
              <a:off x="8794351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Ellipse 36">
              <a:extLst>
                <a:ext uri="{FF2B5EF4-FFF2-40B4-BE49-F238E27FC236}">
                  <a16:creationId xmlns:a16="http://schemas.microsoft.com/office/drawing/2014/main" id="{3A2D5216-6881-48C5-285F-73A79074989B}"/>
                </a:ext>
              </a:extLst>
            </p:cNvPr>
            <p:cNvSpPr/>
            <p:nvPr/>
          </p:nvSpPr>
          <p:spPr>
            <a:xfrm>
              <a:off x="9420152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Ellipse 24">
              <a:extLst>
                <a:ext uri="{FF2B5EF4-FFF2-40B4-BE49-F238E27FC236}">
                  <a16:creationId xmlns:a16="http://schemas.microsoft.com/office/drawing/2014/main" id="{0883AB91-EEDE-F3F9-69AD-7C18E3340C6F}"/>
                </a:ext>
              </a:extLst>
            </p:cNvPr>
            <p:cNvSpPr/>
            <p:nvPr/>
          </p:nvSpPr>
          <p:spPr>
            <a:xfrm>
              <a:off x="3162169" y="2555848"/>
              <a:ext cx="195943" cy="195943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5344A69F-A03A-0F04-B96C-33A4842DB338}"/>
                </a:ext>
              </a:extLst>
            </p:cNvPr>
            <p:cNvSpPr/>
            <p:nvPr/>
          </p:nvSpPr>
          <p:spPr>
            <a:xfrm>
              <a:off x="3787967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37FD1A12-5E5B-5CE3-B5A6-94B16F818B63}"/>
                </a:ext>
              </a:extLst>
            </p:cNvPr>
            <p:cNvSpPr/>
            <p:nvPr/>
          </p:nvSpPr>
          <p:spPr>
            <a:xfrm>
              <a:off x="4413765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0FE02B5A-9028-0EC7-38A6-546D620C135A}"/>
                </a:ext>
              </a:extLst>
            </p:cNvPr>
            <p:cNvSpPr/>
            <p:nvPr/>
          </p:nvSpPr>
          <p:spPr>
            <a:xfrm>
              <a:off x="5039563" y="2555848"/>
              <a:ext cx="195943" cy="195943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21" name="ZoneTexte 20">
            <a:extLst>
              <a:ext uri="{FF2B5EF4-FFF2-40B4-BE49-F238E27FC236}">
                <a16:creationId xmlns:a16="http://schemas.microsoft.com/office/drawing/2014/main" id="{C78FDB24-810C-B611-88F6-197ACF81FB33}"/>
              </a:ext>
            </a:extLst>
          </p:cNvPr>
          <p:cNvSpPr txBox="1"/>
          <p:nvPr/>
        </p:nvSpPr>
        <p:spPr>
          <a:xfrm>
            <a:off x="2011680" y="3787505"/>
            <a:ext cx="5811521" cy="17143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800" dirty="0" err="1"/>
              <a:t>Repeat</a:t>
            </a:r>
            <a:endParaRPr lang="fr-FR" sz="1800" dirty="0"/>
          </a:p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fr-FR" sz="1800" b="1" dirty="0"/>
              <a:t>Emission of </a:t>
            </a:r>
            <a:r>
              <a:rPr lang="fr-FR" sz="1800" b="1" dirty="0" err="1">
                <a:solidFill>
                  <a:srgbClr val="8CBEDA"/>
                </a:solidFill>
              </a:rPr>
              <a:t>forward-signals</a:t>
            </a:r>
            <a:r>
              <a:rPr lang="fr-FR" sz="1800" b="1" dirty="0"/>
              <a:t> by </a:t>
            </a:r>
            <a:r>
              <a:rPr lang="fr-FR" sz="1800" b="1" dirty="0" err="1">
                <a:solidFill>
                  <a:srgbClr val="0171BC"/>
                </a:solidFill>
              </a:rPr>
              <a:t>defects</a:t>
            </a:r>
            <a:endParaRPr lang="fr-FR" sz="1800" b="1" dirty="0">
              <a:solidFill>
                <a:srgbClr val="0171BC"/>
              </a:solidFill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fr-FR" sz="1800" dirty="0"/>
              <a:t>Propagation of </a:t>
            </a:r>
            <a:r>
              <a:rPr lang="fr-FR" sz="1800" dirty="0" err="1">
                <a:solidFill>
                  <a:srgbClr val="8CBEDA"/>
                </a:solidFill>
              </a:rPr>
              <a:t>forward-signals</a:t>
            </a:r>
            <a:r>
              <a:rPr lang="fr-FR" sz="1800" dirty="0"/>
              <a:t> by 1 to the right</a:t>
            </a:r>
          </a:p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fr-FR" sz="1800" dirty="0"/>
              <a:t> </a:t>
            </a:r>
            <a:r>
              <a:rPr lang="fr-FR" sz="1800" dirty="0" err="1">
                <a:solidFill>
                  <a:srgbClr val="0171BC"/>
                </a:solidFill>
              </a:rPr>
              <a:t>Defect</a:t>
            </a:r>
            <a:r>
              <a:rPr lang="fr-FR" sz="1800" dirty="0"/>
              <a:t> </a:t>
            </a:r>
            <a:r>
              <a:rPr lang="fr-FR" sz="1800" dirty="0" err="1"/>
              <a:t>displacement</a:t>
            </a:r>
            <a:r>
              <a:rPr lang="fr-FR" sz="1800" dirty="0"/>
              <a:t> (correction)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76689632-6826-C253-0C6F-E5E1051E8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5D31A-B15D-FC4C-8E38-4B1F81E57768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0992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045A2A-4602-9C04-591E-7CE479D2F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80C62E-FC0A-29B6-49F4-88EAF3124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A single </a:t>
            </a:r>
            <a:r>
              <a:rPr lang="fr-FR" dirty="0" err="1"/>
              <a:t>particle</a:t>
            </a:r>
            <a:r>
              <a:rPr lang="fr-FR" dirty="0"/>
              <a:t> </a:t>
            </a:r>
            <a:r>
              <a:rPr lang="fr-FR" dirty="0" err="1"/>
              <a:t>decoder</a:t>
            </a:r>
            <a:endParaRPr lang="fr-FR" dirty="0"/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F1F7BBE2-8D23-78B6-BFAE-FD83AB3C458C}"/>
              </a:ext>
            </a:extLst>
          </p:cNvPr>
          <p:cNvGrpSpPr/>
          <p:nvPr/>
        </p:nvGrpSpPr>
        <p:grpSpPr>
          <a:xfrm>
            <a:off x="2209800" y="3086003"/>
            <a:ext cx="7772400" cy="195943"/>
            <a:chOff x="2209800" y="2351312"/>
            <a:chExt cx="7772400" cy="195943"/>
          </a:xfrm>
        </p:grpSpPr>
        <p:cxnSp>
          <p:nvCxnSpPr>
            <p:cNvPr id="40" name="Connecteur droit 39">
              <a:extLst>
                <a:ext uri="{FF2B5EF4-FFF2-40B4-BE49-F238E27FC236}">
                  <a16:creationId xmlns:a16="http://schemas.microsoft.com/office/drawing/2014/main" id="{AC44B522-6617-AEEF-52CE-4904831C0551}"/>
                </a:ext>
              </a:extLst>
            </p:cNvPr>
            <p:cNvCxnSpPr>
              <a:cxnSpLocks/>
            </p:cNvCxnSpPr>
            <p:nvPr/>
          </p:nvCxnSpPr>
          <p:spPr>
            <a:xfrm>
              <a:off x="2209800" y="2449283"/>
              <a:ext cx="7772400" cy="0"/>
            </a:xfrm>
            <a:prstGeom prst="line">
              <a:avLst/>
            </a:prstGeom>
            <a:ln w="381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Ellipse 40">
              <a:extLst>
                <a:ext uri="{FF2B5EF4-FFF2-40B4-BE49-F238E27FC236}">
                  <a16:creationId xmlns:a16="http://schemas.microsoft.com/office/drawing/2014/main" id="{E177B823-A652-FCB4-B0CB-5736B4E9676E}"/>
                </a:ext>
              </a:extLst>
            </p:cNvPr>
            <p:cNvSpPr/>
            <p:nvPr/>
          </p:nvSpPr>
          <p:spPr>
            <a:xfrm>
              <a:off x="2536371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A7362C15-8A47-756A-687B-BDC0BDA59EEC}"/>
                </a:ext>
              </a:extLst>
            </p:cNvPr>
            <p:cNvSpPr/>
            <p:nvPr/>
          </p:nvSpPr>
          <p:spPr>
            <a:xfrm>
              <a:off x="3162169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3" name="Ellipse 42">
              <a:extLst>
                <a:ext uri="{FF2B5EF4-FFF2-40B4-BE49-F238E27FC236}">
                  <a16:creationId xmlns:a16="http://schemas.microsoft.com/office/drawing/2014/main" id="{1C6BF468-9461-5FAB-AB8D-9A8249CADFB5}"/>
                </a:ext>
              </a:extLst>
            </p:cNvPr>
            <p:cNvSpPr/>
            <p:nvPr/>
          </p:nvSpPr>
          <p:spPr>
            <a:xfrm>
              <a:off x="3787967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4" name="Ellipse 43">
              <a:extLst>
                <a:ext uri="{FF2B5EF4-FFF2-40B4-BE49-F238E27FC236}">
                  <a16:creationId xmlns:a16="http://schemas.microsoft.com/office/drawing/2014/main" id="{A8AF79F7-D862-5D43-3923-88B60E4CB9C5}"/>
                </a:ext>
              </a:extLst>
            </p:cNvPr>
            <p:cNvSpPr/>
            <p:nvPr/>
          </p:nvSpPr>
          <p:spPr>
            <a:xfrm>
              <a:off x="4413765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5" name="Ellipse 44">
              <a:extLst>
                <a:ext uri="{FF2B5EF4-FFF2-40B4-BE49-F238E27FC236}">
                  <a16:creationId xmlns:a16="http://schemas.microsoft.com/office/drawing/2014/main" id="{77E28261-8908-9CB2-FE9E-D9F8E1199595}"/>
                </a:ext>
              </a:extLst>
            </p:cNvPr>
            <p:cNvSpPr/>
            <p:nvPr/>
          </p:nvSpPr>
          <p:spPr>
            <a:xfrm>
              <a:off x="5039563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Ellipse 45">
              <a:extLst>
                <a:ext uri="{FF2B5EF4-FFF2-40B4-BE49-F238E27FC236}">
                  <a16:creationId xmlns:a16="http://schemas.microsoft.com/office/drawing/2014/main" id="{D7273E1B-9FBD-F460-8FAC-38A258E0C5F6}"/>
                </a:ext>
              </a:extLst>
            </p:cNvPr>
            <p:cNvSpPr/>
            <p:nvPr/>
          </p:nvSpPr>
          <p:spPr>
            <a:xfrm>
              <a:off x="5665361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7" name="Ellipse 46">
              <a:extLst>
                <a:ext uri="{FF2B5EF4-FFF2-40B4-BE49-F238E27FC236}">
                  <a16:creationId xmlns:a16="http://schemas.microsoft.com/office/drawing/2014/main" id="{F6BE5DE9-CADA-DAE1-5408-B5836FBBACC5}"/>
                </a:ext>
              </a:extLst>
            </p:cNvPr>
            <p:cNvSpPr/>
            <p:nvPr/>
          </p:nvSpPr>
          <p:spPr>
            <a:xfrm>
              <a:off x="6291159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8" name="Ellipse 47">
              <a:extLst>
                <a:ext uri="{FF2B5EF4-FFF2-40B4-BE49-F238E27FC236}">
                  <a16:creationId xmlns:a16="http://schemas.microsoft.com/office/drawing/2014/main" id="{33C14813-C36B-C8CA-3A85-76AFBF8B44DC}"/>
                </a:ext>
              </a:extLst>
            </p:cNvPr>
            <p:cNvSpPr/>
            <p:nvPr/>
          </p:nvSpPr>
          <p:spPr>
            <a:xfrm>
              <a:off x="6916957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9" name="Ellipse 48">
              <a:extLst>
                <a:ext uri="{FF2B5EF4-FFF2-40B4-BE49-F238E27FC236}">
                  <a16:creationId xmlns:a16="http://schemas.microsoft.com/office/drawing/2014/main" id="{2FC0E7DD-351D-27C4-9BBE-1CA494E10043}"/>
                </a:ext>
              </a:extLst>
            </p:cNvPr>
            <p:cNvSpPr/>
            <p:nvPr/>
          </p:nvSpPr>
          <p:spPr>
            <a:xfrm>
              <a:off x="7542755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0" name="Ellipse 49">
              <a:extLst>
                <a:ext uri="{FF2B5EF4-FFF2-40B4-BE49-F238E27FC236}">
                  <a16:creationId xmlns:a16="http://schemas.microsoft.com/office/drawing/2014/main" id="{893B3218-6273-373A-1EAC-7FAD6DD0650A}"/>
                </a:ext>
              </a:extLst>
            </p:cNvPr>
            <p:cNvSpPr/>
            <p:nvPr/>
          </p:nvSpPr>
          <p:spPr>
            <a:xfrm>
              <a:off x="8168553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1" name="Ellipse 50">
              <a:extLst>
                <a:ext uri="{FF2B5EF4-FFF2-40B4-BE49-F238E27FC236}">
                  <a16:creationId xmlns:a16="http://schemas.microsoft.com/office/drawing/2014/main" id="{C1F56C10-2F6A-6FAE-B3D9-3B0ED455AE7C}"/>
                </a:ext>
              </a:extLst>
            </p:cNvPr>
            <p:cNvSpPr/>
            <p:nvPr/>
          </p:nvSpPr>
          <p:spPr>
            <a:xfrm>
              <a:off x="8794351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" name="Ellipse 51">
              <a:extLst>
                <a:ext uri="{FF2B5EF4-FFF2-40B4-BE49-F238E27FC236}">
                  <a16:creationId xmlns:a16="http://schemas.microsoft.com/office/drawing/2014/main" id="{EE9C6D02-30AD-DF0F-132D-28FB5FFCE9C2}"/>
                </a:ext>
              </a:extLst>
            </p:cNvPr>
            <p:cNvSpPr/>
            <p:nvPr/>
          </p:nvSpPr>
          <p:spPr>
            <a:xfrm>
              <a:off x="9420152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itre 1">
                <a:extLst>
                  <a:ext uri="{FF2B5EF4-FFF2-40B4-BE49-F238E27FC236}">
                    <a16:creationId xmlns:a16="http://schemas.microsoft.com/office/drawing/2014/main" id="{856302A8-55CD-FD94-7E25-8BB13A2825F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57936" y="365125"/>
                <a:ext cx="4022563" cy="938889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5" name="Titre 1">
                <a:extLst>
                  <a:ext uri="{FF2B5EF4-FFF2-40B4-BE49-F238E27FC236}">
                    <a16:creationId xmlns:a16="http://schemas.microsoft.com/office/drawing/2014/main" id="{856302A8-55CD-FD94-7E25-8BB13A2825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7936" y="365125"/>
                <a:ext cx="4022563" cy="9388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e 11">
            <a:extLst>
              <a:ext uri="{FF2B5EF4-FFF2-40B4-BE49-F238E27FC236}">
                <a16:creationId xmlns:a16="http://schemas.microsoft.com/office/drawing/2014/main" id="{2418E569-9C7E-CD50-6E98-8B2EFB31D1B9}"/>
              </a:ext>
            </a:extLst>
          </p:cNvPr>
          <p:cNvGrpSpPr/>
          <p:nvPr/>
        </p:nvGrpSpPr>
        <p:grpSpPr>
          <a:xfrm>
            <a:off x="2209800" y="2423768"/>
            <a:ext cx="7772400" cy="195943"/>
            <a:chOff x="2209800" y="2555848"/>
            <a:chExt cx="7772400" cy="195943"/>
          </a:xfrm>
        </p:grpSpPr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4716B8A8-1229-88F7-DFF4-192B08323C05}"/>
                </a:ext>
              </a:extLst>
            </p:cNvPr>
            <p:cNvCxnSpPr>
              <a:cxnSpLocks/>
            </p:cNvCxnSpPr>
            <p:nvPr/>
          </p:nvCxnSpPr>
          <p:spPr>
            <a:xfrm>
              <a:off x="2209800" y="2653819"/>
              <a:ext cx="7772400" cy="0"/>
            </a:xfrm>
            <a:prstGeom prst="line">
              <a:avLst/>
            </a:prstGeom>
            <a:ln w="381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90329ABD-3762-B111-86DB-B332525B471B}"/>
                </a:ext>
              </a:extLst>
            </p:cNvPr>
            <p:cNvCxnSpPr>
              <a:cxnSpLocks/>
            </p:cNvCxnSpPr>
            <p:nvPr/>
          </p:nvCxnSpPr>
          <p:spPr>
            <a:xfrm>
              <a:off x="3260140" y="2662145"/>
              <a:ext cx="1877394" cy="0"/>
            </a:xfrm>
            <a:prstGeom prst="line">
              <a:avLst/>
            </a:prstGeom>
            <a:ln w="57150">
              <a:solidFill>
                <a:srgbClr val="FF6B6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57EDF9B4-5ABA-5B0C-A07B-8817CE4B6230}"/>
                </a:ext>
              </a:extLst>
            </p:cNvPr>
            <p:cNvSpPr/>
            <p:nvPr/>
          </p:nvSpPr>
          <p:spPr>
            <a:xfrm>
              <a:off x="2536371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8479C556-B6F9-F81B-F3E4-9D2066EC808D}"/>
                </a:ext>
              </a:extLst>
            </p:cNvPr>
            <p:cNvSpPr/>
            <p:nvPr/>
          </p:nvSpPr>
          <p:spPr>
            <a:xfrm>
              <a:off x="5665361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89B61EBB-D9BD-0F4D-594D-DA15A13273EE}"/>
                </a:ext>
              </a:extLst>
            </p:cNvPr>
            <p:cNvSpPr/>
            <p:nvPr/>
          </p:nvSpPr>
          <p:spPr>
            <a:xfrm>
              <a:off x="6291159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D55B7187-268C-F11B-FE99-C1FE57287FFD}"/>
                </a:ext>
              </a:extLst>
            </p:cNvPr>
            <p:cNvSpPr/>
            <p:nvPr/>
          </p:nvSpPr>
          <p:spPr>
            <a:xfrm>
              <a:off x="6916957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7D728D62-9F4E-D7B9-A8AE-17308C59284B}"/>
                </a:ext>
              </a:extLst>
            </p:cNvPr>
            <p:cNvSpPr/>
            <p:nvPr/>
          </p:nvSpPr>
          <p:spPr>
            <a:xfrm>
              <a:off x="7542755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42392F20-E7B2-FF44-76B1-777B1C9DA5D0}"/>
                </a:ext>
              </a:extLst>
            </p:cNvPr>
            <p:cNvSpPr/>
            <p:nvPr/>
          </p:nvSpPr>
          <p:spPr>
            <a:xfrm>
              <a:off x="8168553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BA683920-0ACF-092C-C5FA-04C44BD724A3}"/>
                </a:ext>
              </a:extLst>
            </p:cNvPr>
            <p:cNvSpPr/>
            <p:nvPr/>
          </p:nvSpPr>
          <p:spPr>
            <a:xfrm>
              <a:off x="8794351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Ellipse 36">
              <a:extLst>
                <a:ext uri="{FF2B5EF4-FFF2-40B4-BE49-F238E27FC236}">
                  <a16:creationId xmlns:a16="http://schemas.microsoft.com/office/drawing/2014/main" id="{684D1439-2DE2-2131-ED82-52F353DC3728}"/>
                </a:ext>
              </a:extLst>
            </p:cNvPr>
            <p:cNvSpPr/>
            <p:nvPr/>
          </p:nvSpPr>
          <p:spPr>
            <a:xfrm>
              <a:off x="9420152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Ellipse 24">
              <a:extLst>
                <a:ext uri="{FF2B5EF4-FFF2-40B4-BE49-F238E27FC236}">
                  <a16:creationId xmlns:a16="http://schemas.microsoft.com/office/drawing/2014/main" id="{3902A582-56B3-2152-491D-47CDF63DD5A0}"/>
                </a:ext>
              </a:extLst>
            </p:cNvPr>
            <p:cNvSpPr/>
            <p:nvPr/>
          </p:nvSpPr>
          <p:spPr>
            <a:xfrm>
              <a:off x="3162169" y="2555848"/>
              <a:ext cx="195943" cy="195943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8DDA6359-CC8A-D3B7-9F91-91E8148E4CA4}"/>
                </a:ext>
              </a:extLst>
            </p:cNvPr>
            <p:cNvSpPr/>
            <p:nvPr/>
          </p:nvSpPr>
          <p:spPr>
            <a:xfrm>
              <a:off x="3787967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034F7FA8-6992-1234-64E2-1FA16431A613}"/>
                </a:ext>
              </a:extLst>
            </p:cNvPr>
            <p:cNvSpPr/>
            <p:nvPr/>
          </p:nvSpPr>
          <p:spPr>
            <a:xfrm>
              <a:off x="4413765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D2ABA916-B1D7-7098-EE04-558A7C3C24CE}"/>
                </a:ext>
              </a:extLst>
            </p:cNvPr>
            <p:cNvSpPr/>
            <p:nvPr/>
          </p:nvSpPr>
          <p:spPr>
            <a:xfrm>
              <a:off x="5039563" y="2555848"/>
              <a:ext cx="195943" cy="195943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21" name="ZoneTexte 20">
            <a:extLst>
              <a:ext uri="{FF2B5EF4-FFF2-40B4-BE49-F238E27FC236}">
                <a16:creationId xmlns:a16="http://schemas.microsoft.com/office/drawing/2014/main" id="{048C442F-D216-2777-1184-F964A47D3A31}"/>
              </a:ext>
            </a:extLst>
          </p:cNvPr>
          <p:cNvSpPr txBox="1"/>
          <p:nvPr/>
        </p:nvSpPr>
        <p:spPr>
          <a:xfrm>
            <a:off x="2011680" y="3787505"/>
            <a:ext cx="5811521" cy="17143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800" dirty="0" err="1"/>
              <a:t>Repeat</a:t>
            </a:r>
            <a:endParaRPr lang="fr-FR" sz="1800" dirty="0"/>
          </a:p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fr-FR" sz="1800" dirty="0"/>
              <a:t>Emission of </a:t>
            </a:r>
            <a:r>
              <a:rPr lang="fr-FR" sz="1800" dirty="0" err="1">
                <a:solidFill>
                  <a:srgbClr val="8CBEDA"/>
                </a:solidFill>
              </a:rPr>
              <a:t>forward-signals</a:t>
            </a:r>
            <a:r>
              <a:rPr lang="fr-FR" sz="1800" dirty="0"/>
              <a:t> by </a:t>
            </a:r>
            <a:r>
              <a:rPr lang="fr-FR" sz="1800" dirty="0" err="1">
                <a:solidFill>
                  <a:srgbClr val="0171BC"/>
                </a:solidFill>
              </a:rPr>
              <a:t>defects</a:t>
            </a:r>
            <a:endParaRPr lang="fr-FR" sz="1800" dirty="0">
              <a:solidFill>
                <a:srgbClr val="0171BC"/>
              </a:solidFill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fr-FR" sz="1800" b="1" dirty="0"/>
              <a:t>Propagation of </a:t>
            </a:r>
            <a:r>
              <a:rPr lang="fr-FR" sz="1800" b="1" dirty="0" err="1">
                <a:solidFill>
                  <a:srgbClr val="8CBEDA"/>
                </a:solidFill>
              </a:rPr>
              <a:t>forward-signals</a:t>
            </a:r>
            <a:r>
              <a:rPr lang="fr-FR" sz="1800" b="1" dirty="0"/>
              <a:t> by 1 to the right</a:t>
            </a:r>
          </a:p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fr-FR" sz="1800" dirty="0" err="1">
                <a:solidFill>
                  <a:srgbClr val="0171BC"/>
                </a:solidFill>
              </a:rPr>
              <a:t>Defect</a:t>
            </a:r>
            <a:r>
              <a:rPr lang="fr-FR" sz="1800" dirty="0"/>
              <a:t> </a:t>
            </a:r>
            <a:r>
              <a:rPr lang="fr-FR" sz="1800" dirty="0" err="1"/>
              <a:t>displacement</a:t>
            </a:r>
            <a:r>
              <a:rPr lang="fr-FR" sz="1800" dirty="0"/>
              <a:t> (correction)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1ADA328-9526-F463-1210-9CDE45906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5D31A-B15D-FC4C-8E38-4B1F81E57768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43790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9BF4D-D0F9-A47A-1F87-1003EC110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893A21-1743-5D75-8D85-DC552ADE9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A single </a:t>
            </a:r>
            <a:r>
              <a:rPr lang="fr-FR" dirty="0" err="1"/>
              <a:t>particle</a:t>
            </a:r>
            <a:r>
              <a:rPr lang="fr-FR" dirty="0"/>
              <a:t> </a:t>
            </a:r>
            <a:r>
              <a:rPr lang="fr-FR" dirty="0" err="1"/>
              <a:t>decoder</a:t>
            </a:r>
            <a:endParaRPr lang="fr-FR" dirty="0"/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EAD34A22-B033-F412-0B5A-07D9D03753FF}"/>
              </a:ext>
            </a:extLst>
          </p:cNvPr>
          <p:cNvGrpSpPr/>
          <p:nvPr/>
        </p:nvGrpSpPr>
        <p:grpSpPr>
          <a:xfrm>
            <a:off x="2209800" y="3086003"/>
            <a:ext cx="7772400" cy="195943"/>
            <a:chOff x="2209800" y="2351312"/>
            <a:chExt cx="7772400" cy="195943"/>
          </a:xfrm>
        </p:grpSpPr>
        <p:cxnSp>
          <p:nvCxnSpPr>
            <p:cNvPr id="40" name="Connecteur droit 39">
              <a:extLst>
                <a:ext uri="{FF2B5EF4-FFF2-40B4-BE49-F238E27FC236}">
                  <a16:creationId xmlns:a16="http://schemas.microsoft.com/office/drawing/2014/main" id="{6B9BDCA5-6092-8598-7F49-189AB357BD19}"/>
                </a:ext>
              </a:extLst>
            </p:cNvPr>
            <p:cNvCxnSpPr>
              <a:cxnSpLocks/>
            </p:cNvCxnSpPr>
            <p:nvPr/>
          </p:nvCxnSpPr>
          <p:spPr>
            <a:xfrm>
              <a:off x="2209800" y="2449283"/>
              <a:ext cx="7772400" cy="0"/>
            </a:xfrm>
            <a:prstGeom prst="line">
              <a:avLst/>
            </a:prstGeom>
            <a:ln w="381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Ellipse 40">
              <a:extLst>
                <a:ext uri="{FF2B5EF4-FFF2-40B4-BE49-F238E27FC236}">
                  <a16:creationId xmlns:a16="http://schemas.microsoft.com/office/drawing/2014/main" id="{F54BA9F2-CBB9-2FBB-D5F7-E5A9A01CE746}"/>
                </a:ext>
              </a:extLst>
            </p:cNvPr>
            <p:cNvSpPr/>
            <p:nvPr/>
          </p:nvSpPr>
          <p:spPr>
            <a:xfrm>
              <a:off x="2536371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81921179-744D-4964-A48B-A3F93F74D744}"/>
                </a:ext>
              </a:extLst>
            </p:cNvPr>
            <p:cNvSpPr/>
            <p:nvPr/>
          </p:nvSpPr>
          <p:spPr>
            <a:xfrm>
              <a:off x="3162169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3" name="Ellipse 42">
              <a:extLst>
                <a:ext uri="{FF2B5EF4-FFF2-40B4-BE49-F238E27FC236}">
                  <a16:creationId xmlns:a16="http://schemas.microsoft.com/office/drawing/2014/main" id="{BDEFBBF5-92B0-B71C-73B8-A0A6BF977CA1}"/>
                </a:ext>
              </a:extLst>
            </p:cNvPr>
            <p:cNvSpPr/>
            <p:nvPr/>
          </p:nvSpPr>
          <p:spPr>
            <a:xfrm>
              <a:off x="3787967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4" name="Ellipse 43">
              <a:extLst>
                <a:ext uri="{FF2B5EF4-FFF2-40B4-BE49-F238E27FC236}">
                  <a16:creationId xmlns:a16="http://schemas.microsoft.com/office/drawing/2014/main" id="{E7A171BD-43EA-482D-E53D-CEBCC489E4C4}"/>
                </a:ext>
              </a:extLst>
            </p:cNvPr>
            <p:cNvSpPr/>
            <p:nvPr/>
          </p:nvSpPr>
          <p:spPr>
            <a:xfrm>
              <a:off x="4413765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5" name="Ellipse 44">
              <a:extLst>
                <a:ext uri="{FF2B5EF4-FFF2-40B4-BE49-F238E27FC236}">
                  <a16:creationId xmlns:a16="http://schemas.microsoft.com/office/drawing/2014/main" id="{FD845F77-5653-41C4-B6AD-F0D49C2E47DA}"/>
                </a:ext>
              </a:extLst>
            </p:cNvPr>
            <p:cNvSpPr/>
            <p:nvPr/>
          </p:nvSpPr>
          <p:spPr>
            <a:xfrm>
              <a:off x="5039563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Ellipse 45">
              <a:extLst>
                <a:ext uri="{FF2B5EF4-FFF2-40B4-BE49-F238E27FC236}">
                  <a16:creationId xmlns:a16="http://schemas.microsoft.com/office/drawing/2014/main" id="{25E36A89-B097-528A-2558-8AD15BAB5A7F}"/>
                </a:ext>
              </a:extLst>
            </p:cNvPr>
            <p:cNvSpPr/>
            <p:nvPr/>
          </p:nvSpPr>
          <p:spPr>
            <a:xfrm>
              <a:off x="5665361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7" name="Ellipse 46">
              <a:extLst>
                <a:ext uri="{FF2B5EF4-FFF2-40B4-BE49-F238E27FC236}">
                  <a16:creationId xmlns:a16="http://schemas.microsoft.com/office/drawing/2014/main" id="{9D5C264A-53CC-A30C-4198-C03068EADEB3}"/>
                </a:ext>
              </a:extLst>
            </p:cNvPr>
            <p:cNvSpPr/>
            <p:nvPr/>
          </p:nvSpPr>
          <p:spPr>
            <a:xfrm>
              <a:off x="6291159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8" name="Ellipse 47">
              <a:extLst>
                <a:ext uri="{FF2B5EF4-FFF2-40B4-BE49-F238E27FC236}">
                  <a16:creationId xmlns:a16="http://schemas.microsoft.com/office/drawing/2014/main" id="{963E9CED-5133-B1C1-6BC3-5E2CE718E14C}"/>
                </a:ext>
              </a:extLst>
            </p:cNvPr>
            <p:cNvSpPr/>
            <p:nvPr/>
          </p:nvSpPr>
          <p:spPr>
            <a:xfrm>
              <a:off x="6916957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9" name="Ellipse 48">
              <a:extLst>
                <a:ext uri="{FF2B5EF4-FFF2-40B4-BE49-F238E27FC236}">
                  <a16:creationId xmlns:a16="http://schemas.microsoft.com/office/drawing/2014/main" id="{7C408DE1-9865-C07C-E71E-A885A9BA64AD}"/>
                </a:ext>
              </a:extLst>
            </p:cNvPr>
            <p:cNvSpPr/>
            <p:nvPr/>
          </p:nvSpPr>
          <p:spPr>
            <a:xfrm>
              <a:off x="7542755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0" name="Ellipse 49">
              <a:extLst>
                <a:ext uri="{FF2B5EF4-FFF2-40B4-BE49-F238E27FC236}">
                  <a16:creationId xmlns:a16="http://schemas.microsoft.com/office/drawing/2014/main" id="{36FEB543-1205-DDF6-BECD-EC2FA88A793E}"/>
                </a:ext>
              </a:extLst>
            </p:cNvPr>
            <p:cNvSpPr/>
            <p:nvPr/>
          </p:nvSpPr>
          <p:spPr>
            <a:xfrm>
              <a:off x="8168553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1" name="Ellipse 50">
              <a:extLst>
                <a:ext uri="{FF2B5EF4-FFF2-40B4-BE49-F238E27FC236}">
                  <a16:creationId xmlns:a16="http://schemas.microsoft.com/office/drawing/2014/main" id="{6A64E962-0534-33E7-1FB6-2B7EE29343DB}"/>
                </a:ext>
              </a:extLst>
            </p:cNvPr>
            <p:cNvSpPr/>
            <p:nvPr/>
          </p:nvSpPr>
          <p:spPr>
            <a:xfrm>
              <a:off x="8794351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" name="Ellipse 51">
              <a:extLst>
                <a:ext uri="{FF2B5EF4-FFF2-40B4-BE49-F238E27FC236}">
                  <a16:creationId xmlns:a16="http://schemas.microsoft.com/office/drawing/2014/main" id="{BE3373BD-E514-B41F-9DD0-1A308577EF05}"/>
                </a:ext>
              </a:extLst>
            </p:cNvPr>
            <p:cNvSpPr/>
            <p:nvPr/>
          </p:nvSpPr>
          <p:spPr>
            <a:xfrm>
              <a:off x="9420152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itre 1">
                <a:extLst>
                  <a:ext uri="{FF2B5EF4-FFF2-40B4-BE49-F238E27FC236}">
                    <a16:creationId xmlns:a16="http://schemas.microsoft.com/office/drawing/2014/main" id="{FEC979B9-2A80-4D24-B3D7-2663DC5551A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57936" y="365125"/>
                <a:ext cx="4022563" cy="938889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5" name="Titre 1">
                <a:extLst>
                  <a:ext uri="{FF2B5EF4-FFF2-40B4-BE49-F238E27FC236}">
                    <a16:creationId xmlns:a16="http://schemas.microsoft.com/office/drawing/2014/main" id="{FEC979B9-2A80-4D24-B3D7-2663DC5551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7936" y="365125"/>
                <a:ext cx="4022563" cy="9388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e 11">
            <a:extLst>
              <a:ext uri="{FF2B5EF4-FFF2-40B4-BE49-F238E27FC236}">
                <a16:creationId xmlns:a16="http://schemas.microsoft.com/office/drawing/2014/main" id="{4A0B3D06-10EB-E8C1-E02F-48A70209C7D3}"/>
              </a:ext>
            </a:extLst>
          </p:cNvPr>
          <p:cNvGrpSpPr/>
          <p:nvPr/>
        </p:nvGrpSpPr>
        <p:grpSpPr>
          <a:xfrm>
            <a:off x="2209800" y="2423768"/>
            <a:ext cx="7772400" cy="195943"/>
            <a:chOff x="2209800" y="2555848"/>
            <a:chExt cx="7772400" cy="195943"/>
          </a:xfrm>
        </p:grpSpPr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38BC3FC0-A2C7-4C89-64BB-2035C9F428CB}"/>
                </a:ext>
              </a:extLst>
            </p:cNvPr>
            <p:cNvCxnSpPr>
              <a:cxnSpLocks/>
            </p:cNvCxnSpPr>
            <p:nvPr/>
          </p:nvCxnSpPr>
          <p:spPr>
            <a:xfrm>
              <a:off x="2209800" y="2653819"/>
              <a:ext cx="7772400" cy="0"/>
            </a:xfrm>
            <a:prstGeom prst="line">
              <a:avLst/>
            </a:prstGeom>
            <a:ln w="381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4E41C702-E9DD-6952-DFED-F37C16FF9F73}"/>
                </a:ext>
              </a:extLst>
            </p:cNvPr>
            <p:cNvCxnSpPr>
              <a:cxnSpLocks/>
            </p:cNvCxnSpPr>
            <p:nvPr/>
          </p:nvCxnSpPr>
          <p:spPr>
            <a:xfrm>
              <a:off x="3260140" y="2662145"/>
              <a:ext cx="1877394" cy="0"/>
            </a:xfrm>
            <a:prstGeom prst="line">
              <a:avLst/>
            </a:prstGeom>
            <a:ln w="57150">
              <a:solidFill>
                <a:srgbClr val="FF6B6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5F52C216-5882-0359-43D9-5210AF3594C7}"/>
                </a:ext>
              </a:extLst>
            </p:cNvPr>
            <p:cNvSpPr/>
            <p:nvPr/>
          </p:nvSpPr>
          <p:spPr>
            <a:xfrm>
              <a:off x="2536371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B8E9404A-F46B-CA2D-CA8B-A8CC27E238A5}"/>
                </a:ext>
              </a:extLst>
            </p:cNvPr>
            <p:cNvSpPr/>
            <p:nvPr/>
          </p:nvSpPr>
          <p:spPr>
            <a:xfrm>
              <a:off x="5665361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F532B7E3-782C-958D-B8CC-096686A87070}"/>
                </a:ext>
              </a:extLst>
            </p:cNvPr>
            <p:cNvSpPr/>
            <p:nvPr/>
          </p:nvSpPr>
          <p:spPr>
            <a:xfrm>
              <a:off x="6291159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89FEB36A-5CF6-F91A-BD51-19A1B91018B2}"/>
                </a:ext>
              </a:extLst>
            </p:cNvPr>
            <p:cNvSpPr/>
            <p:nvPr/>
          </p:nvSpPr>
          <p:spPr>
            <a:xfrm>
              <a:off x="6916957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31960C5A-3944-E7D1-083B-0631BCB8778A}"/>
                </a:ext>
              </a:extLst>
            </p:cNvPr>
            <p:cNvSpPr/>
            <p:nvPr/>
          </p:nvSpPr>
          <p:spPr>
            <a:xfrm>
              <a:off x="7542755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27A89168-E9F4-82B7-F414-A8048886A532}"/>
                </a:ext>
              </a:extLst>
            </p:cNvPr>
            <p:cNvSpPr/>
            <p:nvPr/>
          </p:nvSpPr>
          <p:spPr>
            <a:xfrm>
              <a:off x="8168553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26E2C848-9A35-DE3E-EEA4-312F04B40C7F}"/>
                </a:ext>
              </a:extLst>
            </p:cNvPr>
            <p:cNvSpPr/>
            <p:nvPr/>
          </p:nvSpPr>
          <p:spPr>
            <a:xfrm>
              <a:off x="8794351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Ellipse 36">
              <a:extLst>
                <a:ext uri="{FF2B5EF4-FFF2-40B4-BE49-F238E27FC236}">
                  <a16:creationId xmlns:a16="http://schemas.microsoft.com/office/drawing/2014/main" id="{9B2CBCEB-91F6-986F-7C1A-542812716703}"/>
                </a:ext>
              </a:extLst>
            </p:cNvPr>
            <p:cNvSpPr/>
            <p:nvPr/>
          </p:nvSpPr>
          <p:spPr>
            <a:xfrm>
              <a:off x="9420152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Ellipse 24">
              <a:extLst>
                <a:ext uri="{FF2B5EF4-FFF2-40B4-BE49-F238E27FC236}">
                  <a16:creationId xmlns:a16="http://schemas.microsoft.com/office/drawing/2014/main" id="{D81EB2BB-F2A4-14BF-D056-B54B50ACE778}"/>
                </a:ext>
              </a:extLst>
            </p:cNvPr>
            <p:cNvSpPr/>
            <p:nvPr/>
          </p:nvSpPr>
          <p:spPr>
            <a:xfrm>
              <a:off x="3162169" y="2555848"/>
              <a:ext cx="195943" cy="195943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AE06C8FA-C56E-4E9B-8808-CC65ED696BC7}"/>
                </a:ext>
              </a:extLst>
            </p:cNvPr>
            <p:cNvSpPr/>
            <p:nvPr/>
          </p:nvSpPr>
          <p:spPr>
            <a:xfrm>
              <a:off x="3787967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AB43CA06-576A-13A3-65E3-0CEF23138F54}"/>
                </a:ext>
              </a:extLst>
            </p:cNvPr>
            <p:cNvSpPr/>
            <p:nvPr/>
          </p:nvSpPr>
          <p:spPr>
            <a:xfrm>
              <a:off x="4413765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A95C82AF-1451-6BA7-68C3-D38B1AA48A03}"/>
                </a:ext>
              </a:extLst>
            </p:cNvPr>
            <p:cNvSpPr/>
            <p:nvPr/>
          </p:nvSpPr>
          <p:spPr>
            <a:xfrm>
              <a:off x="5039563" y="2555848"/>
              <a:ext cx="195943" cy="195943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21" name="ZoneTexte 20">
            <a:extLst>
              <a:ext uri="{FF2B5EF4-FFF2-40B4-BE49-F238E27FC236}">
                <a16:creationId xmlns:a16="http://schemas.microsoft.com/office/drawing/2014/main" id="{03DC572D-1C54-DCEA-AEE9-E727D5C0D1C5}"/>
              </a:ext>
            </a:extLst>
          </p:cNvPr>
          <p:cNvSpPr txBox="1"/>
          <p:nvPr/>
        </p:nvSpPr>
        <p:spPr>
          <a:xfrm>
            <a:off x="2011680" y="3787505"/>
            <a:ext cx="5811521" cy="17143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800" dirty="0" err="1"/>
              <a:t>Repeat</a:t>
            </a:r>
            <a:endParaRPr lang="fr-FR" sz="1800" dirty="0"/>
          </a:p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fr-FR" sz="1800" dirty="0"/>
              <a:t>Emission of </a:t>
            </a:r>
            <a:r>
              <a:rPr lang="fr-FR" sz="1800" dirty="0" err="1">
                <a:solidFill>
                  <a:srgbClr val="8CBEDA"/>
                </a:solidFill>
              </a:rPr>
              <a:t>forward-signals</a:t>
            </a:r>
            <a:r>
              <a:rPr lang="fr-FR" sz="1800" dirty="0"/>
              <a:t> by </a:t>
            </a:r>
            <a:r>
              <a:rPr lang="fr-FR" sz="1800" dirty="0" err="1">
                <a:solidFill>
                  <a:srgbClr val="0171BC"/>
                </a:solidFill>
              </a:rPr>
              <a:t>defects</a:t>
            </a:r>
            <a:endParaRPr lang="fr-FR" sz="1800" dirty="0">
              <a:solidFill>
                <a:srgbClr val="0171BC"/>
              </a:solidFill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fr-FR" sz="1800" dirty="0"/>
              <a:t>Propagation of </a:t>
            </a:r>
            <a:r>
              <a:rPr lang="fr-FR" sz="1800" dirty="0" err="1">
                <a:solidFill>
                  <a:srgbClr val="8CBEDA"/>
                </a:solidFill>
              </a:rPr>
              <a:t>forward-signals</a:t>
            </a:r>
            <a:r>
              <a:rPr lang="fr-FR" sz="1800" dirty="0"/>
              <a:t> by 1 to the right</a:t>
            </a:r>
          </a:p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fr-FR" sz="1800" b="1" dirty="0"/>
              <a:t> </a:t>
            </a:r>
            <a:r>
              <a:rPr lang="fr-FR" sz="1800" b="1" dirty="0" err="1">
                <a:solidFill>
                  <a:srgbClr val="0171BC"/>
                </a:solidFill>
              </a:rPr>
              <a:t>Defect</a:t>
            </a:r>
            <a:r>
              <a:rPr lang="fr-FR" sz="1800" b="1" dirty="0"/>
              <a:t> </a:t>
            </a:r>
            <a:r>
              <a:rPr lang="fr-FR" sz="1800" b="1" dirty="0" err="1"/>
              <a:t>displacement</a:t>
            </a:r>
            <a:r>
              <a:rPr lang="fr-FR" sz="1800" b="1" dirty="0"/>
              <a:t> (correction)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B87F2CD-1B3F-9890-39DF-326C19E74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5D31A-B15D-FC4C-8E38-4B1F81E57768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10324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59C07-67BA-2CB6-DAC6-7F8BEA23A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EFD13B-1249-AFD1-2015-CDA81813C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A single </a:t>
            </a:r>
            <a:r>
              <a:rPr lang="fr-FR" dirty="0" err="1"/>
              <a:t>particle</a:t>
            </a:r>
            <a:r>
              <a:rPr lang="fr-FR" dirty="0"/>
              <a:t> </a:t>
            </a:r>
            <a:r>
              <a:rPr lang="fr-FR" dirty="0" err="1"/>
              <a:t>decoder</a:t>
            </a:r>
            <a:endParaRPr lang="fr-FR" dirty="0"/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031BEB32-45B8-9044-55A0-B155F4A5E877}"/>
              </a:ext>
            </a:extLst>
          </p:cNvPr>
          <p:cNvGrpSpPr/>
          <p:nvPr/>
        </p:nvGrpSpPr>
        <p:grpSpPr>
          <a:xfrm>
            <a:off x="2209800" y="3086003"/>
            <a:ext cx="7772400" cy="195943"/>
            <a:chOff x="2209800" y="2351312"/>
            <a:chExt cx="7772400" cy="195943"/>
          </a:xfrm>
        </p:grpSpPr>
        <p:cxnSp>
          <p:nvCxnSpPr>
            <p:cNvPr id="40" name="Connecteur droit 39">
              <a:extLst>
                <a:ext uri="{FF2B5EF4-FFF2-40B4-BE49-F238E27FC236}">
                  <a16:creationId xmlns:a16="http://schemas.microsoft.com/office/drawing/2014/main" id="{AA3B1FAC-7D8E-4CEE-5EB6-029075D20E2F}"/>
                </a:ext>
              </a:extLst>
            </p:cNvPr>
            <p:cNvCxnSpPr>
              <a:cxnSpLocks/>
            </p:cNvCxnSpPr>
            <p:nvPr/>
          </p:nvCxnSpPr>
          <p:spPr>
            <a:xfrm>
              <a:off x="2209800" y="2449283"/>
              <a:ext cx="7772400" cy="0"/>
            </a:xfrm>
            <a:prstGeom prst="line">
              <a:avLst/>
            </a:prstGeom>
            <a:ln w="381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Ellipse 40">
              <a:extLst>
                <a:ext uri="{FF2B5EF4-FFF2-40B4-BE49-F238E27FC236}">
                  <a16:creationId xmlns:a16="http://schemas.microsoft.com/office/drawing/2014/main" id="{F0448A71-C92E-627A-0122-F51E2505F166}"/>
                </a:ext>
              </a:extLst>
            </p:cNvPr>
            <p:cNvSpPr/>
            <p:nvPr/>
          </p:nvSpPr>
          <p:spPr>
            <a:xfrm>
              <a:off x="2536371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3B5C81C0-A0DC-CF98-10E2-98D28C5E19E9}"/>
                </a:ext>
              </a:extLst>
            </p:cNvPr>
            <p:cNvSpPr/>
            <p:nvPr/>
          </p:nvSpPr>
          <p:spPr>
            <a:xfrm>
              <a:off x="3162169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3" name="Ellipse 42">
              <a:extLst>
                <a:ext uri="{FF2B5EF4-FFF2-40B4-BE49-F238E27FC236}">
                  <a16:creationId xmlns:a16="http://schemas.microsoft.com/office/drawing/2014/main" id="{0EB1550E-B245-5664-17DB-6C87BE0998FD}"/>
                </a:ext>
              </a:extLst>
            </p:cNvPr>
            <p:cNvSpPr/>
            <p:nvPr/>
          </p:nvSpPr>
          <p:spPr>
            <a:xfrm>
              <a:off x="3787967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4" name="Ellipse 43">
              <a:extLst>
                <a:ext uri="{FF2B5EF4-FFF2-40B4-BE49-F238E27FC236}">
                  <a16:creationId xmlns:a16="http://schemas.microsoft.com/office/drawing/2014/main" id="{114C4F1D-C932-E803-E724-AFC35F9EBE86}"/>
                </a:ext>
              </a:extLst>
            </p:cNvPr>
            <p:cNvSpPr/>
            <p:nvPr/>
          </p:nvSpPr>
          <p:spPr>
            <a:xfrm>
              <a:off x="4413765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5" name="Ellipse 44">
              <a:extLst>
                <a:ext uri="{FF2B5EF4-FFF2-40B4-BE49-F238E27FC236}">
                  <a16:creationId xmlns:a16="http://schemas.microsoft.com/office/drawing/2014/main" id="{C71F7D81-FE0C-2E4C-CBF1-77F1273E1806}"/>
                </a:ext>
              </a:extLst>
            </p:cNvPr>
            <p:cNvSpPr/>
            <p:nvPr/>
          </p:nvSpPr>
          <p:spPr>
            <a:xfrm>
              <a:off x="5039563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Ellipse 45">
              <a:extLst>
                <a:ext uri="{FF2B5EF4-FFF2-40B4-BE49-F238E27FC236}">
                  <a16:creationId xmlns:a16="http://schemas.microsoft.com/office/drawing/2014/main" id="{5452BC6D-1927-8249-6169-791FA575696E}"/>
                </a:ext>
              </a:extLst>
            </p:cNvPr>
            <p:cNvSpPr/>
            <p:nvPr/>
          </p:nvSpPr>
          <p:spPr>
            <a:xfrm>
              <a:off x="5665361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7" name="Ellipse 46">
              <a:extLst>
                <a:ext uri="{FF2B5EF4-FFF2-40B4-BE49-F238E27FC236}">
                  <a16:creationId xmlns:a16="http://schemas.microsoft.com/office/drawing/2014/main" id="{2635D124-E6A4-A880-9DA4-407F1B22272A}"/>
                </a:ext>
              </a:extLst>
            </p:cNvPr>
            <p:cNvSpPr/>
            <p:nvPr/>
          </p:nvSpPr>
          <p:spPr>
            <a:xfrm>
              <a:off x="6291159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8" name="Ellipse 47">
              <a:extLst>
                <a:ext uri="{FF2B5EF4-FFF2-40B4-BE49-F238E27FC236}">
                  <a16:creationId xmlns:a16="http://schemas.microsoft.com/office/drawing/2014/main" id="{6AEAEBA7-F619-9CA8-DCD1-FC511A34D787}"/>
                </a:ext>
              </a:extLst>
            </p:cNvPr>
            <p:cNvSpPr/>
            <p:nvPr/>
          </p:nvSpPr>
          <p:spPr>
            <a:xfrm>
              <a:off x="6916957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9" name="Ellipse 48">
              <a:extLst>
                <a:ext uri="{FF2B5EF4-FFF2-40B4-BE49-F238E27FC236}">
                  <a16:creationId xmlns:a16="http://schemas.microsoft.com/office/drawing/2014/main" id="{DE5DEB89-A0DF-BA51-8C2E-20652D1789A5}"/>
                </a:ext>
              </a:extLst>
            </p:cNvPr>
            <p:cNvSpPr/>
            <p:nvPr/>
          </p:nvSpPr>
          <p:spPr>
            <a:xfrm>
              <a:off x="7542755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0" name="Ellipse 49">
              <a:extLst>
                <a:ext uri="{FF2B5EF4-FFF2-40B4-BE49-F238E27FC236}">
                  <a16:creationId xmlns:a16="http://schemas.microsoft.com/office/drawing/2014/main" id="{CCB46513-ED4D-A3D8-822D-1AFB4A59FE1A}"/>
                </a:ext>
              </a:extLst>
            </p:cNvPr>
            <p:cNvSpPr/>
            <p:nvPr/>
          </p:nvSpPr>
          <p:spPr>
            <a:xfrm>
              <a:off x="8168553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1" name="Ellipse 50">
              <a:extLst>
                <a:ext uri="{FF2B5EF4-FFF2-40B4-BE49-F238E27FC236}">
                  <a16:creationId xmlns:a16="http://schemas.microsoft.com/office/drawing/2014/main" id="{8E7F3C28-8D49-90D6-A163-C25828A5D238}"/>
                </a:ext>
              </a:extLst>
            </p:cNvPr>
            <p:cNvSpPr/>
            <p:nvPr/>
          </p:nvSpPr>
          <p:spPr>
            <a:xfrm>
              <a:off x="8794351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" name="Ellipse 51">
              <a:extLst>
                <a:ext uri="{FF2B5EF4-FFF2-40B4-BE49-F238E27FC236}">
                  <a16:creationId xmlns:a16="http://schemas.microsoft.com/office/drawing/2014/main" id="{CBD20541-31D1-B375-E8EB-2C2B95F64F7A}"/>
                </a:ext>
              </a:extLst>
            </p:cNvPr>
            <p:cNvSpPr/>
            <p:nvPr/>
          </p:nvSpPr>
          <p:spPr>
            <a:xfrm>
              <a:off x="9420152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itre 1">
                <a:extLst>
                  <a:ext uri="{FF2B5EF4-FFF2-40B4-BE49-F238E27FC236}">
                    <a16:creationId xmlns:a16="http://schemas.microsoft.com/office/drawing/2014/main" id="{DB362A44-F385-BA28-AA95-879505A1092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57936" y="365125"/>
                <a:ext cx="4022563" cy="938889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5" name="Titre 1">
                <a:extLst>
                  <a:ext uri="{FF2B5EF4-FFF2-40B4-BE49-F238E27FC236}">
                    <a16:creationId xmlns:a16="http://schemas.microsoft.com/office/drawing/2014/main" id="{DB362A44-F385-BA28-AA95-879505A109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7936" y="365125"/>
                <a:ext cx="4022563" cy="9388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e 11">
            <a:extLst>
              <a:ext uri="{FF2B5EF4-FFF2-40B4-BE49-F238E27FC236}">
                <a16:creationId xmlns:a16="http://schemas.microsoft.com/office/drawing/2014/main" id="{122F1D68-9EBE-E659-4D79-BAA324ACA2D0}"/>
              </a:ext>
            </a:extLst>
          </p:cNvPr>
          <p:cNvGrpSpPr/>
          <p:nvPr/>
        </p:nvGrpSpPr>
        <p:grpSpPr>
          <a:xfrm>
            <a:off x="2209800" y="2423768"/>
            <a:ext cx="7772400" cy="195943"/>
            <a:chOff x="2209800" y="2555848"/>
            <a:chExt cx="7772400" cy="195943"/>
          </a:xfrm>
        </p:grpSpPr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7AEFF436-834E-43EC-AA09-0D140E6ABB63}"/>
                </a:ext>
              </a:extLst>
            </p:cNvPr>
            <p:cNvCxnSpPr>
              <a:cxnSpLocks/>
            </p:cNvCxnSpPr>
            <p:nvPr/>
          </p:nvCxnSpPr>
          <p:spPr>
            <a:xfrm>
              <a:off x="2209800" y="2653819"/>
              <a:ext cx="7772400" cy="0"/>
            </a:xfrm>
            <a:prstGeom prst="line">
              <a:avLst/>
            </a:prstGeom>
            <a:ln w="381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6AB9070E-7C5C-8B91-C7AA-9EE72608D0BB}"/>
                </a:ext>
              </a:extLst>
            </p:cNvPr>
            <p:cNvCxnSpPr>
              <a:cxnSpLocks/>
            </p:cNvCxnSpPr>
            <p:nvPr/>
          </p:nvCxnSpPr>
          <p:spPr>
            <a:xfrm>
              <a:off x="3260140" y="2662145"/>
              <a:ext cx="1877394" cy="0"/>
            </a:xfrm>
            <a:prstGeom prst="line">
              <a:avLst/>
            </a:prstGeom>
            <a:ln w="57150">
              <a:solidFill>
                <a:srgbClr val="FF6B6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1AA0EB89-02B9-7D82-C1DA-EF394B1CCA9E}"/>
                </a:ext>
              </a:extLst>
            </p:cNvPr>
            <p:cNvSpPr/>
            <p:nvPr/>
          </p:nvSpPr>
          <p:spPr>
            <a:xfrm>
              <a:off x="2536371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3E1BFC44-FEE5-8D4C-8E5D-4214C402D508}"/>
                </a:ext>
              </a:extLst>
            </p:cNvPr>
            <p:cNvSpPr/>
            <p:nvPr/>
          </p:nvSpPr>
          <p:spPr>
            <a:xfrm>
              <a:off x="5665361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0B3F65EF-9418-5767-F1B6-AED154F3E207}"/>
                </a:ext>
              </a:extLst>
            </p:cNvPr>
            <p:cNvSpPr/>
            <p:nvPr/>
          </p:nvSpPr>
          <p:spPr>
            <a:xfrm>
              <a:off x="6291159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C502678B-B79B-244B-3CAA-AF9082DE6B39}"/>
                </a:ext>
              </a:extLst>
            </p:cNvPr>
            <p:cNvSpPr/>
            <p:nvPr/>
          </p:nvSpPr>
          <p:spPr>
            <a:xfrm>
              <a:off x="6916957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FAB832EE-D300-5D8F-8737-36F017BE46E4}"/>
                </a:ext>
              </a:extLst>
            </p:cNvPr>
            <p:cNvSpPr/>
            <p:nvPr/>
          </p:nvSpPr>
          <p:spPr>
            <a:xfrm>
              <a:off x="7542755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3E052FC1-ABF9-4C9F-3C27-AA44F861A1CA}"/>
                </a:ext>
              </a:extLst>
            </p:cNvPr>
            <p:cNvSpPr/>
            <p:nvPr/>
          </p:nvSpPr>
          <p:spPr>
            <a:xfrm>
              <a:off x="8168553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60FEF016-843E-3022-0AEF-7139934C92AF}"/>
                </a:ext>
              </a:extLst>
            </p:cNvPr>
            <p:cNvSpPr/>
            <p:nvPr/>
          </p:nvSpPr>
          <p:spPr>
            <a:xfrm>
              <a:off x="8794351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Ellipse 36">
              <a:extLst>
                <a:ext uri="{FF2B5EF4-FFF2-40B4-BE49-F238E27FC236}">
                  <a16:creationId xmlns:a16="http://schemas.microsoft.com/office/drawing/2014/main" id="{011B4BC1-8907-938E-9E1F-5776FC432E86}"/>
                </a:ext>
              </a:extLst>
            </p:cNvPr>
            <p:cNvSpPr/>
            <p:nvPr/>
          </p:nvSpPr>
          <p:spPr>
            <a:xfrm>
              <a:off x="9420152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Ellipse 24">
              <a:extLst>
                <a:ext uri="{FF2B5EF4-FFF2-40B4-BE49-F238E27FC236}">
                  <a16:creationId xmlns:a16="http://schemas.microsoft.com/office/drawing/2014/main" id="{A0363F20-AF7A-8358-CFA1-DAD68F9C9A39}"/>
                </a:ext>
              </a:extLst>
            </p:cNvPr>
            <p:cNvSpPr/>
            <p:nvPr/>
          </p:nvSpPr>
          <p:spPr>
            <a:xfrm>
              <a:off x="3162169" y="2555848"/>
              <a:ext cx="195943" cy="195943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265A8BEC-FCE7-BDF5-AD73-6B0944200D91}"/>
                </a:ext>
              </a:extLst>
            </p:cNvPr>
            <p:cNvSpPr/>
            <p:nvPr/>
          </p:nvSpPr>
          <p:spPr>
            <a:xfrm>
              <a:off x="3787967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7AE9A996-90D0-CAD0-CC70-7BA9DCBF2640}"/>
                </a:ext>
              </a:extLst>
            </p:cNvPr>
            <p:cNvSpPr/>
            <p:nvPr/>
          </p:nvSpPr>
          <p:spPr>
            <a:xfrm>
              <a:off x="4413765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56621413-33A4-8918-9A78-4DF2299B2646}"/>
                </a:ext>
              </a:extLst>
            </p:cNvPr>
            <p:cNvSpPr/>
            <p:nvPr/>
          </p:nvSpPr>
          <p:spPr>
            <a:xfrm>
              <a:off x="5039563" y="2555848"/>
              <a:ext cx="195943" cy="195943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21" name="ZoneTexte 20">
            <a:extLst>
              <a:ext uri="{FF2B5EF4-FFF2-40B4-BE49-F238E27FC236}">
                <a16:creationId xmlns:a16="http://schemas.microsoft.com/office/drawing/2014/main" id="{5E3871BF-F8AE-29A5-C5F1-93DF53B5BCE1}"/>
              </a:ext>
            </a:extLst>
          </p:cNvPr>
          <p:cNvSpPr txBox="1"/>
          <p:nvPr/>
        </p:nvSpPr>
        <p:spPr>
          <a:xfrm>
            <a:off x="2011680" y="3787505"/>
            <a:ext cx="5811521" cy="17143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800" dirty="0" err="1"/>
              <a:t>Repeat</a:t>
            </a:r>
            <a:endParaRPr lang="fr-FR" sz="1800" dirty="0"/>
          </a:p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fr-FR" sz="1800" b="1" dirty="0"/>
              <a:t>Emission of </a:t>
            </a:r>
            <a:r>
              <a:rPr lang="fr-FR" sz="1800" b="1" dirty="0" err="1">
                <a:solidFill>
                  <a:srgbClr val="8CBEDA"/>
                </a:solidFill>
              </a:rPr>
              <a:t>forward-signals</a:t>
            </a:r>
            <a:r>
              <a:rPr lang="fr-FR" sz="1800" b="1" dirty="0"/>
              <a:t> by </a:t>
            </a:r>
            <a:r>
              <a:rPr lang="fr-FR" sz="1800" b="1" dirty="0" err="1">
                <a:solidFill>
                  <a:srgbClr val="0171BC"/>
                </a:solidFill>
              </a:rPr>
              <a:t>defects</a:t>
            </a:r>
            <a:endParaRPr lang="fr-FR" sz="1800" b="1" dirty="0">
              <a:solidFill>
                <a:srgbClr val="0171BC"/>
              </a:solidFill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fr-FR" sz="1800" dirty="0"/>
              <a:t>Propagation of </a:t>
            </a:r>
            <a:r>
              <a:rPr lang="fr-FR" sz="1800" dirty="0" err="1">
                <a:solidFill>
                  <a:srgbClr val="8CBEDA"/>
                </a:solidFill>
              </a:rPr>
              <a:t>forward-signals</a:t>
            </a:r>
            <a:r>
              <a:rPr lang="fr-FR" sz="1800" dirty="0"/>
              <a:t> by 1 to the right</a:t>
            </a:r>
          </a:p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fr-FR" sz="1800" dirty="0"/>
              <a:t> </a:t>
            </a:r>
            <a:r>
              <a:rPr lang="fr-FR" sz="1800" dirty="0" err="1">
                <a:solidFill>
                  <a:srgbClr val="0171BC"/>
                </a:solidFill>
              </a:rPr>
              <a:t>Defect</a:t>
            </a:r>
            <a:r>
              <a:rPr lang="fr-FR" sz="1800" dirty="0"/>
              <a:t> </a:t>
            </a:r>
            <a:r>
              <a:rPr lang="fr-FR" sz="1800" dirty="0" err="1"/>
              <a:t>displacement</a:t>
            </a:r>
            <a:r>
              <a:rPr lang="fr-FR" sz="1800" dirty="0"/>
              <a:t> (correction)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D861BE4E-DA17-6F05-A714-3CCBD5538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5D31A-B15D-FC4C-8E38-4B1F81E57768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2595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5DC40-DC47-AA6A-4E63-AD71FA9D7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AE9968-B158-A4A2-1454-6AB0BE0DF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A single </a:t>
            </a:r>
            <a:r>
              <a:rPr lang="fr-FR" dirty="0" err="1"/>
              <a:t>particle</a:t>
            </a:r>
            <a:r>
              <a:rPr lang="fr-FR" dirty="0"/>
              <a:t> </a:t>
            </a:r>
            <a:r>
              <a:rPr lang="fr-FR" dirty="0" err="1"/>
              <a:t>decoder</a:t>
            </a:r>
            <a:endParaRPr lang="fr-FR" dirty="0"/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CD6DAD12-F015-A5B7-C611-258607D1A892}"/>
              </a:ext>
            </a:extLst>
          </p:cNvPr>
          <p:cNvGrpSpPr/>
          <p:nvPr/>
        </p:nvGrpSpPr>
        <p:grpSpPr>
          <a:xfrm>
            <a:off x="2209800" y="3086003"/>
            <a:ext cx="7772400" cy="195943"/>
            <a:chOff x="2209800" y="2351312"/>
            <a:chExt cx="7772400" cy="195943"/>
          </a:xfrm>
        </p:grpSpPr>
        <p:cxnSp>
          <p:nvCxnSpPr>
            <p:cNvPr id="40" name="Connecteur droit 39">
              <a:extLst>
                <a:ext uri="{FF2B5EF4-FFF2-40B4-BE49-F238E27FC236}">
                  <a16:creationId xmlns:a16="http://schemas.microsoft.com/office/drawing/2014/main" id="{1B399CA2-1C19-5278-78AE-653889BBF184}"/>
                </a:ext>
              </a:extLst>
            </p:cNvPr>
            <p:cNvCxnSpPr>
              <a:cxnSpLocks/>
            </p:cNvCxnSpPr>
            <p:nvPr/>
          </p:nvCxnSpPr>
          <p:spPr>
            <a:xfrm>
              <a:off x="2209800" y="2449283"/>
              <a:ext cx="7772400" cy="0"/>
            </a:xfrm>
            <a:prstGeom prst="line">
              <a:avLst/>
            </a:prstGeom>
            <a:ln w="381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Ellipse 40">
              <a:extLst>
                <a:ext uri="{FF2B5EF4-FFF2-40B4-BE49-F238E27FC236}">
                  <a16:creationId xmlns:a16="http://schemas.microsoft.com/office/drawing/2014/main" id="{F9E8D4BE-FBDC-37C8-3EDF-DD3B2582F581}"/>
                </a:ext>
              </a:extLst>
            </p:cNvPr>
            <p:cNvSpPr/>
            <p:nvPr/>
          </p:nvSpPr>
          <p:spPr>
            <a:xfrm>
              <a:off x="2536371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DD92A016-6BB8-4144-89FF-77D9A47FB1F5}"/>
                </a:ext>
              </a:extLst>
            </p:cNvPr>
            <p:cNvSpPr/>
            <p:nvPr/>
          </p:nvSpPr>
          <p:spPr>
            <a:xfrm>
              <a:off x="3162169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3" name="Ellipse 42">
              <a:extLst>
                <a:ext uri="{FF2B5EF4-FFF2-40B4-BE49-F238E27FC236}">
                  <a16:creationId xmlns:a16="http://schemas.microsoft.com/office/drawing/2014/main" id="{34D535B9-CD35-E6D8-44D7-94352B44B0E4}"/>
                </a:ext>
              </a:extLst>
            </p:cNvPr>
            <p:cNvSpPr/>
            <p:nvPr/>
          </p:nvSpPr>
          <p:spPr>
            <a:xfrm>
              <a:off x="3787967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4" name="Ellipse 43">
              <a:extLst>
                <a:ext uri="{FF2B5EF4-FFF2-40B4-BE49-F238E27FC236}">
                  <a16:creationId xmlns:a16="http://schemas.microsoft.com/office/drawing/2014/main" id="{B2F02C68-FFC6-F76D-4A14-B11047813E98}"/>
                </a:ext>
              </a:extLst>
            </p:cNvPr>
            <p:cNvSpPr/>
            <p:nvPr/>
          </p:nvSpPr>
          <p:spPr>
            <a:xfrm>
              <a:off x="4413765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5" name="Ellipse 44">
              <a:extLst>
                <a:ext uri="{FF2B5EF4-FFF2-40B4-BE49-F238E27FC236}">
                  <a16:creationId xmlns:a16="http://schemas.microsoft.com/office/drawing/2014/main" id="{9050D123-4FAD-326C-0741-B4E760C57ADF}"/>
                </a:ext>
              </a:extLst>
            </p:cNvPr>
            <p:cNvSpPr/>
            <p:nvPr/>
          </p:nvSpPr>
          <p:spPr>
            <a:xfrm>
              <a:off x="5039563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Ellipse 45">
              <a:extLst>
                <a:ext uri="{FF2B5EF4-FFF2-40B4-BE49-F238E27FC236}">
                  <a16:creationId xmlns:a16="http://schemas.microsoft.com/office/drawing/2014/main" id="{54A9AE31-DE0D-BF2C-0457-40DB9A01F9E8}"/>
                </a:ext>
              </a:extLst>
            </p:cNvPr>
            <p:cNvSpPr/>
            <p:nvPr/>
          </p:nvSpPr>
          <p:spPr>
            <a:xfrm>
              <a:off x="5665361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7" name="Ellipse 46">
              <a:extLst>
                <a:ext uri="{FF2B5EF4-FFF2-40B4-BE49-F238E27FC236}">
                  <a16:creationId xmlns:a16="http://schemas.microsoft.com/office/drawing/2014/main" id="{98D503EE-387B-4BB6-C92A-0C531AACB878}"/>
                </a:ext>
              </a:extLst>
            </p:cNvPr>
            <p:cNvSpPr/>
            <p:nvPr/>
          </p:nvSpPr>
          <p:spPr>
            <a:xfrm>
              <a:off x="6291159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8" name="Ellipse 47">
              <a:extLst>
                <a:ext uri="{FF2B5EF4-FFF2-40B4-BE49-F238E27FC236}">
                  <a16:creationId xmlns:a16="http://schemas.microsoft.com/office/drawing/2014/main" id="{328A5C86-7FE3-97D1-C179-84C1BF989A39}"/>
                </a:ext>
              </a:extLst>
            </p:cNvPr>
            <p:cNvSpPr/>
            <p:nvPr/>
          </p:nvSpPr>
          <p:spPr>
            <a:xfrm>
              <a:off x="6916957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9" name="Ellipse 48">
              <a:extLst>
                <a:ext uri="{FF2B5EF4-FFF2-40B4-BE49-F238E27FC236}">
                  <a16:creationId xmlns:a16="http://schemas.microsoft.com/office/drawing/2014/main" id="{7D5852AB-8871-FD6B-F7D4-C3B9E54B861F}"/>
                </a:ext>
              </a:extLst>
            </p:cNvPr>
            <p:cNvSpPr/>
            <p:nvPr/>
          </p:nvSpPr>
          <p:spPr>
            <a:xfrm>
              <a:off x="7542755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0" name="Ellipse 49">
              <a:extLst>
                <a:ext uri="{FF2B5EF4-FFF2-40B4-BE49-F238E27FC236}">
                  <a16:creationId xmlns:a16="http://schemas.microsoft.com/office/drawing/2014/main" id="{A59B6CB7-89C4-B827-2663-5DBF02E3335D}"/>
                </a:ext>
              </a:extLst>
            </p:cNvPr>
            <p:cNvSpPr/>
            <p:nvPr/>
          </p:nvSpPr>
          <p:spPr>
            <a:xfrm>
              <a:off x="8168553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1" name="Ellipse 50">
              <a:extLst>
                <a:ext uri="{FF2B5EF4-FFF2-40B4-BE49-F238E27FC236}">
                  <a16:creationId xmlns:a16="http://schemas.microsoft.com/office/drawing/2014/main" id="{2134EDA2-C776-7691-4B6F-BA4E9F4520B7}"/>
                </a:ext>
              </a:extLst>
            </p:cNvPr>
            <p:cNvSpPr/>
            <p:nvPr/>
          </p:nvSpPr>
          <p:spPr>
            <a:xfrm>
              <a:off x="8794351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" name="Ellipse 51">
              <a:extLst>
                <a:ext uri="{FF2B5EF4-FFF2-40B4-BE49-F238E27FC236}">
                  <a16:creationId xmlns:a16="http://schemas.microsoft.com/office/drawing/2014/main" id="{5FC2C810-95BA-163A-52D1-D5F212F2CEE8}"/>
                </a:ext>
              </a:extLst>
            </p:cNvPr>
            <p:cNvSpPr/>
            <p:nvPr/>
          </p:nvSpPr>
          <p:spPr>
            <a:xfrm>
              <a:off x="9420152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itre 1">
                <a:extLst>
                  <a:ext uri="{FF2B5EF4-FFF2-40B4-BE49-F238E27FC236}">
                    <a16:creationId xmlns:a16="http://schemas.microsoft.com/office/drawing/2014/main" id="{A5E7711D-3B24-1F21-A8EC-E6D0B263558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57936" y="365125"/>
                <a:ext cx="4022563" cy="938889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5" name="Titre 1">
                <a:extLst>
                  <a:ext uri="{FF2B5EF4-FFF2-40B4-BE49-F238E27FC236}">
                    <a16:creationId xmlns:a16="http://schemas.microsoft.com/office/drawing/2014/main" id="{A5E7711D-3B24-1F21-A8EC-E6D0B26355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7936" y="365125"/>
                <a:ext cx="4022563" cy="9388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e 11">
            <a:extLst>
              <a:ext uri="{FF2B5EF4-FFF2-40B4-BE49-F238E27FC236}">
                <a16:creationId xmlns:a16="http://schemas.microsoft.com/office/drawing/2014/main" id="{AA324251-8219-2F78-F60E-D9A72D0CD0CE}"/>
              </a:ext>
            </a:extLst>
          </p:cNvPr>
          <p:cNvGrpSpPr/>
          <p:nvPr/>
        </p:nvGrpSpPr>
        <p:grpSpPr>
          <a:xfrm>
            <a:off x="2209800" y="2423768"/>
            <a:ext cx="7772400" cy="195943"/>
            <a:chOff x="2209800" y="2555848"/>
            <a:chExt cx="7772400" cy="195943"/>
          </a:xfrm>
        </p:grpSpPr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EAC9FA47-6447-8D1F-1611-F071716B46AB}"/>
                </a:ext>
              </a:extLst>
            </p:cNvPr>
            <p:cNvCxnSpPr>
              <a:cxnSpLocks/>
            </p:cNvCxnSpPr>
            <p:nvPr/>
          </p:nvCxnSpPr>
          <p:spPr>
            <a:xfrm>
              <a:off x="2209800" y="2653819"/>
              <a:ext cx="7772400" cy="0"/>
            </a:xfrm>
            <a:prstGeom prst="line">
              <a:avLst/>
            </a:prstGeom>
            <a:ln w="381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FA58E95A-86B3-10EF-3041-EF1AF17A8048}"/>
                </a:ext>
              </a:extLst>
            </p:cNvPr>
            <p:cNvCxnSpPr>
              <a:cxnSpLocks/>
            </p:cNvCxnSpPr>
            <p:nvPr/>
          </p:nvCxnSpPr>
          <p:spPr>
            <a:xfrm>
              <a:off x="3260140" y="2662145"/>
              <a:ext cx="1877394" cy="0"/>
            </a:xfrm>
            <a:prstGeom prst="line">
              <a:avLst/>
            </a:prstGeom>
            <a:ln w="57150">
              <a:solidFill>
                <a:srgbClr val="FF6B6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1BF16FC4-5192-21AD-6458-F28CAC488C94}"/>
                </a:ext>
              </a:extLst>
            </p:cNvPr>
            <p:cNvSpPr/>
            <p:nvPr/>
          </p:nvSpPr>
          <p:spPr>
            <a:xfrm>
              <a:off x="2536371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215211D0-3178-B177-F4BE-65D31725E2FF}"/>
                </a:ext>
              </a:extLst>
            </p:cNvPr>
            <p:cNvSpPr/>
            <p:nvPr/>
          </p:nvSpPr>
          <p:spPr>
            <a:xfrm>
              <a:off x="5665361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F9DFAD68-8D4E-83E2-D3F3-2755EDFC3516}"/>
                </a:ext>
              </a:extLst>
            </p:cNvPr>
            <p:cNvSpPr/>
            <p:nvPr/>
          </p:nvSpPr>
          <p:spPr>
            <a:xfrm>
              <a:off x="6291159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4086D6F8-5CFB-BBC2-1EE3-D498F6B76D00}"/>
                </a:ext>
              </a:extLst>
            </p:cNvPr>
            <p:cNvSpPr/>
            <p:nvPr/>
          </p:nvSpPr>
          <p:spPr>
            <a:xfrm>
              <a:off x="6916957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4817A1FE-F84F-2084-CE6E-7D4363147AC3}"/>
                </a:ext>
              </a:extLst>
            </p:cNvPr>
            <p:cNvSpPr/>
            <p:nvPr/>
          </p:nvSpPr>
          <p:spPr>
            <a:xfrm>
              <a:off x="7542755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4C9F689F-BB29-2718-A38D-2994058D7E19}"/>
                </a:ext>
              </a:extLst>
            </p:cNvPr>
            <p:cNvSpPr/>
            <p:nvPr/>
          </p:nvSpPr>
          <p:spPr>
            <a:xfrm>
              <a:off x="8168553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D2E2ECB8-D692-8CB4-014D-F1CD62B98C5B}"/>
                </a:ext>
              </a:extLst>
            </p:cNvPr>
            <p:cNvSpPr/>
            <p:nvPr/>
          </p:nvSpPr>
          <p:spPr>
            <a:xfrm>
              <a:off x="8794351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Ellipse 36">
              <a:extLst>
                <a:ext uri="{FF2B5EF4-FFF2-40B4-BE49-F238E27FC236}">
                  <a16:creationId xmlns:a16="http://schemas.microsoft.com/office/drawing/2014/main" id="{961D7CAB-FAEF-52CF-1D12-4959FDDCAE0A}"/>
                </a:ext>
              </a:extLst>
            </p:cNvPr>
            <p:cNvSpPr/>
            <p:nvPr/>
          </p:nvSpPr>
          <p:spPr>
            <a:xfrm>
              <a:off x="9420152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Ellipse 24">
              <a:extLst>
                <a:ext uri="{FF2B5EF4-FFF2-40B4-BE49-F238E27FC236}">
                  <a16:creationId xmlns:a16="http://schemas.microsoft.com/office/drawing/2014/main" id="{5147D993-CD3B-891B-B38D-9E7DF7DCFB54}"/>
                </a:ext>
              </a:extLst>
            </p:cNvPr>
            <p:cNvSpPr/>
            <p:nvPr/>
          </p:nvSpPr>
          <p:spPr>
            <a:xfrm>
              <a:off x="3162169" y="2555848"/>
              <a:ext cx="195943" cy="195943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A77810BA-16AC-6600-2B80-2F44076C569A}"/>
                </a:ext>
              </a:extLst>
            </p:cNvPr>
            <p:cNvSpPr/>
            <p:nvPr/>
          </p:nvSpPr>
          <p:spPr>
            <a:xfrm>
              <a:off x="3787967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971D05FC-57F7-E591-C484-A4BC54DD8EAA}"/>
                </a:ext>
              </a:extLst>
            </p:cNvPr>
            <p:cNvSpPr/>
            <p:nvPr/>
          </p:nvSpPr>
          <p:spPr>
            <a:xfrm>
              <a:off x="4413765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DC848569-ED00-707C-65B0-5A72BAABC200}"/>
                </a:ext>
              </a:extLst>
            </p:cNvPr>
            <p:cNvSpPr/>
            <p:nvPr/>
          </p:nvSpPr>
          <p:spPr>
            <a:xfrm>
              <a:off x="5039563" y="2555848"/>
              <a:ext cx="195943" cy="195943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21" name="ZoneTexte 20">
            <a:extLst>
              <a:ext uri="{FF2B5EF4-FFF2-40B4-BE49-F238E27FC236}">
                <a16:creationId xmlns:a16="http://schemas.microsoft.com/office/drawing/2014/main" id="{F6A3D2A8-612D-BFC7-F7BF-3BC30A61D83C}"/>
              </a:ext>
            </a:extLst>
          </p:cNvPr>
          <p:cNvSpPr txBox="1"/>
          <p:nvPr/>
        </p:nvSpPr>
        <p:spPr>
          <a:xfrm>
            <a:off x="2011680" y="3787505"/>
            <a:ext cx="5811521" cy="17143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800" dirty="0" err="1"/>
              <a:t>Repeat</a:t>
            </a:r>
            <a:endParaRPr lang="fr-FR" sz="1800" dirty="0"/>
          </a:p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fr-FR" sz="1800" dirty="0"/>
              <a:t>Emission of </a:t>
            </a:r>
            <a:r>
              <a:rPr lang="fr-FR" sz="1800" dirty="0" err="1">
                <a:solidFill>
                  <a:srgbClr val="8CBEDA"/>
                </a:solidFill>
              </a:rPr>
              <a:t>forward-signals</a:t>
            </a:r>
            <a:r>
              <a:rPr lang="fr-FR" sz="1800" dirty="0"/>
              <a:t> by </a:t>
            </a:r>
            <a:r>
              <a:rPr lang="fr-FR" sz="1800" dirty="0" err="1">
                <a:solidFill>
                  <a:srgbClr val="0171BC"/>
                </a:solidFill>
              </a:rPr>
              <a:t>defects</a:t>
            </a:r>
            <a:endParaRPr lang="fr-FR" sz="1800" dirty="0">
              <a:solidFill>
                <a:srgbClr val="0171BC"/>
              </a:solidFill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fr-FR" sz="1800" b="1" dirty="0"/>
              <a:t>Propagation of </a:t>
            </a:r>
            <a:r>
              <a:rPr lang="fr-FR" sz="1800" b="1" dirty="0" err="1">
                <a:solidFill>
                  <a:srgbClr val="8CBEDA"/>
                </a:solidFill>
              </a:rPr>
              <a:t>forward-signals</a:t>
            </a:r>
            <a:r>
              <a:rPr lang="fr-FR" sz="1800" b="1" dirty="0"/>
              <a:t> by 1 to the right</a:t>
            </a:r>
          </a:p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fr-FR" sz="1800" dirty="0"/>
              <a:t> </a:t>
            </a:r>
            <a:r>
              <a:rPr lang="fr-FR" sz="1800" dirty="0" err="1">
                <a:solidFill>
                  <a:srgbClr val="0171BC"/>
                </a:solidFill>
              </a:rPr>
              <a:t>Defect</a:t>
            </a:r>
            <a:r>
              <a:rPr lang="fr-FR" sz="1800" dirty="0"/>
              <a:t> </a:t>
            </a:r>
            <a:r>
              <a:rPr lang="fr-FR" sz="1800" dirty="0" err="1"/>
              <a:t>displacement</a:t>
            </a:r>
            <a:r>
              <a:rPr lang="fr-FR" sz="1800" dirty="0"/>
              <a:t> (correction)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2444B09-8F74-00D0-96D6-C598EF878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5D31A-B15D-FC4C-8E38-4B1F81E57768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52236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AA820-9827-142E-DC6B-A5FE3DB64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9DC210-4C99-E93E-225B-FF8A1FDC0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A single </a:t>
            </a:r>
            <a:r>
              <a:rPr lang="fr-FR" dirty="0" err="1"/>
              <a:t>particle</a:t>
            </a:r>
            <a:r>
              <a:rPr lang="fr-FR" dirty="0"/>
              <a:t> </a:t>
            </a:r>
            <a:r>
              <a:rPr lang="fr-FR" dirty="0" err="1"/>
              <a:t>decoder</a:t>
            </a:r>
            <a:endParaRPr lang="fr-FR" dirty="0"/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FC398FBC-4C49-6827-499F-A8561B1EA139}"/>
              </a:ext>
            </a:extLst>
          </p:cNvPr>
          <p:cNvGrpSpPr/>
          <p:nvPr/>
        </p:nvGrpSpPr>
        <p:grpSpPr>
          <a:xfrm>
            <a:off x="2209800" y="3086003"/>
            <a:ext cx="7772400" cy="195943"/>
            <a:chOff x="2209800" y="2351312"/>
            <a:chExt cx="7772400" cy="195943"/>
          </a:xfrm>
        </p:grpSpPr>
        <p:cxnSp>
          <p:nvCxnSpPr>
            <p:cNvPr id="40" name="Connecteur droit 39">
              <a:extLst>
                <a:ext uri="{FF2B5EF4-FFF2-40B4-BE49-F238E27FC236}">
                  <a16:creationId xmlns:a16="http://schemas.microsoft.com/office/drawing/2014/main" id="{81B91A7B-8A90-0C6D-393F-C0DD9B4C7B8E}"/>
                </a:ext>
              </a:extLst>
            </p:cNvPr>
            <p:cNvCxnSpPr>
              <a:cxnSpLocks/>
            </p:cNvCxnSpPr>
            <p:nvPr/>
          </p:nvCxnSpPr>
          <p:spPr>
            <a:xfrm>
              <a:off x="2209800" y="2449283"/>
              <a:ext cx="7772400" cy="0"/>
            </a:xfrm>
            <a:prstGeom prst="line">
              <a:avLst/>
            </a:prstGeom>
            <a:ln w="381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Ellipse 40">
              <a:extLst>
                <a:ext uri="{FF2B5EF4-FFF2-40B4-BE49-F238E27FC236}">
                  <a16:creationId xmlns:a16="http://schemas.microsoft.com/office/drawing/2014/main" id="{595C37FE-794B-A680-B8F1-C55E2EC170B1}"/>
                </a:ext>
              </a:extLst>
            </p:cNvPr>
            <p:cNvSpPr/>
            <p:nvPr/>
          </p:nvSpPr>
          <p:spPr>
            <a:xfrm>
              <a:off x="2536371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67A8D95B-75BA-BA52-B756-75C2205CBBF9}"/>
                </a:ext>
              </a:extLst>
            </p:cNvPr>
            <p:cNvSpPr/>
            <p:nvPr/>
          </p:nvSpPr>
          <p:spPr>
            <a:xfrm>
              <a:off x="3162169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3" name="Ellipse 42">
              <a:extLst>
                <a:ext uri="{FF2B5EF4-FFF2-40B4-BE49-F238E27FC236}">
                  <a16:creationId xmlns:a16="http://schemas.microsoft.com/office/drawing/2014/main" id="{2A3466FD-E3A4-DEA4-3C9C-681ED20B1798}"/>
                </a:ext>
              </a:extLst>
            </p:cNvPr>
            <p:cNvSpPr/>
            <p:nvPr/>
          </p:nvSpPr>
          <p:spPr>
            <a:xfrm>
              <a:off x="3787967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4" name="Ellipse 43">
              <a:extLst>
                <a:ext uri="{FF2B5EF4-FFF2-40B4-BE49-F238E27FC236}">
                  <a16:creationId xmlns:a16="http://schemas.microsoft.com/office/drawing/2014/main" id="{F6D864A9-7A7B-4D2B-FA55-BE899422AC8D}"/>
                </a:ext>
              </a:extLst>
            </p:cNvPr>
            <p:cNvSpPr/>
            <p:nvPr/>
          </p:nvSpPr>
          <p:spPr>
            <a:xfrm>
              <a:off x="4413765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5" name="Ellipse 44">
              <a:extLst>
                <a:ext uri="{FF2B5EF4-FFF2-40B4-BE49-F238E27FC236}">
                  <a16:creationId xmlns:a16="http://schemas.microsoft.com/office/drawing/2014/main" id="{9143B3DB-11A8-79D9-4167-F5F7BF094BD7}"/>
                </a:ext>
              </a:extLst>
            </p:cNvPr>
            <p:cNvSpPr/>
            <p:nvPr/>
          </p:nvSpPr>
          <p:spPr>
            <a:xfrm>
              <a:off x="5039563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Ellipse 45">
              <a:extLst>
                <a:ext uri="{FF2B5EF4-FFF2-40B4-BE49-F238E27FC236}">
                  <a16:creationId xmlns:a16="http://schemas.microsoft.com/office/drawing/2014/main" id="{9E20743D-02F9-46AC-2767-74B4593442E9}"/>
                </a:ext>
              </a:extLst>
            </p:cNvPr>
            <p:cNvSpPr/>
            <p:nvPr/>
          </p:nvSpPr>
          <p:spPr>
            <a:xfrm>
              <a:off x="5665361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7" name="Ellipse 46">
              <a:extLst>
                <a:ext uri="{FF2B5EF4-FFF2-40B4-BE49-F238E27FC236}">
                  <a16:creationId xmlns:a16="http://schemas.microsoft.com/office/drawing/2014/main" id="{AE747B4F-8B81-A725-8D60-AB7A7E7D4C07}"/>
                </a:ext>
              </a:extLst>
            </p:cNvPr>
            <p:cNvSpPr/>
            <p:nvPr/>
          </p:nvSpPr>
          <p:spPr>
            <a:xfrm>
              <a:off x="6291159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8" name="Ellipse 47">
              <a:extLst>
                <a:ext uri="{FF2B5EF4-FFF2-40B4-BE49-F238E27FC236}">
                  <a16:creationId xmlns:a16="http://schemas.microsoft.com/office/drawing/2014/main" id="{81444FD6-AD46-D108-7B2E-E22F6DCB775E}"/>
                </a:ext>
              </a:extLst>
            </p:cNvPr>
            <p:cNvSpPr/>
            <p:nvPr/>
          </p:nvSpPr>
          <p:spPr>
            <a:xfrm>
              <a:off x="6916957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9" name="Ellipse 48">
              <a:extLst>
                <a:ext uri="{FF2B5EF4-FFF2-40B4-BE49-F238E27FC236}">
                  <a16:creationId xmlns:a16="http://schemas.microsoft.com/office/drawing/2014/main" id="{2569E857-0787-9BF6-A67C-B6AD98A0C86E}"/>
                </a:ext>
              </a:extLst>
            </p:cNvPr>
            <p:cNvSpPr/>
            <p:nvPr/>
          </p:nvSpPr>
          <p:spPr>
            <a:xfrm>
              <a:off x="7542755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0" name="Ellipse 49">
              <a:extLst>
                <a:ext uri="{FF2B5EF4-FFF2-40B4-BE49-F238E27FC236}">
                  <a16:creationId xmlns:a16="http://schemas.microsoft.com/office/drawing/2014/main" id="{750D686D-2D6C-CB5D-F423-3FE964BD8DA9}"/>
                </a:ext>
              </a:extLst>
            </p:cNvPr>
            <p:cNvSpPr/>
            <p:nvPr/>
          </p:nvSpPr>
          <p:spPr>
            <a:xfrm>
              <a:off x="8168553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1" name="Ellipse 50">
              <a:extLst>
                <a:ext uri="{FF2B5EF4-FFF2-40B4-BE49-F238E27FC236}">
                  <a16:creationId xmlns:a16="http://schemas.microsoft.com/office/drawing/2014/main" id="{62184E6F-FB55-B4A7-1E03-5441BAC4CFE7}"/>
                </a:ext>
              </a:extLst>
            </p:cNvPr>
            <p:cNvSpPr/>
            <p:nvPr/>
          </p:nvSpPr>
          <p:spPr>
            <a:xfrm>
              <a:off x="8794351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" name="Ellipse 51">
              <a:extLst>
                <a:ext uri="{FF2B5EF4-FFF2-40B4-BE49-F238E27FC236}">
                  <a16:creationId xmlns:a16="http://schemas.microsoft.com/office/drawing/2014/main" id="{64008D43-D95D-5CA7-0D69-299BE20D4D53}"/>
                </a:ext>
              </a:extLst>
            </p:cNvPr>
            <p:cNvSpPr/>
            <p:nvPr/>
          </p:nvSpPr>
          <p:spPr>
            <a:xfrm>
              <a:off x="9420152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itre 1">
                <a:extLst>
                  <a:ext uri="{FF2B5EF4-FFF2-40B4-BE49-F238E27FC236}">
                    <a16:creationId xmlns:a16="http://schemas.microsoft.com/office/drawing/2014/main" id="{ECB2171E-27E7-93DF-1879-C4042D041BA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57936" y="365125"/>
                <a:ext cx="4022563" cy="938889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5" name="Titre 1">
                <a:extLst>
                  <a:ext uri="{FF2B5EF4-FFF2-40B4-BE49-F238E27FC236}">
                    <a16:creationId xmlns:a16="http://schemas.microsoft.com/office/drawing/2014/main" id="{ECB2171E-27E7-93DF-1879-C4042D041B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7936" y="365125"/>
                <a:ext cx="4022563" cy="9388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e 11">
            <a:extLst>
              <a:ext uri="{FF2B5EF4-FFF2-40B4-BE49-F238E27FC236}">
                <a16:creationId xmlns:a16="http://schemas.microsoft.com/office/drawing/2014/main" id="{4A42F7FB-E893-D651-97F7-82721A7D2296}"/>
              </a:ext>
            </a:extLst>
          </p:cNvPr>
          <p:cNvGrpSpPr/>
          <p:nvPr/>
        </p:nvGrpSpPr>
        <p:grpSpPr>
          <a:xfrm>
            <a:off x="2209800" y="2423768"/>
            <a:ext cx="7772400" cy="195943"/>
            <a:chOff x="2209800" y="2555848"/>
            <a:chExt cx="7772400" cy="195943"/>
          </a:xfrm>
        </p:grpSpPr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ABAEC967-0D9A-F4B2-596D-671246F5B8C3}"/>
                </a:ext>
              </a:extLst>
            </p:cNvPr>
            <p:cNvCxnSpPr>
              <a:cxnSpLocks/>
            </p:cNvCxnSpPr>
            <p:nvPr/>
          </p:nvCxnSpPr>
          <p:spPr>
            <a:xfrm>
              <a:off x="2209800" y="2653819"/>
              <a:ext cx="7772400" cy="0"/>
            </a:xfrm>
            <a:prstGeom prst="line">
              <a:avLst/>
            </a:prstGeom>
            <a:ln w="381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DEC60CFB-AF27-38F1-5685-161587DDB2B2}"/>
                </a:ext>
              </a:extLst>
            </p:cNvPr>
            <p:cNvCxnSpPr>
              <a:cxnSpLocks/>
            </p:cNvCxnSpPr>
            <p:nvPr/>
          </p:nvCxnSpPr>
          <p:spPr>
            <a:xfrm>
              <a:off x="3358112" y="2662446"/>
              <a:ext cx="1055653" cy="0"/>
            </a:xfrm>
            <a:prstGeom prst="line">
              <a:avLst/>
            </a:prstGeom>
            <a:ln w="57150">
              <a:solidFill>
                <a:srgbClr val="FF6B6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7F7C151E-E53A-C55E-A2F2-090ABABB1D86}"/>
                </a:ext>
              </a:extLst>
            </p:cNvPr>
            <p:cNvSpPr/>
            <p:nvPr/>
          </p:nvSpPr>
          <p:spPr>
            <a:xfrm>
              <a:off x="2536371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E36A37F5-37C5-93B0-0ABE-A39248D33E73}"/>
                </a:ext>
              </a:extLst>
            </p:cNvPr>
            <p:cNvSpPr/>
            <p:nvPr/>
          </p:nvSpPr>
          <p:spPr>
            <a:xfrm>
              <a:off x="5665361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74E52453-70B0-8448-7A13-9D761D3D3610}"/>
                </a:ext>
              </a:extLst>
            </p:cNvPr>
            <p:cNvSpPr/>
            <p:nvPr/>
          </p:nvSpPr>
          <p:spPr>
            <a:xfrm>
              <a:off x="6291159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A5526ED5-6BCF-99C8-27F4-5D994494EBDF}"/>
                </a:ext>
              </a:extLst>
            </p:cNvPr>
            <p:cNvSpPr/>
            <p:nvPr/>
          </p:nvSpPr>
          <p:spPr>
            <a:xfrm>
              <a:off x="6916957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02024AFB-8136-17DE-A483-62C0A806B04F}"/>
                </a:ext>
              </a:extLst>
            </p:cNvPr>
            <p:cNvSpPr/>
            <p:nvPr/>
          </p:nvSpPr>
          <p:spPr>
            <a:xfrm>
              <a:off x="7542755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E1C88194-3FDE-D632-AF67-72654B0BBFFC}"/>
                </a:ext>
              </a:extLst>
            </p:cNvPr>
            <p:cNvSpPr/>
            <p:nvPr/>
          </p:nvSpPr>
          <p:spPr>
            <a:xfrm>
              <a:off x="8168553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B637F941-2967-6D17-8C7D-7636DFDBF398}"/>
                </a:ext>
              </a:extLst>
            </p:cNvPr>
            <p:cNvSpPr/>
            <p:nvPr/>
          </p:nvSpPr>
          <p:spPr>
            <a:xfrm>
              <a:off x="8794351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Ellipse 36">
              <a:extLst>
                <a:ext uri="{FF2B5EF4-FFF2-40B4-BE49-F238E27FC236}">
                  <a16:creationId xmlns:a16="http://schemas.microsoft.com/office/drawing/2014/main" id="{E8ACB0B3-5C26-0EB6-1ABF-08D5B6DAE54C}"/>
                </a:ext>
              </a:extLst>
            </p:cNvPr>
            <p:cNvSpPr/>
            <p:nvPr/>
          </p:nvSpPr>
          <p:spPr>
            <a:xfrm>
              <a:off x="9420152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Ellipse 24">
              <a:extLst>
                <a:ext uri="{FF2B5EF4-FFF2-40B4-BE49-F238E27FC236}">
                  <a16:creationId xmlns:a16="http://schemas.microsoft.com/office/drawing/2014/main" id="{EF62998D-F8F1-4584-8CA4-F263A1BD6AE5}"/>
                </a:ext>
              </a:extLst>
            </p:cNvPr>
            <p:cNvSpPr/>
            <p:nvPr/>
          </p:nvSpPr>
          <p:spPr>
            <a:xfrm>
              <a:off x="3162169" y="2555848"/>
              <a:ext cx="195943" cy="195943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8062543E-1C96-01C5-D229-F80E6255A8D9}"/>
                </a:ext>
              </a:extLst>
            </p:cNvPr>
            <p:cNvSpPr/>
            <p:nvPr/>
          </p:nvSpPr>
          <p:spPr>
            <a:xfrm>
              <a:off x="3787967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256E6B38-2803-A446-FEB9-8650EE4053BD}"/>
                </a:ext>
              </a:extLst>
            </p:cNvPr>
            <p:cNvSpPr/>
            <p:nvPr/>
          </p:nvSpPr>
          <p:spPr>
            <a:xfrm>
              <a:off x="4413765" y="2555848"/>
              <a:ext cx="195943" cy="195943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01D10C46-06CA-C1D7-5F51-0C0F7D5414BF}"/>
                </a:ext>
              </a:extLst>
            </p:cNvPr>
            <p:cNvSpPr/>
            <p:nvPr/>
          </p:nvSpPr>
          <p:spPr>
            <a:xfrm>
              <a:off x="5039563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21" name="ZoneTexte 20">
            <a:extLst>
              <a:ext uri="{FF2B5EF4-FFF2-40B4-BE49-F238E27FC236}">
                <a16:creationId xmlns:a16="http://schemas.microsoft.com/office/drawing/2014/main" id="{964DC801-8206-2082-9C4A-342794319F2E}"/>
              </a:ext>
            </a:extLst>
          </p:cNvPr>
          <p:cNvSpPr txBox="1"/>
          <p:nvPr/>
        </p:nvSpPr>
        <p:spPr>
          <a:xfrm>
            <a:off x="2011680" y="3787505"/>
            <a:ext cx="5811521" cy="17143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800" dirty="0" err="1"/>
              <a:t>Repeat</a:t>
            </a:r>
            <a:endParaRPr lang="fr-FR" sz="1800" dirty="0"/>
          </a:p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fr-FR" sz="1800" dirty="0"/>
              <a:t>Emission of </a:t>
            </a:r>
            <a:r>
              <a:rPr lang="fr-FR" sz="1800" dirty="0" err="1">
                <a:solidFill>
                  <a:srgbClr val="8CBEDA"/>
                </a:solidFill>
              </a:rPr>
              <a:t>forward-signals</a:t>
            </a:r>
            <a:r>
              <a:rPr lang="fr-FR" sz="1800" dirty="0"/>
              <a:t> by </a:t>
            </a:r>
            <a:r>
              <a:rPr lang="fr-FR" sz="1800" dirty="0" err="1">
                <a:solidFill>
                  <a:srgbClr val="0171BC"/>
                </a:solidFill>
              </a:rPr>
              <a:t>defects</a:t>
            </a:r>
            <a:endParaRPr lang="fr-FR" sz="1800" dirty="0">
              <a:solidFill>
                <a:srgbClr val="0171BC"/>
              </a:solidFill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fr-FR" sz="1800" dirty="0"/>
              <a:t>Propagation of </a:t>
            </a:r>
            <a:r>
              <a:rPr lang="fr-FR" sz="1800" dirty="0" err="1">
                <a:solidFill>
                  <a:srgbClr val="8CBEDA"/>
                </a:solidFill>
              </a:rPr>
              <a:t>forward-signals</a:t>
            </a:r>
            <a:r>
              <a:rPr lang="fr-FR" sz="1800" dirty="0"/>
              <a:t> by 1 to the right</a:t>
            </a:r>
          </a:p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fr-FR" sz="1800" b="1" dirty="0"/>
              <a:t> </a:t>
            </a:r>
            <a:r>
              <a:rPr lang="fr-FR" sz="1800" b="1" dirty="0" err="1">
                <a:solidFill>
                  <a:srgbClr val="0171BC"/>
                </a:solidFill>
              </a:rPr>
              <a:t>Defect</a:t>
            </a:r>
            <a:r>
              <a:rPr lang="fr-FR" sz="1800" b="1" dirty="0"/>
              <a:t> </a:t>
            </a:r>
            <a:r>
              <a:rPr lang="fr-FR" sz="1800" b="1" dirty="0" err="1"/>
              <a:t>displacement</a:t>
            </a:r>
            <a:r>
              <a:rPr lang="fr-FR" sz="1800" b="1" dirty="0"/>
              <a:t> (correction)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B5BB81B3-E3D0-1412-7962-0ADA988FD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5D31A-B15D-FC4C-8E38-4B1F81E57768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46510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B6C171-F6F7-0B0C-D9D0-90B0ABCC48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20F0CA-9A41-6FE3-F9AE-74AE155A1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A single </a:t>
            </a:r>
            <a:r>
              <a:rPr lang="fr-FR" dirty="0" err="1"/>
              <a:t>particle</a:t>
            </a:r>
            <a:r>
              <a:rPr lang="fr-FR" dirty="0"/>
              <a:t> </a:t>
            </a:r>
            <a:r>
              <a:rPr lang="fr-FR" dirty="0" err="1"/>
              <a:t>decoder</a:t>
            </a:r>
            <a:endParaRPr lang="fr-FR" dirty="0"/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F03CBF9-1332-BD27-91F7-5481AA272CC4}"/>
              </a:ext>
            </a:extLst>
          </p:cNvPr>
          <p:cNvGrpSpPr/>
          <p:nvPr/>
        </p:nvGrpSpPr>
        <p:grpSpPr>
          <a:xfrm>
            <a:off x="2209800" y="3086003"/>
            <a:ext cx="7772400" cy="195943"/>
            <a:chOff x="2209800" y="2351312"/>
            <a:chExt cx="7772400" cy="195943"/>
          </a:xfrm>
        </p:grpSpPr>
        <p:cxnSp>
          <p:nvCxnSpPr>
            <p:cNvPr id="40" name="Connecteur droit 39">
              <a:extLst>
                <a:ext uri="{FF2B5EF4-FFF2-40B4-BE49-F238E27FC236}">
                  <a16:creationId xmlns:a16="http://schemas.microsoft.com/office/drawing/2014/main" id="{A4C435F3-42D5-27F6-FC48-0C543E0F2EA0}"/>
                </a:ext>
              </a:extLst>
            </p:cNvPr>
            <p:cNvCxnSpPr>
              <a:cxnSpLocks/>
            </p:cNvCxnSpPr>
            <p:nvPr/>
          </p:nvCxnSpPr>
          <p:spPr>
            <a:xfrm>
              <a:off x="2209800" y="2449283"/>
              <a:ext cx="7772400" cy="0"/>
            </a:xfrm>
            <a:prstGeom prst="line">
              <a:avLst/>
            </a:prstGeom>
            <a:ln w="381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Ellipse 40">
              <a:extLst>
                <a:ext uri="{FF2B5EF4-FFF2-40B4-BE49-F238E27FC236}">
                  <a16:creationId xmlns:a16="http://schemas.microsoft.com/office/drawing/2014/main" id="{8DFDAD40-B1FB-36B3-5E32-07B91E4FF05E}"/>
                </a:ext>
              </a:extLst>
            </p:cNvPr>
            <p:cNvSpPr/>
            <p:nvPr/>
          </p:nvSpPr>
          <p:spPr>
            <a:xfrm>
              <a:off x="2536371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07F73435-8CD6-2682-B1D2-2859BBA90592}"/>
                </a:ext>
              </a:extLst>
            </p:cNvPr>
            <p:cNvSpPr/>
            <p:nvPr/>
          </p:nvSpPr>
          <p:spPr>
            <a:xfrm>
              <a:off x="3162169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3" name="Ellipse 42">
              <a:extLst>
                <a:ext uri="{FF2B5EF4-FFF2-40B4-BE49-F238E27FC236}">
                  <a16:creationId xmlns:a16="http://schemas.microsoft.com/office/drawing/2014/main" id="{3F4EB853-A76B-4744-B57F-83A75A5FC5C8}"/>
                </a:ext>
              </a:extLst>
            </p:cNvPr>
            <p:cNvSpPr/>
            <p:nvPr/>
          </p:nvSpPr>
          <p:spPr>
            <a:xfrm>
              <a:off x="3787967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4" name="Ellipse 43">
              <a:extLst>
                <a:ext uri="{FF2B5EF4-FFF2-40B4-BE49-F238E27FC236}">
                  <a16:creationId xmlns:a16="http://schemas.microsoft.com/office/drawing/2014/main" id="{51B42837-7370-0B4B-D7A1-CACDBC30015A}"/>
                </a:ext>
              </a:extLst>
            </p:cNvPr>
            <p:cNvSpPr/>
            <p:nvPr/>
          </p:nvSpPr>
          <p:spPr>
            <a:xfrm>
              <a:off x="4413765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5" name="Ellipse 44">
              <a:extLst>
                <a:ext uri="{FF2B5EF4-FFF2-40B4-BE49-F238E27FC236}">
                  <a16:creationId xmlns:a16="http://schemas.microsoft.com/office/drawing/2014/main" id="{2D7117B7-C586-1990-E006-21161BCCE0DD}"/>
                </a:ext>
              </a:extLst>
            </p:cNvPr>
            <p:cNvSpPr/>
            <p:nvPr/>
          </p:nvSpPr>
          <p:spPr>
            <a:xfrm>
              <a:off x="5039563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Ellipse 45">
              <a:extLst>
                <a:ext uri="{FF2B5EF4-FFF2-40B4-BE49-F238E27FC236}">
                  <a16:creationId xmlns:a16="http://schemas.microsoft.com/office/drawing/2014/main" id="{66EB7776-A10E-E0B1-42F7-4468D3999F50}"/>
                </a:ext>
              </a:extLst>
            </p:cNvPr>
            <p:cNvSpPr/>
            <p:nvPr/>
          </p:nvSpPr>
          <p:spPr>
            <a:xfrm>
              <a:off x="5665361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7" name="Ellipse 46">
              <a:extLst>
                <a:ext uri="{FF2B5EF4-FFF2-40B4-BE49-F238E27FC236}">
                  <a16:creationId xmlns:a16="http://schemas.microsoft.com/office/drawing/2014/main" id="{C30949E1-8968-0DD6-4E27-3992B121CBEE}"/>
                </a:ext>
              </a:extLst>
            </p:cNvPr>
            <p:cNvSpPr/>
            <p:nvPr/>
          </p:nvSpPr>
          <p:spPr>
            <a:xfrm>
              <a:off x="6291159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8" name="Ellipse 47">
              <a:extLst>
                <a:ext uri="{FF2B5EF4-FFF2-40B4-BE49-F238E27FC236}">
                  <a16:creationId xmlns:a16="http://schemas.microsoft.com/office/drawing/2014/main" id="{F313E205-6CB2-C867-0121-F54D8E2346D2}"/>
                </a:ext>
              </a:extLst>
            </p:cNvPr>
            <p:cNvSpPr/>
            <p:nvPr/>
          </p:nvSpPr>
          <p:spPr>
            <a:xfrm>
              <a:off x="6916957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9" name="Ellipse 48">
              <a:extLst>
                <a:ext uri="{FF2B5EF4-FFF2-40B4-BE49-F238E27FC236}">
                  <a16:creationId xmlns:a16="http://schemas.microsoft.com/office/drawing/2014/main" id="{0B17B68E-37A0-29BE-D51C-45F6429D8483}"/>
                </a:ext>
              </a:extLst>
            </p:cNvPr>
            <p:cNvSpPr/>
            <p:nvPr/>
          </p:nvSpPr>
          <p:spPr>
            <a:xfrm>
              <a:off x="7542755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50" name="Ellipse 49">
              <a:extLst>
                <a:ext uri="{FF2B5EF4-FFF2-40B4-BE49-F238E27FC236}">
                  <a16:creationId xmlns:a16="http://schemas.microsoft.com/office/drawing/2014/main" id="{951BD620-4762-9C60-85D9-BD089196C126}"/>
                </a:ext>
              </a:extLst>
            </p:cNvPr>
            <p:cNvSpPr/>
            <p:nvPr/>
          </p:nvSpPr>
          <p:spPr>
            <a:xfrm>
              <a:off x="8168553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1" name="Ellipse 50">
              <a:extLst>
                <a:ext uri="{FF2B5EF4-FFF2-40B4-BE49-F238E27FC236}">
                  <a16:creationId xmlns:a16="http://schemas.microsoft.com/office/drawing/2014/main" id="{731714CD-F286-7B5E-391D-71E3F3CD8BA7}"/>
                </a:ext>
              </a:extLst>
            </p:cNvPr>
            <p:cNvSpPr/>
            <p:nvPr/>
          </p:nvSpPr>
          <p:spPr>
            <a:xfrm>
              <a:off x="8794351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" name="Ellipse 51">
              <a:extLst>
                <a:ext uri="{FF2B5EF4-FFF2-40B4-BE49-F238E27FC236}">
                  <a16:creationId xmlns:a16="http://schemas.microsoft.com/office/drawing/2014/main" id="{91CD28D7-2219-3EE5-0059-01AEBA54298C}"/>
                </a:ext>
              </a:extLst>
            </p:cNvPr>
            <p:cNvSpPr/>
            <p:nvPr/>
          </p:nvSpPr>
          <p:spPr>
            <a:xfrm>
              <a:off x="9420152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itre 1">
                <a:extLst>
                  <a:ext uri="{FF2B5EF4-FFF2-40B4-BE49-F238E27FC236}">
                    <a16:creationId xmlns:a16="http://schemas.microsoft.com/office/drawing/2014/main" id="{20BD36DC-AC0E-5101-5990-D8637B0131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57936" y="365125"/>
                <a:ext cx="4022563" cy="938889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5" name="Titre 1">
                <a:extLst>
                  <a:ext uri="{FF2B5EF4-FFF2-40B4-BE49-F238E27FC236}">
                    <a16:creationId xmlns:a16="http://schemas.microsoft.com/office/drawing/2014/main" id="{20BD36DC-AC0E-5101-5990-D8637B0131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7936" y="365125"/>
                <a:ext cx="4022563" cy="9388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e 11">
            <a:extLst>
              <a:ext uri="{FF2B5EF4-FFF2-40B4-BE49-F238E27FC236}">
                <a16:creationId xmlns:a16="http://schemas.microsoft.com/office/drawing/2014/main" id="{FCF2B82E-0F46-DC5F-B6FA-B87F6A54D806}"/>
              </a:ext>
            </a:extLst>
          </p:cNvPr>
          <p:cNvGrpSpPr/>
          <p:nvPr/>
        </p:nvGrpSpPr>
        <p:grpSpPr>
          <a:xfrm>
            <a:off x="2209800" y="2423768"/>
            <a:ext cx="7772400" cy="195943"/>
            <a:chOff x="2209800" y="2555848"/>
            <a:chExt cx="7772400" cy="195943"/>
          </a:xfrm>
        </p:grpSpPr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FD9B6585-48DE-E2E8-8E5F-1C19EDFD5AB3}"/>
                </a:ext>
              </a:extLst>
            </p:cNvPr>
            <p:cNvCxnSpPr>
              <a:cxnSpLocks/>
            </p:cNvCxnSpPr>
            <p:nvPr/>
          </p:nvCxnSpPr>
          <p:spPr>
            <a:xfrm>
              <a:off x="2209800" y="2653819"/>
              <a:ext cx="7772400" cy="0"/>
            </a:xfrm>
            <a:prstGeom prst="line">
              <a:avLst/>
            </a:prstGeom>
            <a:ln w="381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87566AD6-BEA1-8591-7B35-77058E9B10CA}"/>
                </a:ext>
              </a:extLst>
            </p:cNvPr>
            <p:cNvCxnSpPr>
              <a:cxnSpLocks/>
            </p:cNvCxnSpPr>
            <p:nvPr/>
          </p:nvCxnSpPr>
          <p:spPr>
            <a:xfrm>
              <a:off x="3297824" y="2662446"/>
              <a:ext cx="666253" cy="0"/>
            </a:xfrm>
            <a:prstGeom prst="line">
              <a:avLst/>
            </a:prstGeom>
            <a:ln w="57150">
              <a:solidFill>
                <a:srgbClr val="FF6B6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541E097D-F625-1DB4-C0E9-CA02D3C65B60}"/>
                </a:ext>
              </a:extLst>
            </p:cNvPr>
            <p:cNvSpPr/>
            <p:nvPr/>
          </p:nvSpPr>
          <p:spPr>
            <a:xfrm>
              <a:off x="2536371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B200DA90-0D92-9605-9F2C-988FF027B424}"/>
                </a:ext>
              </a:extLst>
            </p:cNvPr>
            <p:cNvSpPr/>
            <p:nvPr/>
          </p:nvSpPr>
          <p:spPr>
            <a:xfrm>
              <a:off x="5665361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9E6067BE-F570-B04F-DF98-23EFB8C768DF}"/>
                </a:ext>
              </a:extLst>
            </p:cNvPr>
            <p:cNvSpPr/>
            <p:nvPr/>
          </p:nvSpPr>
          <p:spPr>
            <a:xfrm>
              <a:off x="6291159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F11DD89C-7997-A679-3F33-E5C47C582174}"/>
                </a:ext>
              </a:extLst>
            </p:cNvPr>
            <p:cNvSpPr/>
            <p:nvPr/>
          </p:nvSpPr>
          <p:spPr>
            <a:xfrm>
              <a:off x="6916957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A3C7211D-2904-56D8-9BA6-BD07D88AD8F1}"/>
                </a:ext>
              </a:extLst>
            </p:cNvPr>
            <p:cNvSpPr/>
            <p:nvPr/>
          </p:nvSpPr>
          <p:spPr>
            <a:xfrm>
              <a:off x="7542755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C7271842-FCAC-92F8-42B1-8BFFA0936BD5}"/>
                </a:ext>
              </a:extLst>
            </p:cNvPr>
            <p:cNvSpPr/>
            <p:nvPr/>
          </p:nvSpPr>
          <p:spPr>
            <a:xfrm>
              <a:off x="8168553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B6C8BBD1-2F74-F535-2009-5E80C66E9886}"/>
                </a:ext>
              </a:extLst>
            </p:cNvPr>
            <p:cNvSpPr/>
            <p:nvPr/>
          </p:nvSpPr>
          <p:spPr>
            <a:xfrm>
              <a:off x="8794351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Ellipse 36">
              <a:extLst>
                <a:ext uri="{FF2B5EF4-FFF2-40B4-BE49-F238E27FC236}">
                  <a16:creationId xmlns:a16="http://schemas.microsoft.com/office/drawing/2014/main" id="{D4959EA0-8626-972E-DC39-F72DC0579ECD}"/>
                </a:ext>
              </a:extLst>
            </p:cNvPr>
            <p:cNvSpPr/>
            <p:nvPr/>
          </p:nvSpPr>
          <p:spPr>
            <a:xfrm>
              <a:off x="9420152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Ellipse 24">
              <a:extLst>
                <a:ext uri="{FF2B5EF4-FFF2-40B4-BE49-F238E27FC236}">
                  <a16:creationId xmlns:a16="http://schemas.microsoft.com/office/drawing/2014/main" id="{7F8F87B3-192A-447D-1216-6497A7652034}"/>
                </a:ext>
              </a:extLst>
            </p:cNvPr>
            <p:cNvSpPr/>
            <p:nvPr/>
          </p:nvSpPr>
          <p:spPr>
            <a:xfrm>
              <a:off x="3162169" y="2555848"/>
              <a:ext cx="195943" cy="195943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6F417ED6-8694-0C93-A8A8-50F110B3F2A0}"/>
                </a:ext>
              </a:extLst>
            </p:cNvPr>
            <p:cNvSpPr/>
            <p:nvPr/>
          </p:nvSpPr>
          <p:spPr>
            <a:xfrm>
              <a:off x="3787967" y="2555848"/>
              <a:ext cx="195943" cy="195943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22A4878E-6CCA-8223-5C12-B7B96C51804A}"/>
                </a:ext>
              </a:extLst>
            </p:cNvPr>
            <p:cNvSpPr/>
            <p:nvPr/>
          </p:nvSpPr>
          <p:spPr>
            <a:xfrm>
              <a:off x="4413765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10117A94-29B0-CAF1-E8B7-A90CE90EFA73}"/>
                </a:ext>
              </a:extLst>
            </p:cNvPr>
            <p:cNvSpPr/>
            <p:nvPr/>
          </p:nvSpPr>
          <p:spPr>
            <a:xfrm>
              <a:off x="5039563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21" name="ZoneTexte 20">
            <a:extLst>
              <a:ext uri="{FF2B5EF4-FFF2-40B4-BE49-F238E27FC236}">
                <a16:creationId xmlns:a16="http://schemas.microsoft.com/office/drawing/2014/main" id="{00119F64-DDAB-61A2-F01F-081585C38002}"/>
              </a:ext>
            </a:extLst>
          </p:cNvPr>
          <p:cNvSpPr txBox="1"/>
          <p:nvPr/>
        </p:nvSpPr>
        <p:spPr>
          <a:xfrm>
            <a:off x="2011680" y="3787505"/>
            <a:ext cx="5811521" cy="17143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800" dirty="0" err="1"/>
              <a:t>Repeat</a:t>
            </a:r>
            <a:endParaRPr lang="fr-FR" sz="1800" dirty="0"/>
          </a:p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fr-FR" sz="1800" dirty="0"/>
              <a:t>Emission of </a:t>
            </a:r>
            <a:r>
              <a:rPr lang="fr-FR" sz="1800" dirty="0" err="1">
                <a:solidFill>
                  <a:srgbClr val="8CBEDA"/>
                </a:solidFill>
              </a:rPr>
              <a:t>forward-signals</a:t>
            </a:r>
            <a:r>
              <a:rPr lang="fr-FR" sz="1800" dirty="0"/>
              <a:t> by </a:t>
            </a:r>
            <a:r>
              <a:rPr lang="fr-FR" sz="1800" dirty="0" err="1">
                <a:solidFill>
                  <a:srgbClr val="0171BC"/>
                </a:solidFill>
              </a:rPr>
              <a:t>defects</a:t>
            </a:r>
            <a:endParaRPr lang="fr-FR" sz="1800" dirty="0">
              <a:solidFill>
                <a:srgbClr val="0171BC"/>
              </a:solidFill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fr-FR" sz="1800" dirty="0"/>
              <a:t>Propagation of </a:t>
            </a:r>
            <a:r>
              <a:rPr lang="fr-FR" sz="1800" dirty="0" err="1">
                <a:solidFill>
                  <a:srgbClr val="8CBEDA"/>
                </a:solidFill>
              </a:rPr>
              <a:t>forward-signals</a:t>
            </a:r>
            <a:r>
              <a:rPr lang="fr-FR" sz="1800" dirty="0"/>
              <a:t> by 1 to the right</a:t>
            </a:r>
          </a:p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fr-FR" sz="1800" dirty="0"/>
              <a:t> </a:t>
            </a:r>
            <a:r>
              <a:rPr lang="fr-FR" sz="1800" dirty="0" err="1">
                <a:solidFill>
                  <a:srgbClr val="0171BC"/>
                </a:solidFill>
              </a:rPr>
              <a:t>Defect</a:t>
            </a:r>
            <a:r>
              <a:rPr lang="fr-FR" sz="1800" dirty="0"/>
              <a:t> </a:t>
            </a:r>
            <a:r>
              <a:rPr lang="fr-FR" sz="1800" dirty="0" err="1"/>
              <a:t>displacement</a:t>
            </a:r>
            <a:r>
              <a:rPr lang="fr-FR" sz="1800" dirty="0"/>
              <a:t> (correction)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CE0A640-F0F1-F0B8-D569-F83581C07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5D31A-B15D-FC4C-8E38-4B1F81E57768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3248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37A2B0-74EC-540F-DA8D-5F1BB648E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The </a:t>
            </a:r>
            <a:r>
              <a:rPr lang="fr-FR" dirty="0" err="1"/>
              <a:t>cost</a:t>
            </a:r>
            <a:r>
              <a:rPr lang="fr-FR" dirty="0"/>
              <a:t> of </a:t>
            </a:r>
            <a:r>
              <a:rPr lang="fr-FR" dirty="0" err="1"/>
              <a:t>fault-tolerant</a:t>
            </a:r>
            <a:r>
              <a:rPr lang="fr-FR" dirty="0"/>
              <a:t> quantum computation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7E25A24-9926-4E2D-D309-19036EDA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5D31A-B15D-FC4C-8E38-4B1F81E57768}" type="slidenum">
              <a:rPr lang="fr-FR" smtClean="0"/>
              <a:t>1</a:t>
            </a:fld>
            <a:endParaRPr lang="fr-FR" dirty="0"/>
          </a:p>
        </p:txBody>
      </p:sp>
      <p:pic>
        <p:nvPicPr>
          <p:cNvPr id="7" name="Espace réservé du contenu 5" descr="Une image contenant diagramme, ligne, Tracé, Police&#10;&#10;Le contenu généré par l’IA peut être incorrect.">
            <a:extLst>
              <a:ext uri="{FF2B5EF4-FFF2-40B4-BE49-F238E27FC236}">
                <a16:creationId xmlns:a16="http://schemas.microsoft.com/office/drawing/2014/main" id="{A1D4FEF9-7CCD-52DD-8C99-828EC3E2C1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412" r="21749"/>
          <a:stretch>
            <a:fillRect/>
          </a:stretch>
        </p:blipFill>
        <p:spPr>
          <a:xfrm>
            <a:off x="1095850" y="3782602"/>
            <a:ext cx="3206292" cy="260422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611B923-D415-772B-47BD-B37EE48AFD25}"/>
              </a:ext>
            </a:extLst>
          </p:cNvPr>
          <p:cNvSpPr txBox="1"/>
          <p:nvPr/>
        </p:nvSpPr>
        <p:spPr>
          <a:xfrm>
            <a:off x="970962" y="1461154"/>
            <a:ext cx="45154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/>
              <a:t>Experimental</a:t>
            </a:r>
            <a:r>
              <a:rPr lang="fr-FR" b="1" dirty="0"/>
              <a:t> </a:t>
            </a:r>
            <a:r>
              <a:rPr lang="fr-FR" b="1" dirty="0" err="1"/>
              <a:t>demonstration</a:t>
            </a:r>
            <a:r>
              <a:rPr lang="fr-FR" b="1" dirty="0"/>
              <a:t> of QEC</a:t>
            </a:r>
          </a:p>
        </p:txBody>
      </p:sp>
      <p:pic>
        <p:nvPicPr>
          <p:cNvPr id="6" name="Espace réservé du contenu 5" descr="Une image contenant diagramme, ligne, Tracé, Police&#10;&#10;Le contenu généré par l’IA peut être incorrect.">
            <a:extLst>
              <a:ext uri="{FF2B5EF4-FFF2-40B4-BE49-F238E27FC236}">
                <a16:creationId xmlns:a16="http://schemas.microsoft.com/office/drawing/2014/main" id="{7F14DAB1-ABF4-F9E8-DC11-FC76163018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r="71283" b="40768"/>
          <a:stretch>
            <a:fillRect/>
          </a:stretch>
        </p:blipFill>
        <p:spPr>
          <a:xfrm>
            <a:off x="1398357" y="1925315"/>
            <a:ext cx="2300125" cy="1881903"/>
          </a:xfr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6D165A10-634D-7576-6543-F02B739AF234}"/>
              </a:ext>
            </a:extLst>
          </p:cNvPr>
          <p:cNvCxnSpPr/>
          <p:nvPr/>
        </p:nvCxnSpPr>
        <p:spPr>
          <a:xfrm>
            <a:off x="1304071" y="2215299"/>
            <a:ext cx="0" cy="140459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997BA26B-EB96-61CC-5CCD-E69BAF7C5625}"/>
                  </a:ext>
                </a:extLst>
              </p:cNvPr>
              <p:cNvSpPr txBox="1"/>
              <p:nvPr/>
            </p:nvSpPr>
            <p:spPr>
              <a:xfrm>
                <a:off x="728538" y="2758544"/>
                <a:ext cx="480581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=7</m:t>
                      </m:r>
                    </m:oMath>
                  </m:oMathPara>
                </a14:m>
                <a:endParaRPr lang="fr-FR" sz="1400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997BA26B-EB96-61CC-5CCD-E69BAF7C56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538" y="2758544"/>
                <a:ext cx="480581" cy="215444"/>
              </a:xfrm>
              <a:prstGeom prst="rect">
                <a:avLst/>
              </a:prstGeom>
              <a:blipFill>
                <a:blip r:embed="rId4"/>
                <a:stretch>
                  <a:fillRect l="-10256" r="-7692" b="-555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4DAF119A-15B9-EC4D-B321-6CC5D3A79045}"/>
              </a:ext>
            </a:extLst>
          </p:cNvPr>
          <p:cNvCxnSpPr/>
          <p:nvPr/>
        </p:nvCxnSpPr>
        <p:spPr>
          <a:xfrm>
            <a:off x="4451786" y="4121713"/>
            <a:ext cx="0" cy="63159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5AD9522D-071A-60E2-CAF8-19B5E0BD1CD5}"/>
              </a:ext>
            </a:extLst>
          </p:cNvPr>
          <p:cNvSpPr txBox="1"/>
          <p:nvPr/>
        </p:nvSpPr>
        <p:spPr>
          <a:xfrm>
            <a:off x="4498918" y="4034192"/>
            <a:ext cx="14819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/>
              <a:t>Reduced</a:t>
            </a:r>
            <a:r>
              <a:rPr lang="fr-FR" sz="1400" dirty="0"/>
              <a:t> </a:t>
            </a:r>
            <a:r>
              <a:rPr lang="fr-FR" sz="1400" dirty="0" err="1"/>
              <a:t>logical</a:t>
            </a:r>
            <a:r>
              <a:rPr lang="fr-FR" sz="1400" dirty="0"/>
              <a:t> </a:t>
            </a:r>
            <a:r>
              <a:rPr lang="fr-FR" sz="1400" dirty="0" err="1"/>
              <a:t>error</a:t>
            </a:r>
            <a:r>
              <a:rPr lang="fr-FR" sz="1400" dirty="0"/>
              <a:t> rate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2ABF17F8-213B-C1BE-4D92-53EAD3A88C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5857" y="2104990"/>
            <a:ext cx="509375" cy="514573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F26F32AE-2D95-B104-01BE-E13993BA80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25803" y="2103837"/>
            <a:ext cx="509375" cy="51457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9003E964-A10C-BE08-9ED6-530E36F70152}"/>
                  </a:ext>
                </a:extLst>
              </p:cNvPr>
              <p:cNvSpPr txBox="1"/>
              <p:nvPr/>
            </p:nvSpPr>
            <p:spPr>
              <a:xfrm>
                <a:off x="3411961" y="1902439"/>
                <a:ext cx="433388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𝑋𝑋𝑋𝑋</m:t>
                      </m:r>
                    </m:oMath>
                  </m:oMathPara>
                </a14:m>
                <a:endParaRPr lang="fr-FR" sz="1200" dirty="0"/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9003E964-A10C-BE08-9ED6-530E36F701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1961" y="1902439"/>
                <a:ext cx="433388" cy="184666"/>
              </a:xfrm>
              <a:prstGeom prst="rect">
                <a:avLst/>
              </a:prstGeom>
              <a:blipFill>
                <a:blip r:embed="rId7"/>
                <a:stretch>
                  <a:fillRect l="-8571" r="-8571" b="-625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D8B307E2-AAC8-A80B-6C24-BE4B674DA750}"/>
                  </a:ext>
                </a:extLst>
              </p:cNvPr>
              <p:cNvSpPr txBox="1"/>
              <p:nvPr/>
            </p:nvSpPr>
            <p:spPr>
              <a:xfrm>
                <a:off x="3979827" y="1906746"/>
                <a:ext cx="401328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fr-FR" sz="1200" b="0" i="1" smtClean="0">
                          <a:latin typeface="Cambria Math" panose="02040503050406030204" pitchFamily="18" charset="0"/>
                        </a:rPr>
                        <m:t>𝑍𝑍𝑍𝑍</m:t>
                      </m:r>
                    </m:oMath>
                  </m:oMathPara>
                </a14:m>
                <a:endParaRPr lang="fr-FR" sz="1200" dirty="0"/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D8B307E2-AAC8-A80B-6C24-BE4B674DA7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9827" y="1906746"/>
                <a:ext cx="401328" cy="184666"/>
              </a:xfrm>
              <a:prstGeom prst="rect">
                <a:avLst/>
              </a:prstGeom>
              <a:blipFill>
                <a:blip r:embed="rId8"/>
                <a:stretch>
                  <a:fillRect l="-9091" r="-6061"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9DCE56F3-535B-C02F-3190-FE5EAFADD609}"/>
                  </a:ext>
                </a:extLst>
              </p:cNvPr>
              <p:cNvSpPr txBox="1"/>
              <p:nvPr/>
            </p:nvSpPr>
            <p:spPr>
              <a:xfrm>
                <a:off x="6389011" y="1461154"/>
                <a:ext cx="5189269" cy="3970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b="1" dirty="0"/>
                  <a:t>Factoring a 2048 bits </a:t>
                </a:r>
                <a:r>
                  <a:rPr lang="fr-FR" b="1" dirty="0" err="1"/>
                  <a:t>integer</a:t>
                </a:r>
                <a:endParaRPr lang="fr-FR" b="1" dirty="0"/>
              </a:p>
              <a:p>
                <a:endParaRPr lang="fr-FR" dirty="0"/>
              </a:p>
              <a:p>
                <a:endParaRPr lang="fr-FR" dirty="0"/>
              </a:p>
              <a:p>
                <a:endParaRPr lang="fr-FR" dirty="0"/>
              </a:p>
              <a:p>
                <a:endParaRPr lang="fr-FR" dirty="0"/>
              </a:p>
              <a:p>
                <a:endParaRPr lang="fr-FR" dirty="0"/>
              </a:p>
              <a:p>
                <a:endParaRPr lang="fr-FR" dirty="0"/>
              </a:p>
              <a:p>
                <a:r>
                  <a:rPr lang="fr-FR" dirty="0" err="1"/>
                  <a:t>Cost</a:t>
                </a:r>
                <a:endParaRPr lang="fr-FR" dirty="0"/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</a:rPr>
                      <m:t>∼</m:t>
                    </m:r>
                    <m:sSup>
                      <m:sSup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fr-FR" dirty="0"/>
                  <a:t> data qubits/</a:t>
                </a:r>
                <a:r>
                  <a:rPr lang="fr-FR" dirty="0" err="1"/>
                  <a:t>logical</a:t>
                </a:r>
                <a:r>
                  <a:rPr lang="fr-FR" dirty="0"/>
                  <a:t> qubits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</a:rPr>
                      <m:t>∼</m:t>
                    </m:r>
                    <m:sSup>
                      <m:sSup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fr-FR" dirty="0"/>
                  <a:t> </a:t>
                </a:r>
                <a:r>
                  <a:rPr lang="fr-FR" dirty="0" err="1"/>
                  <a:t>logical</a:t>
                </a:r>
                <a:r>
                  <a:rPr lang="fr-FR" dirty="0"/>
                  <a:t> qubits</a:t>
                </a:r>
              </a:p>
              <a:p>
                <a:pPr algn="ctr"/>
                <a:endParaRPr lang="fr-FR" dirty="0"/>
              </a:p>
              <a:p>
                <a:pPr algn="ctr"/>
                <a:endParaRPr lang="fr-FR" dirty="0"/>
              </a:p>
              <a:p>
                <a:pPr algn="ctr"/>
                <a:r>
                  <a:rPr lang="fr-FR" b="1" dirty="0"/>
                  <a:t>Can </a:t>
                </a:r>
                <a:r>
                  <a:rPr lang="fr-FR" b="1" dirty="0" err="1"/>
                  <a:t>we</a:t>
                </a:r>
                <a:r>
                  <a:rPr lang="fr-FR" b="1" dirty="0"/>
                  <a:t> </a:t>
                </a:r>
                <a:r>
                  <a:rPr lang="fr-FR" b="1" dirty="0" err="1"/>
                  <a:t>scale</a:t>
                </a:r>
                <a:r>
                  <a:rPr lang="fr-FR" b="1" dirty="0"/>
                  <a:t> to </a:t>
                </a:r>
                <a:r>
                  <a:rPr lang="fr-FR" b="1" dirty="0" err="1"/>
                  <a:t>that</a:t>
                </a:r>
                <a:r>
                  <a:rPr lang="fr-FR" b="1" dirty="0"/>
                  <a:t> point?</a:t>
                </a:r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9DCE56F3-535B-C02F-3190-FE5EAFADD6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9011" y="1461154"/>
                <a:ext cx="5189269" cy="3970318"/>
              </a:xfrm>
              <a:prstGeom prst="rect">
                <a:avLst/>
              </a:prstGeom>
              <a:blipFill>
                <a:blip r:embed="rId9"/>
                <a:stretch>
                  <a:fillRect l="-978" t="-958" b="-159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567C2118-BF6E-3A3D-ADD9-DCFEE538BBB6}"/>
                  </a:ext>
                </a:extLst>
              </p:cNvPr>
              <p:cNvSpPr txBox="1"/>
              <p:nvPr/>
            </p:nvSpPr>
            <p:spPr>
              <a:xfrm>
                <a:off x="1599820" y="3869478"/>
                <a:ext cx="881742" cy="4598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𝜀</m:t>
                      </m:r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∼</m:t>
                      </m:r>
                      <m:f>
                        <m:fPr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𝑡ℎ</m:t>
                              </m:r>
                            </m:sub>
                          </m:sSub>
                        </m:num>
                        <m:den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sz="1400" dirty="0"/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567C2118-BF6E-3A3D-ADD9-DCFEE538BB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9820" y="3869478"/>
                <a:ext cx="881742" cy="459869"/>
              </a:xfrm>
              <a:prstGeom prst="rect">
                <a:avLst/>
              </a:prstGeom>
              <a:blipFill>
                <a:blip r:embed="rId10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1" name="Tableau 30">
                <a:extLst>
                  <a:ext uri="{FF2B5EF4-FFF2-40B4-BE49-F238E27FC236}">
                    <a16:creationId xmlns:a16="http://schemas.microsoft.com/office/drawing/2014/main" id="{18CD89BB-5313-1863-0D7D-FFFAD204623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72145766"/>
                  </p:ext>
                </p:extLst>
              </p:nvPr>
            </p:nvGraphicFramePr>
            <p:xfrm>
              <a:off x="6427483" y="2022683"/>
              <a:ext cx="4791540" cy="102577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433916">
                      <a:extLst>
                        <a:ext uri="{9D8B030D-6E8A-4147-A177-3AD203B41FA5}">
                          <a16:colId xmlns:a16="http://schemas.microsoft.com/office/drawing/2014/main" val="3278697382"/>
                        </a:ext>
                      </a:extLst>
                    </a:gridCol>
                    <a:gridCol w="1357624">
                      <a:extLst>
                        <a:ext uri="{9D8B030D-6E8A-4147-A177-3AD203B41FA5}">
                          <a16:colId xmlns:a16="http://schemas.microsoft.com/office/drawing/2014/main" val="3679322143"/>
                        </a:ext>
                      </a:extLst>
                    </a:gridCol>
                  </a:tblGrid>
                  <a:tr h="464561">
                    <a:tc>
                      <a:txBody>
                        <a:bodyPr/>
                        <a:lstStyle/>
                        <a:p>
                          <a:pPr marL="285750" marR="0" indent="-28575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 typeface="Arial" panose="020B0604020202020204" pitchFamily="34" charset="0"/>
                            <a:buChar char="•"/>
                            <a:tabLst/>
                            <a:defRPr/>
                          </a:pPr>
                          <a:r>
                            <a:rPr lang="fr-FR" b="0" dirty="0">
                              <a:solidFill>
                                <a:schemeClr val="tx1"/>
                              </a:solidFill>
                            </a:rPr>
                            <a:t>Physical </a:t>
                          </a:r>
                          <a:r>
                            <a:rPr lang="fr-FR" b="0" dirty="0" err="1">
                              <a:solidFill>
                                <a:schemeClr val="tx1"/>
                              </a:solidFill>
                            </a:rPr>
                            <a:t>error</a:t>
                          </a:r>
                          <a:r>
                            <a:rPr lang="fr-FR" b="0" dirty="0">
                              <a:solidFill>
                                <a:schemeClr val="tx1"/>
                              </a:solidFill>
                            </a:rPr>
                            <a:t> rate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>
                                <m:r>
                                  <a:rPr lang="fr-FR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𝜀</m:t>
                                </m:r>
                                <m:r>
                                  <a:rPr lang="fr-FR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∼</m:t>
                                </m:r>
                                <m:f>
                                  <m:fPr>
                                    <m:ctrlPr>
                                      <a:rPr lang="fr-FR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fr-FR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𝜀</m:t>
                                        </m:r>
                                      </m:e>
                                      <m:sub>
                                        <m:r>
                                          <a:rPr lang="fr-FR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𝑡ℎ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fr-FR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fr-FR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46562941"/>
                      </a:ext>
                    </a:extLst>
                  </a:tr>
                  <a:tr h="464561">
                    <a:tc>
                      <a:txBody>
                        <a:bodyPr/>
                        <a:lstStyle/>
                        <a:p>
                          <a:pPr marL="285750" indent="-285750">
                            <a:buFont typeface="Arial" panose="020B0604020202020204" pitchFamily="34" charset="0"/>
                            <a:buChar char="•"/>
                          </a:pPr>
                          <a:r>
                            <a:rPr lang="fr-FR" dirty="0"/>
                            <a:t>Target </a:t>
                          </a:r>
                          <a:r>
                            <a:rPr lang="fr-FR" dirty="0" err="1"/>
                            <a:t>logical</a:t>
                          </a:r>
                          <a:r>
                            <a:rPr lang="fr-FR" dirty="0"/>
                            <a:t> </a:t>
                          </a:r>
                          <a:r>
                            <a:rPr lang="fr-FR" dirty="0" err="1"/>
                            <a:t>error</a:t>
                          </a:r>
                          <a:r>
                            <a:rPr lang="fr-FR" dirty="0"/>
                            <a:t> rate</a:t>
                          </a:r>
                          <a:endParaRPr lang="fr-FR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>
                                <m:sSub>
                                  <m:sSubPr>
                                    <m:ctrlPr>
                                      <a:rPr lang="fr-FR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 smtClean="0">
                                        <a:latin typeface="Cambria Math" panose="02040503050406030204" pitchFamily="18" charset="0"/>
                                      </a:rPr>
                                      <m:t>𝜀</m:t>
                                    </m:r>
                                  </m:e>
                                  <m:sub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sub>
                                </m:sSub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∼</m:t>
                                </m:r>
                                <m:sSup>
                                  <m:sSupPr>
                                    <m:ctrlP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−15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6243992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1" name="Tableau 30">
                <a:extLst>
                  <a:ext uri="{FF2B5EF4-FFF2-40B4-BE49-F238E27FC236}">
                    <a16:creationId xmlns:a16="http://schemas.microsoft.com/office/drawing/2014/main" id="{18CD89BB-5313-1863-0D7D-FFFAD204623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72145766"/>
                  </p:ext>
                </p:extLst>
              </p:nvPr>
            </p:nvGraphicFramePr>
            <p:xfrm>
              <a:off x="6427483" y="2022683"/>
              <a:ext cx="4791540" cy="102577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433916">
                      <a:extLst>
                        <a:ext uri="{9D8B030D-6E8A-4147-A177-3AD203B41FA5}">
                          <a16:colId xmlns:a16="http://schemas.microsoft.com/office/drawing/2014/main" val="3278697382"/>
                        </a:ext>
                      </a:extLst>
                    </a:gridCol>
                    <a:gridCol w="1357624">
                      <a:extLst>
                        <a:ext uri="{9D8B030D-6E8A-4147-A177-3AD203B41FA5}">
                          <a16:colId xmlns:a16="http://schemas.microsoft.com/office/drawing/2014/main" val="3679322143"/>
                        </a:ext>
                      </a:extLst>
                    </a:gridCol>
                  </a:tblGrid>
                  <a:tr h="561213">
                    <a:tc>
                      <a:txBody>
                        <a:bodyPr/>
                        <a:lstStyle/>
                        <a:p>
                          <a:pPr marL="285750" marR="0" indent="-28575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 typeface="Arial" panose="020B0604020202020204" pitchFamily="34" charset="0"/>
                            <a:buChar char="•"/>
                            <a:tabLst/>
                            <a:defRPr/>
                          </a:pPr>
                          <a:r>
                            <a:rPr lang="fr-FR" b="0" dirty="0">
                              <a:solidFill>
                                <a:schemeClr val="tx1"/>
                              </a:solidFill>
                            </a:rPr>
                            <a:t>Physical </a:t>
                          </a:r>
                          <a:r>
                            <a:rPr lang="fr-FR" b="0" dirty="0" err="1">
                              <a:solidFill>
                                <a:schemeClr val="tx1"/>
                              </a:solidFill>
                            </a:rPr>
                            <a:t>error</a:t>
                          </a:r>
                          <a:r>
                            <a:rPr lang="fr-FR" b="0" dirty="0">
                              <a:solidFill>
                                <a:schemeClr val="tx1"/>
                              </a:solidFill>
                            </a:rPr>
                            <a:t> rate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1"/>
                          <a:stretch>
                            <a:fillRect l="-254206" t="-2222" b="-9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46562941"/>
                      </a:ext>
                    </a:extLst>
                  </a:tr>
                  <a:tr h="464561">
                    <a:tc>
                      <a:txBody>
                        <a:bodyPr/>
                        <a:lstStyle/>
                        <a:p>
                          <a:pPr marL="285750" indent="-285750">
                            <a:buFont typeface="Arial" panose="020B0604020202020204" pitchFamily="34" charset="0"/>
                            <a:buChar char="•"/>
                          </a:pPr>
                          <a:r>
                            <a:rPr lang="fr-FR" dirty="0"/>
                            <a:t>Target </a:t>
                          </a:r>
                          <a:r>
                            <a:rPr lang="fr-FR" dirty="0" err="1"/>
                            <a:t>logical</a:t>
                          </a:r>
                          <a:r>
                            <a:rPr lang="fr-FR" dirty="0"/>
                            <a:t> </a:t>
                          </a:r>
                          <a:r>
                            <a:rPr lang="fr-FR" dirty="0" err="1"/>
                            <a:t>error</a:t>
                          </a:r>
                          <a:r>
                            <a:rPr lang="fr-FR" dirty="0"/>
                            <a:t> rate</a:t>
                          </a:r>
                          <a:endParaRPr lang="fr-FR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1"/>
                          <a:stretch>
                            <a:fillRect l="-254206" t="-124324" b="-108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6243992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A5AC8A8B-7C5C-BBFE-57C4-E8CF551D215E}"/>
              </a:ext>
            </a:extLst>
          </p:cNvPr>
          <p:cNvSpPr txBox="1"/>
          <p:nvPr/>
        </p:nvSpPr>
        <p:spPr>
          <a:xfrm>
            <a:off x="98378" y="6269911"/>
            <a:ext cx="2515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36648B"/>
                </a:solidFill>
              </a:rPr>
              <a:t>Google, 2025</a:t>
            </a:r>
          </a:p>
          <a:p>
            <a:r>
              <a:rPr lang="fr-FR" sz="1400" dirty="0" err="1">
                <a:solidFill>
                  <a:srgbClr val="36648B"/>
                </a:solidFill>
              </a:rPr>
              <a:t>Gidney</a:t>
            </a:r>
            <a:r>
              <a:rPr lang="fr-FR" sz="1400" dirty="0">
                <a:solidFill>
                  <a:srgbClr val="36648B"/>
                </a:solidFill>
              </a:rPr>
              <a:t>, 2025</a:t>
            </a:r>
          </a:p>
        </p:txBody>
      </p:sp>
      <p:sp>
        <p:nvSpPr>
          <p:cNvPr id="5" name="Accolade fermante 4">
            <a:extLst>
              <a:ext uri="{FF2B5EF4-FFF2-40B4-BE49-F238E27FC236}">
                <a16:creationId xmlns:a16="http://schemas.microsoft.com/office/drawing/2014/main" id="{E0FD6269-D12A-44D2-D466-00DFFF713C42}"/>
              </a:ext>
            </a:extLst>
          </p:cNvPr>
          <p:cNvSpPr/>
          <p:nvPr/>
        </p:nvSpPr>
        <p:spPr>
          <a:xfrm>
            <a:off x="10144897" y="3745162"/>
            <a:ext cx="111211" cy="774810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0AD187DF-AC2C-BAD5-AAD0-F226F239CCDE}"/>
                  </a:ext>
                </a:extLst>
              </p:cNvPr>
              <p:cNvSpPr txBox="1"/>
              <p:nvPr/>
            </p:nvSpPr>
            <p:spPr>
              <a:xfrm>
                <a:off x="10251385" y="3856971"/>
                <a:ext cx="1442389" cy="4652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</a:rPr>
                      <m:t>∼</m:t>
                    </m:r>
                    <m:sSup>
                      <m:sSupPr>
                        <m:ctrlPr>
                          <a:rPr lang="fr-FR" b="0" i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0" i="0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</m:oMath>
                </a14:m>
                <a:r>
                  <a:rPr lang="fr-FR" dirty="0"/>
                  <a:t> qubits</a:t>
                </a:r>
                <a:endParaRPr lang="fr-FR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0AD187DF-AC2C-BAD5-AAD0-F226F239CC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51385" y="3856971"/>
                <a:ext cx="1442389" cy="465256"/>
              </a:xfrm>
              <a:prstGeom prst="rect">
                <a:avLst/>
              </a:prstGeom>
              <a:blipFill>
                <a:blip r:embed="rId12"/>
                <a:stretch>
                  <a:fillRect r="-3509" b="-1842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Accolade fermante 18">
            <a:extLst>
              <a:ext uri="{FF2B5EF4-FFF2-40B4-BE49-F238E27FC236}">
                <a16:creationId xmlns:a16="http://schemas.microsoft.com/office/drawing/2014/main" id="{88B57F3C-D2F5-3011-3070-BB090E8022F4}"/>
              </a:ext>
            </a:extLst>
          </p:cNvPr>
          <p:cNvSpPr/>
          <p:nvPr/>
        </p:nvSpPr>
        <p:spPr>
          <a:xfrm>
            <a:off x="4581525" y="2022683"/>
            <a:ext cx="85725" cy="595727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5A0CAB72-30D7-D8CF-5073-19DAA3DC01F4}"/>
              </a:ext>
            </a:extLst>
          </p:cNvPr>
          <p:cNvSpPr txBox="1"/>
          <p:nvPr/>
        </p:nvSpPr>
        <p:spPr>
          <a:xfrm>
            <a:off x="4705722" y="2033635"/>
            <a:ext cx="15450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Sent to </a:t>
            </a:r>
            <a:r>
              <a:rPr lang="fr-FR" sz="1600" dirty="0" err="1"/>
              <a:t>decoder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3761292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5" grpId="0" animBg="1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89A6F0-9E3B-C8F8-5759-DE111C90B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8E69B7-4531-1F30-F5A1-17A4DBE8B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A single </a:t>
            </a:r>
            <a:r>
              <a:rPr lang="fr-FR" dirty="0" err="1"/>
              <a:t>particle</a:t>
            </a:r>
            <a:r>
              <a:rPr lang="fr-FR" dirty="0"/>
              <a:t> </a:t>
            </a:r>
            <a:r>
              <a:rPr lang="fr-FR" dirty="0" err="1"/>
              <a:t>decoder</a:t>
            </a:r>
            <a:endParaRPr lang="fr-FR" dirty="0"/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A3CA0CF4-A7FA-86F1-8470-84FF336D0453}"/>
              </a:ext>
            </a:extLst>
          </p:cNvPr>
          <p:cNvGrpSpPr/>
          <p:nvPr/>
        </p:nvGrpSpPr>
        <p:grpSpPr>
          <a:xfrm>
            <a:off x="2209800" y="3086003"/>
            <a:ext cx="7772400" cy="195943"/>
            <a:chOff x="2209800" y="2351312"/>
            <a:chExt cx="7772400" cy="195943"/>
          </a:xfrm>
        </p:grpSpPr>
        <p:cxnSp>
          <p:nvCxnSpPr>
            <p:cNvPr id="40" name="Connecteur droit 39">
              <a:extLst>
                <a:ext uri="{FF2B5EF4-FFF2-40B4-BE49-F238E27FC236}">
                  <a16:creationId xmlns:a16="http://schemas.microsoft.com/office/drawing/2014/main" id="{78D743D1-2D1F-0D36-F728-7FCF4DF108C9}"/>
                </a:ext>
              </a:extLst>
            </p:cNvPr>
            <p:cNvCxnSpPr>
              <a:cxnSpLocks/>
            </p:cNvCxnSpPr>
            <p:nvPr/>
          </p:nvCxnSpPr>
          <p:spPr>
            <a:xfrm>
              <a:off x="2209800" y="2449283"/>
              <a:ext cx="7772400" cy="0"/>
            </a:xfrm>
            <a:prstGeom prst="line">
              <a:avLst/>
            </a:prstGeom>
            <a:ln w="381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Ellipse 40">
              <a:extLst>
                <a:ext uri="{FF2B5EF4-FFF2-40B4-BE49-F238E27FC236}">
                  <a16:creationId xmlns:a16="http://schemas.microsoft.com/office/drawing/2014/main" id="{219AEFAD-85FE-E67A-219A-201E914B4773}"/>
                </a:ext>
              </a:extLst>
            </p:cNvPr>
            <p:cNvSpPr/>
            <p:nvPr/>
          </p:nvSpPr>
          <p:spPr>
            <a:xfrm>
              <a:off x="2536371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C2A292BC-D13D-7EC9-97B3-F15FCE27CBE7}"/>
                </a:ext>
              </a:extLst>
            </p:cNvPr>
            <p:cNvSpPr/>
            <p:nvPr/>
          </p:nvSpPr>
          <p:spPr>
            <a:xfrm>
              <a:off x="3162169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3" name="Ellipse 42">
              <a:extLst>
                <a:ext uri="{FF2B5EF4-FFF2-40B4-BE49-F238E27FC236}">
                  <a16:creationId xmlns:a16="http://schemas.microsoft.com/office/drawing/2014/main" id="{ED6EC081-DD64-6D61-2568-B574ACB77AC2}"/>
                </a:ext>
              </a:extLst>
            </p:cNvPr>
            <p:cNvSpPr/>
            <p:nvPr/>
          </p:nvSpPr>
          <p:spPr>
            <a:xfrm>
              <a:off x="3787967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4" name="Ellipse 43">
              <a:extLst>
                <a:ext uri="{FF2B5EF4-FFF2-40B4-BE49-F238E27FC236}">
                  <a16:creationId xmlns:a16="http://schemas.microsoft.com/office/drawing/2014/main" id="{E204C33B-EE3E-2405-C9A3-686AFF60862B}"/>
                </a:ext>
              </a:extLst>
            </p:cNvPr>
            <p:cNvSpPr/>
            <p:nvPr/>
          </p:nvSpPr>
          <p:spPr>
            <a:xfrm>
              <a:off x="4413765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5" name="Ellipse 44">
              <a:extLst>
                <a:ext uri="{FF2B5EF4-FFF2-40B4-BE49-F238E27FC236}">
                  <a16:creationId xmlns:a16="http://schemas.microsoft.com/office/drawing/2014/main" id="{0B71FE7A-A9DB-AAEC-CB44-F076756491B6}"/>
                </a:ext>
              </a:extLst>
            </p:cNvPr>
            <p:cNvSpPr/>
            <p:nvPr/>
          </p:nvSpPr>
          <p:spPr>
            <a:xfrm>
              <a:off x="5039563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Ellipse 45">
              <a:extLst>
                <a:ext uri="{FF2B5EF4-FFF2-40B4-BE49-F238E27FC236}">
                  <a16:creationId xmlns:a16="http://schemas.microsoft.com/office/drawing/2014/main" id="{8858792D-8CCE-E38D-BE5A-BAA35AAA1D9F}"/>
                </a:ext>
              </a:extLst>
            </p:cNvPr>
            <p:cNvSpPr/>
            <p:nvPr/>
          </p:nvSpPr>
          <p:spPr>
            <a:xfrm>
              <a:off x="5665361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7" name="Ellipse 46">
              <a:extLst>
                <a:ext uri="{FF2B5EF4-FFF2-40B4-BE49-F238E27FC236}">
                  <a16:creationId xmlns:a16="http://schemas.microsoft.com/office/drawing/2014/main" id="{FF56200C-27AA-BF2E-A4B5-9AB58A4431F3}"/>
                </a:ext>
              </a:extLst>
            </p:cNvPr>
            <p:cNvSpPr/>
            <p:nvPr/>
          </p:nvSpPr>
          <p:spPr>
            <a:xfrm>
              <a:off x="6291159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8" name="Ellipse 47">
              <a:extLst>
                <a:ext uri="{FF2B5EF4-FFF2-40B4-BE49-F238E27FC236}">
                  <a16:creationId xmlns:a16="http://schemas.microsoft.com/office/drawing/2014/main" id="{C5911F43-4553-F7AB-2AB7-937CACF3FDE9}"/>
                </a:ext>
              </a:extLst>
            </p:cNvPr>
            <p:cNvSpPr/>
            <p:nvPr/>
          </p:nvSpPr>
          <p:spPr>
            <a:xfrm>
              <a:off x="6916957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9" name="Ellipse 48">
              <a:extLst>
                <a:ext uri="{FF2B5EF4-FFF2-40B4-BE49-F238E27FC236}">
                  <a16:creationId xmlns:a16="http://schemas.microsoft.com/office/drawing/2014/main" id="{CA6B274A-77D2-18C9-ACD5-6EA7F944E881}"/>
                </a:ext>
              </a:extLst>
            </p:cNvPr>
            <p:cNvSpPr/>
            <p:nvPr/>
          </p:nvSpPr>
          <p:spPr>
            <a:xfrm>
              <a:off x="7542755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50" name="Ellipse 49">
              <a:extLst>
                <a:ext uri="{FF2B5EF4-FFF2-40B4-BE49-F238E27FC236}">
                  <a16:creationId xmlns:a16="http://schemas.microsoft.com/office/drawing/2014/main" id="{787F3275-9E29-0AB5-DB30-FC61B2B948A8}"/>
                </a:ext>
              </a:extLst>
            </p:cNvPr>
            <p:cNvSpPr/>
            <p:nvPr/>
          </p:nvSpPr>
          <p:spPr>
            <a:xfrm>
              <a:off x="8168553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51" name="Ellipse 50">
              <a:extLst>
                <a:ext uri="{FF2B5EF4-FFF2-40B4-BE49-F238E27FC236}">
                  <a16:creationId xmlns:a16="http://schemas.microsoft.com/office/drawing/2014/main" id="{E064F62B-A9A1-5DE9-C50A-60513E53B2E7}"/>
                </a:ext>
              </a:extLst>
            </p:cNvPr>
            <p:cNvSpPr/>
            <p:nvPr/>
          </p:nvSpPr>
          <p:spPr>
            <a:xfrm>
              <a:off x="8794351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" name="Ellipse 51">
              <a:extLst>
                <a:ext uri="{FF2B5EF4-FFF2-40B4-BE49-F238E27FC236}">
                  <a16:creationId xmlns:a16="http://schemas.microsoft.com/office/drawing/2014/main" id="{E414C0EB-A6A2-5008-364F-BD48F2F40195}"/>
                </a:ext>
              </a:extLst>
            </p:cNvPr>
            <p:cNvSpPr/>
            <p:nvPr/>
          </p:nvSpPr>
          <p:spPr>
            <a:xfrm>
              <a:off x="9420152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itre 1">
                <a:extLst>
                  <a:ext uri="{FF2B5EF4-FFF2-40B4-BE49-F238E27FC236}">
                    <a16:creationId xmlns:a16="http://schemas.microsoft.com/office/drawing/2014/main" id="{9EC28F27-FB88-CA07-93EE-727CD42AFFC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57936" y="365125"/>
                <a:ext cx="4022563" cy="938889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5" name="Titre 1">
                <a:extLst>
                  <a:ext uri="{FF2B5EF4-FFF2-40B4-BE49-F238E27FC236}">
                    <a16:creationId xmlns:a16="http://schemas.microsoft.com/office/drawing/2014/main" id="{9EC28F27-FB88-CA07-93EE-727CD42AFF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7936" y="365125"/>
                <a:ext cx="4022563" cy="9388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e 11">
            <a:extLst>
              <a:ext uri="{FF2B5EF4-FFF2-40B4-BE49-F238E27FC236}">
                <a16:creationId xmlns:a16="http://schemas.microsoft.com/office/drawing/2014/main" id="{7282D097-424F-3E63-42A7-A388D69690DC}"/>
              </a:ext>
            </a:extLst>
          </p:cNvPr>
          <p:cNvGrpSpPr/>
          <p:nvPr/>
        </p:nvGrpSpPr>
        <p:grpSpPr>
          <a:xfrm>
            <a:off x="2209800" y="2423768"/>
            <a:ext cx="7772400" cy="195943"/>
            <a:chOff x="2209800" y="2555848"/>
            <a:chExt cx="7772400" cy="195943"/>
          </a:xfrm>
        </p:grpSpPr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3BCD6A3B-BD6B-5854-B770-963A39E8069E}"/>
                </a:ext>
              </a:extLst>
            </p:cNvPr>
            <p:cNvCxnSpPr>
              <a:cxnSpLocks/>
            </p:cNvCxnSpPr>
            <p:nvPr/>
          </p:nvCxnSpPr>
          <p:spPr>
            <a:xfrm>
              <a:off x="2209800" y="2653819"/>
              <a:ext cx="7772400" cy="0"/>
            </a:xfrm>
            <a:prstGeom prst="line">
              <a:avLst/>
            </a:prstGeom>
            <a:ln w="381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A913AB35-AD88-3F5D-2E5C-0400D1074C86}"/>
                </a:ext>
              </a:extLst>
            </p:cNvPr>
            <p:cNvSpPr/>
            <p:nvPr/>
          </p:nvSpPr>
          <p:spPr>
            <a:xfrm>
              <a:off x="2536371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7F6C09E0-92D7-F5A6-81DF-6108815B9E47}"/>
                </a:ext>
              </a:extLst>
            </p:cNvPr>
            <p:cNvSpPr/>
            <p:nvPr/>
          </p:nvSpPr>
          <p:spPr>
            <a:xfrm>
              <a:off x="5665361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AC623789-C45C-2C2F-3BD6-8EA4A7904593}"/>
                </a:ext>
              </a:extLst>
            </p:cNvPr>
            <p:cNvSpPr/>
            <p:nvPr/>
          </p:nvSpPr>
          <p:spPr>
            <a:xfrm>
              <a:off x="6291159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E0421AD6-A776-19B0-2801-96498D42690B}"/>
                </a:ext>
              </a:extLst>
            </p:cNvPr>
            <p:cNvSpPr/>
            <p:nvPr/>
          </p:nvSpPr>
          <p:spPr>
            <a:xfrm>
              <a:off x="6916957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7A6BCA42-0435-3610-C456-941469E96E83}"/>
                </a:ext>
              </a:extLst>
            </p:cNvPr>
            <p:cNvSpPr/>
            <p:nvPr/>
          </p:nvSpPr>
          <p:spPr>
            <a:xfrm>
              <a:off x="7542755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F13475BE-C7B4-7013-5372-33A792B44D47}"/>
                </a:ext>
              </a:extLst>
            </p:cNvPr>
            <p:cNvSpPr/>
            <p:nvPr/>
          </p:nvSpPr>
          <p:spPr>
            <a:xfrm>
              <a:off x="8168553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8F5EC873-0242-6426-62C4-AA5F88C42AEC}"/>
                </a:ext>
              </a:extLst>
            </p:cNvPr>
            <p:cNvSpPr/>
            <p:nvPr/>
          </p:nvSpPr>
          <p:spPr>
            <a:xfrm>
              <a:off x="8794351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Ellipse 36">
              <a:extLst>
                <a:ext uri="{FF2B5EF4-FFF2-40B4-BE49-F238E27FC236}">
                  <a16:creationId xmlns:a16="http://schemas.microsoft.com/office/drawing/2014/main" id="{B595B015-EAB7-02A8-E907-47EF0A577367}"/>
                </a:ext>
              </a:extLst>
            </p:cNvPr>
            <p:cNvSpPr/>
            <p:nvPr/>
          </p:nvSpPr>
          <p:spPr>
            <a:xfrm>
              <a:off x="9420152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D4D0102D-0807-254B-B025-648022C707A4}"/>
                </a:ext>
              </a:extLst>
            </p:cNvPr>
            <p:cNvSpPr/>
            <p:nvPr/>
          </p:nvSpPr>
          <p:spPr>
            <a:xfrm>
              <a:off x="3787967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0BE26F00-2E9A-1EBE-5121-387E08544A30}"/>
                </a:ext>
              </a:extLst>
            </p:cNvPr>
            <p:cNvSpPr/>
            <p:nvPr/>
          </p:nvSpPr>
          <p:spPr>
            <a:xfrm>
              <a:off x="5039563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21" name="ZoneTexte 20">
            <a:extLst>
              <a:ext uri="{FF2B5EF4-FFF2-40B4-BE49-F238E27FC236}">
                <a16:creationId xmlns:a16="http://schemas.microsoft.com/office/drawing/2014/main" id="{CD54EA75-193E-C9F8-8196-A57FEFF218DC}"/>
              </a:ext>
            </a:extLst>
          </p:cNvPr>
          <p:cNvSpPr txBox="1"/>
          <p:nvPr/>
        </p:nvSpPr>
        <p:spPr>
          <a:xfrm>
            <a:off x="2011680" y="3787505"/>
            <a:ext cx="5811521" cy="17143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800" dirty="0" err="1"/>
              <a:t>Repeat</a:t>
            </a:r>
            <a:endParaRPr lang="fr-FR" sz="1800" dirty="0"/>
          </a:p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fr-FR" sz="1800" dirty="0"/>
              <a:t>Emission of </a:t>
            </a:r>
            <a:r>
              <a:rPr lang="fr-FR" sz="1800" dirty="0" err="1">
                <a:solidFill>
                  <a:srgbClr val="8CBEDA"/>
                </a:solidFill>
              </a:rPr>
              <a:t>forward-signals</a:t>
            </a:r>
            <a:r>
              <a:rPr lang="fr-FR" sz="1800" dirty="0"/>
              <a:t> by </a:t>
            </a:r>
            <a:r>
              <a:rPr lang="fr-FR" sz="1800" dirty="0" err="1">
                <a:solidFill>
                  <a:srgbClr val="0171BC"/>
                </a:solidFill>
              </a:rPr>
              <a:t>defects</a:t>
            </a:r>
            <a:endParaRPr lang="fr-FR" sz="1800" dirty="0">
              <a:solidFill>
                <a:srgbClr val="0171BC"/>
              </a:solidFill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fr-FR" sz="1800" dirty="0"/>
              <a:t>Propagation of </a:t>
            </a:r>
            <a:r>
              <a:rPr lang="fr-FR" sz="1800" dirty="0" err="1">
                <a:solidFill>
                  <a:srgbClr val="8CBEDA"/>
                </a:solidFill>
              </a:rPr>
              <a:t>forward-signals</a:t>
            </a:r>
            <a:r>
              <a:rPr lang="fr-FR" sz="1800" dirty="0"/>
              <a:t> by 1 to the right</a:t>
            </a:r>
          </a:p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fr-FR" sz="1800" dirty="0"/>
              <a:t> </a:t>
            </a:r>
            <a:r>
              <a:rPr lang="fr-FR" sz="1800" dirty="0" err="1">
                <a:solidFill>
                  <a:srgbClr val="0171BC"/>
                </a:solidFill>
              </a:rPr>
              <a:t>Defect</a:t>
            </a:r>
            <a:r>
              <a:rPr lang="fr-FR" sz="1800" dirty="0"/>
              <a:t> </a:t>
            </a:r>
            <a:r>
              <a:rPr lang="fr-FR" sz="1800" dirty="0" err="1"/>
              <a:t>displacement</a:t>
            </a:r>
            <a:r>
              <a:rPr lang="fr-FR" sz="1800" dirty="0"/>
              <a:t> (correction)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15043EC9-1DBF-6227-F714-BBC2B1B17BCB}"/>
              </a:ext>
            </a:extLst>
          </p:cNvPr>
          <p:cNvSpPr/>
          <p:nvPr/>
        </p:nvSpPr>
        <p:spPr>
          <a:xfrm>
            <a:off x="3162166" y="2423767"/>
            <a:ext cx="195943" cy="19594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3A7F6DA4-91EA-328A-784E-0E8F2BD561E0}"/>
              </a:ext>
            </a:extLst>
          </p:cNvPr>
          <p:cNvSpPr/>
          <p:nvPr/>
        </p:nvSpPr>
        <p:spPr>
          <a:xfrm>
            <a:off x="4413762" y="2423767"/>
            <a:ext cx="195943" cy="19594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0259D7D-7929-BB42-503F-8A4F19456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5D31A-B15D-FC4C-8E38-4B1F81E57768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0527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007F9-7112-EF94-F3B9-B5363E886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F7D117-B0C3-E95D-D182-919726725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A single </a:t>
            </a:r>
            <a:r>
              <a:rPr lang="fr-FR" dirty="0" err="1"/>
              <a:t>particle</a:t>
            </a:r>
            <a:r>
              <a:rPr lang="fr-FR" dirty="0"/>
              <a:t> </a:t>
            </a:r>
            <a:r>
              <a:rPr lang="fr-FR" dirty="0" err="1"/>
              <a:t>decoder</a:t>
            </a:r>
            <a:endParaRPr lang="fr-FR" dirty="0"/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EBDB8C80-F0DA-CDBE-F85C-463CAF1FD31A}"/>
              </a:ext>
            </a:extLst>
          </p:cNvPr>
          <p:cNvGrpSpPr/>
          <p:nvPr/>
        </p:nvGrpSpPr>
        <p:grpSpPr>
          <a:xfrm>
            <a:off x="2209800" y="3086003"/>
            <a:ext cx="7772400" cy="195943"/>
            <a:chOff x="2209800" y="2351312"/>
            <a:chExt cx="7772400" cy="195943"/>
          </a:xfrm>
        </p:grpSpPr>
        <p:cxnSp>
          <p:nvCxnSpPr>
            <p:cNvPr id="40" name="Connecteur droit 39">
              <a:extLst>
                <a:ext uri="{FF2B5EF4-FFF2-40B4-BE49-F238E27FC236}">
                  <a16:creationId xmlns:a16="http://schemas.microsoft.com/office/drawing/2014/main" id="{1C357D5D-DE09-62EF-3A1F-02212E8015FB}"/>
                </a:ext>
              </a:extLst>
            </p:cNvPr>
            <p:cNvCxnSpPr>
              <a:cxnSpLocks/>
            </p:cNvCxnSpPr>
            <p:nvPr/>
          </p:nvCxnSpPr>
          <p:spPr>
            <a:xfrm>
              <a:off x="2209800" y="2449283"/>
              <a:ext cx="7772400" cy="0"/>
            </a:xfrm>
            <a:prstGeom prst="line">
              <a:avLst/>
            </a:prstGeom>
            <a:ln w="381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Ellipse 40">
              <a:extLst>
                <a:ext uri="{FF2B5EF4-FFF2-40B4-BE49-F238E27FC236}">
                  <a16:creationId xmlns:a16="http://schemas.microsoft.com/office/drawing/2014/main" id="{91D4DB92-AF4F-5E40-5B94-07D2196BB940}"/>
                </a:ext>
              </a:extLst>
            </p:cNvPr>
            <p:cNvSpPr/>
            <p:nvPr/>
          </p:nvSpPr>
          <p:spPr>
            <a:xfrm>
              <a:off x="2536371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AE25D405-D7E6-28CD-5949-6A5F7D439514}"/>
                </a:ext>
              </a:extLst>
            </p:cNvPr>
            <p:cNvSpPr/>
            <p:nvPr/>
          </p:nvSpPr>
          <p:spPr>
            <a:xfrm>
              <a:off x="3162169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3" name="Ellipse 42">
              <a:extLst>
                <a:ext uri="{FF2B5EF4-FFF2-40B4-BE49-F238E27FC236}">
                  <a16:creationId xmlns:a16="http://schemas.microsoft.com/office/drawing/2014/main" id="{D360761E-9A42-1429-CE3D-11EF8C800326}"/>
                </a:ext>
              </a:extLst>
            </p:cNvPr>
            <p:cNvSpPr/>
            <p:nvPr/>
          </p:nvSpPr>
          <p:spPr>
            <a:xfrm>
              <a:off x="3787967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4" name="Ellipse 43">
              <a:extLst>
                <a:ext uri="{FF2B5EF4-FFF2-40B4-BE49-F238E27FC236}">
                  <a16:creationId xmlns:a16="http://schemas.microsoft.com/office/drawing/2014/main" id="{B5600AF9-D3CC-9030-ACF9-136DACD2D448}"/>
                </a:ext>
              </a:extLst>
            </p:cNvPr>
            <p:cNvSpPr/>
            <p:nvPr/>
          </p:nvSpPr>
          <p:spPr>
            <a:xfrm>
              <a:off x="4413765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5" name="Ellipse 44">
              <a:extLst>
                <a:ext uri="{FF2B5EF4-FFF2-40B4-BE49-F238E27FC236}">
                  <a16:creationId xmlns:a16="http://schemas.microsoft.com/office/drawing/2014/main" id="{78EA9D5F-703E-CB0C-9611-4BD669996863}"/>
                </a:ext>
              </a:extLst>
            </p:cNvPr>
            <p:cNvSpPr/>
            <p:nvPr/>
          </p:nvSpPr>
          <p:spPr>
            <a:xfrm>
              <a:off x="5039563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Ellipse 45">
              <a:extLst>
                <a:ext uri="{FF2B5EF4-FFF2-40B4-BE49-F238E27FC236}">
                  <a16:creationId xmlns:a16="http://schemas.microsoft.com/office/drawing/2014/main" id="{197C6B1C-4146-0C33-A561-532AA854E822}"/>
                </a:ext>
              </a:extLst>
            </p:cNvPr>
            <p:cNvSpPr/>
            <p:nvPr/>
          </p:nvSpPr>
          <p:spPr>
            <a:xfrm>
              <a:off x="5665361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7" name="Ellipse 46">
              <a:extLst>
                <a:ext uri="{FF2B5EF4-FFF2-40B4-BE49-F238E27FC236}">
                  <a16:creationId xmlns:a16="http://schemas.microsoft.com/office/drawing/2014/main" id="{13F26BCE-F27D-7B8F-90CC-BB3747E4EA39}"/>
                </a:ext>
              </a:extLst>
            </p:cNvPr>
            <p:cNvSpPr/>
            <p:nvPr/>
          </p:nvSpPr>
          <p:spPr>
            <a:xfrm>
              <a:off x="6291159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8" name="Ellipse 47">
              <a:extLst>
                <a:ext uri="{FF2B5EF4-FFF2-40B4-BE49-F238E27FC236}">
                  <a16:creationId xmlns:a16="http://schemas.microsoft.com/office/drawing/2014/main" id="{05D9397D-E4F2-0BFE-1AF8-3D05978A9BAD}"/>
                </a:ext>
              </a:extLst>
            </p:cNvPr>
            <p:cNvSpPr/>
            <p:nvPr/>
          </p:nvSpPr>
          <p:spPr>
            <a:xfrm>
              <a:off x="6916957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9" name="Ellipse 48">
              <a:extLst>
                <a:ext uri="{FF2B5EF4-FFF2-40B4-BE49-F238E27FC236}">
                  <a16:creationId xmlns:a16="http://schemas.microsoft.com/office/drawing/2014/main" id="{D5664637-9D32-CA12-0766-BD54E5B68060}"/>
                </a:ext>
              </a:extLst>
            </p:cNvPr>
            <p:cNvSpPr/>
            <p:nvPr/>
          </p:nvSpPr>
          <p:spPr>
            <a:xfrm>
              <a:off x="7542755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50" name="Ellipse 49">
              <a:extLst>
                <a:ext uri="{FF2B5EF4-FFF2-40B4-BE49-F238E27FC236}">
                  <a16:creationId xmlns:a16="http://schemas.microsoft.com/office/drawing/2014/main" id="{95CDD2BA-1DFE-3F9A-F86E-A6522E4911A3}"/>
                </a:ext>
              </a:extLst>
            </p:cNvPr>
            <p:cNvSpPr/>
            <p:nvPr/>
          </p:nvSpPr>
          <p:spPr>
            <a:xfrm>
              <a:off x="8168553" y="2351312"/>
              <a:ext cx="195943" cy="195943"/>
            </a:xfrm>
            <a:prstGeom prst="ellipse">
              <a:avLst/>
            </a:prstGeom>
            <a:solidFill>
              <a:srgbClr val="AFD6F1"/>
            </a:solidFill>
            <a:ln>
              <a:solidFill>
                <a:srgbClr val="AFD6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51" name="Ellipse 50">
              <a:extLst>
                <a:ext uri="{FF2B5EF4-FFF2-40B4-BE49-F238E27FC236}">
                  <a16:creationId xmlns:a16="http://schemas.microsoft.com/office/drawing/2014/main" id="{A436B1C6-7069-1365-ACC9-8CF4AD108E07}"/>
                </a:ext>
              </a:extLst>
            </p:cNvPr>
            <p:cNvSpPr/>
            <p:nvPr/>
          </p:nvSpPr>
          <p:spPr>
            <a:xfrm>
              <a:off x="8794351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" name="Ellipse 51">
              <a:extLst>
                <a:ext uri="{FF2B5EF4-FFF2-40B4-BE49-F238E27FC236}">
                  <a16:creationId xmlns:a16="http://schemas.microsoft.com/office/drawing/2014/main" id="{ECFE687C-FE53-6056-2567-7D693DD86BFA}"/>
                </a:ext>
              </a:extLst>
            </p:cNvPr>
            <p:cNvSpPr/>
            <p:nvPr/>
          </p:nvSpPr>
          <p:spPr>
            <a:xfrm>
              <a:off x="9420152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itre 1">
                <a:extLst>
                  <a:ext uri="{FF2B5EF4-FFF2-40B4-BE49-F238E27FC236}">
                    <a16:creationId xmlns:a16="http://schemas.microsoft.com/office/drawing/2014/main" id="{BF2F4EEA-C082-2B70-9DD2-77A2B0E68C3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57936" y="365125"/>
                <a:ext cx="4022563" cy="938889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5" name="Titre 1">
                <a:extLst>
                  <a:ext uri="{FF2B5EF4-FFF2-40B4-BE49-F238E27FC236}">
                    <a16:creationId xmlns:a16="http://schemas.microsoft.com/office/drawing/2014/main" id="{BF2F4EEA-C082-2B70-9DD2-77A2B0E68C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7936" y="365125"/>
                <a:ext cx="4022563" cy="9388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88C7071F-D4A1-C4CF-A932-51B4906A4834}"/>
              </a:ext>
            </a:extLst>
          </p:cNvPr>
          <p:cNvSpPr txBox="1"/>
          <p:nvPr/>
        </p:nvSpPr>
        <p:spPr>
          <a:xfrm>
            <a:off x="4477036" y="3437824"/>
            <a:ext cx="3602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Accumulation of </a:t>
            </a:r>
            <a:r>
              <a:rPr lang="fr-FR" b="1" dirty="0" err="1">
                <a:solidFill>
                  <a:srgbClr val="8CBEDA"/>
                </a:solidFill>
              </a:rPr>
              <a:t>forward-signals</a:t>
            </a:r>
            <a:endParaRPr lang="fr-FR" b="1" dirty="0">
              <a:solidFill>
                <a:srgbClr val="8CBEDA"/>
              </a:solidFill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DA20C05-6B43-29D7-5A04-C87B2599A4B2}"/>
              </a:ext>
            </a:extLst>
          </p:cNvPr>
          <p:cNvSpPr/>
          <p:nvPr/>
        </p:nvSpPr>
        <p:spPr>
          <a:xfrm>
            <a:off x="4206708" y="2879488"/>
            <a:ext cx="4428822" cy="1005988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0FB85844-91D1-0685-7F2C-972C4DE67244}"/>
              </a:ext>
            </a:extLst>
          </p:cNvPr>
          <p:cNvGrpSpPr/>
          <p:nvPr/>
        </p:nvGrpSpPr>
        <p:grpSpPr>
          <a:xfrm>
            <a:off x="2209800" y="2423768"/>
            <a:ext cx="7772400" cy="195943"/>
            <a:chOff x="2209800" y="2555848"/>
            <a:chExt cx="7772400" cy="195943"/>
          </a:xfrm>
        </p:grpSpPr>
        <p:cxnSp>
          <p:nvCxnSpPr>
            <p:cNvPr id="25" name="Connecteur droit 24">
              <a:extLst>
                <a:ext uri="{FF2B5EF4-FFF2-40B4-BE49-F238E27FC236}">
                  <a16:creationId xmlns:a16="http://schemas.microsoft.com/office/drawing/2014/main" id="{400CF3FE-0B66-9D36-91BF-30820711E476}"/>
                </a:ext>
              </a:extLst>
            </p:cNvPr>
            <p:cNvCxnSpPr>
              <a:cxnSpLocks/>
            </p:cNvCxnSpPr>
            <p:nvPr/>
          </p:nvCxnSpPr>
          <p:spPr>
            <a:xfrm>
              <a:off x="2209800" y="2653819"/>
              <a:ext cx="7772400" cy="0"/>
            </a:xfrm>
            <a:prstGeom prst="line">
              <a:avLst/>
            </a:prstGeom>
            <a:ln w="381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Ellipse 26">
              <a:extLst>
                <a:ext uri="{FF2B5EF4-FFF2-40B4-BE49-F238E27FC236}">
                  <a16:creationId xmlns:a16="http://schemas.microsoft.com/office/drawing/2014/main" id="{76DAE550-E295-85C6-FB42-BA0234C8B64D}"/>
                </a:ext>
              </a:extLst>
            </p:cNvPr>
            <p:cNvSpPr/>
            <p:nvPr/>
          </p:nvSpPr>
          <p:spPr>
            <a:xfrm>
              <a:off x="2536371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" name="Ellipse 27">
              <a:extLst>
                <a:ext uri="{FF2B5EF4-FFF2-40B4-BE49-F238E27FC236}">
                  <a16:creationId xmlns:a16="http://schemas.microsoft.com/office/drawing/2014/main" id="{C0C9B5B7-351B-E2BA-1E7C-6DF0ACE36949}"/>
                </a:ext>
              </a:extLst>
            </p:cNvPr>
            <p:cNvSpPr/>
            <p:nvPr/>
          </p:nvSpPr>
          <p:spPr>
            <a:xfrm>
              <a:off x="5665361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0093EF6F-9533-D98E-C8D8-9F70843E6A9A}"/>
                </a:ext>
              </a:extLst>
            </p:cNvPr>
            <p:cNvSpPr/>
            <p:nvPr/>
          </p:nvSpPr>
          <p:spPr>
            <a:xfrm>
              <a:off x="6291159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8" name="Ellipse 37">
              <a:extLst>
                <a:ext uri="{FF2B5EF4-FFF2-40B4-BE49-F238E27FC236}">
                  <a16:creationId xmlns:a16="http://schemas.microsoft.com/office/drawing/2014/main" id="{C132A9A8-8B40-F189-2600-E65DFA592F79}"/>
                </a:ext>
              </a:extLst>
            </p:cNvPr>
            <p:cNvSpPr/>
            <p:nvPr/>
          </p:nvSpPr>
          <p:spPr>
            <a:xfrm>
              <a:off x="6916957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3" name="Ellipse 52">
              <a:extLst>
                <a:ext uri="{FF2B5EF4-FFF2-40B4-BE49-F238E27FC236}">
                  <a16:creationId xmlns:a16="http://schemas.microsoft.com/office/drawing/2014/main" id="{8CAA0364-3055-97F9-7E74-7C649BED7B9E}"/>
                </a:ext>
              </a:extLst>
            </p:cNvPr>
            <p:cNvSpPr/>
            <p:nvPr/>
          </p:nvSpPr>
          <p:spPr>
            <a:xfrm>
              <a:off x="7542755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4" name="Ellipse 53">
              <a:extLst>
                <a:ext uri="{FF2B5EF4-FFF2-40B4-BE49-F238E27FC236}">
                  <a16:creationId xmlns:a16="http://schemas.microsoft.com/office/drawing/2014/main" id="{DC76D8A7-317B-8579-AA30-00666E440E70}"/>
                </a:ext>
              </a:extLst>
            </p:cNvPr>
            <p:cNvSpPr/>
            <p:nvPr/>
          </p:nvSpPr>
          <p:spPr>
            <a:xfrm>
              <a:off x="8168553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6" name="Ellipse 55">
              <a:extLst>
                <a:ext uri="{FF2B5EF4-FFF2-40B4-BE49-F238E27FC236}">
                  <a16:creationId xmlns:a16="http://schemas.microsoft.com/office/drawing/2014/main" id="{C32E3E3E-047A-F081-7614-6A7884EA6A41}"/>
                </a:ext>
              </a:extLst>
            </p:cNvPr>
            <p:cNvSpPr/>
            <p:nvPr/>
          </p:nvSpPr>
          <p:spPr>
            <a:xfrm>
              <a:off x="8794351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7" name="Ellipse 56">
              <a:extLst>
                <a:ext uri="{FF2B5EF4-FFF2-40B4-BE49-F238E27FC236}">
                  <a16:creationId xmlns:a16="http://schemas.microsoft.com/office/drawing/2014/main" id="{690826AE-D612-EA36-4210-11AE479F20F0}"/>
                </a:ext>
              </a:extLst>
            </p:cNvPr>
            <p:cNvSpPr/>
            <p:nvPr/>
          </p:nvSpPr>
          <p:spPr>
            <a:xfrm>
              <a:off x="9420152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8" name="Ellipse 57">
              <a:extLst>
                <a:ext uri="{FF2B5EF4-FFF2-40B4-BE49-F238E27FC236}">
                  <a16:creationId xmlns:a16="http://schemas.microsoft.com/office/drawing/2014/main" id="{81D318C7-095D-09DD-35EE-4A8B681762DD}"/>
                </a:ext>
              </a:extLst>
            </p:cNvPr>
            <p:cNvSpPr/>
            <p:nvPr/>
          </p:nvSpPr>
          <p:spPr>
            <a:xfrm>
              <a:off x="3787967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9" name="Ellipse 58">
              <a:extLst>
                <a:ext uri="{FF2B5EF4-FFF2-40B4-BE49-F238E27FC236}">
                  <a16:creationId xmlns:a16="http://schemas.microsoft.com/office/drawing/2014/main" id="{C406422A-4D0C-BA89-FF8F-168950A18A99}"/>
                </a:ext>
              </a:extLst>
            </p:cNvPr>
            <p:cNvSpPr/>
            <p:nvPr/>
          </p:nvSpPr>
          <p:spPr>
            <a:xfrm>
              <a:off x="5039563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60" name="Ellipse 59">
            <a:extLst>
              <a:ext uri="{FF2B5EF4-FFF2-40B4-BE49-F238E27FC236}">
                <a16:creationId xmlns:a16="http://schemas.microsoft.com/office/drawing/2014/main" id="{34BE73C8-2ED0-A1B4-489B-DF427C3B06F3}"/>
              </a:ext>
            </a:extLst>
          </p:cNvPr>
          <p:cNvSpPr/>
          <p:nvPr/>
        </p:nvSpPr>
        <p:spPr>
          <a:xfrm>
            <a:off x="3162166" y="2423767"/>
            <a:ext cx="195943" cy="19594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1" name="Ellipse 60">
            <a:extLst>
              <a:ext uri="{FF2B5EF4-FFF2-40B4-BE49-F238E27FC236}">
                <a16:creationId xmlns:a16="http://schemas.microsoft.com/office/drawing/2014/main" id="{71A69CD3-5F9E-D214-AE60-11C88660C0CE}"/>
              </a:ext>
            </a:extLst>
          </p:cNvPr>
          <p:cNvSpPr/>
          <p:nvPr/>
        </p:nvSpPr>
        <p:spPr>
          <a:xfrm>
            <a:off x="4413762" y="2423767"/>
            <a:ext cx="195943" cy="19594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24E170F-4E8D-DE66-1A35-27F1B584C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5D31A-B15D-FC4C-8E38-4B1F81E57768}" type="slidenum">
              <a:rPr lang="fr-FR" smtClean="0"/>
              <a:t>20</a:t>
            </a:fld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FBA5383-8AFD-50FD-B55E-11FAE3D1620A}"/>
              </a:ext>
            </a:extLst>
          </p:cNvPr>
          <p:cNvSpPr txBox="1"/>
          <p:nvPr/>
        </p:nvSpPr>
        <p:spPr>
          <a:xfrm>
            <a:off x="1128363" y="4243224"/>
            <a:ext cx="7009881" cy="1298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dirty="0"/>
              <a:t>The memory–</a:t>
            </a:r>
            <a:r>
              <a:rPr lang="fr-FR" b="1" dirty="0" err="1"/>
              <a:t>forgetting</a:t>
            </a:r>
            <a:r>
              <a:rPr lang="fr-FR" b="1" dirty="0"/>
              <a:t> </a:t>
            </a:r>
            <a:r>
              <a:rPr lang="fr-FR" b="1" dirty="0" err="1"/>
              <a:t>tradeoff</a:t>
            </a:r>
            <a:endParaRPr lang="fr-FR" dirty="0"/>
          </a:p>
          <a:p>
            <a:pPr lvl="0">
              <a:lnSpc>
                <a:spcPct val="150000"/>
              </a:lnSpc>
            </a:pPr>
            <a:r>
              <a:rPr lang="fr-FR" dirty="0" err="1"/>
              <a:t>need</a:t>
            </a:r>
            <a:r>
              <a:rPr lang="fr-FR" dirty="0"/>
              <a:t> to</a:t>
            </a:r>
            <a:r>
              <a:rPr lang="fr-FR" b="1" dirty="0"/>
              <a:t> </a:t>
            </a:r>
            <a:r>
              <a:rPr lang="fr-FR" b="1" dirty="0" err="1">
                <a:solidFill>
                  <a:srgbClr val="8CBEDA"/>
                </a:solidFill>
              </a:rPr>
              <a:t>remember</a:t>
            </a:r>
            <a:r>
              <a:rPr lang="fr-FR" dirty="0"/>
              <a:t> for </a:t>
            </a:r>
            <a:r>
              <a:rPr lang="fr-FR" dirty="0" err="1"/>
              <a:t>some</a:t>
            </a:r>
            <a:r>
              <a:rPr lang="fr-FR" dirty="0"/>
              <a:t> time to </a:t>
            </a:r>
            <a:r>
              <a:rPr lang="fr-FR" dirty="0" err="1"/>
              <a:t>locally</a:t>
            </a:r>
            <a:r>
              <a:rPr lang="fr-FR" dirty="0"/>
              <a:t> correct large </a:t>
            </a:r>
            <a:r>
              <a:rPr lang="fr-FR" dirty="0" err="1"/>
              <a:t>errors</a:t>
            </a:r>
            <a:r>
              <a:rPr lang="fr-FR" dirty="0"/>
              <a:t> …</a:t>
            </a:r>
          </a:p>
          <a:p>
            <a:pPr lvl="0">
              <a:lnSpc>
                <a:spcPct val="150000"/>
              </a:lnSpc>
            </a:pPr>
            <a:r>
              <a:rPr lang="fr-FR" dirty="0"/>
              <a:t>… but </a:t>
            </a:r>
            <a:r>
              <a:rPr lang="fr-FR" dirty="0" err="1"/>
              <a:t>without</a:t>
            </a:r>
            <a:r>
              <a:rPr lang="fr-FR" dirty="0"/>
              <a:t> </a:t>
            </a:r>
            <a:r>
              <a:rPr lang="fr-FR" b="1" dirty="0" err="1">
                <a:solidFill>
                  <a:srgbClr val="FFC563"/>
                </a:solidFill>
              </a:rPr>
              <a:t>forgetting</a:t>
            </a:r>
            <a:r>
              <a:rPr lang="fr-FR" dirty="0"/>
              <a:t>, memory </a:t>
            </a:r>
            <a:r>
              <a:rPr lang="fr-FR" dirty="0" err="1"/>
              <a:t>quickly</a:t>
            </a:r>
            <a:r>
              <a:rPr lang="fr-FR" dirty="0"/>
              <a:t> </a:t>
            </a:r>
            <a:r>
              <a:rPr lang="fr-FR" dirty="0" err="1"/>
              <a:t>saturates</a:t>
            </a:r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B117A26-09D4-A5D1-9193-11A8098F3167}"/>
              </a:ext>
            </a:extLst>
          </p:cNvPr>
          <p:cNvSpPr txBox="1"/>
          <p:nvPr/>
        </p:nvSpPr>
        <p:spPr>
          <a:xfrm>
            <a:off x="7974992" y="4589878"/>
            <a:ext cx="3800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We</a:t>
            </a:r>
            <a:r>
              <a:rPr lang="fr-FR" dirty="0"/>
              <a:t> propose a </a:t>
            </a:r>
            <a:r>
              <a:rPr lang="fr-FR" dirty="0" err="1"/>
              <a:t>forgetting</a:t>
            </a:r>
            <a:r>
              <a:rPr lang="fr-FR" dirty="0"/>
              <a:t> </a:t>
            </a:r>
            <a:r>
              <a:rPr lang="fr-FR" dirty="0" err="1"/>
              <a:t>mechanism</a:t>
            </a:r>
            <a:r>
              <a:rPr lang="fr-FR" dirty="0"/>
              <a:t> </a:t>
            </a:r>
            <a:r>
              <a:rPr lang="fr-FR" dirty="0" err="1"/>
              <a:t>using</a:t>
            </a:r>
            <a:r>
              <a:rPr lang="fr-FR" dirty="0"/>
              <a:t> </a:t>
            </a:r>
            <a:r>
              <a:rPr lang="fr-FR" b="1" dirty="0"/>
              <a:t>new </a:t>
            </a:r>
            <a:r>
              <a:rPr lang="fr-FR" b="1" dirty="0" err="1"/>
              <a:t>particles</a:t>
            </a:r>
            <a:r>
              <a:rPr lang="fr-FR" b="1" dirty="0"/>
              <a:t> types!</a:t>
            </a:r>
          </a:p>
        </p:txBody>
      </p:sp>
      <p:sp>
        <p:nvSpPr>
          <p:cNvPr id="10" name="Accolade fermante 9">
            <a:extLst>
              <a:ext uri="{FF2B5EF4-FFF2-40B4-BE49-F238E27FC236}">
                <a16:creationId xmlns:a16="http://schemas.microsoft.com/office/drawing/2014/main" id="{02F829B6-F70A-6BC8-66DC-3DF8A063A57E}"/>
              </a:ext>
            </a:extLst>
          </p:cNvPr>
          <p:cNvSpPr/>
          <p:nvPr/>
        </p:nvSpPr>
        <p:spPr>
          <a:xfrm>
            <a:off x="7719861" y="4373754"/>
            <a:ext cx="130598" cy="1079144"/>
          </a:xfrm>
          <a:prstGeom prst="rightBrace">
            <a:avLst>
              <a:gd name="adj1" fmla="val 8333"/>
              <a:gd name="adj2" fmla="val 50500"/>
            </a:avLst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86811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5F0659-8D06-C5C2-5612-9234AEA133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sr">
            <a:hlinkClick r:id="" action="ppaction://media"/>
            <a:extLst>
              <a:ext uri="{FF2B5EF4-FFF2-40B4-BE49-F238E27FC236}">
                <a16:creationId xmlns:a16="http://schemas.microsoft.com/office/drawing/2014/main" id="{D889CF2A-465A-FE17-1FF2-D07E4DEB06C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5850" y="-66564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CB26D3D-2024-BA5D-1A3C-AB0F3C73A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Example of self-</a:t>
            </a:r>
            <a:r>
              <a:rPr lang="fr-FR" dirty="0" err="1"/>
              <a:t>resetting</a:t>
            </a:r>
            <a:r>
              <a:rPr lang="fr-FR" dirty="0"/>
              <a:t> </a:t>
            </a:r>
            <a:r>
              <a:rPr lang="fr-FR" dirty="0" err="1"/>
              <a:t>decoder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D5E0ED6-084F-66B9-5737-5C931D0A4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5D31A-B15D-FC4C-8E38-4B1F81E57768}" type="slidenum">
              <a:rPr lang="fr-FR" smtClean="0"/>
              <a:t>21</a:t>
            </a:fld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ZoneTexte 63">
                <a:extLst>
                  <a:ext uri="{FF2B5EF4-FFF2-40B4-BE49-F238E27FC236}">
                    <a16:creationId xmlns:a16="http://schemas.microsoft.com/office/drawing/2014/main" id="{41FF378B-07C4-14D7-90CF-78F863CE6C14}"/>
                  </a:ext>
                </a:extLst>
              </p:cNvPr>
              <p:cNvSpPr txBox="1"/>
              <p:nvPr/>
            </p:nvSpPr>
            <p:spPr>
              <a:xfrm>
                <a:off x="1914473" y="4158953"/>
                <a:ext cx="4692822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dirty="0">
                    <a:solidFill>
                      <a:srgbClr val="FFC000"/>
                    </a:solidFill>
                  </a:rPr>
                  <a:t>stack</a:t>
                </a:r>
                <a:r>
                  <a:rPr lang="fr-FR" b="1" dirty="0">
                    <a:solidFill>
                      <a:srgbClr val="FFC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1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</m:oMath>
                </a14:m>
                <a:endParaRPr lang="fr-FR" dirty="0">
                  <a:solidFill>
                    <a:srgbClr val="FFC000"/>
                  </a:solidFill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fr-FR" dirty="0"/>
                  <a:t> </a:t>
                </a:r>
                <a:r>
                  <a:rPr lang="fr-FR" dirty="0" err="1"/>
                  <a:t>whenever</a:t>
                </a:r>
                <a:r>
                  <a:rPr lang="fr-FR" dirty="0"/>
                  <a:t> a </a:t>
                </a:r>
                <a:r>
                  <a:rPr lang="fr-FR" dirty="0">
                    <a:solidFill>
                      <a:srgbClr val="8CBEDA"/>
                    </a:solidFill>
                  </a:rPr>
                  <a:t>signal</a:t>
                </a:r>
                <a:r>
                  <a:rPr lang="fr-FR" dirty="0"/>
                  <a:t> </a:t>
                </a:r>
                <a:r>
                  <a:rPr lang="fr-FR" dirty="0" err="1"/>
                  <a:t>is</a:t>
                </a:r>
                <a:r>
                  <a:rPr lang="fr-FR" dirty="0"/>
                  <a:t> </a:t>
                </a:r>
                <a:r>
                  <a:rPr lang="fr-FR" dirty="0" err="1"/>
                  <a:t>created</a:t>
                </a:r>
                <a:endParaRPr lang="fr-FR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fr-FR" dirty="0"/>
                  <a:t> </a:t>
                </a:r>
                <a:r>
                  <a:rPr lang="fr-FR" dirty="0" err="1"/>
                  <a:t>whenever</a:t>
                </a:r>
                <a:r>
                  <a:rPr lang="fr-FR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fr-FR" dirty="0"/>
                  <a:t> without </a:t>
                </a:r>
                <a:r>
                  <a:rPr lang="fr-FR" dirty="0" err="1">
                    <a:solidFill>
                      <a:srgbClr val="0171BC"/>
                    </a:solidFill>
                  </a:rPr>
                  <a:t>defect</a:t>
                </a:r>
                <a:endParaRPr lang="fr-FR" dirty="0"/>
              </a:p>
            </p:txBody>
          </p:sp>
        </mc:Choice>
        <mc:Fallback xmlns="">
          <p:sp>
            <p:nvSpPr>
              <p:cNvPr id="64" name="ZoneTexte 63">
                <a:extLst>
                  <a:ext uri="{FF2B5EF4-FFF2-40B4-BE49-F238E27FC236}">
                    <a16:creationId xmlns:a16="http://schemas.microsoft.com/office/drawing/2014/main" id="{41FF378B-07C4-14D7-90CF-78F863CE6C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4473" y="4158953"/>
                <a:ext cx="4692822" cy="923330"/>
              </a:xfrm>
              <a:prstGeom prst="rect">
                <a:avLst/>
              </a:prstGeom>
              <a:blipFill>
                <a:blip r:embed="rId6"/>
                <a:stretch>
                  <a:fillRect l="-1078" t="-2703" b="-945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627769C0-A188-E1D7-C75A-F2F0CFA90CF6}"/>
                  </a:ext>
                </a:extLst>
              </p:cNvPr>
              <p:cNvSpPr txBox="1"/>
              <p:nvPr/>
            </p:nvSpPr>
            <p:spPr>
              <a:xfrm>
                <a:off x="1914473" y="5275444"/>
                <a:ext cx="4937965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dirty="0">
                    <a:solidFill>
                      <a:srgbClr val="FFC563"/>
                    </a:solidFill>
                  </a:rPr>
                  <a:t>a</a:t>
                </a:r>
                <a:r>
                  <a:rPr lang="fr-FR" sz="1800" dirty="0">
                    <a:solidFill>
                      <a:srgbClr val="FFC563"/>
                    </a:solidFill>
                  </a:rPr>
                  <a:t>nti-signal</a:t>
                </a:r>
                <a:r>
                  <a:rPr lang="fr-FR" sz="1800" b="1" dirty="0">
                    <a:solidFill>
                      <a:srgbClr val="FFC563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FFC563"/>
                        </a:solidFill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b="1" i="1" smtClean="0">
                            <a:solidFill>
                              <a:srgbClr val="FFC563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FFC563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ℤ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C563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fr-FR" dirty="0">
                  <a:solidFill>
                    <a:srgbClr val="FFC563"/>
                  </a:solidFill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fr-FR" sz="1800" dirty="0"/>
                  <a:t> whenever </a:t>
                </a:r>
                <a:r>
                  <a:rPr lang="fr-FR" dirty="0">
                    <a:solidFill>
                      <a:srgbClr val="FFC000"/>
                    </a:solidFill>
                  </a:rPr>
                  <a:t>stack</a:t>
                </a:r>
                <a:r>
                  <a:rPr lang="fr-FR" dirty="0"/>
                  <a:t> </a:t>
                </a:r>
                <a:r>
                  <a:rPr lang="fr-FR" dirty="0" err="1"/>
                  <a:t>decrements</a:t>
                </a:r>
                <a:endParaRPr lang="fr-FR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fr-FR" dirty="0" err="1"/>
                  <a:t>faster</a:t>
                </a:r>
                <a:r>
                  <a:rPr lang="fr-FR" dirty="0"/>
                  <a:t> </a:t>
                </a:r>
                <a:r>
                  <a:rPr lang="fr-FR" dirty="0" err="1"/>
                  <a:t>than</a:t>
                </a:r>
                <a:r>
                  <a:rPr lang="fr-FR" dirty="0"/>
                  <a:t> &amp; recombine </a:t>
                </a:r>
                <a:r>
                  <a:rPr lang="fr-FR" dirty="0" err="1"/>
                  <a:t>with</a:t>
                </a:r>
                <a:r>
                  <a:rPr lang="fr-FR" dirty="0"/>
                  <a:t> </a:t>
                </a:r>
                <a:r>
                  <a:rPr lang="fr-FR" dirty="0" err="1">
                    <a:solidFill>
                      <a:srgbClr val="8CBEDA"/>
                    </a:solidFill>
                  </a:rPr>
                  <a:t>signals</a:t>
                </a:r>
                <a:endParaRPr lang="fr-FR" dirty="0"/>
              </a:p>
            </p:txBody>
          </p:sp>
        </mc:Choice>
        <mc:Fallback xmlns=""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627769C0-A188-E1D7-C75A-F2F0CFA90C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4473" y="5275444"/>
                <a:ext cx="4937965" cy="923330"/>
              </a:xfrm>
              <a:prstGeom prst="rect">
                <a:avLst/>
              </a:prstGeom>
              <a:blipFill>
                <a:blip r:embed="rId7"/>
                <a:stretch>
                  <a:fillRect l="-1026" t="-2703" b="-945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6" name="ZoneTexte 65">
            <a:extLst>
              <a:ext uri="{FF2B5EF4-FFF2-40B4-BE49-F238E27FC236}">
                <a16:creationId xmlns:a16="http://schemas.microsoft.com/office/drawing/2014/main" id="{6A5CDBAC-B57E-8D15-7599-5C0343474D1A}"/>
              </a:ext>
            </a:extLst>
          </p:cNvPr>
          <p:cNvSpPr txBox="1"/>
          <p:nvPr/>
        </p:nvSpPr>
        <p:spPr>
          <a:xfrm>
            <a:off x="9983774" y="2763360"/>
            <a:ext cx="15149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FFC563"/>
                </a:solidFill>
              </a:rPr>
              <a:t>a</a:t>
            </a:r>
            <a:r>
              <a:rPr lang="fr-FR" sz="1800" dirty="0">
                <a:solidFill>
                  <a:srgbClr val="FFC563"/>
                </a:solidFill>
              </a:rPr>
              <a:t>nti-signal</a:t>
            </a:r>
            <a:endParaRPr lang="fr-FR" dirty="0">
              <a:solidFill>
                <a:srgbClr val="FFC563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ZoneTexte 67">
                <a:extLst>
                  <a:ext uri="{FF2B5EF4-FFF2-40B4-BE49-F238E27FC236}">
                    <a16:creationId xmlns:a16="http://schemas.microsoft.com/office/drawing/2014/main" id="{8F00EB51-7298-99A6-4887-D6D3B36D6CCF}"/>
                  </a:ext>
                </a:extLst>
              </p:cNvPr>
              <p:cNvSpPr txBox="1"/>
              <p:nvPr/>
            </p:nvSpPr>
            <p:spPr>
              <a:xfrm>
                <a:off x="9983774" y="3178865"/>
                <a:ext cx="203237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dirty="0">
                    <a:solidFill>
                      <a:srgbClr val="FFC000"/>
                    </a:solidFill>
                  </a:rPr>
                  <a:t>s</a:t>
                </a:r>
                <a:r>
                  <a:rPr lang="fr-FR" sz="1800" dirty="0">
                    <a:solidFill>
                      <a:srgbClr val="FFC000"/>
                    </a:solidFill>
                  </a:rPr>
                  <a:t>tack</a:t>
                </a:r>
                <a:r>
                  <a:rPr lang="en-US" b="1" dirty="0">
                    <a:solidFill>
                      <a:srgbClr val="FFC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1" i="1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</m:oMath>
                </a14:m>
                <a:endParaRPr lang="fr-FR" sz="1800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68" name="ZoneTexte 67">
                <a:extLst>
                  <a:ext uri="{FF2B5EF4-FFF2-40B4-BE49-F238E27FC236}">
                    <a16:creationId xmlns:a16="http://schemas.microsoft.com/office/drawing/2014/main" id="{8F00EB51-7298-99A6-4887-D6D3B36D6C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3774" y="3178865"/>
                <a:ext cx="2032376" cy="369332"/>
              </a:xfrm>
              <a:prstGeom prst="rect">
                <a:avLst/>
              </a:prstGeom>
              <a:blipFill>
                <a:blip r:embed="rId8"/>
                <a:stretch>
                  <a:fillRect l="-3106" t="-6667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ZoneTexte 68">
            <a:extLst>
              <a:ext uri="{FF2B5EF4-FFF2-40B4-BE49-F238E27FC236}">
                <a16:creationId xmlns:a16="http://schemas.microsoft.com/office/drawing/2014/main" id="{C41E2D57-9C16-9197-39FB-5F92325C11AA}"/>
              </a:ext>
            </a:extLst>
          </p:cNvPr>
          <p:cNvSpPr txBox="1"/>
          <p:nvPr/>
        </p:nvSpPr>
        <p:spPr>
          <a:xfrm>
            <a:off x="9983774" y="2312140"/>
            <a:ext cx="18439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 err="1">
                <a:solidFill>
                  <a:srgbClr val="8CBEDA"/>
                </a:solidFill>
              </a:rPr>
              <a:t>f</a:t>
            </a:r>
            <a:r>
              <a:rPr lang="fr-FR" sz="1800" dirty="0" err="1">
                <a:solidFill>
                  <a:srgbClr val="8CBEDA"/>
                </a:solidFill>
              </a:rPr>
              <a:t>wd</a:t>
            </a:r>
            <a:r>
              <a:rPr lang="fr-FR" sz="1800" dirty="0">
                <a:solidFill>
                  <a:srgbClr val="8CBEDA"/>
                </a:solidFill>
              </a:rPr>
              <a:t>-signal</a:t>
            </a:r>
            <a:endParaRPr lang="fr-FR" dirty="0">
              <a:solidFill>
                <a:srgbClr val="8CBEDA"/>
              </a:solidFill>
            </a:endParaRPr>
          </a:p>
        </p:txBody>
      </p:sp>
      <p:sp>
        <p:nvSpPr>
          <p:cNvPr id="71" name="ZoneTexte 70">
            <a:extLst>
              <a:ext uri="{FF2B5EF4-FFF2-40B4-BE49-F238E27FC236}">
                <a16:creationId xmlns:a16="http://schemas.microsoft.com/office/drawing/2014/main" id="{4FABF246-1E46-D593-2A37-04AB5CEAD558}"/>
              </a:ext>
            </a:extLst>
          </p:cNvPr>
          <p:cNvSpPr txBox="1"/>
          <p:nvPr/>
        </p:nvSpPr>
        <p:spPr>
          <a:xfrm>
            <a:off x="9983774" y="1665454"/>
            <a:ext cx="18439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>
                <a:solidFill>
                  <a:srgbClr val="0171BC"/>
                </a:solidFill>
              </a:rPr>
              <a:t>defect</a:t>
            </a:r>
            <a:endParaRPr lang="fr-FR" dirty="0">
              <a:solidFill>
                <a:srgbClr val="0171B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ZoneTexte 102">
                <a:extLst>
                  <a:ext uri="{FF2B5EF4-FFF2-40B4-BE49-F238E27FC236}">
                    <a16:creationId xmlns:a16="http://schemas.microsoft.com/office/drawing/2014/main" id="{A22EF0CB-F167-79B7-C2BE-81EEBA02CB85}"/>
                  </a:ext>
                </a:extLst>
              </p:cNvPr>
              <p:cNvSpPr txBox="1"/>
              <p:nvPr/>
            </p:nvSpPr>
            <p:spPr>
              <a:xfrm>
                <a:off x="6917435" y="4077321"/>
                <a:ext cx="4537626" cy="1298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Σ</m:t>
                    </m:r>
                  </m:oMath>
                </a14:m>
                <a:r>
                  <a:rPr lang="en-US" b="0" dirty="0">
                    <a:solidFill>
                      <a:srgbClr val="FFC000"/>
                    </a:solidFill>
                  </a:rPr>
                  <a:t> stack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rgbClr val="8CBEDA"/>
                        </a:solidFill>
                        <a:latin typeface="Cambria Math" panose="02040503050406030204" pitchFamily="18" charset="0"/>
                      </a:rPr>
                      <m:t>#</m:t>
                    </m:r>
                  </m:oMath>
                </a14:m>
                <a:r>
                  <a:rPr lang="fr-FR" dirty="0">
                    <a:solidFill>
                      <a:srgbClr val="8CBEDA"/>
                    </a:solidFill>
                  </a:rPr>
                  <a:t>signal</a:t>
                </a:r>
                <a:r>
                  <a:rPr lang="fr-FR" dirty="0"/>
                  <a:t>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− </m:t>
                    </m:r>
                    <m:r>
                      <a:rPr lang="en-US" i="1" smtClean="0">
                        <a:solidFill>
                          <a:srgbClr val="FFC563"/>
                        </a:solidFill>
                        <a:latin typeface="Cambria Math" panose="02040503050406030204" pitchFamily="18" charset="0"/>
                      </a:rPr>
                      <m:t>#</m:t>
                    </m:r>
                  </m:oMath>
                </a14:m>
                <a:r>
                  <a:rPr lang="fr-FR" dirty="0">
                    <a:solidFill>
                      <a:srgbClr val="FFC563"/>
                    </a:solidFill>
                  </a:rPr>
                  <a:t>anti-signal</a:t>
                </a:r>
                <a:r>
                  <a:rPr lang="fr-FR" dirty="0"/>
                  <a:t>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Σ</m:t>
                    </m:r>
                  </m:oMath>
                </a14:m>
                <a:r>
                  <a:rPr lang="en-US" dirty="0">
                    <a:solidFill>
                      <a:srgbClr val="FFC000"/>
                    </a:solidFill>
                  </a:rPr>
                  <a:t> stack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endParaRPr lang="fr-FR" dirty="0"/>
              </a:p>
              <a:p>
                <a:pPr>
                  <a:lnSpc>
                    <a:spcPct val="150000"/>
                  </a:lnSpc>
                </a:pPr>
                <a:r>
                  <a:rPr lang="fr-FR" dirty="0">
                    <a:solidFill>
                      <a:srgbClr val="8CBEDA"/>
                    </a:solidFill>
                  </a:rPr>
                  <a:t>signal </a:t>
                </a:r>
                <a:r>
                  <a:rPr lang="fr-FR" dirty="0"/>
                  <a:t>and</a:t>
                </a:r>
                <a:r>
                  <a:rPr lang="fr-FR" dirty="0">
                    <a:solidFill>
                      <a:srgbClr val="8CBEDA"/>
                    </a:solidFill>
                  </a:rPr>
                  <a:t> </a:t>
                </a:r>
                <a:r>
                  <a:rPr lang="fr-FR" dirty="0">
                    <a:solidFill>
                      <a:srgbClr val="FFC563"/>
                    </a:solidFill>
                  </a:rPr>
                  <a:t>anti-signal</a:t>
                </a:r>
                <a:r>
                  <a:rPr lang="fr-FR" dirty="0"/>
                  <a:t> recombine by 2</a:t>
                </a:r>
              </a:p>
            </p:txBody>
          </p:sp>
        </mc:Choice>
        <mc:Fallback xmlns="">
          <p:sp>
            <p:nvSpPr>
              <p:cNvPr id="103" name="ZoneTexte 102">
                <a:extLst>
                  <a:ext uri="{FF2B5EF4-FFF2-40B4-BE49-F238E27FC236}">
                    <a16:creationId xmlns:a16="http://schemas.microsoft.com/office/drawing/2014/main" id="{A22EF0CB-F167-79B7-C2BE-81EEBA02CB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7435" y="4077321"/>
                <a:ext cx="4537626" cy="1298882"/>
              </a:xfrm>
              <a:prstGeom prst="rect">
                <a:avLst/>
              </a:prstGeom>
              <a:blipFill>
                <a:blip r:embed="rId9"/>
                <a:stretch>
                  <a:fillRect l="-1117" b="-679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ZoneTexte 104">
                <a:extLst>
                  <a:ext uri="{FF2B5EF4-FFF2-40B4-BE49-F238E27FC236}">
                    <a16:creationId xmlns:a16="http://schemas.microsoft.com/office/drawing/2014/main" id="{B39800E8-5864-A54E-1DBE-0513E082CD8A}"/>
                  </a:ext>
                </a:extLst>
              </p:cNvPr>
              <p:cNvSpPr txBox="1"/>
              <p:nvPr/>
            </p:nvSpPr>
            <p:spPr>
              <a:xfrm>
                <a:off x="6234164" y="4590803"/>
                <a:ext cx="355867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fr-FR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105" name="ZoneTexte 104">
                <a:extLst>
                  <a:ext uri="{FF2B5EF4-FFF2-40B4-BE49-F238E27FC236}">
                    <a16:creationId xmlns:a16="http://schemas.microsoft.com/office/drawing/2014/main" id="{B39800E8-5864-A54E-1DBE-0513E082CD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4164" y="4590803"/>
                <a:ext cx="355867" cy="307777"/>
              </a:xfrm>
              <a:prstGeom prst="rect">
                <a:avLst/>
              </a:prstGeom>
              <a:blipFill>
                <a:blip r:embed="rId10"/>
                <a:stretch>
                  <a:fillRect l="-14286" r="-14286" b="-4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6" name="ZoneTexte 105">
            <a:extLst>
              <a:ext uri="{FF2B5EF4-FFF2-40B4-BE49-F238E27FC236}">
                <a16:creationId xmlns:a16="http://schemas.microsoft.com/office/drawing/2014/main" id="{3457B1A9-E527-8EB3-01BD-100A7FAB817A}"/>
              </a:ext>
            </a:extLst>
          </p:cNvPr>
          <p:cNvSpPr txBox="1"/>
          <p:nvPr/>
        </p:nvSpPr>
        <p:spPr>
          <a:xfrm>
            <a:off x="6964941" y="5666654"/>
            <a:ext cx="4420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decoder returns to its initial config.</a:t>
            </a:r>
            <a:endParaRPr lang="fr-FR" b="1" dirty="0"/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8CFA68D5-D6F7-B431-52E3-2C9A45ACD8FE}"/>
              </a:ext>
            </a:extLst>
          </p:cNvPr>
          <p:cNvSpPr/>
          <p:nvPr/>
        </p:nvSpPr>
        <p:spPr>
          <a:xfrm>
            <a:off x="6619260" y="4026187"/>
            <a:ext cx="4420475" cy="1378569"/>
          </a:xfrm>
          <a:prstGeom prst="rect">
            <a:avLst/>
          </a:prstGeom>
          <a:noFill/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8F0D8C64-E92C-2610-F5DE-36425175F0CD}"/>
              </a:ext>
            </a:extLst>
          </p:cNvPr>
          <p:cNvSpPr/>
          <p:nvPr/>
        </p:nvSpPr>
        <p:spPr>
          <a:xfrm>
            <a:off x="1724760" y="4026187"/>
            <a:ext cx="4420475" cy="2273580"/>
          </a:xfrm>
          <a:prstGeom prst="rect">
            <a:avLst/>
          </a:prstGeom>
          <a:noFill/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951F51E4-4D87-B50C-3C9E-3B41C6AE8204}"/>
              </a:ext>
            </a:extLst>
          </p:cNvPr>
          <p:cNvSpPr/>
          <p:nvPr/>
        </p:nvSpPr>
        <p:spPr>
          <a:xfrm>
            <a:off x="6607295" y="5504864"/>
            <a:ext cx="4420475" cy="794902"/>
          </a:xfrm>
          <a:prstGeom prst="rect">
            <a:avLst/>
          </a:prstGeom>
          <a:noFill/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8416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2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1B9A0-1DCD-ECD9-5E2E-1AD862D26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6F641C-7753-1DEB-01FE-FD91282D8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Offline </a:t>
            </a:r>
            <a:r>
              <a:rPr lang="fr-FR" dirty="0" err="1"/>
              <a:t>decoding</a:t>
            </a:r>
            <a:r>
              <a:rPr lang="fr-FR" dirty="0"/>
              <a:t> </a:t>
            </a:r>
            <a:r>
              <a:rPr lang="fr-FR" dirty="0" err="1"/>
              <a:t>threshold</a:t>
            </a:r>
            <a:r>
              <a:rPr lang="fr-FR" dirty="0"/>
              <a:t> </a:t>
            </a:r>
            <a:r>
              <a:rPr lang="fr-FR" dirty="0" err="1"/>
              <a:t>theorem</a:t>
            </a:r>
            <a:r>
              <a:rPr lang="fr-FR" dirty="0"/>
              <a:t> in 1D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2C270B1-122E-60E3-D80E-7EFB54D11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5D31A-B15D-FC4C-8E38-4B1F81E57768}" type="slidenum">
              <a:rPr lang="fr-FR" smtClean="0"/>
              <a:t>22</a:t>
            </a:fld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559D93A0-17F7-B37B-4A50-FB62BCEBF503}"/>
                  </a:ext>
                </a:extLst>
              </p:cNvPr>
              <p:cNvSpPr txBox="1"/>
              <p:nvPr/>
            </p:nvSpPr>
            <p:spPr>
              <a:xfrm>
                <a:off x="2668901" y="3529156"/>
                <a:ext cx="6854196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b="1" dirty="0"/>
                  <a:t>Theorem: </a:t>
                </a:r>
                <a:r>
                  <a:rPr lang="fr-FR" dirty="0">
                    <a:latin typeface="Aptos" panose="020B0004020202020204" pitchFamily="34" charset="0"/>
                    <a:ea typeface="Cambria Math" panose="02040503050406030204" pitchFamily="18" charset="0"/>
                  </a:rPr>
                  <a:t>There </a:t>
                </a:r>
                <a:r>
                  <a:rPr lang="fr-FR" dirty="0" err="1">
                    <a:latin typeface="Aptos" panose="020B0004020202020204" pitchFamily="34" charset="0"/>
                    <a:ea typeface="Cambria Math" panose="02040503050406030204" pitchFamily="18" charset="0"/>
                  </a:rPr>
                  <a:t>exist</a:t>
                </a:r>
                <a:r>
                  <a:rPr lang="fr-FR" dirty="0">
                    <a:latin typeface="Aptos" panose="020B0004020202020204" pitchFamily="34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fr-FR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𝑡ℎ</m:t>
                        </m:r>
                      </m:sub>
                    </m:sSub>
                    <m:r>
                      <a:rPr lang="fr-FR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&gt; 0</m:t>
                    </m:r>
                  </m:oMath>
                </a14:m>
                <a:r>
                  <a:rPr lang="fr-FR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,</a:t>
                </a:r>
                <a14:m>
                  <m:oMath xmlns:m="http://schemas.openxmlformats.org/officeDocument/2006/math">
                    <m:r>
                      <a:rPr lang="el-GR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l-GR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&gt; 0 </m:t>
                    </m:r>
                  </m:oMath>
                </a14:m>
                <a:r>
                  <a:rPr lang="fr-FR" dirty="0">
                    <a:latin typeface="Aptos" panose="020B0004020202020204" pitchFamily="34" charset="0"/>
                    <a:ea typeface="Cambria Math" panose="02040503050406030204" pitchFamily="18" charset="0"/>
                  </a:rPr>
                  <a:t>and</a:t>
                </a:r>
                <a:r>
                  <a:rPr lang="fr-FR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𝜏</m:t>
                    </m:r>
                    <m:r>
                      <a:rPr lang="el-GR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= </m:t>
                    </m:r>
                    <m:r>
                      <a:rPr lang="fr-FR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</m:t>
                    </m:r>
                    <m:r>
                      <a:rPr lang="fr-FR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fr-FR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fr-FR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fr-FR" dirty="0" err="1">
                    <a:latin typeface="Aptos" panose="020B0004020202020204" pitchFamily="34" charset="0"/>
                    <a:ea typeface="Cambria Math" panose="02040503050406030204" pitchFamily="18" charset="0"/>
                  </a:rPr>
                  <a:t>such</a:t>
                </a:r>
                <a:r>
                  <a:rPr lang="fr-FR" dirty="0">
                    <a:latin typeface="Aptos" panose="020B0004020202020204" pitchFamily="34" charset="0"/>
                    <a:ea typeface="Cambria Math" panose="02040503050406030204" pitchFamily="18" charset="0"/>
                  </a:rPr>
                  <a:t> </a:t>
                </a:r>
                <a:r>
                  <a:rPr lang="fr-FR" dirty="0" err="1">
                    <a:latin typeface="Aptos" panose="020B0004020202020204" pitchFamily="34" charset="0"/>
                    <a:ea typeface="Cambria Math" panose="02040503050406030204" pitchFamily="18" charset="0"/>
                  </a:rPr>
                  <a:t>that</a:t>
                </a:r>
                <a:r>
                  <a:rPr lang="fr-FR" dirty="0">
                    <a:latin typeface="Aptos" panose="020B0004020202020204" pitchFamily="34" charset="0"/>
                    <a:ea typeface="Cambria Math" panose="02040503050406030204" pitchFamily="18" charset="0"/>
                  </a:rPr>
                  <a:t> for </a:t>
                </a:r>
                <a14:m>
                  <m:oMath xmlns:m="http://schemas.openxmlformats.org/officeDocument/2006/math">
                    <m:r>
                      <a:rPr lang="el-GR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l-GR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&lt; </m:t>
                    </m:r>
                    <m:sSub>
                      <m:sSubPr>
                        <m:ctrlPr>
                          <a:rPr lang="el-GR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fr-FR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𝑡ℎ</m:t>
                        </m:r>
                      </m:sub>
                    </m:sSub>
                  </m:oMath>
                </a14:m>
                <a:r>
                  <a:rPr lang="fr-FR" dirty="0">
                    <a:latin typeface="Aptos" panose="020B0004020202020204" pitchFamily="34" charset="0"/>
                    <a:ea typeface="Cambria Math" panose="02040503050406030204" pitchFamily="18" charset="0"/>
                  </a:rPr>
                  <a:t>, the </a:t>
                </a:r>
                <a:r>
                  <a:rPr lang="fr-FR" dirty="0" err="1">
                    <a:latin typeface="Aptos" panose="020B0004020202020204" pitchFamily="34" charset="0"/>
                    <a:ea typeface="Cambria Math" panose="02040503050406030204" pitchFamily="18" charset="0"/>
                  </a:rPr>
                  <a:t>logical</a:t>
                </a:r>
                <a:r>
                  <a:rPr lang="fr-FR" dirty="0">
                    <a:latin typeface="Aptos" panose="020B0004020202020204" pitchFamily="34" charset="0"/>
                    <a:ea typeface="Cambria Math" panose="02040503050406030204" pitchFamily="18" charset="0"/>
                  </a:rPr>
                  <a:t> </a:t>
                </a:r>
                <a:r>
                  <a:rPr lang="fr-FR" dirty="0" err="1">
                    <a:latin typeface="Aptos" panose="020B0004020202020204" pitchFamily="34" charset="0"/>
                    <a:ea typeface="Cambria Math" panose="02040503050406030204" pitchFamily="18" charset="0"/>
                  </a:rPr>
                  <a:t>error</a:t>
                </a:r>
                <a:r>
                  <a:rPr lang="fr-FR" dirty="0">
                    <a:latin typeface="Aptos" panose="020B0004020202020204" pitchFamily="34" charset="0"/>
                    <a:ea typeface="Cambria Math" panose="02040503050406030204" pitchFamily="18" charset="0"/>
                  </a:rPr>
                  <a:t> rate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fr-FR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fr-FR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fr-FR" dirty="0">
                    <a:latin typeface="Aptos" panose="020B0004020202020204" pitchFamily="34" charset="0"/>
                    <a:ea typeface="Cambria Math" panose="02040503050406030204" pitchFamily="18" charset="0"/>
                  </a:rPr>
                  <a:t>of the </a:t>
                </a:r>
                <a:r>
                  <a:rPr lang="fr-FR" dirty="0" err="1">
                    <a:latin typeface="Aptos" panose="020B0004020202020204" pitchFamily="34" charset="0"/>
                    <a:ea typeface="Cambria Math" panose="02040503050406030204" pitchFamily="18" charset="0"/>
                  </a:rPr>
                  <a:t>decoder</a:t>
                </a:r>
                <a:r>
                  <a:rPr lang="fr-FR" dirty="0">
                    <a:latin typeface="Aptos" panose="020B0004020202020204" pitchFamily="34" charset="0"/>
                    <a:ea typeface="Cambria Math" panose="02040503050406030204" pitchFamily="18" charset="0"/>
                  </a:rPr>
                  <a:t> </a:t>
                </a:r>
                <a:r>
                  <a:rPr lang="fr-FR" dirty="0" err="1">
                    <a:latin typeface="Aptos" panose="020B0004020202020204" pitchFamily="34" charset="0"/>
                    <a:ea typeface="Cambria Math" panose="02040503050406030204" pitchFamily="18" charset="0"/>
                  </a:rPr>
                  <a:t>applied</a:t>
                </a:r>
                <a:r>
                  <a:rPr lang="fr-FR" dirty="0">
                    <a:latin typeface="Aptos" panose="020B0004020202020204" pitchFamily="34" charset="0"/>
                    <a:ea typeface="Cambria Math" panose="02040503050406030204" pitchFamily="18" charset="0"/>
                  </a:rPr>
                  <a:t> for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el-GR" dirty="0">
                    <a:latin typeface="Aptos" panose="020B0004020202020204" pitchFamily="34" charset="0"/>
                    <a:ea typeface="Cambria Math" panose="02040503050406030204" pitchFamily="18" charset="0"/>
                  </a:rPr>
                  <a:t> </a:t>
                </a:r>
                <a:r>
                  <a:rPr lang="fr-FR" dirty="0">
                    <a:latin typeface="Aptos" panose="020B0004020202020204" pitchFamily="34" charset="0"/>
                    <a:ea typeface="Cambria Math" panose="02040503050406030204" pitchFamily="18" charset="0"/>
                  </a:rPr>
                  <a:t>time </a:t>
                </a:r>
                <a:r>
                  <a:rPr lang="fr-FR" dirty="0" err="1">
                    <a:latin typeface="Aptos" panose="020B0004020202020204" pitchFamily="34" charset="0"/>
                    <a:ea typeface="Cambria Math" panose="02040503050406030204" pitchFamily="18" charset="0"/>
                  </a:rPr>
                  <a:t>steps</a:t>
                </a:r>
                <a:r>
                  <a:rPr lang="fr-FR" dirty="0">
                    <a:latin typeface="Aptos" panose="020B0004020202020204" pitchFamily="34" charset="0"/>
                    <a:ea typeface="Cambria Math" panose="02040503050406030204" pitchFamily="18" charset="0"/>
                  </a:rPr>
                  <a:t> to an initial </a:t>
                </a:r>
                <a:r>
                  <a:rPr lang="fr-FR" dirty="0" err="1">
                    <a:latin typeface="Aptos" panose="020B0004020202020204" pitchFamily="34" charset="0"/>
                    <a:ea typeface="Cambria Math" panose="02040503050406030204" pitchFamily="18" charset="0"/>
                  </a:rPr>
                  <a:t>error</a:t>
                </a:r>
                <a:r>
                  <a:rPr lang="fr-FR" dirty="0">
                    <a:latin typeface="Aptos" panose="020B0004020202020204" pitchFamily="34" charset="0"/>
                    <a:ea typeface="Cambria Math" panose="02040503050406030204" pitchFamily="18" charset="0"/>
                  </a:rPr>
                  <a:t> </a:t>
                </a:r>
                <a:r>
                  <a:rPr lang="fr-FR" dirty="0" err="1">
                    <a:latin typeface="Aptos" panose="020B0004020202020204" pitchFamily="34" charset="0"/>
                    <a:ea typeface="Cambria Math" panose="02040503050406030204" pitchFamily="18" charset="0"/>
                  </a:rPr>
                  <a:t>where</a:t>
                </a:r>
                <a:r>
                  <a:rPr lang="fr-FR" dirty="0">
                    <a:latin typeface="Aptos" panose="020B0004020202020204" pitchFamily="34" charset="0"/>
                    <a:ea typeface="Cambria Math" panose="02040503050406030204" pitchFamily="18" charset="0"/>
                  </a:rPr>
                  <a:t> </a:t>
                </a:r>
                <a:r>
                  <a:rPr lang="fr-FR" dirty="0" err="1">
                    <a:latin typeface="Aptos" panose="020B0004020202020204" pitchFamily="34" charset="0"/>
                    <a:ea typeface="Cambria Math" panose="02040503050406030204" pitchFamily="18" charset="0"/>
                  </a:rPr>
                  <a:t>each</a:t>
                </a:r>
                <a:r>
                  <a:rPr lang="fr-FR" dirty="0">
                    <a:latin typeface="Aptos" panose="020B0004020202020204" pitchFamily="34" charset="0"/>
                    <a:ea typeface="Cambria Math" panose="02040503050406030204" pitchFamily="18" charset="0"/>
                  </a:rPr>
                  <a:t> qubit </a:t>
                </a:r>
                <a:r>
                  <a:rPr lang="fr-FR" dirty="0" err="1">
                    <a:latin typeface="Aptos" panose="020B0004020202020204" pitchFamily="34" charset="0"/>
                    <a:ea typeface="Cambria Math" panose="02040503050406030204" pitchFamily="18" charset="0"/>
                  </a:rPr>
                  <a:t>is</a:t>
                </a:r>
                <a:r>
                  <a:rPr lang="fr-FR" dirty="0">
                    <a:latin typeface="Aptos" panose="020B0004020202020204" pitchFamily="34" charset="0"/>
                    <a:ea typeface="Cambria Math" panose="02040503050406030204" pitchFamily="18" charset="0"/>
                  </a:rPr>
                  <a:t> </a:t>
                </a:r>
                <a:r>
                  <a:rPr lang="fr-FR" dirty="0" err="1">
                    <a:latin typeface="Aptos" panose="020B0004020202020204" pitchFamily="34" charset="0"/>
                    <a:ea typeface="Cambria Math" panose="02040503050406030204" pitchFamily="18" charset="0"/>
                  </a:rPr>
                  <a:t>flipped</a:t>
                </a:r>
                <a:r>
                  <a:rPr lang="fr-FR" dirty="0">
                    <a:latin typeface="Aptos" panose="020B0004020202020204" pitchFamily="34" charset="0"/>
                    <a:ea typeface="Cambria Math" panose="02040503050406030204" pitchFamily="18" charset="0"/>
                  </a:rPr>
                  <a:t> </a:t>
                </a:r>
                <a:r>
                  <a:rPr lang="fr-FR" dirty="0" err="1">
                    <a:latin typeface="Aptos" panose="020B0004020202020204" pitchFamily="34" charset="0"/>
                    <a:ea typeface="Cambria Math" panose="02040503050406030204" pitchFamily="18" charset="0"/>
                  </a:rPr>
                  <a:t>independently</a:t>
                </a:r>
                <a:r>
                  <a:rPr lang="fr-FR" dirty="0">
                    <a:latin typeface="Aptos" panose="020B0004020202020204" pitchFamily="34" charset="0"/>
                    <a:ea typeface="Cambria Math" panose="02040503050406030204" pitchFamily="18" charset="0"/>
                  </a:rPr>
                  <a:t> and </a:t>
                </a:r>
                <a:r>
                  <a:rPr lang="fr-FR" dirty="0" err="1">
                    <a:latin typeface="Aptos" panose="020B0004020202020204" pitchFamily="34" charset="0"/>
                    <a:ea typeface="Cambria Math" panose="02040503050406030204" pitchFamily="18" charset="0"/>
                  </a:rPr>
                  <a:t>identically</a:t>
                </a:r>
                <a:r>
                  <a:rPr lang="fr-FR" dirty="0">
                    <a:latin typeface="Aptos" panose="020B0004020202020204" pitchFamily="34" charset="0"/>
                    <a:ea typeface="Cambria Math" panose="02040503050406030204" pitchFamily="18" charset="0"/>
                  </a:rPr>
                  <a:t> </a:t>
                </a:r>
                <a:r>
                  <a:rPr lang="fr-FR" dirty="0" err="1">
                    <a:latin typeface="Aptos" panose="020B0004020202020204" pitchFamily="34" charset="0"/>
                    <a:ea typeface="Cambria Math" panose="02040503050406030204" pitchFamily="18" charset="0"/>
                  </a:rPr>
                  <a:t>with</a:t>
                </a:r>
                <a:r>
                  <a:rPr lang="fr-FR" dirty="0">
                    <a:latin typeface="Aptos" panose="020B0004020202020204" pitchFamily="34" charset="0"/>
                    <a:ea typeface="Cambria Math" panose="02040503050406030204" pitchFamily="18" charset="0"/>
                  </a:rPr>
                  <a:t> </a:t>
                </a:r>
                <a:r>
                  <a:rPr lang="fr-FR" dirty="0" err="1">
                    <a:latin typeface="Aptos" panose="020B0004020202020204" pitchFamily="34" charset="0"/>
                    <a:ea typeface="Cambria Math" panose="02040503050406030204" pitchFamily="18" charset="0"/>
                  </a:rPr>
                  <a:t>probability</a:t>
                </a:r>
                <a:r>
                  <a:rPr lang="fr-FR" dirty="0">
                    <a:latin typeface="Aptos" panose="020B0004020202020204" pitchFamily="34" charset="0"/>
                    <a:ea typeface="Cambria Math" panose="02040503050406030204" pitchFamily="18" charset="0"/>
                  </a:rPr>
                  <a:t> </a:t>
                </a:r>
                <a:r>
                  <a:rPr lang="el-GR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ε </a:t>
                </a:r>
                <a:r>
                  <a:rPr lang="fr-FR" dirty="0" err="1">
                    <a:latin typeface="Aptos" panose="020B0004020202020204" pitchFamily="34" charset="0"/>
                    <a:ea typeface="Cambria Math" panose="02040503050406030204" pitchFamily="18" charset="0"/>
                  </a:rPr>
                  <a:t>satisfies</a:t>
                </a:r>
                <a:r>
                  <a:rPr lang="fr-FR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fr-FR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fr-FR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m:rPr>
                        <m:sty m:val="p"/>
                      </m:rPr>
                      <a:rPr lang="fr-FR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exp</m:t>
                    </m:r>
                    <m:r>
                      <a:rPr lang="fr-FR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(−</m:t>
                    </m:r>
                    <m:sSup>
                      <m:sSupPr>
                        <m:ctrlPr>
                          <a:rPr lang="fr-FR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fr-FR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sup>
                    </m:sSup>
                    <m:r>
                      <a:rPr lang="fr-FR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fr-FR" dirty="0"/>
                  <a:t>.</a:t>
                </a:r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09B9FAE1-E4DB-419F-BC10-378D5EEBAA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8901" y="3529156"/>
                <a:ext cx="6854196" cy="1200329"/>
              </a:xfrm>
              <a:prstGeom prst="rect">
                <a:avLst/>
              </a:prstGeom>
              <a:blipFill>
                <a:blip r:embed="rId2"/>
                <a:stretch>
                  <a:fillRect l="-926" t="-2083" b="-72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990A59DE-601D-0F86-55DD-7670614400BB}"/>
              </a:ext>
            </a:extLst>
          </p:cNvPr>
          <p:cNvSpPr txBox="1"/>
          <p:nvPr/>
        </p:nvSpPr>
        <p:spPr>
          <a:xfrm>
            <a:off x="2668901" y="2072635"/>
            <a:ext cx="65876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Say </a:t>
            </a:r>
            <a:r>
              <a:rPr lang="fr-FR" dirty="0" err="1"/>
              <a:t>that</a:t>
            </a:r>
            <a:r>
              <a:rPr lang="fr-FR" dirty="0"/>
              <a:t> </a:t>
            </a:r>
            <a:r>
              <a:rPr lang="fr-FR" b="1" dirty="0">
                <a:solidFill>
                  <a:srgbClr val="FF6B6B"/>
                </a:solidFill>
              </a:rPr>
              <a:t>the </a:t>
            </a:r>
            <a:r>
              <a:rPr lang="fr-FR" b="1" dirty="0" err="1">
                <a:solidFill>
                  <a:srgbClr val="FF6B6B"/>
                </a:solidFill>
              </a:rPr>
              <a:t>decoder</a:t>
            </a:r>
            <a:r>
              <a:rPr lang="fr-FR" b="1" dirty="0">
                <a:solidFill>
                  <a:srgbClr val="FF6B6B"/>
                </a:solidFill>
              </a:rPr>
              <a:t> has </a:t>
            </a:r>
            <a:r>
              <a:rPr lang="fr-FR" b="1" dirty="0" err="1">
                <a:solidFill>
                  <a:srgbClr val="FF6B6B"/>
                </a:solidFill>
              </a:rPr>
              <a:t>failed</a:t>
            </a:r>
            <a:r>
              <a:rPr lang="fr-FR" b="1" dirty="0">
                <a:solidFill>
                  <a:srgbClr val="FF6B6B"/>
                </a:solidFill>
              </a:rPr>
              <a:t> </a:t>
            </a:r>
            <a:r>
              <a:rPr lang="fr-FR" dirty="0"/>
              <a:t>if at the end:</a:t>
            </a:r>
          </a:p>
          <a:p>
            <a:pPr algn="ctr"/>
            <a:endParaRPr lang="fr-FR" dirty="0"/>
          </a:p>
          <a:p>
            <a:pPr algn="ctr"/>
            <a:r>
              <a:rPr lang="fr-FR" b="1" dirty="0" err="1">
                <a:solidFill>
                  <a:srgbClr val="FF6B6B"/>
                </a:solidFill>
              </a:rPr>
              <a:t>Wrong</a:t>
            </a:r>
            <a:r>
              <a:rPr lang="fr-FR" b="1" dirty="0">
                <a:solidFill>
                  <a:srgbClr val="FF6B6B"/>
                </a:solidFill>
              </a:rPr>
              <a:t> </a:t>
            </a:r>
            <a:r>
              <a:rPr lang="fr-FR" b="1" dirty="0" err="1">
                <a:solidFill>
                  <a:srgbClr val="FF6B6B"/>
                </a:solidFill>
              </a:rPr>
              <a:t>matching</a:t>
            </a:r>
            <a:r>
              <a:rPr lang="fr-FR" b="1" dirty="0">
                <a:solidFill>
                  <a:srgbClr val="FF6B6B"/>
                </a:solidFill>
              </a:rPr>
              <a:t>      OR      </a:t>
            </a:r>
            <a:r>
              <a:rPr lang="fr-FR" b="1" dirty="0" err="1">
                <a:solidFill>
                  <a:srgbClr val="FF6B6B"/>
                </a:solidFill>
              </a:rPr>
              <a:t>Some</a:t>
            </a:r>
            <a:r>
              <a:rPr lang="fr-FR" b="1" dirty="0">
                <a:solidFill>
                  <a:srgbClr val="FF6B6B"/>
                </a:solidFill>
              </a:rPr>
              <a:t> </a:t>
            </a:r>
            <a:r>
              <a:rPr lang="fr-FR" b="1" dirty="0" err="1">
                <a:solidFill>
                  <a:srgbClr val="FF6B6B"/>
                </a:solidFill>
              </a:rPr>
              <a:t>signals</a:t>
            </a:r>
            <a:r>
              <a:rPr lang="fr-FR" b="1" dirty="0">
                <a:solidFill>
                  <a:srgbClr val="FF6B6B"/>
                </a:solidFill>
              </a:rPr>
              <a:t> have not been </a:t>
            </a:r>
            <a:r>
              <a:rPr lang="fr-FR" b="1" dirty="0" err="1">
                <a:solidFill>
                  <a:srgbClr val="FF6B6B"/>
                </a:solidFill>
              </a:rPr>
              <a:t>erased</a:t>
            </a:r>
            <a:endParaRPr lang="fr-FR" b="1" dirty="0">
              <a:solidFill>
                <a:srgbClr val="FF6B6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9876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Image 57">
            <a:extLst>
              <a:ext uri="{FF2B5EF4-FFF2-40B4-BE49-F238E27FC236}">
                <a16:creationId xmlns:a16="http://schemas.microsoft.com/office/drawing/2014/main" id="{D0957402-3E2A-3701-51AC-C768B9D8B5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0155" y="2291030"/>
            <a:ext cx="2126190" cy="21261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A36B166-1BD9-2126-FA9C-941AD7153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Generalization</a:t>
            </a:r>
            <a:r>
              <a:rPr lang="fr-FR" dirty="0"/>
              <a:t> to </a:t>
            </a:r>
            <a:r>
              <a:rPr lang="fr-FR" dirty="0" err="1"/>
              <a:t>higher</a:t>
            </a:r>
            <a:r>
              <a:rPr lang="fr-FR" dirty="0"/>
              <a:t> dimensions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0F33E4C-F56B-6A28-F1D6-95C787B39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5D31A-B15D-FC4C-8E38-4B1F81E57768}" type="slidenum">
              <a:rPr lang="fr-FR" smtClean="0"/>
              <a:t>23</a:t>
            </a:fld>
            <a:endParaRPr lang="fr-FR"/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901808C2-70ED-4051-A55C-E355BBCD994F}"/>
              </a:ext>
            </a:extLst>
          </p:cNvPr>
          <p:cNvSpPr txBox="1">
            <a:spLocks/>
          </p:cNvSpPr>
          <p:nvPr/>
        </p:nvSpPr>
        <p:spPr>
          <a:xfrm>
            <a:off x="6096000" y="1494845"/>
            <a:ext cx="5430982" cy="583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800" b="1" dirty="0" err="1"/>
              <a:t>Degeneracy</a:t>
            </a:r>
            <a:r>
              <a:rPr lang="fr-FR" sz="1800" b="1" dirty="0"/>
              <a:t> leads to multiple possible corrections</a:t>
            </a:r>
          </a:p>
        </p:txBody>
      </p:sp>
      <p:sp>
        <p:nvSpPr>
          <p:cNvPr id="11" name="Flèche vers le haut 10">
            <a:extLst>
              <a:ext uri="{FF2B5EF4-FFF2-40B4-BE49-F238E27FC236}">
                <a16:creationId xmlns:a16="http://schemas.microsoft.com/office/drawing/2014/main" id="{E2247A2A-15DE-5182-0F3E-DCFFB90907E2}"/>
              </a:ext>
            </a:extLst>
          </p:cNvPr>
          <p:cNvSpPr/>
          <p:nvPr/>
        </p:nvSpPr>
        <p:spPr>
          <a:xfrm>
            <a:off x="8006143" y="3633792"/>
            <a:ext cx="260612" cy="262686"/>
          </a:xfrm>
          <a:prstGeom prst="upArrow">
            <a:avLst/>
          </a:prstGeom>
          <a:solidFill>
            <a:srgbClr val="B6CB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lèche vers le haut 11">
            <a:extLst>
              <a:ext uri="{FF2B5EF4-FFF2-40B4-BE49-F238E27FC236}">
                <a16:creationId xmlns:a16="http://schemas.microsoft.com/office/drawing/2014/main" id="{6230DF23-577F-E8CE-5060-E9AEB7F491DC}"/>
              </a:ext>
            </a:extLst>
          </p:cNvPr>
          <p:cNvSpPr/>
          <p:nvPr/>
        </p:nvSpPr>
        <p:spPr>
          <a:xfrm rot="5400000">
            <a:off x="7588039" y="2885253"/>
            <a:ext cx="260612" cy="262686"/>
          </a:xfrm>
          <a:prstGeom prst="upArrow">
            <a:avLst/>
          </a:prstGeom>
          <a:solidFill>
            <a:srgbClr val="B6CB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èche vers le haut 12">
            <a:extLst>
              <a:ext uri="{FF2B5EF4-FFF2-40B4-BE49-F238E27FC236}">
                <a16:creationId xmlns:a16="http://schemas.microsoft.com/office/drawing/2014/main" id="{A721E618-6955-F9AC-984B-7B3CE7A6D8F2}"/>
              </a:ext>
            </a:extLst>
          </p:cNvPr>
          <p:cNvSpPr/>
          <p:nvPr/>
        </p:nvSpPr>
        <p:spPr>
          <a:xfrm rot="10800000">
            <a:off x="7371627" y="3095229"/>
            <a:ext cx="260612" cy="262686"/>
          </a:xfrm>
          <a:prstGeom prst="upArrow">
            <a:avLst/>
          </a:prstGeom>
          <a:solidFill>
            <a:srgbClr val="FAF8F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</a:p>
        </p:txBody>
      </p:sp>
      <p:sp>
        <p:nvSpPr>
          <p:cNvPr id="14" name="Flèche vers le haut 13">
            <a:extLst>
              <a:ext uri="{FF2B5EF4-FFF2-40B4-BE49-F238E27FC236}">
                <a16:creationId xmlns:a16="http://schemas.microsoft.com/office/drawing/2014/main" id="{E34B9C75-D79D-4A7F-29A7-6C19A410EDE5}"/>
              </a:ext>
            </a:extLst>
          </p:cNvPr>
          <p:cNvSpPr/>
          <p:nvPr/>
        </p:nvSpPr>
        <p:spPr>
          <a:xfrm rot="16200000">
            <a:off x="7802759" y="3859631"/>
            <a:ext cx="260612" cy="262686"/>
          </a:xfrm>
          <a:prstGeom prst="upArrow">
            <a:avLst/>
          </a:prstGeom>
          <a:solidFill>
            <a:srgbClr val="FAF8F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space réservé du contenu 2">
            <a:extLst>
              <a:ext uri="{FF2B5EF4-FFF2-40B4-BE49-F238E27FC236}">
                <a16:creationId xmlns:a16="http://schemas.microsoft.com/office/drawing/2014/main" id="{E190EBAB-4249-9A4B-3B6A-E1DB6B6EF749}"/>
              </a:ext>
            </a:extLst>
          </p:cNvPr>
          <p:cNvSpPr txBox="1">
            <a:spLocks/>
          </p:cNvSpPr>
          <p:nvPr/>
        </p:nvSpPr>
        <p:spPr>
          <a:xfrm>
            <a:off x="5934152" y="4704167"/>
            <a:ext cx="5430982" cy="10937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60000"/>
              </a:lnSpc>
              <a:buFont typeface="Arial" panose="020B0604020202020204" pitchFamily="34" charset="0"/>
              <a:buNone/>
            </a:pPr>
            <a:r>
              <a:rPr lang="fr-FR" sz="1800" dirty="0"/>
              <a:t>How to </a:t>
            </a:r>
            <a:r>
              <a:rPr lang="fr-FR" sz="1800" b="1" dirty="0" err="1"/>
              <a:t>build</a:t>
            </a:r>
            <a:r>
              <a:rPr lang="fr-FR" sz="1800" b="1" dirty="0"/>
              <a:t> agreement </a:t>
            </a:r>
            <a:r>
              <a:rPr lang="fr-FR" sz="1800" dirty="0" err="1"/>
              <a:t>between</a:t>
            </a:r>
            <a:r>
              <a:rPr lang="fr-FR" sz="1800" dirty="0"/>
              <a:t> </a:t>
            </a:r>
            <a:r>
              <a:rPr lang="fr-FR" sz="1800" dirty="0" err="1"/>
              <a:t>defect</a:t>
            </a:r>
            <a:r>
              <a:rPr lang="fr-FR" sz="1800" dirty="0"/>
              <a:t> </a:t>
            </a:r>
            <a:r>
              <a:rPr lang="fr-FR" sz="1800" dirty="0" err="1"/>
              <a:t>displacement</a:t>
            </a:r>
            <a:r>
              <a:rPr lang="fr-FR" sz="1800" dirty="0"/>
              <a:t> </a:t>
            </a:r>
            <a:r>
              <a:rPr lang="fr-FR" sz="1800" dirty="0" err="1"/>
              <a:t>without</a:t>
            </a:r>
            <a:r>
              <a:rPr lang="fr-FR" sz="1800" dirty="0"/>
              <a:t> global communication?</a:t>
            </a:r>
          </a:p>
        </p:txBody>
      </p:sp>
      <p:sp>
        <p:nvSpPr>
          <p:cNvPr id="24" name="Flèche vers le haut 23">
            <a:extLst>
              <a:ext uri="{FF2B5EF4-FFF2-40B4-BE49-F238E27FC236}">
                <a16:creationId xmlns:a16="http://schemas.microsoft.com/office/drawing/2014/main" id="{ECEF89FD-C997-5310-5B01-EC1EDCFF1020}"/>
              </a:ext>
            </a:extLst>
          </p:cNvPr>
          <p:cNvSpPr/>
          <p:nvPr/>
        </p:nvSpPr>
        <p:spPr>
          <a:xfrm rot="5400000">
            <a:off x="9265254" y="2636449"/>
            <a:ext cx="260612" cy="262686"/>
          </a:xfrm>
          <a:prstGeom prst="upArrow">
            <a:avLst/>
          </a:prstGeom>
          <a:solidFill>
            <a:srgbClr val="B6CB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Flèche vers le haut 26">
            <a:extLst>
              <a:ext uri="{FF2B5EF4-FFF2-40B4-BE49-F238E27FC236}">
                <a16:creationId xmlns:a16="http://schemas.microsoft.com/office/drawing/2014/main" id="{E6E9B23C-F304-5760-C908-C3E52B1AE51C}"/>
              </a:ext>
            </a:extLst>
          </p:cNvPr>
          <p:cNvSpPr/>
          <p:nvPr/>
        </p:nvSpPr>
        <p:spPr>
          <a:xfrm rot="5400000">
            <a:off x="9265254" y="3038821"/>
            <a:ext cx="260612" cy="262686"/>
          </a:xfrm>
          <a:prstGeom prst="upArrow">
            <a:avLst/>
          </a:prstGeom>
          <a:solidFill>
            <a:srgbClr val="FAF8F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Flèche vers le haut 27">
            <a:extLst>
              <a:ext uri="{FF2B5EF4-FFF2-40B4-BE49-F238E27FC236}">
                <a16:creationId xmlns:a16="http://schemas.microsoft.com/office/drawing/2014/main" id="{0ACA2CDD-5E94-67AD-5DBD-49A6855796AF}"/>
              </a:ext>
            </a:extLst>
          </p:cNvPr>
          <p:cNvSpPr/>
          <p:nvPr/>
        </p:nvSpPr>
        <p:spPr>
          <a:xfrm rot="5400000">
            <a:off x="9705709" y="2636449"/>
            <a:ext cx="260612" cy="262686"/>
          </a:xfrm>
          <a:prstGeom prst="upArrow">
            <a:avLst/>
          </a:prstGeom>
          <a:solidFill>
            <a:srgbClr val="B6CB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Flèche vers le haut 28">
            <a:extLst>
              <a:ext uri="{FF2B5EF4-FFF2-40B4-BE49-F238E27FC236}">
                <a16:creationId xmlns:a16="http://schemas.microsoft.com/office/drawing/2014/main" id="{6BCF5576-7964-ABAE-9B0D-5CB69FE796AE}"/>
              </a:ext>
            </a:extLst>
          </p:cNvPr>
          <p:cNvSpPr/>
          <p:nvPr/>
        </p:nvSpPr>
        <p:spPr>
          <a:xfrm rot="5400000">
            <a:off x="9705709" y="3038821"/>
            <a:ext cx="260612" cy="262686"/>
          </a:xfrm>
          <a:prstGeom prst="upArrow">
            <a:avLst/>
          </a:prstGeom>
          <a:solidFill>
            <a:srgbClr val="FAF8F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Flèche vers le haut 29">
            <a:extLst>
              <a:ext uri="{FF2B5EF4-FFF2-40B4-BE49-F238E27FC236}">
                <a16:creationId xmlns:a16="http://schemas.microsoft.com/office/drawing/2014/main" id="{C8A84BB5-9091-3350-3D8A-03E6E61970C7}"/>
              </a:ext>
            </a:extLst>
          </p:cNvPr>
          <p:cNvSpPr/>
          <p:nvPr/>
        </p:nvSpPr>
        <p:spPr>
          <a:xfrm rot="5400000">
            <a:off x="9265254" y="3508795"/>
            <a:ext cx="260612" cy="262686"/>
          </a:xfrm>
          <a:prstGeom prst="upArrow">
            <a:avLst/>
          </a:prstGeom>
          <a:solidFill>
            <a:srgbClr val="B6CB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Flèche vers le haut 30">
            <a:extLst>
              <a:ext uri="{FF2B5EF4-FFF2-40B4-BE49-F238E27FC236}">
                <a16:creationId xmlns:a16="http://schemas.microsoft.com/office/drawing/2014/main" id="{85267A52-F5DB-A44D-7EB0-9C9F88966011}"/>
              </a:ext>
            </a:extLst>
          </p:cNvPr>
          <p:cNvSpPr/>
          <p:nvPr/>
        </p:nvSpPr>
        <p:spPr>
          <a:xfrm rot="5400000">
            <a:off x="9698715" y="3508795"/>
            <a:ext cx="260612" cy="262686"/>
          </a:xfrm>
          <a:prstGeom prst="upArrow">
            <a:avLst/>
          </a:prstGeom>
          <a:solidFill>
            <a:srgbClr val="FAF8F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Flèche vers le haut 31">
            <a:extLst>
              <a:ext uri="{FF2B5EF4-FFF2-40B4-BE49-F238E27FC236}">
                <a16:creationId xmlns:a16="http://schemas.microsoft.com/office/drawing/2014/main" id="{9A7BF07A-8077-A2D5-9C56-58C52010E7BD}"/>
              </a:ext>
            </a:extLst>
          </p:cNvPr>
          <p:cNvSpPr/>
          <p:nvPr/>
        </p:nvSpPr>
        <p:spPr>
          <a:xfrm rot="5400000">
            <a:off x="9698715" y="3909174"/>
            <a:ext cx="260612" cy="262686"/>
          </a:xfrm>
          <a:prstGeom prst="upArrow">
            <a:avLst/>
          </a:prstGeom>
          <a:solidFill>
            <a:srgbClr val="B6CB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Flèche vers le haut 32">
            <a:extLst>
              <a:ext uri="{FF2B5EF4-FFF2-40B4-BE49-F238E27FC236}">
                <a16:creationId xmlns:a16="http://schemas.microsoft.com/office/drawing/2014/main" id="{965F1DFD-94C6-31B7-9700-846B037C9C5E}"/>
              </a:ext>
            </a:extLst>
          </p:cNvPr>
          <p:cNvSpPr/>
          <p:nvPr/>
        </p:nvSpPr>
        <p:spPr>
          <a:xfrm rot="5400000">
            <a:off x="9265254" y="3909174"/>
            <a:ext cx="260612" cy="262686"/>
          </a:xfrm>
          <a:prstGeom prst="upArrow">
            <a:avLst/>
          </a:prstGeom>
          <a:solidFill>
            <a:srgbClr val="FAF8F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08758C1B-F5AC-5262-B9B5-BE08E8164FCF}"/>
              </a:ext>
            </a:extLst>
          </p:cNvPr>
          <p:cNvSpPr txBox="1"/>
          <p:nvPr/>
        </p:nvSpPr>
        <p:spPr>
          <a:xfrm>
            <a:off x="10165976" y="2787040"/>
            <a:ext cx="753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OK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D3CCE7DC-EAD0-D986-F8FE-0D4637790B2C}"/>
                  </a:ext>
                </a:extLst>
              </p:cNvPr>
              <p:cNvSpPr txBox="1"/>
              <p:nvPr/>
            </p:nvSpPr>
            <p:spPr>
              <a:xfrm>
                <a:off x="10165975" y="3643418"/>
                <a:ext cx="14765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∼</m:t>
                    </m:r>
                  </m:oMath>
                </a14:m>
                <a:r>
                  <a:rPr lang="fr-FR" dirty="0"/>
                  <a:t> </a:t>
                </a:r>
                <a:r>
                  <a:rPr lang="fr-FR" dirty="0" err="1"/>
                  <a:t>orbit</a:t>
                </a:r>
                <a:r>
                  <a:rPr lang="fr-FR" dirty="0"/>
                  <a:t> </a:t>
                </a:r>
                <a:r>
                  <a:rPr lang="fr-FR" dirty="0" err="1"/>
                  <a:t>mvt</a:t>
                </a:r>
                <a:r>
                  <a:rPr lang="fr-FR" dirty="0"/>
                  <a:t> .</a:t>
                </a:r>
              </a:p>
            </p:txBody>
          </p:sp>
        </mc:Choice>
        <mc:Fallback xmlns=""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D3CCE7DC-EAD0-D986-F8FE-0D4637790B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5975" y="3643418"/>
                <a:ext cx="1476526" cy="369332"/>
              </a:xfrm>
              <a:prstGeom prst="rect">
                <a:avLst/>
              </a:prstGeom>
              <a:blipFill>
                <a:blip r:embed="rId4"/>
                <a:stretch>
                  <a:fillRect t="-10345" b="-275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Accolade ouvrante 35">
            <a:extLst>
              <a:ext uri="{FF2B5EF4-FFF2-40B4-BE49-F238E27FC236}">
                <a16:creationId xmlns:a16="http://schemas.microsoft.com/office/drawing/2014/main" id="{0C138EA3-982E-540E-ECB7-74D5355203A8}"/>
              </a:ext>
            </a:extLst>
          </p:cNvPr>
          <p:cNvSpPr/>
          <p:nvPr/>
        </p:nvSpPr>
        <p:spPr>
          <a:xfrm rot="10800000">
            <a:off x="10081451" y="2599066"/>
            <a:ext cx="114910" cy="734012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Accolade ouvrante 36">
            <a:extLst>
              <a:ext uri="{FF2B5EF4-FFF2-40B4-BE49-F238E27FC236}">
                <a16:creationId xmlns:a16="http://schemas.microsoft.com/office/drawing/2014/main" id="{01F5CEDE-009B-8138-BE07-FE43F9FCD9B9}"/>
              </a:ext>
            </a:extLst>
          </p:cNvPr>
          <p:cNvSpPr/>
          <p:nvPr/>
        </p:nvSpPr>
        <p:spPr>
          <a:xfrm rot="10800000">
            <a:off x="10077957" y="3479847"/>
            <a:ext cx="114910" cy="734012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08EBA762-7A07-993F-E92C-00E07AB0C23F}"/>
              </a:ext>
            </a:extLst>
          </p:cNvPr>
          <p:cNvSpPr/>
          <p:nvPr/>
        </p:nvSpPr>
        <p:spPr>
          <a:xfrm>
            <a:off x="9297347" y="2263075"/>
            <a:ext cx="195943" cy="195943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837D0A30-2540-7F47-D196-42B084DA30AD}"/>
              </a:ext>
            </a:extLst>
          </p:cNvPr>
          <p:cNvSpPr/>
          <p:nvPr/>
        </p:nvSpPr>
        <p:spPr>
          <a:xfrm>
            <a:off x="9725212" y="2263075"/>
            <a:ext cx="195943" cy="195943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</a:t>
            </a:r>
          </a:p>
        </p:txBody>
      </p:sp>
      <p:sp>
        <p:nvSpPr>
          <p:cNvPr id="47" name="Espace réservé du contenu 2">
            <a:extLst>
              <a:ext uri="{FF2B5EF4-FFF2-40B4-BE49-F238E27FC236}">
                <a16:creationId xmlns:a16="http://schemas.microsoft.com/office/drawing/2014/main" id="{F9B96CCA-1D00-5DA0-3D34-C8EDB8DCDB76}"/>
              </a:ext>
            </a:extLst>
          </p:cNvPr>
          <p:cNvSpPr txBox="1">
            <a:spLocks/>
          </p:cNvSpPr>
          <p:nvPr/>
        </p:nvSpPr>
        <p:spPr>
          <a:xfrm>
            <a:off x="1503220" y="4704166"/>
            <a:ext cx="3297382" cy="10937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60000"/>
              </a:lnSpc>
              <a:buFont typeface="Arial" panose="020B0604020202020204" pitchFamily="34" charset="0"/>
              <a:buNone/>
            </a:pPr>
            <a:r>
              <a:rPr lang="fr-FR" sz="1800" dirty="0"/>
              <a:t>… </a:t>
            </a:r>
            <a:r>
              <a:rPr lang="fr-FR" sz="1800" dirty="0" err="1"/>
              <a:t>from</a:t>
            </a:r>
            <a:r>
              <a:rPr lang="fr-FR" sz="1800" dirty="0"/>
              <a:t> point-like </a:t>
            </a:r>
            <a:r>
              <a:rPr lang="fr-FR" sz="1800" dirty="0" err="1"/>
              <a:t>particles</a:t>
            </a:r>
            <a:r>
              <a:rPr lang="fr-FR" sz="1800" dirty="0"/>
              <a:t>? (</a:t>
            </a:r>
            <a:r>
              <a:rPr lang="fr-FR" sz="1800" dirty="0" err="1"/>
              <a:t>with</a:t>
            </a:r>
            <a:r>
              <a:rPr lang="fr-FR" sz="1800" dirty="0"/>
              <a:t> charge conservation)</a:t>
            </a: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83D6CF10-BB7F-A3B1-4B45-56DB5BA9FFB1}"/>
              </a:ext>
            </a:extLst>
          </p:cNvPr>
          <p:cNvSpPr txBox="1">
            <a:spLocks/>
          </p:cNvSpPr>
          <p:nvPr/>
        </p:nvSpPr>
        <p:spPr>
          <a:xfrm>
            <a:off x="838200" y="1494846"/>
            <a:ext cx="5257800" cy="583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800" b="1" dirty="0"/>
              <a:t>Need for </a:t>
            </a:r>
            <a:r>
              <a:rPr lang="fr-FR" sz="1800" b="1" dirty="0" err="1"/>
              <a:t>higher-dimensional</a:t>
            </a:r>
            <a:r>
              <a:rPr lang="fr-FR" sz="1800" b="1" dirty="0"/>
              <a:t> « </a:t>
            </a:r>
            <a:r>
              <a:rPr lang="fr-FR" sz="1800" b="1" dirty="0" err="1"/>
              <a:t>wavefront</a:t>
            </a:r>
            <a:r>
              <a:rPr lang="fr-FR" sz="1800" b="1" dirty="0"/>
              <a:t> » …</a:t>
            </a:r>
          </a:p>
        </p:txBody>
      </p:sp>
      <p:pic>
        <p:nvPicPr>
          <p:cNvPr id="56" name="Image 55">
            <a:extLst>
              <a:ext uri="{FF2B5EF4-FFF2-40B4-BE49-F238E27FC236}">
                <a16:creationId xmlns:a16="http://schemas.microsoft.com/office/drawing/2014/main" id="{2F0D379D-5E34-56D1-D45E-4DD3A89A01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2291030"/>
            <a:ext cx="4600812" cy="212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8617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ZoneTexte 167">
            <a:extLst>
              <a:ext uri="{FF2B5EF4-FFF2-40B4-BE49-F238E27FC236}">
                <a16:creationId xmlns:a16="http://schemas.microsoft.com/office/drawing/2014/main" id="{549E1B56-61D2-1ED3-0147-769A1F413ACD}"/>
              </a:ext>
            </a:extLst>
          </p:cNvPr>
          <p:cNvSpPr txBox="1"/>
          <p:nvPr/>
        </p:nvSpPr>
        <p:spPr>
          <a:xfrm>
            <a:off x="2790645" y="2575283"/>
            <a:ext cx="27431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err="1"/>
              <a:t>create</a:t>
            </a:r>
            <a:r>
              <a:rPr lang="fr-FR" sz="1200" dirty="0"/>
              <a:t> </a:t>
            </a:r>
            <a:r>
              <a:rPr lang="fr-FR" sz="1200" dirty="0" err="1"/>
              <a:t>when</a:t>
            </a:r>
            <a:r>
              <a:rPr lang="fr-FR" sz="1200" dirty="0"/>
              <a:t> </a:t>
            </a:r>
            <a:r>
              <a:rPr lang="fr-FR" sz="1200" dirty="0" err="1"/>
              <a:t>decrement</a:t>
            </a:r>
            <a:endParaRPr lang="fr-FR" sz="120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68B67A5-8F95-B21A-C4E2-25ACA4124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Spanning</a:t>
            </a:r>
            <a:r>
              <a:rPr lang="fr-FR" dirty="0"/>
              <a:t> the </a:t>
            </a:r>
            <a:r>
              <a:rPr lang="fr-FR" dirty="0" err="1"/>
              <a:t>entire</a:t>
            </a:r>
            <a:r>
              <a:rPr lang="fr-FR" dirty="0"/>
              <a:t> 2D plane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A06B1F6-CB42-1BB0-844C-E334D3F41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5D31A-B15D-FC4C-8E38-4B1F81E57768}" type="slidenum">
              <a:rPr lang="fr-FR" smtClean="0"/>
              <a:t>24</a:t>
            </a:fld>
            <a:endParaRPr lang="fr-FR"/>
          </a:p>
        </p:txBody>
      </p:sp>
      <p:sp>
        <p:nvSpPr>
          <p:cNvPr id="121" name="Ellipse 120">
            <a:extLst>
              <a:ext uri="{FF2B5EF4-FFF2-40B4-BE49-F238E27FC236}">
                <a16:creationId xmlns:a16="http://schemas.microsoft.com/office/drawing/2014/main" id="{FE54D3CF-9E48-5B57-5A46-0CA1068E4A53}"/>
              </a:ext>
            </a:extLst>
          </p:cNvPr>
          <p:cNvSpPr/>
          <p:nvPr/>
        </p:nvSpPr>
        <p:spPr>
          <a:xfrm>
            <a:off x="1549625" y="2952079"/>
            <a:ext cx="232392" cy="232392"/>
          </a:xfrm>
          <a:prstGeom prst="ellipse">
            <a:avLst/>
          </a:prstGeom>
          <a:solidFill>
            <a:srgbClr val="0171B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2" name="Triangle 121">
            <a:extLst>
              <a:ext uri="{FF2B5EF4-FFF2-40B4-BE49-F238E27FC236}">
                <a16:creationId xmlns:a16="http://schemas.microsoft.com/office/drawing/2014/main" id="{B2293411-0F94-A438-D942-A427E60DE0DC}"/>
              </a:ext>
            </a:extLst>
          </p:cNvPr>
          <p:cNvSpPr/>
          <p:nvPr/>
        </p:nvSpPr>
        <p:spPr>
          <a:xfrm rot="5400000">
            <a:off x="2652227" y="2954957"/>
            <a:ext cx="246504" cy="212503"/>
          </a:xfrm>
          <a:prstGeom prst="triangle">
            <a:avLst/>
          </a:prstGeom>
          <a:solidFill>
            <a:srgbClr val="FFC5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3" name="Triangle 122">
            <a:extLst>
              <a:ext uri="{FF2B5EF4-FFF2-40B4-BE49-F238E27FC236}">
                <a16:creationId xmlns:a16="http://schemas.microsoft.com/office/drawing/2014/main" id="{38E8169C-E934-E983-57E9-8BA05FAE527F}"/>
              </a:ext>
            </a:extLst>
          </p:cNvPr>
          <p:cNvSpPr/>
          <p:nvPr/>
        </p:nvSpPr>
        <p:spPr>
          <a:xfrm rot="5400000">
            <a:off x="2652227" y="3639326"/>
            <a:ext cx="246504" cy="212503"/>
          </a:xfrm>
          <a:prstGeom prst="triangle">
            <a:avLst/>
          </a:prstGeom>
          <a:solidFill>
            <a:srgbClr val="0171B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4" name="Ellipse 123">
            <a:extLst>
              <a:ext uri="{FF2B5EF4-FFF2-40B4-BE49-F238E27FC236}">
                <a16:creationId xmlns:a16="http://schemas.microsoft.com/office/drawing/2014/main" id="{601A9737-C2ED-BA80-B4A1-0667833B7FD4}"/>
              </a:ext>
            </a:extLst>
          </p:cNvPr>
          <p:cNvSpPr/>
          <p:nvPr/>
        </p:nvSpPr>
        <p:spPr>
          <a:xfrm>
            <a:off x="2635972" y="2227302"/>
            <a:ext cx="232392" cy="23239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8" name="Triangle 127">
            <a:extLst>
              <a:ext uri="{FF2B5EF4-FFF2-40B4-BE49-F238E27FC236}">
                <a16:creationId xmlns:a16="http://schemas.microsoft.com/office/drawing/2014/main" id="{FB54ED7E-963E-44B6-85F5-6BB086647BBC}"/>
              </a:ext>
            </a:extLst>
          </p:cNvPr>
          <p:cNvSpPr/>
          <p:nvPr/>
        </p:nvSpPr>
        <p:spPr>
          <a:xfrm rot="5400000">
            <a:off x="3816838" y="3653828"/>
            <a:ext cx="246504" cy="212503"/>
          </a:xfrm>
          <a:prstGeom prst="triangle">
            <a:avLst/>
          </a:prstGeom>
          <a:solidFill>
            <a:srgbClr val="FFC56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9" name="Triangle 128">
            <a:extLst>
              <a:ext uri="{FF2B5EF4-FFF2-40B4-BE49-F238E27FC236}">
                <a16:creationId xmlns:a16="http://schemas.microsoft.com/office/drawing/2014/main" id="{8880A500-31F3-A5FC-E380-04904B15CBCB}"/>
              </a:ext>
            </a:extLst>
          </p:cNvPr>
          <p:cNvSpPr/>
          <p:nvPr/>
        </p:nvSpPr>
        <p:spPr>
          <a:xfrm rot="5400000">
            <a:off x="3816838" y="4338197"/>
            <a:ext cx="246504" cy="212503"/>
          </a:xfrm>
          <a:prstGeom prst="triangle">
            <a:avLst/>
          </a:prstGeom>
          <a:solidFill>
            <a:srgbClr val="8CBE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0" name="Ellipse 129">
            <a:extLst>
              <a:ext uri="{FF2B5EF4-FFF2-40B4-BE49-F238E27FC236}">
                <a16:creationId xmlns:a16="http://schemas.microsoft.com/office/drawing/2014/main" id="{4049E452-4F33-1E0C-BC6B-610C4CCBA65E}"/>
              </a:ext>
            </a:extLst>
          </p:cNvPr>
          <p:cNvSpPr/>
          <p:nvPr/>
        </p:nvSpPr>
        <p:spPr>
          <a:xfrm>
            <a:off x="3800583" y="2926173"/>
            <a:ext cx="232392" cy="232392"/>
          </a:xfrm>
          <a:prstGeom prst="ellipse">
            <a:avLst/>
          </a:prstGeom>
          <a:solidFill>
            <a:srgbClr val="FFC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132" name="Connecteur droit avec flèche 131">
            <a:extLst>
              <a:ext uri="{FF2B5EF4-FFF2-40B4-BE49-F238E27FC236}">
                <a16:creationId xmlns:a16="http://schemas.microsoft.com/office/drawing/2014/main" id="{C7CA15E1-D8DF-A74D-39EA-42334526C490}"/>
              </a:ext>
            </a:extLst>
          </p:cNvPr>
          <p:cNvCxnSpPr>
            <a:cxnSpLocks/>
          </p:cNvCxnSpPr>
          <p:nvPr/>
        </p:nvCxnSpPr>
        <p:spPr>
          <a:xfrm>
            <a:off x="1891809" y="3205700"/>
            <a:ext cx="650449" cy="39589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3" name="Connecteur droit avec flèche 132">
            <a:extLst>
              <a:ext uri="{FF2B5EF4-FFF2-40B4-BE49-F238E27FC236}">
                <a16:creationId xmlns:a16="http://schemas.microsoft.com/office/drawing/2014/main" id="{78E8C30E-2020-C28F-8355-E17AED1DB716}"/>
              </a:ext>
            </a:extLst>
          </p:cNvPr>
          <p:cNvCxnSpPr>
            <a:cxnSpLocks/>
          </p:cNvCxnSpPr>
          <p:nvPr/>
        </p:nvCxnSpPr>
        <p:spPr>
          <a:xfrm>
            <a:off x="2994854" y="3883332"/>
            <a:ext cx="650449" cy="39589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4" name="Connecteur droit avec flèche 133">
            <a:extLst>
              <a:ext uri="{FF2B5EF4-FFF2-40B4-BE49-F238E27FC236}">
                <a16:creationId xmlns:a16="http://schemas.microsoft.com/office/drawing/2014/main" id="{C558EC96-97BE-D769-D84E-9B73BDB094E0}"/>
              </a:ext>
            </a:extLst>
          </p:cNvPr>
          <p:cNvCxnSpPr>
            <a:cxnSpLocks/>
          </p:cNvCxnSpPr>
          <p:nvPr/>
        </p:nvCxnSpPr>
        <p:spPr>
          <a:xfrm flipV="1">
            <a:off x="1873741" y="2416707"/>
            <a:ext cx="668517" cy="48576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7" name="Connecteur droit avec flèche 136">
            <a:extLst>
              <a:ext uri="{FF2B5EF4-FFF2-40B4-BE49-F238E27FC236}">
                <a16:creationId xmlns:a16="http://schemas.microsoft.com/office/drawing/2014/main" id="{13B1279E-9873-89E7-6367-C1BAA362A484}"/>
              </a:ext>
            </a:extLst>
          </p:cNvPr>
          <p:cNvCxnSpPr>
            <a:cxnSpLocks/>
          </p:cNvCxnSpPr>
          <p:nvPr/>
        </p:nvCxnSpPr>
        <p:spPr>
          <a:xfrm flipV="1">
            <a:off x="2995245" y="3151066"/>
            <a:ext cx="668517" cy="48576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8" name="Connecteur droit avec flèche 137">
            <a:extLst>
              <a:ext uri="{FF2B5EF4-FFF2-40B4-BE49-F238E27FC236}">
                <a16:creationId xmlns:a16="http://schemas.microsoft.com/office/drawing/2014/main" id="{C1378414-EA78-5858-E575-440DFAE42DCA}"/>
              </a:ext>
            </a:extLst>
          </p:cNvPr>
          <p:cNvCxnSpPr>
            <a:cxnSpLocks/>
          </p:cNvCxnSpPr>
          <p:nvPr/>
        </p:nvCxnSpPr>
        <p:spPr>
          <a:xfrm flipH="1" flipV="1">
            <a:off x="2752123" y="3241150"/>
            <a:ext cx="6211" cy="32845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0" name="Connecteur droit avec flèche 139">
            <a:extLst>
              <a:ext uri="{FF2B5EF4-FFF2-40B4-BE49-F238E27FC236}">
                <a16:creationId xmlns:a16="http://schemas.microsoft.com/office/drawing/2014/main" id="{4A228D0F-C064-E37C-5C55-94BAF95E73EB}"/>
              </a:ext>
            </a:extLst>
          </p:cNvPr>
          <p:cNvCxnSpPr>
            <a:cxnSpLocks/>
          </p:cNvCxnSpPr>
          <p:nvPr/>
        </p:nvCxnSpPr>
        <p:spPr>
          <a:xfrm flipH="1" flipV="1">
            <a:off x="3940090" y="3940273"/>
            <a:ext cx="6211" cy="32845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1" name="Connecteur droit avec flèche 140">
            <a:extLst>
              <a:ext uri="{FF2B5EF4-FFF2-40B4-BE49-F238E27FC236}">
                <a16:creationId xmlns:a16="http://schemas.microsoft.com/office/drawing/2014/main" id="{615B15CC-5B3B-2A5C-9150-F6B1404D02AA}"/>
              </a:ext>
            </a:extLst>
          </p:cNvPr>
          <p:cNvCxnSpPr>
            <a:cxnSpLocks/>
          </p:cNvCxnSpPr>
          <p:nvPr/>
        </p:nvCxnSpPr>
        <p:spPr>
          <a:xfrm>
            <a:off x="2752123" y="2529563"/>
            <a:ext cx="0" cy="3729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6" name="Connecteur droit avec flèche 145">
            <a:extLst>
              <a:ext uri="{FF2B5EF4-FFF2-40B4-BE49-F238E27FC236}">
                <a16:creationId xmlns:a16="http://schemas.microsoft.com/office/drawing/2014/main" id="{9F26252F-3331-7CC1-48A0-2751FE7E5238}"/>
              </a:ext>
            </a:extLst>
          </p:cNvPr>
          <p:cNvCxnSpPr>
            <a:cxnSpLocks/>
          </p:cNvCxnSpPr>
          <p:nvPr/>
        </p:nvCxnSpPr>
        <p:spPr>
          <a:xfrm>
            <a:off x="3940090" y="3228693"/>
            <a:ext cx="0" cy="3729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9" name="ZoneTexte 148">
            <a:extLst>
              <a:ext uri="{FF2B5EF4-FFF2-40B4-BE49-F238E27FC236}">
                <a16:creationId xmlns:a16="http://schemas.microsoft.com/office/drawing/2014/main" id="{4DA31326-5B27-0F15-1798-A6EE76CD4A10}"/>
              </a:ext>
            </a:extLst>
          </p:cNvPr>
          <p:cNvSpPr txBox="1"/>
          <p:nvPr/>
        </p:nvSpPr>
        <p:spPr>
          <a:xfrm>
            <a:off x="1290106" y="2447927"/>
            <a:ext cx="868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err="1"/>
              <a:t>increment</a:t>
            </a:r>
            <a:endParaRPr lang="fr-FR" sz="1200" dirty="0"/>
          </a:p>
        </p:txBody>
      </p:sp>
      <p:sp>
        <p:nvSpPr>
          <p:cNvPr id="150" name="ZoneTexte 149">
            <a:extLst>
              <a:ext uri="{FF2B5EF4-FFF2-40B4-BE49-F238E27FC236}">
                <a16:creationId xmlns:a16="http://schemas.microsoft.com/office/drawing/2014/main" id="{82C26097-866C-509F-B68D-FA9298218A2C}"/>
              </a:ext>
            </a:extLst>
          </p:cNvPr>
          <p:cNvSpPr txBox="1"/>
          <p:nvPr/>
        </p:nvSpPr>
        <p:spPr>
          <a:xfrm>
            <a:off x="1526391" y="3312948"/>
            <a:ext cx="868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err="1"/>
              <a:t>create</a:t>
            </a:r>
            <a:endParaRPr lang="fr-FR" sz="1200" dirty="0"/>
          </a:p>
        </p:txBody>
      </p:sp>
      <p:sp>
        <p:nvSpPr>
          <p:cNvPr id="151" name="ZoneTexte 150">
            <a:extLst>
              <a:ext uri="{FF2B5EF4-FFF2-40B4-BE49-F238E27FC236}">
                <a16:creationId xmlns:a16="http://schemas.microsoft.com/office/drawing/2014/main" id="{B8423EE3-B780-2CF9-4895-1AE930AE4BB7}"/>
              </a:ext>
            </a:extLst>
          </p:cNvPr>
          <p:cNvSpPr txBox="1"/>
          <p:nvPr/>
        </p:nvSpPr>
        <p:spPr>
          <a:xfrm>
            <a:off x="3985322" y="3961352"/>
            <a:ext cx="12842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recombine</a:t>
            </a:r>
          </a:p>
        </p:txBody>
      </p:sp>
      <p:sp>
        <p:nvSpPr>
          <p:cNvPr id="153" name="ZoneTexte 152">
            <a:extLst>
              <a:ext uri="{FF2B5EF4-FFF2-40B4-BE49-F238E27FC236}">
                <a16:creationId xmlns:a16="http://schemas.microsoft.com/office/drawing/2014/main" id="{887875F9-432D-5839-389D-F9D9FBD0FA96}"/>
              </a:ext>
            </a:extLst>
          </p:cNvPr>
          <p:cNvSpPr txBox="1"/>
          <p:nvPr/>
        </p:nvSpPr>
        <p:spPr>
          <a:xfrm>
            <a:off x="3962522" y="3253609"/>
            <a:ext cx="27431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err="1"/>
              <a:t>create</a:t>
            </a:r>
            <a:r>
              <a:rPr lang="fr-FR" sz="1200" dirty="0"/>
              <a:t> </a:t>
            </a:r>
            <a:r>
              <a:rPr lang="fr-FR" sz="1200" dirty="0" err="1"/>
              <a:t>when</a:t>
            </a:r>
            <a:r>
              <a:rPr lang="fr-FR" sz="1200" dirty="0"/>
              <a:t> </a:t>
            </a:r>
            <a:r>
              <a:rPr lang="fr-FR" sz="1200" dirty="0" err="1"/>
              <a:t>decrement</a:t>
            </a:r>
            <a:endParaRPr lang="fr-FR" sz="1200" dirty="0"/>
          </a:p>
        </p:txBody>
      </p:sp>
      <p:sp>
        <p:nvSpPr>
          <p:cNvPr id="162" name="ZoneTexte 161">
            <a:extLst>
              <a:ext uri="{FF2B5EF4-FFF2-40B4-BE49-F238E27FC236}">
                <a16:creationId xmlns:a16="http://schemas.microsoft.com/office/drawing/2014/main" id="{2D892B0C-504A-CC14-28A3-C16D28DDBA73}"/>
              </a:ext>
            </a:extLst>
          </p:cNvPr>
          <p:cNvSpPr txBox="1"/>
          <p:nvPr/>
        </p:nvSpPr>
        <p:spPr>
          <a:xfrm>
            <a:off x="707187" y="2876542"/>
            <a:ext cx="1012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>
                <a:solidFill>
                  <a:srgbClr val="0171BC"/>
                </a:solidFill>
              </a:rPr>
              <a:t>defect</a:t>
            </a:r>
            <a:endParaRPr lang="fr-FR" dirty="0">
              <a:solidFill>
                <a:srgbClr val="0171BC"/>
              </a:solidFill>
            </a:endParaRPr>
          </a:p>
        </p:txBody>
      </p:sp>
      <p:sp>
        <p:nvSpPr>
          <p:cNvPr id="163" name="ZoneTexte 162">
            <a:extLst>
              <a:ext uri="{FF2B5EF4-FFF2-40B4-BE49-F238E27FC236}">
                <a16:creationId xmlns:a16="http://schemas.microsoft.com/office/drawing/2014/main" id="{5A038B4E-18AB-CE21-7516-697733171698}"/>
              </a:ext>
            </a:extLst>
          </p:cNvPr>
          <p:cNvSpPr txBox="1"/>
          <p:nvPr/>
        </p:nvSpPr>
        <p:spPr>
          <a:xfrm>
            <a:off x="2362219" y="1866110"/>
            <a:ext cx="10122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/>
              <a:t>1: </a:t>
            </a:r>
            <a:r>
              <a:rPr lang="fr-FR" sz="1200" b="1" dirty="0" err="1"/>
              <a:t>span</a:t>
            </a:r>
            <a:r>
              <a:rPr lang="fr-FR" sz="1200" b="1" dirty="0"/>
              <a:t> 1D </a:t>
            </a:r>
          </a:p>
        </p:txBody>
      </p:sp>
      <p:sp>
        <p:nvSpPr>
          <p:cNvPr id="164" name="ZoneTexte 163">
            <a:extLst>
              <a:ext uri="{FF2B5EF4-FFF2-40B4-BE49-F238E27FC236}">
                <a16:creationId xmlns:a16="http://schemas.microsoft.com/office/drawing/2014/main" id="{56BFFA32-DDB1-E665-090C-799A87A56180}"/>
              </a:ext>
            </a:extLst>
          </p:cNvPr>
          <p:cNvSpPr txBox="1"/>
          <p:nvPr/>
        </p:nvSpPr>
        <p:spPr>
          <a:xfrm>
            <a:off x="3470536" y="2574275"/>
            <a:ext cx="24754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/>
              <a:t>2: </a:t>
            </a:r>
            <a:r>
              <a:rPr lang="fr-FR" sz="1200" b="1" dirty="0" err="1"/>
              <a:t>span</a:t>
            </a:r>
            <a:r>
              <a:rPr lang="fr-FR" sz="1200" b="1" dirty="0"/>
              <a:t> the ortho direction</a:t>
            </a:r>
          </a:p>
        </p:txBody>
      </p:sp>
      <p:sp>
        <p:nvSpPr>
          <p:cNvPr id="165" name="ZoneTexte 164">
            <a:extLst>
              <a:ext uri="{FF2B5EF4-FFF2-40B4-BE49-F238E27FC236}">
                <a16:creationId xmlns:a16="http://schemas.microsoft.com/office/drawing/2014/main" id="{028CB435-965B-FCAC-C8BB-9AC59A6BBE2F}"/>
              </a:ext>
            </a:extLst>
          </p:cNvPr>
          <p:cNvSpPr txBox="1"/>
          <p:nvPr/>
        </p:nvSpPr>
        <p:spPr>
          <a:xfrm>
            <a:off x="2904945" y="2149968"/>
            <a:ext cx="1012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C000"/>
                </a:solidFill>
              </a:rPr>
              <a:t>1-stack</a:t>
            </a:r>
          </a:p>
        </p:txBody>
      </p:sp>
      <p:sp>
        <p:nvSpPr>
          <p:cNvPr id="166" name="ZoneTexte 165">
            <a:extLst>
              <a:ext uri="{FF2B5EF4-FFF2-40B4-BE49-F238E27FC236}">
                <a16:creationId xmlns:a16="http://schemas.microsoft.com/office/drawing/2014/main" id="{B8673953-B43E-DD68-8E0F-4EEB2D710901}"/>
              </a:ext>
            </a:extLst>
          </p:cNvPr>
          <p:cNvSpPr txBox="1"/>
          <p:nvPr/>
        </p:nvSpPr>
        <p:spPr>
          <a:xfrm>
            <a:off x="2927799" y="2865166"/>
            <a:ext cx="1526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C563"/>
                </a:solidFill>
              </a:rPr>
              <a:t>1-anti-signal</a:t>
            </a:r>
          </a:p>
        </p:txBody>
      </p:sp>
      <p:sp>
        <p:nvSpPr>
          <p:cNvPr id="167" name="ZoneTexte 166">
            <a:extLst>
              <a:ext uri="{FF2B5EF4-FFF2-40B4-BE49-F238E27FC236}">
                <a16:creationId xmlns:a16="http://schemas.microsoft.com/office/drawing/2014/main" id="{0D87E412-AAF9-52A9-C267-E932645BA7ED}"/>
              </a:ext>
            </a:extLst>
          </p:cNvPr>
          <p:cNvSpPr txBox="1"/>
          <p:nvPr/>
        </p:nvSpPr>
        <p:spPr>
          <a:xfrm>
            <a:off x="2927800" y="3588899"/>
            <a:ext cx="1547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171BC"/>
                </a:solidFill>
              </a:rPr>
              <a:t>1-fwd-signal</a:t>
            </a:r>
          </a:p>
        </p:txBody>
      </p:sp>
      <p:sp>
        <p:nvSpPr>
          <p:cNvPr id="169" name="ZoneTexte 168">
            <a:extLst>
              <a:ext uri="{FF2B5EF4-FFF2-40B4-BE49-F238E27FC236}">
                <a16:creationId xmlns:a16="http://schemas.microsoft.com/office/drawing/2014/main" id="{AF851008-52DC-D42F-BF87-CD46FB417CF7}"/>
              </a:ext>
            </a:extLst>
          </p:cNvPr>
          <p:cNvSpPr txBox="1"/>
          <p:nvPr/>
        </p:nvSpPr>
        <p:spPr>
          <a:xfrm>
            <a:off x="2785317" y="3264379"/>
            <a:ext cx="12842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recombine</a:t>
            </a:r>
          </a:p>
        </p:txBody>
      </p:sp>
      <p:sp>
        <p:nvSpPr>
          <p:cNvPr id="170" name="ZoneTexte 169">
            <a:extLst>
              <a:ext uri="{FF2B5EF4-FFF2-40B4-BE49-F238E27FC236}">
                <a16:creationId xmlns:a16="http://schemas.microsoft.com/office/drawing/2014/main" id="{2D9E6EB0-9CE4-2127-9772-8D8129C8D9EE}"/>
              </a:ext>
            </a:extLst>
          </p:cNvPr>
          <p:cNvSpPr txBox="1"/>
          <p:nvPr/>
        </p:nvSpPr>
        <p:spPr>
          <a:xfrm>
            <a:off x="4087311" y="2860893"/>
            <a:ext cx="1012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C000"/>
                </a:solidFill>
              </a:rPr>
              <a:t>2-stack</a:t>
            </a:r>
          </a:p>
        </p:txBody>
      </p:sp>
      <p:sp>
        <p:nvSpPr>
          <p:cNvPr id="171" name="ZoneTexte 170">
            <a:extLst>
              <a:ext uri="{FF2B5EF4-FFF2-40B4-BE49-F238E27FC236}">
                <a16:creationId xmlns:a16="http://schemas.microsoft.com/office/drawing/2014/main" id="{5C98C857-325B-D1BF-245D-6688F1070770}"/>
              </a:ext>
            </a:extLst>
          </p:cNvPr>
          <p:cNvSpPr txBox="1"/>
          <p:nvPr/>
        </p:nvSpPr>
        <p:spPr>
          <a:xfrm>
            <a:off x="4110165" y="3569871"/>
            <a:ext cx="1526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C563">
                    <a:alpha val="50000"/>
                  </a:srgbClr>
                </a:solidFill>
              </a:rPr>
              <a:t>2-anti-signal</a:t>
            </a:r>
          </a:p>
        </p:txBody>
      </p:sp>
      <p:sp>
        <p:nvSpPr>
          <p:cNvPr id="172" name="ZoneTexte 171">
            <a:extLst>
              <a:ext uri="{FF2B5EF4-FFF2-40B4-BE49-F238E27FC236}">
                <a16:creationId xmlns:a16="http://schemas.microsoft.com/office/drawing/2014/main" id="{553B7CAC-684F-3569-E1F2-A414022BA262}"/>
              </a:ext>
            </a:extLst>
          </p:cNvPr>
          <p:cNvSpPr txBox="1"/>
          <p:nvPr/>
        </p:nvSpPr>
        <p:spPr>
          <a:xfrm>
            <a:off x="4110165" y="4268724"/>
            <a:ext cx="1617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8CBEDA"/>
                </a:solidFill>
              </a:rPr>
              <a:t>2-fwd-signal</a:t>
            </a:r>
          </a:p>
        </p:txBody>
      </p:sp>
      <p:sp>
        <p:nvSpPr>
          <p:cNvPr id="175" name="Accolade ouvrante 174">
            <a:extLst>
              <a:ext uri="{FF2B5EF4-FFF2-40B4-BE49-F238E27FC236}">
                <a16:creationId xmlns:a16="http://schemas.microsoft.com/office/drawing/2014/main" id="{1BBE4628-1453-93D3-3252-BFAEEB184281}"/>
              </a:ext>
            </a:extLst>
          </p:cNvPr>
          <p:cNvSpPr/>
          <p:nvPr/>
        </p:nvSpPr>
        <p:spPr>
          <a:xfrm rot="10800000">
            <a:off x="5614058" y="1864258"/>
            <a:ext cx="113623" cy="938889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6" name="ZoneTexte 175">
            <a:extLst>
              <a:ext uri="{FF2B5EF4-FFF2-40B4-BE49-F238E27FC236}">
                <a16:creationId xmlns:a16="http://schemas.microsoft.com/office/drawing/2014/main" id="{390D1524-B33C-4E30-F7A6-AEBC71FFCD6B}"/>
              </a:ext>
            </a:extLst>
          </p:cNvPr>
          <p:cNvSpPr txBox="1"/>
          <p:nvPr/>
        </p:nvSpPr>
        <p:spPr>
          <a:xfrm flipH="1">
            <a:off x="5631428" y="2085897"/>
            <a:ext cx="1206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err="1"/>
              <a:t>span</a:t>
            </a:r>
            <a:r>
              <a:rPr lang="fr-FR" sz="1200" b="1" dirty="0"/>
              <a:t> the </a:t>
            </a:r>
            <a:r>
              <a:rPr lang="fr-FR" sz="1200" b="1" dirty="0" err="1"/>
              <a:t>entire</a:t>
            </a:r>
            <a:r>
              <a:rPr lang="fr-FR" sz="1200" b="1" dirty="0"/>
              <a:t> plane!</a:t>
            </a:r>
          </a:p>
        </p:txBody>
      </p:sp>
      <p:pic>
        <p:nvPicPr>
          <p:cNvPr id="179" name="Image 178">
            <a:extLst>
              <a:ext uri="{FF2B5EF4-FFF2-40B4-BE49-F238E27FC236}">
                <a16:creationId xmlns:a16="http://schemas.microsoft.com/office/drawing/2014/main" id="{06065071-F10C-4516-2206-1FB7B722EF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6050"/>
          <a:stretch>
            <a:fillRect/>
          </a:stretch>
        </p:blipFill>
        <p:spPr>
          <a:xfrm>
            <a:off x="7230655" y="3527761"/>
            <a:ext cx="3696539" cy="2644788"/>
          </a:xfrm>
          <a:prstGeom prst="rect">
            <a:avLst/>
          </a:prstGeom>
        </p:spPr>
      </p:pic>
      <p:sp>
        <p:nvSpPr>
          <p:cNvPr id="180" name="Espace réservé du contenu 2">
            <a:extLst>
              <a:ext uri="{FF2B5EF4-FFF2-40B4-BE49-F238E27FC236}">
                <a16:creationId xmlns:a16="http://schemas.microsoft.com/office/drawing/2014/main" id="{F657B664-42F0-8AFD-3EA0-C413398B81CA}"/>
              </a:ext>
            </a:extLst>
          </p:cNvPr>
          <p:cNvSpPr txBox="1">
            <a:spLocks/>
          </p:cNvSpPr>
          <p:nvPr/>
        </p:nvSpPr>
        <p:spPr>
          <a:xfrm>
            <a:off x="838200" y="1446720"/>
            <a:ext cx="5257800" cy="583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800" b="1" dirty="0"/>
              <a:t>New </a:t>
            </a:r>
            <a:r>
              <a:rPr lang="fr-FR" sz="1800" b="1" dirty="0" err="1"/>
              <a:t>particles</a:t>
            </a:r>
            <a:r>
              <a:rPr lang="fr-FR" sz="1800" b="1" dirty="0"/>
              <a:t>: type-1 and type-2 </a:t>
            </a:r>
            <a:r>
              <a:rPr lang="fr-FR" sz="1800" b="1" dirty="0" err="1"/>
              <a:t>signals</a:t>
            </a:r>
            <a:endParaRPr lang="fr-FR" sz="1800" b="1" dirty="0"/>
          </a:p>
        </p:txBody>
      </p:sp>
      <p:sp>
        <p:nvSpPr>
          <p:cNvPr id="181" name="Espace réservé du contenu 2">
            <a:extLst>
              <a:ext uri="{FF2B5EF4-FFF2-40B4-BE49-F238E27FC236}">
                <a16:creationId xmlns:a16="http://schemas.microsoft.com/office/drawing/2014/main" id="{DC08BD93-233D-1784-0C47-4BFD5157D09A}"/>
              </a:ext>
            </a:extLst>
          </p:cNvPr>
          <p:cNvSpPr txBox="1">
            <a:spLocks/>
          </p:cNvSpPr>
          <p:nvPr/>
        </p:nvSpPr>
        <p:spPr>
          <a:xfrm>
            <a:off x="6989035" y="3125211"/>
            <a:ext cx="5257800" cy="583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800" b="1" dirty="0" err="1"/>
              <a:t>Forgetting</a:t>
            </a:r>
            <a:r>
              <a:rPr lang="fr-FR" sz="1800" b="1" dirty="0"/>
              <a:t> about stacks and anti-</a:t>
            </a:r>
            <a:r>
              <a:rPr lang="fr-FR" sz="1800" b="1" dirty="0" err="1"/>
              <a:t>signals</a:t>
            </a:r>
            <a:r>
              <a:rPr lang="fr-FR" sz="1800" b="1" dirty="0"/>
              <a:t> …</a:t>
            </a:r>
          </a:p>
        </p:txBody>
      </p:sp>
      <p:sp>
        <p:nvSpPr>
          <p:cNvPr id="185" name="Espace réservé du contenu 2">
            <a:extLst>
              <a:ext uri="{FF2B5EF4-FFF2-40B4-BE49-F238E27FC236}">
                <a16:creationId xmlns:a16="http://schemas.microsoft.com/office/drawing/2014/main" id="{2E28706D-AEBB-C5D9-1FA9-82F30542D2C0}"/>
              </a:ext>
            </a:extLst>
          </p:cNvPr>
          <p:cNvSpPr txBox="1">
            <a:spLocks/>
          </p:cNvSpPr>
          <p:nvPr/>
        </p:nvSpPr>
        <p:spPr>
          <a:xfrm>
            <a:off x="6934200" y="1444591"/>
            <a:ext cx="5257800" cy="583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800" b="1" dirty="0"/>
              <a:t>Example of signal </a:t>
            </a:r>
            <a:r>
              <a:rPr lang="fr-FR" sz="1800" b="1" dirty="0" err="1"/>
              <a:t>generation</a:t>
            </a:r>
            <a:r>
              <a:rPr lang="fr-FR" sz="1800" b="1" dirty="0"/>
              <a:t> </a:t>
            </a:r>
            <a:r>
              <a:rPr lang="fr-FR" sz="1800" b="1" dirty="0" err="1"/>
              <a:t>rules</a:t>
            </a:r>
            <a:endParaRPr lang="fr-FR" sz="1800" b="1" dirty="0"/>
          </a:p>
        </p:txBody>
      </p:sp>
      <p:sp>
        <p:nvSpPr>
          <p:cNvPr id="186" name="Ellipse 185">
            <a:extLst>
              <a:ext uri="{FF2B5EF4-FFF2-40B4-BE49-F238E27FC236}">
                <a16:creationId xmlns:a16="http://schemas.microsoft.com/office/drawing/2014/main" id="{070D7044-52F0-F43B-2E1F-23A8C732B6F3}"/>
              </a:ext>
            </a:extLst>
          </p:cNvPr>
          <p:cNvSpPr/>
          <p:nvPr/>
        </p:nvSpPr>
        <p:spPr>
          <a:xfrm>
            <a:off x="7720204" y="2334642"/>
            <a:ext cx="232392" cy="232392"/>
          </a:xfrm>
          <a:prstGeom prst="ellipse">
            <a:avLst/>
          </a:prstGeom>
          <a:solidFill>
            <a:srgbClr val="0171B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7" name="Triangle 186">
            <a:extLst>
              <a:ext uri="{FF2B5EF4-FFF2-40B4-BE49-F238E27FC236}">
                <a16:creationId xmlns:a16="http://schemas.microsoft.com/office/drawing/2014/main" id="{24D3112B-289A-F3CE-93FD-FFB511CAF53D}"/>
              </a:ext>
            </a:extLst>
          </p:cNvPr>
          <p:cNvSpPr/>
          <p:nvPr/>
        </p:nvSpPr>
        <p:spPr>
          <a:xfrm>
            <a:off x="8931009" y="1960611"/>
            <a:ext cx="246504" cy="212503"/>
          </a:xfrm>
          <a:prstGeom prst="triangle">
            <a:avLst/>
          </a:prstGeom>
          <a:solidFill>
            <a:srgbClr val="0171B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8" name="Triangle 187">
            <a:extLst>
              <a:ext uri="{FF2B5EF4-FFF2-40B4-BE49-F238E27FC236}">
                <a16:creationId xmlns:a16="http://schemas.microsoft.com/office/drawing/2014/main" id="{DDA9E06E-75C2-AE6C-1D5C-2CDA35F96403}"/>
              </a:ext>
            </a:extLst>
          </p:cNvPr>
          <p:cNvSpPr/>
          <p:nvPr/>
        </p:nvSpPr>
        <p:spPr>
          <a:xfrm rot="16200000">
            <a:off x="8914009" y="2346446"/>
            <a:ext cx="246504" cy="212503"/>
          </a:xfrm>
          <a:prstGeom prst="triangle">
            <a:avLst/>
          </a:prstGeom>
          <a:solidFill>
            <a:srgbClr val="0171B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9" name="Triangle 188">
            <a:extLst>
              <a:ext uri="{FF2B5EF4-FFF2-40B4-BE49-F238E27FC236}">
                <a16:creationId xmlns:a16="http://schemas.microsoft.com/office/drawing/2014/main" id="{87E66FD1-9C77-1598-1BB2-F67CB7790D15}"/>
              </a:ext>
            </a:extLst>
          </p:cNvPr>
          <p:cNvSpPr/>
          <p:nvPr/>
        </p:nvSpPr>
        <p:spPr>
          <a:xfrm rot="10800000">
            <a:off x="8945578" y="2743645"/>
            <a:ext cx="246504" cy="212503"/>
          </a:xfrm>
          <a:prstGeom prst="triangle">
            <a:avLst/>
          </a:prstGeom>
          <a:solidFill>
            <a:srgbClr val="0171B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0" name="Triangle 189">
            <a:extLst>
              <a:ext uri="{FF2B5EF4-FFF2-40B4-BE49-F238E27FC236}">
                <a16:creationId xmlns:a16="http://schemas.microsoft.com/office/drawing/2014/main" id="{D7E95D41-191B-11C6-6994-4B406C3140ED}"/>
              </a:ext>
            </a:extLst>
          </p:cNvPr>
          <p:cNvSpPr/>
          <p:nvPr/>
        </p:nvSpPr>
        <p:spPr>
          <a:xfrm rot="5400000">
            <a:off x="10114525" y="1956973"/>
            <a:ext cx="246504" cy="212503"/>
          </a:xfrm>
          <a:prstGeom prst="triangle">
            <a:avLst/>
          </a:prstGeom>
          <a:solidFill>
            <a:srgbClr val="8CBE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1" name="Triangle 190">
            <a:extLst>
              <a:ext uri="{FF2B5EF4-FFF2-40B4-BE49-F238E27FC236}">
                <a16:creationId xmlns:a16="http://schemas.microsoft.com/office/drawing/2014/main" id="{1A2C741E-5F21-8AD8-FF64-082AF713C55C}"/>
              </a:ext>
            </a:extLst>
          </p:cNvPr>
          <p:cNvSpPr/>
          <p:nvPr/>
        </p:nvSpPr>
        <p:spPr>
          <a:xfrm>
            <a:off x="9925308" y="2356083"/>
            <a:ext cx="246504" cy="212503"/>
          </a:xfrm>
          <a:prstGeom prst="triangle">
            <a:avLst/>
          </a:prstGeom>
          <a:solidFill>
            <a:srgbClr val="8CBE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2" name="Triangle 191">
            <a:extLst>
              <a:ext uri="{FF2B5EF4-FFF2-40B4-BE49-F238E27FC236}">
                <a16:creationId xmlns:a16="http://schemas.microsoft.com/office/drawing/2014/main" id="{5795AA7C-48DA-E240-3A24-8D96C5F5BC8E}"/>
              </a:ext>
            </a:extLst>
          </p:cNvPr>
          <p:cNvSpPr/>
          <p:nvPr/>
        </p:nvSpPr>
        <p:spPr>
          <a:xfrm rot="10800000">
            <a:off x="10368357" y="2354531"/>
            <a:ext cx="246504" cy="212503"/>
          </a:xfrm>
          <a:prstGeom prst="triangle">
            <a:avLst/>
          </a:prstGeom>
          <a:solidFill>
            <a:srgbClr val="8CBE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3" name="Triangle 192">
            <a:extLst>
              <a:ext uri="{FF2B5EF4-FFF2-40B4-BE49-F238E27FC236}">
                <a16:creationId xmlns:a16="http://schemas.microsoft.com/office/drawing/2014/main" id="{14D4D6EF-9B8D-93B6-ADAE-674EBC4A6E71}"/>
              </a:ext>
            </a:extLst>
          </p:cNvPr>
          <p:cNvSpPr/>
          <p:nvPr/>
        </p:nvSpPr>
        <p:spPr>
          <a:xfrm rot="5400000">
            <a:off x="10135376" y="2726645"/>
            <a:ext cx="246504" cy="212503"/>
          </a:xfrm>
          <a:prstGeom prst="triangle">
            <a:avLst/>
          </a:prstGeom>
          <a:solidFill>
            <a:srgbClr val="8CBE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94" name="Connecteur droit avec flèche 193">
            <a:extLst>
              <a:ext uri="{FF2B5EF4-FFF2-40B4-BE49-F238E27FC236}">
                <a16:creationId xmlns:a16="http://schemas.microsoft.com/office/drawing/2014/main" id="{96E4F949-5D34-8DA7-107E-17B41CF40E19}"/>
              </a:ext>
            </a:extLst>
          </p:cNvPr>
          <p:cNvCxnSpPr>
            <a:cxnSpLocks/>
          </p:cNvCxnSpPr>
          <p:nvPr/>
        </p:nvCxnSpPr>
        <p:spPr>
          <a:xfrm>
            <a:off x="8039413" y="2436998"/>
            <a:ext cx="736970" cy="36503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5" name="Connecteur droit avec flèche 194">
            <a:extLst>
              <a:ext uri="{FF2B5EF4-FFF2-40B4-BE49-F238E27FC236}">
                <a16:creationId xmlns:a16="http://schemas.microsoft.com/office/drawing/2014/main" id="{59A79077-2170-69F5-A617-74430AB873F4}"/>
              </a:ext>
            </a:extLst>
          </p:cNvPr>
          <p:cNvCxnSpPr>
            <a:cxnSpLocks/>
          </p:cNvCxnSpPr>
          <p:nvPr/>
        </p:nvCxnSpPr>
        <p:spPr>
          <a:xfrm flipV="1">
            <a:off x="8039413" y="2089082"/>
            <a:ext cx="736970" cy="34286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7" name="Connecteur droit avec flèche 196">
            <a:extLst>
              <a:ext uri="{FF2B5EF4-FFF2-40B4-BE49-F238E27FC236}">
                <a16:creationId xmlns:a16="http://schemas.microsoft.com/office/drawing/2014/main" id="{C0543E05-D5EB-26A3-C04E-662F3BBA2CFC}"/>
              </a:ext>
            </a:extLst>
          </p:cNvPr>
          <p:cNvCxnSpPr>
            <a:cxnSpLocks/>
          </p:cNvCxnSpPr>
          <p:nvPr/>
        </p:nvCxnSpPr>
        <p:spPr>
          <a:xfrm>
            <a:off x="8039413" y="2442702"/>
            <a:ext cx="73697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4" name="Connecteur droit avec flèche 203">
            <a:extLst>
              <a:ext uri="{FF2B5EF4-FFF2-40B4-BE49-F238E27FC236}">
                <a16:creationId xmlns:a16="http://schemas.microsoft.com/office/drawing/2014/main" id="{5B12CA13-C87E-A599-70F4-DFA8EB2BAA29}"/>
              </a:ext>
            </a:extLst>
          </p:cNvPr>
          <p:cNvCxnSpPr>
            <a:cxnSpLocks/>
          </p:cNvCxnSpPr>
          <p:nvPr/>
        </p:nvCxnSpPr>
        <p:spPr>
          <a:xfrm>
            <a:off x="9309124" y="2070610"/>
            <a:ext cx="69616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6" name="Connecteur droit avec flèche 205">
            <a:extLst>
              <a:ext uri="{FF2B5EF4-FFF2-40B4-BE49-F238E27FC236}">
                <a16:creationId xmlns:a16="http://schemas.microsoft.com/office/drawing/2014/main" id="{8A180BD6-8DF2-6BDA-03CF-42F7B2F38EEF}"/>
              </a:ext>
            </a:extLst>
          </p:cNvPr>
          <p:cNvCxnSpPr>
            <a:cxnSpLocks/>
          </p:cNvCxnSpPr>
          <p:nvPr/>
        </p:nvCxnSpPr>
        <p:spPr>
          <a:xfrm>
            <a:off x="9309124" y="2460782"/>
            <a:ext cx="55993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8" name="Connecteur droit avec flèche 207">
            <a:extLst>
              <a:ext uri="{FF2B5EF4-FFF2-40B4-BE49-F238E27FC236}">
                <a16:creationId xmlns:a16="http://schemas.microsoft.com/office/drawing/2014/main" id="{D6716C11-AA4E-5BA0-9674-5A390559D27D}"/>
              </a:ext>
            </a:extLst>
          </p:cNvPr>
          <p:cNvCxnSpPr>
            <a:cxnSpLocks/>
          </p:cNvCxnSpPr>
          <p:nvPr/>
        </p:nvCxnSpPr>
        <p:spPr>
          <a:xfrm>
            <a:off x="9309124" y="2849896"/>
            <a:ext cx="69616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9" name="Espace réservé du contenu 2">
            <a:extLst>
              <a:ext uri="{FF2B5EF4-FFF2-40B4-BE49-F238E27FC236}">
                <a16:creationId xmlns:a16="http://schemas.microsoft.com/office/drawing/2014/main" id="{3B0A992F-05AE-9884-2C59-A6EBDB0C8EF7}"/>
              </a:ext>
            </a:extLst>
          </p:cNvPr>
          <p:cNvSpPr txBox="1">
            <a:spLocks/>
          </p:cNvSpPr>
          <p:nvPr/>
        </p:nvSpPr>
        <p:spPr>
          <a:xfrm>
            <a:off x="10115830" y="2321092"/>
            <a:ext cx="246504" cy="3428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800" dirty="0"/>
              <a:t>&amp;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BB852C6-A960-101F-A398-47013D83935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81625"/>
          <a:stretch>
            <a:fillRect/>
          </a:stretch>
        </p:blipFill>
        <p:spPr>
          <a:xfrm>
            <a:off x="1553605" y="5169622"/>
            <a:ext cx="3802326" cy="1197736"/>
          </a:xfrm>
          <a:prstGeom prst="rect">
            <a:avLst/>
          </a:prstGeom>
        </p:spPr>
      </p:pic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B2FBD023-6CF6-A8A0-5F2A-1304E95BB592}"/>
              </a:ext>
            </a:extLst>
          </p:cNvPr>
          <p:cNvSpPr txBox="1">
            <a:spLocks/>
          </p:cNvSpPr>
          <p:nvPr/>
        </p:nvSpPr>
        <p:spPr>
          <a:xfrm>
            <a:off x="838200" y="4769917"/>
            <a:ext cx="6781022" cy="583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800" b="1" dirty="0" err="1"/>
              <a:t>Particles</a:t>
            </a:r>
            <a:r>
              <a:rPr lang="fr-FR" sz="1800" b="1" dirty="0"/>
              <a:t> </a:t>
            </a:r>
            <a:r>
              <a:rPr lang="fr-FR" sz="1800" b="1" dirty="0" err="1"/>
              <a:t>divided</a:t>
            </a:r>
            <a:r>
              <a:rPr lang="fr-FR" sz="1800" b="1" dirty="0"/>
              <a:t> by nature, type and propagation direction</a:t>
            </a:r>
          </a:p>
        </p:txBody>
      </p:sp>
    </p:spTree>
    <p:extLst>
      <p:ext uri="{BB962C8B-B14F-4D97-AF65-F5344CB8AC3E}">
        <p14:creationId xmlns:p14="http://schemas.microsoft.com/office/powerpoint/2010/main" val="458398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" grpId="0"/>
      <p:bldP spid="128" grpId="0" animBg="1"/>
      <p:bldP spid="129" grpId="0" animBg="1"/>
      <p:bldP spid="130" grpId="0" animBg="1"/>
      <p:bldP spid="151" grpId="0"/>
      <p:bldP spid="153" grpId="0"/>
      <p:bldP spid="164" grpId="0"/>
      <p:bldP spid="165" grpId="0"/>
      <p:bldP spid="166" grpId="0"/>
      <p:bldP spid="167" grpId="0"/>
      <p:bldP spid="169" grpId="0"/>
      <p:bldP spid="170" grpId="0"/>
      <p:bldP spid="171" grpId="0"/>
      <p:bldP spid="172" grpId="0"/>
      <p:bldP spid="175" grpId="0" animBg="1"/>
      <p:bldP spid="176" grpId="0"/>
      <p:bldP spid="181" grpId="0"/>
      <p:bldP spid="185" grpId="0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209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662AD-B90B-FE04-B85E-702D7E31A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29E230-1D17-49AB-F70C-98AC24A7B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err="1"/>
              <a:t>Assymetric</a:t>
            </a:r>
            <a:r>
              <a:rPr lang="fr-FR" dirty="0"/>
              <a:t> signal propagation </a:t>
            </a:r>
            <a:r>
              <a:rPr lang="fr-FR" dirty="0" err="1"/>
              <a:t>build</a:t>
            </a:r>
            <a:r>
              <a:rPr lang="fr-FR" dirty="0"/>
              <a:t> </a:t>
            </a:r>
            <a:r>
              <a:rPr lang="fr-FR" dirty="0" err="1"/>
              <a:t>agreements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0EEB83F-9E8F-C469-8C6F-A9569DC13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5D31A-B15D-FC4C-8E38-4B1F81E57768}" type="slidenum">
              <a:rPr lang="fr-FR" smtClean="0"/>
              <a:t>25</a:t>
            </a:fld>
            <a:endParaRPr lang="fr-FR"/>
          </a:p>
        </p:txBody>
      </p:sp>
      <p:pic>
        <p:nvPicPr>
          <p:cNvPr id="148" name="Image 147">
            <a:extLst>
              <a:ext uri="{FF2B5EF4-FFF2-40B4-BE49-F238E27FC236}">
                <a16:creationId xmlns:a16="http://schemas.microsoft.com/office/drawing/2014/main" id="{B755AD3A-7550-CAF7-774B-DBA86155A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8154" y="1435352"/>
            <a:ext cx="5005993" cy="2648625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2CCCC60-CF59-CC52-69D6-BE6FB65793DF}"/>
              </a:ext>
            </a:extLst>
          </p:cNvPr>
          <p:cNvSpPr txBox="1">
            <a:spLocks/>
          </p:cNvSpPr>
          <p:nvPr/>
        </p:nvSpPr>
        <p:spPr>
          <a:xfrm>
            <a:off x="523765" y="1405600"/>
            <a:ext cx="2644048" cy="769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fr-FR" sz="1800" dirty="0" err="1"/>
              <a:t>Forgetting</a:t>
            </a:r>
            <a:r>
              <a:rPr lang="fr-FR" sz="1800" dirty="0"/>
              <a:t> about stacks and anti-</a:t>
            </a:r>
            <a:r>
              <a:rPr lang="fr-FR" sz="1800" dirty="0" err="1"/>
              <a:t>signals</a:t>
            </a:r>
            <a:r>
              <a:rPr lang="fr-FR" sz="1800" dirty="0"/>
              <a:t> …</a:t>
            </a: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DE2D6FD7-8566-FF95-94B9-B9123DEB307D}"/>
              </a:ext>
            </a:extLst>
          </p:cNvPr>
          <p:cNvSpPr txBox="1">
            <a:spLocks/>
          </p:cNvSpPr>
          <p:nvPr/>
        </p:nvSpPr>
        <p:spPr>
          <a:xfrm>
            <a:off x="8344147" y="1405600"/>
            <a:ext cx="2112735" cy="4459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800" dirty="0"/>
              <a:t>Attraction bassin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00062A8E-7A3D-8719-3CB9-40E86F9F25B5}"/>
              </a:ext>
            </a:extLst>
          </p:cNvPr>
          <p:cNvSpPr txBox="1">
            <a:spLocks/>
          </p:cNvSpPr>
          <p:nvPr/>
        </p:nvSpPr>
        <p:spPr>
          <a:xfrm>
            <a:off x="8344147" y="2536711"/>
            <a:ext cx="2112735" cy="44590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800" dirty="0"/>
              <a:t>Local corrections in agreement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B9D309BE-4D33-30DB-7A24-D4FC054BBDB4}"/>
              </a:ext>
            </a:extLst>
          </p:cNvPr>
          <p:cNvSpPr txBox="1"/>
          <p:nvPr/>
        </p:nvSpPr>
        <p:spPr>
          <a:xfrm>
            <a:off x="3353342" y="3928201"/>
            <a:ext cx="701302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b="1" dirty="0"/>
          </a:p>
          <a:p>
            <a:r>
              <a:rPr lang="fr-FR" b="1" dirty="0"/>
              <a:t>1-Forward-Signals</a:t>
            </a:r>
            <a:br>
              <a:rPr lang="fr-FR" dirty="0"/>
            </a:br>
            <a:r>
              <a:rPr lang="fr-FR" dirty="0" err="1"/>
              <a:t>Create</a:t>
            </a:r>
            <a:r>
              <a:rPr lang="fr-FR" dirty="0"/>
              <a:t> </a:t>
            </a:r>
            <a:r>
              <a:rPr lang="fr-FR" dirty="0">
                <a:solidFill>
                  <a:srgbClr val="0171BC"/>
                </a:solidFill>
              </a:rPr>
              <a:t>1-fwd-signals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</a:t>
            </a:r>
            <a:r>
              <a:rPr lang="fr-FR" dirty="0" err="1">
                <a:solidFill>
                  <a:srgbClr val="0171BC"/>
                </a:solidFill>
              </a:rPr>
              <a:t>defect</a:t>
            </a:r>
            <a:r>
              <a:rPr lang="fr-FR" dirty="0"/>
              <a:t> sites; </a:t>
            </a:r>
            <a:r>
              <a:rPr lang="fr-FR" dirty="0" err="1"/>
              <a:t>increment</a:t>
            </a:r>
            <a:r>
              <a:rPr lang="fr-FR" dirty="0"/>
              <a:t> </a:t>
            </a:r>
            <a:r>
              <a:rPr lang="fr-FR" dirty="0">
                <a:solidFill>
                  <a:srgbClr val="FFC000"/>
                </a:solidFill>
              </a:rPr>
              <a:t>1-stacks</a:t>
            </a:r>
            <a:r>
              <a:rPr lang="fr-FR" dirty="0"/>
              <a:t> </a:t>
            </a:r>
            <a:r>
              <a:rPr lang="fr-FR" i="1" dirty="0"/>
              <a:t>(ii)</a:t>
            </a:r>
            <a:br>
              <a:rPr lang="fr-FR" dirty="0"/>
            </a:br>
            <a:r>
              <a:rPr lang="fr-FR" dirty="0" err="1"/>
              <a:t>Propagate</a:t>
            </a:r>
            <a:r>
              <a:rPr lang="fr-FR" dirty="0"/>
              <a:t> </a:t>
            </a:r>
            <a:r>
              <a:rPr lang="fr-FR" dirty="0">
                <a:solidFill>
                  <a:srgbClr val="0171BC"/>
                </a:solidFill>
              </a:rPr>
              <a:t>1-fwd-signals</a:t>
            </a:r>
            <a:r>
              <a:rPr lang="fr-FR" dirty="0"/>
              <a:t> by 1 </a:t>
            </a:r>
            <a:r>
              <a:rPr lang="fr-FR" i="1" dirty="0"/>
              <a:t>(viii)</a:t>
            </a:r>
          </a:p>
          <a:p>
            <a:endParaRPr lang="fr-FR" dirty="0"/>
          </a:p>
          <a:p>
            <a:r>
              <a:rPr lang="fr-FR" b="1" dirty="0"/>
              <a:t>2-Forward-Signals</a:t>
            </a:r>
            <a:br>
              <a:rPr lang="fr-FR" dirty="0"/>
            </a:br>
            <a:r>
              <a:rPr lang="fr-FR" dirty="0" err="1"/>
              <a:t>Create</a:t>
            </a:r>
            <a:r>
              <a:rPr lang="fr-FR" dirty="0"/>
              <a:t> </a:t>
            </a:r>
            <a:r>
              <a:rPr lang="fr-FR" dirty="0">
                <a:solidFill>
                  <a:srgbClr val="8CBEDA"/>
                </a:solidFill>
              </a:rPr>
              <a:t>2-fwd-signals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</a:t>
            </a:r>
            <a:r>
              <a:rPr lang="fr-FR" dirty="0">
                <a:solidFill>
                  <a:srgbClr val="0171BC"/>
                </a:solidFill>
              </a:rPr>
              <a:t>1-fwd-signals</a:t>
            </a:r>
            <a:r>
              <a:rPr lang="fr-FR" dirty="0"/>
              <a:t> and </a:t>
            </a:r>
            <a:r>
              <a:rPr lang="fr-FR" dirty="0" err="1">
                <a:solidFill>
                  <a:srgbClr val="0171BC"/>
                </a:solidFill>
              </a:rPr>
              <a:t>defects</a:t>
            </a:r>
            <a:r>
              <a:rPr lang="fr-FR" dirty="0"/>
              <a:t>; </a:t>
            </a:r>
            <a:r>
              <a:rPr lang="fr-FR" dirty="0" err="1"/>
              <a:t>increment</a:t>
            </a:r>
            <a:r>
              <a:rPr lang="fr-FR" dirty="0"/>
              <a:t> </a:t>
            </a:r>
            <a:r>
              <a:rPr lang="fr-FR" dirty="0">
                <a:solidFill>
                  <a:srgbClr val="FFC563"/>
                </a:solidFill>
              </a:rPr>
              <a:t>2-stacks</a:t>
            </a:r>
            <a:r>
              <a:rPr lang="fr-FR" dirty="0"/>
              <a:t> </a:t>
            </a:r>
            <a:r>
              <a:rPr lang="fr-FR" i="1" dirty="0"/>
              <a:t>(iii)</a:t>
            </a:r>
            <a:br>
              <a:rPr lang="fr-FR" dirty="0"/>
            </a:br>
            <a:r>
              <a:rPr lang="fr-FR" dirty="0" err="1"/>
              <a:t>Propagate</a:t>
            </a:r>
            <a:r>
              <a:rPr lang="fr-FR" dirty="0"/>
              <a:t> </a:t>
            </a:r>
            <a:r>
              <a:rPr lang="fr-FR" dirty="0">
                <a:solidFill>
                  <a:srgbClr val="8CBEDA"/>
                </a:solidFill>
              </a:rPr>
              <a:t>2-fwd-signals</a:t>
            </a:r>
            <a:r>
              <a:rPr lang="fr-FR" dirty="0"/>
              <a:t> by 1 </a:t>
            </a:r>
            <a:r>
              <a:rPr lang="fr-FR" i="1" dirty="0"/>
              <a:t>(viii)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F7726561-FFFC-5FDA-2BA8-ACCFF023BCB4}"/>
              </a:ext>
            </a:extLst>
          </p:cNvPr>
          <p:cNvSpPr txBox="1"/>
          <p:nvPr/>
        </p:nvSpPr>
        <p:spPr>
          <a:xfrm>
            <a:off x="1086678" y="420206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Local update </a:t>
            </a:r>
            <a:r>
              <a:rPr lang="fr-FR" b="1" dirty="0" err="1"/>
              <a:t>rule</a:t>
            </a:r>
            <a:r>
              <a:rPr lang="fr-FR" b="1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6486861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E22BEF-0966-7FBB-1DF7-02CAFEBD3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Complete </a:t>
            </a:r>
            <a:r>
              <a:rPr lang="fr-FR" dirty="0" err="1"/>
              <a:t>rule</a:t>
            </a:r>
            <a:r>
              <a:rPr lang="fr-FR" dirty="0"/>
              <a:t> set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BE57B23-8219-1589-7110-3BBD82576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5D31A-B15D-FC4C-8E38-4B1F81E57768}" type="slidenum">
              <a:rPr lang="fr-FR" smtClean="0"/>
              <a:t>26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84DD94C-6906-3C61-8639-6FEAF0DCB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7020" y="554488"/>
            <a:ext cx="3210880" cy="550436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872C4D4-5FDA-96C8-AA04-7545CD484F23}"/>
              </a:ext>
            </a:extLst>
          </p:cNvPr>
          <p:cNvSpPr txBox="1"/>
          <p:nvPr/>
        </p:nvSpPr>
        <p:spPr>
          <a:xfrm>
            <a:off x="838200" y="1420238"/>
            <a:ext cx="7620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fr-FR" sz="1600" b="1" dirty="0" err="1"/>
              <a:t>Defect</a:t>
            </a:r>
            <a:r>
              <a:rPr lang="fr-FR" sz="1600" b="1" dirty="0"/>
              <a:t> Matching</a:t>
            </a:r>
          </a:p>
          <a:p>
            <a:r>
              <a:rPr lang="fr-FR" sz="1600" dirty="0" err="1"/>
              <a:t>Neighboring</a:t>
            </a:r>
            <a:r>
              <a:rPr lang="fr-FR" sz="1600" dirty="0"/>
              <a:t> </a:t>
            </a:r>
            <a:r>
              <a:rPr lang="fr-FR" sz="1600" dirty="0" err="1">
                <a:solidFill>
                  <a:srgbClr val="0171BC"/>
                </a:solidFill>
              </a:rPr>
              <a:t>defects</a:t>
            </a:r>
            <a:r>
              <a:rPr lang="fr-FR" sz="1600" dirty="0"/>
              <a:t> are </a:t>
            </a:r>
            <a:r>
              <a:rPr lang="fr-FR" sz="1600" dirty="0" err="1"/>
              <a:t>matched</a:t>
            </a:r>
            <a:r>
              <a:rPr lang="fr-FR" sz="1600" dirty="0"/>
              <a:t> via local Pauli correction </a:t>
            </a:r>
            <a:r>
              <a:rPr lang="fr-FR" sz="1600" i="1" dirty="0"/>
              <a:t>(i)</a:t>
            </a:r>
          </a:p>
          <a:p>
            <a:pPr marL="342900" indent="-342900">
              <a:buAutoNum type="arabicPeriod"/>
            </a:pPr>
            <a:endParaRPr lang="fr-FR" sz="1600" dirty="0"/>
          </a:p>
          <a:p>
            <a:r>
              <a:rPr lang="fr-FR" sz="1600" b="1" dirty="0">
                <a:solidFill>
                  <a:schemeClr val="tx1">
                    <a:alpha val="26299"/>
                  </a:schemeClr>
                </a:solidFill>
              </a:rPr>
              <a:t>2. 1-Forward-Signals</a:t>
            </a:r>
            <a:br>
              <a:rPr lang="fr-FR" sz="1600" dirty="0">
                <a:solidFill>
                  <a:schemeClr val="tx1">
                    <a:alpha val="26299"/>
                  </a:schemeClr>
                </a:solidFill>
              </a:rPr>
            </a:br>
            <a:r>
              <a:rPr lang="fr-FR" sz="1600" dirty="0" err="1">
                <a:solidFill>
                  <a:schemeClr val="tx1">
                    <a:alpha val="26299"/>
                  </a:schemeClr>
                </a:solidFill>
              </a:rPr>
              <a:t>Create</a:t>
            </a:r>
            <a:r>
              <a:rPr lang="fr-FR" sz="1600" dirty="0">
                <a:solidFill>
                  <a:schemeClr val="tx1">
                    <a:alpha val="26299"/>
                  </a:schemeClr>
                </a:solidFill>
              </a:rPr>
              <a:t> </a:t>
            </a:r>
            <a:r>
              <a:rPr lang="fr-FR" sz="1600" dirty="0">
                <a:solidFill>
                  <a:srgbClr val="0171BC">
                    <a:alpha val="26299"/>
                  </a:srgbClr>
                </a:solidFill>
              </a:rPr>
              <a:t>1-fwd-signals</a:t>
            </a:r>
            <a:r>
              <a:rPr lang="fr-FR" sz="1600" dirty="0">
                <a:solidFill>
                  <a:schemeClr val="tx1">
                    <a:alpha val="26299"/>
                  </a:schemeClr>
                </a:solidFill>
              </a:rPr>
              <a:t> </a:t>
            </a:r>
            <a:r>
              <a:rPr lang="fr-FR" sz="1600" dirty="0" err="1">
                <a:solidFill>
                  <a:schemeClr val="tx1">
                    <a:alpha val="26299"/>
                  </a:schemeClr>
                </a:solidFill>
              </a:rPr>
              <a:t>from</a:t>
            </a:r>
            <a:r>
              <a:rPr lang="fr-FR" sz="1600" dirty="0">
                <a:solidFill>
                  <a:schemeClr val="tx1">
                    <a:alpha val="26299"/>
                  </a:schemeClr>
                </a:solidFill>
              </a:rPr>
              <a:t> </a:t>
            </a:r>
            <a:r>
              <a:rPr lang="fr-FR" sz="1600" dirty="0" err="1">
                <a:solidFill>
                  <a:srgbClr val="0171BC">
                    <a:alpha val="26299"/>
                  </a:srgbClr>
                </a:solidFill>
              </a:rPr>
              <a:t>defect</a:t>
            </a:r>
            <a:r>
              <a:rPr lang="fr-FR" sz="1600" dirty="0">
                <a:solidFill>
                  <a:schemeClr val="tx1">
                    <a:alpha val="26299"/>
                  </a:schemeClr>
                </a:solidFill>
              </a:rPr>
              <a:t> sites; </a:t>
            </a:r>
            <a:r>
              <a:rPr lang="fr-FR" sz="1600" dirty="0" err="1">
                <a:solidFill>
                  <a:schemeClr val="tx1">
                    <a:alpha val="26299"/>
                  </a:schemeClr>
                </a:solidFill>
              </a:rPr>
              <a:t>increment</a:t>
            </a:r>
            <a:r>
              <a:rPr lang="fr-FR" sz="1600" dirty="0">
                <a:solidFill>
                  <a:schemeClr val="tx1">
                    <a:alpha val="26299"/>
                  </a:schemeClr>
                </a:solidFill>
              </a:rPr>
              <a:t> </a:t>
            </a:r>
            <a:r>
              <a:rPr lang="fr-FR" sz="1600" dirty="0">
                <a:solidFill>
                  <a:srgbClr val="FFC000">
                    <a:alpha val="26299"/>
                  </a:srgbClr>
                </a:solidFill>
              </a:rPr>
              <a:t>1-stacks</a:t>
            </a:r>
            <a:r>
              <a:rPr lang="fr-FR" sz="1600" dirty="0">
                <a:solidFill>
                  <a:schemeClr val="tx1">
                    <a:alpha val="26299"/>
                  </a:schemeClr>
                </a:solidFill>
              </a:rPr>
              <a:t> </a:t>
            </a:r>
            <a:r>
              <a:rPr lang="fr-FR" sz="1600" i="1" dirty="0">
                <a:solidFill>
                  <a:schemeClr val="tx1">
                    <a:alpha val="26299"/>
                  </a:schemeClr>
                </a:solidFill>
              </a:rPr>
              <a:t>(ii)</a:t>
            </a:r>
            <a:br>
              <a:rPr lang="fr-FR" sz="1600" dirty="0">
                <a:solidFill>
                  <a:schemeClr val="tx1">
                    <a:alpha val="26299"/>
                  </a:schemeClr>
                </a:solidFill>
              </a:rPr>
            </a:br>
            <a:r>
              <a:rPr lang="fr-FR" sz="1600" dirty="0" err="1">
                <a:solidFill>
                  <a:schemeClr val="tx1">
                    <a:alpha val="26299"/>
                  </a:schemeClr>
                </a:solidFill>
              </a:rPr>
              <a:t>Propagate</a:t>
            </a:r>
            <a:r>
              <a:rPr lang="fr-FR" sz="1600" dirty="0">
                <a:solidFill>
                  <a:schemeClr val="tx1">
                    <a:alpha val="26299"/>
                  </a:schemeClr>
                </a:solidFill>
              </a:rPr>
              <a:t> </a:t>
            </a:r>
            <a:r>
              <a:rPr lang="fr-FR" sz="1600" dirty="0">
                <a:solidFill>
                  <a:srgbClr val="0171BC">
                    <a:alpha val="26299"/>
                  </a:srgbClr>
                </a:solidFill>
              </a:rPr>
              <a:t>1-fwd-signals</a:t>
            </a:r>
            <a:r>
              <a:rPr lang="fr-FR" sz="1600" dirty="0">
                <a:solidFill>
                  <a:schemeClr val="tx1">
                    <a:alpha val="26299"/>
                  </a:schemeClr>
                </a:solidFill>
              </a:rPr>
              <a:t> by 1 </a:t>
            </a:r>
            <a:r>
              <a:rPr lang="fr-FR" sz="1600" i="1" dirty="0">
                <a:solidFill>
                  <a:schemeClr val="tx1">
                    <a:alpha val="26299"/>
                  </a:schemeClr>
                </a:solidFill>
              </a:rPr>
              <a:t>(viii)</a:t>
            </a:r>
          </a:p>
          <a:p>
            <a:endParaRPr lang="fr-FR" sz="1600" dirty="0">
              <a:solidFill>
                <a:schemeClr val="tx1">
                  <a:alpha val="26299"/>
                </a:schemeClr>
              </a:solidFill>
            </a:endParaRPr>
          </a:p>
          <a:p>
            <a:r>
              <a:rPr lang="fr-FR" sz="1600" b="1" dirty="0">
                <a:solidFill>
                  <a:schemeClr val="tx1">
                    <a:alpha val="26299"/>
                  </a:schemeClr>
                </a:solidFill>
              </a:rPr>
              <a:t>3. 2-Forward-Signals</a:t>
            </a:r>
            <a:br>
              <a:rPr lang="fr-FR" sz="1600" dirty="0">
                <a:solidFill>
                  <a:schemeClr val="tx1">
                    <a:alpha val="26299"/>
                  </a:schemeClr>
                </a:solidFill>
              </a:rPr>
            </a:br>
            <a:r>
              <a:rPr lang="fr-FR" sz="1600" dirty="0" err="1">
                <a:solidFill>
                  <a:schemeClr val="tx1">
                    <a:alpha val="26299"/>
                  </a:schemeClr>
                </a:solidFill>
              </a:rPr>
              <a:t>Create</a:t>
            </a:r>
            <a:r>
              <a:rPr lang="fr-FR" sz="1600" dirty="0">
                <a:solidFill>
                  <a:schemeClr val="tx1">
                    <a:alpha val="26299"/>
                  </a:schemeClr>
                </a:solidFill>
              </a:rPr>
              <a:t> </a:t>
            </a:r>
            <a:r>
              <a:rPr lang="fr-FR" sz="1600" dirty="0">
                <a:solidFill>
                  <a:srgbClr val="0171BC">
                    <a:alpha val="26299"/>
                  </a:srgbClr>
                </a:solidFill>
              </a:rPr>
              <a:t>2-fwd-signals</a:t>
            </a:r>
            <a:r>
              <a:rPr lang="fr-FR" sz="1600" dirty="0">
                <a:solidFill>
                  <a:schemeClr val="tx1">
                    <a:alpha val="26299"/>
                  </a:schemeClr>
                </a:solidFill>
              </a:rPr>
              <a:t> </a:t>
            </a:r>
            <a:r>
              <a:rPr lang="fr-FR" sz="1600" dirty="0" err="1">
                <a:solidFill>
                  <a:schemeClr val="tx1">
                    <a:alpha val="26299"/>
                  </a:schemeClr>
                </a:solidFill>
              </a:rPr>
              <a:t>from</a:t>
            </a:r>
            <a:r>
              <a:rPr lang="fr-FR" sz="1600" dirty="0">
                <a:solidFill>
                  <a:schemeClr val="tx1">
                    <a:alpha val="26299"/>
                  </a:schemeClr>
                </a:solidFill>
              </a:rPr>
              <a:t> </a:t>
            </a:r>
            <a:r>
              <a:rPr lang="fr-FR" sz="1600" dirty="0">
                <a:solidFill>
                  <a:srgbClr val="0171BC">
                    <a:alpha val="26299"/>
                  </a:srgbClr>
                </a:solidFill>
              </a:rPr>
              <a:t>1-fwd-signals</a:t>
            </a:r>
            <a:r>
              <a:rPr lang="fr-FR" sz="1600" dirty="0">
                <a:solidFill>
                  <a:schemeClr val="tx1">
                    <a:alpha val="26299"/>
                  </a:schemeClr>
                </a:solidFill>
              </a:rPr>
              <a:t> and </a:t>
            </a:r>
            <a:r>
              <a:rPr lang="fr-FR" sz="1600" dirty="0" err="1">
                <a:solidFill>
                  <a:srgbClr val="0171BC">
                    <a:alpha val="26299"/>
                  </a:srgbClr>
                </a:solidFill>
              </a:rPr>
              <a:t>defects</a:t>
            </a:r>
            <a:r>
              <a:rPr lang="fr-FR" sz="1600" dirty="0">
                <a:solidFill>
                  <a:schemeClr val="tx1">
                    <a:alpha val="26299"/>
                  </a:schemeClr>
                </a:solidFill>
              </a:rPr>
              <a:t>; </a:t>
            </a:r>
            <a:r>
              <a:rPr lang="fr-FR" sz="1600" dirty="0" err="1">
                <a:solidFill>
                  <a:schemeClr val="tx1">
                    <a:alpha val="26299"/>
                  </a:schemeClr>
                </a:solidFill>
              </a:rPr>
              <a:t>increment</a:t>
            </a:r>
            <a:r>
              <a:rPr lang="fr-FR" sz="1600" dirty="0">
                <a:solidFill>
                  <a:schemeClr val="tx1">
                    <a:alpha val="26299"/>
                  </a:schemeClr>
                </a:solidFill>
              </a:rPr>
              <a:t> </a:t>
            </a:r>
            <a:r>
              <a:rPr lang="fr-FR" sz="1600" dirty="0">
                <a:solidFill>
                  <a:srgbClr val="FFC563">
                    <a:alpha val="26299"/>
                  </a:srgbClr>
                </a:solidFill>
              </a:rPr>
              <a:t>2-stacks</a:t>
            </a:r>
            <a:r>
              <a:rPr lang="fr-FR" sz="1600" dirty="0">
                <a:solidFill>
                  <a:schemeClr val="tx1">
                    <a:alpha val="26299"/>
                  </a:schemeClr>
                </a:solidFill>
              </a:rPr>
              <a:t> </a:t>
            </a:r>
            <a:r>
              <a:rPr lang="fr-FR" sz="1600" i="1" dirty="0">
                <a:solidFill>
                  <a:schemeClr val="tx1">
                    <a:alpha val="26299"/>
                  </a:schemeClr>
                </a:solidFill>
              </a:rPr>
              <a:t>(iii)</a:t>
            </a:r>
            <a:br>
              <a:rPr lang="fr-FR" sz="1600" dirty="0">
                <a:solidFill>
                  <a:schemeClr val="tx1">
                    <a:alpha val="26299"/>
                  </a:schemeClr>
                </a:solidFill>
              </a:rPr>
            </a:br>
            <a:r>
              <a:rPr lang="fr-FR" sz="1600" dirty="0" err="1">
                <a:solidFill>
                  <a:schemeClr val="tx1">
                    <a:alpha val="26299"/>
                  </a:schemeClr>
                </a:solidFill>
              </a:rPr>
              <a:t>Propagate</a:t>
            </a:r>
            <a:r>
              <a:rPr lang="fr-FR" sz="1600" dirty="0">
                <a:solidFill>
                  <a:schemeClr val="tx1">
                    <a:alpha val="26299"/>
                  </a:schemeClr>
                </a:solidFill>
              </a:rPr>
              <a:t> </a:t>
            </a:r>
            <a:r>
              <a:rPr lang="fr-FR" sz="1600" dirty="0">
                <a:solidFill>
                  <a:srgbClr val="8CBEDA">
                    <a:alpha val="26299"/>
                  </a:srgbClr>
                </a:solidFill>
              </a:rPr>
              <a:t>2-fwd-signals</a:t>
            </a:r>
            <a:r>
              <a:rPr lang="fr-FR" sz="1600" dirty="0">
                <a:solidFill>
                  <a:schemeClr val="tx1">
                    <a:alpha val="26299"/>
                  </a:schemeClr>
                </a:solidFill>
              </a:rPr>
              <a:t> by 1 </a:t>
            </a:r>
            <a:r>
              <a:rPr lang="fr-FR" sz="1600" i="1" dirty="0">
                <a:solidFill>
                  <a:schemeClr val="tx1">
                    <a:alpha val="26299"/>
                  </a:schemeClr>
                </a:solidFill>
              </a:rPr>
              <a:t>(viii)</a:t>
            </a:r>
          </a:p>
          <a:p>
            <a:endParaRPr lang="fr-FR" sz="1600" dirty="0"/>
          </a:p>
          <a:p>
            <a:r>
              <a:rPr lang="fr-FR" sz="1600" b="1" dirty="0"/>
              <a:t>4. </a:t>
            </a:r>
            <a:r>
              <a:rPr lang="fr-FR" sz="1600" b="1" dirty="0" err="1"/>
              <a:t>Defect</a:t>
            </a:r>
            <a:r>
              <a:rPr lang="fr-FR" sz="1600" b="1" dirty="0"/>
              <a:t> Attraction</a:t>
            </a:r>
            <a:br>
              <a:rPr lang="fr-FR" sz="1600" dirty="0"/>
            </a:br>
            <a:r>
              <a:rPr lang="fr-FR" sz="1600" dirty="0" err="1">
                <a:solidFill>
                  <a:srgbClr val="0171BC"/>
                </a:solidFill>
              </a:rPr>
              <a:t>Defects</a:t>
            </a:r>
            <a:r>
              <a:rPr lang="fr-FR" sz="1600" dirty="0"/>
              <a:t> </a:t>
            </a:r>
            <a:r>
              <a:rPr lang="fr-FR" sz="1600" dirty="0" err="1"/>
              <a:t>encountering</a:t>
            </a:r>
            <a:r>
              <a:rPr lang="fr-FR" sz="1600" dirty="0"/>
              <a:t> </a:t>
            </a:r>
            <a:r>
              <a:rPr lang="fr-FR" sz="1600" dirty="0">
                <a:solidFill>
                  <a:srgbClr val="0171BC"/>
                </a:solidFill>
              </a:rPr>
              <a:t>1/</a:t>
            </a:r>
            <a:r>
              <a:rPr lang="fr-FR" sz="1600" dirty="0">
                <a:solidFill>
                  <a:srgbClr val="8CBEDA"/>
                </a:solidFill>
              </a:rPr>
              <a:t>2-fwd-signals</a:t>
            </a:r>
            <a:r>
              <a:rPr lang="fr-FR" sz="1600" dirty="0"/>
              <a:t> are </a:t>
            </a:r>
            <a:r>
              <a:rPr lang="fr-FR" sz="1600" dirty="0" err="1"/>
              <a:t>attracted</a:t>
            </a:r>
            <a:r>
              <a:rPr lang="fr-FR" sz="1600" dirty="0"/>
              <a:t> via local Pauli correction </a:t>
            </a:r>
            <a:r>
              <a:rPr lang="fr-FR" sz="1600" i="1" dirty="0"/>
              <a:t>(iv)</a:t>
            </a:r>
          </a:p>
          <a:p>
            <a:endParaRPr lang="fr-FR" sz="1600" dirty="0"/>
          </a:p>
          <a:p>
            <a:r>
              <a:rPr lang="fr-FR" sz="1600" b="1" dirty="0"/>
              <a:t>5. Anti-</a:t>
            </a:r>
            <a:r>
              <a:rPr lang="fr-FR" sz="1600" b="1" dirty="0" err="1"/>
              <a:t>Signals</a:t>
            </a:r>
            <a:br>
              <a:rPr lang="fr-FR" sz="1600" dirty="0"/>
            </a:br>
            <a:r>
              <a:rPr lang="fr-FR" sz="1600" dirty="0" err="1"/>
              <a:t>Decrement</a:t>
            </a:r>
            <a:r>
              <a:rPr lang="fr-FR" sz="1600" dirty="0"/>
              <a:t> </a:t>
            </a:r>
            <a:r>
              <a:rPr lang="fr-FR" sz="1600" dirty="0">
                <a:solidFill>
                  <a:srgbClr val="FFC000"/>
                </a:solidFill>
              </a:rPr>
              <a:t>1-stacks</a:t>
            </a:r>
            <a:r>
              <a:rPr lang="fr-FR" sz="1600" dirty="0"/>
              <a:t> </a:t>
            </a:r>
            <a:r>
              <a:rPr lang="fr-FR" sz="1600" dirty="0" err="1"/>
              <a:t>without</a:t>
            </a:r>
            <a:r>
              <a:rPr lang="fr-FR" sz="1600" dirty="0"/>
              <a:t> </a:t>
            </a:r>
            <a:r>
              <a:rPr lang="fr-FR" sz="1600" dirty="0" err="1">
                <a:solidFill>
                  <a:srgbClr val="0171BC"/>
                </a:solidFill>
              </a:rPr>
              <a:t>defect</a:t>
            </a:r>
            <a:r>
              <a:rPr lang="fr-FR" sz="1600" dirty="0"/>
              <a:t> to </a:t>
            </a:r>
            <a:r>
              <a:rPr lang="fr-FR" sz="1600" dirty="0" err="1"/>
              <a:t>create</a:t>
            </a:r>
            <a:r>
              <a:rPr lang="fr-FR" sz="1600" dirty="0"/>
              <a:t> </a:t>
            </a:r>
            <a:r>
              <a:rPr lang="fr-FR" sz="1600" dirty="0">
                <a:solidFill>
                  <a:srgbClr val="FFC000"/>
                </a:solidFill>
              </a:rPr>
              <a:t>1-anti-signals</a:t>
            </a:r>
            <a:r>
              <a:rPr lang="fr-FR" sz="1600" dirty="0"/>
              <a:t> </a:t>
            </a:r>
            <a:r>
              <a:rPr lang="fr-FR" sz="1600" i="1" dirty="0"/>
              <a:t>(v)</a:t>
            </a:r>
          </a:p>
          <a:p>
            <a:r>
              <a:rPr lang="fr-FR" sz="1600" dirty="0" err="1"/>
              <a:t>Decrement</a:t>
            </a:r>
            <a:r>
              <a:rPr lang="fr-FR" sz="1600" dirty="0"/>
              <a:t> </a:t>
            </a:r>
            <a:r>
              <a:rPr lang="fr-FR" sz="1600" dirty="0">
                <a:solidFill>
                  <a:srgbClr val="FFC563"/>
                </a:solidFill>
              </a:rPr>
              <a:t>2-stacks</a:t>
            </a:r>
            <a:r>
              <a:rPr lang="fr-FR" sz="1600" dirty="0"/>
              <a:t> </a:t>
            </a:r>
            <a:r>
              <a:rPr lang="fr-FR" sz="1600" dirty="0" err="1"/>
              <a:t>without</a:t>
            </a:r>
            <a:r>
              <a:rPr lang="fr-FR" sz="1600" dirty="0"/>
              <a:t> </a:t>
            </a:r>
            <a:r>
              <a:rPr lang="fr-FR" sz="1600" dirty="0">
                <a:solidFill>
                  <a:srgbClr val="0171BC"/>
                </a:solidFill>
              </a:rPr>
              <a:t>1-fwd-signals</a:t>
            </a:r>
            <a:r>
              <a:rPr lang="fr-FR" sz="1600" dirty="0"/>
              <a:t> to </a:t>
            </a:r>
            <a:r>
              <a:rPr lang="fr-FR" sz="1600" dirty="0" err="1"/>
              <a:t>create</a:t>
            </a:r>
            <a:r>
              <a:rPr lang="fr-FR" sz="1600" dirty="0"/>
              <a:t> </a:t>
            </a:r>
            <a:r>
              <a:rPr lang="fr-FR" sz="1600" dirty="0">
                <a:solidFill>
                  <a:srgbClr val="FFC563"/>
                </a:solidFill>
              </a:rPr>
              <a:t>2-anti-signals</a:t>
            </a:r>
            <a:r>
              <a:rPr lang="fr-FR" sz="1600" dirty="0"/>
              <a:t> </a:t>
            </a:r>
            <a:r>
              <a:rPr lang="fr-FR" sz="1600" i="1" dirty="0"/>
              <a:t>(vi)</a:t>
            </a:r>
            <a:br>
              <a:rPr lang="fr-FR" sz="1600" dirty="0"/>
            </a:br>
            <a:r>
              <a:rPr lang="fr-FR" sz="1600" dirty="0" err="1"/>
              <a:t>Propagate</a:t>
            </a:r>
            <a:r>
              <a:rPr lang="fr-FR" sz="1600" dirty="0"/>
              <a:t> and recombine </a:t>
            </a:r>
            <a:r>
              <a:rPr lang="fr-FR" sz="1600" dirty="0" err="1"/>
              <a:t>matching</a:t>
            </a:r>
            <a:r>
              <a:rPr lang="fr-FR" sz="1600" dirty="0"/>
              <a:t> </a:t>
            </a:r>
            <a:r>
              <a:rPr lang="fr-FR" sz="1600" dirty="0">
                <a:solidFill>
                  <a:srgbClr val="FFC000"/>
                </a:solidFill>
              </a:rPr>
              <a:t>anti/</a:t>
            </a:r>
            <a:r>
              <a:rPr lang="fr-FR" sz="1600" dirty="0" err="1">
                <a:solidFill>
                  <a:srgbClr val="0171BC"/>
                </a:solidFill>
              </a:rPr>
              <a:t>fwd-signals</a:t>
            </a:r>
            <a:r>
              <a:rPr lang="fr-FR" sz="1600" dirty="0"/>
              <a:t> ×3 </a:t>
            </a:r>
            <a:r>
              <a:rPr lang="fr-FR" sz="1600" i="1" dirty="0"/>
              <a:t>(vii, viii)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36330674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F6F398-49FA-7B7E-81A4-C3CA51D55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Some animations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E3E569C-C0A7-569A-C4F1-B3ABA4FF4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5D31A-B15D-FC4C-8E38-4B1F81E57768}" type="slidenum">
              <a:rPr lang="fr-FR" smtClean="0"/>
              <a:t>27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E4346E9-878E-B351-1333-A49E79A410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4854" y="999739"/>
            <a:ext cx="4060030" cy="220623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2AB676A-6DB9-CDDC-B747-E42B6847FE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4854" y="3666585"/>
            <a:ext cx="4060030" cy="2206236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78BB493D-D689-E3D4-ECAD-1B69E694B7D7}"/>
              </a:ext>
            </a:extLst>
          </p:cNvPr>
          <p:cNvSpPr txBox="1"/>
          <p:nvPr/>
        </p:nvSpPr>
        <p:spPr>
          <a:xfrm>
            <a:off x="7414860" y="5819595"/>
            <a:ext cx="28227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err="1"/>
              <a:t>defect</a:t>
            </a:r>
            <a:r>
              <a:rPr lang="fr-FR" sz="1200" dirty="0"/>
              <a:t> &amp; </a:t>
            </a:r>
            <a:r>
              <a:rPr lang="fr-FR" sz="1200" dirty="0" err="1"/>
              <a:t>signals</a:t>
            </a:r>
            <a:r>
              <a:rPr lang="fr-FR" sz="1200" dirty="0"/>
              <a:t>*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1C29FC2-1F6A-441B-BB12-4346B5466D37}"/>
              </a:ext>
            </a:extLst>
          </p:cNvPr>
          <p:cNvSpPr txBox="1"/>
          <p:nvPr/>
        </p:nvSpPr>
        <p:spPr>
          <a:xfrm>
            <a:off x="9347249" y="5829251"/>
            <a:ext cx="28227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stack &amp; anti-</a:t>
            </a:r>
            <a:r>
              <a:rPr lang="fr-FR" sz="1200" dirty="0" err="1"/>
              <a:t>signals</a:t>
            </a:r>
            <a:r>
              <a:rPr lang="fr-FR" sz="1200" dirty="0"/>
              <a:t>*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6C8C3A3-18C3-883B-E897-480EB0CE4FF5}"/>
              </a:ext>
            </a:extLst>
          </p:cNvPr>
          <p:cNvSpPr txBox="1"/>
          <p:nvPr/>
        </p:nvSpPr>
        <p:spPr>
          <a:xfrm>
            <a:off x="6581516" y="641030"/>
            <a:ext cx="2822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offline </a:t>
            </a:r>
            <a:r>
              <a:rPr lang="fr-FR" b="1" dirty="0" err="1"/>
              <a:t>decoding</a:t>
            </a:r>
            <a:endParaRPr lang="fr-FR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C13AF677-A85A-16F5-E35B-D7BCF00D99E1}"/>
                  </a:ext>
                </a:extLst>
              </p:cNvPr>
              <p:cNvSpPr txBox="1"/>
              <p:nvPr/>
            </p:nvSpPr>
            <p:spPr>
              <a:xfrm>
                <a:off x="6581516" y="3312389"/>
                <a:ext cx="39539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b="1" dirty="0"/>
                  <a:t>online </a:t>
                </a:r>
                <a:r>
                  <a:rPr lang="fr-FR" b="1" dirty="0" err="1"/>
                  <a:t>decoding</a:t>
                </a:r>
                <a:r>
                  <a:rPr lang="fr-FR" b="1" dirty="0"/>
                  <a:t>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=1%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C13AF677-A85A-16F5-E35B-D7BCF00D99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1516" y="3312389"/>
                <a:ext cx="3953962" cy="369332"/>
              </a:xfrm>
              <a:prstGeom prst="rect">
                <a:avLst/>
              </a:prstGeom>
              <a:blipFill>
                <a:blip r:embed="rId5"/>
                <a:stretch>
                  <a:fillRect l="-1282" t="-6667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Ellipse 23">
            <a:extLst>
              <a:ext uri="{FF2B5EF4-FFF2-40B4-BE49-F238E27FC236}">
                <a16:creationId xmlns:a16="http://schemas.microsoft.com/office/drawing/2014/main" id="{E0D3B920-E3D4-F246-EDD4-7B6E2777817E}"/>
              </a:ext>
            </a:extLst>
          </p:cNvPr>
          <p:cNvSpPr/>
          <p:nvPr/>
        </p:nvSpPr>
        <p:spPr>
          <a:xfrm>
            <a:off x="1680638" y="2423991"/>
            <a:ext cx="232392" cy="232392"/>
          </a:xfrm>
          <a:prstGeom prst="ellipse">
            <a:avLst/>
          </a:prstGeom>
          <a:solidFill>
            <a:srgbClr val="0171B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5" name="Triangle 24">
            <a:extLst>
              <a:ext uri="{FF2B5EF4-FFF2-40B4-BE49-F238E27FC236}">
                <a16:creationId xmlns:a16="http://schemas.microsoft.com/office/drawing/2014/main" id="{B45C69FD-59EB-36D0-9426-1B1845BED165}"/>
              </a:ext>
            </a:extLst>
          </p:cNvPr>
          <p:cNvSpPr/>
          <p:nvPr/>
        </p:nvSpPr>
        <p:spPr>
          <a:xfrm rot="5400000">
            <a:off x="2783240" y="2426869"/>
            <a:ext cx="246504" cy="212503"/>
          </a:xfrm>
          <a:prstGeom prst="triangle">
            <a:avLst/>
          </a:prstGeom>
          <a:solidFill>
            <a:srgbClr val="FFC5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riangle 25">
            <a:extLst>
              <a:ext uri="{FF2B5EF4-FFF2-40B4-BE49-F238E27FC236}">
                <a16:creationId xmlns:a16="http://schemas.microsoft.com/office/drawing/2014/main" id="{087CBA15-869A-B182-53CF-5E946C9A4616}"/>
              </a:ext>
            </a:extLst>
          </p:cNvPr>
          <p:cNvSpPr/>
          <p:nvPr/>
        </p:nvSpPr>
        <p:spPr>
          <a:xfrm rot="5400000">
            <a:off x="2783240" y="3111238"/>
            <a:ext cx="246504" cy="212503"/>
          </a:xfrm>
          <a:prstGeom prst="triangle">
            <a:avLst/>
          </a:prstGeom>
          <a:solidFill>
            <a:srgbClr val="0171B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33F22802-F9AC-8AAC-F4A5-255BBB28B01C}"/>
              </a:ext>
            </a:extLst>
          </p:cNvPr>
          <p:cNvSpPr/>
          <p:nvPr/>
        </p:nvSpPr>
        <p:spPr>
          <a:xfrm>
            <a:off x="2766985" y="1699214"/>
            <a:ext cx="232392" cy="23239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8" name="Triangle 27">
            <a:extLst>
              <a:ext uri="{FF2B5EF4-FFF2-40B4-BE49-F238E27FC236}">
                <a16:creationId xmlns:a16="http://schemas.microsoft.com/office/drawing/2014/main" id="{483C90D1-A010-165B-4FF5-E32FB684703E}"/>
              </a:ext>
            </a:extLst>
          </p:cNvPr>
          <p:cNvSpPr/>
          <p:nvPr/>
        </p:nvSpPr>
        <p:spPr>
          <a:xfrm rot="5400000">
            <a:off x="3947851" y="3125740"/>
            <a:ext cx="246504" cy="212503"/>
          </a:xfrm>
          <a:prstGeom prst="triangle">
            <a:avLst/>
          </a:prstGeom>
          <a:solidFill>
            <a:srgbClr val="FFC56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9" name="Triangle 28">
            <a:extLst>
              <a:ext uri="{FF2B5EF4-FFF2-40B4-BE49-F238E27FC236}">
                <a16:creationId xmlns:a16="http://schemas.microsoft.com/office/drawing/2014/main" id="{8A6E5AAE-2CB6-FAFC-939D-557E3B9203DF}"/>
              </a:ext>
            </a:extLst>
          </p:cNvPr>
          <p:cNvSpPr/>
          <p:nvPr/>
        </p:nvSpPr>
        <p:spPr>
          <a:xfrm rot="5400000">
            <a:off x="3947851" y="3810109"/>
            <a:ext cx="246504" cy="212503"/>
          </a:xfrm>
          <a:prstGeom prst="triangle">
            <a:avLst/>
          </a:prstGeom>
          <a:solidFill>
            <a:srgbClr val="8CBE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E0F5B3BF-A02C-A01C-FD73-EE2F4C108BF4}"/>
              </a:ext>
            </a:extLst>
          </p:cNvPr>
          <p:cNvSpPr/>
          <p:nvPr/>
        </p:nvSpPr>
        <p:spPr>
          <a:xfrm>
            <a:off x="3931596" y="2398085"/>
            <a:ext cx="232392" cy="232392"/>
          </a:xfrm>
          <a:prstGeom prst="ellipse">
            <a:avLst/>
          </a:prstGeom>
          <a:solidFill>
            <a:srgbClr val="FFC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405A268C-6CE6-34FE-54EF-FC032E650784}"/>
              </a:ext>
            </a:extLst>
          </p:cNvPr>
          <p:cNvCxnSpPr>
            <a:cxnSpLocks/>
          </p:cNvCxnSpPr>
          <p:nvPr/>
        </p:nvCxnSpPr>
        <p:spPr>
          <a:xfrm>
            <a:off x="2022822" y="2677612"/>
            <a:ext cx="650449" cy="39589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F46340D7-2C34-4A99-6BE4-40A7328F83B7}"/>
              </a:ext>
            </a:extLst>
          </p:cNvPr>
          <p:cNvCxnSpPr>
            <a:cxnSpLocks/>
          </p:cNvCxnSpPr>
          <p:nvPr/>
        </p:nvCxnSpPr>
        <p:spPr>
          <a:xfrm>
            <a:off x="3125867" y="3355244"/>
            <a:ext cx="650449" cy="39589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773E480E-461C-0E8B-CEA6-1D944490E6E3}"/>
              </a:ext>
            </a:extLst>
          </p:cNvPr>
          <p:cNvCxnSpPr>
            <a:cxnSpLocks/>
          </p:cNvCxnSpPr>
          <p:nvPr/>
        </p:nvCxnSpPr>
        <p:spPr>
          <a:xfrm flipV="1">
            <a:off x="2004754" y="1888619"/>
            <a:ext cx="668517" cy="48576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CD674368-2963-FB90-F390-48970B140D91}"/>
              </a:ext>
            </a:extLst>
          </p:cNvPr>
          <p:cNvCxnSpPr>
            <a:cxnSpLocks/>
          </p:cNvCxnSpPr>
          <p:nvPr/>
        </p:nvCxnSpPr>
        <p:spPr>
          <a:xfrm flipV="1">
            <a:off x="3126258" y="2622978"/>
            <a:ext cx="668517" cy="48576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533A88EF-2AF0-8EFC-E2A8-5255288A68D6}"/>
              </a:ext>
            </a:extLst>
          </p:cNvPr>
          <p:cNvCxnSpPr>
            <a:cxnSpLocks/>
          </p:cNvCxnSpPr>
          <p:nvPr/>
        </p:nvCxnSpPr>
        <p:spPr>
          <a:xfrm flipH="1" flipV="1">
            <a:off x="2883136" y="2713062"/>
            <a:ext cx="6211" cy="32845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Connecteur droit avec flèche 35">
            <a:extLst>
              <a:ext uri="{FF2B5EF4-FFF2-40B4-BE49-F238E27FC236}">
                <a16:creationId xmlns:a16="http://schemas.microsoft.com/office/drawing/2014/main" id="{D3DBE6D1-9E4B-6983-1B7F-B5B5A4E97808}"/>
              </a:ext>
            </a:extLst>
          </p:cNvPr>
          <p:cNvCxnSpPr>
            <a:cxnSpLocks/>
          </p:cNvCxnSpPr>
          <p:nvPr/>
        </p:nvCxnSpPr>
        <p:spPr>
          <a:xfrm flipH="1" flipV="1">
            <a:off x="4071103" y="3412185"/>
            <a:ext cx="6211" cy="32845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D70D2E0B-488F-5DBE-AD43-9A7A9F3561BF}"/>
              </a:ext>
            </a:extLst>
          </p:cNvPr>
          <p:cNvCxnSpPr>
            <a:cxnSpLocks/>
          </p:cNvCxnSpPr>
          <p:nvPr/>
        </p:nvCxnSpPr>
        <p:spPr>
          <a:xfrm>
            <a:off x="2883136" y="2001475"/>
            <a:ext cx="0" cy="3729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D3E8D9C6-07E7-1D6B-90FF-4EC8ABFF33D9}"/>
              </a:ext>
            </a:extLst>
          </p:cNvPr>
          <p:cNvCxnSpPr>
            <a:cxnSpLocks/>
          </p:cNvCxnSpPr>
          <p:nvPr/>
        </p:nvCxnSpPr>
        <p:spPr>
          <a:xfrm>
            <a:off x="4071103" y="2700605"/>
            <a:ext cx="0" cy="3729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ZoneTexte 38">
            <a:extLst>
              <a:ext uri="{FF2B5EF4-FFF2-40B4-BE49-F238E27FC236}">
                <a16:creationId xmlns:a16="http://schemas.microsoft.com/office/drawing/2014/main" id="{5128C545-9E98-AD3D-0C5F-62B8D258BD4E}"/>
              </a:ext>
            </a:extLst>
          </p:cNvPr>
          <p:cNvSpPr txBox="1"/>
          <p:nvPr/>
        </p:nvSpPr>
        <p:spPr>
          <a:xfrm>
            <a:off x="1421119" y="1919839"/>
            <a:ext cx="868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err="1"/>
              <a:t>increment</a:t>
            </a:r>
            <a:endParaRPr lang="fr-FR" sz="1200" dirty="0"/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0F4493F3-7B56-850F-C6EF-C7F792F39241}"/>
              </a:ext>
            </a:extLst>
          </p:cNvPr>
          <p:cNvSpPr txBox="1"/>
          <p:nvPr/>
        </p:nvSpPr>
        <p:spPr>
          <a:xfrm>
            <a:off x="1657404" y="2784860"/>
            <a:ext cx="868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err="1"/>
              <a:t>create</a:t>
            </a:r>
            <a:endParaRPr lang="fr-FR" sz="1200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2F8A2E67-431E-52C7-A437-9DAD446C4D57}"/>
              </a:ext>
            </a:extLst>
          </p:cNvPr>
          <p:cNvSpPr txBox="1"/>
          <p:nvPr/>
        </p:nvSpPr>
        <p:spPr>
          <a:xfrm>
            <a:off x="4116335" y="3433264"/>
            <a:ext cx="12842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recombine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9F2DCAFE-E1C2-DB78-C7EB-1AAEE3DEDF79}"/>
              </a:ext>
            </a:extLst>
          </p:cNvPr>
          <p:cNvSpPr txBox="1"/>
          <p:nvPr/>
        </p:nvSpPr>
        <p:spPr>
          <a:xfrm>
            <a:off x="4093535" y="2759673"/>
            <a:ext cx="27431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err="1"/>
              <a:t>create</a:t>
            </a:r>
            <a:r>
              <a:rPr lang="fr-FR" sz="1200" dirty="0"/>
              <a:t> </a:t>
            </a:r>
            <a:r>
              <a:rPr lang="fr-FR" sz="1200" dirty="0" err="1"/>
              <a:t>when</a:t>
            </a:r>
            <a:r>
              <a:rPr lang="fr-FR" sz="1200" dirty="0"/>
              <a:t> </a:t>
            </a:r>
            <a:r>
              <a:rPr lang="fr-FR" sz="1200" dirty="0" err="1"/>
              <a:t>decrement</a:t>
            </a:r>
            <a:endParaRPr lang="fr-FR" sz="1200" dirty="0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4ECF9F62-8F1F-D6F6-C227-06AC8CD13039}"/>
              </a:ext>
            </a:extLst>
          </p:cNvPr>
          <p:cNvSpPr txBox="1"/>
          <p:nvPr/>
        </p:nvSpPr>
        <p:spPr>
          <a:xfrm>
            <a:off x="838200" y="2348454"/>
            <a:ext cx="1012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>
                <a:solidFill>
                  <a:srgbClr val="0171BC"/>
                </a:solidFill>
              </a:rPr>
              <a:t>defect</a:t>
            </a:r>
            <a:endParaRPr lang="fr-FR" dirty="0">
              <a:solidFill>
                <a:srgbClr val="0171BC"/>
              </a:solidFill>
            </a:endParaRP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3B2049AA-2BA6-6FC6-8E68-10CB5772DB60}"/>
              </a:ext>
            </a:extLst>
          </p:cNvPr>
          <p:cNvSpPr txBox="1"/>
          <p:nvPr/>
        </p:nvSpPr>
        <p:spPr>
          <a:xfrm>
            <a:off x="4218324" y="2332805"/>
            <a:ext cx="1012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C000"/>
                </a:solidFill>
              </a:rPr>
              <a:t>2-stack</a:t>
            </a: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2D2BF5DF-D2A0-2C99-61BC-2D9E84853175}"/>
              </a:ext>
            </a:extLst>
          </p:cNvPr>
          <p:cNvSpPr txBox="1"/>
          <p:nvPr/>
        </p:nvSpPr>
        <p:spPr>
          <a:xfrm>
            <a:off x="4241178" y="3041783"/>
            <a:ext cx="1526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C563">
                    <a:alpha val="50000"/>
                  </a:srgbClr>
                </a:solidFill>
              </a:rPr>
              <a:t>2-anti-signal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63E5866C-A195-FBB0-E15C-B56FBCCD9531}"/>
              </a:ext>
            </a:extLst>
          </p:cNvPr>
          <p:cNvSpPr txBox="1"/>
          <p:nvPr/>
        </p:nvSpPr>
        <p:spPr>
          <a:xfrm>
            <a:off x="4241179" y="3740636"/>
            <a:ext cx="1012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8CBEDA"/>
                </a:solidFill>
              </a:rPr>
              <a:t>2-signal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BAE6437A-E659-0D98-0BFA-06AF7BBB83EE}"/>
              </a:ext>
            </a:extLst>
          </p:cNvPr>
          <p:cNvSpPr txBox="1"/>
          <p:nvPr/>
        </p:nvSpPr>
        <p:spPr>
          <a:xfrm>
            <a:off x="838200" y="1240030"/>
            <a:ext cx="2822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Signal flow</a:t>
            </a:r>
          </a:p>
        </p:txBody>
      </p:sp>
      <p:pic>
        <p:nvPicPr>
          <p:cNvPr id="56" name="Image 55">
            <a:extLst>
              <a:ext uri="{FF2B5EF4-FFF2-40B4-BE49-F238E27FC236}">
                <a16:creationId xmlns:a16="http://schemas.microsoft.com/office/drawing/2014/main" id="{C7D16E15-C0E8-079A-9430-A45849BAF1A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81625"/>
          <a:stretch>
            <a:fillRect/>
          </a:stretch>
        </p:blipFill>
        <p:spPr>
          <a:xfrm>
            <a:off x="951361" y="4547832"/>
            <a:ext cx="5207503" cy="1640368"/>
          </a:xfrm>
          <a:prstGeom prst="rect">
            <a:avLst/>
          </a:prstGeom>
        </p:spPr>
      </p:pic>
      <p:sp>
        <p:nvSpPr>
          <p:cNvPr id="57" name="ZoneTexte 56">
            <a:extLst>
              <a:ext uri="{FF2B5EF4-FFF2-40B4-BE49-F238E27FC236}">
                <a16:creationId xmlns:a16="http://schemas.microsoft.com/office/drawing/2014/main" id="{A4ADF2DD-BEA5-3A75-3E3D-5B0F7DE17245}"/>
              </a:ext>
            </a:extLst>
          </p:cNvPr>
          <p:cNvSpPr txBox="1"/>
          <p:nvPr/>
        </p:nvSpPr>
        <p:spPr>
          <a:xfrm>
            <a:off x="852840" y="4032923"/>
            <a:ext cx="2822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Local state </a:t>
            </a:r>
            <a:r>
              <a:rPr lang="fr-FR" b="1" dirty="0" err="1"/>
              <a:t>space</a:t>
            </a:r>
            <a:endParaRPr lang="fr-FR" b="1" dirty="0"/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723E0A55-412A-8955-D0E1-4AC157DEF19D}"/>
              </a:ext>
            </a:extLst>
          </p:cNvPr>
          <p:cNvSpPr txBox="1"/>
          <p:nvPr/>
        </p:nvSpPr>
        <p:spPr>
          <a:xfrm>
            <a:off x="7399660" y="6150455"/>
            <a:ext cx="34448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*one signal max </a:t>
            </a:r>
            <a:r>
              <a:rPr lang="fr-FR" sz="1200" dirty="0" err="1"/>
              <a:t>shown</a:t>
            </a:r>
            <a:r>
              <a:rPr lang="fr-FR" sz="1200" dirty="0"/>
              <a:t> per site for </a:t>
            </a:r>
            <a:r>
              <a:rPr lang="fr-FR" sz="1200" dirty="0" err="1"/>
              <a:t>clarity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10359966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DF17E0-EC94-90B6-FF3B-A14C3DB58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C6E9BB-5C5D-E3C3-B268-5CFBC9756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Numerics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7289F7D-78DE-A776-16BC-FB7429D38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5D31A-B15D-FC4C-8E38-4B1F81E57768}" type="slidenum">
              <a:rPr lang="fr-FR" smtClean="0"/>
              <a:t>28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96E1670-09B3-5E17-0326-ADDF626134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303209"/>
            <a:ext cx="4373562" cy="260731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4DC72BA-D978-8D0F-96FC-079C45D823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8286" y="2509877"/>
            <a:ext cx="2466731" cy="280310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1B32498-852F-6171-1D7B-B06590C892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4088" y="2509877"/>
            <a:ext cx="2646131" cy="2803104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A4B34E6D-34CA-821E-F9D8-EE7192407BA6}"/>
              </a:ext>
            </a:extLst>
          </p:cNvPr>
          <p:cNvSpPr txBox="1"/>
          <p:nvPr/>
        </p:nvSpPr>
        <p:spPr>
          <a:xfrm>
            <a:off x="1256653" y="1722279"/>
            <a:ext cx="4679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Logical</a:t>
            </a:r>
            <a:r>
              <a:rPr lang="fr-FR" dirty="0"/>
              <a:t> </a:t>
            </a:r>
            <a:r>
              <a:rPr lang="fr-FR" dirty="0" err="1"/>
              <a:t>error</a:t>
            </a:r>
            <a:r>
              <a:rPr lang="fr-FR" dirty="0"/>
              <a:t> rate in the online </a:t>
            </a:r>
            <a:r>
              <a:rPr lang="fr-FR" dirty="0" err="1"/>
              <a:t>regime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14745D01-12C5-A103-6AA6-A3090A82E719}"/>
                  </a:ext>
                </a:extLst>
              </p:cNvPr>
              <p:cNvSpPr txBox="1"/>
              <p:nvPr/>
            </p:nvSpPr>
            <p:spPr>
              <a:xfrm>
                <a:off x="6645831" y="1722279"/>
                <a:ext cx="19779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Scaling </a:t>
                </a:r>
                <a:r>
                  <a:rPr lang="fr-FR" dirty="0" err="1"/>
                  <a:t>with</a:t>
                </a:r>
                <a:r>
                  <a:rPr lang="fr-FR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14745D01-12C5-A103-6AA6-A3090A82E7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5831" y="1722279"/>
                <a:ext cx="1977913" cy="369332"/>
              </a:xfrm>
              <a:prstGeom prst="rect">
                <a:avLst/>
              </a:prstGeom>
              <a:blipFill>
                <a:blip r:embed="rId6"/>
                <a:stretch>
                  <a:fillRect l="-2548" t="-6667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ZoneTexte 16">
            <a:extLst>
              <a:ext uri="{FF2B5EF4-FFF2-40B4-BE49-F238E27FC236}">
                <a16:creationId xmlns:a16="http://schemas.microsoft.com/office/drawing/2014/main" id="{E44559BC-D12D-4F84-E141-EBE644BC5867}"/>
              </a:ext>
            </a:extLst>
          </p:cNvPr>
          <p:cNvSpPr txBox="1"/>
          <p:nvPr/>
        </p:nvSpPr>
        <p:spPr>
          <a:xfrm>
            <a:off x="8821339" y="1722279"/>
            <a:ext cx="2425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(pseudo?)threshold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511F5034-0B52-4E69-7FF2-76E7D8D234B7}"/>
                  </a:ext>
                </a:extLst>
              </p:cNvPr>
              <p:cNvSpPr txBox="1"/>
              <p:nvPr/>
            </p:nvSpPr>
            <p:spPr>
              <a:xfrm>
                <a:off x="2041773" y="3616102"/>
                <a:ext cx="37824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511F5034-0B52-4E69-7FF2-76E7D8D234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1773" y="3616102"/>
                <a:ext cx="378246" cy="369332"/>
              </a:xfrm>
              <a:prstGeom prst="rect">
                <a:avLst/>
              </a:prstGeom>
              <a:blipFill>
                <a:blip r:embed="rId7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1EE83BA3-FEBD-0A81-AC93-E905D63CEC0F}"/>
                  </a:ext>
                </a:extLst>
              </p:cNvPr>
              <p:cNvSpPr txBox="1"/>
              <p:nvPr/>
            </p:nvSpPr>
            <p:spPr>
              <a:xfrm>
                <a:off x="2059583" y="4273205"/>
                <a:ext cx="37824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1EE83BA3-FEBD-0A81-AC93-E905D63CEC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9583" y="4273205"/>
                <a:ext cx="378246" cy="369332"/>
              </a:xfrm>
              <a:prstGeom prst="rect">
                <a:avLst/>
              </a:prstGeom>
              <a:blipFill>
                <a:blip r:embed="rId8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021A5B9C-D8D9-B18F-8ABE-D8A4A20BEC18}"/>
              </a:ext>
            </a:extLst>
          </p:cNvPr>
          <p:cNvCxnSpPr/>
          <p:nvPr/>
        </p:nvCxnSpPr>
        <p:spPr>
          <a:xfrm>
            <a:off x="1929081" y="4403106"/>
            <a:ext cx="19119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5536C879-2DF2-DC95-2A22-9166AB6F05A8}"/>
              </a:ext>
            </a:extLst>
          </p:cNvPr>
          <p:cNvCxnSpPr>
            <a:cxnSpLocks/>
          </p:cNvCxnSpPr>
          <p:nvPr/>
        </p:nvCxnSpPr>
        <p:spPr>
          <a:xfrm flipV="1">
            <a:off x="2120279" y="4291973"/>
            <a:ext cx="0" cy="12036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8B7BD19F-4DF6-2EC7-23E5-BD77EA44274F}"/>
              </a:ext>
            </a:extLst>
          </p:cNvPr>
          <p:cNvCxnSpPr/>
          <p:nvPr/>
        </p:nvCxnSpPr>
        <p:spPr>
          <a:xfrm>
            <a:off x="1916482" y="3747991"/>
            <a:ext cx="19119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3A7B37FC-D683-E905-EB49-9A953C2D92AC}"/>
              </a:ext>
            </a:extLst>
          </p:cNvPr>
          <p:cNvCxnSpPr>
            <a:cxnSpLocks/>
          </p:cNvCxnSpPr>
          <p:nvPr/>
        </p:nvCxnSpPr>
        <p:spPr>
          <a:xfrm flipV="1">
            <a:off x="2107680" y="3678420"/>
            <a:ext cx="0" cy="7880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DCD52937-1B48-0883-8E8B-DBD29FCE010E}"/>
                  </a:ext>
                </a:extLst>
              </p:cNvPr>
              <p:cNvSpPr txBox="1"/>
              <p:nvPr/>
            </p:nvSpPr>
            <p:spPr>
              <a:xfrm>
                <a:off x="1744472" y="5080017"/>
                <a:ext cx="2867186" cy="5672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Ansatz: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den>
                        </m:f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𝜀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𝜀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𝑡ℎ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  <m:sup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b>
                        </m:sSub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DCD52937-1B48-0883-8E8B-DBD29FCE01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472" y="5080017"/>
                <a:ext cx="2867186" cy="567271"/>
              </a:xfrm>
              <a:prstGeom prst="rect">
                <a:avLst/>
              </a:prstGeom>
              <a:blipFill>
                <a:blip r:embed="rId9"/>
                <a:stretch>
                  <a:fillRect l="-176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2988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1ADD0-630F-4D57-CF11-4BA140B50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BDF9A-4B94-D8E8-F175-FE67AEBA1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Scaling</a:t>
            </a:r>
            <a:r>
              <a:rPr lang="fr-FR" dirty="0"/>
              <a:t> a quantum </a:t>
            </a:r>
            <a:r>
              <a:rPr lang="fr-FR" dirty="0" err="1"/>
              <a:t>computing</a:t>
            </a:r>
            <a:r>
              <a:rPr lang="fr-FR" dirty="0"/>
              <a:t> architecture</a:t>
            </a:r>
          </a:p>
        </p:txBody>
      </p:sp>
      <p:pic>
        <p:nvPicPr>
          <p:cNvPr id="2050" name="Picture 2" descr="Quantum Computer | Google Quantum AI">
            <a:extLst>
              <a:ext uri="{FF2B5EF4-FFF2-40B4-BE49-F238E27FC236}">
                <a16:creationId xmlns:a16="http://schemas.microsoft.com/office/drawing/2014/main" id="{A6DB86C9-E109-EEE7-CFC7-AA20AE6919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681" y="1467555"/>
            <a:ext cx="2328143" cy="3104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Superordinateur — Wikipédia">
            <a:extLst>
              <a:ext uri="{FF2B5EF4-FFF2-40B4-BE49-F238E27FC236}">
                <a16:creationId xmlns:a16="http://schemas.microsoft.com/office/drawing/2014/main" id="{253A95A2-56BC-B9A4-BFFA-D3FEF17408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7360" y="3959754"/>
            <a:ext cx="2744479" cy="181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ZoneTexte 39">
            <a:extLst>
              <a:ext uri="{FF2B5EF4-FFF2-40B4-BE49-F238E27FC236}">
                <a16:creationId xmlns:a16="http://schemas.microsoft.com/office/drawing/2014/main" id="{F3D820AA-683C-0BF7-ED83-CCF2560E20A1}"/>
              </a:ext>
            </a:extLst>
          </p:cNvPr>
          <p:cNvSpPr txBox="1"/>
          <p:nvPr/>
        </p:nvSpPr>
        <p:spPr>
          <a:xfrm>
            <a:off x="6181661" y="4446208"/>
            <a:ext cx="1735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err="1"/>
              <a:t>error</a:t>
            </a:r>
            <a:r>
              <a:rPr lang="fr-FR" sz="1600" dirty="0"/>
              <a:t> syndrome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D752B09F-2128-1524-2BDE-AB914DFA5A50}"/>
              </a:ext>
            </a:extLst>
          </p:cNvPr>
          <p:cNvSpPr txBox="1"/>
          <p:nvPr/>
        </p:nvSpPr>
        <p:spPr>
          <a:xfrm>
            <a:off x="6377825" y="5014191"/>
            <a:ext cx="1735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correction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C8CB27B2-2DD3-6B00-46B3-EEA95C2D8D51}"/>
              </a:ext>
            </a:extLst>
          </p:cNvPr>
          <p:cNvSpPr txBox="1"/>
          <p:nvPr/>
        </p:nvSpPr>
        <p:spPr>
          <a:xfrm>
            <a:off x="3204043" y="5843010"/>
            <a:ext cx="2779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Superconducting</a:t>
            </a:r>
            <a:r>
              <a:rPr lang="fr-FR" dirty="0"/>
              <a:t> circuit (Google </a:t>
            </a:r>
            <a:r>
              <a:rPr lang="fr-FR" dirty="0" err="1"/>
              <a:t>Sycamore</a:t>
            </a:r>
            <a:r>
              <a:rPr lang="fr-FR" dirty="0"/>
              <a:t>)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E1A72AE1-4826-A837-D105-BF63C24BCC3B}"/>
              </a:ext>
            </a:extLst>
          </p:cNvPr>
          <p:cNvSpPr txBox="1"/>
          <p:nvPr/>
        </p:nvSpPr>
        <p:spPr>
          <a:xfrm>
            <a:off x="8290278" y="5854299"/>
            <a:ext cx="2201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Classical</a:t>
            </a:r>
            <a:r>
              <a:rPr lang="fr-FR" dirty="0"/>
              <a:t> computer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881C57A3-91BB-C148-9675-0E1BD7D63A83}"/>
              </a:ext>
            </a:extLst>
          </p:cNvPr>
          <p:cNvSpPr txBox="1"/>
          <p:nvPr/>
        </p:nvSpPr>
        <p:spPr>
          <a:xfrm>
            <a:off x="1473474" y="4595610"/>
            <a:ext cx="2201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Cryostat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357690C8-9137-E544-D74A-DAA9C7FF3698}"/>
              </a:ext>
            </a:extLst>
          </p:cNvPr>
          <p:cNvSpPr txBox="1"/>
          <p:nvPr/>
        </p:nvSpPr>
        <p:spPr>
          <a:xfrm>
            <a:off x="4127077" y="1468388"/>
            <a:ext cx="2547606" cy="2129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dirty="0"/>
              <a:t>Challenges: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/>
              <a:t>A lot of qubits!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/>
              <a:t>The ‘</a:t>
            </a:r>
            <a:r>
              <a:rPr lang="fr-FR" dirty="0" err="1"/>
              <a:t>wire</a:t>
            </a:r>
            <a:r>
              <a:rPr lang="fr-FR" dirty="0"/>
              <a:t> </a:t>
            </a:r>
            <a:r>
              <a:rPr lang="fr-FR" dirty="0" err="1"/>
              <a:t>problem</a:t>
            </a:r>
            <a:r>
              <a:rPr lang="fr-FR" dirty="0"/>
              <a:t>’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b="1" dirty="0"/>
              <a:t>Real-time </a:t>
            </a:r>
            <a:r>
              <a:rPr lang="fr-FR" b="1" dirty="0" err="1"/>
              <a:t>decoding</a:t>
            </a:r>
            <a:endParaRPr lang="fr-FR" b="1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 err="1"/>
              <a:t>Logical</a:t>
            </a:r>
            <a:r>
              <a:rPr lang="fr-FR" dirty="0"/>
              <a:t> </a:t>
            </a:r>
            <a:r>
              <a:rPr lang="fr-FR" dirty="0" err="1"/>
              <a:t>gates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260FC74-E69E-4350-0D8A-A75A58107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5D31A-B15D-FC4C-8E38-4B1F81E57768}" type="slidenum">
              <a:rPr lang="fr-FR" smtClean="0"/>
              <a:t>2</a:t>
            </a:fld>
            <a:endParaRPr lang="fr-FR"/>
          </a:p>
        </p:txBody>
      </p:sp>
      <p:sp>
        <p:nvSpPr>
          <p:cNvPr id="4" name="Forme libre 3">
            <a:extLst>
              <a:ext uri="{FF2B5EF4-FFF2-40B4-BE49-F238E27FC236}">
                <a16:creationId xmlns:a16="http://schemas.microsoft.com/office/drawing/2014/main" id="{ED6150AD-D3FB-3EEC-A6BC-DFCD9ADE1CFD}"/>
              </a:ext>
            </a:extLst>
          </p:cNvPr>
          <p:cNvSpPr/>
          <p:nvPr/>
        </p:nvSpPr>
        <p:spPr>
          <a:xfrm>
            <a:off x="2752825" y="3532472"/>
            <a:ext cx="3253339" cy="2233061"/>
          </a:xfrm>
          <a:custGeom>
            <a:avLst/>
            <a:gdLst>
              <a:gd name="connsiteX0" fmla="*/ 317634 w 3253339"/>
              <a:gd name="connsiteY0" fmla="*/ 2233061 h 2233061"/>
              <a:gd name="connsiteX1" fmla="*/ 0 w 3253339"/>
              <a:gd name="connsiteY1" fmla="*/ 0 h 2233061"/>
              <a:gd name="connsiteX2" fmla="*/ 3253339 w 3253339"/>
              <a:gd name="connsiteY2" fmla="*/ 423511 h 2233061"/>
              <a:gd name="connsiteX3" fmla="*/ 317634 w 3253339"/>
              <a:gd name="connsiteY3" fmla="*/ 2233061 h 2233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53339" h="2233061">
                <a:moveTo>
                  <a:pt x="317634" y="2233061"/>
                </a:moveTo>
                <a:lnTo>
                  <a:pt x="0" y="0"/>
                </a:lnTo>
                <a:lnTo>
                  <a:pt x="3253339" y="423511"/>
                </a:lnTo>
                <a:lnTo>
                  <a:pt x="317634" y="2233061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52" name="Picture 4" descr="Sycamore, le processeur quantique de Google, montre sa &quot;suprém...">
            <a:extLst>
              <a:ext uri="{FF2B5EF4-FFF2-40B4-BE49-F238E27FC236}">
                <a16:creationId xmlns:a16="http://schemas.microsoft.com/office/drawing/2014/main" id="{981B4156-8E12-26C8-5138-32FA4013D6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0" b="-1"/>
          <a:stretch>
            <a:fillRect/>
          </a:stretch>
        </p:blipFill>
        <p:spPr bwMode="auto">
          <a:xfrm>
            <a:off x="3084730" y="3959754"/>
            <a:ext cx="2925307" cy="1818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C3A1DB69-1E50-18C3-99E7-6E192DD07291}"/>
                  </a:ext>
                </a:extLst>
              </p:cNvPr>
              <p:cNvSpPr txBox="1"/>
              <p:nvPr/>
            </p:nvSpPr>
            <p:spPr>
              <a:xfrm>
                <a:off x="6674683" y="2809559"/>
                <a:ext cx="36649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b="1" i="1" smtClean="0">
                        <a:solidFill>
                          <a:srgbClr val="0171B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</m:oMath>
                </a14:m>
                <a:r>
                  <a:rPr lang="fr-FR" b="1" dirty="0">
                    <a:solidFill>
                      <a:srgbClr val="0171BC"/>
                    </a:solidFill>
                  </a:rPr>
                  <a:t> Topic of the talk</a:t>
                </a:r>
                <a:endParaRPr lang="fr-FR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C3A1DB69-1E50-18C3-99E7-6E192DD072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4683" y="2809559"/>
                <a:ext cx="3664947" cy="369332"/>
              </a:xfrm>
              <a:prstGeom prst="rect">
                <a:avLst/>
              </a:prstGeom>
              <a:blipFill>
                <a:blip r:embed="rId6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8B774337-6AD3-D8F2-EE52-FAF83B8669E1}"/>
              </a:ext>
            </a:extLst>
          </p:cNvPr>
          <p:cNvCxnSpPr/>
          <p:nvPr/>
        </p:nvCxnSpPr>
        <p:spPr>
          <a:xfrm>
            <a:off x="6171722" y="4790661"/>
            <a:ext cx="160067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A1E8787B-0B9B-71B9-BFD7-ECABE532FA81}"/>
              </a:ext>
            </a:extLst>
          </p:cNvPr>
          <p:cNvCxnSpPr>
            <a:cxnSpLocks/>
          </p:cNvCxnSpPr>
          <p:nvPr/>
        </p:nvCxnSpPr>
        <p:spPr>
          <a:xfrm flipH="1">
            <a:off x="6171722" y="4994759"/>
            <a:ext cx="160067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9344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83E2D-FF59-C52A-3524-7BB918635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F14E7E-A53A-936A-3977-8BF5C61AE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Open </a:t>
            </a:r>
            <a:r>
              <a:rPr lang="fr-FR" dirty="0" err="1"/>
              <a:t>problems</a:t>
            </a:r>
            <a:r>
              <a:rPr lang="fr-FR" dirty="0"/>
              <a:t> on local </a:t>
            </a:r>
            <a:r>
              <a:rPr lang="fr-FR" dirty="0" err="1"/>
              <a:t>decoders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4ADA057-E651-980B-B737-3AD0586B61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b="1" dirty="0"/>
              <a:t>Follow up</a:t>
            </a:r>
          </a:p>
          <a:p>
            <a:r>
              <a:rPr lang="fr-FR" sz="2400" dirty="0" err="1"/>
              <a:t>optimization</a:t>
            </a:r>
            <a:r>
              <a:rPr lang="fr-FR" sz="2400" dirty="0"/>
              <a:t> over the </a:t>
            </a:r>
            <a:r>
              <a:rPr lang="fr-FR" sz="2400" dirty="0" err="1"/>
              <a:t>space</a:t>
            </a:r>
            <a:r>
              <a:rPr lang="fr-FR" sz="2400" dirty="0"/>
              <a:t> of signal-</a:t>
            </a:r>
            <a:r>
              <a:rPr lang="fr-FR" sz="2400" dirty="0" err="1"/>
              <a:t>rules</a:t>
            </a:r>
            <a:r>
              <a:rPr lang="fr-FR" sz="2400" dirty="0"/>
              <a:t>?</a:t>
            </a:r>
          </a:p>
          <a:p>
            <a:r>
              <a:rPr lang="fr-FR" sz="2400" dirty="0"/>
              <a:t>good hardware </a:t>
            </a:r>
            <a:r>
              <a:rPr lang="fr-FR" sz="2400" dirty="0" err="1"/>
              <a:t>implementation</a:t>
            </a:r>
            <a:r>
              <a:rPr lang="fr-FR" sz="2400"/>
              <a:t>?</a:t>
            </a:r>
          </a:p>
          <a:p>
            <a:endParaRPr lang="fr-FR" sz="2400" dirty="0"/>
          </a:p>
          <a:p>
            <a:pPr marL="0" indent="0">
              <a:buNone/>
            </a:pPr>
            <a:r>
              <a:rPr lang="fr-FR" sz="2400" b="1" dirty="0" err="1"/>
              <a:t>Interesting</a:t>
            </a:r>
            <a:r>
              <a:rPr lang="fr-FR" sz="2400" b="1" dirty="0"/>
              <a:t> </a:t>
            </a:r>
            <a:r>
              <a:rPr lang="fr-FR" sz="2400" b="1" dirty="0" err="1"/>
              <a:t>related</a:t>
            </a:r>
            <a:r>
              <a:rPr lang="fr-FR" sz="2400" b="1" dirty="0"/>
              <a:t> </a:t>
            </a:r>
            <a:r>
              <a:rPr lang="fr-FR" sz="2400" b="1" dirty="0" err="1"/>
              <a:t>problems</a:t>
            </a:r>
            <a:r>
              <a:rPr lang="fr-FR" sz="2400" b="1" dirty="0"/>
              <a:t> </a:t>
            </a:r>
          </a:p>
          <a:p>
            <a:r>
              <a:rPr lang="fr-FR" sz="2400" dirty="0" err="1"/>
              <a:t>decode</a:t>
            </a:r>
            <a:r>
              <a:rPr lang="fr-FR" sz="2400" dirty="0"/>
              <a:t> in constant time and/or constant bit per site?</a:t>
            </a:r>
          </a:p>
          <a:p>
            <a:r>
              <a:rPr lang="fr-FR" sz="2400" dirty="0"/>
              <a:t>minimum-</a:t>
            </a:r>
            <a:r>
              <a:rPr lang="fr-FR" sz="2400" dirty="0" err="1"/>
              <a:t>weight</a:t>
            </a:r>
            <a:r>
              <a:rPr lang="fr-FR" sz="2400" dirty="0"/>
              <a:t> </a:t>
            </a:r>
            <a:r>
              <a:rPr lang="fr-FR" sz="2400" dirty="0" err="1"/>
              <a:t>decoding</a:t>
            </a:r>
            <a:r>
              <a:rPr lang="fr-FR" sz="2400" dirty="0"/>
              <a:t> via a local </a:t>
            </a:r>
            <a:r>
              <a:rPr lang="fr-FR" sz="2400" dirty="0" err="1"/>
              <a:t>rule</a:t>
            </a:r>
            <a:r>
              <a:rPr lang="fr-FR" sz="2400" dirty="0"/>
              <a:t>?</a:t>
            </a:r>
          </a:p>
          <a:p>
            <a:endParaRPr lang="fr-FR" sz="2400" dirty="0"/>
          </a:p>
          <a:p>
            <a:endParaRPr lang="fr-FR" sz="24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B2FDFFB-B478-77C3-D85A-BEF5AECFB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5D31A-B15D-FC4C-8E38-4B1F81E57768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6215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1AF30-FA31-8177-50A7-C208088CC8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E5A1B5-8022-D835-BA83-1B03E67EE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The </a:t>
            </a:r>
            <a:r>
              <a:rPr lang="fr-FR" dirty="0" err="1"/>
              <a:t>decoding</a:t>
            </a:r>
            <a:r>
              <a:rPr lang="fr-FR" dirty="0"/>
              <a:t> </a:t>
            </a:r>
            <a:r>
              <a:rPr lang="fr-FR" dirty="0" err="1"/>
              <a:t>problem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58C937EA-B59E-E1EC-5FEE-464213F3FF09}"/>
                  </a:ext>
                </a:extLst>
              </p:cNvPr>
              <p:cNvSpPr txBox="1"/>
              <p:nvPr/>
            </p:nvSpPr>
            <p:spPr>
              <a:xfrm>
                <a:off x="6585709" y="2345012"/>
                <a:ext cx="34785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58C937EA-B59E-E1EC-5FEE-464213F3FF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5709" y="2345012"/>
                <a:ext cx="347852" cy="276999"/>
              </a:xfrm>
              <a:prstGeom prst="rect">
                <a:avLst/>
              </a:prstGeom>
              <a:blipFill>
                <a:blip r:embed="rId2"/>
                <a:stretch>
                  <a:fillRect l="-3571" r="-17857" b="-434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CD3D2700-64E2-8D85-48F3-83BA62C38674}"/>
                  </a:ext>
                </a:extLst>
              </p:cNvPr>
              <p:cNvSpPr txBox="1"/>
              <p:nvPr/>
            </p:nvSpPr>
            <p:spPr>
              <a:xfrm>
                <a:off x="1968290" y="3472448"/>
                <a:ext cx="515086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fr-FR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𝒞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⟩"/>
                          <m:ctrlPr>
                            <a:rPr lang="fr-F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⟩"/>
                              <m:ctrlPr>
                                <a:rPr lang="fr-FR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𝜓</m:t>
                              </m:r>
                            </m:e>
                          </m:d>
                          <m:r>
                            <a:rPr lang="fr-F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 </m:t>
                          </m:r>
                          <m:r>
                            <a:rPr lang="fr-F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e>
                        <m:e>
                          <m:r>
                            <a:rPr lang="fr-F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𝜓</m:t>
                          </m:r>
                        </m:e>
                      </m:d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=|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𝜓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⟩}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CD3D2700-64E2-8D85-48F3-83BA62C386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8290" y="3472448"/>
                <a:ext cx="5150866" cy="369332"/>
              </a:xfrm>
              <a:prstGeom prst="rect">
                <a:avLst/>
              </a:prstGeom>
              <a:blipFill>
                <a:blip r:embed="rId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B7F8C029-110B-A0F1-F143-C22AD8148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5D31A-B15D-FC4C-8E38-4B1F81E57768}" type="slidenum">
              <a:rPr lang="fr-FR" smtClean="0"/>
              <a:t>3</a:t>
            </a:fld>
            <a:endParaRPr lang="fr-FR"/>
          </a:p>
        </p:txBody>
      </p:sp>
      <p:pic>
        <p:nvPicPr>
          <p:cNvPr id="9" name="Picture 6" descr="Superordinateur — Wikipédia">
            <a:extLst>
              <a:ext uri="{FF2B5EF4-FFF2-40B4-BE49-F238E27FC236}">
                <a16:creationId xmlns:a16="http://schemas.microsoft.com/office/drawing/2014/main" id="{CA976C7E-4E5A-F222-CEB9-B1383949FF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5" r="5999"/>
          <a:stretch>
            <a:fillRect/>
          </a:stretch>
        </p:blipFill>
        <p:spPr bwMode="auto">
          <a:xfrm>
            <a:off x="6741913" y="4745966"/>
            <a:ext cx="1592060" cy="1321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ccolade fermante 12">
            <a:extLst>
              <a:ext uri="{FF2B5EF4-FFF2-40B4-BE49-F238E27FC236}">
                <a16:creationId xmlns:a16="http://schemas.microsoft.com/office/drawing/2014/main" id="{B6C1F6C0-55A5-859F-E345-5B5F88E7AEB6}"/>
              </a:ext>
            </a:extLst>
          </p:cNvPr>
          <p:cNvSpPr/>
          <p:nvPr/>
        </p:nvSpPr>
        <p:spPr>
          <a:xfrm>
            <a:off x="6292869" y="4745966"/>
            <a:ext cx="183292" cy="1297050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6B2DFBEC-B9F2-D1C0-718A-50DA72C086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3466" y="2123702"/>
            <a:ext cx="2228239" cy="219328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E6ED8F00-0945-AEA0-17C0-D210534B0EA7}"/>
                  </a:ext>
                </a:extLst>
              </p:cNvPr>
              <p:cNvSpPr txBox="1"/>
              <p:nvPr/>
            </p:nvSpPr>
            <p:spPr>
              <a:xfrm>
                <a:off x="4261284" y="2365018"/>
                <a:ext cx="1726563" cy="25699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1600" b="0" i="1" smtClean="0">
                        <a:latin typeface="Cambria Math" panose="02040503050406030204" pitchFamily="18" charset="0"/>
                      </a:rPr>
                      <m:t>𝑋𝑋𝑋𝑋</m:t>
                    </m:r>
                  </m:oMath>
                </a14:m>
                <a:r>
                  <a:rPr lang="fr-FR" sz="1600" dirty="0"/>
                  <a:t> check </a:t>
                </a:r>
                <a14:m>
                  <m:oMath xmlns:m="http://schemas.openxmlformats.org/officeDocument/2006/math">
                    <m:r>
                      <a:rPr lang="fr-FR" sz="1600" b="0" i="1" smtClean="0">
                        <a:latin typeface="Cambria Math" panose="02040503050406030204" pitchFamily="18" charset="0"/>
                      </a:rPr>
                      <m:t>≔</m:t>
                    </m:r>
                    <m:sSub>
                      <m:sSubPr>
                        <m:ctrlPr>
                          <a:rPr lang="fr-FR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fr-FR" sz="1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fr-FR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sz="16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endParaRPr lang="fr-FR" sz="1600" dirty="0"/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E6ED8F00-0945-AEA0-17C0-D210534B0E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1284" y="2365018"/>
                <a:ext cx="1726563" cy="256993"/>
              </a:xfrm>
              <a:prstGeom prst="rect">
                <a:avLst/>
              </a:prstGeom>
              <a:blipFill>
                <a:blip r:embed="rId6"/>
                <a:stretch>
                  <a:fillRect l="-4380" t="-23810" r="-730" b="-428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836F2C4E-7B9B-F813-7D2E-DF3BD0DC022B}"/>
                  </a:ext>
                </a:extLst>
              </p:cNvPr>
              <p:cNvSpPr txBox="1"/>
              <p:nvPr/>
            </p:nvSpPr>
            <p:spPr>
              <a:xfrm>
                <a:off x="4261284" y="2904817"/>
                <a:ext cx="1684372" cy="25699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1600" b="0" i="1" smtClean="0">
                        <a:latin typeface="Cambria Math" panose="02040503050406030204" pitchFamily="18" charset="0"/>
                      </a:rPr>
                      <m:t>𝑍𝑍𝑍𝑍</m:t>
                    </m:r>
                  </m:oMath>
                </a14:m>
                <a:r>
                  <a:rPr lang="fr-FR" sz="1600" dirty="0"/>
                  <a:t> check </a:t>
                </a:r>
                <a14:m>
                  <m:oMath xmlns:m="http://schemas.openxmlformats.org/officeDocument/2006/math">
                    <m:r>
                      <a:rPr lang="fr-FR" sz="1600" i="1">
                        <a:latin typeface="Cambria Math" panose="02040503050406030204" pitchFamily="18" charset="0"/>
                      </a:rPr>
                      <m:t>≔</m:t>
                    </m:r>
                    <m:sSub>
                      <m:sSubPr>
                        <m:ctrlPr>
                          <a:rPr lang="fr-FR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fr-FR" sz="1600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  <m:r>
                          <a:rPr lang="fr-FR" sz="16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sz="16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</m:oMath>
                </a14:m>
                <a:endParaRPr lang="fr-FR" sz="1600" dirty="0"/>
              </a:p>
            </p:txBody>
          </p:sp>
        </mc:Choice>
        <mc:Fallback xmlns="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836F2C4E-7B9B-F813-7D2E-DF3BD0DC02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1284" y="2904817"/>
                <a:ext cx="1684372" cy="256993"/>
              </a:xfrm>
              <a:prstGeom prst="rect">
                <a:avLst/>
              </a:prstGeom>
              <a:blipFill>
                <a:blip r:embed="rId7"/>
                <a:stretch>
                  <a:fillRect l="-4478" t="-22727" b="-3636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" name="Image 29">
            <a:extLst>
              <a:ext uri="{FF2B5EF4-FFF2-40B4-BE49-F238E27FC236}">
                <a16:creationId xmlns:a16="http://schemas.microsoft.com/office/drawing/2014/main" id="{5E20E230-01BF-E6EB-AD1E-E470EABE2E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83121" y="2681286"/>
            <a:ext cx="711680" cy="704267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DAF91185-1C01-1017-0C0D-B06B55D99B5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05989" y="2216835"/>
            <a:ext cx="464451" cy="464451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0AA1DB1F-DDD3-089F-0946-CE6AC9ECBAA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8200" y="1969973"/>
            <a:ext cx="2338354" cy="2347015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22ACC7EE-AE60-AB44-AB9A-562544F94849}"/>
              </a:ext>
            </a:extLst>
          </p:cNvPr>
          <p:cNvSpPr txBox="1"/>
          <p:nvPr/>
        </p:nvSpPr>
        <p:spPr>
          <a:xfrm>
            <a:off x="2241004" y="4703836"/>
            <a:ext cx="406742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 err="1"/>
              <a:t>Known</a:t>
            </a:r>
            <a:r>
              <a:rPr lang="fr-FR" dirty="0"/>
              <a:t> </a:t>
            </a:r>
            <a:r>
              <a:rPr lang="fr-FR" dirty="0" err="1"/>
              <a:t>decoders</a:t>
            </a:r>
            <a:r>
              <a:rPr lang="fr-FR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Minimum-</a:t>
            </a:r>
            <a:r>
              <a:rPr lang="fr-FR" dirty="0" err="1"/>
              <a:t>weight</a:t>
            </a:r>
            <a:r>
              <a:rPr lang="fr-FR" dirty="0"/>
              <a:t> </a:t>
            </a:r>
            <a:r>
              <a:rPr lang="fr-FR" dirty="0" err="1"/>
              <a:t>perfect</a:t>
            </a:r>
            <a:r>
              <a:rPr lang="fr-FR" dirty="0"/>
              <a:t> </a:t>
            </a:r>
            <a:r>
              <a:rPr lang="fr-FR" dirty="0" err="1"/>
              <a:t>matching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Union-</a:t>
            </a:r>
            <a:r>
              <a:rPr lang="fr-FR" dirty="0" err="1"/>
              <a:t>Find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Renormalisation-group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1293461A-5E63-298F-A4BE-453FBB896856}"/>
                  </a:ext>
                </a:extLst>
              </p:cNvPr>
              <p:cNvSpPr txBox="1"/>
              <p:nvPr/>
            </p:nvSpPr>
            <p:spPr>
              <a:xfrm>
                <a:off x="7333654" y="3423035"/>
                <a:ext cx="34785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1293461A-5E63-298F-A4BE-453FBB8968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3654" y="3423035"/>
                <a:ext cx="347852" cy="276999"/>
              </a:xfrm>
              <a:prstGeom prst="rect">
                <a:avLst/>
              </a:prstGeom>
              <a:blipFill>
                <a:blip r:embed="rId2"/>
                <a:stretch>
                  <a:fillRect l="-3571" r="-17857" b="-434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BDA6110A-2907-0BCE-BA37-757B07B723DB}"/>
                  </a:ext>
                </a:extLst>
              </p:cNvPr>
              <p:cNvSpPr txBox="1"/>
              <p:nvPr/>
            </p:nvSpPr>
            <p:spPr>
              <a:xfrm>
                <a:off x="7746853" y="2341302"/>
                <a:ext cx="34785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BDA6110A-2907-0BCE-BA37-757B07B723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6853" y="2341302"/>
                <a:ext cx="347852" cy="276999"/>
              </a:xfrm>
              <a:prstGeom prst="rect">
                <a:avLst/>
              </a:prstGeom>
              <a:blipFill>
                <a:blip r:embed="rId11"/>
                <a:stretch>
                  <a:fillRect l="-7143" r="-14286" b="-434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92851E44-9BB4-D29E-79F2-81F1018F0FA9}"/>
                  </a:ext>
                </a:extLst>
              </p:cNvPr>
              <p:cNvSpPr txBox="1"/>
              <p:nvPr/>
            </p:nvSpPr>
            <p:spPr>
              <a:xfrm>
                <a:off x="8500658" y="2355014"/>
                <a:ext cx="34785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92851E44-9BB4-D29E-79F2-81F1018F0F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0658" y="2355014"/>
                <a:ext cx="347852" cy="276999"/>
              </a:xfrm>
              <a:prstGeom prst="rect">
                <a:avLst/>
              </a:prstGeom>
              <a:blipFill>
                <a:blip r:embed="rId12"/>
                <a:stretch>
                  <a:fillRect l="-3571" r="-14286" b="-434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BB5830FF-E12B-842A-42B7-22D4E8FB7C39}"/>
                  </a:ext>
                </a:extLst>
              </p:cNvPr>
              <p:cNvSpPr txBox="1"/>
              <p:nvPr/>
            </p:nvSpPr>
            <p:spPr>
              <a:xfrm>
                <a:off x="8848707" y="2159954"/>
                <a:ext cx="3155965" cy="20621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600" b="1" dirty="0">
                    <a:solidFill>
                      <a:srgbClr val="0171BC"/>
                    </a:solidFill>
                  </a:rPr>
                  <a:t>Access to </a:t>
                </a:r>
                <a:r>
                  <a:rPr lang="fr-FR" sz="1600" b="1" dirty="0" err="1">
                    <a:solidFill>
                      <a:srgbClr val="0171BC"/>
                    </a:solidFill>
                  </a:rPr>
                  <a:t>parities</a:t>
                </a:r>
                <a:r>
                  <a:rPr lang="fr-FR" sz="1600" b="1" dirty="0">
                    <a:solidFill>
                      <a:srgbClr val="0171BC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sz="1600" b="1" i="1">
                        <a:solidFill>
                          <a:srgbClr val="0171BC"/>
                        </a:solidFill>
                        <a:latin typeface="Cambria Math" panose="02040503050406030204" pitchFamily="18" charset="0"/>
                      </a:rPr>
                      <m:t>≔</m:t>
                    </m:r>
                  </m:oMath>
                </a14:m>
                <a:r>
                  <a:rPr lang="fr-FR" sz="1600" b="1" dirty="0">
                    <a:solidFill>
                      <a:srgbClr val="0171BC"/>
                    </a:solidFill>
                  </a:rPr>
                  <a:t> syndrome</a:t>
                </a:r>
              </a:p>
              <a:p>
                <a:endParaRPr lang="fr-FR" sz="1600" b="1" dirty="0"/>
              </a:p>
              <a:p>
                <a:r>
                  <a:rPr lang="fr-FR" sz="1600" b="1" dirty="0" err="1"/>
                  <a:t>Problem</a:t>
                </a:r>
                <a:r>
                  <a:rPr lang="fr-FR" sz="1600" b="1" dirty="0"/>
                  <a:t>: </a:t>
                </a:r>
                <a:r>
                  <a:rPr lang="fr-FR" sz="1600" dirty="0" err="1"/>
                  <a:t>Find</a:t>
                </a:r>
                <a:r>
                  <a:rPr lang="fr-FR" sz="1600" dirty="0"/>
                  <a:t> the </a:t>
                </a:r>
                <a:r>
                  <a:rPr lang="fr-FR" sz="1600" dirty="0" err="1"/>
                  <a:t>most</a:t>
                </a:r>
                <a:r>
                  <a:rPr lang="fr-FR" sz="1600" dirty="0"/>
                  <a:t> </a:t>
                </a:r>
                <a:r>
                  <a:rPr lang="fr-FR" sz="1600" dirty="0" err="1"/>
                  <a:t>likely</a:t>
                </a:r>
                <a:r>
                  <a:rPr lang="fr-FR" sz="1600" dirty="0"/>
                  <a:t> </a:t>
                </a:r>
                <a:r>
                  <a:rPr lang="fr-FR" sz="1600" dirty="0" err="1"/>
                  <a:t>error</a:t>
                </a:r>
                <a:r>
                  <a:rPr lang="fr-FR" sz="1600" dirty="0"/>
                  <a:t> consistent </a:t>
                </a:r>
                <a:r>
                  <a:rPr lang="fr-FR" sz="1600" dirty="0" err="1"/>
                  <a:t>with</a:t>
                </a:r>
                <a:r>
                  <a:rPr lang="fr-FR" sz="1600" dirty="0"/>
                  <a:t> the syndrome</a:t>
                </a:r>
              </a:p>
              <a:p>
                <a:endParaRPr lang="fr-FR" sz="1600" dirty="0"/>
              </a:p>
              <a:p>
                <a:r>
                  <a:rPr lang="fr-FR" sz="1600" b="1" dirty="0" err="1"/>
                  <a:t>Success</a:t>
                </a:r>
                <a:r>
                  <a:rPr lang="fr-FR" sz="1600" b="1" dirty="0"/>
                  <a:t> if:</a:t>
                </a:r>
                <a:r>
                  <a:rPr lang="fr-FR" sz="1600" dirty="0"/>
                  <a:t> Correction </a:t>
                </a:r>
                <a:r>
                  <a:rPr lang="fr-FR" sz="1600" dirty="0" err="1"/>
                  <a:t>is</a:t>
                </a:r>
                <a:r>
                  <a:rPr lang="fr-FR" sz="1600" dirty="0"/>
                  <a:t> </a:t>
                </a:r>
                <a:r>
                  <a:rPr lang="fr-FR" sz="1600" dirty="0" err="1"/>
                  <a:t>equal</a:t>
                </a:r>
                <a:r>
                  <a:rPr lang="fr-FR" sz="1600" dirty="0"/>
                  <a:t> to the </a:t>
                </a:r>
                <a:r>
                  <a:rPr lang="fr-FR" sz="1600" dirty="0" err="1"/>
                  <a:t>actual</a:t>
                </a:r>
                <a:r>
                  <a:rPr lang="fr-FR" sz="1600" dirty="0"/>
                  <a:t> </a:t>
                </a:r>
                <a:r>
                  <a:rPr lang="fr-FR" sz="1600" dirty="0" err="1"/>
                  <a:t>error</a:t>
                </a:r>
                <a:r>
                  <a:rPr lang="fr-FR" sz="1600" dirty="0"/>
                  <a:t> (up to a </a:t>
                </a:r>
                <a:r>
                  <a:rPr lang="fr-FR" sz="1600" dirty="0" err="1"/>
                  <a:t>stabilizer</a:t>
                </a:r>
                <a:r>
                  <a:rPr lang="fr-FR" sz="1600" dirty="0"/>
                  <a:t>)</a:t>
                </a:r>
              </a:p>
            </p:txBody>
          </p:sp>
        </mc:Choice>
        <mc:Fallback xmlns=""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BB5830FF-E12B-842A-42B7-22D4E8FB7C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8707" y="2159954"/>
                <a:ext cx="3155965" cy="2062103"/>
              </a:xfrm>
              <a:prstGeom prst="rect">
                <a:avLst/>
              </a:prstGeom>
              <a:blipFill>
                <a:blip r:embed="rId13"/>
                <a:stretch>
                  <a:fillRect l="-800" t="-610" r="-1200" b="-243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Espace réservé du contenu 2">
            <a:extLst>
              <a:ext uri="{FF2B5EF4-FFF2-40B4-BE49-F238E27FC236}">
                <a16:creationId xmlns:a16="http://schemas.microsoft.com/office/drawing/2014/main" id="{3F349C6E-DE48-8D11-59B4-1A39987566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4845"/>
            <a:ext cx="4692805" cy="5144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800" b="1" dirty="0" err="1"/>
              <a:t>Kitaev’s</a:t>
            </a:r>
            <a:r>
              <a:rPr lang="fr-FR" sz="1800" b="1" dirty="0"/>
              <a:t> </a:t>
            </a:r>
            <a:r>
              <a:rPr lang="fr-FR" sz="1800" b="1" dirty="0" err="1"/>
              <a:t>toric</a:t>
            </a:r>
            <a:r>
              <a:rPr lang="fr-FR" sz="1800" b="1" dirty="0"/>
              <a:t> code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Espace réservé du contenu 2">
                <a:extLst>
                  <a:ext uri="{FF2B5EF4-FFF2-40B4-BE49-F238E27FC236}">
                    <a16:creationId xmlns:a16="http://schemas.microsoft.com/office/drawing/2014/main" id="{6E3E3100-A563-CC39-5922-F65D5B1F16B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94452" y="1494844"/>
                <a:ext cx="4692805" cy="51444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fr-FR" sz="1800" b="1" dirty="0"/>
                  <a:t>Example of an </a:t>
                </a:r>
                <a14:m>
                  <m:oMath xmlns:m="http://schemas.openxmlformats.org/officeDocument/2006/math">
                    <m:r>
                      <a:rPr lang="fr-FR" sz="1800" b="1" i="1">
                        <a:solidFill>
                          <a:srgbClr val="FF6B6B"/>
                        </a:solidFill>
                        <a:latin typeface="Cambria Math" panose="02040503050406030204" pitchFamily="18" charset="0"/>
                      </a:rPr>
                      <m:t>𝑿</m:t>
                    </m:r>
                  </m:oMath>
                </a14:m>
                <a:r>
                  <a:rPr lang="fr-FR" sz="1800" b="1" dirty="0">
                    <a:solidFill>
                      <a:srgbClr val="FF6B6B"/>
                    </a:solidFill>
                  </a:rPr>
                  <a:t> </a:t>
                </a:r>
                <a:r>
                  <a:rPr lang="fr-FR" sz="1800" b="1" dirty="0" err="1">
                    <a:solidFill>
                      <a:srgbClr val="FF6B6B"/>
                    </a:solidFill>
                  </a:rPr>
                  <a:t>error</a:t>
                </a:r>
                <a:r>
                  <a:rPr lang="fr-FR" sz="1800" b="1" dirty="0">
                    <a:solidFill>
                      <a:srgbClr val="FF6B6B"/>
                    </a:solidFill>
                  </a:rPr>
                  <a:t> configuration</a:t>
                </a:r>
                <a:endParaRPr lang="fr-FR" sz="1800" b="1" dirty="0"/>
              </a:p>
            </p:txBody>
          </p:sp>
        </mc:Choice>
        <mc:Fallback xmlns="">
          <p:sp>
            <p:nvSpPr>
              <p:cNvPr id="46" name="Espace réservé du contenu 2">
                <a:extLst>
                  <a:ext uri="{FF2B5EF4-FFF2-40B4-BE49-F238E27FC236}">
                    <a16:creationId xmlns:a16="http://schemas.microsoft.com/office/drawing/2014/main" id="{6E3E3100-A563-CC39-5922-F65D5B1F16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4452" y="1494844"/>
                <a:ext cx="4692805" cy="514443"/>
              </a:xfrm>
              <a:prstGeom prst="rect">
                <a:avLst/>
              </a:prstGeom>
              <a:blipFill>
                <a:blip r:embed="rId14"/>
                <a:stretch>
                  <a:fillRect l="-1351" t="-952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ZoneTexte 46">
            <a:extLst>
              <a:ext uri="{FF2B5EF4-FFF2-40B4-BE49-F238E27FC236}">
                <a16:creationId xmlns:a16="http://schemas.microsoft.com/office/drawing/2014/main" id="{8F42A53D-4F33-B9DC-6D42-B4300ECA03BA}"/>
              </a:ext>
            </a:extLst>
          </p:cNvPr>
          <p:cNvSpPr txBox="1"/>
          <p:nvPr/>
        </p:nvSpPr>
        <p:spPr>
          <a:xfrm>
            <a:off x="8415275" y="5059450"/>
            <a:ext cx="22282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Centralized</a:t>
            </a:r>
            <a:r>
              <a:rPr lang="fr-FR" dirty="0"/>
              <a:t> </a:t>
            </a:r>
            <a:r>
              <a:rPr lang="fr-FR" dirty="0" err="1"/>
              <a:t>classical</a:t>
            </a:r>
            <a:r>
              <a:rPr lang="fr-FR" dirty="0"/>
              <a:t> computer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1E1841B-CFF9-B2F2-2428-5C7FC9BBD909}"/>
              </a:ext>
            </a:extLst>
          </p:cNvPr>
          <p:cNvSpPr txBox="1"/>
          <p:nvPr/>
        </p:nvSpPr>
        <p:spPr>
          <a:xfrm>
            <a:off x="98378" y="6463877"/>
            <a:ext cx="25157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>
                <a:solidFill>
                  <a:srgbClr val="36648B"/>
                </a:solidFill>
              </a:rPr>
              <a:t>Kitaev</a:t>
            </a:r>
            <a:r>
              <a:rPr lang="fr-FR" sz="1400" dirty="0">
                <a:solidFill>
                  <a:srgbClr val="36648B"/>
                </a:solidFill>
              </a:rPr>
              <a:t>, 2006</a:t>
            </a:r>
          </a:p>
        </p:txBody>
      </p:sp>
    </p:spTree>
    <p:extLst>
      <p:ext uri="{BB962C8B-B14F-4D97-AF65-F5344CB8AC3E}">
        <p14:creationId xmlns:p14="http://schemas.microsoft.com/office/powerpoint/2010/main" val="16791125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670678-2975-47EA-3A7D-9F29B7D46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Do </a:t>
            </a:r>
            <a:r>
              <a:rPr lang="fr-FR" dirty="0" err="1"/>
              <a:t>we</a:t>
            </a:r>
            <a:r>
              <a:rPr lang="fr-FR" dirty="0"/>
              <a:t> </a:t>
            </a:r>
            <a:r>
              <a:rPr lang="fr-FR" dirty="0" err="1"/>
              <a:t>actually</a:t>
            </a:r>
            <a:r>
              <a:rPr lang="fr-FR" dirty="0"/>
              <a:t> </a:t>
            </a:r>
            <a:r>
              <a:rPr lang="fr-FR" dirty="0" err="1"/>
              <a:t>need</a:t>
            </a:r>
            <a:r>
              <a:rPr lang="fr-FR" dirty="0"/>
              <a:t> </a:t>
            </a:r>
            <a:r>
              <a:rPr lang="fr-FR" dirty="0" err="1"/>
              <a:t>classical</a:t>
            </a:r>
            <a:r>
              <a:rPr lang="fr-FR" dirty="0"/>
              <a:t> computation?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D0DDE37-94DC-4BFC-84DD-C9845C3DF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4845"/>
            <a:ext cx="4692805" cy="5144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800" b="1" dirty="0"/>
              <a:t>Introduction to self-correction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7CE2F9A-10A0-896A-C970-D2F325B94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5D31A-B15D-FC4C-8E38-4B1F81E57768}" type="slidenum">
              <a:rPr lang="fr-FR" smtClean="0"/>
              <a:t>4</a:t>
            </a:fld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FDDCDFBC-112D-1961-68BA-C0F0C0AE0FA6}"/>
                  </a:ext>
                </a:extLst>
              </p:cNvPr>
              <p:cNvSpPr txBox="1"/>
              <p:nvPr/>
            </p:nvSpPr>
            <p:spPr>
              <a:xfrm>
                <a:off x="4261284" y="2365018"/>
                <a:ext cx="1617943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1600" b="0" i="1" smtClean="0">
                        <a:latin typeface="Cambria Math" panose="02040503050406030204" pitchFamily="18" charset="0"/>
                      </a:rPr>
                      <m:t>𝑋𝑋𝑋𝑋</m:t>
                    </m:r>
                  </m:oMath>
                </a14:m>
                <a:r>
                  <a:rPr lang="fr-FR" sz="1600" dirty="0"/>
                  <a:t> check </a:t>
                </a:r>
                <a14:m>
                  <m:oMath xmlns:m="http://schemas.openxmlformats.org/officeDocument/2006/math">
                    <m:r>
                      <a:rPr lang="fr-FR" sz="1600" b="0" i="1" smtClean="0">
                        <a:latin typeface="Cambria Math" panose="02040503050406030204" pitchFamily="18" charset="0"/>
                      </a:rPr>
                      <m:t>≔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fr-FR" sz="16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endParaRPr lang="fr-FR" sz="1600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FDDCDFBC-112D-1961-68BA-C0F0C0AE0F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1284" y="2365018"/>
                <a:ext cx="1617943" cy="246221"/>
              </a:xfrm>
              <a:prstGeom prst="rect">
                <a:avLst/>
              </a:prstGeom>
              <a:blipFill>
                <a:blip r:embed="rId3"/>
                <a:stretch>
                  <a:fillRect l="-4688" t="-25000" r="-781" b="-5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975D7B06-7771-5E7B-9B45-7524CEF78A7F}"/>
                  </a:ext>
                </a:extLst>
              </p:cNvPr>
              <p:cNvSpPr txBox="1"/>
              <p:nvPr/>
            </p:nvSpPr>
            <p:spPr>
              <a:xfrm>
                <a:off x="4261284" y="2904817"/>
                <a:ext cx="1573508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1600" b="0" i="1" smtClean="0">
                        <a:latin typeface="Cambria Math" panose="02040503050406030204" pitchFamily="18" charset="0"/>
                      </a:rPr>
                      <m:t>𝑍𝑍𝑍𝑍</m:t>
                    </m:r>
                  </m:oMath>
                </a14:m>
                <a:r>
                  <a:rPr lang="fr-FR" sz="1600" dirty="0"/>
                  <a:t> check </a:t>
                </a:r>
                <a14:m>
                  <m:oMath xmlns:m="http://schemas.openxmlformats.org/officeDocument/2006/math">
                    <m:r>
                      <a:rPr lang="fr-FR" sz="1600" i="1">
                        <a:latin typeface="Cambria Math" panose="02040503050406030204" pitchFamily="18" charset="0"/>
                      </a:rPr>
                      <m:t>≔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fr-FR" sz="16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</m:oMath>
                </a14:m>
                <a:endParaRPr lang="fr-FR" sz="1600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975D7B06-7771-5E7B-9B45-7524CEF78A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1284" y="2904817"/>
                <a:ext cx="1573508" cy="246221"/>
              </a:xfrm>
              <a:prstGeom prst="rect">
                <a:avLst/>
              </a:prstGeom>
              <a:blipFill>
                <a:blip r:embed="rId4"/>
                <a:stretch>
                  <a:fillRect l="-4800" t="-23810" r="-800" b="-428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E3F2FE0C-4EAB-676C-9F0F-9C5DCFFB9020}"/>
                  </a:ext>
                </a:extLst>
              </p:cNvPr>
              <p:cNvSpPr txBox="1"/>
              <p:nvPr/>
            </p:nvSpPr>
            <p:spPr>
              <a:xfrm>
                <a:off x="3444345" y="3384027"/>
                <a:ext cx="2071593" cy="5974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fr-FR" sz="160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fr-FR" sz="1600" i="1" smtClean="0">
                          <a:latin typeface="Cambria Math" panose="02040503050406030204" pitchFamily="18" charset="0"/>
                        </a:rPr>
                        <m:t>=−(</m:t>
                      </m:r>
                      <m:nary>
                        <m:naryPr>
                          <m:chr m:val="∑"/>
                          <m:supHide m:val="on"/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</m:e>
                      </m:nary>
                      <m:r>
                        <a:rPr lang="fr-FR" sz="1600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e>
                      </m:nary>
                      <m:r>
                        <a:rPr lang="fr-FR" sz="16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E3F2FE0C-4EAB-676C-9F0F-9C5DCFFB90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4345" y="3384027"/>
                <a:ext cx="2071593" cy="597471"/>
              </a:xfrm>
              <a:prstGeom prst="rect">
                <a:avLst/>
              </a:prstGeom>
              <a:blipFill>
                <a:blip r:embed="rId5"/>
                <a:stretch>
                  <a:fillRect l="-4878" t="-147917" r="-7927" b="-20625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7F4BCD47-E66C-D2A7-8A25-120D377666AA}"/>
                  </a:ext>
                </a:extLst>
              </p:cNvPr>
              <p:cNvSpPr txBox="1"/>
              <p:nvPr/>
            </p:nvSpPr>
            <p:spPr>
              <a:xfrm>
                <a:off x="1547401" y="4787561"/>
                <a:ext cx="366021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‘Code </a:t>
                </a:r>
                <a:r>
                  <a:rPr lang="fr-FR" dirty="0" err="1"/>
                  <a:t>space</a:t>
                </a:r>
                <a:r>
                  <a:rPr lang="fr-FR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dirty="0"/>
                  <a:t> </a:t>
                </a:r>
                <a:r>
                  <a:rPr lang="fr-FR" dirty="0" err="1"/>
                  <a:t>ground</a:t>
                </a:r>
                <a:r>
                  <a:rPr lang="fr-FR" dirty="0"/>
                  <a:t> </a:t>
                </a:r>
                <a:r>
                  <a:rPr lang="fr-FR" dirty="0" err="1"/>
                  <a:t>space</a:t>
                </a:r>
                <a:r>
                  <a:rPr lang="fr-FR" dirty="0"/>
                  <a:t>’</a:t>
                </a: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7F4BCD47-E66C-D2A7-8A25-120D377666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401" y="4787561"/>
                <a:ext cx="3660218" cy="369332"/>
              </a:xfrm>
              <a:prstGeom prst="rect">
                <a:avLst/>
              </a:prstGeom>
              <a:blipFill>
                <a:blip r:embed="rId6"/>
                <a:stretch>
                  <a:fillRect l="-1384" t="-6452" b="-2258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DA0C997F-886F-879C-656F-B87B87FA71EF}"/>
                  </a:ext>
                </a:extLst>
              </p:cNvPr>
              <p:cNvSpPr txBox="1"/>
              <p:nvPr/>
            </p:nvSpPr>
            <p:spPr>
              <a:xfrm>
                <a:off x="777874" y="5436755"/>
                <a:ext cx="5203595" cy="6433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b="1" dirty="0">
                    <a:solidFill>
                      <a:srgbClr val="0171BC"/>
                    </a:solidFill>
                  </a:rPr>
                  <a:t>Is the </a:t>
                </a:r>
                <a:r>
                  <a:rPr lang="fr-FR" b="1" dirty="0" err="1">
                    <a:solidFill>
                      <a:srgbClr val="0171BC"/>
                    </a:solidFill>
                  </a:rPr>
                  <a:t>ground</a:t>
                </a:r>
                <a:r>
                  <a:rPr lang="fr-FR" b="1" dirty="0">
                    <a:solidFill>
                      <a:srgbClr val="0171BC"/>
                    </a:solidFill>
                  </a:rPr>
                  <a:t> </a:t>
                </a:r>
                <a:r>
                  <a:rPr lang="fr-FR" b="1" dirty="0" err="1">
                    <a:solidFill>
                      <a:srgbClr val="0171BC"/>
                    </a:solidFill>
                  </a:rPr>
                  <a:t>space</a:t>
                </a:r>
                <a:r>
                  <a:rPr lang="fr-FR" b="1" dirty="0">
                    <a:solidFill>
                      <a:srgbClr val="0171BC"/>
                    </a:solidFill>
                  </a:rPr>
                  <a:t> stable at </a:t>
                </a:r>
                <a:r>
                  <a:rPr lang="fr-FR" b="1" dirty="0" err="1">
                    <a:solidFill>
                      <a:srgbClr val="0171BC"/>
                    </a:solidFill>
                  </a:rPr>
                  <a:t>low</a:t>
                </a:r>
                <a:r>
                  <a:rPr lang="fr-FR" b="1" dirty="0">
                    <a:solidFill>
                      <a:srgbClr val="0171BC"/>
                    </a:solidFill>
                  </a:rPr>
                  <a:t> </a:t>
                </a:r>
                <a:r>
                  <a:rPr lang="fr-FR" b="1" dirty="0" err="1">
                    <a:solidFill>
                      <a:srgbClr val="0171BC"/>
                    </a:solidFill>
                  </a:rPr>
                  <a:t>temperature</a:t>
                </a:r>
                <a:r>
                  <a:rPr lang="fr-FR" b="1" dirty="0">
                    <a:solidFill>
                      <a:srgbClr val="0171BC"/>
                    </a:solidFill>
                  </a:rPr>
                  <a:t>?</a:t>
                </a:r>
              </a:p>
              <a:p>
                <a:pPr algn="ctr"/>
                <a:r>
                  <a:rPr lang="fr-FR" sz="1400" dirty="0">
                    <a:solidFill>
                      <a:schemeClr val="tx1"/>
                    </a:solidFill>
                  </a:rPr>
                  <a:t>(stable </a:t>
                </a:r>
                <a14:m>
                  <m:oMath xmlns:m="http://schemas.openxmlformats.org/officeDocument/2006/math">
                    <m:r>
                      <a:rPr lang="fr-FR" sz="1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≔</m:t>
                    </m:r>
                  </m:oMath>
                </a14:m>
                <a:r>
                  <a:rPr lang="fr-FR" sz="1400" dirty="0">
                    <a:solidFill>
                      <a:schemeClr val="tx1"/>
                    </a:solidFill>
                  </a:rPr>
                  <a:t> </a:t>
                </a:r>
                <a:r>
                  <a:rPr lang="fr-FR" sz="1400" dirty="0" err="1">
                    <a:solidFill>
                      <a:schemeClr val="tx1"/>
                    </a:solidFill>
                  </a:rPr>
                  <a:t>below</a:t>
                </a:r>
                <a:r>
                  <a:rPr lang="fr-FR" sz="1400" dirty="0">
                    <a:solidFill>
                      <a:schemeClr val="tx1"/>
                    </a:solidFill>
                  </a:rPr>
                  <a:t> </a:t>
                </a:r>
                <a:r>
                  <a:rPr lang="fr-FR" sz="1400" dirty="0" err="1">
                    <a:solidFill>
                      <a:schemeClr val="tx1"/>
                    </a:solidFill>
                  </a:rPr>
                  <a:t>threshold</a:t>
                </a:r>
                <a:r>
                  <a:rPr lang="fr-FR" sz="1400" dirty="0">
                    <a:solidFill>
                      <a:schemeClr val="tx1"/>
                    </a:solidFill>
                  </a:rPr>
                  <a:t>, </a:t>
                </a:r>
                <a:r>
                  <a:rPr lang="fr-FR" sz="1400" dirty="0" err="1">
                    <a:solidFill>
                      <a:schemeClr val="tx1"/>
                    </a:solidFill>
                  </a:rPr>
                  <a:t>lifetime</a:t>
                </a:r>
                <a:r>
                  <a:rPr lang="fr-FR" sz="1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sz="1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𝜏</m:t>
                    </m:r>
                    <m:groupChr>
                      <m:groupChrPr>
                        <m:chr m:val="→"/>
                        <m:pos m:val="top"/>
                        <m:vertJc m:val="top"/>
                        <m:ctrlPr>
                          <a:rPr lang="fr-FR" sz="1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1"/>
                          </m:rPr>
                          <a:rPr lang="fr-FR" sz="1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groupChr>
                    <m:r>
                      <a:rPr lang="fr-FR" sz="1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∞</m:t>
                    </m:r>
                  </m:oMath>
                </a14:m>
                <a:r>
                  <a:rPr lang="fr-FR" sz="1400" dirty="0">
                    <a:solidFill>
                      <a:schemeClr val="tx1"/>
                    </a:solidFill>
                  </a:rPr>
                  <a:t>)</a:t>
                </a:r>
                <a:endParaRPr lang="fr-FR" sz="1400" dirty="0">
                  <a:solidFill>
                    <a:srgbClr val="0171BC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DA0C997F-886F-879C-656F-B87B87FA71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874" y="5436755"/>
                <a:ext cx="5203595" cy="643381"/>
              </a:xfrm>
              <a:prstGeom prst="rect">
                <a:avLst/>
              </a:prstGeom>
              <a:blipFill>
                <a:blip r:embed="rId7"/>
                <a:stretch>
                  <a:fillRect t="-5882" b="-156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21E7C218-AEC4-ABE8-82EA-E9BE37E018B1}"/>
              </a:ext>
            </a:extLst>
          </p:cNvPr>
          <p:cNvSpPr txBox="1">
            <a:spLocks/>
          </p:cNvSpPr>
          <p:nvPr/>
        </p:nvSpPr>
        <p:spPr>
          <a:xfrm>
            <a:off x="6094452" y="1494844"/>
            <a:ext cx="4692805" cy="514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800" b="1" dirty="0"/>
              <a:t>The </a:t>
            </a:r>
            <a:r>
              <a:rPr lang="fr-FR" sz="1800" b="1" dirty="0" err="1"/>
              <a:t>toric</a:t>
            </a:r>
            <a:r>
              <a:rPr lang="fr-FR" sz="1800" b="1" dirty="0"/>
              <a:t> code in not self-</a:t>
            </a:r>
            <a:r>
              <a:rPr lang="fr-FR" sz="1800" b="1" dirty="0" err="1"/>
              <a:t>correcting</a:t>
            </a:r>
            <a:r>
              <a:rPr lang="fr-FR" sz="1800" b="1" dirty="0"/>
              <a:t>!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2C19F7B-7148-847D-D3B8-186A94B659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83121" y="2681286"/>
            <a:ext cx="711680" cy="704267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472B42B-F2CE-DB14-9BC8-0D6ABAE8799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05989" y="2216835"/>
            <a:ext cx="464451" cy="464451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143BC075-A74F-01B7-F7C8-97C0A40D448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8200" y="1969973"/>
            <a:ext cx="2338354" cy="2347015"/>
          </a:xfrm>
          <a:prstGeom prst="rect">
            <a:avLst/>
          </a:prstGeom>
        </p:spPr>
      </p:pic>
      <p:pic>
        <p:nvPicPr>
          <p:cNvPr id="25" name="Image 24" descr="Une image contenant bâtiment, Symétrie, carré, motif&#10;&#10;Le contenu généré par l’IA peut être incorrect.">
            <a:extLst>
              <a:ext uri="{FF2B5EF4-FFF2-40B4-BE49-F238E27FC236}">
                <a16:creationId xmlns:a16="http://schemas.microsoft.com/office/drawing/2014/main" id="{C9B1C7B1-7D9C-ED1C-D170-AB0979FCF08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17671" y="2120499"/>
            <a:ext cx="2231493" cy="219648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CCA00B1D-F125-4D02-E06F-886F1BFAC1EA}"/>
                  </a:ext>
                </a:extLst>
              </p:cNvPr>
              <p:cNvSpPr txBox="1"/>
              <p:nvPr/>
            </p:nvSpPr>
            <p:spPr>
              <a:xfrm>
                <a:off x="8801984" y="2260524"/>
                <a:ext cx="204183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b="1" dirty="0">
                    <a:solidFill>
                      <a:srgbClr val="FF6B6B"/>
                    </a:solidFill>
                  </a:rPr>
                  <a:t>Energy gap </a:t>
                </a:r>
                <a14:m>
                  <m:oMath xmlns:m="http://schemas.openxmlformats.org/officeDocument/2006/math">
                    <m:r>
                      <a:rPr lang="fr-FR" b="1" i="1" smtClean="0">
                        <a:solidFill>
                          <a:srgbClr val="FF6B6B"/>
                        </a:solidFill>
                        <a:latin typeface="Cambria Math" panose="02040503050406030204" pitchFamily="18" charset="0"/>
                      </a:rPr>
                      <m:t>≔</m:t>
                    </m:r>
                    <m:r>
                      <a:rPr lang="fr-FR" b="1" i="1" smtClean="0">
                        <a:solidFill>
                          <a:srgbClr val="FF6B6B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fr-FR" b="1" dirty="0">
                  <a:solidFill>
                    <a:srgbClr val="FF6B6B"/>
                  </a:solidFill>
                </a:endParaRPr>
              </a:p>
              <a:p>
                <a:endParaRPr lang="fr-FR" dirty="0"/>
              </a:p>
              <a:p>
                <a:r>
                  <a:rPr lang="fr-FR" dirty="0"/>
                  <a:t>Arrhenius’ </a:t>
                </a:r>
                <a:r>
                  <a:rPr lang="fr-FR" dirty="0" err="1"/>
                  <a:t>law</a:t>
                </a:r>
                <a:endParaRPr lang="fr-FR" dirty="0"/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𝜏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∼</m:t>
                      </m:r>
                      <m:func>
                        <m:funcPr>
                          <m:ctrlPr>
                            <a:rPr lang="fr-FR" b="0" i="0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b="0" i="0" smtClean="0">
                              <a:latin typeface="Cambria Math" panose="02040503050406030204" pitchFamily="18" charset="0"/>
                            </a:rPr>
                            <m:t>exp</m:t>
                          </m:r>
                        </m:fName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𝑂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(1)</m:t>
                          </m:r>
                        </m:e>
                      </m:fun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CCA00B1D-F125-4D02-E06F-886F1BFAC1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1984" y="2260524"/>
                <a:ext cx="2041836" cy="1200329"/>
              </a:xfrm>
              <a:prstGeom prst="rect">
                <a:avLst/>
              </a:prstGeom>
              <a:blipFill>
                <a:blip r:embed="rId12"/>
                <a:stretch>
                  <a:fillRect l="-3106" t="-3158" r="-621" b="-42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Espace réservé du contenu 2">
                <a:extLst>
                  <a:ext uri="{FF2B5EF4-FFF2-40B4-BE49-F238E27FC236}">
                    <a16:creationId xmlns:a16="http://schemas.microsoft.com/office/drawing/2014/main" id="{DE8A9477-E350-1A2A-045B-EA4C2F7A2A4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17918" y="5482196"/>
                <a:ext cx="4692805" cy="51444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fr-FR" sz="1800" b="1" dirty="0">
                    <a:solidFill>
                      <a:srgbClr val="0171BC"/>
                    </a:solidFill>
                  </a:rPr>
                  <a:t>No quantum hard-drive in </a:t>
                </a:r>
                <a:r>
                  <a:rPr lang="fr-FR" sz="1800" b="1" dirty="0" err="1">
                    <a:solidFill>
                      <a:srgbClr val="0171BC"/>
                    </a:solidFill>
                  </a:rPr>
                  <a:t>dim</a:t>
                </a:r>
                <a:r>
                  <a:rPr lang="fr-FR" sz="1800" b="1" dirty="0">
                    <a:solidFill>
                      <a:srgbClr val="0171BC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sz="1800" b="1" i="1" smtClean="0">
                        <a:solidFill>
                          <a:srgbClr val="0171BC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fr-FR" sz="1800" b="1" i="1" smtClean="0">
                        <a:solidFill>
                          <a:srgbClr val="0171BC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fr-FR" sz="1800" b="1" dirty="0">
                  <a:solidFill>
                    <a:srgbClr val="0171BC"/>
                  </a:solidFill>
                </a:endParaRPr>
              </a:p>
            </p:txBody>
          </p:sp>
        </mc:Choice>
        <mc:Fallback xmlns="">
          <p:sp>
            <p:nvSpPr>
              <p:cNvPr id="27" name="Espace réservé du contenu 2">
                <a:extLst>
                  <a:ext uri="{FF2B5EF4-FFF2-40B4-BE49-F238E27FC236}">
                    <a16:creationId xmlns:a16="http://schemas.microsoft.com/office/drawing/2014/main" id="{DE8A9477-E350-1A2A-045B-EA4C2F7A2A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7918" y="5482196"/>
                <a:ext cx="4692805" cy="514443"/>
              </a:xfrm>
              <a:prstGeom prst="rect">
                <a:avLst/>
              </a:prstGeom>
              <a:blipFill>
                <a:blip r:embed="rId13"/>
                <a:stretch>
                  <a:fillRect l="-1078" t="-952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ZoneTexte 30">
            <a:extLst>
              <a:ext uri="{FF2B5EF4-FFF2-40B4-BE49-F238E27FC236}">
                <a16:creationId xmlns:a16="http://schemas.microsoft.com/office/drawing/2014/main" id="{F8714D92-5BFE-9CF8-B131-5FFABB57B380}"/>
              </a:ext>
            </a:extLst>
          </p:cNvPr>
          <p:cNvSpPr txBox="1"/>
          <p:nvPr/>
        </p:nvSpPr>
        <p:spPr>
          <a:xfrm>
            <a:off x="6217918" y="4595169"/>
            <a:ext cx="46928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 err="1"/>
              <a:t>Theorem</a:t>
            </a:r>
            <a:r>
              <a:rPr lang="fr-FR" dirty="0"/>
              <a:t> (</a:t>
            </a:r>
            <a:r>
              <a:rPr lang="fr-FR" dirty="0" err="1"/>
              <a:t>Bravyi-Terhal</a:t>
            </a:r>
            <a:r>
              <a:rPr lang="fr-FR" dirty="0"/>
              <a:t>): </a:t>
            </a:r>
            <a:r>
              <a:rPr lang="fr-FR" dirty="0">
                <a:latin typeface="Aptos" panose="020B0004020202020204" pitchFamily="34" charset="0"/>
              </a:rPr>
              <a:t>all 2D </a:t>
            </a:r>
            <a:r>
              <a:rPr lang="fr-FR" dirty="0" err="1">
                <a:latin typeface="Aptos" panose="020B0004020202020204" pitchFamily="34" charset="0"/>
              </a:rPr>
              <a:t>stabilizer</a:t>
            </a:r>
            <a:r>
              <a:rPr lang="fr-FR" dirty="0">
                <a:latin typeface="Aptos" panose="020B0004020202020204" pitchFamily="34" charset="0"/>
              </a:rPr>
              <a:t> codes have constant </a:t>
            </a:r>
            <a:r>
              <a:rPr lang="fr-FR" dirty="0" err="1">
                <a:latin typeface="Aptos" panose="020B0004020202020204" pitchFamily="34" charset="0"/>
              </a:rPr>
              <a:t>energy</a:t>
            </a:r>
            <a:r>
              <a:rPr lang="fr-FR" dirty="0">
                <a:latin typeface="Aptos" panose="020B0004020202020204" pitchFamily="34" charset="0"/>
              </a:rPr>
              <a:t> gap.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809BE16-3BE3-2E95-A178-623AC53B34EA}"/>
              </a:ext>
            </a:extLst>
          </p:cNvPr>
          <p:cNvSpPr txBox="1"/>
          <p:nvPr/>
        </p:nvSpPr>
        <p:spPr>
          <a:xfrm>
            <a:off x="98378" y="6034377"/>
            <a:ext cx="25157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>
                <a:solidFill>
                  <a:srgbClr val="36648B"/>
                </a:solidFill>
              </a:rPr>
              <a:t>Douçot</a:t>
            </a:r>
            <a:r>
              <a:rPr lang="fr-FR" sz="1400" dirty="0">
                <a:solidFill>
                  <a:srgbClr val="36648B"/>
                </a:solidFill>
              </a:rPr>
              <a:t> et al, 2005</a:t>
            </a:r>
          </a:p>
          <a:p>
            <a:r>
              <a:rPr lang="fr-FR" sz="1400" dirty="0">
                <a:solidFill>
                  <a:srgbClr val="36648B"/>
                </a:solidFill>
              </a:rPr>
              <a:t>Brown et al, 2016</a:t>
            </a:r>
          </a:p>
          <a:p>
            <a:r>
              <a:rPr lang="fr-FR" sz="1400" dirty="0" err="1">
                <a:solidFill>
                  <a:srgbClr val="36648B"/>
                </a:solidFill>
              </a:rPr>
              <a:t>Bravyi</a:t>
            </a:r>
            <a:r>
              <a:rPr lang="fr-FR" sz="1400" dirty="0">
                <a:solidFill>
                  <a:srgbClr val="36648B"/>
                </a:solidFill>
              </a:rPr>
              <a:t> and </a:t>
            </a:r>
            <a:r>
              <a:rPr lang="fr-FR" sz="1400" dirty="0" err="1">
                <a:solidFill>
                  <a:srgbClr val="36648B"/>
                </a:solidFill>
              </a:rPr>
              <a:t>Terhal</a:t>
            </a:r>
            <a:r>
              <a:rPr lang="fr-FR" sz="1400" dirty="0">
                <a:solidFill>
                  <a:srgbClr val="36648B"/>
                </a:solidFill>
              </a:rPr>
              <a:t>, 2008</a:t>
            </a:r>
          </a:p>
        </p:txBody>
      </p:sp>
    </p:spTree>
    <p:extLst>
      <p:ext uri="{BB962C8B-B14F-4D97-AF65-F5344CB8AC3E}">
        <p14:creationId xmlns:p14="http://schemas.microsoft.com/office/powerpoint/2010/main" val="331598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F539E-2642-E2B5-89BB-421501856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4C5C65-FC00-67F7-2B17-5C1644016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Between</a:t>
            </a:r>
            <a:r>
              <a:rPr lang="fr-FR" dirty="0"/>
              <a:t> self-correction and global </a:t>
            </a:r>
            <a:r>
              <a:rPr lang="fr-FR" dirty="0" err="1"/>
              <a:t>decoders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D8344468-5046-3C0D-439B-C748FFF1838E}"/>
                  </a:ext>
                </a:extLst>
              </p:cNvPr>
              <p:cNvSpPr txBox="1"/>
              <p:nvPr/>
            </p:nvSpPr>
            <p:spPr>
              <a:xfrm>
                <a:off x="9354420" y="1952126"/>
                <a:ext cx="2398658" cy="11219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fr-FR" b="1" dirty="0"/>
                  <a:t>Offline </a:t>
                </a:r>
                <a:r>
                  <a:rPr lang="fr-FR" b="1" dirty="0" err="1"/>
                  <a:t>decoding</a:t>
                </a:r>
                <a:endParaRPr lang="fr-FR" sz="1600" dirty="0">
                  <a:ea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fr-FR" sz="1400" dirty="0">
                    <a:ea typeface="Cambria Math" panose="02040503050406030204" pitchFamily="18" charset="0"/>
                  </a:rPr>
                  <a:t>Correction of an </a:t>
                </a:r>
                <a:r>
                  <a:rPr lang="fr-FR" sz="1400" b="1" dirty="0">
                    <a:solidFill>
                      <a:srgbClr val="FF6B6B"/>
                    </a:solidFill>
                    <a:ea typeface="Cambria Math" panose="02040503050406030204" pitchFamily="18" charset="0"/>
                  </a:rPr>
                  <a:t>initial </a:t>
                </a:r>
                <a:r>
                  <a:rPr lang="fr-FR" sz="1400" b="1" dirty="0" err="1">
                    <a:solidFill>
                      <a:srgbClr val="FF6B6B"/>
                    </a:solidFill>
                    <a:ea typeface="Cambria Math" panose="02040503050406030204" pitchFamily="18" charset="0"/>
                  </a:rPr>
                  <a:t>error</a:t>
                </a:r>
                <a:endParaRPr lang="fr-FR" sz="1400" b="1" dirty="0">
                  <a:solidFill>
                    <a:srgbClr val="FF6B6B"/>
                  </a:solidFill>
                  <a:ea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1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ℇ</m:t>
                    </m:r>
                    <m:d>
                      <m:dPr>
                        <m:ctrlPr>
                          <a:rPr lang="fr-FR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⋅</m:t>
                        </m:r>
                      </m:e>
                    </m:d>
                    <m:r>
                      <a:rPr lang="fr-FR" sz="1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≔</m:t>
                    </m:r>
                  </m:oMath>
                </a14:m>
                <a:r>
                  <a:rPr lang="fr-FR" sz="1400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noise </a:t>
                </a:r>
                <a:r>
                  <a:rPr lang="fr-FR" sz="1400" dirty="0" err="1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channel</a:t>
                </a:r>
                <a:endParaRPr lang="fr-FR" sz="1400" dirty="0"/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D8344468-5046-3C0D-439B-C748FFF183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4420" y="1952126"/>
                <a:ext cx="2398658" cy="1121974"/>
              </a:xfrm>
              <a:prstGeom prst="rect">
                <a:avLst/>
              </a:prstGeom>
              <a:blipFill>
                <a:blip r:embed="rId3"/>
                <a:stretch>
                  <a:fillRect l="-2105" b="-67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ZoneTexte 24">
            <a:extLst>
              <a:ext uri="{FF2B5EF4-FFF2-40B4-BE49-F238E27FC236}">
                <a16:creationId xmlns:a16="http://schemas.microsoft.com/office/drawing/2014/main" id="{4DEB0F00-6F75-D154-3085-B5FF5D315A6B}"/>
              </a:ext>
            </a:extLst>
          </p:cNvPr>
          <p:cNvSpPr txBox="1"/>
          <p:nvPr/>
        </p:nvSpPr>
        <p:spPr>
          <a:xfrm>
            <a:off x="9349477" y="4370307"/>
            <a:ext cx="2329899" cy="1123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dirty="0"/>
              <a:t>Online </a:t>
            </a:r>
            <a:r>
              <a:rPr lang="fr-FR" b="1" dirty="0" err="1"/>
              <a:t>decoding</a:t>
            </a:r>
            <a:endParaRPr lang="fr-FR" dirty="0">
              <a:ea typeface="Cambria Math" panose="02040503050406030204" pitchFamily="18" charset="0"/>
            </a:endParaRPr>
          </a:p>
          <a:p>
            <a:pPr>
              <a:lnSpc>
                <a:spcPct val="150000"/>
              </a:lnSpc>
            </a:pPr>
            <a:r>
              <a:rPr lang="fr-FR" sz="1400" dirty="0" err="1"/>
              <a:t>Stability</a:t>
            </a:r>
            <a:r>
              <a:rPr lang="fr-FR" sz="1400" dirty="0"/>
              <a:t> of the </a:t>
            </a:r>
            <a:r>
              <a:rPr lang="fr-FR" sz="1400" dirty="0" err="1"/>
              <a:t>codespace</a:t>
            </a:r>
            <a:r>
              <a:rPr lang="fr-FR" sz="1400" dirty="0"/>
              <a:t> </a:t>
            </a:r>
            <a:r>
              <a:rPr lang="fr-FR" sz="1400" dirty="0" err="1"/>
              <a:t>under</a:t>
            </a:r>
            <a:r>
              <a:rPr lang="fr-FR" sz="1400" dirty="0"/>
              <a:t> </a:t>
            </a:r>
            <a:r>
              <a:rPr lang="fr-FR" sz="1400" b="1" dirty="0" err="1">
                <a:solidFill>
                  <a:srgbClr val="FF6B6B"/>
                </a:solidFill>
              </a:rPr>
              <a:t>repeated</a:t>
            </a:r>
            <a:r>
              <a:rPr lang="fr-FR" sz="1400" b="1" dirty="0">
                <a:solidFill>
                  <a:srgbClr val="FF6B6B"/>
                </a:solidFill>
              </a:rPr>
              <a:t> </a:t>
            </a:r>
            <a:r>
              <a:rPr lang="fr-FR" sz="1400" b="1" dirty="0" err="1">
                <a:solidFill>
                  <a:srgbClr val="FF6B6B"/>
                </a:solidFill>
              </a:rPr>
              <a:t>errors</a:t>
            </a:r>
            <a:endParaRPr lang="fr-FR" b="1" dirty="0">
              <a:solidFill>
                <a:srgbClr val="FF6B6B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10477B3F-0894-8BE7-E268-71A697815C31}"/>
                  </a:ext>
                </a:extLst>
              </p:cNvPr>
              <p:cNvSpPr txBox="1"/>
              <p:nvPr/>
            </p:nvSpPr>
            <p:spPr>
              <a:xfrm>
                <a:off x="4148398" y="4762459"/>
                <a:ext cx="1307824" cy="7998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𝒟</m:t>
                      </m:r>
                      <m:d>
                        <m:d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⋅ </m:t>
                          </m:r>
                        </m:e>
                      </m:d>
                    </m:oMath>
                  </m:oMathPara>
                </a14:m>
                <a:endParaRPr lang="fr-FR" b="0" dirty="0"/>
              </a:p>
              <a:p>
                <a:pPr algn="ctr">
                  <a:lnSpc>
                    <a:spcPct val="150000"/>
                  </a:lnSpc>
                </a:pPr>
                <a:r>
                  <a:rPr lang="fr-FR" sz="1400" dirty="0"/>
                  <a:t>(on all site)</a:t>
                </a:r>
                <a:endParaRPr lang="fr-FR" b="0" dirty="0"/>
              </a:p>
            </p:txBody>
          </p:sp>
        </mc:Choice>
        <mc:Fallback xmlns="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10477B3F-0894-8BE7-E268-71A697815C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8398" y="4762459"/>
                <a:ext cx="1307824" cy="799899"/>
              </a:xfrm>
              <a:prstGeom prst="rect">
                <a:avLst/>
              </a:prstGeom>
              <a:blipFill>
                <a:blip r:embed="rId4"/>
                <a:stretch>
                  <a:fillRect b="-781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7" name="Tableau 26">
            <a:extLst>
              <a:ext uri="{FF2B5EF4-FFF2-40B4-BE49-F238E27FC236}">
                <a16:creationId xmlns:a16="http://schemas.microsoft.com/office/drawing/2014/main" id="{3B7CD4F2-1F83-9374-5C70-53C1BE4706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215983"/>
              </p:ext>
            </p:extLst>
          </p:nvPr>
        </p:nvGraphicFramePr>
        <p:xfrm>
          <a:off x="4813509" y="2114584"/>
          <a:ext cx="1307825" cy="13266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1565">
                  <a:extLst>
                    <a:ext uri="{9D8B030D-6E8A-4147-A177-3AD203B41FA5}">
                      <a16:colId xmlns:a16="http://schemas.microsoft.com/office/drawing/2014/main" val="1083453284"/>
                    </a:ext>
                  </a:extLst>
                </a:gridCol>
                <a:gridCol w="261565">
                  <a:extLst>
                    <a:ext uri="{9D8B030D-6E8A-4147-A177-3AD203B41FA5}">
                      <a16:colId xmlns:a16="http://schemas.microsoft.com/office/drawing/2014/main" val="3088126223"/>
                    </a:ext>
                  </a:extLst>
                </a:gridCol>
                <a:gridCol w="261565">
                  <a:extLst>
                    <a:ext uri="{9D8B030D-6E8A-4147-A177-3AD203B41FA5}">
                      <a16:colId xmlns:a16="http://schemas.microsoft.com/office/drawing/2014/main" val="771072937"/>
                    </a:ext>
                  </a:extLst>
                </a:gridCol>
                <a:gridCol w="261565">
                  <a:extLst>
                    <a:ext uri="{9D8B030D-6E8A-4147-A177-3AD203B41FA5}">
                      <a16:colId xmlns:a16="http://schemas.microsoft.com/office/drawing/2014/main" val="1375137368"/>
                    </a:ext>
                  </a:extLst>
                </a:gridCol>
                <a:gridCol w="261565">
                  <a:extLst>
                    <a:ext uri="{9D8B030D-6E8A-4147-A177-3AD203B41FA5}">
                      <a16:colId xmlns:a16="http://schemas.microsoft.com/office/drawing/2014/main" val="1208765772"/>
                    </a:ext>
                  </a:extLst>
                </a:gridCol>
              </a:tblGrid>
              <a:tr h="265339"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0</a:t>
                      </a:r>
                    </a:p>
                  </a:txBody>
                  <a:tcPr marL="64711" marR="64711" marT="32356" marB="32356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0</a:t>
                      </a:r>
                    </a:p>
                  </a:txBody>
                  <a:tcPr marL="64711" marR="64711" marT="32356" marB="32356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0</a:t>
                      </a:r>
                    </a:p>
                  </a:txBody>
                  <a:tcPr marL="64711" marR="64711" marT="32356" marB="32356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rgbClr val="FF6B6B"/>
                          </a:solidFill>
                        </a:rPr>
                        <a:t>1</a:t>
                      </a:r>
                    </a:p>
                  </a:txBody>
                  <a:tcPr marL="64711" marR="64711" marT="32356" marB="32356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0</a:t>
                      </a:r>
                    </a:p>
                  </a:txBody>
                  <a:tcPr marL="64711" marR="64711" marT="32356" marB="32356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1897407"/>
                  </a:ext>
                </a:extLst>
              </a:tr>
              <a:tr h="265339"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0</a:t>
                      </a:r>
                    </a:p>
                  </a:txBody>
                  <a:tcPr marL="64711" marR="64711" marT="32356" marB="32356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rgbClr val="FF6B6B"/>
                          </a:solidFill>
                        </a:rPr>
                        <a:t>1</a:t>
                      </a:r>
                    </a:p>
                  </a:txBody>
                  <a:tcPr marL="64711" marR="64711" marT="32356" marB="32356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0</a:t>
                      </a:r>
                    </a:p>
                  </a:txBody>
                  <a:tcPr marL="64711" marR="64711" marT="32356" marB="32356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0</a:t>
                      </a:r>
                    </a:p>
                  </a:txBody>
                  <a:tcPr marL="64711" marR="64711" marT="32356" marB="32356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0</a:t>
                      </a:r>
                    </a:p>
                  </a:txBody>
                  <a:tcPr marL="64711" marR="64711" marT="32356" marB="32356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6384974"/>
                  </a:ext>
                </a:extLst>
              </a:tr>
              <a:tr h="265339"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0</a:t>
                      </a:r>
                    </a:p>
                  </a:txBody>
                  <a:tcPr marL="64711" marR="64711" marT="32356" marB="32356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0</a:t>
                      </a:r>
                    </a:p>
                  </a:txBody>
                  <a:tcPr marL="64711" marR="64711" marT="32356" marB="32356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0</a:t>
                      </a:r>
                    </a:p>
                  </a:txBody>
                  <a:tcPr marL="64711" marR="64711" marT="32356" marB="32356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0</a:t>
                      </a:r>
                    </a:p>
                  </a:txBody>
                  <a:tcPr marL="64711" marR="64711" marT="32356" marB="32356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0</a:t>
                      </a:r>
                    </a:p>
                  </a:txBody>
                  <a:tcPr marL="64711" marR="64711" marT="32356" marB="32356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0422233"/>
                  </a:ext>
                </a:extLst>
              </a:tr>
              <a:tr h="265339"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0</a:t>
                      </a:r>
                    </a:p>
                  </a:txBody>
                  <a:tcPr marL="64711" marR="64711" marT="32356" marB="32356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rgbClr val="FF6B6B"/>
                          </a:solidFill>
                        </a:rPr>
                        <a:t>1</a:t>
                      </a:r>
                    </a:p>
                  </a:txBody>
                  <a:tcPr marL="64711" marR="64711" marT="32356" marB="32356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0</a:t>
                      </a:r>
                    </a:p>
                  </a:txBody>
                  <a:tcPr marL="64711" marR="64711" marT="32356" marB="32356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0</a:t>
                      </a:r>
                    </a:p>
                  </a:txBody>
                  <a:tcPr marL="64711" marR="64711" marT="32356" marB="32356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rgbClr val="FF6B6B"/>
                          </a:solidFill>
                        </a:rPr>
                        <a:t>1</a:t>
                      </a:r>
                    </a:p>
                  </a:txBody>
                  <a:tcPr marL="64711" marR="64711" marT="32356" marB="32356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7152003"/>
                  </a:ext>
                </a:extLst>
              </a:tr>
              <a:tr h="265339"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rgbClr val="FF6B6B"/>
                          </a:solidFill>
                        </a:rPr>
                        <a:t>1</a:t>
                      </a:r>
                    </a:p>
                  </a:txBody>
                  <a:tcPr marL="64711" marR="64711" marT="32356" marB="32356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rgbClr val="FF6B6B"/>
                          </a:solidFill>
                        </a:rPr>
                        <a:t>1</a:t>
                      </a:r>
                    </a:p>
                  </a:txBody>
                  <a:tcPr marL="64711" marR="64711" marT="32356" marB="32356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0</a:t>
                      </a:r>
                    </a:p>
                  </a:txBody>
                  <a:tcPr marL="64711" marR="64711" marT="32356" marB="32356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rgbClr val="FF6B6B"/>
                          </a:solidFill>
                        </a:rPr>
                        <a:t>1</a:t>
                      </a:r>
                    </a:p>
                  </a:txBody>
                  <a:tcPr marL="64711" marR="64711" marT="32356" marB="32356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rgbClr val="FF6B6B"/>
                          </a:solidFill>
                        </a:rPr>
                        <a:t>1</a:t>
                      </a:r>
                    </a:p>
                  </a:txBody>
                  <a:tcPr marL="64711" marR="64711" marT="32356" marB="32356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0768332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251C5B34-908F-61BE-97E0-410BB0F525FD}"/>
                  </a:ext>
                </a:extLst>
              </p:cNvPr>
              <p:cNvSpPr txBox="1"/>
              <p:nvPr/>
            </p:nvSpPr>
            <p:spPr>
              <a:xfrm>
                <a:off x="6257361" y="2356728"/>
                <a:ext cx="1394100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fr-FR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fr-FR" b="0" i="1" smtClean="0">
                          <a:latin typeface="Cambria Math" panose="02040503050406030204" pitchFamily="18" charset="0"/>
                        </a:rPr>
                        <m:t>ℓ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fr-FR" b="0" i="1" smtClean="0">
                          <a:latin typeface="Cambria Math" panose="02040503050406030204" pitchFamily="18" charset="0"/>
                        </a:rPr>
                        <m:t>ℓ</m:t>
                      </m:r>
                    </m:oMath>
                  </m:oMathPara>
                </a14:m>
                <a:endParaRPr lang="fr-FR" dirty="0"/>
              </a:p>
              <a:p>
                <a:r>
                  <a:rPr lang="fr-FR" dirty="0"/>
                  <a:t>(2D rep. code)</a:t>
                </a:r>
              </a:p>
            </p:txBody>
          </p:sp>
        </mc:Choice>
        <mc:Fallback xmlns="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251C5B34-908F-61BE-97E0-410BB0F525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7361" y="2356728"/>
                <a:ext cx="1394100" cy="830997"/>
              </a:xfrm>
              <a:prstGeom prst="rect">
                <a:avLst/>
              </a:prstGeom>
              <a:blipFill>
                <a:blip r:embed="rId5"/>
                <a:stretch>
                  <a:fillRect l="-9910" r="-9009" b="-1492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42E8804B-BB63-45B9-53C1-EA7465292F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3968850"/>
              </p:ext>
            </p:extLst>
          </p:nvPr>
        </p:nvGraphicFramePr>
        <p:xfrm>
          <a:off x="5402071" y="4272986"/>
          <a:ext cx="628910" cy="6432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4455">
                  <a:extLst>
                    <a:ext uri="{9D8B030D-6E8A-4147-A177-3AD203B41FA5}">
                      <a16:colId xmlns:a16="http://schemas.microsoft.com/office/drawing/2014/main" val="1821291192"/>
                    </a:ext>
                  </a:extLst>
                </a:gridCol>
                <a:gridCol w="314455">
                  <a:extLst>
                    <a:ext uri="{9D8B030D-6E8A-4147-A177-3AD203B41FA5}">
                      <a16:colId xmlns:a16="http://schemas.microsoft.com/office/drawing/2014/main" val="1944823735"/>
                    </a:ext>
                  </a:extLst>
                </a:gridCol>
              </a:tblGrid>
              <a:tr h="318992">
                <a:tc>
                  <a:txBody>
                    <a:bodyPr/>
                    <a:lstStyle/>
                    <a:p>
                      <a:pPr algn="ctr"/>
                      <a:endParaRPr lang="fr-FR" sz="1600" b="1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marL="77796" marR="77796" marT="38899" marB="38899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FF6B6B"/>
                          </a:solidFill>
                        </a:rPr>
                        <a:t>1</a:t>
                      </a:r>
                    </a:p>
                  </a:txBody>
                  <a:tcPr marL="77796" marR="77796" marT="38899" marB="38899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2064717"/>
                  </a:ext>
                </a:extLst>
              </a:tr>
              <a:tr h="318992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FF6B6B"/>
                          </a:solidFill>
                        </a:rPr>
                        <a:t>1</a:t>
                      </a:r>
                    </a:p>
                  </a:txBody>
                  <a:tcPr marL="77796" marR="77796" marT="38899" marB="38899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0</a:t>
                      </a:r>
                    </a:p>
                  </a:txBody>
                  <a:tcPr marL="77796" marR="77796" marT="38899" marB="38899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8785053"/>
                  </a:ext>
                </a:extLst>
              </a:tr>
            </a:tbl>
          </a:graphicData>
        </a:graphic>
      </p:graphicFrame>
      <p:graphicFrame>
        <p:nvGraphicFramePr>
          <p:cNvPr id="32" name="Tableau 31">
            <a:extLst>
              <a:ext uri="{FF2B5EF4-FFF2-40B4-BE49-F238E27FC236}">
                <a16:creationId xmlns:a16="http://schemas.microsoft.com/office/drawing/2014/main" id="{09C80370-4C87-9749-02CA-B78A207A40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785140"/>
              </p:ext>
            </p:extLst>
          </p:nvPr>
        </p:nvGraphicFramePr>
        <p:xfrm>
          <a:off x="5402071" y="5118805"/>
          <a:ext cx="628910" cy="6432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4455">
                  <a:extLst>
                    <a:ext uri="{9D8B030D-6E8A-4147-A177-3AD203B41FA5}">
                      <a16:colId xmlns:a16="http://schemas.microsoft.com/office/drawing/2014/main" val="1432888832"/>
                    </a:ext>
                  </a:extLst>
                </a:gridCol>
                <a:gridCol w="314455">
                  <a:extLst>
                    <a:ext uri="{9D8B030D-6E8A-4147-A177-3AD203B41FA5}">
                      <a16:colId xmlns:a16="http://schemas.microsoft.com/office/drawing/2014/main" val="742027102"/>
                    </a:ext>
                  </a:extLst>
                </a:gridCol>
              </a:tblGrid>
              <a:tr h="318992">
                <a:tc>
                  <a:txBody>
                    <a:bodyPr/>
                    <a:lstStyle/>
                    <a:p>
                      <a:pPr algn="ctr"/>
                      <a:endParaRPr lang="fr-FR" sz="1600" b="1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marL="77796" marR="77796" marT="38899" marB="38899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0</a:t>
                      </a:r>
                    </a:p>
                  </a:txBody>
                  <a:tcPr marL="77796" marR="77796" marT="38899" marB="38899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1700555"/>
                  </a:ext>
                </a:extLst>
              </a:tr>
              <a:tr h="318992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0</a:t>
                      </a:r>
                    </a:p>
                  </a:txBody>
                  <a:tcPr marL="77796" marR="77796" marT="38899" marB="38899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FF6B6B"/>
                          </a:solidFill>
                        </a:rPr>
                        <a:t>1</a:t>
                      </a:r>
                    </a:p>
                  </a:txBody>
                  <a:tcPr marL="77796" marR="77796" marT="38899" marB="38899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9457575"/>
                  </a:ext>
                </a:extLst>
              </a:tr>
            </a:tbl>
          </a:graphicData>
        </a:graphic>
      </p:graphicFrame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7DFC65B8-5293-1079-3A44-0E8D47ACF580}"/>
              </a:ext>
            </a:extLst>
          </p:cNvPr>
          <p:cNvCxnSpPr/>
          <p:nvPr/>
        </p:nvCxnSpPr>
        <p:spPr>
          <a:xfrm>
            <a:off x="6228783" y="4588286"/>
            <a:ext cx="44304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414B4263-26F2-B941-122F-265FF6633735}"/>
              </a:ext>
            </a:extLst>
          </p:cNvPr>
          <p:cNvCxnSpPr/>
          <p:nvPr/>
        </p:nvCxnSpPr>
        <p:spPr>
          <a:xfrm>
            <a:off x="6228783" y="5437372"/>
            <a:ext cx="44304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36" name="Tableau 35">
            <a:extLst>
              <a:ext uri="{FF2B5EF4-FFF2-40B4-BE49-F238E27FC236}">
                <a16:creationId xmlns:a16="http://schemas.microsoft.com/office/drawing/2014/main" id="{59A26F04-1AEC-04EB-F886-3D7F91D375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0527564"/>
              </p:ext>
            </p:extLst>
          </p:nvPr>
        </p:nvGraphicFramePr>
        <p:xfrm>
          <a:off x="6882785" y="4272986"/>
          <a:ext cx="628910" cy="6432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4455">
                  <a:extLst>
                    <a:ext uri="{9D8B030D-6E8A-4147-A177-3AD203B41FA5}">
                      <a16:colId xmlns:a16="http://schemas.microsoft.com/office/drawing/2014/main" val="1821291192"/>
                    </a:ext>
                  </a:extLst>
                </a:gridCol>
                <a:gridCol w="314455">
                  <a:extLst>
                    <a:ext uri="{9D8B030D-6E8A-4147-A177-3AD203B41FA5}">
                      <a16:colId xmlns:a16="http://schemas.microsoft.com/office/drawing/2014/main" val="1944823735"/>
                    </a:ext>
                  </a:extLst>
                </a:gridCol>
              </a:tblGrid>
              <a:tr h="318992">
                <a:tc>
                  <a:txBody>
                    <a:bodyPr/>
                    <a:lstStyle/>
                    <a:p>
                      <a:pPr algn="ctr"/>
                      <a:endParaRPr lang="fr-FR" sz="1600" b="1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marL="77796" marR="77796" marT="38899" marB="38899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FF6B6B"/>
                          </a:solidFill>
                        </a:rPr>
                        <a:t>1</a:t>
                      </a:r>
                    </a:p>
                  </a:txBody>
                  <a:tcPr marL="77796" marR="77796" marT="38899" marB="38899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2064717"/>
                  </a:ext>
                </a:extLst>
              </a:tr>
              <a:tr h="318992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FF6B6B"/>
                          </a:solidFill>
                        </a:rPr>
                        <a:t>1</a:t>
                      </a:r>
                    </a:p>
                  </a:txBody>
                  <a:tcPr marL="77796" marR="77796" marT="38899" marB="38899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FF6B6B"/>
                          </a:solidFill>
                        </a:rPr>
                        <a:t>1</a:t>
                      </a:r>
                    </a:p>
                  </a:txBody>
                  <a:tcPr marL="77796" marR="77796" marT="38899" marB="38899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8785053"/>
                  </a:ext>
                </a:extLst>
              </a:tr>
            </a:tbl>
          </a:graphicData>
        </a:graphic>
      </p:graphicFrame>
      <p:graphicFrame>
        <p:nvGraphicFramePr>
          <p:cNvPr id="37" name="Tableau 36">
            <a:extLst>
              <a:ext uri="{FF2B5EF4-FFF2-40B4-BE49-F238E27FC236}">
                <a16:creationId xmlns:a16="http://schemas.microsoft.com/office/drawing/2014/main" id="{E38660CC-CB01-4066-6E8D-3CC7E3638F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514517"/>
              </p:ext>
            </p:extLst>
          </p:nvPr>
        </p:nvGraphicFramePr>
        <p:xfrm>
          <a:off x="6882785" y="5118805"/>
          <a:ext cx="628910" cy="6432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4455">
                  <a:extLst>
                    <a:ext uri="{9D8B030D-6E8A-4147-A177-3AD203B41FA5}">
                      <a16:colId xmlns:a16="http://schemas.microsoft.com/office/drawing/2014/main" val="1432888832"/>
                    </a:ext>
                  </a:extLst>
                </a:gridCol>
                <a:gridCol w="314455">
                  <a:extLst>
                    <a:ext uri="{9D8B030D-6E8A-4147-A177-3AD203B41FA5}">
                      <a16:colId xmlns:a16="http://schemas.microsoft.com/office/drawing/2014/main" val="742027102"/>
                    </a:ext>
                  </a:extLst>
                </a:gridCol>
              </a:tblGrid>
              <a:tr h="318992">
                <a:tc>
                  <a:txBody>
                    <a:bodyPr/>
                    <a:lstStyle/>
                    <a:p>
                      <a:pPr algn="ctr"/>
                      <a:endParaRPr lang="fr-FR" sz="1600" b="1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marL="77796" marR="77796" marT="38899" marB="38899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0</a:t>
                      </a:r>
                    </a:p>
                  </a:txBody>
                  <a:tcPr marL="77796" marR="77796" marT="38899" marB="38899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1700555"/>
                  </a:ext>
                </a:extLst>
              </a:tr>
              <a:tr h="318992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0</a:t>
                      </a:r>
                    </a:p>
                  </a:txBody>
                  <a:tcPr marL="77796" marR="77796" marT="38899" marB="38899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0</a:t>
                      </a:r>
                    </a:p>
                  </a:txBody>
                  <a:tcPr marL="77796" marR="77796" marT="38899" marB="38899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9457575"/>
                  </a:ext>
                </a:extLst>
              </a:tr>
            </a:tbl>
          </a:graphicData>
        </a:graphic>
      </p:graphicFrame>
      <p:pic>
        <p:nvPicPr>
          <p:cNvPr id="12" name="Image 11" descr="Une image contenant tissu, motif, habits, papier d’emballage&#10;&#10;Le contenu généré par l’IA peut être incorrect.">
            <a:extLst>
              <a:ext uri="{FF2B5EF4-FFF2-40B4-BE49-F238E27FC236}">
                <a16:creationId xmlns:a16="http://schemas.microsoft.com/office/drawing/2014/main" id="{F995A6D5-47A9-A4DD-6359-55507C7443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79638" y="2092414"/>
            <a:ext cx="1345743" cy="134574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6" name="Image 15" descr="Une image contenant blanc, conception&#10;&#10;Le contenu généré par l’IA peut être incorrect.">
            <a:extLst>
              <a:ext uri="{FF2B5EF4-FFF2-40B4-BE49-F238E27FC236}">
                <a16:creationId xmlns:a16="http://schemas.microsoft.com/office/drawing/2014/main" id="{451418DD-24A6-2139-F4DE-E0D122602B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79637" y="4470419"/>
            <a:ext cx="1345743" cy="134574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67572BC-8DA2-D463-11C2-6B724F802978}"/>
              </a:ext>
            </a:extLst>
          </p:cNvPr>
          <p:cNvSpPr txBox="1"/>
          <p:nvPr/>
        </p:nvSpPr>
        <p:spPr>
          <a:xfrm>
            <a:off x="98378" y="6442440"/>
            <a:ext cx="25157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>
                <a:solidFill>
                  <a:srgbClr val="36648B"/>
                </a:solidFill>
              </a:rPr>
              <a:t>Toom</a:t>
            </a:r>
            <a:r>
              <a:rPr lang="fr-FR" sz="1400" dirty="0">
                <a:solidFill>
                  <a:srgbClr val="36648B"/>
                </a:solidFill>
              </a:rPr>
              <a:t>, 1978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383CF12-3DD1-F181-3658-F2BFA743A6F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75025" y="2529952"/>
            <a:ext cx="2049020" cy="2016879"/>
          </a:xfrm>
          <a:prstGeom prst="rect">
            <a:avLst/>
          </a:prstGeom>
          <a:scene3d>
            <a:camera prst="isometricOffAxis1Top"/>
            <a:lightRig rig="threePt" dir="t"/>
          </a:scene3d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A91616F-EB7F-13DE-C4A1-36051B180B0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5025" y="1657982"/>
            <a:ext cx="2049020" cy="2016879"/>
          </a:xfrm>
          <a:prstGeom prst="rect">
            <a:avLst/>
          </a:prstGeom>
          <a:scene3d>
            <a:camera prst="isometricOffAxis1Top"/>
            <a:lightRig rig="threePt" dir="t"/>
          </a:scene3d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3E8A97D-940B-F62B-6FB2-FBDB7340A501}"/>
              </a:ext>
            </a:extLst>
          </p:cNvPr>
          <p:cNvSpPr txBox="1"/>
          <p:nvPr/>
        </p:nvSpPr>
        <p:spPr>
          <a:xfrm>
            <a:off x="902980" y="1412489"/>
            <a:ext cx="3043195" cy="467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dirty="0"/>
              <a:t>Local </a:t>
            </a:r>
            <a:r>
              <a:rPr lang="fr-FR" b="1" dirty="0" err="1"/>
              <a:t>decoders</a:t>
            </a:r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C340388-C79F-590F-C753-2860CED1CB7F}"/>
              </a:ext>
            </a:extLst>
          </p:cNvPr>
          <p:cNvSpPr txBox="1"/>
          <p:nvPr/>
        </p:nvSpPr>
        <p:spPr>
          <a:xfrm>
            <a:off x="981511" y="4186100"/>
            <a:ext cx="3473575" cy="1575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/>
              <a:t>Classical</a:t>
            </a:r>
            <a:r>
              <a:rPr lang="fr-FR" b="1" dirty="0"/>
              <a:t> </a:t>
            </a:r>
            <a:r>
              <a:rPr lang="fr-FR" b="1" dirty="0" err="1"/>
              <a:t>automaton</a:t>
            </a:r>
            <a:endParaRPr lang="fr-FR" b="1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/>
              <a:t>simple </a:t>
            </a:r>
            <a:r>
              <a:rPr lang="fr-FR" dirty="0" err="1"/>
              <a:t>classical</a:t>
            </a:r>
            <a:r>
              <a:rPr lang="fr-FR" dirty="0"/>
              <a:t> computation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/>
              <a:t>local communication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 err="1"/>
              <a:t>small</a:t>
            </a:r>
            <a:r>
              <a:rPr lang="fr-FR" dirty="0"/>
              <a:t> </a:t>
            </a:r>
            <a:r>
              <a:rPr lang="fr-FR" dirty="0" err="1"/>
              <a:t>classical</a:t>
            </a:r>
            <a:r>
              <a:rPr lang="fr-FR" dirty="0"/>
              <a:t> memory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4C7678F-E14F-5CC7-F45D-E4F32F8566AE}"/>
              </a:ext>
            </a:extLst>
          </p:cNvPr>
          <p:cNvSpPr txBox="1"/>
          <p:nvPr/>
        </p:nvSpPr>
        <p:spPr>
          <a:xfrm>
            <a:off x="4502422" y="1412488"/>
            <a:ext cx="3788012" cy="467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dirty="0" err="1"/>
              <a:t>Toom’s</a:t>
            </a:r>
            <a:r>
              <a:rPr lang="fr-FR" b="1" dirty="0"/>
              <a:t> </a:t>
            </a:r>
            <a:r>
              <a:rPr lang="fr-FR" b="1" dirty="0" err="1"/>
              <a:t>rule</a:t>
            </a:r>
            <a:r>
              <a:rPr lang="fr-FR" b="1" dirty="0"/>
              <a:t> as a </a:t>
            </a:r>
            <a:r>
              <a:rPr lang="fr-FR" b="1" dirty="0" err="1"/>
              <a:t>classical</a:t>
            </a:r>
            <a:r>
              <a:rPr lang="fr-FR" b="1" dirty="0"/>
              <a:t> </a:t>
            </a:r>
            <a:r>
              <a:rPr lang="fr-FR" b="1" dirty="0" err="1"/>
              <a:t>example</a:t>
            </a:r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E572AB8-F10E-C9E9-FDE7-FA500B1A7238}"/>
              </a:ext>
            </a:extLst>
          </p:cNvPr>
          <p:cNvSpPr txBox="1"/>
          <p:nvPr/>
        </p:nvSpPr>
        <p:spPr>
          <a:xfrm>
            <a:off x="4502422" y="3698256"/>
            <a:ext cx="31367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Global update </a:t>
            </a:r>
            <a:r>
              <a:rPr lang="fr-FR" sz="1600" dirty="0" err="1"/>
              <a:t>from</a:t>
            </a:r>
            <a:r>
              <a:rPr lang="fr-FR" sz="1600" dirty="0"/>
              <a:t> a local </a:t>
            </a:r>
            <a:r>
              <a:rPr lang="fr-FR" sz="1600" dirty="0" err="1"/>
              <a:t>rule</a:t>
            </a:r>
            <a:endParaRPr lang="fr-FR" sz="1600" dirty="0"/>
          </a:p>
        </p:txBody>
      </p:sp>
      <p:sp>
        <p:nvSpPr>
          <p:cNvPr id="14" name="Espace réservé du numéro de diapositive 3">
            <a:extLst>
              <a:ext uri="{FF2B5EF4-FFF2-40B4-BE49-F238E27FC236}">
                <a16:creationId xmlns:a16="http://schemas.microsoft.com/office/drawing/2014/main" id="{D4872695-4CE4-447E-B53C-BE196E74F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195D31A-B15D-FC4C-8E38-4B1F81E57768}" type="slidenum">
              <a:rPr lang="fr-FR" smtClean="0"/>
              <a:t>5</a:t>
            </a:fld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01663FCC-1246-139C-87EB-8D8843818D52}"/>
                  </a:ext>
                </a:extLst>
              </p:cNvPr>
              <p:cNvSpPr txBox="1"/>
              <p:nvPr/>
            </p:nvSpPr>
            <p:spPr>
              <a:xfrm>
                <a:off x="7823658" y="3543832"/>
                <a:ext cx="392942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𝒟</m:t>
                        </m:r>
                      </m:e>
                      <m:sup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ℇ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fr-F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fr-F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fr-F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fr-FR" dirty="0"/>
                  <a:t> </a:t>
                </a:r>
                <a:r>
                  <a:rPr lang="fr-FR" dirty="0" err="1"/>
                  <a:t>with</a:t>
                </a:r>
                <a:r>
                  <a:rPr lang="fr-FR" dirty="0"/>
                  <a:t> </a:t>
                </a:r>
                <a:r>
                  <a:rPr lang="fr-FR" dirty="0" err="1"/>
                  <a:t>h.p</a:t>
                </a:r>
                <a:r>
                  <a:rPr lang="fr-FR" dirty="0"/>
                  <a:t>. ?</a:t>
                </a: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01663FCC-1246-139C-87EB-8D8843818D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3658" y="3543832"/>
                <a:ext cx="3929420" cy="369332"/>
              </a:xfrm>
              <a:prstGeom prst="rect">
                <a:avLst/>
              </a:prstGeom>
              <a:blipFill>
                <a:blip r:embed="rId11"/>
                <a:stretch>
                  <a:fillRect t="-6452" b="-2258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BF0478E7-2555-F94F-49B1-5E854EA69228}"/>
                  </a:ext>
                </a:extLst>
              </p:cNvPr>
              <p:cNvSpPr txBox="1"/>
              <p:nvPr/>
            </p:nvSpPr>
            <p:spPr>
              <a:xfrm>
                <a:off x="7823658" y="5776759"/>
                <a:ext cx="3929420" cy="5999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fr-F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𝒟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∘</m:t>
                            </m:r>
                            <m:r>
                              <m:rPr>
                                <m:sty m:val="p"/>
                              </m:rPr>
                              <a:rPr lang="fr-F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ℇ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fr-F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p>
                        </m:sSup>
                        <m:d>
                          <m:dPr>
                            <m:ctrlPr>
                              <a:rPr lang="fr-F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fr-F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sup>
                                <m:r>
                                  <a:rPr lang="fr-F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</m:sSup>
                          </m:e>
                        </m:d>
                      </m:e>
                    </m:d>
                    <m:r>
                      <a:rPr lang="fr-FR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fr-F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 with </a:t>
                </a:r>
                <a:r>
                  <a:rPr lang="fr-FR" dirty="0" err="1"/>
                  <a:t>h.p</a:t>
                </a:r>
                <a:r>
                  <a:rPr lang="fr-FR" dirty="0"/>
                  <a:t>. ?</a:t>
                </a:r>
                <a:endParaRPr lang="fr-FR" b="1" dirty="0"/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BF0478E7-2555-F94F-49B1-5E854EA692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3658" y="5776759"/>
                <a:ext cx="3929420" cy="599972"/>
              </a:xfrm>
              <a:prstGeom prst="rect">
                <a:avLst/>
              </a:prstGeom>
              <a:blipFill>
                <a:blip r:embed="rId12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ZoneTexte 19">
            <a:extLst>
              <a:ext uri="{FF2B5EF4-FFF2-40B4-BE49-F238E27FC236}">
                <a16:creationId xmlns:a16="http://schemas.microsoft.com/office/drawing/2014/main" id="{80589F80-D364-8F1C-2355-81A38A92826B}"/>
              </a:ext>
            </a:extLst>
          </p:cNvPr>
          <p:cNvSpPr txBox="1"/>
          <p:nvPr/>
        </p:nvSpPr>
        <p:spPr>
          <a:xfrm>
            <a:off x="388073" y="1984343"/>
            <a:ext cx="2187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information layer (quantum)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8E8985C-33B4-C5CA-60C1-AEAF81E76972}"/>
              </a:ext>
            </a:extLst>
          </p:cNvPr>
          <p:cNvSpPr txBox="1"/>
          <p:nvPr/>
        </p:nvSpPr>
        <p:spPr>
          <a:xfrm>
            <a:off x="385561" y="3333239"/>
            <a:ext cx="14323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400" dirty="0"/>
          </a:p>
          <a:p>
            <a:r>
              <a:rPr lang="fr-FR" sz="1400" dirty="0"/>
              <a:t>(</a:t>
            </a:r>
            <a:r>
              <a:rPr lang="fr-FR" sz="1400" dirty="0" err="1"/>
              <a:t>classical</a:t>
            </a:r>
            <a:r>
              <a:rPr lang="fr-FR" sz="1400" dirty="0"/>
              <a:t>)</a:t>
            </a:r>
          </a:p>
          <a:p>
            <a:r>
              <a:rPr lang="fr-FR" sz="1400" dirty="0" err="1"/>
              <a:t>decoder</a:t>
            </a:r>
            <a:r>
              <a:rPr lang="fr-FR" sz="1400" dirty="0"/>
              <a:t> layer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73E8334A-3F6D-3DF8-DDB4-100075DFF21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1394" y="2576574"/>
            <a:ext cx="393700" cy="3302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368ABA-37D8-4286-BD26-691B0C7BBD9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1394" y="3138784"/>
            <a:ext cx="381000" cy="342900"/>
          </a:xfrm>
          <a:prstGeom prst="rect">
            <a:avLst/>
          </a:prstGeom>
        </p:spPr>
      </p:pic>
      <p:sp>
        <p:nvSpPr>
          <p:cNvPr id="15" name="Accolade fermante 14">
            <a:extLst>
              <a:ext uri="{FF2B5EF4-FFF2-40B4-BE49-F238E27FC236}">
                <a16:creationId xmlns:a16="http://schemas.microsoft.com/office/drawing/2014/main" id="{12A97511-6D19-FA2B-7636-2A49477D5D0F}"/>
              </a:ext>
            </a:extLst>
          </p:cNvPr>
          <p:cNvSpPr/>
          <p:nvPr/>
        </p:nvSpPr>
        <p:spPr>
          <a:xfrm rot="10800000">
            <a:off x="5238532" y="4186100"/>
            <a:ext cx="97364" cy="1754542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1597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9" grpId="0"/>
      <p:bldP spid="10" grpId="0"/>
      <p:bldP spid="13" grpId="0"/>
      <p:bldP spid="17" grpId="0"/>
      <p:bldP spid="19" grpId="0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C846A7-03DD-FA39-48A5-EC33616685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941C9E-3E9E-5D90-89E3-6D753404B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Starting </a:t>
            </a:r>
            <a:r>
              <a:rPr lang="fr-FR" dirty="0" err="1"/>
              <a:t>with</a:t>
            </a:r>
            <a:r>
              <a:rPr lang="fr-FR" dirty="0"/>
              <a:t> the </a:t>
            </a:r>
            <a:r>
              <a:rPr lang="fr-FR" dirty="0" err="1"/>
              <a:t>repetition</a:t>
            </a:r>
            <a:r>
              <a:rPr lang="fr-FR" dirty="0"/>
              <a:t> code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Espace réservé du contenu 4">
                <a:extLst>
                  <a:ext uri="{FF2B5EF4-FFF2-40B4-BE49-F238E27FC236}">
                    <a16:creationId xmlns:a16="http://schemas.microsoft.com/office/drawing/2014/main" id="{2AC39F8F-54EA-E766-6A91-F2DFC532C9BA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990476255"/>
                  </p:ext>
                </p:extLst>
              </p:nvPr>
            </p:nvGraphicFramePr>
            <p:xfrm>
              <a:off x="2340894" y="2401972"/>
              <a:ext cx="7206343" cy="20116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86971">
                      <a:extLst>
                        <a:ext uri="{9D8B030D-6E8A-4147-A177-3AD203B41FA5}">
                          <a16:colId xmlns:a16="http://schemas.microsoft.com/office/drawing/2014/main" val="3154767518"/>
                        </a:ext>
                      </a:extLst>
                    </a:gridCol>
                    <a:gridCol w="522515">
                      <a:extLst>
                        <a:ext uri="{9D8B030D-6E8A-4147-A177-3AD203B41FA5}">
                          <a16:colId xmlns:a16="http://schemas.microsoft.com/office/drawing/2014/main" val="2398912659"/>
                        </a:ext>
                      </a:extLst>
                    </a:gridCol>
                    <a:gridCol w="849085">
                      <a:extLst>
                        <a:ext uri="{9D8B030D-6E8A-4147-A177-3AD203B41FA5}">
                          <a16:colId xmlns:a16="http://schemas.microsoft.com/office/drawing/2014/main" val="2360137296"/>
                        </a:ext>
                      </a:extLst>
                    </a:gridCol>
                    <a:gridCol w="4847772">
                      <a:extLst>
                        <a:ext uri="{9D8B030D-6E8A-4147-A177-3AD203B41FA5}">
                          <a16:colId xmlns:a16="http://schemas.microsoft.com/office/drawing/2014/main" val="194861452"/>
                        </a:ext>
                      </a:extLst>
                    </a:gridCol>
                  </a:tblGrid>
                  <a:tr h="252000">
                    <a:tc>
                      <a:txBody>
                        <a:bodyPr/>
                        <a:lstStyle/>
                        <a:p>
                          <a:r>
                            <a:rPr lang="fr-FR" sz="1200" b="0" dirty="0" err="1">
                              <a:solidFill>
                                <a:schemeClr val="tx1"/>
                              </a:solidFill>
                            </a:rPr>
                            <a:t>Decoder</a:t>
                          </a:r>
                          <a:endParaRPr lang="fr-FR" sz="1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Dim.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b="0" dirty="0" err="1">
                              <a:solidFill>
                                <a:schemeClr val="tx1"/>
                              </a:solidFill>
                            </a:rPr>
                            <a:t>Threshold</a:t>
                          </a:r>
                          <a:endParaRPr lang="fr-FR" sz="1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Basic </a:t>
                          </a:r>
                          <a:r>
                            <a:rPr lang="fr-FR" sz="1200" b="0" dirty="0" err="1">
                              <a:solidFill>
                                <a:schemeClr val="tx1"/>
                              </a:solidFill>
                            </a:rPr>
                            <a:t>idea</a:t>
                          </a:r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/</a:t>
                          </a:r>
                          <a:r>
                            <a:rPr lang="fr-FR" sz="1200" b="0" dirty="0" err="1">
                              <a:solidFill>
                                <a:schemeClr val="tx1"/>
                              </a:solidFill>
                            </a:rPr>
                            <a:t>principle</a:t>
                          </a:r>
                          <a:endParaRPr lang="fr-FR" sz="1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89842301"/>
                      </a:ext>
                    </a:extLst>
                  </a:tr>
                  <a:tr h="25200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fr-FR" sz="1200" b="0" dirty="0" err="1">
                              <a:solidFill>
                                <a:schemeClr val="tx1"/>
                              </a:solidFill>
                            </a:rPr>
                            <a:t>Toom’s</a:t>
                          </a:r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fr-FR" sz="1200" b="0" dirty="0" err="1">
                              <a:solidFill>
                                <a:schemeClr val="tx1"/>
                              </a:solidFill>
                            </a:rPr>
                            <a:t>rule</a:t>
                          </a:r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fr-FR" sz="1200" b="0" dirty="0">
                              <a:solidFill>
                                <a:srgbClr val="FF6B6B"/>
                              </a:solidFill>
                            </a:rPr>
                            <a:t>2D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fr-FR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7.7%</m:t>
                                </m:r>
                              </m:oMath>
                            </m:oMathPara>
                          </a14:m>
                          <a:endParaRPr lang="fr-FR" sz="1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Clusters </a:t>
                          </a:r>
                          <a:r>
                            <a:rPr lang="fr-FR" sz="1200" b="0" dirty="0" err="1">
                              <a:solidFill>
                                <a:schemeClr val="tx1"/>
                              </a:solidFill>
                            </a:rPr>
                            <a:t>removed</a:t>
                          </a:r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fr-FR" sz="1200" b="0" dirty="0" err="1">
                              <a:solidFill>
                                <a:schemeClr val="tx1"/>
                              </a:solidFill>
                            </a:rPr>
                            <a:t>from</a:t>
                          </a:r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fr-FR" sz="1200" b="0" dirty="0" err="1">
                              <a:solidFill>
                                <a:schemeClr val="tx1"/>
                              </a:solidFill>
                            </a:rPr>
                            <a:t>their</a:t>
                          </a:r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fr-FR" sz="1200" b="0" dirty="0" err="1">
                              <a:solidFill>
                                <a:schemeClr val="tx1"/>
                              </a:solidFill>
                            </a:rPr>
                            <a:t>north-west</a:t>
                          </a:r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 corner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895835099"/>
                      </a:ext>
                    </a:extLst>
                  </a:tr>
                  <a:tr h="25200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fr-FR" sz="1200" b="0" dirty="0" err="1">
                              <a:solidFill>
                                <a:schemeClr val="tx1"/>
                              </a:solidFill>
                            </a:rPr>
                            <a:t>Gács</a:t>
                          </a:r>
                          <a:endParaRPr lang="fr-FR" sz="1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 1D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b="0" dirty="0" err="1">
                              <a:solidFill>
                                <a:srgbClr val="FF6B6B"/>
                              </a:solidFill>
                            </a:rPr>
                            <a:t>Exists</a:t>
                          </a:r>
                          <a:r>
                            <a:rPr lang="fr-FR" sz="1200" b="0" dirty="0">
                              <a:solidFill>
                                <a:srgbClr val="FF6B6B"/>
                              </a:solidFill>
                            </a:rPr>
                            <a:t> but </a:t>
                          </a:r>
                          <a:r>
                            <a:rPr lang="fr-FR" sz="1200" b="0" dirty="0" err="1">
                              <a:solidFill>
                                <a:srgbClr val="FF6B6B"/>
                              </a:solidFill>
                            </a:rPr>
                            <a:t>unknown</a:t>
                          </a:r>
                          <a:endParaRPr lang="fr-FR" sz="1200" b="0" dirty="0">
                            <a:solidFill>
                              <a:srgbClr val="FF6B6B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b="0" dirty="0" err="1">
                              <a:solidFill>
                                <a:schemeClr val="tx1"/>
                              </a:solidFill>
                            </a:rPr>
                            <a:t>Hierarchical</a:t>
                          </a:r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 structure </a:t>
                          </a:r>
                          <a:r>
                            <a:rPr lang="fr-FR" sz="1200" b="0" dirty="0" err="1">
                              <a:solidFill>
                                <a:schemeClr val="tx1"/>
                              </a:solidFill>
                            </a:rPr>
                            <a:t>with</a:t>
                          </a:r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 constant-</a:t>
                          </a:r>
                          <a:r>
                            <a:rPr lang="fr-FR" sz="1200" b="0" dirty="0" err="1">
                              <a:solidFill>
                                <a:schemeClr val="tx1"/>
                              </a:solidFill>
                            </a:rPr>
                            <a:t>overhead</a:t>
                          </a:r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 self-simulation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74880947"/>
                      </a:ext>
                    </a:extLst>
                  </a:tr>
                  <a:tr h="25200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fr-FR" sz="1200" b="0" dirty="0" err="1">
                              <a:solidFill>
                                <a:schemeClr val="tx1"/>
                              </a:solidFill>
                            </a:rPr>
                            <a:t>Tsirelson</a:t>
                          </a:r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 &amp;</a:t>
                          </a:r>
                        </a:p>
                        <a:p>
                          <a:pPr algn="l"/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Harrington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 1D*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fr-FR" sz="1200" b="0" i="1" smtClean="0">
                                    <a:solidFill>
                                      <a:srgbClr val="FF6B6B"/>
                                    </a:solidFill>
                                    <a:latin typeface="Cambria Math" panose="02040503050406030204" pitchFamily="18" charset="0"/>
                                  </a:rPr>
                                  <m:t>&lt;2%</m:t>
                                </m:r>
                              </m:oMath>
                            </m:oMathPara>
                          </a14:m>
                          <a:endParaRPr lang="fr-FR" sz="1200" b="0" dirty="0">
                            <a:solidFill>
                              <a:srgbClr val="FF6B6B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b="0" dirty="0" err="1">
                              <a:solidFill>
                                <a:schemeClr val="tx1"/>
                              </a:solidFill>
                            </a:rPr>
                            <a:t>Hierarchical</a:t>
                          </a:r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 constructions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30091694"/>
                      </a:ext>
                    </a:extLst>
                  </a:tr>
                  <a:tr h="25200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Field-</a:t>
                          </a:r>
                          <a:r>
                            <a:rPr lang="fr-FR" sz="1200" b="0" dirty="0" err="1">
                              <a:solidFill>
                                <a:schemeClr val="tx1"/>
                              </a:solidFill>
                            </a:rPr>
                            <a:t>based</a:t>
                          </a:r>
                          <a:endParaRPr lang="fr-FR" sz="1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 1D*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b="0" dirty="0">
                              <a:solidFill>
                                <a:srgbClr val="FF6B6B"/>
                              </a:solidFill>
                            </a:rPr>
                            <a:t> ✗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Attractive interaction </a:t>
                          </a:r>
                          <a:r>
                            <a:rPr lang="fr-FR" sz="1200" b="0" dirty="0" err="1">
                              <a:solidFill>
                                <a:schemeClr val="tx1"/>
                              </a:solidFill>
                            </a:rPr>
                            <a:t>between</a:t>
                          </a:r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fr-FR" sz="1200" b="0" dirty="0" err="1">
                              <a:solidFill>
                                <a:schemeClr val="tx1"/>
                              </a:solidFill>
                            </a:rPr>
                            <a:t>defects</a:t>
                          </a:r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 (</a:t>
                          </a:r>
                          <a:r>
                            <a:rPr lang="fr-FR" sz="1200" b="0" dirty="0" err="1">
                              <a:solidFill>
                                <a:schemeClr val="tx1"/>
                              </a:solidFill>
                            </a:rPr>
                            <a:t>mediated</a:t>
                          </a:r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 by </a:t>
                          </a:r>
                          <a:r>
                            <a:rPr lang="fr-FR" sz="1200" b="0" dirty="0" err="1">
                              <a:solidFill>
                                <a:schemeClr val="tx1"/>
                              </a:solidFill>
                            </a:rPr>
                            <a:t>classical</a:t>
                          </a:r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fr-FR" sz="1200" b="0" dirty="0" err="1">
                              <a:solidFill>
                                <a:schemeClr val="tx1"/>
                              </a:solidFill>
                            </a:rPr>
                            <a:t>field</a:t>
                          </a:r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)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916660721"/>
                      </a:ext>
                    </a:extLst>
                  </a:tr>
                  <a:tr h="25200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fr-FR" sz="1200" b="1" dirty="0">
                              <a:solidFill>
                                <a:schemeClr val="tx1"/>
                              </a:solidFill>
                            </a:rPr>
                            <a:t>Signal-</a:t>
                          </a:r>
                          <a:r>
                            <a:rPr lang="fr-FR" sz="1200" b="1" dirty="0" err="1">
                              <a:solidFill>
                                <a:schemeClr val="tx1"/>
                              </a:solidFill>
                            </a:rPr>
                            <a:t>rule</a:t>
                          </a:r>
                          <a:endParaRPr lang="fr-FR" sz="12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b="1" dirty="0">
                              <a:solidFill>
                                <a:srgbClr val="70B958"/>
                              </a:solidFill>
                            </a:rPr>
                            <a:t> 1D*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>
                                <m:r>
                                  <a:rPr lang="fr-FR" sz="1200" b="1" i="1" smtClean="0">
                                    <a:solidFill>
                                      <a:srgbClr val="70B958"/>
                                    </a:solidFill>
                                    <a:latin typeface="Cambria Math" panose="02040503050406030204" pitchFamily="18" charset="0"/>
                                  </a:rPr>
                                  <m:t>𝟔</m:t>
                                </m:r>
                                <m:r>
                                  <a:rPr lang="fr-FR" sz="1200" b="1" i="1" smtClean="0">
                                    <a:solidFill>
                                      <a:srgbClr val="70B958"/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fr-FR" sz="1200" b="1" i="1" smtClean="0">
                                    <a:solidFill>
                                      <a:srgbClr val="70B958"/>
                                    </a:solidFill>
                                    <a:latin typeface="Cambria Math" panose="02040503050406030204" pitchFamily="18" charset="0"/>
                                  </a:rPr>
                                  <m:t>𝟔</m:t>
                                </m:r>
                                <m:r>
                                  <a:rPr lang="fr-FR" sz="1200" b="1" i="1" smtClean="0">
                                    <a:solidFill>
                                      <a:srgbClr val="70B958"/>
                                    </a:solidFill>
                                    <a:latin typeface="Cambria Math" panose="02040503050406030204" pitchFamily="18" charset="0"/>
                                  </a:rPr>
                                  <m:t>%</m:t>
                                </m:r>
                              </m:oMath>
                            </m:oMathPara>
                          </a14:m>
                          <a:endParaRPr lang="fr-FR" sz="1200" b="1" dirty="0">
                            <a:solidFill>
                              <a:srgbClr val="70B958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b="1" dirty="0">
                              <a:solidFill>
                                <a:schemeClr val="tx1"/>
                              </a:solidFill>
                            </a:rPr>
                            <a:t>Attractive interaction </a:t>
                          </a:r>
                          <a:r>
                            <a:rPr lang="fr-FR" sz="1200" b="1" dirty="0" err="1">
                              <a:solidFill>
                                <a:schemeClr val="tx1"/>
                              </a:solidFill>
                            </a:rPr>
                            <a:t>between</a:t>
                          </a:r>
                          <a:r>
                            <a:rPr lang="fr-FR" sz="1200" b="1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fr-FR" sz="1200" b="1" dirty="0" err="1">
                              <a:solidFill>
                                <a:schemeClr val="tx1"/>
                              </a:solidFill>
                            </a:rPr>
                            <a:t>defects</a:t>
                          </a:r>
                          <a:r>
                            <a:rPr lang="fr-FR" sz="1200" b="1" dirty="0">
                              <a:solidFill>
                                <a:schemeClr val="tx1"/>
                              </a:solidFill>
                            </a:rPr>
                            <a:t> (</a:t>
                          </a:r>
                          <a:r>
                            <a:rPr lang="fr-FR" sz="1200" b="1" dirty="0" err="1">
                              <a:solidFill>
                                <a:schemeClr val="tx1"/>
                              </a:solidFill>
                            </a:rPr>
                            <a:t>mediated</a:t>
                          </a:r>
                          <a:r>
                            <a:rPr lang="fr-FR" sz="1200" b="1" dirty="0">
                              <a:solidFill>
                                <a:schemeClr val="tx1"/>
                              </a:solidFill>
                            </a:rPr>
                            <a:t> by </a:t>
                          </a:r>
                          <a:r>
                            <a:rPr lang="fr-FR" sz="1200" b="1" dirty="0" err="1">
                              <a:solidFill>
                                <a:schemeClr val="tx1"/>
                              </a:solidFill>
                            </a:rPr>
                            <a:t>binary-signals</a:t>
                          </a:r>
                          <a:r>
                            <a:rPr lang="fr-FR" sz="1200" b="1" dirty="0">
                              <a:solidFill>
                                <a:schemeClr val="tx1"/>
                              </a:solidFill>
                            </a:rPr>
                            <a:t>)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2726038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Espace réservé du contenu 4">
                <a:extLst>
                  <a:ext uri="{FF2B5EF4-FFF2-40B4-BE49-F238E27FC236}">
                    <a16:creationId xmlns:a16="http://schemas.microsoft.com/office/drawing/2014/main" id="{2AC39F8F-54EA-E766-6A91-F2DFC532C9BA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990476255"/>
                  </p:ext>
                </p:extLst>
              </p:nvPr>
            </p:nvGraphicFramePr>
            <p:xfrm>
              <a:off x="2340894" y="2401972"/>
              <a:ext cx="7206343" cy="20116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86971">
                      <a:extLst>
                        <a:ext uri="{9D8B030D-6E8A-4147-A177-3AD203B41FA5}">
                          <a16:colId xmlns:a16="http://schemas.microsoft.com/office/drawing/2014/main" val="3154767518"/>
                        </a:ext>
                      </a:extLst>
                    </a:gridCol>
                    <a:gridCol w="522515">
                      <a:extLst>
                        <a:ext uri="{9D8B030D-6E8A-4147-A177-3AD203B41FA5}">
                          <a16:colId xmlns:a16="http://schemas.microsoft.com/office/drawing/2014/main" val="2398912659"/>
                        </a:ext>
                      </a:extLst>
                    </a:gridCol>
                    <a:gridCol w="849085">
                      <a:extLst>
                        <a:ext uri="{9D8B030D-6E8A-4147-A177-3AD203B41FA5}">
                          <a16:colId xmlns:a16="http://schemas.microsoft.com/office/drawing/2014/main" val="2360137296"/>
                        </a:ext>
                      </a:extLst>
                    </a:gridCol>
                    <a:gridCol w="4847772">
                      <a:extLst>
                        <a:ext uri="{9D8B030D-6E8A-4147-A177-3AD203B41FA5}">
                          <a16:colId xmlns:a16="http://schemas.microsoft.com/office/drawing/2014/main" val="194861452"/>
                        </a:ext>
                      </a:extLst>
                    </a:gridCol>
                  </a:tblGrid>
                  <a:tr h="274320">
                    <a:tc>
                      <a:txBody>
                        <a:bodyPr/>
                        <a:lstStyle/>
                        <a:p>
                          <a:r>
                            <a:rPr lang="fr-FR" sz="1200" b="0" dirty="0" err="1">
                              <a:solidFill>
                                <a:schemeClr val="tx1"/>
                              </a:solidFill>
                            </a:rPr>
                            <a:t>Decoder</a:t>
                          </a:r>
                          <a:endParaRPr lang="fr-FR" sz="1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Dim.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b="0" dirty="0" err="1">
                              <a:solidFill>
                                <a:schemeClr val="tx1"/>
                              </a:solidFill>
                            </a:rPr>
                            <a:t>Threshold</a:t>
                          </a:r>
                          <a:endParaRPr lang="fr-FR" sz="1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Basic </a:t>
                          </a:r>
                          <a:r>
                            <a:rPr lang="fr-FR" sz="1200" b="0" dirty="0" err="1">
                              <a:solidFill>
                                <a:schemeClr val="tx1"/>
                              </a:solidFill>
                            </a:rPr>
                            <a:t>idea</a:t>
                          </a:r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/</a:t>
                          </a:r>
                          <a:r>
                            <a:rPr lang="fr-FR" sz="1200" b="0" dirty="0" err="1">
                              <a:solidFill>
                                <a:schemeClr val="tx1"/>
                              </a:solidFill>
                            </a:rPr>
                            <a:t>principle</a:t>
                          </a:r>
                          <a:endParaRPr lang="fr-FR" sz="1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89842301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fr-FR" sz="1200" b="0" dirty="0" err="1">
                              <a:solidFill>
                                <a:schemeClr val="tx1"/>
                              </a:solidFill>
                            </a:rPr>
                            <a:t>Toom’s</a:t>
                          </a:r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fr-FR" sz="1200" b="0" dirty="0" err="1">
                              <a:solidFill>
                                <a:schemeClr val="tx1"/>
                              </a:solidFill>
                            </a:rPr>
                            <a:t>rule</a:t>
                          </a:r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fr-FR" sz="1200" b="0" dirty="0">
                              <a:solidFill>
                                <a:srgbClr val="FF6B6B"/>
                              </a:solidFill>
                            </a:rPr>
                            <a:t>2D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79104" t="-109524" r="-571642" b="-56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Clusters </a:t>
                          </a:r>
                          <a:r>
                            <a:rPr lang="fr-FR" sz="1200" b="0" dirty="0" err="1">
                              <a:solidFill>
                                <a:schemeClr val="tx1"/>
                              </a:solidFill>
                            </a:rPr>
                            <a:t>removed</a:t>
                          </a:r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fr-FR" sz="1200" b="0" dirty="0" err="1">
                              <a:solidFill>
                                <a:schemeClr val="tx1"/>
                              </a:solidFill>
                            </a:rPr>
                            <a:t>from</a:t>
                          </a:r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fr-FR" sz="1200" b="0" dirty="0" err="1">
                              <a:solidFill>
                                <a:schemeClr val="tx1"/>
                              </a:solidFill>
                            </a:rPr>
                            <a:t>their</a:t>
                          </a:r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fr-FR" sz="1200" b="0" dirty="0" err="1">
                              <a:solidFill>
                                <a:schemeClr val="tx1"/>
                              </a:solidFill>
                            </a:rPr>
                            <a:t>north-west</a:t>
                          </a:r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 corner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895835099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fr-FR" sz="1200" b="0" dirty="0" err="1">
                              <a:solidFill>
                                <a:schemeClr val="tx1"/>
                              </a:solidFill>
                            </a:rPr>
                            <a:t>Gács</a:t>
                          </a:r>
                          <a:endParaRPr lang="fr-FR" sz="1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 1D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b="0" dirty="0" err="1">
                              <a:solidFill>
                                <a:srgbClr val="FF6B6B"/>
                              </a:solidFill>
                            </a:rPr>
                            <a:t>Exists</a:t>
                          </a:r>
                          <a:r>
                            <a:rPr lang="fr-FR" sz="1200" b="0" dirty="0">
                              <a:solidFill>
                                <a:srgbClr val="FF6B6B"/>
                              </a:solidFill>
                            </a:rPr>
                            <a:t> but </a:t>
                          </a:r>
                          <a:r>
                            <a:rPr lang="fr-FR" sz="1200" b="0" dirty="0" err="1">
                              <a:solidFill>
                                <a:srgbClr val="FF6B6B"/>
                              </a:solidFill>
                            </a:rPr>
                            <a:t>unknown</a:t>
                          </a:r>
                          <a:endParaRPr lang="fr-FR" sz="1200" b="0" dirty="0">
                            <a:solidFill>
                              <a:srgbClr val="FF6B6B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b="0" dirty="0" err="1">
                              <a:solidFill>
                                <a:schemeClr val="tx1"/>
                              </a:solidFill>
                            </a:rPr>
                            <a:t>Hierarchical</a:t>
                          </a:r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 structure </a:t>
                          </a:r>
                          <a:r>
                            <a:rPr lang="fr-FR" sz="1200" b="0" dirty="0" err="1">
                              <a:solidFill>
                                <a:schemeClr val="tx1"/>
                              </a:solidFill>
                            </a:rPr>
                            <a:t>with</a:t>
                          </a:r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 constant-</a:t>
                          </a:r>
                          <a:r>
                            <a:rPr lang="fr-FR" sz="1200" b="0" dirty="0" err="1">
                              <a:solidFill>
                                <a:schemeClr val="tx1"/>
                              </a:solidFill>
                            </a:rPr>
                            <a:t>overhead</a:t>
                          </a:r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 self-simulation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74880947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fr-FR" sz="1200" b="0" dirty="0" err="1">
                              <a:solidFill>
                                <a:schemeClr val="tx1"/>
                              </a:solidFill>
                            </a:rPr>
                            <a:t>Tsirelson</a:t>
                          </a:r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 &amp;</a:t>
                          </a:r>
                        </a:p>
                        <a:p>
                          <a:pPr algn="l"/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Harrington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 1D*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79104" t="-225000" r="-571642" b="-12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b="0" dirty="0" err="1">
                              <a:solidFill>
                                <a:schemeClr val="tx1"/>
                              </a:solidFill>
                            </a:rPr>
                            <a:t>Hierarchical</a:t>
                          </a:r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 constructions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30091694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Field-</a:t>
                          </a:r>
                          <a:r>
                            <a:rPr lang="fr-FR" sz="1200" b="0" dirty="0" err="1">
                              <a:solidFill>
                                <a:schemeClr val="tx1"/>
                              </a:solidFill>
                            </a:rPr>
                            <a:t>based</a:t>
                          </a:r>
                          <a:endParaRPr lang="fr-FR" sz="1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 1D*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b="0" dirty="0">
                              <a:solidFill>
                                <a:srgbClr val="FF6B6B"/>
                              </a:solidFill>
                            </a:rPr>
                            <a:t> ✗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Attractive interaction </a:t>
                          </a:r>
                          <a:r>
                            <a:rPr lang="fr-FR" sz="1200" b="0" dirty="0" err="1">
                              <a:solidFill>
                                <a:schemeClr val="tx1"/>
                              </a:solidFill>
                            </a:rPr>
                            <a:t>between</a:t>
                          </a:r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fr-FR" sz="1200" b="0" dirty="0" err="1">
                              <a:solidFill>
                                <a:schemeClr val="tx1"/>
                              </a:solidFill>
                            </a:rPr>
                            <a:t>defects</a:t>
                          </a:r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 (</a:t>
                          </a:r>
                          <a:r>
                            <a:rPr lang="fr-FR" sz="1200" b="0" dirty="0" err="1">
                              <a:solidFill>
                                <a:schemeClr val="tx1"/>
                              </a:solidFill>
                            </a:rPr>
                            <a:t>mediated</a:t>
                          </a:r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 by </a:t>
                          </a:r>
                          <a:r>
                            <a:rPr lang="fr-FR" sz="1200" b="0" dirty="0" err="1">
                              <a:solidFill>
                                <a:schemeClr val="tx1"/>
                              </a:solidFill>
                            </a:rPr>
                            <a:t>classical</a:t>
                          </a:r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fr-FR" sz="1200" b="0" dirty="0" err="1">
                              <a:solidFill>
                                <a:schemeClr val="tx1"/>
                              </a:solidFill>
                            </a:rPr>
                            <a:t>field</a:t>
                          </a:r>
                          <a:r>
                            <a:rPr lang="fr-FR" sz="1200" b="0" dirty="0">
                              <a:solidFill>
                                <a:schemeClr val="tx1"/>
                              </a:solidFill>
                            </a:rPr>
                            <a:t>)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916660721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fr-FR" sz="1200" b="1" dirty="0">
                              <a:solidFill>
                                <a:schemeClr val="tx1"/>
                              </a:solidFill>
                            </a:rPr>
                            <a:t>Signal-</a:t>
                          </a:r>
                          <a:r>
                            <a:rPr lang="fr-FR" sz="1200" b="1" dirty="0" err="1">
                              <a:solidFill>
                                <a:schemeClr val="tx1"/>
                              </a:solidFill>
                            </a:rPr>
                            <a:t>rule</a:t>
                          </a:r>
                          <a:endParaRPr lang="fr-FR" sz="12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200" b="1" dirty="0">
                              <a:solidFill>
                                <a:srgbClr val="70B958"/>
                              </a:solidFill>
                            </a:rPr>
                            <a:t> 1D*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79104" t="-627273" r="-571642" b="-13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b="1" dirty="0">
                              <a:solidFill>
                                <a:schemeClr val="tx1"/>
                              </a:solidFill>
                            </a:rPr>
                            <a:t>Attractive interaction </a:t>
                          </a:r>
                          <a:r>
                            <a:rPr lang="fr-FR" sz="1200" b="1" dirty="0" err="1">
                              <a:solidFill>
                                <a:schemeClr val="tx1"/>
                              </a:solidFill>
                            </a:rPr>
                            <a:t>between</a:t>
                          </a:r>
                          <a:r>
                            <a:rPr lang="fr-FR" sz="1200" b="1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fr-FR" sz="1200" b="1" dirty="0" err="1">
                              <a:solidFill>
                                <a:schemeClr val="tx1"/>
                              </a:solidFill>
                            </a:rPr>
                            <a:t>defects</a:t>
                          </a:r>
                          <a:r>
                            <a:rPr lang="fr-FR" sz="1200" b="1" dirty="0">
                              <a:solidFill>
                                <a:schemeClr val="tx1"/>
                              </a:solidFill>
                            </a:rPr>
                            <a:t> (</a:t>
                          </a:r>
                          <a:r>
                            <a:rPr lang="fr-FR" sz="1200" b="1" dirty="0" err="1">
                              <a:solidFill>
                                <a:schemeClr val="tx1"/>
                              </a:solidFill>
                            </a:rPr>
                            <a:t>mediated</a:t>
                          </a:r>
                          <a:r>
                            <a:rPr lang="fr-FR" sz="1200" b="1" dirty="0">
                              <a:solidFill>
                                <a:schemeClr val="tx1"/>
                              </a:solidFill>
                            </a:rPr>
                            <a:t> by </a:t>
                          </a:r>
                          <a:r>
                            <a:rPr lang="fr-FR" sz="1200" b="1" dirty="0" err="1">
                              <a:solidFill>
                                <a:schemeClr val="tx1"/>
                              </a:solidFill>
                            </a:rPr>
                            <a:t>binary-signals</a:t>
                          </a:r>
                          <a:r>
                            <a:rPr lang="fr-FR" sz="1200" b="1" dirty="0">
                              <a:solidFill>
                                <a:schemeClr val="tx1"/>
                              </a:solidFill>
                            </a:rPr>
                            <a:t>)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2726038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C7D54D4-D1B7-5214-4234-D0083E464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5D31A-B15D-FC4C-8E38-4B1F81E57768}" type="slidenum">
              <a:rPr lang="fr-FR" smtClean="0"/>
              <a:t>6</a:t>
            </a:fld>
            <a:endParaRPr lang="fr-FR"/>
          </a:p>
        </p:txBody>
      </p:sp>
      <p:sp>
        <p:nvSpPr>
          <p:cNvPr id="3" name="Accolade fermante 2">
            <a:extLst>
              <a:ext uri="{FF2B5EF4-FFF2-40B4-BE49-F238E27FC236}">
                <a16:creationId xmlns:a16="http://schemas.microsoft.com/office/drawing/2014/main" id="{13300C7D-CD4E-A6B3-04D2-D71468B0C496}"/>
              </a:ext>
            </a:extLst>
          </p:cNvPr>
          <p:cNvSpPr/>
          <p:nvPr/>
        </p:nvSpPr>
        <p:spPr>
          <a:xfrm>
            <a:off x="9621706" y="2951922"/>
            <a:ext cx="135467" cy="1340131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25CF522-1B56-9D03-802A-C922E066AEAD}"/>
              </a:ext>
            </a:extLst>
          </p:cNvPr>
          <p:cNvSpPr txBox="1"/>
          <p:nvPr/>
        </p:nvSpPr>
        <p:spPr>
          <a:xfrm>
            <a:off x="9757173" y="3342385"/>
            <a:ext cx="1444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Relevant to the </a:t>
            </a:r>
            <a:r>
              <a:rPr lang="fr-FR" sz="1400" b="1" dirty="0"/>
              <a:t>2D</a:t>
            </a:r>
            <a:r>
              <a:rPr lang="fr-FR" sz="1400" dirty="0"/>
              <a:t> </a:t>
            </a:r>
            <a:r>
              <a:rPr lang="fr-FR" sz="1400" dirty="0" err="1"/>
              <a:t>toric</a:t>
            </a:r>
            <a:r>
              <a:rPr lang="fr-FR" sz="1400" dirty="0"/>
              <a:t> code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ZoneTexte 45">
                <a:extLst>
                  <a:ext uri="{FF2B5EF4-FFF2-40B4-BE49-F238E27FC236}">
                    <a16:creationId xmlns:a16="http://schemas.microsoft.com/office/drawing/2014/main" id="{49D50C3F-4E5D-6EE1-7E4A-F8155AC5821C}"/>
                  </a:ext>
                </a:extLst>
              </p:cNvPr>
              <p:cNvSpPr txBox="1"/>
              <p:nvPr/>
            </p:nvSpPr>
            <p:spPr>
              <a:xfrm>
                <a:off x="9592587" y="2644145"/>
                <a:ext cx="1628693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1400" b="1" i="1" smtClean="0">
                        <a:latin typeface="Cambria Math" panose="02040503050406030204" pitchFamily="18" charset="0"/>
                      </a:rPr>
                      <m:t>∼</m:t>
                    </m:r>
                  </m:oMath>
                </a14:m>
                <a:r>
                  <a:rPr lang="fr-FR" sz="1400" b="1" dirty="0"/>
                  <a:t> 4D</a:t>
                </a:r>
                <a:r>
                  <a:rPr lang="fr-FR" sz="1400" dirty="0"/>
                  <a:t> </a:t>
                </a:r>
                <a:r>
                  <a:rPr lang="fr-FR" sz="1400" dirty="0" err="1"/>
                  <a:t>toric</a:t>
                </a:r>
                <a:r>
                  <a:rPr lang="fr-FR" sz="1400" dirty="0"/>
                  <a:t> code</a:t>
                </a:r>
              </a:p>
            </p:txBody>
          </p:sp>
        </mc:Choice>
        <mc:Fallback xmlns="">
          <p:sp>
            <p:nvSpPr>
              <p:cNvPr id="46" name="ZoneTexte 45">
                <a:extLst>
                  <a:ext uri="{FF2B5EF4-FFF2-40B4-BE49-F238E27FC236}">
                    <a16:creationId xmlns:a16="http://schemas.microsoft.com/office/drawing/2014/main" id="{49D50C3F-4E5D-6EE1-7E4A-F8155AC582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2587" y="2644145"/>
                <a:ext cx="1628693" cy="307777"/>
              </a:xfrm>
              <a:prstGeom prst="rect">
                <a:avLst/>
              </a:prstGeom>
              <a:blipFill>
                <a:blip r:embed="rId4"/>
                <a:stretch>
                  <a:fillRect t="-4000" b="-2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ZoneTexte 61">
            <a:extLst>
              <a:ext uri="{FF2B5EF4-FFF2-40B4-BE49-F238E27FC236}">
                <a16:creationId xmlns:a16="http://schemas.microsoft.com/office/drawing/2014/main" id="{A9AAD458-0E68-37BC-9D3F-F88ACE0F0371}"/>
              </a:ext>
            </a:extLst>
          </p:cNvPr>
          <p:cNvSpPr txBox="1"/>
          <p:nvPr/>
        </p:nvSpPr>
        <p:spPr>
          <a:xfrm>
            <a:off x="1239116" y="4109587"/>
            <a:ext cx="106454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1400" b="1" dirty="0">
                <a:solidFill>
                  <a:schemeClr val="tx1"/>
                </a:solidFill>
              </a:rPr>
              <a:t>This </a:t>
            </a:r>
            <a:r>
              <a:rPr lang="fr-FR" sz="1400" b="1" dirty="0" err="1">
                <a:solidFill>
                  <a:schemeClr val="tx1"/>
                </a:solidFill>
              </a:rPr>
              <a:t>work</a:t>
            </a:r>
            <a:endParaRPr lang="fr-FR" sz="1400" b="1" dirty="0">
              <a:solidFill>
                <a:schemeClr val="tx1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73BAB8F-085F-DA40-E91E-36E0F74881B4}"/>
              </a:ext>
            </a:extLst>
          </p:cNvPr>
          <p:cNvSpPr txBox="1"/>
          <p:nvPr/>
        </p:nvSpPr>
        <p:spPr>
          <a:xfrm>
            <a:off x="611686" y="3857287"/>
            <a:ext cx="16919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100" dirty="0" err="1">
                <a:solidFill>
                  <a:srgbClr val="36648B"/>
                </a:solidFill>
              </a:rPr>
              <a:t>Herold</a:t>
            </a:r>
            <a:r>
              <a:rPr lang="fr-FR" sz="1100" dirty="0">
                <a:solidFill>
                  <a:srgbClr val="36648B"/>
                </a:solidFill>
              </a:rPr>
              <a:t> et al, 2015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ABA4B1A-21D2-0A0F-0BB0-442EED415EB2}"/>
              </a:ext>
            </a:extLst>
          </p:cNvPr>
          <p:cNvSpPr txBox="1"/>
          <p:nvPr/>
        </p:nvSpPr>
        <p:spPr>
          <a:xfrm>
            <a:off x="356958" y="3419616"/>
            <a:ext cx="19467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100" dirty="0" err="1">
                <a:solidFill>
                  <a:srgbClr val="36648B"/>
                </a:solidFill>
              </a:rPr>
              <a:t>Tsirelson</a:t>
            </a:r>
            <a:r>
              <a:rPr lang="fr-FR" sz="1100" dirty="0">
                <a:solidFill>
                  <a:srgbClr val="36648B"/>
                </a:solidFill>
              </a:rPr>
              <a:t>, 2006</a:t>
            </a:r>
          </a:p>
          <a:p>
            <a:pPr algn="r"/>
            <a:r>
              <a:rPr lang="fr-FR" sz="1100" dirty="0">
                <a:solidFill>
                  <a:srgbClr val="36648B"/>
                </a:solidFill>
              </a:rPr>
              <a:t>Harrington, 2004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1DF2477-4EE9-63AD-6972-6796D14E8A87}"/>
              </a:ext>
            </a:extLst>
          </p:cNvPr>
          <p:cNvSpPr txBox="1"/>
          <p:nvPr/>
        </p:nvSpPr>
        <p:spPr>
          <a:xfrm>
            <a:off x="611686" y="3058797"/>
            <a:ext cx="16919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100" dirty="0" err="1">
                <a:solidFill>
                  <a:srgbClr val="36648B"/>
                </a:solidFill>
              </a:rPr>
              <a:t>Gács</a:t>
            </a:r>
            <a:r>
              <a:rPr lang="fr-FR" sz="1100" dirty="0">
                <a:solidFill>
                  <a:srgbClr val="36648B"/>
                </a:solidFill>
              </a:rPr>
              <a:t>, 1986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8072165-BC45-9F08-B9AB-AF3E35B94273}"/>
              </a:ext>
            </a:extLst>
          </p:cNvPr>
          <p:cNvSpPr/>
          <p:nvPr/>
        </p:nvSpPr>
        <p:spPr>
          <a:xfrm>
            <a:off x="2417095" y="2946918"/>
            <a:ext cx="7056603" cy="467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1E054D-1B02-7A9A-2F36-1D477E5A6C9C}"/>
              </a:ext>
            </a:extLst>
          </p:cNvPr>
          <p:cNvSpPr/>
          <p:nvPr/>
        </p:nvSpPr>
        <p:spPr>
          <a:xfrm>
            <a:off x="1239116" y="2961306"/>
            <a:ext cx="1010653" cy="467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8C7CD4D-ADD2-D163-1544-10E0111A12E1}"/>
              </a:ext>
            </a:extLst>
          </p:cNvPr>
          <p:cNvSpPr/>
          <p:nvPr/>
        </p:nvSpPr>
        <p:spPr>
          <a:xfrm>
            <a:off x="2417095" y="3378623"/>
            <a:ext cx="7056603" cy="7352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470D458-FF1C-C3A4-0425-2EF11470B32A}"/>
              </a:ext>
            </a:extLst>
          </p:cNvPr>
          <p:cNvSpPr/>
          <p:nvPr/>
        </p:nvSpPr>
        <p:spPr>
          <a:xfrm>
            <a:off x="990366" y="3393011"/>
            <a:ext cx="1259404" cy="785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4AD3EF8-0ECE-621E-89CC-06E36B7F73F9}"/>
              </a:ext>
            </a:extLst>
          </p:cNvPr>
          <p:cNvSpPr/>
          <p:nvPr/>
        </p:nvSpPr>
        <p:spPr>
          <a:xfrm>
            <a:off x="978654" y="4106059"/>
            <a:ext cx="1259404" cy="785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9697E26-3245-2F68-ED87-E997F138CEE9}"/>
              </a:ext>
            </a:extLst>
          </p:cNvPr>
          <p:cNvSpPr/>
          <p:nvPr/>
        </p:nvSpPr>
        <p:spPr>
          <a:xfrm>
            <a:off x="2402822" y="4101055"/>
            <a:ext cx="7056603" cy="2613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6355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10" grpId="0" animBg="1"/>
      <p:bldP spid="13" grpId="0" animBg="1"/>
      <p:bldP spid="15" grpId="0" animBg="1"/>
      <p:bldP spid="18" grpId="0" animBg="1"/>
      <p:bldP spid="22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2DBBD-FBD5-8B09-8C1C-B09773973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43C938-98A0-048A-B582-61B0DA3F8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Layout</a:t>
            </a:r>
            <a:r>
              <a:rPr lang="fr-FR" dirty="0"/>
              <a:t> of the system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884710C-EF7F-89D3-2224-EE3653DC5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5D31A-B15D-FC4C-8E38-4B1F81E57768}" type="slidenum">
              <a:rPr lang="fr-FR" smtClean="0"/>
              <a:t>7</a:t>
            </a:fld>
            <a:endParaRPr lang="fr-FR" dirty="0"/>
          </a:p>
        </p:txBody>
      </p:sp>
      <p:pic>
        <p:nvPicPr>
          <p:cNvPr id="20" name="Image 19" descr="logo vectoriel de processeur de puce 18794765 Art vectoriel ...">
            <a:extLst>
              <a:ext uri="{FF2B5EF4-FFF2-40B4-BE49-F238E27FC236}">
                <a16:creationId xmlns:a16="http://schemas.microsoft.com/office/drawing/2014/main" id="{54E48CD3-27DC-FE4D-5916-3A7CE8D254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8589" y="2694311"/>
            <a:ext cx="938890" cy="938890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A1D422ED-2D69-F196-235A-3419B773B791}"/>
              </a:ext>
            </a:extLst>
          </p:cNvPr>
          <p:cNvGrpSpPr/>
          <p:nvPr/>
        </p:nvGrpSpPr>
        <p:grpSpPr>
          <a:xfrm>
            <a:off x="3008167" y="1923599"/>
            <a:ext cx="2019733" cy="484319"/>
            <a:chOff x="4191000" y="2576345"/>
            <a:chExt cx="646172" cy="154948"/>
          </a:xfrm>
        </p:grpSpPr>
        <p:cxnSp>
          <p:nvCxnSpPr>
            <p:cNvPr id="6" name="Connecteur droit 5">
              <a:extLst>
                <a:ext uri="{FF2B5EF4-FFF2-40B4-BE49-F238E27FC236}">
                  <a16:creationId xmlns:a16="http://schemas.microsoft.com/office/drawing/2014/main" id="{20AAFF02-16CF-8456-35E7-329BB630710C}"/>
                </a:ext>
              </a:extLst>
            </p:cNvPr>
            <p:cNvCxnSpPr>
              <a:cxnSpLocks/>
            </p:cNvCxnSpPr>
            <p:nvPr/>
          </p:nvCxnSpPr>
          <p:spPr>
            <a:xfrm>
              <a:off x="4191000" y="2653819"/>
              <a:ext cx="646172" cy="0"/>
            </a:xfrm>
            <a:prstGeom prst="line">
              <a:avLst/>
            </a:prstGeom>
            <a:ln w="635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1F27F7E-BE8D-BB49-FB7F-B84DFEF98C23}"/>
                </a:ext>
              </a:extLst>
            </p:cNvPr>
            <p:cNvSpPr/>
            <p:nvPr/>
          </p:nvSpPr>
          <p:spPr>
            <a:xfrm>
              <a:off x="4434718" y="2576345"/>
              <a:ext cx="154948" cy="15494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14A335E8-7A83-CE8A-ACEC-965BD9632741}"/>
              </a:ext>
            </a:extLst>
          </p:cNvPr>
          <p:cNvCxnSpPr>
            <a:cxnSpLocks/>
          </p:cNvCxnSpPr>
          <p:nvPr/>
        </p:nvCxnSpPr>
        <p:spPr>
          <a:xfrm>
            <a:off x="3008167" y="3107321"/>
            <a:ext cx="727055" cy="0"/>
          </a:xfrm>
          <a:prstGeom prst="line">
            <a:avLst/>
          </a:prstGeom>
          <a:ln w="444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8E0EFA1C-4F7C-31F0-2F11-36CBB8C50A89}"/>
              </a:ext>
            </a:extLst>
          </p:cNvPr>
          <p:cNvCxnSpPr>
            <a:cxnSpLocks/>
          </p:cNvCxnSpPr>
          <p:nvPr/>
        </p:nvCxnSpPr>
        <p:spPr>
          <a:xfrm>
            <a:off x="3008167" y="3220308"/>
            <a:ext cx="727055" cy="0"/>
          </a:xfrm>
          <a:prstGeom prst="line">
            <a:avLst/>
          </a:prstGeom>
          <a:ln w="444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B5BCB855-3B3B-3103-944C-C822AFB3B312}"/>
              </a:ext>
            </a:extLst>
          </p:cNvPr>
          <p:cNvCxnSpPr>
            <a:cxnSpLocks/>
          </p:cNvCxnSpPr>
          <p:nvPr/>
        </p:nvCxnSpPr>
        <p:spPr>
          <a:xfrm>
            <a:off x="4300845" y="3107321"/>
            <a:ext cx="727055" cy="0"/>
          </a:xfrm>
          <a:prstGeom prst="line">
            <a:avLst/>
          </a:prstGeom>
          <a:ln w="444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E2ACF105-EE46-BD61-B3AF-5D0E948B7777}"/>
              </a:ext>
            </a:extLst>
          </p:cNvPr>
          <p:cNvCxnSpPr>
            <a:cxnSpLocks/>
          </p:cNvCxnSpPr>
          <p:nvPr/>
        </p:nvCxnSpPr>
        <p:spPr>
          <a:xfrm>
            <a:off x="4300845" y="3220308"/>
            <a:ext cx="727055" cy="0"/>
          </a:xfrm>
          <a:prstGeom prst="line">
            <a:avLst/>
          </a:prstGeom>
          <a:ln w="444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AB2394F-5785-3CCC-FCEC-6F056E14C37C}"/>
              </a:ext>
            </a:extLst>
          </p:cNvPr>
          <p:cNvGrpSpPr/>
          <p:nvPr/>
        </p:nvGrpSpPr>
        <p:grpSpPr>
          <a:xfrm>
            <a:off x="6591327" y="1923599"/>
            <a:ext cx="2019733" cy="484319"/>
            <a:chOff x="4191000" y="2576345"/>
            <a:chExt cx="646172" cy="154948"/>
          </a:xfrm>
        </p:grpSpPr>
        <p:cxnSp>
          <p:nvCxnSpPr>
            <p:cNvPr id="25" name="Connecteur droit 24">
              <a:extLst>
                <a:ext uri="{FF2B5EF4-FFF2-40B4-BE49-F238E27FC236}">
                  <a16:creationId xmlns:a16="http://schemas.microsoft.com/office/drawing/2014/main" id="{08D92196-8BB1-565A-9A7E-6C2B0DEF305D}"/>
                </a:ext>
              </a:extLst>
            </p:cNvPr>
            <p:cNvCxnSpPr>
              <a:cxnSpLocks/>
            </p:cNvCxnSpPr>
            <p:nvPr/>
          </p:nvCxnSpPr>
          <p:spPr>
            <a:xfrm>
              <a:off x="4191000" y="2653819"/>
              <a:ext cx="646172" cy="0"/>
            </a:xfrm>
            <a:prstGeom prst="line">
              <a:avLst/>
            </a:prstGeom>
            <a:ln w="635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709ABA38-18CD-BDF9-F845-68B6498BC32D}"/>
                </a:ext>
              </a:extLst>
            </p:cNvPr>
            <p:cNvSpPr/>
            <p:nvPr/>
          </p:nvSpPr>
          <p:spPr>
            <a:xfrm>
              <a:off x="4434718" y="2576345"/>
              <a:ext cx="154948" cy="15494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056E0D16-4E63-2D2D-E605-C08B12CAD329}"/>
              </a:ext>
            </a:extLst>
          </p:cNvPr>
          <p:cNvGrpSpPr/>
          <p:nvPr/>
        </p:nvGrpSpPr>
        <p:grpSpPr>
          <a:xfrm>
            <a:off x="6591327" y="3014767"/>
            <a:ext cx="2019733" cy="484319"/>
            <a:chOff x="4191000" y="2576345"/>
            <a:chExt cx="646172" cy="154948"/>
          </a:xfrm>
        </p:grpSpPr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6C624DC3-3752-983E-132C-561CDC40F5AA}"/>
                </a:ext>
              </a:extLst>
            </p:cNvPr>
            <p:cNvCxnSpPr>
              <a:cxnSpLocks/>
            </p:cNvCxnSpPr>
            <p:nvPr/>
          </p:nvCxnSpPr>
          <p:spPr>
            <a:xfrm>
              <a:off x="4191000" y="2653819"/>
              <a:ext cx="646172" cy="0"/>
            </a:xfrm>
            <a:prstGeom prst="line">
              <a:avLst/>
            </a:prstGeom>
            <a:ln w="635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CFB375F8-9492-8836-5545-183CD4CA8535}"/>
                </a:ext>
              </a:extLst>
            </p:cNvPr>
            <p:cNvSpPr/>
            <p:nvPr/>
          </p:nvSpPr>
          <p:spPr>
            <a:xfrm>
              <a:off x="4434718" y="2576345"/>
              <a:ext cx="154948" cy="15494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B63D439-E092-9823-8389-796B09F7114C}"/>
              </a:ext>
            </a:extLst>
          </p:cNvPr>
          <p:cNvGrpSpPr/>
          <p:nvPr/>
        </p:nvGrpSpPr>
        <p:grpSpPr>
          <a:xfrm>
            <a:off x="6585406" y="3639832"/>
            <a:ext cx="2019733" cy="484319"/>
            <a:chOff x="4191000" y="2576345"/>
            <a:chExt cx="646172" cy="154948"/>
          </a:xfrm>
        </p:grpSpPr>
        <p:cxnSp>
          <p:nvCxnSpPr>
            <p:cNvPr id="50" name="Connecteur droit 49">
              <a:extLst>
                <a:ext uri="{FF2B5EF4-FFF2-40B4-BE49-F238E27FC236}">
                  <a16:creationId xmlns:a16="http://schemas.microsoft.com/office/drawing/2014/main" id="{3EB8252C-C794-3051-B64D-645B6BA475CA}"/>
                </a:ext>
              </a:extLst>
            </p:cNvPr>
            <p:cNvCxnSpPr>
              <a:cxnSpLocks/>
            </p:cNvCxnSpPr>
            <p:nvPr/>
          </p:nvCxnSpPr>
          <p:spPr>
            <a:xfrm>
              <a:off x="4191000" y="2653819"/>
              <a:ext cx="646172" cy="0"/>
            </a:xfrm>
            <a:prstGeom prst="line">
              <a:avLst/>
            </a:prstGeom>
            <a:ln w="635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Ellipse 50">
              <a:extLst>
                <a:ext uri="{FF2B5EF4-FFF2-40B4-BE49-F238E27FC236}">
                  <a16:creationId xmlns:a16="http://schemas.microsoft.com/office/drawing/2014/main" id="{377291FF-448A-D28B-ED8E-52C2E61FF128}"/>
                </a:ext>
              </a:extLst>
            </p:cNvPr>
            <p:cNvSpPr/>
            <p:nvPr/>
          </p:nvSpPr>
          <p:spPr>
            <a:xfrm>
              <a:off x="4434718" y="2576345"/>
              <a:ext cx="154948" cy="15494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A94F4107-B780-C008-1AD3-2E7D75A1F958}"/>
              </a:ext>
            </a:extLst>
          </p:cNvPr>
          <p:cNvGrpSpPr/>
          <p:nvPr/>
        </p:nvGrpSpPr>
        <p:grpSpPr>
          <a:xfrm>
            <a:off x="6579485" y="4825848"/>
            <a:ext cx="2019733" cy="484319"/>
            <a:chOff x="4191000" y="2576345"/>
            <a:chExt cx="646172" cy="154948"/>
          </a:xfrm>
        </p:grpSpPr>
        <p:cxnSp>
          <p:nvCxnSpPr>
            <p:cNvPr id="56" name="Connecteur droit 55">
              <a:extLst>
                <a:ext uri="{FF2B5EF4-FFF2-40B4-BE49-F238E27FC236}">
                  <a16:creationId xmlns:a16="http://schemas.microsoft.com/office/drawing/2014/main" id="{477A3660-E2F2-A8BA-CDEC-31B9F0418584}"/>
                </a:ext>
              </a:extLst>
            </p:cNvPr>
            <p:cNvCxnSpPr>
              <a:cxnSpLocks/>
            </p:cNvCxnSpPr>
            <p:nvPr/>
          </p:nvCxnSpPr>
          <p:spPr>
            <a:xfrm>
              <a:off x="4191000" y="2653819"/>
              <a:ext cx="646172" cy="0"/>
            </a:xfrm>
            <a:prstGeom prst="line">
              <a:avLst/>
            </a:prstGeom>
            <a:ln w="635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Ellipse 56">
              <a:extLst>
                <a:ext uri="{FF2B5EF4-FFF2-40B4-BE49-F238E27FC236}">
                  <a16:creationId xmlns:a16="http://schemas.microsoft.com/office/drawing/2014/main" id="{907EBD95-F2E7-5457-259E-462E8614DE67}"/>
                </a:ext>
              </a:extLst>
            </p:cNvPr>
            <p:cNvSpPr/>
            <p:nvPr/>
          </p:nvSpPr>
          <p:spPr>
            <a:xfrm>
              <a:off x="4434718" y="2576345"/>
              <a:ext cx="154948" cy="15494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84" name="Secteurs 83">
            <a:extLst>
              <a:ext uri="{FF2B5EF4-FFF2-40B4-BE49-F238E27FC236}">
                <a16:creationId xmlns:a16="http://schemas.microsoft.com/office/drawing/2014/main" id="{2AFA2F4A-E29B-D9FA-47A7-ACED002370B1}"/>
              </a:ext>
            </a:extLst>
          </p:cNvPr>
          <p:cNvSpPr/>
          <p:nvPr/>
        </p:nvSpPr>
        <p:spPr>
          <a:xfrm>
            <a:off x="7349021" y="3638715"/>
            <a:ext cx="484319" cy="487100"/>
          </a:xfrm>
          <a:prstGeom prst="pie">
            <a:avLst>
              <a:gd name="adj1" fmla="val 5423147"/>
              <a:gd name="adj2" fmla="val 16200000"/>
            </a:avLst>
          </a:prstGeom>
          <a:solidFill>
            <a:srgbClr val="FFC563"/>
          </a:solidFill>
          <a:ln>
            <a:solidFill>
              <a:srgbClr val="FFC5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85" name="Secteurs 84">
            <a:extLst>
              <a:ext uri="{FF2B5EF4-FFF2-40B4-BE49-F238E27FC236}">
                <a16:creationId xmlns:a16="http://schemas.microsoft.com/office/drawing/2014/main" id="{B3DAA124-AE56-5806-48F4-37DBCD9B33B7}"/>
              </a:ext>
            </a:extLst>
          </p:cNvPr>
          <p:cNvSpPr/>
          <p:nvPr/>
        </p:nvSpPr>
        <p:spPr>
          <a:xfrm>
            <a:off x="7342832" y="4823067"/>
            <a:ext cx="484319" cy="487100"/>
          </a:xfrm>
          <a:prstGeom prst="pie">
            <a:avLst>
              <a:gd name="adj1" fmla="val 5423147"/>
              <a:gd name="adj2" fmla="val 16200000"/>
            </a:avLst>
          </a:prstGeom>
          <a:solidFill>
            <a:srgbClr val="B6CBA0"/>
          </a:solidFill>
          <a:ln>
            <a:solidFill>
              <a:srgbClr val="B6CB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790F154C-668D-F465-C16A-EB088E856685}"/>
              </a:ext>
            </a:extLst>
          </p:cNvPr>
          <p:cNvSpPr/>
          <p:nvPr/>
        </p:nvSpPr>
        <p:spPr>
          <a:xfrm>
            <a:off x="6575829" y="2709810"/>
            <a:ext cx="2019733" cy="2847276"/>
          </a:xfrm>
          <a:prstGeom prst="roundRect">
            <a:avLst/>
          </a:prstGeom>
          <a:noFill/>
          <a:ln w="476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ZoneTexte 57">
                <a:extLst>
                  <a:ext uri="{FF2B5EF4-FFF2-40B4-BE49-F238E27FC236}">
                    <a16:creationId xmlns:a16="http://schemas.microsoft.com/office/drawing/2014/main" id="{89A9DA43-4AA0-4C0F-5C5D-6113EE10E41D}"/>
                  </a:ext>
                </a:extLst>
              </p:cNvPr>
              <p:cNvSpPr txBox="1"/>
              <p:nvPr/>
            </p:nvSpPr>
            <p:spPr>
              <a:xfrm>
                <a:off x="7530136" y="4297237"/>
                <a:ext cx="1586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fr-F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⋮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58" name="ZoneTexte 57">
                <a:extLst>
                  <a:ext uri="{FF2B5EF4-FFF2-40B4-BE49-F238E27FC236}">
                    <a16:creationId xmlns:a16="http://schemas.microsoft.com/office/drawing/2014/main" id="{89A9DA43-4AA0-4C0F-5C5D-6113EE10E4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0136" y="4297237"/>
                <a:ext cx="158697" cy="369332"/>
              </a:xfrm>
              <a:prstGeom prst="rect">
                <a:avLst/>
              </a:prstGeom>
              <a:blipFill>
                <a:blip r:embed="rId4"/>
                <a:stretch>
                  <a:fillRect l="-35714" r="-35714" b="-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ZoneTexte 58">
            <a:extLst>
              <a:ext uri="{FF2B5EF4-FFF2-40B4-BE49-F238E27FC236}">
                <a16:creationId xmlns:a16="http://schemas.microsoft.com/office/drawing/2014/main" id="{40088652-A6C5-C502-6C83-183F54ACBA38}"/>
              </a:ext>
            </a:extLst>
          </p:cNvPr>
          <p:cNvSpPr txBox="1"/>
          <p:nvPr/>
        </p:nvSpPr>
        <p:spPr>
          <a:xfrm>
            <a:off x="1312331" y="1952175"/>
            <a:ext cx="1170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Quantum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4EBE5EC6-D93A-C7F1-6EE0-96CB51DA6DB0}"/>
              </a:ext>
            </a:extLst>
          </p:cNvPr>
          <p:cNvSpPr txBox="1"/>
          <p:nvPr/>
        </p:nvSpPr>
        <p:spPr>
          <a:xfrm>
            <a:off x="1312331" y="2998668"/>
            <a:ext cx="1109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Classical</a:t>
            </a:r>
            <a:endParaRPr lang="fr-FR" dirty="0"/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1C227CD0-D394-9487-A1D2-FAAF114D6B01}"/>
              </a:ext>
            </a:extLst>
          </p:cNvPr>
          <p:cNvSpPr txBox="1"/>
          <p:nvPr/>
        </p:nvSpPr>
        <p:spPr>
          <a:xfrm>
            <a:off x="4300845" y="2245534"/>
            <a:ext cx="752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qubit</a:t>
            </a: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537E7B1C-31FD-FF46-6781-26A776CB7646}"/>
              </a:ext>
            </a:extLst>
          </p:cNvPr>
          <p:cNvSpPr txBox="1"/>
          <p:nvPr/>
        </p:nvSpPr>
        <p:spPr>
          <a:xfrm>
            <a:off x="3599888" y="1518920"/>
            <a:ext cx="901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check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ZoneTexte 62">
                <a:extLst>
                  <a:ext uri="{FF2B5EF4-FFF2-40B4-BE49-F238E27FC236}">
                    <a16:creationId xmlns:a16="http://schemas.microsoft.com/office/drawing/2014/main" id="{A016701B-CADD-52B2-B01C-9E91013FCF63}"/>
                  </a:ext>
                </a:extLst>
              </p:cNvPr>
              <p:cNvSpPr txBox="1"/>
              <p:nvPr/>
            </p:nvSpPr>
            <p:spPr>
              <a:xfrm>
                <a:off x="8757223" y="3091001"/>
                <a:ext cx="78553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3" name="ZoneTexte 62">
                <a:extLst>
                  <a:ext uri="{FF2B5EF4-FFF2-40B4-BE49-F238E27FC236}">
                    <a16:creationId xmlns:a16="http://schemas.microsoft.com/office/drawing/2014/main" id="{A016701B-CADD-52B2-B01C-9E91013FCF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7223" y="3091001"/>
                <a:ext cx="785535" cy="276999"/>
              </a:xfrm>
              <a:prstGeom prst="rect">
                <a:avLst/>
              </a:prstGeom>
              <a:blipFill>
                <a:blip r:embed="rId5"/>
                <a:stretch>
                  <a:fillRect l="-7937" r="-1587" b="-181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ZoneTexte 63">
                <a:extLst>
                  <a:ext uri="{FF2B5EF4-FFF2-40B4-BE49-F238E27FC236}">
                    <a16:creationId xmlns:a16="http://schemas.microsoft.com/office/drawing/2014/main" id="{7D57C529-6160-4EE4-12E0-D49BED9CE6A5}"/>
                  </a:ext>
                </a:extLst>
              </p:cNvPr>
              <p:cNvSpPr txBox="1"/>
              <p:nvPr/>
            </p:nvSpPr>
            <p:spPr>
              <a:xfrm>
                <a:off x="8757223" y="3743491"/>
                <a:ext cx="79085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ℤ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4" name="ZoneTexte 63">
                <a:extLst>
                  <a:ext uri="{FF2B5EF4-FFF2-40B4-BE49-F238E27FC236}">
                    <a16:creationId xmlns:a16="http://schemas.microsoft.com/office/drawing/2014/main" id="{7D57C529-6160-4EE4-12E0-D49BED9CE6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7223" y="3743491"/>
                <a:ext cx="790858" cy="276999"/>
              </a:xfrm>
              <a:prstGeom prst="rect">
                <a:avLst/>
              </a:prstGeom>
              <a:blipFill>
                <a:blip r:embed="rId6"/>
                <a:stretch>
                  <a:fillRect l="-7937" r="-3175" b="-1304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ZoneTexte 64">
                <a:extLst>
                  <a:ext uri="{FF2B5EF4-FFF2-40B4-BE49-F238E27FC236}">
                    <a16:creationId xmlns:a16="http://schemas.microsoft.com/office/drawing/2014/main" id="{0760B23A-37D5-DA40-1452-EB72092843D4}"/>
                  </a:ext>
                </a:extLst>
              </p:cNvPr>
              <p:cNvSpPr txBox="1"/>
              <p:nvPr/>
            </p:nvSpPr>
            <p:spPr>
              <a:xfrm>
                <a:off x="8769225" y="4910689"/>
                <a:ext cx="80060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ℤ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5" name="ZoneTexte 64">
                <a:extLst>
                  <a:ext uri="{FF2B5EF4-FFF2-40B4-BE49-F238E27FC236}">
                    <a16:creationId xmlns:a16="http://schemas.microsoft.com/office/drawing/2014/main" id="{0760B23A-37D5-DA40-1452-EB72092843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9225" y="4910689"/>
                <a:ext cx="800604" cy="276999"/>
              </a:xfrm>
              <a:prstGeom prst="rect">
                <a:avLst/>
              </a:prstGeom>
              <a:blipFill>
                <a:blip r:embed="rId7"/>
                <a:stretch>
                  <a:fillRect l="-7813" r="-3125" b="-1304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ZoneTexte 66">
                <a:extLst>
                  <a:ext uri="{FF2B5EF4-FFF2-40B4-BE49-F238E27FC236}">
                    <a16:creationId xmlns:a16="http://schemas.microsoft.com/office/drawing/2014/main" id="{B7C8408D-8B66-79AA-575F-D44B81603659}"/>
                  </a:ext>
                </a:extLst>
              </p:cNvPr>
              <p:cNvSpPr txBox="1"/>
              <p:nvPr/>
            </p:nvSpPr>
            <p:spPr>
              <a:xfrm>
                <a:off x="9706347" y="2896300"/>
                <a:ext cx="164288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dirty="0" err="1"/>
                  <a:t>binary</a:t>
                </a:r>
                <a:r>
                  <a:rPr lang="fr-FR" dirty="0"/>
                  <a:t> variable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</m:oMath>
                </a14:m>
                <a:r>
                  <a:rPr lang="fr-FR" dirty="0"/>
                  <a:t> </a:t>
                </a:r>
                <a:r>
                  <a:rPr lang="fr-FR" dirty="0" err="1"/>
                  <a:t>particle</a:t>
                </a:r>
                <a:endParaRPr lang="fr-FR" dirty="0"/>
              </a:p>
            </p:txBody>
          </p:sp>
        </mc:Choice>
        <mc:Fallback xmlns="">
          <p:sp>
            <p:nvSpPr>
              <p:cNvPr id="67" name="ZoneTexte 66">
                <a:extLst>
                  <a:ext uri="{FF2B5EF4-FFF2-40B4-BE49-F238E27FC236}">
                    <a16:creationId xmlns:a16="http://schemas.microsoft.com/office/drawing/2014/main" id="{B7C8408D-8B66-79AA-575F-D44B816036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6347" y="2896300"/>
                <a:ext cx="1642886" cy="646331"/>
              </a:xfrm>
              <a:prstGeom prst="rect">
                <a:avLst/>
              </a:prstGeom>
              <a:blipFill>
                <a:blip r:embed="rId8"/>
                <a:stretch>
                  <a:fillRect l="-3077" t="-3922" r="-3077" b="-156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ZoneTexte 70">
                <a:extLst>
                  <a:ext uri="{FF2B5EF4-FFF2-40B4-BE49-F238E27FC236}">
                    <a16:creationId xmlns:a16="http://schemas.microsoft.com/office/drawing/2014/main" id="{26195A9F-D927-1826-AF61-2A520801AECA}"/>
                  </a:ext>
                </a:extLst>
              </p:cNvPr>
              <p:cNvSpPr txBox="1"/>
              <p:nvPr/>
            </p:nvSpPr>
            <p:spPr>
              <a:xfrm>
                <a:off x="4432515" y="5777336"/>
                <a:ext cx="666874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local update </a:t>
                </a:r>
                <a:r>
                  <a:rPr lang="fr-FR" dirty="0" err="1"/>
                  <a:t>rule</a:t>
                </a:r>
                <a:r>
                  <a:rPr lang="fr-FR" dirty="0"/>
                  <a:t> </a:t>
                </a:r>
                <a14:m>
                  <m:oMath xmlns:m="http://schemas.openxmlformats.org/officeDocument/2006/math">
                    <m:r>
                      <a:rPr lang="fr-FR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</m:oMath>
                </a14:m>
                <a:r>
                  <a:rPr lang="fr-FR" dirty="0"/>
                  <a:t> creation/annihilation/propagation of </a:t>
                </a:r>
                <a:r>
                  <a:rPr lang="fr-FR" dirty="0" err="1"/>
                  <a:t>particles</a:t>
                </a:r>
                <a:endParaRPr lang="fr-FR" dirty="0"/>
              </a:p>
            </p:txBody>
          </p:sp>
        </mc:Choice>
        <mc:Fallback xmlns="">
          <p:sp>
            <p:nvSpPr>
              <p:cNvPr id="71" name="ZoneTexte 70">
                <a:extLst>
                  <a:ext uri="{FF2B5EF4-FFF2-40B4-BE49-F238E27FC236}">
                    <a16:creationId xmlns:a16="http://schemas.microsoft.com/office/drawing/2014/main" id="{26195A9F-D927-1826-AF61-2A520801AE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2515" y="5777336"/>
                <a:ext cx="6668745" cy="369332"/>
              </a:xfrm>
              <a:prstGeom prst="rect">
                <a:avLst/>
              </a:prstGeom>
              <a:blipFill>
                <a:blip r:embed="rId9"/>
                <a:stretch>
                  <a:fillRect l="-569" t="-10345" b="-275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ZoneTexte 71">
            <a:extLst>
              <a:ext uri="{FF2B5EF4-FFF2-40B4-BE49-F238E27FC236}">
                <a16:creationId xmlns:a16="http://schemas.microsoft.com/office/drawing/2014/main" id="{CD99CDA7-881E-17CE-BDEE-923119E326F3}"/>
              </a:ext>
            </a:extLst>
          </p:cNvPr>
          <p:cNvSpPr txBox="1"/>
          <p:nvPr/>
        </p:nvSpPr>
        <p:spPr>
          <a:xfrm>
            <a:off x="3750342" y="3587235"/>
            <a:ext cx="63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cell</a:t>
            </a:r>
            <a:endParaRPr lang="fr-FR" dirty="0"/>
          </a:p>
        </p:txBody>
      </p:sp>
      <p:sp>
        <p:nvSpPr>
          <p:cNvPr id="74" name="Secteurs 73">
            <a:extLst>
              <a:ext uri="{FF2B5EF4-FFF2-40B4-BE49-F238E27FC236}">
                <a16:creationId xmlns:a16="http://schemas.microsoft.com/office/drawing/2014/main" id="{CCDE837B-28B8-5613-FB3F-5BD1F5B85A4A}"/>
              </a:ext>
            </a:extLst>
          </p:cNvPr>
          <p:cNvSpPr/>
          <p:nvPr/>
        </p:nvSpPr>
        <p:spPr>
          <a:xfrm>
            <a:off x="7349458" y="3011986"/>
            <a:ext cx="484319" cy="487100"/>
          </a:xfrm>
          <a:prstGeom prst="pie">
            <a:avLst>
              <a:gd name="adj1" fmla="val 5423147"/>
              <a:gd name="adj2" fmla="val 16200000"/>
            </a:avLst>
          </a:prstGeom>
          <a:solidFill>
            <a:srgbClr val="8CBEDA"/>
          </a:solidFill>
          <a:ln>
            <a:solidFill>
              <a:srgbClr val="8CBE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78" name="ZoneTexte 77">
            <a:extLst>
              <a:ext uri="{FF2B5EF4-FFF2-40B4-BE49-F238E27FC236}">
                <a16:creationId xmlns:a16="http://schemas.microsoft.com/office/drawing/2014/main" id="{17995CAA-0039-AA2D-C22C-D5878255D743}"/>
              </a:ext>
            </a:extLst>
          </p:cNvPr>
          <p:cNvSpPr txBox="1"/>
          <p:nvPr/>
        </p:nvSpPr>
        <p:spPr>
          <a:xfrm>
            <a:off x="7321879" y="3024382"/>
            <a:ext cx="3379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79" name="ZoneTexte 78">
            <a:extLst>
              <a:ext uri="{FF2B5EF4-FFF2-40B4-BE49-F238E27FC236}">
                <a16:creationId xmlns:a16="http://schemas.microsoft.com/office/drawing/2014/main" id="{2F756A4D-1906-A9E4-AC1B-273035DD5D53}"/>
              </a:ext>
            </a:extLst>
          </p:cNvPr>
          <p:cNvSpPr txBox="1"/>
          <p:nvPr/>
        </p:nvSpPr>
        <p:spPr>
          <a:xfrm>
            <a:off x="7318829" y="3659705"/>
            <a:ext cx="347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5EBA04D9-00BF-4A81-1F7D-CFFC61FBB101}"/>
              </a:ext>
            </a:extLst>
          </p:cNvPr>
          <p:cNvSpPr txBox="1"/>
          <p:nvPr/>
        </p:nvSpPr>
        <p:spPr>
          <a:xfrm>
            <a:off x="7307745" y="4837173"/>
            <a:ext cx="347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81" name="ZoneTexte 80">
            <a:extLst>
              <a:ext uri="{FF2B5EF4-FFF2-40B4-BE49-F238E27FC236}">
                <a16:creationId xmlns:a16="http://schemas.microsoft.com/office/drawing/2014/main" id="{D0707BFF-DF20-6514-A47C-0ED56D3ADCC8}"/>
              </a:ext>
            </a:extLst>
          </p:cNvPr>
          <p:cNvSpPr txBox="1"/>
          <p:nvPr/>
        </p:nvSpPr>
        <p:spPr>
          <a:xfrm>
            <a:off x="7524525" y="4838825"/>
            <a:ext cx="347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82" name="ZoneTexte 81">
            <a:extLst>
              <a:ext uri="{FF2B5EF4-FFF2-40B4-BE49-F238E27FC236}">
                <a16:creationId xmlns:a16="http://schemas.microsoft.com/office/drawing/2014/main" id="{898AE3E2-7E18-1282-1603-DD510187AF20}"/>
              </a:ext>
            </a:extLst>
          </p:cNvPr>
          <p:cNvSpPr txBox="1"/>
          <p:nvPr/>
        </p:nvSpPr>
        <p:spPr>
          <a:xfrm>
            <a:off x="7528625" y="3657991"/>
            <a:ext cx="347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83" name="ZoneTexte 82">
            <a:extLst>
              <a:ext uri="{FF2B5EF4-FFF2-40B4-BE49-F238E27FC236}">
                <a16:creationId xmlns:a16="http://schemas.microsoft.com/office/drawing/2014/main" id="{6A2B4821-433B-9BAE-076E-123900638799}"/>
              </a:ext>
            </a:extLst>
          </p:cNvPr>
          <p:cNvSpPr txBox="1"/>
          <p:nvPr/>
        </p:nvSpPr>
        <p:spPr>
          <a:xfrm>
            <a:off x="7538264" y="3029857"/>
            <a:ext cx="347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7188033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409FE6-57EC-F077-0D9D-249AC79CA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34A204-FD06-EE83-B5CC-A4564A236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A single </a:t>
            </a:r>
            <a:r>
              <a:rPr lang="fr-FR" dirty="0" err="1"/>
              <a:t>particle</a:t>
            </a:r>
            <a:r>
              <a:rPr lang="fr-FR" dirty="0"/>
              <a:t> </a:t>
            </a:r>
            <a:r>
              <a:rPr lang="fr-FR" dirty="0" err="1"/>
              <a:t>decoder</a:t>
            </a:r>
            <a:endParaRPr lang="fr-FR" dirty="0"/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B56B57CA-1363-E3DE-9807-D409D75C67D2}"/>
              </a:ext>
            </a:extLst>
          </p:cNvPr>
          <p:cNvGrpSpPr/>
          <p:nvPr/>
        </p:nvGrpSpPr>
        <p:grpSpPr>
          <a:xfrm>
            <a:off x="2209800" y="3086003"/>
            <a:ext cx="7772400" cy="195943"/>
            <a:chOff x="2209800" y="2351312"/>
            <a:chExt cx="7772400" cy="195943"/>
          </a:xfrm>
        </p:grpSpPr>
        <p:cxnSp>
          <p:nvCxnSpPr>
            <p:cNvPr id="40" name="Connecteur droit 39">
              <a:extLst>
                <a:ext uri="{FF2B5EF4-FFF2-40B4-BE49-F238E27FC236}">
                  <a16:creationId xmlns:a16="http://schemas.microsoft.com/office/drawing/2014/main" id="{5F54B7FF-164D-5673-D67A-062D2BE3E090}"/>
                </a:ext>
              </a:extLst>
            </p:cNvPr>
            <p:cNvCxnSpPr>
              <a:cxnSpLocks/>
            </p:cNvCxnSpPr>
            <p:nvPr/>
          </p:nvCxnSpPr>
          <p:spPr>
            <a:xfrm>
              <a:off x="2209800" y="2449283"/>
              <a:ext cx="7772400" cy="0"/>
            </a:xfrm>
            <a:prstGeom prst="line">
              <a:avLst/>
            </a:prstGeom>
            <a:ln w="381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Ellipse 40">
              <a:extLst>
                <a:ext uri="{FF2B5EF4-FFF2-40B4-BE49-F238E27FC236}">
                  <a16:creationId xmlns:a16="http://schemas.microsoft.com/office/drawing/2014/main" id="{C4171B33-B1E0-FE46-CA2C-E38059175282}"/>
                </a:ext>
              </a:extLst>
            </p:cNvPr>
            <p:cNvSpPr/>
            <p:nvPr/>
          </p:nvSpPr>
          <p:spPr>
            <a:xfrm>
              <a:off x="2536371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64020C22-A271-4064-301A-7BDAC52288DD}"/>
                </a:ext>
              </a:extLst>
            </p:cNvPr>
            <p:cNvSpPr/>
            <p:nvPr/>
          </p:nvSpPr>
          <p:spPr>
            <a:xfrm>
              <a:off x="3162169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3" name="Ellipse 42">
              <a:extLst>
                <a:ext uri="{FF2B5EF4-FFF2-40B4-BE49-F238E27FC236}">
                  <a16:creationId xmlns:a16="http://schemas.microsoft.com/office/drawing/2014/main" id="{D35989F2-8A98-DB0E-5F81-43B2C7D21438}"/>
                </a:ext>
              </a:extLst>
            </p:cNvPr>
            <p:cNvSpPr/>
            <p:nvPr/>
          </p:nvSpPr>
          <p:spPr>
            <a:xfrm>
              <a:off x="3787967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4" name="Ellipse 43">
              <a:extLst>
                <a:ext uri="{FF2B5EF4-FFF2-40B4-BE49-F238E27FC236}">
                  <a16:creationId xmlns:a16="http://schemas.microsoft.com/office/drawing/2014/main" id="{AA13DDB2-E6C9-4226-5A6B-E090B8F76A95}"/>
                </a:ext>
              </a:extLst>
            </p:cNvPr>
            <p:cNvSpPr/>
            <p:nvPr/>
          </p:nvSpPr>
          <p:spPr>
            <a:xfrm>
              <a:off x="4413765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5" name="Ellipse 44">
              <a:extLst>
                <a:ext uri="{FF2B5EF4-FFF2-40B4-BE49-F238E27FC236}">
                  <a16:creationId xmlns:a16="http://schemas.microsoft.com/office/drawing/2014/main" id="{4ABB70E0-44AE-0EE9-F756-76D17864C0EC}"/>
                </a:ext>
              </a:extLst>
            </p:cNvPr>
            <p:cNvSpPr/>
            <p:nvPr/>
          </p:nvSpPr>
          <p:spPr>
            <a:xfrm>
              <a:off x="5039563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Ellipse 45">
              <a:extLst>
                <a:ext uri="{FF2B5EF4-FFF2-40B4-BE49-F238E27FC236}">
                  <a16:creationId xmlns:a16="http://schemas.microsoft.com/office/drawing/2014/main" id="{2163A058-CDFC-8D46-A370-FD12947FA973}"/>
                </a:ext>
              </a:extLst>
            </p:cNvPr>
            <p:cNvSpPr/>
            <p:nvPr/>
          </p:nvSpPr>
          <p:spPr>
            <a:xfrm>
              <a:off x="5665361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7" name="Ellipse 46">
              <a:extLst>
                <a:ext uri="{FF2B5EF4-FFF2-40B4-BE49-F238E27FC236}">
                  <a16:creationId xmlns:a16="http://schemas.microsoft.com/office/drawing/2014/main" id="{ED4AE7BF-44D3-990D-46A2-C00992568062}"/>
                </a:ext>
              </a:extLst>
            </p:cNvPr>
            <p:cNvSpPr/>
            <p:nvPr/>
          </p:nvSpPr>
          <p:spPr>
            <a:xfrm>
              <a:off x="6291159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8" name="Ellipse 47">
              <a:extLst>
                <a:ext uri="{FF2B5EF4-FFF2-40B4-BE49-F238E27FC236}">
                  <a16:creationId xmlns:a16="http://schemas.microsoft.com/office/drawing/2014/main" id="{2840E5DE-7749-DC76-C152-F98F9B1E16B4}"/>
                </a:ext>
              </a:extLst>
            </p:cNvPr>
            <p:cNvSpPr/>
            <p:nvPr/>
          </p:nvSpPr>
          <p:spPr>
            <a:xfrm>
              <a:off x="6916957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9" name="Ellipse 48">
              <a:extLst>
                <a:ext uri="{FF2B5EF4-FFF2-40B4-BE49-F238E27FC236}">
                  <a16:creationId xmlns:a16="http://schemas.microsoft.com/office/drawing/2014/main" id="{033CD856-8BA9-EE83-02AC-ACE4AC9B66BF}"/>
                </a:ext>
              </a:extLst>
            </p:cNvPr>
            <p:cNvSpPr/>
            <p:nvPr/>
          </p:nvSpPr>
          <p:spPr>
            <a:xfrm>
              <a:off x="7542755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0" name="Ellipse 49">
              <a:extLst>
                <a:ext uri="{FF2B5EF4-FFF2-40B4-BE49-F238E27FC236}">
                  <a16:creationId xmlns:a16="http://schemas.microsoft.com/office/drawing/2014/main" id="{F1B358DA-CCE3-4CCA-862B-7FEDFDF33A58}"/>
                </a:ext>
              </a:extLst>
            </p:cNvPr>
            <p:cNvSpPr/>
            <p:nvPr/>
          </p:nvSpPr>
          <p:spPr>
            <a:xfrm>
              <a:off x="8168553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1" name="Ellipse 50">
              <a:extLst>
                <a:ext uri="{FF2B5EF4-FFF2-40B4-BE49-F238E27FC236}">
                  <a16:creationId xmlns:a16="http://schemas.microsoft.com/office/drawing/2014/main" id="{5E0F5F57-8C10-83FC-ADB2-E69EE55B90D5}"/>
                </a:ext>
              </a:extLst>
            </p:cNvPr>
            <p:cNvSpPr/>
            <p:nvPr/>
          </p:nvSpPr>
          <p:spPr>
            <a:xfrm>
              <a:off x="8794351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" name="Ellipse 51">
              <a:extLst>
                <a:ext uri="{FF2B5EF4-FFF2-40B4-BE49-F238E27FC236}">
                  <a16:creationId xmlns:a16="http://schemas.microsoft.com/office/drawing/2014/main" id="{6EC8D4F4-5AE8-CBAA-9681-29D0149F5382}"/>
                </a:ext>
              </a:extLst>
            </p:cNvPr>
            <p:cNvSpPr/>
            <p:nvPr/>
          </p:nvSpPr>
          <p:spPr>
            <a:xfrm>
              <a:off x="9420152" y="2351312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itre 1">
                <a:extLst>
                  <a:ext uri="{FF2B5EF4-FFF2-40B4-BE49-F238E27FC236}">
                    <a16:creationId xmlns:a16="http://schemas.microsoft.com/office/drawing/2014/main" id="{9C4DC498-6D02-0358-1D8A-520CE54FE3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57936" y="365125"/>
                <a:ext cx="4022563" cy="938889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5" name="Titre 1">
                <a:extLst>
                  <a:ext uri="{FF2B5EF4-FFF2-40B4-BE49-F238E27FC236}">
                    <a16:creationId xmlns:a16="http://schemas.microsoft.com/office/drawing/2014/main" id="{9C4DC498-6D02-0358-1D8A-520CE54FE3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7936" y="365125"/>
                <a:ext cx="4022563" cy="9388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e 11">
            <a:extLst>
              <a:ext uri="{FF2B5EF4-FFF2-40B4-BE49-F238E27FC236}">
                <a16:creationId xmlns:a16="http://schemas.microsoft.com/office/drawing/2014/main" id="{3449612B-05D1-3E14-2D47-89621FB21B5F}"/>
              </a:ext>
            </a:extLst>
          </p:cNvPr>
          <p:cNvGrpSpPr/>
          <p:nvPr/>
        </p:nvGrpSpPr>
        <p:grpSpPr>
          <a:xfrm>
            <a:off x="2209800" y="2423768"/>
            <a:ext cx="7772400" cy="195943"/>
            <a:chOff x="2209800" y="2555848"/>
            <a:chExt cx="7772400" cy="195943"/>
          </a:xfrm>
        </p:grpSpPr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E46F1171-E34D-DBB4-657E-93BE03B75272}"/>
                </a:ext>
              </a:extLst>
            </p:cNvPr>
            <p:cNvCxnSpPr>
              <a:cxnSpLocks/>
            </p:cNvCxnSpPr>
            <p:nvPr/>
          </p:nvCxnSpPr>
          <p:spPr>
            <a:xfrm>
              <a:off x="2209800" y="2653819"/>
              <a:ext cx="7772400" cy="0"/>
            </a:xfrm>
            <a:prstGeom prst="line">
              <a:avLst/>
            </a:prstGeom>
            <a:ln w="381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0018F0FF-1931-E77C-D826-71B96289AC5D}"/>
                </a:ext>
              </a:extLst>
            </p:cNvPr>
            <p:cNvCxnSpPr>
              <a:cxnSpLocks/>
            </p:cNvCxnSpPr>
            <p:nvPr/>
          </p:nvCxnSpPr>
          <p:spPr>
            <a:xfrm>
              <a:off x="3260140" y="2662145"/>
              <a:ext cx="1877394" cy="0"/>
            </a:xfrm>
            <a:prstGeom prst="line">
              <a:avLst/>
            </a:prstGeom>
            <a:ln w="57150">
              <a:solidFill>
                <a:srgbClr val="FF6B6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E2FF1792-19BD-01E1-55A2-F1EEBBF2FDF4}"/>
                </a:ext>
              </a:extLst>
            </p:cNvPr>
            <p:cNvSpPr/>
            <p:nvPr/>
          </p:nvSpPr>
          <p:spPr>
            <a:xfrm>
              <a:off x="2536371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BE37327F-C893-CEB6-C27E-5940D92BB4E0}"/>
                </a:ext>
              </a:extLst>
            </p:cNvPr>
            <p:cNvSpPr/>
            <p:nvPr/>
          </p:nvSpPr>
          <p:spPr>
            <a:xfrm>
              <a:off x="5665361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5CA7FF47-C8A1-2CB0-66C7-C8B9D2D35D30}"/>
                </a:ext>
              </a:extLst>
            </p:cNvPr>
            <p:cNvSpPr/>
            <p:nvPr/>
          </p:nvSpPr>
          <p:spPr>
            <a:xfrm>
              <a:off x="6291159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7F9DD70F-EBED-E57D-6958-2485C7D6EC3D}"/>
                </a:ext>
              </a:extLst>
            </p:cNvPr>
            <p:cNvSpPr/>
            <p:nvPr/>
          </p:nvSpPr>
          <p:spPr>
            <a:xfrm>
              <a:off x="6916957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EEB2CD15-4B95-7712-0D44-CA4364B502F6}"/>
                </a:ext>
              </a:extLst>
            </p:cNvPr>
            <p:cNvSpPr/>
            <p:nvPr/>
          </p:nvSpPr>
          <p:spPr>
            <a:xfrm>
              <a:off x="7542755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38B45A9E-B6E4-FEE9-DA55-E493DBAEB8E6}"/>
                </a:ext>
              </a:extLst>
            </p:cNvPr>
            <p:cNvSpPr/>
            <p:nvPr/>
          </p:nvSpPr>
          <p:spPr>
            <a:xfrm>
              <a:off x="8168553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51C8AED3-AB0B-4F88-F833-2AF08D9F15A0}"/>
                </a:ext>
              </a:extLst>
            </p:cNvPr>
            <p:cNvSpPr/>
            <p:nvPr/>
          </p:nvSpPr>
          <p:spPr>
            <a:xfrm>
              <a:off x="8794351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Ellipse 36">
              <a:extLst>
                <a:ext uri="{FF2B5EF4-FFF2-40B4-BE49-F238E27FC236}">
                  <a16:creationId xmlns:a16="http://schemas.microsoft.com/office/drawing/2014/main" id="{0ABC69E6-C329-058F-B48C-5AC7DCE686AE}"/>
                </a:ext>
              </a:extLst>
            </p:cNvPr>
            <p:cNvSpPr/>
            <p:nvPr/>
          </p:nvSpPr>
          <p:spPr>
            <a:xfrm>
              <a:off x="9420152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Ellipse 24">
              <a:extLst>
                <a:ext uri="{FF2B5EF4-FFF2-40B4-BE49-F238E27FC236}">
                  <a16:creationId xmlns:a16="http://schemas.microsoft.com/office/drawing/2014/main" id="{F886D117-F0B5-B22B-4ADB-A70C541096EC}"/>
                </a:ext>
              </a:extLst>
            </p:cNvPr>
            <p:cNvSpPr/>
            <p:nvPr/>
          </p:nvSpPr>
          <p:spPr>
            <a:xfrm>
              <a:off x="3162169" y="2555848"/>
              <a:ext cx="195943" cy="195943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FA5DDB9A-042B-08D0-1616-D737A7190944}"/>
                </a:ext>
              </a:extLst>
            </p:cNvPr>
            <p:cNvSpPr/>
            <p:nvPr/>
          </p:nvSpPr>
          <p:spPr>
            <a:xfrm>
              <a:off x="3787967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0B10C8C5-167F-40FC-13D9-C05EA3AC988B}"/>
                </a:ext>
              </a:extLst>
            </p:cNvPr>
            <p:cNvSpPr/>
            <p:nvPr/>
          </p:nvSpPr>
          <p:spPr>
            <a:xfrm>
              <a:off x="4413765" y="2555848"/>
              <a:ext cx="195943" cy="19594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EAA32DD8-14CA-EC63-88A5-C75509C9CC3B}"/>
                </a:ext>
              </a:extLst>
            </p:cNvPr>
            <p:cNvSpPr/>
            <p:nvPr/>
          </p:nvSpPr>
          <p:spPr>
            <a:xfrm>
              <a:off x="5039563" y="2555848"/>
              <a:ext cx="195943" cy="195943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678CD64B-A760-210D-AC15-531183D5FE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4022" y="2160360"/>
            <a:ext cx="273619" cy="23152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DFA843C-791B-0482-C52D-8302F99A89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2027" y="2160360"/>
            <a:ext cx="273619" cy="23152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D010F2B-4366-9590-ECB2-F9DD3ACEC7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0032" y="2160360"/>
            <a:ext cx="273619" cy="231524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DECEA678-7D26-D6FF-2E06-D892EB70DD11}"/>
              </a:ext>
            </a:extLst>
          </p:cNvPr>
          <p:cNvSpPr txBox="1"/>
          <p:nvPr/>
        </p:nvSpPr>
        <p:spPr>
          <a:xfrm>
            <a:off x="2011680" y="3787505"/>
            <a:ext cx="5811521" cy="17143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800" dirty="0" err="1"/>
              <a:t>Repeat</a:t>
            </a:r>
            <a:endParaRPr lang="fr-FR" sz="1800" dirty="0"/>
          </a:p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fr-FR" sz="1800" dirty="0"/>
              <a:t>Emission of </a:t>
            </a:r>
            <a:r>
              <a:rPr lang="fr-FR" sz="1800" dirty="0" err="1">
                <a:solidFill>
                  <a:srgbClr val="8CBEDA"/>
                </a:solidFill>
              </a:rPr>
              <a:t>forward-signals</a:t>
            </a:r>
            <a:r>
              <a:rPr lang="fr-FR" sz="1800" dirty="0"/>
              <a:t> by </a:t>
            </a:r>
            <a:r>
              <a:rPr lang="fr-FR" sz="1800" dirty="0" err="1">
                <a:solidFill>
                  <a:srgbClr val="0171BC"/>
                </a:solidFill>
              </a:rPr>
              <a:t>defects</a:t>
            </a:r>
            <a:endParaRPr lang="fr-FR" sz="1800" dirty="0">
              <a:solidFill>
                <a:srgbClr val="0171BC"/>
              </a:solidFill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fr-FR" sz="1800" dirty="0"/>
              <a:t>Propagation of </a:t>
            </a:r>
            <a:r>
              <a:rPr lang="fr-FR" sz="1800" dirty="0" err="1">
                <a:solidFill>
                  <a:srgbClr val="8CBEDA"/>
                </a:solidFill>
              </a:rPr>
              <a:t>forward-signals</a:t>
            </a:r>
            <a:r>
              <a:rPr lang="fr-FR" sz="1800" dirty="0"/>
              <a:t> by 1 to the right</a:t>
            </a:r>
          </a:p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fr-FR" sz="1800" dirty="0"/>
              <a:t> </a:t>
            </a:r>
            <a:r>
              <a:rPr lang="fr-FR" sz="1800" dirty="0" err="1">
                <a:solidFill>
                  <a:srgbClr val="0171BC"/>
                </a:solidFill>
              </a:rPr>
              <a:t>Defect</a:t>
            </a:r>
            <a:r>
              <a:rPr lang="fr-FR" sz="1800" dirty="0"/>
              <a:t> </a:t>
            </a:r>
            <a:r>
              <a:rPr lang="fr-FR" sz="1800" dirty="0" err="1"/>
              <a:t>displacement</a:t>
            </a:r>
            <a:r>
              <a:rPr lang="fr-FR" sz="1800" dirty="0"/>
              <a:t> (correction)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D58FCD9B-A4FD-6878-B215-EDFBF8C36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5D31A-B15D-FC4C-8E38-4B1F81E57768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554140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Personnalisé 1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defense" id="{067D95E2-EBE0-024A-A411-6FCF32FA9B0D}" vid="{E37E6C8A-09F5-8E43-9CE1-C9311386A00E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15249</TotalTime>
  <Words>1631</Words>
  <Application>Microsoft Macintosh PowerPoint</Application>
  <PresentationFormat>Grand écran</PresentationFormat>
  <Paragraphs>437</Paragraphs>
  <Slides>30</Slides>
  <Notes>25</Notes>
  <HiddenSlides>0</HiddenSlides>
  <MMClips>1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5" baseType="lpstr">
      <vt:lpstr>Aptos</vt:lpstr>
      <vt:lpstr>Aptos Display</vt:lpstr>
      <vt:lpstr>Arial</vt:lpstr>
      <vt:lpstr>Cambria Math</vt:lpstr>
      <vt:lpstr>Thème Office</vt:lpstr>
      <vt:lpstr>Local decoder for the toric code via signal exchange</vt:lpstr>
      <vt:lpstr>The cost of fault-tolerant quantum computation</vt:lpstr>
      <vt:lpstr>Scaling a quantum computing architecture</vt:lpstr>
      <vt:lpstr>The decoding problem</vt:lpstr>
      <vt:lpstr>Do we actually need classical computation?</vt:lpstr>
      <vt:lpstr>Between self-correction and global decoders</vt:lpstr>
      <vt:lpstr>Starting with the repetition code</vt:lpstr>
      <vt:lpstr>Layout of the system</vt:lpstr>
      <vt:lpstr>A single particle decoder</vt:lpstr>
      <vt:lpstr>A single particle decoder</vt:lpstr>
      <vt:lpstr>A single particle decoder</vt:lpstr>
      <vt:lpstr>A single particle decoder</vt:lpstr>
      <vt:lpstr>A single particle decoder</vt:lpstr>
      <vt:lpstr>A single particle decoder</vt:lpstr>
      <vt:lpstr>A single particle decoder</vt:lpstr>
      <vt:lpstr>A single particle decoder</vt:lpstr>
      <vt:lpstr>A single particle decoder</vt:lpstr>
      <vt:lpstr>A single particle decoder</vt:lpstr>
      <vt:lpstr>A single particle decoder</vt:lpstr>
      <vt:lpstr>A single particle decoder</vt:lpstr>
      <vt:lpstr>A single particle decoder</vt:lpstr>
      <vt:lpstr>Example of self-resetting decoder</vt:lpstr>
      <vt:lpstr>Offline decoding threshold theorem in 1D</vt:lpstr>
      <vt:lpstr>Generalization to higher dimensions</vt:lpstr>
      <vt:lpstr>Spanning the entire 2D plane</vt:lpstr>
      <vt:lpstr>Assymetric signal propagation build agreements</vt:lpstr>
      <vt:lpstr>Complete rule set</vt:lpstr>
      <vt:lpstr>Some animations</vt:lpstr>
      <vt:lpstr>Numerics</vt:lpstr>
      <vt:lpstr>Open problems on local decoders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Louis Paletta</dc:creator>
  <cp:lastModifiedBy>Louis Paletta</cp:lastModifiedBy>
  <cp:revision>42</cp:revision>
  <cp:lastPrinted>2026-02-03T10:18:59Z</cp:lastPrinted>
  <dcterms:created xsi:type="dcterms:W3CDTF">2025-09-29T09:17:53Z</dcterms:created>
  <dcterms:modified xsi:type="dcterms:W3CDTF">2026-08-13T13:52:00Z</dcterms:modified>
</cp:coreProperties>
</file>