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0"/>
  </p:notesMasterIdLst>
  <p:sldIdLst>
    <p:sldId id="257" r:id="rId2"/>
    <p:sldId id="494" r:id="rId3"/>
    <p:sldId id="368" r:id="rId4"/>
    <p:sldId id="525" r:id="rId5"/>
    <p:sldId id="473" r:id="rId6"/>
    <p:sldId id="474" r:id="rId7"/>
    <p:sldId id="505" r:id="rId8"/>
    <p:sldId id="496" r:id="rId9"/>
    <p:sldId id="413" r:id="rId10"/>
    <p:sldId id="497" r:id="rId11"/>
    <p:sldId id="506" r:id="rId12"/>
    <p:sldId id="475" r:id="rId13"/>
    <p:sldId id="483" r:id="rId14"/>
    <p:sldId id="526" r:id="rId15"/>
    <p:sldId id="542" r:id="rId16"/>
    <p:sldId id="444" r:id="rId17"/>
    <p:sldId id="507" r:id="rId18"/>
    <p:sldId id="510" r:id="rId19"/>
    <p:sldId id="518" r:id="rId20"/>
    <p:sldId id="546" r:id="rId21"/>
    <p:sldId id="511" r:id="rId22"/>
    <p:sldId id="512" r:id="rId23"/>
    <p:sldId id="513" r:id="rId24"/>
    <p:sldId id="514" r:id="rId25"/>
    <p:sldId id="515" r:id="rId26"/>
    <p:sldId id="516" r:id="rId27"/>
    <p:sldId id="517" r:id="rId28"/>
    <p:sldId id="547" r:id="rId29"/>
    <p:sldId id="539" r:id="rId30"/>
    <p:sldId id="543" r:id="rId31"/>
    <p:sldId id="502" r:id="rId32"/>
    <p:sldId id="529" r:id="rId33"/>
    <p:sldId id="552" r:id="rId34"/>
    <p:sldId id="528" r:id="rId35"/>
    <p:sldId id="530" r:id="rId36"/>
    <p:sldId id="503" r:id="rId37"/>
    <p:sldId id="531" r:id="rId38"/>
    <p:sldId id="319" r:id="rId39"/>
    <p:sldId id="480" r:id="rId40"/>
    <p:sldId id="479" r:id="rId41"/>
    <p:sldId id="421" r:id="rId42"/>
    <p:sldId id="548" r:id="rId43"/>
    <p:sldId id="422" r:id="rId44"/>
    <p:sldId id="544" r:id="rId45"/>
    <p:sldId id="420" r:id="rId46"/>
    <p:sldId id="495" r:id="rId47"/>
    <p:sldId id="429" r:id="rId48"/>
    <p:sldId id="430" r:id="rId49"/>
    <p:sldId id="481" r:id="rId50"/>
    <p:sldId id="433" r:id="rId51"/>
    <p:sldId id="431" r:id="rId52"/>
    <p:sldId id="432" r:id="rId53"/>
    <p:sldId id="482" r:id="rId54"/>
    <p:sldId id="440" r:id="rId55"/>
    <p:sldId id="434" r:id="rId56"/>
    <p:sldId id="436" r:id="rId57"/>
    <p:sldId id="435" r:id="rId58"/>
    <p:sldId id="545" r:id="rId59"/>
    <p:sldId id="423" r:id="rId60"/>
    <p:sldId id="424" r:id="rId61"/>
    <p:sldId id="490" r:id="rId62"/>
    <p:sldId id="489" r:id="rId63"/>
    <p:sldId id="425" r:id="rId64"/>
    <p:sldId id="426" r:id="rId65"/>
    <p:sldId id="457" r:id="rId66"/>
    <p:sldId id="458" r:id="rId67"/>
    <p:sldId id="491" r:id="rId68"/>
    <p:sldId id="492" r:id="rId69"/>
    <p:sldId id="522" r:id="rId70"/>
    <p:sldId id="447" r:id="rId71"/>
    <p:sldId id="460" r:id="rId72"/>
    <p:sldId id="448" r:id="rId73"/>
    <p:sldId id="325" r:id="rId74"/>
    <p:sldId id="272" r:id="rId75"/>
    <p:sldId id="273" r:id="rId76"/>
    <p:sldId id="326" r:id="rId77"/>
    <p:sldId id="324" r:id="rId78"/>
    <p:sldId id="327" r:id="rId79"/>
    <p:sldId id="549" r:id="rId80"/>
    <p:sldId id="524" r:id="rId81"/>
    <p:sldId id="550" r:id="rId82"/>
    <p:sldId id="519" r:id="rId83"/>
    <p:sldId id="523" r:id="rId84"/>
    <p:sldId id="541" r:id="rId85"/>
    <p:sldId id="527" r:id="rId86"/>
    <p:sldId id="520" r:id="rId87"/>
    <p:sldId id="540" r:id="rId88"/>
    <p:sldId id="551" r:id="rId89"/>
    <p:sldId id="270" r:id="rId90"/>
    <p:sldId id="271" r:id="rId91"/>
    <p:sldId id="262" r:id="rId92"/>
    <p:sldId id="306" r:id="rId93"/>
    <p:sldId id="305" r:id="rId94"/>
    <p:sldId id="286" r:id="rId95"/>
    <p:sldId id="288" r:id="rId96"/>
    <p:sldId id="289" r:id="rId97"/>
    <p:sldId id="467" r:id="rId98"/>
    <p:sldId id="468" r:id="rId99"/>
    <p:sldId id="346" r:id="rId100"/>
    <p:sldId id="347" r:id="rId101"/>
    <p:sldId id="348" r:id="rId102"/>
    <p:sldId id="349" r:id="rId103"/>
    <p:sldId id="477" r:id="rId104"/>
    <p:sldId id="449" r:id="rId105"/>
    <p:sldId id="484" r:id="rId106"/>
    <p:sldId id="537" r:id="rId107"/>
    <p:sldId id="538" r:id="rId108"/>
    <p:sldId id="485" r:id="rId109"/>
    <p:sldId id="441" r:id="rId110"/>
    <p:sldId id="532" r:id="rId111"/>
    <p:sldId id="533" r:id="rId112"/>
    <p:sldId id="534" r:id="rId113"/>
    <p:sldId id="486" r:id="rId114"/>
    <p:sldId id="487" r:id="rId115"/>
    <p:sldId id="535" r:id="rId116"/>
    <p:sldId id="488" r:id="rId117"/>
    <p:sldId id="536" r:id="rId118"/>
    <p:sldId id="442" r:id="rId1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6712"/>
  </p:normalViewPr>
  <p:slideViewPr>
    <p:cSldViewPr snapToGrid="0">
      <p:cViewPr varScale="1">
        <p:scale>
          <a:sx n="96" d="100"/>
          <a:sy n="96" d="100"/>
        </p:scale>
        <p:origin x="17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126AE-604C-2941-AFFD-228311EEBB4F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65941-85F3-154E-892D-1D2350F1E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42753-3381-424F-83EA-8EC39DAF3D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1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A474-4B94-F14A-974A-C515DAB7A2C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8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E9518-468E-1C46-B993-CF49DDC938E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48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18610-3C8F-9772-4ED8-F2F438066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A3854C-3B25-BEE9-94C6-30DE844BE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FDAC7-00DA-1E76-D50E-A7898587C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96960-FAE7-5B10-4778-DD0A783A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E9518-468E-1C46-B993-CF49DDC938E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07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65941-85F3-154E-892D-1D2350F1E7A3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1E6E4-051B-0582-86B4-AF9E237EB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AAC1D-FE57-365A-BD9F-4BA6F8058F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484731-6BC5-1CD1-B361-5C998961C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41FC5-8A97-871B-6EDF-3D07D8CFB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42753-3381-424F-83EA-8EC39DAF3D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48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B61A-AE3C-CC26-738D-2189B276A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6FC6C4-EC6D-8356-DF2A-987CD8F3C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F233F-BB63-DA96-976E-D33B97E62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6D714-DE47-34AE-698B-0C52AC010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42753-3381-424F-83EA-8EC39DAF3D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27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6C4D1-3F6E-3A42-B4DA-67AA039E1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80903D-8FA0-6B3A-DA60-5985094BB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B233C-AE9B-FE60-D37E-328C7B95C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C8A2C-06A6-339E-8CBB-B22A3CBBD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42753-3381-424F-83EA-8EC39DAF3D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76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65941-85F3-154E-892D-1D2350F1E7A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48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13CC2-D14C-5B72-5EC8-00B7266A1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DD6CC6-3ECF-127F-0E23-BC50F1142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AA819-D903-84CF-4325-1BA01F061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C84EB-44A7-4087-5180-395265E4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65941-85F3-154E-892D-1D2350F1E7A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4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89C61-9DCA-A6D3-A15E-C3F1C8B0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671BE-E4C8-767C-DEB9-C658C761B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B92E4-2971-A629-0524-9C88CD8A8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19580-7898-6809-8707-2EADD41205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65941-85F3-154E-892D-1D2350F1E7A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56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Despite the complexity-theoretic evidence, </a:t>
            </a:r>
          </a:p>
          <a:p>
            <a:endParaRPr lang="en-US" dirty="0"/>
          </a:p>
          <a:p>
            <a:r>
              <a:rPr lang="en-US" dirty="0"/>
              <a:t>much like applications of quantum simulation to chemistry, condensed matter and nuclear physics, hard to find concrete, explicit instances of problems one could consider killer applications. </a:t>
            </a:r>
          </a:p>
          <a:p>
            <a:endParaRPr lang="en-US" dirty="0"/>
          </a:p>
          <a:p>
            <a:r>
              <a:rPr lang="en-US" dirty="0"/>
              <a:t>In part, this may be perhaps we’ve been searching in the wrong 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65941-85F3-154E-892D-1D2350F1E7A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67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A474-4B94-F14A-974A-C515DAB7A2C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5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3F2E-A16A-355C-3B39-D7F4FA3EE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4FF39-B96D-8566-516F-6195AEAC2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CA23E-BB5A-74B5-0791-981720D3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CAEF9-9213-33A9-7939-C9598A3E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34A7A-34A1-42D1-6F20-9AE60C3B0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30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E3B47-9147-65AB-DD2B-52C6C3D51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5F0BBA-C46A-4137-65FC-03754F305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16652-C762-3291-87E8-1D9A02178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81524-E329-6FD3-F16E-86325CD0B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B0E45-1143-C3E4-568C-5D549BEF7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1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92B29-9EFC-FD47-D275-671DCDD44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CE522-4784-406F-4730-294BEFCFCA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C8B10-1E44-C0E7-AB29-A856FECCE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7CEEE-FDDF-15F7-BE71-B6BB37154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60190-B27C-84CD-1A48-F3AE9D37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78C5-5FCB-E645-A34E-8910B9D7E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803A5-59A8-8179-DB2A-A0DB68524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D8808-54E4-CC7F-97CA-FEB7FF53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7B49D-4F8E-4BC1-3DF0-997EBFF9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9476D-4E23-080F-1447-F42EB088E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2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A800F-74F5-4DEB-CB20-452138276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42001-8ADE-0F18-362E-5F3595EEB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1177A-5493-9B4A-16AD-36832CF5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8B5BF-D0AE-531E-A683-D7994321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E502C-6A33-BC00-27B3-0A37CE5C6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8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70A0E-DE99-728D-DB01-6A00008B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8C9BC-46D5-0E60-F17E-A764EBE37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C3370-231C-3222-EFCB-0A9C64EEE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63DF95-515E-87FA-01FD-97378CE7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746CE-E9E5-B93E-8091-9056DCA48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B380CF-9FFE-548C-ECE2-45E34288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5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49568-B4BE-35DD-01A2-3BDE8AC90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C72D5-41E8-1485-EEF9-1ECC1FEAC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BA025-E19B-6BC1-4312-6F14FB481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A01E8-F565-8273-0E53-C4547D85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89D49-DFE9-FA96-B234-6595172E0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2ECA5-F889-A1A3-DB73-67345EE9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60CCB9-D17C-666E-B3C8-46881B18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EE8A97-72C2-D9A9-69F3-FFE944AA1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7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F910-86E2-C83B-B82F-E0FB89DB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C8B33-0044-5F21-7885-A9A97D95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12E337-0E01-E17F-6DFF-6FCFF8EE2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8F3E0-391E-3173-D28F-093019CC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8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1143C1-6FE0-4198-0246-672550BF1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036408-E07A-9C13-033C-1F221F6C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083EC-019D-AADA-EAF6-8D2BBD7C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F015B-2172-3362-2DDC-2F0C9F05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1DA20-0C89-FCB2-68D9-629D6BEB2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CD25E-0FCC-17A0-3E18-1A19A59CD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40C9E-4115-04C3-39E2-A2AE88576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3F3945-4D53-A71F-175C-4754973F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10851-FEBD-6201-41FB-F6CCC597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7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AFDB9-C93C-51E0-A595-953070DB6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A4A112-C02A-9F5D-4D0A-D4EDCA567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60583-7761-C464-5FAE-84D6414BF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D1411-25A2-69E4-08F3-D3A1F3BF5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78C8F-ECCD-1CAF-E675-A0E00AD95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AA592-EC9D-6568-7140-764DA4D6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0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EC8671-B0D8-094B-F498-AC296F71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D15CE-9D07-E145-208E-75DA71533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9BFA7-F1DE-B577-B61C-28CDE58D4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0F90BE-FE39-3D43-920B-69B63CCB3A7C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FA7BE-5535-2195-829E-B70239D9C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BAA20-BAAB-0AEE-FADE-D58EAA75E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FCE1A6-AA2B-214C-B4DF-4EB4B008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2.png"/><Relationship Id="rId4" Type="http://schemas.openxmlformats.org/officeDocument/2006/relationships/image" Target="../media/image9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3.png"/><Relationship Id="rId4" Type="http://schemas.openxmlformats.org/officeDocument/2006/relationships/image" Target="../media/image99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8.png"/><Relationship Id="rId7" Type="http://schemas.openxmlformats.org/officeDocument/2006/relationships/image" Target="../media/image104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3.png"/><Relationship Id="rId4" Type="http://schemas.openxmlformats.org/officeDocument/2006/relationships/image" Target="../media/image9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gif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1.png"/><Relationship Id="rId7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1.png"/><Relationship Id="rId7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F8B4A-5502-B6DA-2F7A-F124ECC9B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62" y="1041400"/>
            <a:ext cx="11151476" cy="2387600"/>
          </a:xfrm>
        </p:spPr>
        <p:txBody>
          <a:bodyPr>
            <a:normAutofit/>
          </a:bodyPr>
          <a:lstStyle/>
          <a:p>
            <a:r>
              <a:rPr lang="en-US" sz="4400" dirty="0"/>
              <a:t>Quantum thermal metastability </a:t>
            </a:r>
            <a:br>
              <a:rPr lang="en-US" sz="4400" dirty="0"/>
            </a:br>
            <a:r>
              <a:rPr lang="en-US" sz="4400" dirty="0"/>
              <a:t>under an error-correction lens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6563A-BC27-C048-FBD3-1E1077D0C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18880"/>
          </a:xfrm>
        </p:spPr>
        <p:txBody>
          <a:bodyPr>
            <a:normAutofit/>
          </a:bodyPr>
          <a:lstStyle/>
          <a:p>
            <a:r>
              <a:rPr lang="en-US" dirty="0"/>
              <a:t>Thiago Bergamaschi – UC Berkeley / Google </a:t>
            </a:r>
          </a:p>
          <a:p>
            <a:r>
              <a:rPr lang="en-US" sz="2000" dirty="0"/>
              <a:t>Fault-tolerant quantum technologies @ </a:t>
            </a:r>
            <a:r>
              <a:rPr lang="en-US" sz="2000" dirty="0" err="1"/>
              <a:t>Benasque</a:t>
            </a:r>
            <a:r>
              <a:rPr lang="en-US" sz="2000" dirty="0"/>
              <a:t> August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73F4A5-7D49-8D78-C49B-04968804A8E5}"/>
              </a:ext>
            </a:extLst>
          </p:cNvPr>
          <p:cNvSpPr txBox="1"/>
          <p:nvPr/>
        </p:nvSpPr>
        <p:spPr>
          <a:xfrm>
            <a:off x="2418422" y="5257800"/>
            <a:ext cx="8230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Based on joint work with Chi-Fang Chen and Umesh Vazirani, 2510.08538</a:t>
            </a:r>
          </a:p>
        </p:txBody>
      </p:sp>
    </p:spTree>
    <p:extLst>
      <p:ext uri="{BB962C8B-B14F-4D97-AF65-F5344CB8AC3E}">
        <p14:creationId xmlns:p14="http://schemas.microsoft.com/office/powerpoint/2010/main" val="268903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6A199-A028-62AC-5932-11458B1CE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280373-ACD9-3A75-D518-0A2FC660327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59BE348-A723-EF34-CE6E-025878212193}"/>
              </a:ext>
            </a:extLst>
          </p:cNvPr>
          <p:cNvSpPr txBox="1"/>
          <p:nvPr/>
        </p:nvSpPr>
        <p:spPr>
          <a:xfrm>
            <a:off x="374072" y="221673"/>
            <a:ext cx="11349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systems, at high temperatures, are fundamentally classical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2DFAAF-580E-6D50-97CA-8A974C7B3944}"/>
              </a:ext>
            </a:extLst>
          </p:cNvPr>
          <p:cNvSpPr txBox="1"/>
          <p:nvPr/>
        </p:nvSpPr>
        <p:spPr>
          <a:xfrm>
            <a:off x="374072" y="1449688"/>
            <a:ext cx="112085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entanglement, and uniquely quantum correlations which could make simulation challenging,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entirely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dissipate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regime [YL23, BLMT24]. </a:t>
            </a:r>
          </a:p>
        </p:txBody>
      </p:sp>
      <p:pic>
        <p:nvPicPr>
          <p:cNvPr id="16" name="Picture 15" descr="A yellow and blue speckled background&#10;&#10;AI-generated content may be incorrect.">
            <a:extLst>
              <a:ext uri="{FF2B5EF4-FFF2-40B4-BE49-F238E27FC236}">
                <a16:creationId xmlns:a16="http://schemas.microsoft.com/office/drawing/2014/main" id="{CB9F7CAB-B27C-9DBC-C67F-15505E37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152" y="2711257"/>
            <a:ext cx="2046779" cy="2046779"/>
          </a:xfrm>
          <a:prstGeom prst="rect">
            <a:avLst/>
          </a:prstGeom>
        </p:spPr>
      </p:pic>
      <p:pic>
        <p:nvPicPr>
          <p:cNvPr id="18" name="Picture 17" descr="A yellow rectangular object with a black center&#10;&#10;AI-generated content may be incorrect.">
            <a:extLst>
              <a:ext uri="{FF2B5EF4-FFF2-40B4-BE49-F238E27FC236}">
                <a16:creationId xmlns:a16="http://schemas.microsoft.com/office/drawing/2014/main" id="{B95D24A7-5D89-F7F1-BB8C-AA03C6611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35" y="2711257"/>
            <a:ext cx="2030470" cy="2046779"/>
          </a:xfrm>
          <a:prstGeom prst="rect">
            <a:avLst/>
          </a:prstGeom>
        </p:spPr>
      </p:pic>
      <p:pic>
        <p:nvPicPr>
          <p:cNvPr id="20" name="Picture 19" descr="A yellow and blue speckled background&#10;&#10;AI-generated content may be incorrect.">
            <a:extLst>
              <a:ext uri="{FF2B5EF4-FFF2-40B4-BE49-F238E27FC236}">
                <a16:creationId xmlns:a16="http://schemas.microsoft.com/office/drawing/2014/main" id="{EFDEFF4C-454B-80F6-7CFA-44292821E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078" y="2711257"/>
            <a:ext cx="2050914" cy="2046779"/>
          </a:xfrm>
          <a:prstGeom prst="rect">
            <a:avLst/>
          </a:prstGeom>
        </p:spPr>
      </p:pic>
      <p:pic>
        <p:nvPicPr>
          <p:cNvPr id="22" name="Picture 21" descr="A blue and yellow speckled background&#10;&#10;AI-generated content may be incorrect.">
            <a:extLst>
              <a:ext uri="{FF2B5EF4-FFF2-40B4-BE49-F238E27FC236}">
                <a16:creationId xmlns:a16="http://schemas.microsoft.com/office/drawing/2014/main" id="{6F09D62E-23C7-4FE3-AF11-9A9AFE122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1139" y="2711257"/>
            <a:ext cx="2026352" cy="2046779"/>
          </a:xfrm>
          <a:prstGeom prst="rect">
            <a:avLst/>
          </a:prstGeom>
        </p:spPr>
      </p:pic>
      <p:pic>
        <p:nvPicPr>
          <p:cNvPr id="24" name="Picture 23" descr="A blue and yellow speckled background&#10;&#10;AI-generated content may be incorrect.">
            <a:extLst>
              <a:ext uri="{FF2B5EF4-FFF2-40B4-BE49-F238E27FC236}">
                <a16:creationId xmlns:a16="http://schemas.microsoft.com/office/drawing/2014/main" id="{6A8237B1-4D84-A84B-7108-2BE660FC5D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8638" y="2711257"/>
            <a:ext cx="2034196" cy="20467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58FC0EE-7DC4-C8F5-6EA9-5263F2AE629E}"/>
                  </a:ext>
                </a:extLst>
              </p:cNvPr>
              <p:cNvSpPr txBox="1"/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85168BF-1E0E-0BFB-1E66-91B480528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123C426-92DC-70B4-5373-C80CB19C56B1}"/>
                  </a:ext>
                </a:extLst>
              </p:cNvPr>
              <p:cNvSpPr txBox="1"/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A330BF-7480-F9BB-7A92-AC9DD72B9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AF9C3DA6-228F-B62E-56CC-FA1A35253C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078" y="2711257"/>
            <a:ext cx="2042677" cy="204677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648B374-51ED-0D63-4D72-AAE31B088BC5}"/>
              </a:ext>
            </a:extLst>
          </p:cNvPr>
          <p:cNvCxnSpPr>
            <a:cxnSpLocks/>
          </p:cNvCxnSpPr>
          <p:nvPr/>
        </p:nvCxnSpPr>
        <p:spPr>
          <a:xfrm>
            <a:off x="487112" y="5181600"/>
            <a:ext cx="11093769" cy="0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0D18011-F32A-D336-8DE3-219CAA566526}"/>
              </a:ext>
            </a:extLst>
          </p:cNvPr>
          <p:cNvSpPr txBox="1"/>
          <p:nvPr/>
        </p:nvSpPr>
        <p:spPr>
          <a:xfrm>
            <a:off x="2430516" y="6364393"/>
            <a:ext cx="9701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Bakshi et al. “High-Temperature Gibbs States are Unentangled and Efficiently Preparable.” (2024)</a:t>
            </a:r>
          </a:p>
        </p:txBody>
      </p:sp>
    </p:spTree>
    <p:extLst>
      <p:ext uri="{BB962C8B-B14F-4D97-AF65-F5344CB8AC3E}">
        <p14:creationId xmlns:p14="http://schemas.microsoft.com/office/powerpoint/2010/main" val="148120396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67B81-FE5B-FA8E-BA0C-F0D67ADD3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F24EDB-D5CF-6B94-0F25-714F74111A8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C6BA99-590C-3C55-4BB7-BB8D71F52F4D}"/>
              </a:ext>
            </a:extLst>
          </p:cNvPr>
          <p:cNvSpPr txBox="1"/>
          <p:nvPr/>
        </p:nvSpPr>
        <p:spPr>
          <a:xfrm>
            <a:off x="111321" y="221673"/>
            <a:ext cx="8682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(Quantum Relative) Fisher Information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8F1599-C720-0A9A-D090-A3943F61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100</a:t>
            </a:fld>
            <a:endParaRPr lang="en-US"/>
          </a:p>
        </p:txBody>
      </p:sp>
      <p:pic>
        <p:nvPicPr>
          <p:cNvPr id="3" name="Picture 2" descr="A math equation with numbers and symbols&#10;&#10;AI-generated content may be incorrect.">
            <a:extLst>
              <a:ext uri="{FF2B5EF4-FFF2-40B4-BE49-F238E27FC236}">
                <a16:creationId xmlns:a16="http://schemas.microsoft.com/office/drawing/2014/main" id="{DD7B54BD-DE4E-7EDF-CA93-2A3A600C58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1" t="5457"/>
          <a:stretch>
            <a:fillRect/>
          </a:stretch>
        </p:blipFill>
        <p:spPr>
          <a:xfrm>
            <a:off x="3098799" y="1829516"/>
            <a:ext cx="5736979" cy="8935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7849C2-69AB-F420-7AFC-5C584181C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334" y="3497253"/>
            <a:ext cx="8683331" cy="1066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1DE4BF-6932-CF2C-57BC-0C5300335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91" y="1359186"/>
            <a:ext cx="9505188" cy="493776"/>
          </a:xfrm>
          <a:prstGeom prst="rect">
            <a:avLst/>
          </a:prstGeom>
        </p:spPr>
      </p:pic>
      <p:pic>
        <p:nvPicPr>
          <p:cNvPr id="16" name="Picture 15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7C4C99D3-E06D-840D-C1EB-755B59C87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585" y="319903"/>
            <a:ext cx="1986085" cy="4463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8F0DE46-F04F-7E02-4D07-1696CCBC3C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489" y="2902589"/>
            <a:ext cx="9702022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407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79AF7-1D0D-9FCF-FA37-FBE68B738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914898-71A7-1B9B-E689-196020CDBB3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27A772D-48F2-7838-C6C6-2C0DFF44FA68}"/>
              </a:ext>
            </a:extLst>
          </p:cNvPr>
          <p:cNvSpPr txBox="1"/>
          <p:nvPr/>
        </p:nvSpPr>
        <p:spPr>
          <a:xfrm>
            <a:off x="111321" y="221673"/>
            <a:ext cx="8682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(Quantum Relative) Fisher Information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895073-321E-7E93-0DAB-AA5001D24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101</a:t>
            </a:fld>
            <a:endParaRPr lang="en-US"/>
          </a:p>
        </p:txBody>
      </p:sp>
      <p:pic>
        <p:nvPicPr>
          <p:cNvPr id="3" name="Picture 2" descr="A math equation with numbers and symbols&#10;&#10;AI-generated content may be incorrect.">
            <a:extLst>
              <a:ext uri="{FF2B5EF4-FFF2-40B4-BE49-F238E27FC236}">
                <a16:creationId xmlns:a16="http://schemas.microsoft.com/office/drawing/2014/main" id="{0DEC657E-E65A-51F5-AC8E-CB0FAA83ED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1" t="5457"/>
          <a:stretch>
            <a:fillRect/>
          </a:stretch>
        </p:blipFill>
        <p:spPr>
          <a:xfrm>
            <a:off x="3098799" y="1829516"/>
            <a:ext cx="5736979" cy="8935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498542-AC9C-4D07-5322-5BC2667A7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334" y="3497253"/>
            <a:ext cx="8683331" cy="1066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9BF1E5-A8F2-7972-44FB-5C636C58F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91" y="1359186"/>
            <a:ext cx="9505188" cy="493776"/>
          </a:xfrm>
          <a:prstGeom prst="rect">
            <a:avLst/>
          </a:prstGeom>
        </p:spPr>
      </p:pic>
      <p:pic>
        <p:nvPicPr>
          <p:cNvPr id="16" name="Picture 15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5ED5A300-D348-7F02-9F05-E0CF52647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585" y="319903"/>
            <a:ext cx="1986085" cy="4463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E6F8EC-B346-5EAF-2E30-F750F5580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489" y="2902589"/>
            <a:ext cx="9702022" cy="4297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0B6AE4-7C17-E816-044A-60C3C79EAD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4792" y="5305752"/>
            <a:ext cx="7602415" cy="8096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8627DF-5F35-164C-8A18-E83C0EEF79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39" y="4696129"/>
            <a:ext cx="9118564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818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153D7-2324-6CA1-746B-DF8A9FE05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5291F5-2BBA-B0F6-39AA-39027330D3F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C49A3B-0727-7455-F7EA-85F05900FA0E}"/>
              </a:ext>
            </a:extLst>
          </p:cNvPr>
          <p:cNvSpPr txBox="1"/>
          <p:nvPr/>
        </p:nvSpPr>
        <p:spPr>
          <a:xfrm>
            <a:off x="111321" y="221673"/>
            <a:ext cx="8682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(Quantum Relative) Fisher Information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C534CD9-C7BB-01D7-9243-A7D520BE8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102</a:t>
            </a:fld>
            <a:endParaRPr lang="en-US"/>
          </a:p>
        </p:txBody>
      </p:sp>
      <p:pic>
        <p:nvPicPr>
          <p:cNvPr id="3" name="Picture 2" descr="A math equation with numbers and symbols&#10;&#10;AI-generated content may be incorrect.">
            <a:extLst>
              <a:ext uri="{FF2B5EF4-FFF2-40B4-BE49-F238E27FC236}">
                <a16:creationId xmlns:a16="http://schemas.microsoft.com/office/drawing/2014/main" id="{C4525FB0-A5C9-9679-4193-73768134D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1" t="5457"/>
          <a:stretch>
            <a:fillRect/>
          </a:stretch>
        </p:blipFill>
        <p:spPr>
          <a:xfrm>
            <a:off x="3098799" y="1829516"/>
            <a:ext cx="5736979" cy="8935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21129F-50F8-0532-3E6C-65B479E96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334" y="3497253"/>
            <a:ext cx="8683331" cy="1066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8E3ADA-9901-B175-0B0A-2831DE34B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91" y="1359186"/>
            <a:ext cx="9505188" cy="493776"/>
          </a:xfrm>
          <a:prstGeom prst="rect">
            <a:avLst/>
          </a:prstGeom>
        </p:spPr>
      </p:pic>
      <p:pic>
        <p:nvPicPr>
          <p:cNvPr id="16" name="Picture 15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AB904C2D-26AA-EC4B-E487-C433EDDE6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585" y="319903"/>
            <a:ext cx="1986085" cy="4463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E0BCC9-8F07-F3EE-7C14-EB50CA77EA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489" y="2902589"/>
            <a:ext cx="9702022" cy="4297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B3A352-BE96-1EA8-949B-8146BFE750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489" y="4848307"/>
            <a:ext cx="7514395" cy="420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284952-ADCC-8D1A-A899-40A955C37B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8799" y="5587390"/>
            <a:ext cx="5891813" cy="49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4615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663A1-97AD-8377-4469-E2F0A824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1A1E2E-E6EE-2231-4D5D-3B7F010604F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FE5F9D-38ED-40B4-EBD6-780FED25D5F8}"/>
              </a:ext>
            </a:extLst>
          </p:cNvPr>
          <p:cNvSpPr txBox="1"/>
          <p:nvPr/>
        </p:nvSpPr>
        <p:spPr>
          <a:xfrm>
            <a:off x="111321" y="221673"/>
            <a:ext cx="8682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(Quantum Relative) Fisher Information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E7F5750-9F94-9A2B-221A-2478BE23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103</a:t>
            </a:fld>
            <a:endParaRPr lang="en-US"/>
          </a:p>
        </p:txBody>
      </p:sp>
      <p:pic>
        <p:nvPicPr>
          <p:cNvPr id="3" name="Picture 2" descr="A math equation with numbers and symbols&#10;&#10;AI-generated content may be incorrect.">
            <a:extLst>
              <a:ext uri="{FF2B5EF4-FFF2-40B4-BE49-F238E27FC236}">
                <a16:creationId xmlns:a16="http://schemas.microsoft.com/office/drawing/2014/main" id="{852DB1A1-5A70-FF52-D651-8A41204C4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1" t="5457"/>
          <a:stretch>
            <a:fillRect/>
          </a:stretch>
        </p:blipFill>
        <p:spPr>
          <a:xfrm>
            <a:off x="3098799" y="1829516"/>
            <a:ext cx="5736979" cy="8935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03558-C409-CE4E-E595-6CFC46A16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334" y="3497253"/>
            <a:ext cx="8683331" cy="1066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F43BC4E-DB16-C265-7003-EED5D6381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91" y="1359186"/>
            <a:ext cx="9505188" cy="493776"/>
          </a:xfrm>
          <a:prstGeom prst="rect">
            <a:avLst/>
          </a:prstGeom>
        </p:spPr>
      </p:pic>
      <p:pic>
        <p:nvPicPr>
          <p:cNvPr id="16" name="Picture 15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CE08AEE0-E7AD-F918-DD27-397367025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585" y="319903"/>
            <a:ext cx="1986085" cy="4463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49D640-8C0C-902D-F403-CE3F30D1F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489" y="2902589"/>
            <a:ext cx="9702022" cy="4297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98222-891B-A2F9-CF15-F8B162360AC4}"/>
              </a:ext>
            </a:extLst>
          </p:cNvPr>
          <p:cNvSpPr txBox="1"/>
          <p:nvPr/>
        </p:nvSpPr>
        <p:spPr>
          <a:xfrm>
            <a:off x="402489" y="4865291"/>
            <a:ext cx="101010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Classically, this condition already manifests some form of </a:t>
            </a:r>
            <a:r>
              <a:rPr lang="en-US" sz="2000" i="1" dirty="0"/>
              <a:t>approximate detailed-balance.  </a:t>
            </a:r>
          </a:p>
        </p:txBody>
      </p:sp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0B9B7E2-FBE7-BF3E-9E3D-51355B7AB9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275" y="5272362"/>
            <a:ext cx="10140352" cy="135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5819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EE1A9-B764-6E71-674D-6EE558600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75880B-58F4-9474-832A-25772010E98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2CDA05C-3C2A-F444-D00F-7155E2B9116B}"/>
              </a:ext>
            </a:extLst>
          </p:cNvPr>
          <p:cNvSpPr txBox="1"/>
          <p:nvPr/>
        </p:nvSpPr>
        <p:spPr>
          <a:xfrm>
            <a:off x="111321" y="221673"/>
            <a:ext cx="11129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Interlude: The Fisher information in other Markov chains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5DC8E02-116C-1BA3-F1B4-6C71CF9B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07E5FA-B41E-8F51-B92E-2E18359C3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2" y="1263967"/>
            <a:ext cx="11755136" cy="594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1AA23F-3344-B293-8771-2DFFDB054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96" y="1921530"/>
            <a:ext cx="9389804" cy="4297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FF9BE9-039C-9850-70C8-248627BF1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550352"/>
            <a:ext cx="7112000" cy="8509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E8C0FAF-0702-CD01-CB8A-154F2473D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71" y="3679339"/>
            <a:ext cx="11608188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2706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5AE6A-4AE0-23A4-880A-25B5F2A83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FED087-04E6-9C2E-5B10-47038CC08D2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7E0D040-93FC-4C4E-AAAD-FA9E41C46EA9}"/>
              </a:ext>
            </a:extLst>
          </p:cNvPr>
          <p:cNvSpPr txBox="1"/>
          <p:nvPr/>
        </p:nvSpPr>
        <p:spPr>
          <a:xfrm>
            <a:off x="111321" y="221673"/>
            <a:ext cx="11129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Interlude: The Fisher information in other Markov chains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85DC9DB-BC7E-B9DC-E39C-8F8D75B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DD7DBC-D33D-A69C-F687-5236D4CC0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2" y="1263967"/>
            <a:ext cx="11755136" cy="594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6788B-359F-2992-CE4D-5AFEA7EA1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96" y="1921530"/>
            <a:ext cx="9389804" cy="4297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D7E12C9-7349-FDE6-C510-FB00301CE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550352"/>
            <a:ext cx="7112000" cy="8509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9E7B1C-67AC-8932-8515-85B8013CD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71" y="3679339"/>
            <a:ext cx="11608188" cy="3474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CD4FAE-FBA0-C866-FEC6-AA04441AE8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52" y="4235517"/>
            <a:ext cx="11027694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881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966E3-F338-989A-3122-A4063FC2E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F80E3C-92C6-DFB2-18C9-2882965639C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A943130-900F-3187-6ECA-724A3038BFA6}"/>
              </a:ext>
            </a:extLst>
          </p:cNvPr>
          <p:cNvSpPr txBox="1"/>
          <p:nvPr/>
        </p:nvSpPr>
        <p:spPr>
          <a:xfrm>
            <a:off x="111321" y="221673"/>
            <a:ext cx="11129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Interlude: The Fisher information in other Markov chains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4812DE0-E290-B089-AB9F-B6F7A3ABE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0F69C8-EB90-1A18-9AD4-CDEB25AB4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2" y="1263967"/>
            <a:ext cx="11755136" cy="594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DBB81E-2A16-37D7-A0C2-973524F89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96" y="1921530"/>
            <a:ext cx="9389804" cy="4297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E7AB69-6291-3078-CDE0-20CDD4B8F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550352"/>
            <a:ext cx="7112000" cy="850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F68DE3-BEA9-026B-93AC-6F0CA1722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21" y="3647250"/>
            <a:ext cx="12052939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314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46B40-8FE0-0913-D9FA-BD198522D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7F9EB4-9D11-D197-7898-DD819AD495A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6211C6F-BCA8-7158-03B1-3186502596D6}"/>
              </a:ext>
            </a:extLst>
          </p:cNvPr>
          <p:cNvSpPr txBox="1"/>
          <p:nvPr/>
        </p:nvSpPr>
        <p:spPr>
          <a:xfrm>
            <a:off x="111321" y="221673"/>
            <a:ext cx="11129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Interlude: The Fisher information in other Markov chains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6DDC687-9597-0B92-2871-2A2E1F1E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47C77E-AD68-ED45-F515-860BE8EC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2" y="1263967"/>
            <a:ext cx="11755136" cy="594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398960-B3A5-B185-EF9D-E8B819197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96" y="1921530"/>
            <a:ext cx="9389804" cy="4297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F1C5B0-5742-03D3-E05D-667D5F9F0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550352"/>
            <a:ext cx="7112000" cy="8509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321E3FF-442F-6D34-FE66-069FB2383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21" y="4203792"/>
            <a:ext cx="10200270" cy="502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179BB7-1635-0253-2632-D66A6E113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21" y="3647250"/>
            <a:ext cx="12052939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6884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F9D83-5579-F536-E478-467B25C25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79FE72-5411-C628-26CA-86FDEA2A296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973D8B9-6FDD-FC47-6E4B-EA01C96D1C66}"/>
              </a:ext>
            </a:extLst>
          </p:cNvPr>
          <p:cNvSpPr txBox="1"/>
          <p:nvPr/>
        </p:nvSpPr>
        <p:spPr>
          <a:xfrm>
            <a:off x="111321" y="221673"/>
            <a:ext cx="11129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Interlude: The Fisher information in other Markov chains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384F735-E8A5-47C8-8F55-14EB0778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753563-FD79-12AB-C630-F27E6B5BF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52" y="1263967"/>
            <a:ext cx="11755136" cy="594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34FC46-49A2-5DDE-705A-8D4006B52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96" y="1921530"/>
            <a:ext cx="9389804" cy="4297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F0FB2A-7FB9-66BA-54DE-5C26A806E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550352"/>
            <a:ext cx="7112000" cy="8509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7729E53-7A69-5A9F-35B1-A9FEC9BF4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21" y="4203792"/>
            <a:ext cx="10200270" cy="502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9757D8-9BDD-83FE-9C35-1DC9E34FA2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21" y="3647250"/>
            <a:ext cx="12052939" cy="411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BE41D4-EFB2-AC67-AE7D-69FEEF7CB4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589" y="5450914"/>
            <a:ext cx="10425113" cy="978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0BE0F9-3EDA-6873-5AC6-5183E72A49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170" y="4948223"/>
            <a:ext cx="1080951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6334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14CEB-8DC5-633C-8730-78F33CC23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FFC8D7-7FA7-FF54-DDF0-AEF56CFF6E4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17137D-A62F-59E2-98C0-E419633FB755}"/>
              </a:ext>
            </a:extLst>
          </p:cNvPr>
          <p:cNvSpPr txBox="1"/>
          <p:nvPr/>
        </p:nvSpPr>
        <p:spPr>
          <a:xfrm>
            <a:off x="195404" y="221673"/>
            <a:ext cx="9736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Markov Properties (in Gibbs states) [CR25]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2786-2968-CA18-1458-1A8AB3B0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109</a:t>
            </a:fld>
            <a:endParaRPr lang="en-US"/>
          </a:p>
        </p:txBody>
      </p:sp>
      <p:pic>
        <p:nvPicPr>
          <p:cNvPr id="3" name="Picture 2" descr="A close up of text&#10;&#10;AI-generated content may be incorrect.">
            <a:extLst>
              <a:ext uri="{FF2B5EF4-FFF2-40B4-BE49-F238E27FC236}">
                <a16:creationId xmlns:a16="http://schemas.microsoft.com/office/drawing/2014/main" id="{9036B40B-4B39-0ED1-66E0-5E9819E3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1" y="1412526"/>
            <a:ext cx="11422817" cy="1555513"/>
          </a:xfrm>
          <a:prstGeom prst="rect">
            <a:avLst/>
          </a:prstGeom>
        </p:spPr>
      </p:pic>
      <p:pic>
        <p:nvPicPr>
          <p:cNvPr id="4" name="Picture 3" descr="A diagram of a circle with dots and lines&#10;&#10;AI-generated content may be incorrect.">
            <a:extLst>
              <a:ext uri="{FF2B5EF4-FFF2-40B4-BE49-F238E27FC236}">
                <a16:creationId xmlns:a16="http://schemas.microsoft.com/office/drawing/2014/main" id="{F0C860FA-AE0D-FD3F-BF52-6A4B193F15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27" t="4463" r="9664" b="7508"/>
          <a:stretch>
            <a:fillRect/>
          </a:stretch>
        </p:blipFill>
        <p:spPr>
          <a:xfrm>
            <a:off x="1292598" y="3330240"/>
            <a:ext cx="3069540" cy="308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7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D6C7B-7B7C-4D23-5B38-7F226C1D6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B5EA4B-C4C0-661E-3C84-EB1B9065AB40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442A293-09DA-5163-2080-4ED983E34A45}"/>
              </a:ext>
            </a:extLst>
          </p:cNvPr>
          <p:cNvSpPr txBox="1"/>
          <p:nvPr/>
        </p:nvSpPr>
        <p:spPr>
          <a:xfrm>
            <a:off x="374072" y="221673"/>
            <a:ext cx="11349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systems, at high temperatures, are fundamentally classical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B41E99-C9BA-8A0E-FE3F-F6A1B1E88A82}"/>
              </a:ext>
            </a:extLst>
          </p:cNvPr>
          <p:cNvSpPr txBox="1"/>
          <p:nvPr/>
        </p:nvSpPr>
        <p:spPr>
          <a:xfrm>
            <a:off x="374072" y="1449688"/>
            <a:ext cx="112085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entanglement, and uniquely quantum correlations which could make simulation challenging,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entirely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dissipate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regime [YL23, BLMT24].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3C453-B161-572D-C9F3-10A5DB9F74AD}"/>
              </a:ext>
            </a:extLst>
          </p:cNvPr>
          <p:cNvSpPr txBox="1"/>
          <p:nvPr/>
        </p:nvSpPr>
        <p:spPr>
          <a:xfrm>
            <a:off x="374072" y="5666898"/>
            <a:ext cx="1202813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places much of the meaningful quantum-algorithmic interest, in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regime. </a:t>
            </a:r>
          </a:p>
        </p:txBody>
      </p:sp>
      <p:pic>
        <p:nvPicPr>
          <p:cNvPr id="16" name="Picture 15" descr="A yellow and blue speckled background&#10;&#10;AI-generated content may be incorrect.">
            <a:extLst>
              <a:ext uri="{FF2B5EF4-FFF2-40B4-BE49-F238E27FC236}">
                <a16:creationId xmlns:a16="http://schemas.microsoft.com/office/drawing/2014/main" id="{F4D3E889-966F-3CCC-19DA-A92FB8A2A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152" y="2711257"/>
            <a:ext cx="2046779" cy="2046779"/>
          </a:xfrm>
          <a:prstGeom prst="rect">
            <a:avLst/>
          </a:prstGeom>
        </p:spPr>
      </p:pic>
      <p:pic>
        <p:nvPicPr>
          <p:cNvPr id="18" name="Picture 17" descr="A yellow rectangular object with a black center&#10;&#10;AI-generated content may be incorrect.">
            <a:extLst>
              <a:ext uri="{FF2B5EF4-FFF2-40B4-BE49-F238E27FC236}">
                <a16:creationId xmlns:a16="http://schemas.microsoft.com/office/drawing/2014/main" id="{101A7074-1DE7-61DE-D8C7-C6037C2B1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35" y="2711257"/>
            <a:ext cx="2030470" cy="2046779"/>
          </a:xfrm>
          <a:prstGeom prst="rect">
            <a:avLst/>
          </a:prstGeom>
        </p:spPr>
      </p:pic>
      <p:pic>
        <p:nvPicPr>
          <p:cNvPr id="20" name="Picture 19" descr="A yellow and blue speckled background&#10;&#10;AI-generated content may be incorrect.">
            <a:extLst>
              <a:ext uri="{FF2B5EF4-FFF2-40B4-BE49-F238E27FC236}">
                <a16:creationId xmlns:a16="http://schemas.microsoft.com/office/drawing/2014/main" id="{71926D80-2C76-923C-CD3C-6726D58C7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078" y="2711257"/>
            <a:ext cx="2050914" cy="2046779"/>
          </a:xfrm>
          <a:prstGeom prst="rect">
            <a:avLst/>
          </a:prstGeom>
        </p:spPr>
      </p:pic>
      <p:pic>
        <p:nvPicPr>
          <p:cNvPr id="22" name="Picture 21" descr="A blue and yellow speckled background&#10;&#10;AI-generated content may be incorrect.">
            <a:extLst>
              <a:ext uri="{FF2B5EF4-FFF2-40B4-BE49-F238E27FC236}">
                <a16:creationId xmlns:a16="http://schemas.microsoft.com/office/drawing/2014/main" id="{578EEE02-AFD8-5BEB-151F-A96FB7580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1139" y="2711257"/>
            <a:ext cx="2026352" cy="2046779"/>
          </a:xfrm>
          <a:prstGeom prst="rect">
            <a:avLst/>
          </a:prstGeom>
        </p:spPr>
      </p:pic>
      <p:pic>
        <p:nvPicPr>
          <p:cNvPr id="24" name="Picture 23" descr="A blue and yellow speckled background&#10;&#10;AI-generated content may be incorrect.">
            <a:extLst>
              <a:ext uri="{FF2B5EF4-FFF2-40B4-BE49-F238E27FC236}">
                <a16:creationId xmlns:a16="http://schemas.microsoft.com/office/drawing/2014/main" id="{0BA2CF77-EC69-E447-CDA9-B07FDDAB35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8638" y="2711257"/>
            <a:ext cx="2034196" cy="20467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9279BEB-2A79-2D37-6C82-28F6E567564F}"/>
                  </a:ext>
                </a:extLst>
              </p:cNvPr>
              <p:cNvSpPr txBox="1"/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85168BF-1E0E-0BFB-1E66-91B480528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98816D3-F21A-EA34-796A-D273A61478B6}"/>
                  </a:ext>
                </a:extLst>
              </p:cNvPr>
              <p:cNvSpPr txBox="1"/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A330BF-7480-F9BB-7A92-AC9DD72B9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256FD4BC-CC4F-32C4-B5FE-C23DD487AC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078" y="2711257"/>
            <a:ext cx="2042677" cy="204677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9B8FE4F-4F8C-8425-E3F7-C81F25CEB7DF}"/>
              </a:ext>
            </a:extLst>
          </p:cNvPr>
          <p:cNvCxnSpPr>
            <a:cxnSpLocks/>
          </p:cNvCxnSpPr>
          <p:nvPr/>
        </p:nvCxnSpPr>
        <p:spPr>
          <a:xfrm>
            <a:off x="487112" y="5181600"/>
            <a:ext cx="11093769" cy="0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F835C2-6C98-3F75-BF75-193888F964C6}"/>
              </a:ext>
            </a:extLst>
          </p:cNvPr>
          <p:cNvSpPr txBox="1"/>
          <p:nvPr/>
        </p:nvSpPr>
        <p:spPr>
          <a:xfrm>
            <a:off x="2430516" y="6364393"/>
            <a:ext cx="9701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Bakshi et al. “High-Temperature Gibbs States are Unentangled and Efficiently Preparable.” (2024)</a:t>
            </a:r>
          </a:p>
        </p:txBody>
      </p:sp>
    </p:spTree>
    <p:extLst>
      <p:ext uri="{BB962C8B-B14F-4D97-AF65-F5344CB8AC3E}">
        <p14:creationId xmlns:p14="http://schemas.microsoft.com/office/powerpoint/2010/main" val="1376614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A4FD5-EC0C-DF37-D99B-CB6940020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D274D-7683-D707-38E7-B86BAF016E7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3BD46C4-84BC-C2C0-919C-BF6D6D748613}"/>
              </a:ext>
            </a:extLst>
          </p:cNvPr>
          <p:cNvSpPr txBox="1"/>
          <p:nvPr/>
        </p:nvSpPr>
        <p:spPr>
          <a:xfrm>
            <a:off x="195404" y="221673"/>
            <a:ext cx="9736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Markov Properties (in Gibbs states) [CR25]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6D67BDA-9B7A-E618-C35F-DA0E1EE05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110</a:t>
            </a:fld>
            <a:endParaRPr lang="en-US"/>
          </a:p>
        </p:txBody>
      </p:sp>
      <p:pic>
        <p:nvPicPr>
          <p:cNvPr id="3" name="Picture 2" descr="A close up of text&#10;&#10;AI-generated content may be incorrect.">
            <a:extLst>
              <a:ext uri="{FF2B5EF4-FFF2-40B4-BE49-F238E27FC236}">
                <a16:creationId xmlns:a16="http://schemas.microsoft.com/office/drawing/2014/main" id="{097D8ABB-6E48-77AE-A3FA-B33EAC23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1" y="1412526"/>
            <a:ext cx="11422817" cy="1555513"/>
          </a:xfrm>
          <a:prstGeom prst="rect">
            <a:avLst/>
          </a:prstGeom>
        </p:spPr>
      </p:pic>
      <p:pic>
        <p:nvPicPr>
          <p:cNvPr id="4" name="Picture 3" descr="A diagram of a circle with dots and lines&#10;&#10;AI-generated content may be incorrect.">
            <a:extLst>
              <a:ext uri="{FF2B5EF4-FFF2-40B4-BE49-F238E27FC236}">
                <a16:creationId xmlns:a16="http://schemas.microsoft.com/office/drawing/2014/main" id="{32B7C7E1-6024-6233-155D-00E4239D9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27" t="4463" r="9664" b="7508"/>
          <a:stretch>
            <a:fillRect/>
          </a:stretch>
        </p:blipFill>
        <p:spPr>
          <a:xfrm>
            <a:off x="1292598" y="3330240"/>
            <a:ext cx="3069540" cy="3084781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E0A0CEC-1CCD-7CB3-C339-A588F80FB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820" y="4468869"/>
            <a:ext cx="5873789" cy="1058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23FE21-E20A-98B9-82A5-57E1AB10B0D1}"/>
              </a:ext>
            </a:extLst>
          </p:cNvPr>
          <p:cNvSpPr txBox="1"/>
          <p:nvPr/>
        </p:nvSpPr>
        <p:spPr>
          <a:xfrm>
            <a:off x="6542591" y="3889962"/>
            <a:ext cx="3389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The time averaged dynamics</a:t>
            </a:r>
          </a:p>
        </p:txBody>
      </p:sp>
    </p:spTree>
    <p:extLst>
      <p:ext uri="{BB962C8B-B14F-4D97-AF65-F5344CB8AC3E}">
        <p14:creationId xmlns:p14="http://schemas.microsoft.com/office/powerpoint/2010/main" val="296230029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59356-FD62-A338-893C-087DD40DE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CE80D4-DEA0-5647-C873-14FC3F9C9E1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D26577D-5A2B-F43D-6B5C-006B5EF580C0}"/>
              </a:ext>
            </a:extLst>
          </p:cNvPr>
          <p:cNvSpPr txBox="1"/>
          <p:nvPr/>
        </p:nvSpPr>
        <p:spPr>
          <a:xfrm>
            <a:off x="195404" y="221673"/>
            <a:ext cx="9736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Markov Properties (in Gibbs states) [CR25]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0D1E2A0-C7EC-1B19-CE45-F2229116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111</a:t>
            </a:fld>
            <a:endParaRPr lang="en-US"/>
          </a:p>
        </p:txBody>
      </p:sp>
      <p:pic>
        <p:nvPicPr>
          <p:cNvPr id="3" name="Picture 2" descr="A close up of text&#10;&#10;AI-generated content may be incorrect.">
            <a:extLst>
              <a:ext uri="{FF2B5EF4-FFF2-40B4-BE49-F238E27FC236}">
                <a16:creationId xmlns:a16="http://schemas.microsoft.com/office/drawing/2014/main" id="{A145E20B-053B-822C-A505-B66CEB7D0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1" y="1412526"/>
            <a:ext cx="11422817" cy="1555513"/>
          </a:xfrm>
          <a:prstGeom prst="rect">
            <a:avLst/>
          </a:prstGeom>
        </p:spPr>
      </p:pic>
      <p:pic>
        <p:nvPicPr>
          <p:cNvPr id="4" name="Picture 3" descr="A diagram of a circle with dots and lines&#10;&#10;AI-generated content may be incorrect.">
            <a:extLst>
              <a:ext uri="{FF2B5EF4-FFF2-40B4-BE49-F238E27FC236}">
                <a16:creationId xmlns:a16="http://schemas.microsoft.com/office/drawing/2014/main" id="{34B89D60-BAA6-25EA-4D08-48A253AF3C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27" t="4463" r="9664" b="7508"/>
          <a:stretch>
            <a:fillRect/>
          </a:stretch>
        </p:blipFill>
        <p:spPr>
          <a:xfrm>
            <a:off x="1292598" y="3330240"/>
            <a:ext cx="3069540" cy="3084781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2776982-1CB5-3E44-9A06-665B6BAE4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820" y="4468869"/>
            <a:ext cx="5873789" cy="1058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A4D85B-D1D8-0F87-1218-14102D17CE82}"/>
              </a:ext>
            </a:extLst>
          </p:cNvPr>
          <p:cNvSpPr txBox="1"/>
          <p:nvPr/>
        </p:nvSpPr>
        <p:spPr>
          <a:xfrm>
            <a:off x="6542591" y="3889962"/>
            <a:ext cx="3389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The time averaged dynamics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71C467E-8DCA-1703-BA31-1140D3753856}"/>
              </a:ext>
            </a:extLst>
          </p:cNvPr>
          <p:cNvSpPr/>
          <p:nvPr/>
        </p:nvSpPr>
        <p:spPr>
          <a:xfrm>
            <a:off x="7086314" y="2119319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8156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0BC23-317D-E197-1727-256BC2227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04F1B1-B954-9D0D-3462-EE2949620A6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A15212-AD5F-89AC-92B5-84369702D581}"/>
              </a:ext>
            </a:extLst>
          </p:cNvPr>
          <p:cNvSpPr txBox="1"/>
          <p:nvPr/>
        </p:nvSpPr>
        <p:spPr>
          <a:xfrm>
            <a:off x="247956" y="242694"/>
            <a:ext cx="7716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208D90D-B396-4DE5-4FED-3CCE5AA0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174C11-25C2-94B8-11D4-266B81702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25" y="1397000"/>
            <a:ext cx="9466358" cy="4617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3FF79D-FFB9-43C3-0AF0-0E18EF15F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75" y="2067572"/>
            <a:ext cx="6569055" cy="65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567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BE224-8310-19DD-5601-72CA6BFAA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39DEA5-5D2F-2ACD-CD90-57D3A683B9F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70E4DEC-A0F3-837E-454B-B455DA0F54AF}"/>
              </a:ext>
            </a:extLst>
          </p:cNvPr>
          <p:cNvSpPr txBox="1"/>
          <p:nvPr/>
        </p:nvSpPr>
        <p:spPr>
          <a:xfrm>
            <a:off x="247956" y="242694"/>
            <a:ext cx="7716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7D1CFE-A8FB-EFB1-BF85-5D356A56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4C7A03-FB69-B4A6-C682-B45AB1348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25" y="1397000"/>
            <a:ext cx="9466358" cy="4617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187ED5-6B3D-126E-0ADE-7029765B0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75" y="2067572"/>
            <a:ext cx="6569055" cy="658368"/>
          </a:xfrm>
          <a:prstGeom prst="rect">
            <a:avLst/>
          </a:prstGeom>
        </p:spPr>
      </p:pic>
      <p:pic>
        <p:nvPicPr>
          <p:cNvPr id="19" name="Picture 18" descr="A close up of text&#10;&#10;AI-generated content may be incorrect.">
            <a:extLst>
              <a:ext uri="{FF2B5EF4-FFF2-40B4-BE49-F238E27FC236}">
                <a16:creationId xmlns:a16="http://schemas.microsoft.com/office/drawing/2014/main" id="{A593CEDF-74D6-A959-FE8C-7EA1547C5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80" y="3024679"/>
            <a:ext cx="9893503" cy="138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2354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9A2CA-D3A1-9F27-77B3-0DAA4CCC0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DBC43C-EFAD-11EF-EB27-1E529EDA343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5C506D1-B4FA-AE08-09C8-12119D39D4A0}"/>
              </a:ext>
            </a:extLst>
          </p:cNvPr>
          <p:cNvSpPr txBox="1"/>
          <p:nvPr/>
        </p:nvSpPr>
        <p:spPr>
          <a:xfrm>
            <a:off x="247956" y="242694"/>
            <a:ext cx="7716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903BED2-AF1C-3ECE-5E88-7DDBC07C7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BEEB1C-EEC0-A2B7-912B-C037FB6FA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25" y="1397000"/>
            <a:ext cx="9466358" cy="4617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2631F5-3866-60F1-2634-4C75CFCB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75" y="2067572"/>
            <a:ext cx="6569055" cy="658368"/>
          </a:xfrm>
          <a:prstGeom prst="rect">
            <a:avLst/>
          </a:prstGeom>
        </p:spPr>
      </p:pic>
      <p:pic>
        <p:nvPicPr>
          <p:cNvPr id="19" name="Picture 18" descr="A close up of text&#10;&#10;AI-generated content may be incorrect.">
            <a:extLst>
              <a:ext uri="{FF2B5EF4-FFF2-40B4-BE49-F238E27FC236}">
                <a16:creationId xmlns:a16="http://schemas.microsoft.com/office/drawing/2014/main" id="{5DC24269-B805-79D7-1592-6C6B543D8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80" y="3024679"/>
            <a:ext cx="9893503" cy="1381856"/>
          </a:xfrm>
          <a:prstGeom prst="rect">
            <a:avLst/>
          </a:prstGeom>
        </p:spPr>
      </p:pic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89595F24-8B4D-3377-C4D3-491F8AD64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125" y="5324917"/>
            <a:ext cx="5219753" cy="10379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8EA97A2-EA97-6D0A-61BD-AEC77D6128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845" y="4660304"/>
            <a:ext cx="7410480" cy="470805"/>
          </a:xfrm>
          <a:prstGeom prst="rect">
            <a:avLst/>
          </a:prstGeom>
        </p:spPr>
      </p:pic>
      <p:pic>
        <p:nvPicPr>
          <p:cNvPr id="25" name="Picture 24" descr="A black and white symbol&#10;&#10;AI-generated content may be incorrect.">
            <a:extLst>
              <a:ext uri="{FF2B5EF4-FFF2-40B4-BE49-F238E27FC236}">
                <a16:creationId xmlns:a16="http://schemas.microsoft.com/office/drawing/2014/main" id="{4DDC8079-9156-DE3E-6D22-56954C1A3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4570" y="5481302"/>
            <a:ext cx="1581905" cy="47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8046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B66E-A29E-98BB-A096-49BA2D4AE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CD885F-D00B-E258-FA4A-43C58F394C7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EB02AD-2D6C-3FAF-ED4A-05A3CAC9C907}"/>
              </a:ext>
            </a:extLst>
          </p:cNvPr>
          <p:cNvSpPr txBox="1"/>
          <p:nvPr/>
        </p:nvSpPr>
        <p:spPr>
          <a:xfrm>
            <a:off x="247956" y="242694"/>
            <a:ext cx="7851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728BBDF-85DC-E47C-3DC2-328E6786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115</a:t>
            </a:fld>
            <a:endParaRPr lang="en-US"/>
          </a:p>
        </p:txBody>
      </p:sp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19670C5-9758-8EC1-0020-852FE26D6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85" y="1568263"/>
            <a:ext cx="5380341" cy="10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7083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3EA02-E1B0-AD60-B877-B558F2C9E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D027C5-FF0C-BA11-1C3E-46A1850FC6F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201F2A-9228-96F0-B067-70AD549197D6}"/>
              </a:ext>
            </a:extLst>
          </p:cNvPr>
          <p:cNvSpPr txBox="1"/>
          <p:nvPr/>
        </p:nvSpPr>
        <p:spPr>
          <a:xfrm>
            <a:off x="247956" y="242694"/>
            <a:ext cx="7851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1DC5BC5-1F2A-6F14-839E-384FCBF1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116</a:t>
            </a:fld>
            <a:endParaRPr lang="en-US"/>
          </a:p>
        </p:txBody>
      </p:sp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16C1480A-F836-9125-AD1F-5C92E8E1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85" y="1568263"/>
            <a:ext cx="5380341" cy="1069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6F1C24-58BF-16F5-DA7C-4B8EF4EE9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08" y="2900308"/>
            <a:ext cx="7772400" cy="473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259C6E-AA85-34FD-0AE0-18398F897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489" y="3636009"/>
            <a:ext cx="8795766" cy="9326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D95D88-5B4E-A0C0-EA7E-AD5ACD161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08" y="4830894"/>
            <a:ext cx="6388331" cy="53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9249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DDBFC-DD74-854A-9EA0-9405C81A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E157E7-D40C-BAA2-3DB9-33D7196F652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8C845C2-B873-1727-585B-BE0EDA4D9A37}"/>
              </a:ext>
            </a:extLst>
          </p:cNvPr>
          <p:cNvSpPr txBox="1"/>
          <p:nvPr/>
        </p:nvSpPr>
        <p:spPr>
          <a:xfrm>
            <a:off x="247956" y="242694"/>
            <a:ext cx="12128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Local Stationarity of the Dirichlet form (in metastable states)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32A0DD-7818-0FDD-5EE6-9D9BECB36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117</a:t>
            </a:fld>
            <a:endParaRPr lang="en-US"/>
          </a:p>
        </p:txBody>
      </p:sp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ACFB53D-7F45-F258-8632-AC9A9D901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85" y="1568263"/>
            <a:ext cx="5380341" cy="1069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F467FA-98DC-B8D5-B669-735423144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08" y="2900308"/>
            <a:ext cx="7772400" cy="473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DFF1B6-3BA3-CFDB-70F3-AEB6C3014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489" y="3636009"/>
            <a:ext cx="8795766" cy="932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5FDE07-E9E9-8825-D90F-4D3806DA6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08" y="4830894"/>
            <a:ext cx="10076687" cy="5212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0AA1B-1AAD-C75D-804F-B0FA1DD92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8276" y="5614296"/>
            <a:ext cx="5955571" cy="58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4424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DE9DC-8FFD-83C7-8CA4-12D873919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5F212A-B091-32B4-1882-D61965B442D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C32C3B4-FA3E-2CA0-81BB-E27ABE34A036}"/>
              </a:ext>
            </a:extLst>
          </p:cNvPr>
          <p:cNvSpPr txBox="1"/>
          <p:nvPr/>
        </p:nvSpPr>
        <p:spPr>
          <a:xfrm>
            <a:off x="195404" y="221673"/>
            <a:ext cx="9820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Local Markov Property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3B955DE-7A7D-91EB-DA9B-F727AEF0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118</a:t>
            </a:fld>
            <a:endParaRPr lang="en-US"/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A5F516B4-BE51-8B0D-D60A-1094CA87A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294"/>
            <a:ext cx="12043132" cy="2148840"/>
          </a:xfrm>
          <a:prstGeom prst="rect">
            <a:avLst/>
          </a:prstGeom>
        </p:spPr>
      </p:pic>
      <p:pic>
        <p:nvPicPr>
          <p:cNvPr id="7" name="Picture 6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0FAC0422-BF92-AAF1-75C5-2B9FFB520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809" y="3244134"/>
            <a:ext cx="6008381" cy="351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54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C2D0F-E4EA-C48B-AAA7-AAF4F819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BBDA29-66E2-31F8-D0A8-D4CF0E28A52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15B6799-813C-6CC1-B1AE-19C3A35A6EC1}"/>
              </a:ext>
            </a:extLst>
          </p:cNvPr>
          <p:cNvSpPr txBox="1"/>
          <p:nvPr/>
        </p:nvSpPr>
        <p:spPr>
          <a:xfrm>
            <a:off x="374072" y="221673"/>
            <a:ext cx="11471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still lies challenges, and opportunities for quantum computers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E3B413-C739-2D07-5498-1B44C4107913}"/>
              </a:ext>
            </a:extLst>
          </p:cNvPr>
          <p:cNvSpPr txBox="1"/>
          <p:nvPr/>
        </p:nvSpPr>
        <p:spPr>
          <a:xfrm>
            <a:off x="258397" y="1495403"/>
            <a:ext cx="117647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physics of cold and dense, strongly interacting matter can be computationally intractable to probe.</a:t>
            </a:r>
          </a:p>
        </p:txBody>
      </p:sp>
    </p:spTree>
    <p:extLst>
      <p:ext uri="{BB962C8B-B14F-4D97-AF65-F5344CB8AC3E}">
        <p14:creationId xmlns:p14="http://schemas.microsoft.com/office/powerpoint/2010/main" val="4156720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CD59A-0230-9F9F-BBA0-5247FCBCB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8178370-9AFE-CA96-AA50-B442B817166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E0B7BAC-9079-8DCA-6E36-C5EFAFA2920A}"/>
              </a:ext>
            </a:extLst>
          </p:cNvPr>
          <p:cNvSpPr txBox="1"/>
          <p:nvPr/>
        </p:nvSpPr>
        <p:spPr>
          <a:xfrm>
            <a:off x="374072" y="221673"/>
            <a:ext cx="11471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still lies challenges, and opportunities for quantum computers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295C95-AAB4-7210-6BDC-89358952E3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1"/>
          <a:stretch>
            <a:fillRect/>
          </a:stretch>
        </p:blipFill>
        <p:spPr>
          <a:xfrm>
            <a:off x="6498705" y="2273416"/>
            <a:ext cx="5084157" cy="33864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5CF4B9-C1B5-ECBF-79CA-057D33A1606F}"/>
              </a:ext>
            </a:extLst>
          </p:cNvPr>
          <p:cNvSpPr txBox="1"/>
          <p:nvPr/>
        </p:nvSpPr>
        <p:spPr>
          <a:xfrm>
            <a:off x="3697401" y="6253140"/>
            <a:ext cx="841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Gert Aarts. “Introductory lectures on lattice QCD at nonzero baryon number” (2015)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3A0612-88A7-8A7A-ADC4-A7E87CC8D883}"/>
              </a:ext>
            </a:extLst>
          </p:cNvPr>
          <p:cNvSpPr txBox="1"/>
          <p:nvPr/>
        </p:nvSpPr>
        <p:spPr>
          <a:xfrm>
            <a:off x="258397" y="1495403"/>
            <a:ext cx="117647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physics of cold and dense, strongly interacting matter can be computationally intractable to probe.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15335E-8245-347A-7EFD-7949E2162D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70"/>
          <a:stretch>
            <a:fillRect/>
          </a:stretch>
        </p:blipFill>
        <p:spPr>
          <a:xfrm>
            <a:off x="374072" y="2094106"/>
            <a:ext cx="5792123" cy="35518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D43849-AB33-E4F6-4750-7F22D6875A30}"/>
              </a:ext>
            </a:extLst>
          </p:cNvPr>
          <p:cNvSpPr txBox="1"/>
          <p:nvPr/>
        </p:nvSpPr>
        <p:spPr>
          <a:xfrm>
            <a:off x="3074923" y="5851174"/>
            <a:ext cx="9040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Lee et al. “Doping a Mott insulator: Physics of high-temperature superconductivity” (2006)</a:t>
            </a:r>
          </a:p>
        </p:txBody>
      </p:sp>
    </p:spTree>
    <p:extLst>
      <p:ext uri="{BB962C8B-B14F-4D97-AF65-F5344CB8AC3E}">
        <p14:creationId xmlns:p14="http://schemas.microsoft.com/office/powerpoint/2010/main" val="593573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52599-BF5C-B57A-ACB5-6D3A4DFD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47F549-0D8A-BE55-766B-CA266324495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8DEAB1-E997-51CD-2CDD-D18010E0404B}"/>
              </a:ext>
            </a:extLst>
          </p:cNvPr>
          <p:cNvSpPr txBox="1"/>
          <p:nvPr/>
        </p:nvSpPr>
        <p:spPr>
          <a:xfrm>
            <a:off x="374072" y="221673"/>
            <a:ext cx="11471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still lies challenges, and opportunities for quantum computers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525E40-6B46-593A-5020-2E45C00FFC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1"/>
          <a:stretch>
            <a:fillRect/>
          </a:stretch>
        </p:blipFill>
        <p:spPr>
          <a:xfrm>
            <a:off x="6498705" y="2273416"/>
            <a:ext cx="5084157" cy="33864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3537F8-498A-3DEB-2F85-D4082651288E}"/>
              </a:ext>
            </a:extLst>
          </p:cNvPr>
          <p:cNvSpPr txBox="1"/>
          <p:nvPr/>
        </p:nvSpPr>
        <p:spPr>
          <a:xfrm>
            <a:off x="258397" y="1495403"/>
            <a:ext cx="117647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physics of cold and dense, strongly interacting matter can be computationally intractable to probe.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0C23D7-AC15-100B-42C7-B584115118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70"/>
          <a:stretch>
            <a:fillRect/>
          </a:stretch>
        </p:blipFill>
        <p:spPr>
          <a:xfrm>
            <a:off x="374072" y="2094106"/>
            <a:ext cx="5792123" cy="35518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C71833-DFBD-6434-ACDF-6DCB9A4E1AF0}"/>
              </a:ext>
            </a:extLst>
          </p:cNvPr>
          <p:cNvSpPr txBox="1"/>
          <p:nvPr/>
        </p:nvSpPr>
        <p:spPr>
          <a:xfrm>
            <a:off x="374072" y="5987648"/>
            <a:ext cx="84425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NP hard, by the hardness of approximate counting [Sly10, SS12]</a:t>
            </a:r>
          </a:p>
        </p:txBody>
      </p:sp>
    </p:spTree>
    <p:extLst>
      <p:ext uri="{BB962C8B-B14F-4D97-AF65-F5344CB8AC3E}">
        <p14:creationId xmlns:p14="http://schemas.microsoft.com/office/powerpoint/2010/main" val="39347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48C2D-E1A4-8C02-F1BE-9E4FE424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543E26-C8D7-D3EA-A9D8-F5E10364AE5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2B52E9-76C0-B434-E20D-EF11EE982CE3}"/>
              </a:ext>
            </a:extLst>
          </p:cNvPr>
          <p:cNvSpPr txBox="1"/>
          <p:nvPr/>
        </p:nvSpPr>
        <p:spPr>
          <a:xfrm>
            <a:off x="111321" y="221673"/>
            <a:ext cx="5381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Very brief outline for today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AFC3513-8CB6-86B7-BFD0-26FD6379B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117C47-8F37-090D-6F11-FBA10232CFF4}"/>
              </a:ext>
            </a:extLst>
          </p:cNvPr>
          <p:cNvSpPr txBox="1"/>
          <p:nvPr/>
        </p:nvSpPr>
        <p:spPr>
          <a:xfrm>
            <a:off x="515557" y="1810511"/>
            <a:ext cx="111608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1. Local Hamiltonians and their thermal (Gibbs) 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2. (Quantum) Markov chain Monte Carlo algorithms for simulating thermal physics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Where, and why there are reasonable candidates for quantum speedups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What happens when these algorithms don’t converge quickly </a:t>
            </a:r>
            <a:r>
              <a:rPr lang="en-US" sz="2400" dirty="0">
                <a:solidFill>
                  <a:srgbClr val="C00000"/>
                </a:solidFill>
              </a:rPr>
              <a:t>in the worst-case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6691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5314B-87E4-C843-44AF-3007F0B95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20AB475-B610-F991-4AC4-D90CFCE793CA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9EFD48A-059B-C0CE-B4DA-F421F21FD249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6A5B6-1434-E00D-3EA8-A3AF3C53B96C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</p:spTree>
    <p:extLst>
      <p:ext uri="{BB962C8B-B14F-4D97-AF65-F5344CB8AC3E}">
        <p14:creationId xmlns:p14="http://schemas.microsoft.com/office/powerpoint/2010/main" val="1276908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871B1-78AE-801A-7711-E05D0828E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212B56-5F48-B58A-AA61-336AFC51710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F08C57E-FC26-9B0D-FBBF-27648B304E17}"/>
              </a:ext>
            </a:extLst>
          </p:cNvPr>
          <p:cNvSpPr txBox="1"/>
          <p:nvPr/>
        </p:nvSpPr>
        <p:spPr>
          <a:xfrm>
            <a:off x="163869" y="221673"/>
            <a:ext cx="8973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246CB2-4087-39CB-C106-04BA23127AAE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667262-4416-B7BA-00D6-4446F93E29EB}"/>
              </a:ext>
            </a:extLst>
          </p:cNvPr>
          <p:cNvSpPr txBox="1"/>
          <p:nvPr/>
        </p:nvSpPr>
        <p:spPr>
          <a:xfrm>
            <a:off x="118286" y="2197111"/>
            <a:ext cx="11666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 to classical Markov Chain Monte Carlo methods, they are (quasi-)local, and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detailed-balanced.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BE692E-CDAE-7857-1992-0B5CAED196A0}"/>
              </a:ext>
            </a:extLst>
          </p:cNvPr>
          <p:cNvSpPr txBox="1"/>
          <p:nvPr/>
        </p:nvSpPr>
        <p:spPr>
          <a:xfrm>
            <a:off x="5062524" y="6266995"/>
            <a:ext cx="672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 also [Tem+11; RWW23; CKG23; Che+25a; DLL25; Gil+24; JI24]</a:t>
            </a:r>
          </a:p>
        </p:txBody>
      </p:sp>
    </p:spTree>
    <p:extLst>
      <p:ext uri="{BB962C8B-B14F-4D97-AF65-F5344CB8AC3E}">
        <p14:creationId xmlns:p14="http://schemas.microsoft.com/office/powerpoint/2010/main" val="293774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6D6FD-2B6A-5FB8-A4ED-22238686D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B8EED5-6BFC-28AE-6C95-EFCD4428FAA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7D6BF50-9B65-E7D2-4A30-53336EAE4E32}"/>
              </a:ext>
            </a:extLst>
          </p:cNvPr>
          <p:cNvSpPr txBox="1"/>
          <p:nvPr/>
        </p:nvSpPr>
        <p:spPr>
          <a:xfrm>
            <a:off x="163869" y="221673"/>
            <a:ext cx="8973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pic>
        <p:nvPicPr>
          <p:cNvPr id="2" name="Picture 1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DB93438D-30B8-84BB-D5CC-2078BDA1AD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25556" b="-1"/>
          <a:stretch>
            <a:fillRect/>
          </a:stretch>
        </p:blipFill>
        <p:spPr>
          <a:xfrm>
            <a:off x="6482527" y="2841201"/>
            <a:ext cx="3878076" cy="3475963"/>
          </a:xfrm>
          <a:prstGeom prst="rect">
            <a:avLst/>
          </a:prstGeom>
        </p:spPr>
      </p:pic>
      <p:pic>
        <p:nvPicPr>
          <p:cNvPr id="5" name="Picture 4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D7798B58-BBDB-B5E1-66AD-FBD74F60E2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649" t="7152" r="17071" b="75366"/>
          <a:stretch>
            <a:fillRect/>
          </a:stretch>
        </p:blipFill>
        <p:spPr>
          <a:xfrm>
            <a:off x="9923830" y="5633914"/>
            <a:ext cx="1971794" cy="760662"/>
          </a:xfrm>
          <a:prstGeom prst="rect">
            <a:avLst/>
          </a:prstGeom>
        </p:spPr>
      </p:pic>
      <p:pic>
        <p:nvPicPr>
          <p:cNvPr id="6" name="Picture 5" descr="A diagram of a graph&#10;&#10;AI-generated content may be incorrect.">
            <a:extLst>
              <a:ext uri="{FF2B5EF4-FFF2-40B4-BE49-F238E27FC236}">
                <a16:creationId xmlns:a16="http://schemas.microsoft.com/office/drawing/2014/main" id="{CD1A6938-5927-4C11-C880-BFCE9A4130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616"/>
          <a:stretch>
            <a:fillRect/>
          </a:stretch>
        </p:blipFill>
        <p:spPr>
          <a:xfrm>
            <a:off x="459259" y="4504953"/>
            <a:ext cx="5654098" cy="956932"/>
          </a:xfrm>
          <a:prstGeom prst="rect">
            <a:avLst/>
          </a:prstGeom>
        </p:spPr>
      </p:pic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DF7FE2EC-F630-A99B-ABBD-B511EAE51F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131"/>
          <a:stretch>
            <a:fillRect/>
          </a:stretch>
        </p:blipFill>
        <p:spPr>
          <a:xfrm>
            <a:off x="459259" y="3400445"/>
            <a:ext cx="5636741" cy="7031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9BBF0B-BB29-D7A5-DB37-F42F446F0957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633868-6F5F-EA4B-5960-8F22EA5119F2}"/>
              </a:ext>
            </a:extLst>
          </p:cNvPr>
          <p:cNvSpPr txBox="1"/>
          <p:nvPr/>
        </p:nvSpPr>
        <p:spPr>
          <a:xfrm>
            <a:off x="118286" y="2197111"/>
            <a:ext cx="11666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 to classical Markov Chain Monte Carlo methods, they are (quasi-)local, and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detailed-balanced.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641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374E9-C854-D2B5-6C2C-0C18E041B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6DD4ED-9A44-695E-09EC-AFACB95D653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A269531-B4F9-F541-6381-6F0647D37C26}"/>
              </a:ext>
            </a:extLst>
          </p:cNvPr>
          <p:cNvSpPr txBox="1"/>
          <p:nvPr/>
        </p:nvSpPr>
        <p:spPr>
          <a:xfrm>
            <a:off x="163869" y="221673"/>
            <a:ext cx="8610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quick classical example: Glauber dynamics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F6B103-8413-D3E9-87AC-E10AEB543695}"/>
              </a:ext>
            </a:extLst>
          </p:cNvPr>
          <p:cNvSpPr txBox="1"/>
          <p:nvPr/>
        </p:nvSpPr>
        <p:spPr>
          <a:xfrm>
            <a:off x="118286" y="1444179"/>
            <a:ext cx="78907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algorithm.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 a random bit, and flip it with some probability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53168F-4B36-591C-B2EE-F11D76B3EF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93" b="5482"/>
          <a:stretch>
            <a:fillRect/>
          </a:stretch>
        </p:blipFill>
        <p:spPr>
          <a:xfrm>
            <a:off x="1736033" y="2042957"/>
            <a:ext cx="4079564" cy="40530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025FEF-7DD7-E9EC-1C22-9639D5E3B3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293" b="5482"/>
          <a:stretch>
            <a:fillRect/>
          </a:stretch>
        </p:blipFill>
        <p:spPr>
          <a:xfrm>
            <a:off x="6389653" y="2042956"/>
            <a:ext cx="4079565" cy="40530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AF0D2-ACDE-55B9-EE8C-56574A7BB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620" y="1444179"/>
            <a:ext cx="2286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E3281-7348-4DF4-2220-14DD72D93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750448-7156-E08B-5DE8-24B0E217823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F8E1226-7F92-290C-AD95-273949073D19}"/>
              </a:ext>
            </a:extLst>
          </p:cNvPr>
          <p:cNvSpPr txBox="1"/>
          <p:nvPr/>
        </p:nvSpPr>
        <p:spPr>
          <a:xfrm>
            <a:off x="111321" y="221673"/>
            <a:ext cx="5381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Very brief outline for today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81FFDCA-0CD9-1DB3-96DC-B2CF7CE4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755BB2-E1DF-D252-9FE9-241E58DB1119}"/>
              </a:ext>
            </a:extLst>
          </p:cNvPr>
          <p:cNvSpPr txBox="1"/>
          <p:nvPr/>
        </p:nvSpPr>
        <p:spPr>
          <a:xfrm>
            <a:off x="515557" y="1810511"/>
            <a:ext cx="111608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Local Hamiltonians and their thermal (Gibbs) 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2. (Quantum) Markov chain Monte Carlo algorithms for simulating thermal physics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Where, and why there are reasonable candidates for quantum speedups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What happens when these algorithms don’t converge quickly </a:t>
            </a:r>
            <a:r>
              <a:rPr lang="en-US" sz="2400" dirty="0">
                <a:solidFill>
                  <a:srgbClr val="C00000"/>
                </a:solidFill>
              </a:rPr>
              <a:t>in the worst-case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0016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6A0F0-5425-078E-7A33-A1097E642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8EF65C-53E3-88B3-93E5-EE4E00D0839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CC548F0-3167-A61C-3A71-9CE813926206}"/>
              </a:ext>
            </a:extLst>
          </p:cNvPr>
          <p:cNvSpPr txBox="1"/>
          <p:nvPr/>
        </p:nvSpPr>
        <p:spPr>
          <a:xfrm>
            <a:off x="163869" y="221673"/>
            <a:ext cx="8610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quick classical example: Glauber dynamics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30EF5A-79BB-0496-2043-E003B5AC55ED}"/>
              </a:ext>
            </a:extLst>
          </p:cNvPr>
          <p:cNvSpPr txBox="1"/>
          <p:nvPr/>
        </p:nvSpPr>
        <p:spPr>
          <a:xfrm>
            <a:off x="118286" y="1444179"/>
            <a:ext cx="78907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algorithm.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 a random bit, and flip it with some probability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3A49C4-2EB0-26E5-5BCB-A35FEFA27D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93" b="5482"/>
          <a:stretch>
            <a:fillRect/>
          </a:stretch>
        </p:blipFill>
        <p:spPr>
          <a:xfrm>
            <a:off x="1736033" y="2042957"/>
            <a:ext cx="4079564" cy="40530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C79504-D3F6-C2C4-27DE-579879C9EC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293" b="5482"/>
          <a:stretch>
            <a:fillRect/>
          </a:stretch>
        </p:blipFill>
        <p:spPr>
          <a:xfrm>
            <a:off x="6389653" y="2042956"/>
            <a:ext cx="4079565" cy="40530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BB68BD-6EC5-D258-EE3F-036CB963E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620" y="1444179"/>
            <a:ext cx="2286000" cy="457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275286-66DC-005F-B373-EAD76BD54F14}"/>
              </a:ext>
            </a:extLst>
          </p:cNvPr>
          <p:cNvSpPr txBox="1"/>
          <p:nvPr/>
        </p:nvSpPr>
        <p:spPr>
          <a:xfrm>
            <a:off x="39756" y="6277146"/>
            <a:ext cx="12234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 this language, a self-correcting memory is nothing more than a Markov chain that does not converge quickly</a:t>
            </a:r>
          </a:p>
        </p:txBody>
      </p:sp>
    </p:spTree>
    <p:extLst>
      <p:ext uri="{BB962C8B-B14F-4D97-AF65-F5344CB8AC3E}">
        <p14:creationId xmlns:p14="http://schemas.microsoft.com/office/powerpoint/2010/main" val="2864831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20A95-5D14-DCE8-6CA7-F45648C1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C1B6702-8483-A3B1-2F22-BE3054F2A88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473C29F-3ED2-A104-AA6E-E38B1CC8545F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pic>
        <p:nvPicPr>
          <p:cNvPr id="6" name="Picture 5" descr="A diagram of a graph&#10;&#10;AI-generated content may be incorrect.">
            <a:extLst>
              <a:ext uri="{FF2B5EF4-FFF2-40B4-BE49-F238E27FC236}">
                <a16:creationId xmlns:a16="http://schemas.microsoft.com/office/drawing/2014/main" id="{439210C6-A44B-65E2-EB18-1CB8D018D1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20757F45-F38A-E380-1719-9D83234D65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A99749-8233-BE6E-3746-9D5B18802773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A0043D-3A76-99A9-1D22-3BA54534F312}"/>
              </a:ext>
            </a:extLst>
          </p:cNvPr>
          <p:cNvSpPr txBox="1"/>
          <p:nvPr/>
        </p:nvSpPr>
        <p:spPr>
          <a:xfrm>
            <a:off x="118286" y="2197111"/>
            <a:ext cx="11666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 to classical Markov Chain Monte Carlo methods, they are (quasi-)local, and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detailed-balanced.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210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BB590-611B-3702-4EA6-DC7E5E5A6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C0FE65-5A85-534F-BAF9-B0C6C5DD175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30875A8-6464-E966-2AAE-FEC51177EC76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pic>
        <p:nvPicPr>
          <p:cNvPr id="6" name="Picture 5" descr="A diagram of a graph&#10;&#10;AI-generated content may be incorrect.">
            <a:extLst>
              <a:ext uri="{FF2B5EF4-FFF2-40B4-BE49-F238E27FC236}">
                <a16:creationId xmlns:a16="http://schemas.microsoft.com/office/drawing/2014/main" id="{AE9ED38B-B14D-6A29-6E0F-EA1FC58981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179448ED-E782-68A0-75D8-B492238B6B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pic>
        <p:nvPicPr>
          <p:cNvPr id="11" name="Picture 10" descr="A black symbols with a white background&#10;&#10;AI-generated content may be incorrect.">
            <a:extLst>
              <a:ext uri="{FF2B5EF4-FFF2-40B4-BE49-F238E27FC236}">
                <a16:creationId xmlns:a16="http://schemas.microsoft.com/office/drawing/2014/main" id="{10E803CF-BCD7-7D2E-317A-C086EF21D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983" y="2757258"/>
            <a:ext cx="6483535" cy="1162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6A73A5-B6F2-99E0-ADB7-BB415A390D67}"/>
              </a:ext>
            </a:extLst>
          </p:cNvPr>
          <p:cNvSpPr txBox="1"/>
          <p:nvPr/>
        </p:nvSpPr>
        <p:spPr>
          <a:xfrm>
            <a:off x="1437920" y="3045713"/>
            <a:ext cx="1390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(Classical)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814D41-1BE4-7260-E227-11562150B5C5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34FDDB-A3EC-9D4A-E03A-6E90D7FF75BD}"/>
              </a:ext>
            </a:extLst>
          </p:cNvPr>
          <p:cNvSpPr txBox="1"/>
          <p:nvPr/>
        </p:nvSpPr>
        <p:spPr>
          <a:xfrm>
            <a:off x="118286" y="2197111"/>
            <a:ext cx="11666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 to classical Markov Chain Monte Carlo methods, they are (quasi-)local, and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detailed-balanced.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8527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356D0-F69B-E680-FDE2-62FA6367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21DCE4-C95C-53D4-CCB8-4BAC64BD224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6A73CE4-D7ED-02F0-70BD-D396BD30F30C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pic>
        <p:nvPicPr>
          <p:cNvPr id="6" name="Picture 5" descr="A diagram of a graph&#10;&#10;AI-generated content may be incorrect.">
            <a:extLst>
              <a:ext uri="{FF2B5EF4-FFF2-40B4-BE49-F238E27FC236}">
                <a16:creationId xmlns:a16="http://schemas.microsoft.com/office/drawing/2014/main" id="{9165AF77-6D86-2A7C-E6A1-AAC31A09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1359F793-D66F-14A3-57CB-98ADD4C878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69A1B4A7-993B-6354-240D-2EE82F0D1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983" y="4145532"/>
            <a:ext cx="6945002" cy="1539615"/>
          </a:xfrm>
          <a:prstGeom prst="rect">
            <a:avLst/>
          </a:prstGeom>
        </p:spPr>
      </p:pic>
      <p:pic>
        <p:nvPicPr>
          <p:cNvPr id="11" name="Picture 10" descr="A black symbols with a white background&#10;&#10;AI-generated content may be incorrect.">
            <a:extLst>
              <a:ext uri="{FF2B5EF4-FFF2-40B4-BE49-F238E27FC236}">
                <a16:creationId xmlns:a16="http://schemas.microsoft.com/office/drawing/2014/main" id="{9FDDB0B1-CB71-3027-F644-31754CB82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983" y="2757258"/>
            <a:ext cx="6483535" cy="1162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B95F44-46DE-94BE-02C3-2823912B929B}"/>
              </a:ext>
            </a:extLst>
          </p:cNvPr>
          <p:cNvSpPr txBox="1"/>
          <p:nvPr/>
        </p:nvSpPr>
        <p:spPr>
          <a:xfrm>
            <a:off x="1437920" y="3045713"/>
            <a:ext cx="1390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(Classical)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49C80D-CE1C-BE6B-8E2E-C45EE5F3BE9E}"/>
              </a:ext>
            </a:extLst>
          </p:cNvPr>
          <p:cNvSpPr txBox="1"/>
          <p:nvPr/>
        </p:nvSpPr>
        <p:spPr>
          <a:xfrm>
            <a:off x="1437920" y="4317597"/>
            <a:ext cx="14237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(Quantum)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DD1909-80FE-EE69-2C53-1596DBC461E9}"/>
              </a:ext>
            </a:extLst>
          </p:cNvPr>
          <p:cNvSpPr txBox="1"/>
          <p:nvPr/>
        </p:nvSpPr>
        <p:spPr>
          <a:xfrm>
            <a:off x="118286" y="1444179"/>
            <a:ext cx="12171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and analysis of (recently proposed) quantum algorithms to simulate thermal physics [CKG23].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5B3C38-1B70-7D43-4B30-8E6FD8741743}"/>
              </a:ext>
            </a:extLst>
          </p:cNvPr>
          <p:cNvSpPr txBox="1"/>
          <p:nvPr/>
        </p:nvSpPr>
        <p:spPr>
          <a:xfrm>
            <a:off x="118286" y="2197111"/>
            <a:ext cx="11666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 to classical Markov Chain Monte Carlo methods, they are (quasi-)local, and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detailed-balanced.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8791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2331-8E27-05CE-742D-C654BC75A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4E203F-1C8C-5190-25DC-2BB86453568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11A2214-B5A7-1D58-07ED-05A0091AE61F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3051890C-C4C1-F9E0-AE9B-01B9575D5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DD4D87F-F50B-F068-638F-593629BBE1B8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3C7622-C575-8599-5449-C9509274D322}"/>
              </a:ext>
            </a:extLst>
          </p:cNvPr>
          <p:cNvSpPr txBox="1"/>
          <p:nvPr/>
        </p:nvSpPr>
        <p:spPr>
          <a:xfrm>
            <a:off x="665293" y="3416474"/>
            <a:ext cx="6325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 “updates” are time-evolved local operators:</a:t>
            </a:r>
          </a:p>
        </p:txBody>
      </p:sp>
      <p:pic>
        <p:nvPicPr>
          <p:cNvPr id="20" name="Picture 19" descr="A diagram of a graph&#10;&#10;AI-generated content may be incorrect.">
            <a:extLst>
              <a:ext uri="{FF2B5EF4-FFF2-40B4-BE49-F238E27FC236}">
                <a16:creationId xmlns:a16="http://schemas.microsoft.com/office/drawing/2014/main" id="{095C779F-F211-F84D-DD76-5D73FA9BA5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21" name="Picture 20" descr="A diagram of a graph&#10;&#10;AI-generated content may be incorrect.">
            <a:extLst>
              <a:ext uri="{FF2B5EF4-FFF2-40B4-BE49-F238E27FC236}">
                <a16:creationId xmlns:a16="http://schemas.microsoft.com/office/drawing/2014/main" id="{028F6B16-9BA9-A5B2-B7C1-7A65A3176E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70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988A5-9023-0D6E-7DD3-6AA97E777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1AF898-FB78-7C13-8F5E-DED0792B65A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7AB7FEFF-9615-1984-4CE9-4B3B8EA82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4137ED-8F50-EC2A-13BA-9D8D0B2D3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560" y="4045156"/>
            <a:ext cx="8323334" cy="12244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2F52A1-DFE1-6C42-66CA-3BBA1374E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130" y="5163510"/>
            <a:ext cx="2826620" cy="5158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A99898-DEDF-1662-CA04-D1ACB4224D66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B65A90-E4DA-5F68-0FAA-FFDB52ADE97F}"/>
              </a:ext>
            </a:extLst>
          </p:cNvPr>
          <p:cNvSpPr txBox="1"/>
          <p:nvPr/>
        </p:nvSpPr>
        <p:spPr>
          <a:xfrm>
            <a:off x="665293" y="3416474"/>
            <a:ext cx="6325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 “updates” are time-evolved local operators:</a:t>
            </a:r>
          </a:p>
        </p:txBody>
      </p:sp>
      <p:pic>
        <p:nvPicPr>
          <p:cNvPr id="20" name="Picture 19" descr="A diagram of a graph&#10;&#10;AI-generated content may be incorrect.">
            <a:extLst>
              <a:ext uri="{FF2B5EF4-FFF2-40B4-BE49-F238E27FC236}">
                <a16:creationId xmlns:a16="http://schemas.microsoft.com/office/drawing/2014/main" id="{DF792917-3833-05BC-C7DA-94883AFCEC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21" name="Picture 20" descr="A diagram of a graph&#10;&#10;AI-generated content may be incorrect.">
            <a:extLst>
              <a:ext uri="{FF2B5EF4-FFF2-40B4-BE49-F238E27FC236}">
                <a16:creationId xmlns:a16="http://schemas.microsoft.com/office/drawing/2014/main" id="{CA4F9AA0-8C93-5A5A-2460-5F6E2B3657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6850E-D979-A2E4-7E52-819698731D8A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6CA7A-209A-307B-5283-895F75EB7521}"/>
              </a:ext>
            </a:extLst>
          </p:cNvPr>
          <p:cNvSpPr txBox="1"/>
          <p:nvPr/>
        </p:nvSpPr>
        <p:spPr>
          <a:xfrm>
            <a:off x="9841002" y="386353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😱🫣</a:t>
            </a:r>
          </a:p>
        </p:txBody>
      </p:sp>
    </p:spTree>
    <p:extLst>
      <p:ext uri="{BB962C8B-B14F-4D97-AF65-F5344CB8AC3E}">
        <p14:creationId xmlns:p14="http://schemas.microsoft.com/office/powerpoint/2010/main" val="3878913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21B46-5490-571A-082D-5700CA977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C06F4E-D2A2-AF05-EC87-ACA4FA0F3670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EC76B505-90C7-DE1F-A9A7-89774378A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EC8026-2B54-A1D2-191D-C64B71BDC0C3}"/>
              </a:ext>
            </a:extLst>
          </p:cNvPr>
          <p:cNvSpPr txBox="1"/>
          <p:nvPr/>
        </p:nvSpPr>
        <p:spPr>
          <a:xfrm>
            <a:off x="512893" y="3611199"/>
            <a:ext cx="11679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from 		          , and compute expectation values	               .</a:t>
            </a: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lies in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convergence to the fixed point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" name="Picture 3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CC40F619-01AD-EB64-DC31-7442174611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86" t="18111" r="6291" b="8666"/>
          <a:stretch>
            <a:fillRect/>
          </a:stretch>
        </p:blipFill>
        <p:spPr>
          <a:xfrm>
            <a:off x="2860498" y="3645618"/>
            <a:ext cx="2084971" cy="411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772030-D931-83A9-1AEC-DE4A4B0E4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7783" y="3617908"/>
            <a:ext cx="1112758" cy="4110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BBBBF2-84A3-E1EA-8AC1-8BE1C15D45BF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pic>
        <p:nvPicPr>
          <p:cNvPr id="11" name="Picture 10" descr="A diagram of a graph&#10;&#10;AI-generated content may be incorrect.">
            <a:extLst>
              <a:ext uri="{FF2B5EF4-FFF2-40B4-BE49-F238E27FC236}">
                <a16:creationId xmlns:a16="http://schemas.microsoft.com/office/drawing/2014/main" id="{FAEA81D5-886D-6F4F-8FBC-AC07C2C300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2" name="Picture 11" descr="A diagram of a graph&#10;&#10;AI-generated content may be incorrect.">
            <a:extLst>
              <a:ext uri="{FF2B5EF4-FFF2-40B4-BE49-F238E27FC236}">
                <a16:creationId xmlns:a16="http://schemas.microsoft.com/office/drawing/2014/main" id="{918635A1-4AA6-3309-0ED3-F2469400DE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7D905F-A539-D7D4-69FA-B2F314CEA075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</p:spTree>
    <p:extLst>
      <p:ext uri="{BB962C8B-B14F-4D97-AF65-F5344CB8AC3E}">
        <p14:creationId xmlns:p14="http://schemas.microsoft.com/office/powerpoint/2010/main" val="2574839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05B46-2D27-0389-C0CF-B2DF86922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6FA36D-7EAD-B8BF-133E-8F6F49615BF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E4A1D035-3B1D-1CEB-AB8E-FC5D0C9C4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5D06D8-B634-CC36-992F-039A58F60BDC}"/>
              </a:ext>
            </a:extLst>
          </p:cNvPr>
          <p:cNvSpPr txBox="1"/>
          <p:nvPr/>
        </p:nvSpPr>
        <p:spPr>
          <a:xfrm>
            <a:off x="512893" y="3611199"/>
            <a:ext cx="116791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from 		          , and compute expectation values	               .</a:t>
            </a: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lies in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convergence to the fixed point. Often quantified using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spectral gaps.</a:t>
            </a:r>
          </a:p>
          <a:p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94190719-819E-7735-0E0E-608C022C0B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86" t="18111" r="6291" b="8666"/>
          <a:stretch>
            <a:fillRect/>
          </a:stretch>
        </p:blipFill>
        <p:spPr>
          <a:xfrm>
            <a:off x="2860498" y="3645618"/>
            <a:ext cx="2084971" cy="411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2F61AA-03EA-2AB9-BEBB-3A460CC18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7783" y="3617908"/>
            <a:ext cx="1112758" cy="4110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604E0E-1EF4-DD7A-718D-55743785E887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pic>
        <p:nvPicPr>
          <p:cNvPr id="11" name="Picture 10" descr="A diagram of a graph&#10;&#10;AI-generated content may be incorrect.">
            <a:extLst>
              <a:ext uri="{FF2B5EF4-FFF2-40B4-BE49-F238E27FC236}">
                <a16:creationId xmlns:a16="http://schemas.microsoft.com/office/drawing/2014/main" id="{25D62916-FA41-0767-B5B0-DA5D33B5EB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2" name="Picture 11" descr="A diagram of a graph&#10;&#10;AI-generated content may be incorrect.">
            <a:extLst>
              <a:ext uri="{FF2B5EF4-FFF2-40B4-BE49-F238E27FC236}">
                <a16:creationId xmlns:a16="http://schemas.microsoft.com/office/drawing/2014/main" id="{03CFF147-27E5-AD59-BC83-0A14B3D3C0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DC6C23-DD84-7FDB-0486-AC4E9FB90E21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</p:spTree>
    <p:extLst>
      <p:ext uri="{BB962C8B-B14F-4D97-AF65-F5344CB8AC3E}">
        <p14:creationId xmlns:p14="http://schemas.microsoft.com/office/powerpoint/2010/main" val="70952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27760-7929-F0F5-8394-43585024C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590749-2EBA-43F1-2365-73B4AB9BBA4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A61D16DE-F3BB-F910-EF08-5AB01EDF3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7CF98E-1D8D-1E50-7B1F-7A31E1CFDE2F}"/>
              </a:ext>
            </a:extLst>
          </p:cNvPr>
          <p:cNvSpPr txBox="1"/>
          <p:nvPr/>
        </p:nvSpPr>
        <p:spPr>
          <a:xfrm>
            <a:off x="512893" y="3611199"/>
            <a:ext cx="1167910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from 		          , and compute expectation values	               .</a:t>
            </a: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lies in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convergence to the fixed point. Often quantified using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spectral gaps.</a:t>
            </a:r>
          </a:p>
          <a:p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algorithms are most efficient when the gap is constant, referred to as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fast-mixing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4" name="Picture 3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051351F3-0A45-9E96-6EC7-15D0387E70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86" t="18111" r="6291" b="8666"/>
          <a:stretch>
            <a:fillRect/>
          </a:stretch>
        </p:blipFill>
        <p:spPr>
          <a:xfrm>
            <a:off x="2860498" y="3645618"/>
            <a:ext cx="2084971" cy="411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276DE8-3E45-CC4A-BC64-31DE47D25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7783" y="3617908"/>
            <a:ext cx="1112758" cy="4110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016A93-40E6-9C7D-F22B-05E9F0F397FA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pic>
        <p:nvPicPr>
          <p:cNvPr id="11" name="Picture 10" descr="A diagram of a graph&#10;&#10;AI-generated content may be incorrect.">
            <a:extLst>
              <a:ext uri="{FF2B5EF4-FFF2-40B4-BE49-F238E27FC236}">
                <a16:creationId xmlns:a16="http://schemas.microsoft.com/office/drawing/2014/main" id="{3E4D662D-FBB6-5D81-E014-BE0CA4BC64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2" name="Picture 11" descr="A diagram of a graph&#10;&#10;AI-generated content may be incorrect.">
            <a:extLst>
              <a:ext uri="{FF2B5EF4-FFF2-40B4-BE49-F238E27FC236}">
                <a16:creationId xmlns:a16="http://schemas.microsoft.com/office/drawing/2014/main" id="{DF79443D-A83D-D9F5-EF49-409A6EC1DF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ADCC57-AE61-D3C6-0DB8-2B28E07AD090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</p:spTree>
    <p:extLst>
      <p:ext uri="{BB962C8B-B14F-4D97-AF65-F5344CB8AC3E}">
        <p14:creationId xmlns:p14="http://schemas.microsoft.com/office/powerpoint/2010/main" val="940026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BB1F7-C7C7-2FF0-C8F4-541273775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7F39F9-32D6-47E8-1833-CD785D3A5F7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image of symbols&#10;&#10;AI-generated content may be incorrect.">
            <a:extLst>
              <a:ext uri="{FF2B5EF4-FFF2-40B4-BE49-F238E27FC236}">
                <a16:creationId xmlns:a16="http://schemas.microsoft.com/office/drawing/2014/main" id="{1613CC6C-5F38-8B80-9F33-120FF1E95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26" y="1819098"/>
            <a:ext cx="6945002" cy="153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CF7831-17D5-8E14-B603-9B4A5EFB3AAF}"/>
              </a:ext>
            </a:extLst>
          </p:cNvPr>
          <p:cNvSpPr txBox="1"/>
          <p:nvPr/>
        </p:nvSpPr>
        <p:spPr>
          <a:xfrm>
            <a:off x="512893" y="3611199"/>
            <a:ext cx="11679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from 		          , and compute expectation values	               .</a:t>
            </a: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lies in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convergence to the fixed point. Often quantified using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spectral gaps.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" name="Picture 3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4A2092F7-FAE6-5D40-CC45-1B394A7AFB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86" t="18111" r="6291" b="8666"/>
          <a:stretch>
            <a:fillRect/>
          </a:stretch>
        </p:blipFill>
        <p:spPr>
          <a:xfrm>
            <a:off x="2860498" y="3645618"/>
            <a:ext cx="2084971" cy="411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3504AF-E636-6E33-A186-AC86A21F1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7783" y="3617908"/>
            <a:ext cx="1112758" cy="4110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3EC4F0-38FB-BD31-68EB-31D8A529313A}"/>
              </a:ext>
            </a:extLst>
          </p:cNvPr>
          <p:cNvSpPr txBox="1"/>
          <p:nvPr/>
        </p:nvSpPr>
        <p:spPr>
          <a:xfrm>
            <a:off x="665293" y="1361229"/>
            <a:ext cx="8762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dynamics is modeled as a continuous-time quantum Markov semigroup</a:t>
            </a:r>
          </a:p>
        </p:txBody>
      </p:sp>
      <p:pic>
        <p:nvPicPr>
          <p:cNvPr id="11" name="Picture 10" descr="A diagram of a graph&#10;&#10;AI-generated content may be incorrect.">
            <a:extLst>
              <a:ext uri="{FF2B5EF4-FFF2-40B4-BE49-F238E27FC236}">
                <a16:creationId xmlns:a16="http://schemas.microsoft.com/office/drawing/2014/main" id="{D219D6E0-F6A6-69F6-F4E2-E9C99AF6144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7616"/>
          <a:stretch>
            <a:fillRect/>
          </a:stretch>
        </p:blipFill>
        <p:spPr>
          <a:xfrm>
            <a:off x="6227346" y="5679395"/>
            <a:ext cx="5654098" cy="956932"/>
          </a:xfrm>
          <a:prstGeom prst="rect">
            <a:avLst/>
          </a:prstGeom>
        </p:spPr>
      </p:pic>
      <p:pic>
        <p:nvPicPr>
          <p:cNvPr id="12" name="Picture 11" descr="A diagram of a graph&#10;&#10;AI-generated content may be incorrect.">
            <a:extLst>
              <a:ext uri="{FF2B5EF4-FFF2-40B4-BE49-F238E27FC236}">
                <a16:creationId xmlns:a16="http://schemas.microsoft.com/office/drawing/2014/main" id="{879D49A4-7D8F-C85C-68D4-900CA63CF1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6131"/>
          <a:stretch>
            <a:fillRect/>
          </a:stretch>
        </p:blipFill>
        <p:spPr>
          <a:xfrm>
            <a:off x="459259" y="5870546"/>
            <a:ext cx="5636741" cy="7031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AC1CB-BE68-DC8C-0D0A-3325485FA6C5}"/>
              </a:ext>
            </a:extLst>
          </p:cNvPr>
          <p:cNvSpPr txBox="1"/>
          <p:nvPr/>
        </p:nvSpPr>
        <p:spPr>
          <a:xfrm>
            <a:off x="163869" y="221673"/>
            <a:ext cx="873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Markov chain Monte Carlo methods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00C924-E695-2337-8495-98E38CCB32F0}"/>
              </a:ext>
            </a:extLst>
          </p:cNvPr>
          <p:cNvSpPr txBox="1"/>
          <p:nvPr/>
        </p:nvSpPr>
        <p:spPr>
          <a:xfrm>
            <a:off x="512893" y="5014629"/>
            <a:ext cx="1010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[KB16; BCL+21; BCG+24; CRF21; KACR25; CGKR25; RFA25+26; BLMT25; TZ25; SMBB25+26; BT26 …]</a:t>
            </a:r>
          </a:p>
        </p:txBody>
      </p:sp>
    </p:spTree>
    <p:extLst>
      <p:ext uri="{BB962C8B-B14F-4D97-AF65-F5344CB8AC3E}">
        <p14:creationId xmlns:p14="http://schemas.microsoft.com/office/powerpoint/2010/main" val="374453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DEFAF-33D3-7257-7227-F899A2E5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C2ED0D-EC8B-911D-B186-F8D1515C66A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F439F3F-D128-544F-3976-9C66EA2DC346}"/>
              </a:ext>
            </a:extLst>
          </p:cNvPr>
          <p:cNvSpPr txBox="1"/>
          <p:nvPr/>
        </p:nvSpPr>
        <p:spPr>
          <a:xfrm>
            <a:off x="374072" y="221673"/>
            <a:ext cx="6904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and Quantum Gibbs States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997BF1-DC53-2C43-0AD0-4734BCF9B13F}"/>
              </a:ext>
            </a:extLst>
          </p:cNvPr>
          <p:cNvSpPr txBox="1"/>
          <p:nvPr/>
        </p:nvSpPr>
        <p:spPr>
          <a:xfrm>
            <a:off x="374072" y="1503349"/>
            <a:ext cx="120978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Hamiltonians are an abstraction of how physical systems of particles interact.</a:t>
            </a:r>
          </a:p>
        </p:txBody>
      </p:sp>
    </p:spTree>
    <p:extLst>
      <p:ext uri="{BB962C8B-B14F-4D97-AF65-F5344CB8AC3E}">
        <p14:creationId xmlns:p14="http://schemas.microsoft.com/office/powerpoint/2010/main" val="3631017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37C2D-6974-9C1E-486F-7573940B4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2B91FC-1BFA-29A1-979D-362CEE8C881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938A90C-A238-5D7F-0C13-67467F3A5004}"/>
              </a:ext>
            </a:extLst>
          </p:cNvPr>
          <p:cNvSpPr txBox="1"/>
          <p:nvPr/>
        </p:nvSpPr>
        <p:spPr>
          <a:xfrm>
            <a:off x="111321" y="221673"/>
            <a:ext cx="5381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Very brief outline for today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86CE24E-8C04-097D-67A8-FD3BD2D0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30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5DA4F5-9ACA-3050-D482-AF5757F7DCF6}"/>
              </a:ext>
            </a:extLst>
          </p:cNvPr>
          <p:cNvSpPr txBox="1"/>
          <p:nvPr/>
        </p:nvSpPr>
        <p:spPr>
          <a:xfrm>
            <a:off x="515557" y="1810511"/>
            <a:ext cx="111608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1. Local Hamiltonians and their thermal (Gibbs) 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2. (Quantum) Markov chain Monte Carlo algorithms for simulating thermal physics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Where, and why there are reasonable candidates for quantum speedups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What happens when these algorithms don’t converge quickly </a:t>
            </a:r>
            <a:r>
              <a:rPr lang="en-US" sz="2400" dirty="0">
                <a:solidFill>
                  <a:srgbClr val="C00000"/>
                </a:solidFill>
              </a:rPr>
              <a:t>in the worst-case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9513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BD8FC-490D-164A-5626-63AB710BE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9884A5-D8C8-3C93-C3FA-3E7F1C127C4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D0A66E-4940-C1A2-A16D-B80C51DD03A0}"/>
              </a:ext>
            </a:extLst>
          </p:cNvPr>
          <p:cNvSpPr txBox="1"/>
          <p:nvPr/>
        </p:nvSpPr>
        <p:spPr>
          <a:xfrm>
            <a:off x="298257" y="328000"/>
            <a:ext cx="10879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Where, and why these are candidates for quantum speedups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1F716-36DB-3F9D-9B58-3981CCF8A0E4}"/>
              </a:ext>
            </a:extLst>
          </p:cNvPr>
          <p:cNvSpPr txBox="1"/>
          <p:nvPr/>
        </p:nvSpPr>
        <p:spPr>
          <a:xfrm>
            <a:off x="425302" y="1255315"/>
            <a:ext cx="486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BQP completeness at finite temperatures?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21FEA-E715-0E37-B076-FD7CD4C1B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57" y="1644791"/>
            <a:ext cx="5236848" cy="21951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E6F3771-8D00-A86A-1E0E-00C1E341DD09}"/>
              </a:ext>
            </a:extLst>
          </p:cNvPr>
          <p:cNvSpPr txBox="1"/>
          <p:nvPr/>
        </p:nvSpPr>
        <p:spPr>
          <a:xfrm>
            <a:off x="7096067" y="6020329"/>
            <a:ext cx="5010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Aharonov, Arad,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Vidick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. “The Quantum PCP Conjecture” (2013)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3262BF-35D2-80DF-1D51-3A815E97A3FC}"/>
              </a:ext>
            </a:extLst>
          </p:cNvPr>
          <p:cNvSpPr txBox="1"/>
          <p:nvPr/>
        </p:nvSpPr>
        <p:spPr>
          <a:xfrm>
            <a:off x="4027470" y="6376111"/>
            <a:ext cx="8079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Anshu, </a:t>
            </a:r>
            <a:r>
              <a:rPr lang="en-US" dirty="0" err="1"/>
              <a:t>Breuckmann</a:t>
            </a:r>
            <a:r>
              <a:rPr lang="en-US" dirty="0"/>
              <a:t>, Nguyen. “Circuit-to-Hamiltonian from tensor networks and fault tolerance” (2023)</a:t>
            </a:r>
          </a:p>
        </p:txBody>
      </p:sp>
    </p:spTree>
    <p:extLst>
      <p:ext uri="{BB962C8B-B14F-4D97-AF65-F5344CB8AC3E}">
        <p14:creationId xmlns:p14="http://schemas.microsoft.com/office/powerpoint/2010/main" val="1084312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9535A-1B86-9A07-16E5-B0154465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1ECE6E-7283-A28D-970C-BB1518C119C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F1D5EFE-42F1-7AC5-B4B4-EA694B8A0D86}"/>
              </a:ext>
            </a:extLst>
          </p:cNvPr>
          <p:cNvSpPr txBox="1"/>
          <p:nvPr/>
        </p:nvSpPr>
        <p:spPr>
          <a:xfrm>
            <a:off x="298257" y="328000"/>
            <a:ext cx="10879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Where, and why these are candidates for quantum speedups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66BDA0-4AAB-D75E-3661-9F57AC9AF9E9}"/>
              </a:ext>
            </a:extLst>
          </p:cNvPr>
          <p:cNvSpPr txBox="1"/>
          <p:nvPr/>
        </p:nvSpPr>
        <p:spPr>
          <a:xfrm>
            <a:off x="425302" y="1255315"/>
            <a:ext cx="486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BQP completeness at finite temperatures?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2BDF64-BFCC-F189-0F96-B2B03ECCD41B}"/>
              </a:ext>
            </a:extLst>
          </p:cNvPr>
          <p:cNvSpPr txBox="1"/>
          <p:nvPr/>
        </p:nvSpPr>
        <p:spPr>
          <a:xfrm>
            <a:off x="6340688" y="1281928"/>
            <a:ext cx="5107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 hard as random circuit sampling [BCL24]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E85D1-31D4-625C-29DB-BF382FA53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57" y="1644791"/>
            <a:ext cx="5236848" cy="21951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E2F5F8-B507-363C-7D50-C95F7C9C8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49" y="1792975"/>
            <a:ext cx="6347351" cy="1846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A9FD85-07EA-84C6-7B6F-6B0540865728}"/>
              </a:ext>
            </a:extLst>
          </p:cNvPr>
          <p:cNvSpPr txBox="1"/>
          <p:nvPr/>
        </p:nvSpPr>
        <p:spPr>
          <a:xfrm>
            <a:off x="4051005" y="6086435"/>
            <a:ext cx="8317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B, Chen, Liu. “Quantum computational advantage with constant-temperature Gibbs sampling” (2024)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DE8AC-85B8-2975-7DBD-8775C1AAEE52}"/>
              </a:ext>
            </a:extLst>
          </p:cNvPr>
          <p:cNvSpPr txBox="1"/>
          <p:nvPr/>
        </p:nvSpPr>
        <p:spPr>
          <a:xfrm>
            <a:off x="1722475" y="6410371"/>
            <a:ext cx="10376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Rajakumar and Watson. “Gibbs Sampling gives Quantum Advantage at Constant Temperatures with O(1)-Local Hamiltonians” (2024)</a:t>
            </a:r>
          </a:p>
        </p:txBody>
      </p:sp>
    </p:spTree>
    <p:extLst>
      <p:ext uri="{BB962C8B-B14F-4D97-AF65-F5344CB8AC3E}">
        <p14:creationId xmlns:p14="http://schemas.microsoft.com/office/powerpoint/2010/main" val="1103794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A42C9-5502-03FA-9D0F-085D0A967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C5645-A363-E085-EF81-13BF89D45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58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B2E3C-5BF6-DACE-879E-F2E2A10AB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66F08F-5DF0-D0C5-E33F-AD713136BA3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220A322-379F-1F4F-8C68-8A17C483223A}"/>
              </a:ext>
            </a:extLst>
          </p:cNvPr>
          <p:cNvSpPr txBox="1"/>
          <p:nvPr/>
        </p:nvSpPr>
        <p:spPr>
          <a:xfrm>
            <a:off x="298257" y="328000"/>
            <a:ext cx="10879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Where, and why these are candidates for quantum speedups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996FC2-1B72-4C31-3325-7B3FC83B72B6}"/>
              </a:ext>
            </a:extLst>
          </p:cNvPr>
          <p:cNvSpPr txBox="1"/>
          <p:nvPr/>
        </p:nvSpPr>
        <p:spPr>
          <a:xfrm>
            <a:off x="425302" y="1255315"/>
            <a:ext cx="486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BQP completeness at finite temperatures?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526FAD-0511-FB20-16BA-D3A2F09220ED}"/>
              </a:ext>
            </a:extLst>
          </p:cNvPr>
          <p:cNvSpPr txBox="1"/>
          <p:nvPr/>
        </p:nvSpPr>
        <p:spPr>
          <a:xfrm>
            <a:off x="6340688" y="1281928"/>
            <a:ext cx="5107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 hard as random circuit sampling [BCL24]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DAD890-AE2F-AD15-010B-4F78652ED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57" y="1644791"/>
            <a:ext cx="5236848" cy="21951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8112E2-F076-6EDB-D237-B833AC956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49" y="1792975"/>
            <a:ext cx="6347351" cy="1846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15847C-A4DE-96A6-A40B-8CC8BE409BC0}"/>
              </a:ext>
            </a:extLst>
          </p:cNvPr>
          <p:cNvSpPr txBox="1"/>
          <p:nvPr/>
        </p:nvSpPr>
        <p:spPr>
          <a:xfrm>
            <a:off x="586005" y="3850611"/>
            <a:ext cx="5046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Applications: dynamics + classifying phases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275381-7CA0-14FB-BBC1-E9B5559F9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48" y="4261354"/>
            <a:ext cx="4909757" cy="1920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991653-942C-47A1-C4E1-C319ECE4E56D}"/>
              </a:ext>
            </a:extLst>
          </p:cNvPr>
          <p:cNvSpPr txBox="1"/>
          <p:nvPr/>
        </p:nvSpPr>
        <p:spPr>
          <a:xfrm>
            <a:off x="5738176" y="6222223"/>
            <a:ext cx="6508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Li, Yang, Lin. “Dissipative phase decision without ground-state preparation” (2026)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F503EB-4D56-6E67-2773-F86120EA0C52}"/>
              </a:ext>
            </a:extLst>
          </p:cNvPr>
          <p:cNvSpPr txBox="1"/>
          <p:nvPr/>
        </p:nvSpPr>
        <p:spPr>
          <a:xfrm>
            <a:off x="3548581" y="6508913"/>
            <a:ext cx="8719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Lin Lin. “Dissipative Preparation of Many-Body Quantum States: Towards Practical Quantum Advantage” (2025)</a:t>
            </a:r>
          </a:p>
        </p:txBody>
      </p:sp>
    </p:spTree>
    <p:extLst>
      <p:ext uri="{BB962C8B-B14F-4D97-AF65-F5344CB8AC3E}">
        <p14:creationId xmlns:p14="http://schemas.microsoft.com/office/powerpoint/2010/main" val="3028052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A41D7-9C6B-5C93-E086-D9081091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56C047-7377-7F0C-C4A4-E55321098BF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6DCD9E-ABE2-C2AE-409D-2313EAADABE3}"/>
              </a:ext>
            </a:extLst>
          </p:cNvPr>
          <p:cNvSpPr txBox="1"/>
          <p:nvPr/>
        </p:nvSpPr>
        <p:spPr>
          <a:xfrm>
            <a:off x="298257" y="328000"/>
            <a:ext cx="10879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Where, and why these are candidates for quantum speedups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DE0222-EF6E-37D9-A23A-287850880DB4}"/>
              </a:ext>
            </a:extLst>
          </p:cNvPr>
          <p:cNvSpPr txBox="1"/>
          <p:nvPr/>
        </p:nvSpPr>
        <p:spPr>
          <a:xfrm>
            <a:off x="425302" y="1255315"/>
            <a:ext cx="486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BQP completeness at finite temperatures?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BC4BF-2080-6790-D3A1-890B0DFDB1FB}"/>
              </a:ext>
            </a:extLst>
          </p:cNvPr>
          <p:cNvSpPr txBox="1"/>
          <p:nvPr/>
        </p:nvSpPr>
        <p:spPr>
          <a:xfrm>
            <a:off x="6340688" y="1281928"/>
            <a:ext cx="5107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 hard as random circuit sampling [BCL24]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196F7-192E-5C6B-E39E-BE5554416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7" y="1644791"/>
            <a:ext cx="5236848" cy="21951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D90AE2-2DA3-EB14-152A-9A1FC9708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649" y="1792975"/>
            <a:ext cx="6347351" cy="1846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5D51D2-FA7F-1CF1-F4F6-0F3CA75D8701}"/>
              </a:ext>
            </a:extLst>
          </p:cNvPr>
          <p:cNvSpPr txBox="1"/>
          <p:nvPr/>
        </p:nvSpPr>
        <p:spPr>
          <a:xfrm>
            <a:off x="586005" y="3850611"/>
            <a:ext cx="5046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Applications: dynamics + classifying phases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2E5A0F-6B73-0648-8DA8-06DBE4DC3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48" y="4261354"/>
            <a:ext cx="4909757" cy="19208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1F77E2C-6FBA-0692-4E3B-6E6F8F3D006C}"/>
              </a:ext>
            </a:extLst>
          </p:cNvPr>
          <p:cNvSpPr txBox="1"/>
          <p:nvPr/>
        </p:nvSpPr>
        <p:spPr>
          <a:xfrm>
            <a:off x="5931934" y="3861244"/>
            <a:ext cx="6172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No-go’s: classical simulation in the </a:t>
            </a:r>
            <a:r>
              <a:rPr lang="en-US" sz="2000" i="1" dirty="0"/>
              <a:t>fast-mixing</a:t>
            </a:r>
            <a:r>
              <a:rPr lang="en-US" sz="2000" dirty="0"/>
              <a:t> regime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2D9DA36-275B-C265-5CDF-5E64A98CC3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097"/>
          <a:stretch>
            <a:fillRect/>
          </a:stretch>
        </p:blipFill>
        <p:spPr>
          <a:xfrm>
            <a:off x="6957272" y="4148337"/>
            <a:ext cx="3306656" cy="2146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7D86B3-2400-283F-3A19-AA3AE1DE97CB}"/>
              </a:ext>
            </a:extLst>
          </p:cNvPr>
          <p:cNvSpPr txBox="1"/>
          <p:nvPr/>
        </p:nvSpPr>
        <p:spPr>
          <a:xfrm>
            <a:off x="6109846" y="6560980"/>
            <a:ext cx="64000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B and Chen. “Fast Mixing of Quantum Spin Chains at All Temperatures” (2025)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6E2EB-2BAE-E7D2-D280-947321B384F9}"/>
              </a:ext>
            </a:extLst>
          </p:cNvPr>
          <p:cNvSpPr txBox="1"/>
          <p:nvPr/>
        </p:nvSpPr>
        <p:spPr>
          <a:xfrm>
            <a:off x="4113041" y="6281630"/>
            <a:ext cx="8180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Chen,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Kastoryano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, and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Gilyen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. “An efficient and exact noncommutative quantum Gibbs sampler” (2023)</a:t>
            </a:r>
          </a:p>
        </p:txBody>
      </p:sp>
    </p:spTree>
    <p:extLst>
      <p:ext uri="{BB962C8B-B14F-4D97-AF65-F5344CB8AC3E}">
        <p14:creationId xmlns:p14="http://schemas.microsoft.com/office/powerpoint/2010/main" val="2926948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9935E-D5FA-1350-884C-23215DA80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CF924D-AB7D-E900-B36A-42DE2A7E204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AC6626-36C4-C1D3-5E1B-A382B11CD894}"/>
              </a:ext>
            </a:extLst>
          </p:cNvPr>
          <p:cNvSpPr txBox="1"/>
          <p:nvPr/>
        </p:nvSpPr>
        <p:spPr>
          <a:xfrm>
            <a:off x="186978" y="290137"/>
            <a:ext cx="11818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What if these algorithms don’t converge quickly </a:t>
            </a:r>
            <a:r>
              <a:rPr lang="en-US" sz="3200" dirty="0">
                <a:solidFill>
                  <a:srgbClr val="C00000"/>
                </a:solidFill>
              </a:rPr>
              <a:t>in the worst-case</a:t>
            </a:r>
            <a:r>
              <a:rPr lang="en-US" sz="3200" dirty="0"/>
              <a:t>?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1EAF4E7-3456-C31B-4420-CB16D0B7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32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EA6CC-C891-4764-1EE2-E35167081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F4F3B9-469E-4D02-21BA-3BD2DA50018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DD4C11A-A2EA-35E1-CAA8-46BEAE80BE55}"/>
              </a:ext>
            </a:extLst>
          </p:cNvPr>
          <p:cNvSpPr txBox="1"/>
          <p:nvPr/>
        </p:nvSpPr>
        <p:spPr>
          <a:xfrm>
            <a:off x="111321" y="221673"/>
            <a:ext cx="5017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Outline for today (part 2)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322C55C-68DC-FDFC-13E2-A08F60ED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37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FB91D3-F994-AC6B-691C-7F5666A6EC04}"/>
              </a:ext>
            </a:extLst>
          </p:cNvPr>
          <p:cNvSpPr txBox="1"/>
          <p:nvPr/>
        </p:nvSpPr>
        <p:spPr>
          <a:xfrm>
            <a:off x="515557" y="1810511"/>
            <a:ext cx="119139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Metastable states as </a:t>
            </a:r>
            <a:r>
              <a:rPr lang="en-US" sz="2400" i="1" dirty="0"/>
              <a:t>approximately stationary </a:t>
            </a:r>
            <a:r>
              <a:rPr lang="en-US" sz="2400" dirty="0"/>
              <a:t>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2. Studying metastability opens an uncountably rich set of (QEC inspired!)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A thermal area law for metastable states, via local decoders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Outlook and open problems</a:t>
            </a:r>
          </a:p>
        </p:txBody>
      </p:sp>
    </p:spTree>
    <p:extLst>
      <p:ext uri="{BB962C8B-B14F-4D97-AF65-F5344CB8AC3E}">
        <p14:creationId xmlns:p14="http://schemas.microsoft.com/office/powerpoint/2010/main" val="3568127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A5566-06F9-215F-CFFF-C09ACF24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189212-AA30-49A6-F466-EA21AC23119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C5A69CF-D328-E704-F6EB-B3A2F995CF8B}"/>
              </a:ext>
            </a:extLst>
          </p:cNvPr>
          <p:cNvSpPr txBox="1"/>
          <p:nvPr/>
        </p:nvSpPr>
        <p:spPr>
          <a:xfrm>
            <a:off x="374072" y="221673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Slow-mixing, or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Markov chains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47C32E-44AF-DCD7-690D-F2CF96105E9B}"/>
              </a:ext>
            </a:extLst>
          </p:cNvPr>
          <p:cNvSpPr txBox="1"/>
          <p:nvPr/>
        </p:nvSpPr>
        <p:spPr>
          <a:xfrm>
            <a:off x="241543" y="1435548"/>
            <a:ext cx="109501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Markov chains, in spin systems, suffer from exponential slowdowns at low temperatures.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024E7-33BF-017B-FF6E-11A905A6D783}"/>
              </a:ext>
            </a:extLst>
          </p:cNvPr>
          <p:cNvSpPr txBox="1"/>
          <p:nvPr/>
        </p:nvSpPr>
        <p:spPr>
          <a:xfrm>
            <a:off x="270403" y="2069337"/>
            <a:ext cx="11921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Heuristically, this is due to the emergence of multiple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 states,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 by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barriers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6CA458BA-D6D7-5318-9897-5C3A60AE4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2614562"/>
            <a:ext cx="6670582" cy="402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51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F6108-983B-E847-F446-22A69D6BC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F1FA40-0748-F072-4818-56D2293C501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CB7BA52-D764-713F-4ED7-8BFA5438AE30}"/>
              </a:ext>
            </a:extLst>
          </p:cNvPr>
          <p:cNvSpPr txBox="1"/>
          <p:nvPr/>
        </p:nvSpPr>
        <p:spPr>
          <a:xfrm>
            <a:off x="374072" y="221673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Slow-mixing, or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Markov chains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641A22-8421-0F8E-922C-CB2A8B11CF22}"/>
              </a:ext>
            </a:extLst>
          </p:cNvPr>
          <p:cNvSpPr txBox="1"/>
          <p:nvPr/>
        </p:nvSpPr>
        <p:spPr>
          <a:xfrm>
            <a:off x="241543" y="1435548"/>
            <a:ext cx="109501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Markov chains, in spin systems, suffer from exponential slowdowns at low temperatures.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96C3C9-90FC-8954-F9E6-74F340887774}"/>
              </a:ext>
            </a:extLst>
          </p:cNvPr>
          <p:cNvSpPr txBox="1"/>
          <p:nvPr/>
        </p:nvSpPr>
        <p:spPr>
          <a:xfrm>
            <a:off x="270403" y="2069337"/>
            <a:ext cx="11921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Heuristically, this is due to the emergence of multiple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 states,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 by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barriers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D6917603-2849-3272-EACA-8D140AFF4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2614562"/>
            <a:ext cx="6670582" cy="4021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7ACCD4-6305-51CF-EEAB-41065553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349" y="2850088"/>
            <a:ext cx="2663034" cy="1775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C9C7B-2CC2-8F56-AED9-11E0C843B536}"/>
              </a:ext>
            </a:extLst>
          </p:cNvPr>
          <p:cNvSpPr txBox="1"/>
          <p:nvPr/>
        </p:nvSpPr>
        <p:spPr>
          <a:xfrm>
            <a:off x="10722980" y="355310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[High T]</a:t>
            </a:r>
          </a:p>
        </p:txBody>
      </p:sp>
    </p:spTree>
    <p:extLst>
      <p:ext uri="{BB962C8B-B14F-4D97-AF65-F5344CB8AC3E}">
        <p14:creationId xmlns:p14="http://schemas.microsoft.com/office/powerpoint/2010/main" val="188020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5347B-5A96-750A-B26C-BA8DAFD42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1D84EB-F898-EC11-8B9D-81D22CBB977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2B4EE0-5DE6-14B8-BC53-DBE4CD725A1C}"/>
              </a:ext>
            </a:extLst>
          </p:cNvPr>
          <p:cNvSpPr txBox="1"/>
          <p:nvPr/>
        </p:nvSpPr>
        <p:spPr>
          <a:xfrm>
            <a:off x="374072" y="221673"/>
            <a:ext cx="6904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and Quantum Gibbs States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1E1B8-55DC-D152-6DBA-3188DED6ED76}"/>
              </a:ext>
            </a:extLst>
          </p:cNvPr>
          <p:cNvSpPr txBox="1"/>
          <p:nvPr/>
        </p:nvSpPr>
        <p:spPr>
          <a:xfrm>
            <a:off x="374072" y="1503349"/>
            <a:ext cx="120978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Hamiltonians are an abstraction of how physical systems of particles interact.</a:t>
            </a:r>
          </a:p>
        </p:txBody>
      </p:sp>
      <p:pic>
        <p:nvPicPr>
          <p:cNvPr id="7" name="Picture 6" descr="A grid with red dots and black dots&#10;&#10;AI-generated content may be incorrect.">
            <a:extLst>
              <a:ext uri="{FF2B5EF4-FFF2-40B4-BE49-F238E27FC236}">
                <a16:creationId xmlns:a16="http://schemas.microsoft.com/office/drawing/2014/main" id="{CF4EBA53-03B1-508C-3CF7-1FBD48B36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048"/>
          <a:stretch>
            <a:fillRect/>
          </a:stretch>
        </p:blipFill>
        <p:spPr>
          <a:xfrm>
            <a:off x="5571138" y="2116557"/>
            <a:ext cx="4526724" cy="4333954"/>
          </a:xfrm>
          <a:prstGeom prst="rect">
            <a:avLst/>
          </a:prstGeom>
        </p:spPr>
      </p:pic>
      <p:pic>
        <p:nvPicPr>
          <p:cNvPr id="8" name="Picture 7" descr="A black symbols on a white background&#10;&#10;AI-generated content may be incorrect.">
            <a:extLst>
              <a:ext uri="{FF2B5EF4-FFF2-40B4-BE49-F238E27FC236}">
                <a16:creationId xmlns:a16="http://schemas.microsoft.com/office/drawing/2014/main" id="{EBCC5E75-5197-5150-E7B3-914B56A81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138" y="4004518"/>
            <a:ext cx="2468910" cy="7154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5EC939-1285-ECE3-A7BC-7A44FFBC26D1}"/>
              </a:ext>
            </a:extLst>
          </p:cNvPr>
          <p:cNvSpPr txBox="1"/>
          <p:nvPr/>
        </p:nvSpPr>
        <p:spPr>
          <a:xfrm>
            <a:off x="2094138" y="3429000"/>
            <a:ext cx="2765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The Ising Ferromagnet</a:t>
            </a:r>
          </a:p>
        </p:txBody>
      </p:sp>
    </p:spTree>
    <p:extLst>
      <p:ext uri="{BB962C8B-B14F-4D97-AF65-F5344CB8AC3E}">
        <p14:creationId xmlns:p14="http://schemas.microsoft.com/office/powerpoint/2010/main" val="13685627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B1569-E814-0010-C181-564646E4C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6C4462-1A54-7CB6-D964-23A9D4F9FD6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346A6F-B86C-06E9-4D64-A209578031D4}"/>
              </a:ext>
            </a:extLst>
          </p:cNvPr>
          <p:cNvSpPr txBox="1"/>
          <p:nvPr/>
        </p:nvSpPr>
        <p:spPr>
          <a:xfrm>
            <a:off x="374072" y="221673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Slow-mixing, or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Markov chains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9CFAA-E0AB-830B-3D2B-D7AEA5EB13F8}"/>
              </a:ext>
            </a:extLst>
          </p:cNvPr>
          <p:cNvSpPr txBox="1"/>
          <p:nvPr/>
        </p:nvSpPr>
        <p:spPr>
          <a:xfrm>
            <a:off x="241543" y="1435548"/>
            <a:ext cx="109501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Markov chains, in spin systems, suffer from exponential slowdowns at low temperatures.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370A19-10E3-7B9C-7F91-2A5406F843AA}"/>
              </a:ext>
            </a:extLst>
          </p:cNvPr>
          <p:cNvSpPr txBox="1"/>
          <p:nvPr/>
        </p:nvSpPr>
        <p:spPr>
          <a:xfrm>
            <a:off x="270403" y="2069337"/>
            <a:ext cx="11921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Heuristically, this is due to the emergence of multiple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metastable states,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 by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barriers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30F97C70-8E99-E5E1-C659-D129F8CC9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2614562"/>
            <a:ext cx="6670582" cy="4021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046A20-733F-99D0-A346-08ED6C465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349" y="2850088"/>
            <a:ext cx="2663034" cy="1775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E8F35A-F000-912E-01E0-ADC4DDA31234}"/>
              </a:ext>
            </a:extLst>
          </p:cNvPr>
          <p:cNvSpPr txBox="1"/>
          <p:nvPr/>
        </p:nvSpPr>
        <p:spPr>
          <a:xfrm>
            <a:off x="10722980" y="355310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[High T]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8F3CBC-701E-752E-E407-FBCFE4148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349" y="4820659"/>
            <a:ext cx="2663034" cy="17753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CE3C8D-18F2-510D-8DAE-0A6511FBD769}"/>
              </a:ext>
            </a:extLst>
          </p:cNvPr>
          <p:cNvSpPr txBox="1"/>
          <p:nvPr/>
        </p:nvSpPr>
        <p:spPr>
          <a:xfrm>
            <a:off x="10722980" y="5523671"/>
            <a:ext cx="883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[Low T]</a:t>
            </a:r>
          </a:p>
        </p:txBody>
      </p:sp>
    </p:spTree>
    <p:extLst>
      <p:ext uri="{BB962C8B-B14F-4D97-AF65-F5344CB8AC3E}">
        <p14:creationId xmlns:p14="http://schemas.microsoft.com/office/powerpoint/2010/main" val="4015187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CBAC-1D2F-C275-D901-B08CB6D63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2F154F-9927-0BF5-EEF7-155AE53AE7F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89A447F-C2F0-CC7A-AF0A-A15A8802DC66}"/>
              </a:ext>
            </a:extLst>
          </p:cNvPr>
          <p:cNvSpPr txBox="1"/>
          <p:nvPr/>
        </p:nvSpPr>
        <p:spPr>
          <a:xfrm>
            <a:off x="374072" y="221673"/>
            <a:ext cx="10785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Metastable States as </a:t>
            </a:r>
            <a:r>
              <a:rPr lang="en-US" sz="3600" i="1" dirty="0"/>
              <a:t>Approximately Stationary </a:t>
            </a:r>
            <a:r>
              <a:rPr lang="en-US" sz="3600" dirty="0"/>
              <a:t>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4DF6DA7-C81B-F73E-AC97-1240388C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41</a:t>
            </a:fld>
            <a:endParaRPr lang="en-US"/>
          </a:p>
        </p:txBody>
      </p:sp>
      <p:pic>
        <p:nvPicPr>
          <p:cNvPr id="2" name="Picture 1" descr="A math equation with black text&#10;&#10;AI-generated content may be incorrect.">
            <a:extLst>
              <a:ext uri="{FF2B5EF4-FFF2-40B4-BE49-F238E27FC236}">
                <a16:creationId xmlns:a16="http://schemas.microsoft.com/office/drawing/2014/main" id="{09D93D5D-B92D-3A57-47A9-E9E4CE931E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6709"/>
          <a:stretch>
            <a:fillRect/>
          </a:stretch>
        </p:blipFill>
        <p:spPr>
          <a:xfrm>
            <a:off x="220980" y="1420904"/>
            <a:ext cx="11382392" cy="550434"/>
          </a:xfrm>
          <a:prstGeom prst="rect">
            <a:avLst/>
          </a:prstGeom>
        </p:spPr>
      </p:pic>
      <p:pic>
        <p:nvPicPr>
          <p:cNvPr id="5" name="Picture 4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9B26989B-C339-089D-87BF-1BD0D469F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2" y="2614562"/>
            <a:ext cx="6670582" cy="4021765"/>
          </a:xfrm>
          <a:prstGeom prst="rect">
            <a:avLst/>
          </a:prstGeom>
        </p:spPr>
      </p:pic>
      <p:pic>
        <p:nvPicPr>
          <p:cNvPr id="3" name="Picture 2" descr="A math equation with black text&#10;&#10;AI-generated content may be incorrect.">
            <a:extLst>
              <a:ext uri="{FF2B5EF4-FFF2-40B4-BE49-F238E27FC236}">
                <a16:creationId xmlns:a16="http://schemas.microsoft.com/office/drawing/2014/main" id="{E6526710-9792-7FE4-C016-743D207B25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117" t="41587" r="26427"/>
          <a:stretch>
            <a:fillRect/>
          </a:stretch>
        </p:blipFill>
        <p:spPr>
          <a:xfrm>
            <a:off x="4090527" y="2131661"/>
            <a:ext cx="3352800" cy="96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36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50AA9-E7CB-306D-9E85-54350814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0B24FB-D7D6-C72B-4ED3-02EA9F7B3B1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06D211-869F-4CCF-8BDF-B27EC32E5CA0}"/>
              </a:ext>
            </a:extLst>
          </p:cNvPr>
          <p:cNvSpPr txBox="1"/>
          <p:nvPr/>
        </p:nvSpPr>
        <p:spPr>
          <a:xfrm>
            <a:off x="374072" y="221673"/>
            <a:ext cx="10785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Metastable States as </a:t>
            </a:r>
            <a:r>
              <a:rPr lang="en-US" sz="3600" i="1" dirty="0"/>
              <a:t>Approximately Stationary </a:t>
            </a:r>
            <a:r>
              <a:rPr lang="en-US" sz="3600" dirty="0"/>
              <a:t>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D7CACFD-C35F-ED35-32DF-0E257B959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42</a:t>
            </a:fld>
            <a:endParaRPr lang="en-US"/>
          </a:p>
        </p:txBody>
      </p:sp>
      <p:pic>
        <p:nvPicPr>
          <p:cNvPr id="2" name="Picture 1" descr="A math equation with black text&#10;&#10;AI-generated content may be incorrect.">
            <a:extLst>
              <a:ext uri="{FF2B5EF4-FFF2-40B4-BE49-F238E27FC236}">
                <a16:creationId xmlns:a16="http://schemas.microsoft.com/office/drawing/2014/main" id="{5B4B1693-1DFF-9A3E-2CAF-700439A1D7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6709"/>
          <a:stretch>
            <a:fillRect/>
          </a:stretch>
        </p:blipFill>
        <p:spPr>
          <a:xfrm>
            <a:off x="220980" y="1420904"/>
            <a:ext cx="11382392" cy="550434"/>
          </a:xfrm>
          <a:prstGeom prst="rect">
            <a:avLst/>
          </a:prstGeom>
        </p:spPr>
      </p:pic>
      <p:pic>
        <p:nvPicPr>
          <p:cNvPr id="5" name="Picture 4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B80DA72D-0A94-D882-7AB1-344F4ED96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2" y="2614562"/>
            <a:ext cx="6670582" cy="4021765"/>
          </a:xfrm>
          <a:prstGeom prst="rect">
            <a:avLst/>
          </a:prstGeom>
        </p:spPr>
      </p:pic>
      <p:pic>
        <p:nvPicPr>
          <p:cNvPr id="3" name="Picture 2" descr="A math equation with black text&#10;&#10;AI-generated content may be incorrect.">
            <a:extLst>
              <a:ext uri="{FF2B5EF4-FFF2-40B4-BE49-F238E27FC236}">
                <a16:creationId xmlns:a16="http://schemas.microsoft.com/office/drawing/2014/main" id="{42763EEB-3E6F-C1BC-4148-7A9D34F1C6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117" t="41587" r="26427"/>
          <a:stretch>
            <a:fillRect/>
          </a:stretch>
        </p:blipFill>
        <p:spPr>
          <a:xfrm>
            <a:off x="4090527" y="2131661"/>
            <a:ext cx="3352800" cy="9658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63646F-9826-775B-E8B9-04FABE2AABA2}"/>
                  </a:ext>
                </a:extLst>
              </p:cNvPr>
              <p:cNvSpPr txBox="1"/>
              <p:nvPr/>
            </p:nvSpPr>
            <p:spPr>
              <a:xfrm>
                <a:off x="7030720" y="4445248"/>
                <a:ext cx="478720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Lemma.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evolving for time t, </a:t>
                </a:r>
              </a:p>
              <a:p>
                <a:pPr algn="ctr"/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initial state becomes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metastable.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63646F-9826-775B-E8B9-04FABE2AA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720" y="4445248"/>
                <a:ext cx="4787208" cy="769441"/>
              </a:xfrm>
              <a:prstGeom prst="rect">
                <a:avLst/>
              </a:prstGeom>
              <a:blipFill>
                <a:blip r:embed="rId4"/>
                <a:stretch>
                  <a:fillRect l="-1058" t="-3226" r="-1058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8C3502B-AC15-0939-3174-921A0E474896}"/>
              </a:ext>
            </a:extLst>
          </p:cNvPr>
          <p:cNvSpPr/>
          <p:nvPr/>
        </p:nvSpPr>
        <p:spPr>
          <a:xfrm>
            <a:off x="6995454" y="4303677"/>
            <a:ext cx="4822474" cy="112643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23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E7660-735C-D2D9-C75F-C02F8CD8D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717CCB-6F55-0E68-47E0-E90E4BD30EE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F4D931-4733-7721-B5A8-3E7BDCDEB493}"/>
              </a:ext>
            </a:extLst>
          </p:cNvPr>
          <p:cNvSpPr txBox="1"/>
          <p:nvPr/>
        </p:nvSpPr>
        <p:spPr>
          <a:xfrm>
            <a:off x="374072" y="221673"/>
            <a:ext cx="9699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Some Canonical Examples of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95AF675-8877-38AC-2972-FEA7C769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43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A5134A7-B2C9-5D69-2990-F9D6E038C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" y="1312139"/>
            <a:ext cx="11841480" cy="840642"/>
          </a:xfrm>
          <a:prstGeom prst="rect">
            <a:avLst/>
          </a:prstGeom>
        </p:spPr>
      </p:pic>
      <p:pic>
        <p:nvPicPr>
          <p:cNvPr id="2" name="Picture 1" descr="A blue and white cube with dots&#10;&#10;AI-generated content may be incorrect.">
            <a:extLst>
              <a:ext uri="{FF2B5EF4-FFF2-40B4-BE49-F238E27FC236}">
                <a16:creationId xmlns:a16="http://schemas.microsoft.com/office/drawing/2014/main" id="{E6F54AF5-227A-C71D-23EF-AD17A125E6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0" t="4474" r="4804"/>
          <a:stretch>
            <a:fillRect/>
          </a:stretch>
        </p:blipFill>
        <p:spPr>
          <a:xfrm>
            <a:off x="510120" y="2607786"/>
            <a:ext cx="3610707" cy="3120669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1DA0E71-99D2-C92C-85DE-F5C78FE740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16"/>
          <a:stretch>
            <a:fillRect/>
          </a:stretch>
        </p:blipFill>
        <p:spPr>
          <a:xfrm>
            <a:off x="988540" y="5954465"/>
            <a:ext cx="2383488" cy="454675"/>
          </a:xfrm>
          <a:prstGeom prst="rect">
            <a:avLst/>
          </a:prstGeom>
        </p:spPr>
      </p:pic>
      <p:pic>
        <p:nvPicPr>
          <p:cNvPr id="6" name="Picture 5" descr="A black circle with white border&#10;&#10;AI-generated content may be incorrect.">
            <a:extLst>
              <a:ext uri="{FF2B5EF4-FFF2-40B4-BE49-F238E27FC236}">
                <a16:creationId xmlns:a16="http://schemas.microsoft.com/office/drawing/2014/main" id="{2EA2E044-D880-D419-EBB0-4EC3A4F20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227" y="4670824"/>
            <a:ext cx="1077905" cy="1057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816F4E-A2D6-42AF-F47E-2FB6569BE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7228" y="3460465"/>
            <a:ext cx="1077905" cy="1061062"/>
          </a:xfrm>
          <a:prstGeom prst="rect">
            <a:avLst/>
          </a:prstGeom>
        </p:spPr>
      </p:pic>
      <p:pic>
        <p:nvPicPr>
          <p:cNvPr id="8" name="Picture 7" descr="A black circle on a white background&#10;&#10;AI-generated content may be incorrect.">
            <a:extLst>
              <a:ext uri="{FF2B5EF4-FFF2-40B4-BE49-F238E27FC236}">
                <a16:creationId xmlns:a16="http://schemas.microsoft.com/office/drawing/2014/main" id="{3C5A47DE-AD12-D491-4D37-015623B714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7227" y="2279516"/>
            <a:ext cx="1077905" cy="1061271"/>
          </a:xfrm>
          <a:prstGeom prst="rect">
            <a:avLst/>
          </a:prstGeom>
        </p:spPr>
      </p:pic>
      <p:pic>
        <p:nvPicPr>
          <p:cNvPr id="13" name="Picture 12" descr="A black and white image of a line&#10;&#10;AI-generated content may be incorrect.">
            <a:extLst>
              <a:ext uri="{FF2B5EF4-FFF2-40B4-BE49-F238E27FC236}">
                <a16:creationId xmlns:a16="http://schemas.microsoft.com/office/drawing/2014/main" id="{09D19DEA-F040-31FF-9283-57FB92049A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6560" y="2634868"/>
            <a:ext cx="750668" cy="3242884"/>
          </a:xfrm>
          <a:prstGeom prst="rect">
            <a:avLst/>
          </a:prstGeom>
        </p:spPr>
      </p:pic>
      <p:pic>
        <p:nvPicPr>
          <p:cNvPr id="14" name="Picture 13" descr="A black text with red letters&#10;&#10;AI-generated content may be incorrect.">
            <a:extLst>
              <a:ext uri="{FF2B5EF4-FFF2-40B4-BE49-F238E27FC236}">
                <a16:creationId xmlns:a16="http://schemas.microsoft.com/office/drawing/2014/main" id="{F6120161-3A0A-4477-30B0-0BDCC462FC7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0440"/>
          <a:stretch>
            <a:fillRect/>
          </a:stretch>
        </p:blipFill>
        <p:spPr>
          <a:xfrm>
            <a:off x="4810953" y="6007084"/>
            <a:ext cx="2762366" cy="349439"/>
          </a:xfrm>
          <a:prstGeom prst="rect">
            <a:avLst/>
          </a:prstGeom>
        </p:spPr>
      </p:pic>
      <p:pic>
        <p:nvPicPr>
          <p:cNvPr id="17" name="Picture 16" descr="A map of the island&#10;&#10;AI-generated content may be incorrect.">
            <a:extLst>
              <a:ext uri="{FF2B5EF4-FFF2-40B4-BE49-F238E27FC236}">
                <a16:creationId xmlns:a16="http://schemas.microsoft.com/office/drawing/2014/main" id="{839288C6-CEF2-663E-B878-373BF1C5DC2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50685"/>
          <a:stretch>
            <a:fillRect/>
          </a:stretch>
        </p:blipFill>
        <p:spPr>
          <a:xfrm>
            <a:off x="7741681" y="2279516"/>
            <a:ext cx="1818925" cy="1801408"/>
          </a:xfrm>
          <a:prstGeom prst="rect">
            <a:avLst/>
          </a:prstGeom>
        </p:spPr>
      </p:pic>
      <p:pic>
        <p:nvPicPr>
          <p:cNvPr id="18" name="Picture 17" descr="A map of the island&#10;&#10;AI-generated content may be incorrect.">
            <a:extLst>
              <a:ext uri="{FF2B5EF4-FFF2-40B4-BE49-F238E27FC236}">
                <a16:creationId xmlns:a16="http://schemas.microsoft.com/office/drawing/2014/main" id="{3F317D80-32BE-5DE2-5B87-3C45338021B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50685"/>
          <a:stretch>
            <a:fillRect/>
          </a:stretch>
        </p:blipFill>
        <p:spPr>
          <a:xfrm>
            <a:off x="9604519" y="2242445"/>
            <a:ext cx="1818925" cy="1801408"/>
          </a:xfrm>
          <a:prstGeom prst="rect">
            <a:avLst/>
          </a:prstGeom>
        </p:spPr>
      </p:pic>
      <p:pic>
        <p:nvPicPr>
          <p:cNvPr id="20" name="Picture 19" descr="A map of a topographical map&#10;&#10;AI-generated content may be incorrect.">
            <a:extLst>
              <a:ext uri="{FF2B5EF4-FFF2-40B4-BE49-F238E27FC236}">
                <a16:creationId xmlns:a16="http://schemas.microsoft.com/office/drawing/2014/main" id="{6DE1E847-F86B-D46A-4997-6DDFF9A2C0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1680" y="4043853"/>
            <a:ext cx="1808494" cy="1719552"/>
          </a:xfrm>
          <a:prstGeom prst="rect">
            <a:avLst/>
          </a:prstGeom>
        </p:spPr>
      </p:pic>
      <p:pic>
        <p:nvPicPr>
          <p:cNvPr id="22" name="Picture 21" descr="A map of a mountain range&#10;&#10;AI-generated content may be incorrect.">
            <a:extLst>
              <a:ext uri="{FF2B5EF4-FFF2-40B4-BE49-F238E27FC236}">
                <a16:creationId xmlns:a16="http://schemas.microsoft.com/office/drawing/2014/main" id="{D041DF21-CE28-646E-5984-9310D83CEF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6004" y="4020979"/>
            <a:ext cx="1817440" cy="1765300"/>
          </a:xfrm>
          <a:prstGeom prst="rect">
            <a:avLst/>
          </a:prstGeom>
        </p:spPr>
      </p:pic>
      <p:pic>
        <p:nvPicPr>
          <p:cNvPr id="24" name="Picture 2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8FD2676-B12C-59EE-3C2D-DE4ABCDDE1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2775" y="5975483"/>
            <a:ext cx="2383488" cy="33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16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44E93-54B7-D86E-3E1D-8FC900847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F2DF6-AEDE-224F-7CF8-8E0E05C4CCE6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567FBAC-1A8F-5485-41C3-068728202248}"/>
              </a:ext>
            </a:extLst>
          </p:cNvPr>
          <p:cNvSpPr txBox="1"/>
          <p:nvPr/>
        </p:nvSpPr>
        <p:spPr>
          <a:xfrm>
            <a:off x="111321" y="221673"/>
            <a:ext cx="5017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Outline for today (part 2)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6EA3F7-14B4-B623-A63C-CF33EAAF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44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6BB483-DECA-E4CB-0C3D-764B035787F4}"/>
              </a:ext>
            </a:extLst>
          </p:cNvPr>
          <p:cNvSpPr txBox="1"/>
          <p:nvPr/>
        </p:nvSpPr>
        <p:spPr>
          <a:xfrm>
            <a:off x="515557" y="1810511"/>
            <a:ext cx="119139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1. Metastable states as </a:t>
            </a:r>
            <a:r>
              <a:rPr lang="en-US" sz="2400" i="1" dirty="0">
                <a:solidFill>
                  <a:schemeClr val="bg2">
                    <a:lumMod val="50000"/>
                  </a:schemeClr>
                </a:solidFill>
              </a:rPr>
              <a:t>approximately stationary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2. Studying metastability opens an uncountably rich set of (QEC inspired!)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A thermal area law for metastable states, via local decoders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Outlook and open problems</a:t>
            </a:r>
          </a:p>
        </p:txBody>
      </p:sp>
    </p:spTree>
    <p:extLst>
      <p:ext uri="{BB962C8B-B14F-4D97-AF65-F5344CB8AC3E}">
        <p14:creationId xmlns:p14="http://schemas.microsoft.com/office/powerpoint/2010/main" val="26498149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DBEA-E709-45F4-0C8D-1EC255F42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55D42A-65FC-EAD5-6FE9-B852716BDA2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E080174-823A-BAA3-9848-3EE65887414C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sp>
        <p:nvSpPr>
          <p:cNvPr id="26" name="Slide Number Placeholder 11">
            <a:extLst>
              <a:ext uri="{FF2B5EF4-FFF2-40B4-BE49-F238E27FC236}">
                <a16:creationId xmlns:a16="http://schemas.microsoft.com/office/drawing/2014/main" id="{DB926B05-6A0F-89A6-0DC5-7C9A192F0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51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6F2BF-224C-53D3-02ED-0FE15D2C7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03FB4C-6EEC-CA29-3CF1-4E6DCD145E7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5763F3A-9A82-726A-6559-905A7D4193AE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AF73A775-E8F5-F339-0647-255F08BDAD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153247" y="1828800"/>
            <a:ext cx="3594034" cy="18386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F8F6F41-4C5D-CFB1-E2D0-A2042345C31E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lide Number Placeholder 11">
            <a:extLst>
              <a:ext uri="{FF2B5EF4-FFF2-40B4-BE49-F238E27FC236}">
                <a16:creationId xmlns:a16="http://schemas.microsoft.com/office/drawing/2014/main" id="{44511A70-8A8C-BF76-4AC9-3E47750A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71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45DAC-5BF8-075D-7476-7569EE523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6E75FC-2C97-87EB-46E5-3B68205EECA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B6A018A-6665-ABCA-5D3F-F3A44477E048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67322778-A7BA-EC2C-A300-3BC5943E19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AB03D9F1-CA46-DB93-4312-8E2B4CF4E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9" y="1828800"/>
            <a:ext cx="3668679" cy="18379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6F55297-C8A0-7C4E-5337-E8D643A01FE9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C62331FA-F27E-CB02-AD89-8C5C4BB0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438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1760-B261-5BDD-9600-41B3D071A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0B7EA9-D7DA-13DA-18C4-0A0277E1E07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EB34DB1-F0AF-84B7-ABC6-B0F539BF31DE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E439C7D4-717B-30F6-BEF7-5A6D86A8D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74ADF837-BA81-3797-68A6-959B3F590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218A160D-14D1-410A-F2E3-9C2DE0A82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BA0D5A0-AA71-0CCF-9EFE-133BBC0A0472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251BF013-BDDA-F7ED-0C89-C7AB459D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881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62934-3F6B-18C3-DD6B-D9EE0769A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8DE7AD-A395-0CBF-0B36-CFAA5D08509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F4951FE-16A0-15C9-F09D-7872D25F1904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94A3E7E1-FC28-C8EA-BFAD-A5FF1174A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2C22F6D3-7AC7-6B0F-4CAB-2AD0D19F8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9958B646-5FAD-A8A2-2DB1-2BF631761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006F98-FFCE-3556-8758-72290A52F761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0129AAF1-11BF-DB93-687C-BE2428637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E6BBF3-8DF7-5E30-F909-C191FEEBB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4888" y="1340270"/>
            <a:ext cx="6266188" cy="417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6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F5303-E01E-354C-1A7C-C161E074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1DBE72D-DCBD-2A1C-5AC1-D6661E18F1C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FC5EE72-3405-2E16-23E2-E36720EABAB4}"/>
              </a:ext>
            </a:extLst>
          </p:cNvPr>
          <p:cNvSpPr txBox="1"/>
          <p:nvPr/>
        </p:nvSpPr>
        <p:spPr>
          <a:xfrm>
            <a:off x="374072" y="221673"/>
            <a:ext cx="6904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and Quantum Gibbs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03AAFE-483B-23A7-96B9-2243BB4032C8}"/>
                  </a:ext>
                </a:extLst>
              </p:cNvPr>
              <p:cNvSpPr txBox="1"/>
              <p:nvPr/>
            </p:nvSpPr>
            <p:spPr>
              <a:xfrm>
                <a:off x="210673" y="1265185"/>
                <a:ext cx="1209787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 a Hamiltonian </a:t>
                </a:r>
                <a:r>
                  <a:rPr lang="en-US" sz="2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</a:t>
                </a:r>
                <a:r>
                  <a:rPr lang="en-US" sz="2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qubits, the associated Gibbs state at inverse-temperature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03AAFE-483B-23A7-96B9-2243BB403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73" y="1265185"/>
                <a:ext cx="12097870" cy="430887"/>
              </a:xfrm>
              <a:prstGeom prst="rect">
                <a:avLst/>
              </a:prstGeom>
              <a:blipFill>
                <a:blip r:embed="rId2"/>
                <a:stretch>
                  <a:fillRect l="-629"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mathematical equation with a number of letters&#10;&#10;AI-generated content may be incorrect.">
            <a:extLst>
              <a:ext uri="{FF2B5EF4-FFF2-40B4-BE49-F238E27FC236}">
                <a16:creationId xmlns:a16="http://schemas.microsoft.com/office/drawing/2014/main" id="{8442F565-F7A0-737F-CD19-851DE756B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91" y="1795152"/>
            <a:ext cx="2173568" cy="9065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691C3E-4372-0DB5-191E-5B531CE52E09}"/>
              </a:ext>
            </a:extLst>
          </p:cNvPr>
          <p:cNvSpPr txBox="1"/>
          <p:nvPr/>
        </p:nvSpPr>
        <p:spPr>
          <a:xfrm>
            <a:off x="210673" y="2800796"/>
            <a:ext cx="120978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Gibbs states appear everywhere in physics, optimization and inference!</a:t>
            </a:r>
          </a:p>
        </p:txBody>
      </p:sp>
    </p:spTree>
    <p:extLst>
      <p:ext uri="{BB962C8B-B14F-4D97-AF65-F5344CB8AC3E}">
        <p14:creationId xmlns:p14="http://schemas.microsoft.com/office/powerpoint/2010/main" val="1950112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9D9DC-74A4-D6D3-53EE-C8453120D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E086CE-79C4-E156-9495-73B88D03375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260935F-5AE7-F6B8-BA79-0EEF9FC87F83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944637EC-DCC5-805D-F524-6C7BB6EEF6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7C4A1188-7F5B-363E-D4E3-3F6520BA6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CD6EC522-E3C5-2A2E-0DF8-CD56996DE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3" name="Picture 2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EC981B6F-68CD-1DDA-38AD-7FBDC092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64" t="19763" r="11433" b="9297"/>
          <a:stretch>
            <a:fillRect/>
          </a:stretch>
        </p:blipFill>
        <p:spPr>
          <a:xfrm>
            <a:off x="4391754" y="1828800"/>
            <a:ext cx="3594034" cy="18386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A9D6A2-5827-8C0B-603E-BD7FA707B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4398" y="1828800"/>
            <a:ext cx="3824333" cy="18653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28A6E2F-4ABB-CAD5-BEEB-3DD901B56E2A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21A6A8-5B2E-CD84-8C7E-30EB17A8F974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20" name="Slide Number Placeholder 11">
            <a:extLst>
              <a:ext uri="{FF2B5EF4-FFF2-40B4-BE49-F238E27FC236}">
                <a16:creationId xmlns:a16="http://schemas.microsoft.com/office/drawing/2014/main" id="{F2E21E6C-A282-3344-4B4F-96EDA022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505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55B1-4483-D8CD-A0E4-BBE148586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7752AE8-DB64-446B-1A4F-DD75A2C1DA4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F4B2BB-FB40-25A1-54D2-1D388F42DE51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00A54AF4-E9D8-A026-8BC3-82A594E06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9523E0E9-E0A5-7D50-064C-75D8ED532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99BE78AA-90CA-E402-0DD9-8C5FB1741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3" name="Picture 2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5587B4CF-3D54-9116-F26B-58B66E0C31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4391754" y="1828800"/>
            <a:ext cx="3594034" cy="1838680"/>
          </a:xfrm>
          <a:prstGeom prst="rect">
            <a:avLst/>
          </a:prstGeom>
        </p:spPr>
      </p:pic>
      <p:pic>
        <p:nvPicPr>
          <p:cNvPr id="8" name="Picture 7" descr="A blue and orange line&#10;&#10;AI-generated content may be incorrect.">
            <a:extLst>
              <a:ext uri="{FF2B5EF4-FFF2-40B4-BE49-F238E27FC236}">
                <a16:creationId xmlns:a16="http://schemas.microsoft.com/office/drawing/2014/main" id="{C53282D5-D058-D27F-A1F6-6535FAD7A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356" y="1828800"/>
            <a:ext cx="3830416" cy="18562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BED09F0-3F06-04F5-103C-FB598DEE0DC9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579FD6-25B0-FD1D-49A8-8A4D783B1A8C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23" name="Slide Number Placeholder 11">
            <a:extLst>
              <a:ext uri="{FF2B5EF4-FFF2-40B4-BE49-F238E27FC236}">
                <a16:creationId xmlns:a16="http://schemas.microsoft.com/office/drawing/2014/main" id="{6B2FBF4A-86A7-C7D5-DBB5-C00D7F86F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25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AC7C6-DE83-F6DB-AB60-AE7E06ED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C9E1A3-F106-8F70-CBA2-0C9BDE49A89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D7A1FD0-D410-84A1-0AC3-51A1AAC9E3DD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25E768A3-0BD7-6FE0-607E-6169D5D9E8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EA7AD9F4-4E68-CF9A-A618-CD4BD867A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E7921802-FCF3-9796-7D28-4023017FF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50BA14-90F7-FB1E-BB0A-22A573D6653A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1A53AC-3FF9-AC54-7420-5CB3A905BE8F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18" name="Slide Number Placeholder 11">
            <a:extLst>
              <a:ext uri="{FF2B5EF4-FFF2-40B4-BE49-F238E27FC236}">
                <a16:creationId xmlns:a16="http://schemas.microsoft.com/office/drawing/2014/main" id="{5BAC0950-98FC-06E6-946E-EF9F8F69E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52</a:t>
            </a:fld>
            <a:endParaRPr lang="en-US"/>
          </a:p>
        </p:txBody>
      </p:sp>
      <p:pic>
        <p:nvPicPr>
          <p:cNvPr id="4" name="Picture 3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47D5EA30-0606-7A1D-4D9B-EAC15AC79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224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88D2-DE69-4722-C446-806F45DE2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BAE46D-661B-03A8-3ED6-48D6D7DECBE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8AB3C02-1891-9D06-C5BA-EC9974F3A8F2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D8BA8332-B2E3-FDAB-4306-693D1DE9C5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3A8A18BE-FFB8-6E2F-EF42-522A284A1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A7908F4F-64E5-3C65-7C28-5FDDDCE46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191172-C982-C44F-25CA-B3932DC09441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3741B1-0998-CB8A-4E72-DF073C7E9BD8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18" name="Slide Number Placeholder 11">
            <a:extLst>
              <a:ext uri="{FF2B5EF4-FFF2-40B4-BE49-F238E27FC236}">
                <a16:creationId xmlns:a16="http://schemas.microsoft.com/office/drawing/2014/main" id="{399DFA02-5A9D-7EF5-C0FF-A4E3969D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53</a:t>
            </a:fld>
            <a:endParaRPr lang="en-US"/>
          </a:p>
        </p:txBody>
      </p:sp>
      <p:pic>
        <p:nvPicPr>
          <p:cNvPr id="4" name="Picture 3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372A8B2E-5752-F302-FCC8-DB21CBC23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242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E967B-EA70-4BFC-29B6-0229620F4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869BA8-1B72-1FE7-11AB-2B87100E359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FA45630-30FB-AE0A-1E55-FA246721D997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09F35A7E-C98A-D063-96BA-404085D3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1529FCD1-F889-A9E6-1755-CFEC90312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9E089A53-3724-A622-30D1-166AE6DEA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3" name="Picture 2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AA700E25-3EB7-B6A5-1663-ED11E5744D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4391754" y="1828800"/>
            <a:ext cx="3594034" cy="1838680"/>
          </a:xfrm>
          <a:prstGeom prst="rect">
            <a:avLst/>
          </a:prstGeom>
        </p:spPr>
      </p:pic>
      <p:pic>
        <p:nvPicPr>
          <p:cNvPr id="7" name="Picture 6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818E96CB-D06D-0924-C37E-FF185DB18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  <p:pic>
        <p:nvPicPr>
          <p:cNvPr id="8" name="Picture 7" descr="A blue line with a curve&#10;&#10;AI-generated content may be incorrect.">
            <a:extLst>
              <a:ext uri="{FF2B5EF4-FFF2-40B4-BE49-F238E27FC236}">
                <a16:creationId xmlns:a16="http://schemas.microsoft.com/office/drawing/2014/main" id="{DBEC1C95-6ED2-78A4-9014-DB972F57C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9373" y="1828800"/>
            <a:ext cx="3809271" cy="18747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AAC03E-AC50-67E3-13A1-EF18FA71974E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BD45A9-A3B1-AD54-1F03-74BC41DC9652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B6320E-0601-F5EC-5BFC-9E9F661CCA1E}"/>
              </a:ext>
            </a:extLst>
          </p:cNvPr>
          <p:cNvSpPr txBox="1"/>
          <p:nvPr/>
        </p:nvSpPr>
        <p:spPr>
          <a:xfrm>
            <a:off x="8379426" y="4114800"/>
            <a:ext cx="3699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ordering after a quench: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fault-tolerant state preparation</a:t>
            </a:r>
          </a:p>
        </p:txBody>
      </p:sp>
      <p:sp>
        <p:nvSpPr>
          <p:cNvPr id="18" name="Slide Number Placeholder 11">
            <a:extLst>
              <a:ext uri="{FF2B5EF4-FFF2-40B4-BE49-F238E27FC236}">
                <a16:creationId xmlns:a16="http://schemas.microsoft.com/office/drawing/2014/main" id="{745B867A-7FA5-DEF1-8D79-127D8B2D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865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ABD1A-C8EE-C936-7055-B953CCDCD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B225A7-11C0-5370-A7BA-87F96D1E4FB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4D9DC80-874E-BB16-CB75-1D31373BD8F7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2" name="Picture 1" descr="A blue line with orange line&#10;&#10;AI-generated content may be incorrect.">
            <a:extLst>
              <a:ext uri="{FF2B5EF4-FFF2-40B4-BE49-F238E27FC236}">
                <a16:creationId xmlns:a16="http://schemas.microsoft.com/office/drawing/2014/main" id="{2413D875-9DB4-8E65-36CD-2AA89B1CC0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4" t="19763" r="11433" b="9297"/>
          <a:stretch>
            <a:fillRect/>
          </a:stretch>
        </p:blipFill>
        <p:spPr>
          <a:xfrm>
            <a:off x="213407" y="1828800"/>
            <a:ext cx="3594034" cy="1838680"/>
          </a:xfrm>
          <a:prstGeom prst="rect">
            <a:avLst/>
          </a:prstGeom>
        </p:spPr>
      </p:pic>
      <p:pic>
        <p:nvPicPr>
          <p:cNvPr id="16" name="Picture 15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74DBAB36-1BF0-AB45-D768-376846864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9" y="1828800"/>
            <a:ext cx="3670150" cy="1838680"/>
          </a:xfrm>
          <a:prstGeom prst="rect">
            <a:avLst/>
          </a:prstGeom>
        </p:spPr>
      </p:pic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874E54E5-3B86-0E81-E1D5-DBF9DE3F7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7" name="Picture 6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754E0D6D-18E8-53B2-0A56-404001F9B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  <p:pic>
        <p:nvPicPr>
          <p:cNvPr id="8" name="Picture 7" descr="A blue line with a curve&#10;&#10;AI-generated content may be incorrect.">
            <a:extLst>
              <a:ext uri="{FF2B5EF4-FFF2-40B4-BE49-F238E27FC236}">
                <a16:creationId xmlns:a16="http://schemas.microsoft.com/office/drawing/2014/main" id="{CCC2A5ED-B5F6-0B0E-29F9-CB6169515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9373" y="1828800"/>
            <a:ext cx="3809271" cy="18747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AAD89A-3EB8-A64E-539E-9DD4B177ED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5931" y="1828800"/>
            <a:ext cx="3770959" cy="18304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BE1408D-32B8-3D7C-1336-EF7F9A65D7B8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8C7E1D-7524-77E2-472E-CDA8AE69795D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7AE3AF-88E9-1D13-AE53-CBE64CA978A9}"/>
              </a:ext>
            </a:extLst>
          </p:cNvPr>
          <p:cNvSpPr txBox="1"/>
          <p:nvPr/>
        </p:nvSpPr>
        <p:spPr>
          <a:xfrm>
            <a:off x="8379426" y="4114800"/>
            <a:ext cx="36992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ordering after a quench: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fault-tolerant state preparation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[BL+26?]</a:t>
            </a:r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B0308DD3-6181-87C0-A0E1-FCB148C3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801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CD09D-BABC-5AB1-14CF-4673D426B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F3B544-B56A-258D-7D3F-F867F395BDA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6E71E77-C218-7FA7-F5AA-DD0FBFE63982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76D78C4A-9430-9EDA-2B29-176BF9E7F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7" name="Picture 6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E6222E83-30B2-6FD0-3B3F-9CC03C11A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  <p:pic>
        <p:nvPicPr>
          <p:cNvPr id="3" name="Picture 2" descr="A diagram of a curve&#10;&#10;AI-generated content may be incorrect.">
            <a:extLst>
              <a:ext uri="{FF2B5EF4-FFF2-40B4-BE49-F238E27FC236}">
                <a16:creationId xmlns:a16="http://schemas.microsoft.com/office/drawing/2014/main" id="{03540D1D-2163-045C-1DB1-EEAA0C8934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50"/>
          <a:stretch>
            <a:fillRect/>
          </a:stretch>
        </p:blipFill>
        <p:spPr>
          <a:xfrm>
            <a:off x="8285932" y="1828800"/>
            <a:ext cx="3788746" cy="1830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92100F-4456-7D42-66E2-B5A874EF1ED7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8212A6-6047-356E-5362-63DFA33B02FF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D1F5A4-8736-6011-87F6-EF5E607E67DE}"/>
              </a:ext>
            </a:extLst>
          </p:cNvPr>
          <p:cNvSpPr txBox="1"/>
          <p:nvPr/>
        </p:nvSpPr>
        <p:spPr>
          <a:xfrm>
            <a:off x="8379426" y="4114800"/>
            <a:ext cx="36992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ordering after a quench: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fault-tolerant state preparation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[BL+26?]</a:t>
            </a:r>
          </a:p>
        </p:txBody>
      </p:sp>
      <p:sp>
        <p:nvSpPr>
          <p:cNvPr id="17" name="Slide Number Placeholder 11">
            <a:extLst>
              <a:ext uri="{FF2B5EF4-FFF2-40B4-BE49-F238E27FC236}">
                <a16:creationId xmlns:a16="http://schemas.microsoft.com/office/drawing/2014/main" id="{45CE5639-EA10-F9E3-37A6-4ECF684E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722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D6B3B-F689-17C9-8A42-6A8731F9E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D4E64D4-E81D-09BA-606D-7048BA432A7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4C441AB-9236-8E86-870A-FCDCBF72DAEE}"/>
              </a:ext>
            </a:extLst>
          </p:cNvPr>
          <p:cNvSpPr txBox="1"/>
          <p:nvPr/>
        </p:nvSpPr>
        <p:spPr>
          <a:xfrm>
            <a:off x="374072" y="221673"/>
            <a:ext cx="10971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Studying metastability opens an uncountably rich set of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3FB0E4-E369-A25A-9634-A98204C5AC70}"/>
              </a:ext>
            </a:extLst>
          </p:cNvPr>
          <p:cNvSpPr txBox="1"/>
          <p:nvPr/>
        </p:nvSpPr>
        <p:spPr>
          <a:xfrm>
            <a:off x="313925" y="4114800"/>
            <a:ext cx="367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 to perturbations: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Markov properties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laws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[BCV25]</a:t>
            </a:r>
          </a:p>
          <a:p>
            <a:pPr algn="ctr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E0E7F1-DE8C-A471-F45E-0E1B66CFD2DD}"/>
              </a:ext>
            </a:extLst>
          </p:cNvPr>
          <p:cNvSpPr txBox="1"/>
          <p:nvPr/>
        </p:nvSpPr>
        <p:spPr>
          <a:xfrm>
            <a:off x="4642357" y="4114800"/>
            <a:ext cx="32832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within a sector: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characterizations of phases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[BGL25]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559D6F-5C6E-199E-8C8E-5F73AE8C1F5C}"/>
              </a:ext>
            </a:extLst>
          </p:cNvPr>
          <p:cNvSpPr txBox="1"/>
          <p:nvPr/>
        </p:nvSpPr>
        <p:spPr>
          <a:xfrm>
            <a:off x="8379426" y="4114800"/>
            <a:ext cx="36992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ordering after a quench:</a:t>
            </a:r>
          </a:p>
          <a:p>
            <a:pPr algn="ctr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fault-tolerant state preparation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[BL+26?]</a:t>
            </a:r>
          </a:p>
        </p:txBody>
      </p:sp>
      <p:pic>
        <p:nvPicPr>
          <p:cNvPr id="14" name="Picture 13" descr="A diagram of a local area&#10;&#10;AI-generated content may be incorrect.">
            <a:extLst>
              <a:ext uri="{FF2B5EF4-FFF2-40B4-BE49-F238E27FC236}">
                <a16:creationId xmlns:a16="http://schemas.microsoft.com/office/drawing/2014/main" id="{85FD05D0-2BD8-70B2-95F8-5A5C10B12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6" y="1828800"/>
            <a:ext cx="3789270" cy="1839665"/>
          </a:xfrm>
          <a:prstGeom prst="rect">
            <a:avLst/>
          </a:prstGeom>
        </p:spPr>
      </p:pic>
      <p:pic>
        <p:nvPicPr>
          <p:cNvPr id="7" name="Picture 6" descr="A graph with a line and a dot&#10;&#10;AI-generated content may be incorrect.">
            <a:extLst>
              <a:ext uri="{FF2B5EF4-FFF2-40B4-BE49-F238E27FC236}">
                <a16:creationId xmlns:a16="http://schemas.microsoft.com/office/drawing/2014/main" id="{954E7728-BB39-B8E4-2D5C-4A7C38C7A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515" y="1828800"/>
            <a:ext cx="3810098" cy="1874519"/>
          </a:xfrm>
          <a:prstGeom prst="rect">
            <a:avLst/>
          </a:prstGeom>
        </p:spPr>
      </p:pic>
      <p:pic>
        <p:nvPicPr>
          <p:cNvPr id="6" name="Picture 5" descr="A white and blue line&#10;&#10;AI-generated content may be incorrect.">
            <a:extLst>
              <a:ext uri="{FF2B5EF4-FFF2-40B4-BE49-F238E27FC236}">
                <a16:creationId xmlns:a16="http://schemas.microsoft.com/office/drawing/2014/main" id="{9ED633FD-6ADF-87AA-5271-907014ECC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983" y="1828800"/>
            <a:ext cx="3730967" cy="1845280"/>
          </a:xfrm>
          <a:prstGeom prst="rect">
            <a:avLst/>
          </a:prstGeom>
        </p:spPr>
      </p:pic>
      <p:sp>
        <p:nvSpPr>
          <p:cNvPr id="13" name="Slide Number Placeholder 11">
            <a:extLst>
              <a:ext uri="{FF2B5EF4-FFF2-40B4-BE49-F238E27FC236}">
                <a16:creationId xmlns:a16="http://schemas.microsoft.com/office/drawing/2014/main" id="{9927F2D3-E8F2-5D5B-D75E-11C26C5DC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23F44C7-39A2-A144-A892-14A5C3F22FA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97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2534C-B5C0-EDB6-1BFE-68886254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F190AE-F10D-1543-96A9-67553A7A166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1F3C48-EBE0-D444-5352-94C717D255A5}"/>
              </a:ext>
            </a:extLst>
          </p:cNvPr>
          <p:cNvSpPr txBox="1"/>
          <p:nvPr/>
        </p:nvSpPr>
        <p:spPr>
          <a:xfrm>
            <a:off x="111321" y="221673"/>
            <a:ext cx="5017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Outline for today (part 2)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C3BCAAA-6F1C-CDE4-D3C0-7FB54984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58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81D407-6648-3F16-F9B5-DB297991D551}"/>
              </a:ext>
            </a:extLst>
          </p:cNvPr>
          <p:cNvSpPr txBox="1"/>
          <p:nvPr/>
        </p:nvSpPr>
        <p:spPr>
          <a:xfrm>
            <a:off x="515557" y="1810511"/>
            <a:ext cx="119139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1. Metastable states as </a:t>
            </a:r>
            <a:r>
              <a:rPr lang="en-US" sz="2400" i="1" dirty="0">
                <a:solidFill>
                  <a:schemeClr val="bg2">
                    <a:lumMod val="50000"/>
                  </a:schemeClr>
                </a:solidFill>
              </a:rPr>
              <a:t>approximately stationary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states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2. Studying metastability opens an uncountably rich set of (QEC inspired!)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3. A thermal area law for metastable states, via local decoders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Outlook and open problems</a:t>
            </a:r>
          </a:p>
        </p:txBody>
      </p:sp>
    </p:spTree>
    <p:extLst>
      <p:ext uri="{BB962C8B-B14F-4D97-AF65-F5344CB8AC3E}">
        <p14:creationId xmlns:p14="http://schemas.microsoft.com/office/powerpoint/2010/main" val="36088225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C1947-683C-7DDB-8A2D-5889307E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C42FF1-F3C3-D02D-98B6-03A70C4D912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29391E-B152-5285-401F-7A7BD34A64CE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78B71AF-818D-3210-A838-64E0EE3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59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F5703E87-E17B-007A-1FE1-06E8F98A07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846" b="80453"/>
          <a:stretch>
            <a:fillRect/>
          </a:stretch>
        </p:blipFill>
        <p:spPr>
          <a:xfrm>
            <a:off x="381608" y="4902145"/>
            <a:ext cx="5846197" cy="365090"/>
          </a:xfrm>
          <a:prstGeom prst="rect">
            <a:avLst/>
          </a:prstGeom>
        </p:spPr>
      </p:pic>
      <p:pic>
        <p:nvPicPr>
          <p:cNvPr id="2" name="Picture 1" descr="A diagram of a leakage&#10;&#10;AI-generated content may be incorrect.">
            <a:extLst>
              <a:ext uri="{FF2B5EF4-FFF2-40B4-BE49-F238E27FC236}">
                <a16:creationId xmlns:a16="http://schemas.microsoft.com/office/drawing/2014/main" id="{993732F3-06F9-D70F-0105-80AF5C90B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7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85145-0B2A-6088-13E5-9F7BBA1C9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301470-7992-8E10-4CD5-150A1F78AD1C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DAFD14C-10E4-0DB1-1368-CC415AFB1759}"/>
              </a:ext>
            </a:extLst>
          </p:cNvPr>
          <p:cNvSpPr txBox="1"/>
          <p:nvPr/>
        </p:nvSpPr>
        <p:spPr>
          <a:xfrm>
            <a:off x="374072" y="221673"/>
            <a:ext cx="6904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and Quantum Gibbs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71FC3D-6752-FEDD-A5EC-0EDB43FC782A}"/>
                  </a:ext>
                </a:extLst>
              </p:cNvPr>
              <p:cNvSpPr txBox="1"/>
              <p:nvPr/>
            </p:nvSpPr>
            <p:spPr>
              <a:xfrm>
                <a:off x="210673" y="1265185"/>
                <a:ext cx="1209787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 a Hamiltonian </a:t>
                </a:r>
                <a:r>
                  <a:rPr lang="en-US" sz="2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</a:t>
                </a:r>
                <a:r>
                  <a:rPr lang="en-US" sz="2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qubits, the associated Gibbs state at inverse-temperature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sz="2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71FC3D-6752-FEDD-A5EC-0EDB43FC7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73" y="1265185"/>
                <a:ext cx="12097870" cy="430887"/>
              </a:xfrm>
              <a:prstGeom prst="rect">
                <a:avLst/>
              </a:prstGeom>
              <a:blipFill>
                <a:blip r:embed="rId2"/>
                <a:stretch>
                  <a:fillRect l="-629"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mathematical equation with a number of letters&#10;&#10;AI-generated content may be incorrect.">
            <a:extLst>
              <a:ext uri="{FF2B5EF4-FFF2-40B4-BE49-F238E27FC236}">
                <a16:creationId xmlns:a16="http://schemas.microsoft.com/office/drawing/2014/main" id="{CC277234-7556-8CDB-5B2C-68C464D9A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91" y="1795152"/>
            <a:ext cx="2173568" cy="9065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C20DF9-26F0-021D-203E-8B06CAAD8F70}"/>
              </a:ext>
            </a:extLst>
          </p:cNvPr>
          <p:cNvSpPr txBox="1"/>
          <p:nvPr/>
        </p:nvSpPr>
        <p:spPr>
          <a:xfrm>
            <a:off x="210673" y="2840392"/>
            <a:ext cx="12765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without addressing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system reaches equilibrium, studying Gibbs states has been remarkably explanatory, from magnetism [Isi25, Ons44] to superconductivity [BCS57, KT73] </a:t>
            </a:r>
          </a:p>
        </p:txBody>
      </p:sp>
      <p:pic>
        <p:nvPicPr>
          <p:cNvPr id="4" name="Picture 3" descr="A colorful pattern with lines&#10;&#10;AI-generated content may be incorrect.">
            <a:extLst>
              <a:ext uri="{FF2B5EF4-FFF2-40B4-BE49-F238E27FC236}">
                <a16:creationId xmlns:a16="http://schemas.microsoft.com/office/drawing/2014/main" id="{9A0DFD16-7DB9-898E-8CEC-AD7FAF301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7423" y="3831135"/>
            <a:ext cx="2661071" cy="2908613"/>
          </a:xfrm>
          <a:prstGeom prst="rect">
            <a:avLst/>
          </a:prstGeom>
        </p:spPr>
      </p:pic>
      <p:pic>
        <p:nvPicPr>
          <p:cNvPr id="7" name="Picture 6" descr="A black and white text&#10;&#10;AI-generated content may be incorrect.">
            <a:extLst>
              <a:ext uri="{FF2B5EF4-FFF2-40B4-BE49-F238E27FC236}">
                <a16:creationId xmlns:a16="http://schemas.microsoft.com/office/drawing/2014/main" id="{56A88D1C-28DA-EBBF-706F-1FE8AB80E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9188" y="4985821"/>
            <a:ext cx="3065929" cy="630091"/>
          </a:xfrm>
          <a:prstGeom prst="rect">
            <a:avLst/>
          </a:prstGeom>
        </p:spPr>
      </p:pic>
      <p:pic>
        <p:nvPicPr>
          <p:cNvPr id="8" name="Picture 7" descr="A grid with red dots and black dots&#10;&#10;AI-generated content may be incorrect.">
            <a:extLst>
              <a:ext uri="{FF2B5EF4-FFF2-40B4-BE49-F238E27FC236}">
                <a16:creationId xmlns:a16="http://schemas.microsoft.com/office/drawing/2014/main" id="{1640E69D-343A-CCAB-63B2-30C4F57C55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048"/>
          <a:stretch>
            <a:fillRect/>
          </a:stretch>
        </p:blipFill>
        <p:spPr>
          <a:xfrm>
            <a:off x="3173913" y="3846036"/>
            <a:ext cx="3042778" cy="2913202"/>
          </a:xfrm>
          <a:prstGeom prst="rect">
            <a:avLst/>
          </a:prstGeom>
        </p:spPr>
      </p:pic>
      <p:pic>
        <p:nvPicPr>
          <p:cNvPr id="11" name="Picture 10" descr="A black symbols on a white background&#10;&#10;AI-generated content may be incorrect.">
            <a:extLst>
              <a:ext uri="{FF2B5EF4-FFF2-40B4-BE49-F238E27FC236}">
                <a16:creationId xmlns:a16="http://schemas.microsoft.com/office/drawing/2014/main" id="{5E1356B0-1A6A-125E-20AF-CC77758E0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755" y="5029110"/>
            <a:ext cx="1941232" cy="56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585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93F9-1F3A-7BC8-ED35-A0AD7187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B775C7-BD3F-265E-B2CA-EBA23B470BA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9A8A662-D67D-E102-20AB-BC106DF33BD7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F731E74-88BA-4E97-8CF2-5AB0C231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60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09E5784D-3CB7-8363-7541-FE192E7787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4011"/>
          <a:stretch>
            <a:fillRect/>
          </a:stretch>
        </p:blipFill>
        <p:spPr>
          <a:xfrm>
            <a:off x="381608" y="4902145"/>
            <a:ext cx="11428784" cy="485400"/>
          </a:xfrm>
          <a:prstGeom prst="rect">
            <a:avLst/>
          </a:prstGeom>
        </p:spPr>
      </p:pic>
      <p:pic>
        <p:nvPicPr>
          <p:cNvPr id="2" name="Picture 1" descr="A diagram of a leakage&#10;&#10;AI-generated content may be incorrect.">
            <a:extLst>
              <a:ext uri="{FF2B5EF4-FFF2-40B4-BE49-F238E27FC236}">
                <a16:creationId xmlns:a16="http://schemas.microsoft.com/office/drawing/2014/main" id="{FDCFD778-427A-0581-6555-300508D1E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559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DD211-BC86-EA9C-B6A3-C9085EBB4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9E2CF5-BC62-2B23-0028-DE36DF9A8E2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07D31B7-7CD1-1F55-1C1D-302921C7F1B8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0EF799B-0604-8B2E-DE0B-BCF6B99C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61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E756C8D4-9A30-F0CC-06EC-136B239915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4011"/>
          <a:stretch>
            <a:fillRect/>
          </a:stretch>
        </p:blipFill>
        <p:spPr>
          <a:xfrm>
            <a:off x="381608" y="4902145"/>
            <a:ext cx="11428784" cy="485400"/>
          </a:xfrm>
          <a:prstGeom prst="rect">
            <a:avLst/>
          </a:prstGeom>
        </p:spPr>
      </p:pic>
      <p:pic>
        <p:nvPicPr>
          <p:cNvPr id="2" name="Picture 1" descr="A diagram of a leakage&#10;&#10;AI-generated content may be incorrect.">
            <a:extLst>
              <a:ext uri="{FF2B5EF4-FFF2-40B4-BE49-F238E27FC236}">
                <a16:creationId xmlns:a16="http://schemas.microsoft.com/office/drawing/2014/main" id="{5ED7B543-DC1A-9084-3CC4-82E721CB4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17" name="Picture 16" descr="A diagram of a circle with a dotted line&#10;&#10;AI-generated content may be incorrect.">
            <a:extLst>
              <a:ext uri="{FF2B5EF4-FFF2-40B4-BE49-F238E27FC236}">
                <a16:creationId xmlns:a16="http://schemas.microsoft.com/office/drawing/2014/main" id="{48FBA371-D998-EEC6-B183-54714B868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478009"/>
            <a:ext cx="3378669" cy="316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044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23E32-6F59-1581-D030-6C40830D3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7960C8-F6C2-2657-D299-14AAFA87F90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48D5B72-A1C6-7CFD-32AC-1521E43E03CA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CBDC91-A7B9-833A-1A56-21947D02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62</a:t>
            </a:fld>
            <a:endParaRPr lang="en-US"/>
          </a:p>
        </p:txBody>
      </p:sp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13A88AAB-11D3-EBD1-4C6F-CC608D142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F97F7B3B-63F4-8903-AAA5-ED873C832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578"/>
          <a:stretch>
            <a:fillRect/>
          </a:stretch>
        </p:blipFill>
        <p:spPr>
          <a:xfrm>
            <a:off x="381608" y="4902145"/>
            <a:ext cx="11428784" cy="549528"/>
          </a:xfrm>
          <a:prstGeom prst="rect">
            <a:avLst/>
          </a:prstGeom>
        </p:spPr>
      </p:pic>
      <p:pic>
        <p:nvPicPr>
          <p:cNvPr id="5" name="Picture 4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56DE86EF-27F8-BF64-F82E-96FA68B08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6" name="Picture 5" descr="A diagram of a circle with a dotted line&#10;&#10;AI-generated content may be incorrect.">
            <a:extLst>
              <a:ext uri="{FF2B5EF4-FFF2-40B4-BE49-F238E27FC236}">
                <a16:creationId xmlns:a16="http://schemas.microsoft.com/office/drawing/2014/main" id="{5F843F1C-1E26-B689-5751-212623501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478009"/>
            <a:ext cx="3378669" cy="316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6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E3F4D-6E74-E59B-5A7C-DE029094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D6555EB-9EE4-18FF-3A81-17A7E3A9DF9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99CCE41-66A1-FE94-3AC0-052AFCB18AFC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6D238E5-4032-19CF-4816-9152081C6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63</a:t>
            </a:fld>
            <a:endParaRPr lang="en-US"/>
          </a:p>
        </p:txBody>
      </p:sp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F5D1BBAB-3F95-9C44-C21C-9934039B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C5FE18D3-62B8-BAF5-CF1C-C062F2D053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7624"/>
          <a:stretch>
            <a:fillRect/>
          </a:stretch>
        </p:blipFill>
        <p:spPr>
          <a:xfrm>
            <a:off x="381608" y="4902145"/>
            <a:ext cx="11428784" cy="1165018"/>
          </a:xfrm>
          <a:prstGeom prst="rect">
            <a:avLst/>
          </a:prstGeom>
        </p:spPr>
      </p:pic>
      <p:pic>
        <p:nvPicPr>
          <p:cNvPr id="5" name="Picture 4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B0FE0C61-BFEC-2F6E-5422-40F781023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2" name="Picture 1" descr="A diagram of a circle with a dotted line&#10;&#10;AI-generated content may be incorrect.">
            <a:extLst>
              <a:ext uri="{FF2B5EF4-FFF2-40B4-BE49-F238E27FC236}">
                <a16:creationId xmlns:a16="http://schemas.microsoft.com/office/drawing/2014/main" id="{4B1EB8D5-3568-DE5C-348B-EC02F980B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478009"/>
            <a:ext cx="3378669" cy="316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91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4A423-A202-15DB-B0FA-D2EEB537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1BF0FD-20AE-EAB8-1B74-0E42B81B95C1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0DEA3F1-8B9A-2C26-8555-147C674ABBCC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CBC0F0A-E179-E9EE-536C-2444C6DB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64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DBB57839-05D7-4DD6-6C34-D451E4D66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8" y="4902145"/>
            <a:ext cx="11428784" cy="1867738"/>
          </a:xfrm>
          <a:prstGeom prst="rect">
            <a:avLst/>
          </a:prstGeom>
        </p:spPr>
      </p:pic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DEE7D184-7465-FD56-FB7A-A914CBB1A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4" name="Picture 3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67ED8176-1121-8801-A788-400642651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562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25981-C3EE-FBCA-0157-1D8EB93E2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CDDC919-A03C-7F05-0B05-CB2DDD86A3A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8458B9-0D52-3D6A-E3C1-6122C8E476DB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0FA7641-CB98-415F-97E1-8AE989C1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65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676A4A33-BDCA-F318-E45D-DF31CD9A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8" y="4902145"/>
            <a:ext cx="11428784" cy="1867738"/>
          </a:xfrm>
          <a:prstGeom prst="rect">
            <a:avLst/>
          </a:prstGeom>
        </p:spPr>
      </p:pic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3523B7A5-BB7A-2137-E3F8-84408905D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4" name="Picture 3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0C68BFB4-24D0-C8FF-FA47-A13A063DB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5" name="Picture 4" descr="A blue screen with yellow and green squares&#10;&#10;AI-generated content may be incorrect.">
            <a:extLst>
              <a:ext uri="{FF2B5EF4-FFF2-40B4-BE49-F238E27FC236}">
                <a16:creationId xmlns:a16="http://schemas.microsoft.com/office/drawing/2014/main" id="{44B0342E-EE9C-9D41-7FA6-B08C429E9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295408"/>
            <a:ext cx="3403843" cy="33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66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08774-CAF2-5683-C377-1F640A50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37903C-DAE0-1EDF-DEA3-C10AF1EEBC2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07EAED1-56CF-8FBF-DB3F-04417A16EE4C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E04C602-487E-6416-4E80-ED3B1485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66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96384BC3-2CD0-9C58-A0C2-AFD959C37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8" y="4902145"/>
            <a:ext cx="11428784" cy="1867738"/>
          </a:xfrm>
          <a:prstGeom prst="rect">
            <a:avLst/>
          </a:prstGeom>
        </p:spPr>
      </p:pic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6EA17A37-D6BB-0BC8-329A-D8682E2DA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4" name="Picture 3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ADB25971-1C48-A29E-C192-0D4723CDC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5" name="Picture 4" descr="A pixelated square with green and yellow squares&#10;&#10;AI-generated content may be incorrect.">
            <a:extLst>
              <a:ext uri="{FF2B5EF4-FFF2-40B4-BE49-F238E27FC236}">
                <a16:creationId xmlns:a16="http://schemas.microsoft.com/office/drawing/2014/main" id="{14E34B14-0189-4833-3805-2C51B3E5D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282430"/>
            <a:ext cx="1699593" cy="169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329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F7499-0B0F-E3C8-9CEC-564FD68CE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109C2-334D-F4D2-DC66-7686F97D4FB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501CE19-27C1-D5DC-1C50-A43BBAB4D9E5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4CE377B-8C99-714E-4C36-FEF21C96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67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C9358756-EFDA-58DA-9FC7-B869211A4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8" y="4902145"/>
            <a:ext cx="11428784" cy="1867738"/>
          </a:xfrm>
          <a:prstGeom prst="rect">
            <a:avLst/>
          </a:prstGeom>
        </p:spPr>
      </p:pic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1D9B4C87-C39C-8754-5444-C7C71D920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4" name="Picture 3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C8243352-A111-6A7E-593B-0E83D825C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5" name="Picture 4" descr="A pixelated square with green and yellow squares&#10;&#10;AI-generated content may be incorrect.">
            <a:extLst>
              <a:ext uri="{FF2B5EF4-FFF2-40B4-BE49-F238E27FC236}">
                <a16:creationId xmlns:a16="http://schemas.microsoft.com/office/drawing/2014/main" id="{F52C8E86-8793-E476-A1E3-E5D477692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282430"/>
            <a:ext cx="1699593" cy="1699593"/>
          </a:xfrm>
          <a:prstGeom prst="rect">
            <a:avLst/>
          </a:prstGeom>
        </p:spPr>
      </p:pic>
      <p:pic>
        <p:nvPicPr>
          <p:cNvPr id="6" name="Picture 5" descr="A blue screen with yellow and green squares&#10;&#10;AI-generated content may be incorrect.">
            <a:extLst>
              <a:ext uri="{FF2B5EF4-FFF2-40B4-BE49-F238E27FC236}">
                <a16:creationId xmlns:a16="http://schemas.microsoft.com/office/drawing/2014/main" id="{36C63731-CD29-BB5D-5441-6E846B112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946" y="2982023"/>
            <a:ext cx="1702631" cy="1688016"/>
          </a:xfrm>
          <a:prstGeom prst="rect">
            <a:avLst/>
          </a:prstGeom>
        </p:spPr>
      </p:pic>
      <p:pic>
        <p:nvPicPr>
          <p:cNvPr id="7" name="Picture 6" descr="A pixelated map of the world&#10;&#10;AI-generated content may be incorrect.">
            <a:extLst>
              <a:ext uri="{FF2B5EF4-FFF2-40B4-BE49-F238E27FC236}">
                <a16:creationId xmlns:a16="http://schemas.microsoft.com/office/drawing/2014/main" id="{FA3E0DA2-3D21-1D5E-8B22-D5AEA3FB34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2394" y="1282430"/>
            <a:ext cx="1714183" cy="1699593"/>
          </a:xfrm>
          <a:prstGeom prst="rect">
            <a:avLst/>
          </a:prstGeom>
        </p:spPr>
      </p:pic>
      <p:pic>
        <p:nvPicPr>
          <p:cNvPr id="8" name="Picture 7" descr="A pixelated map of the world&#10;&#10;AI-generated content may be incorrect.">
            <a:extLst>
              <a:ext uri="{FF2B5EF4-FFF2-40B4-BE49-F238E27FC236}">
                <a16:creationId xmlns:a16="http://schemas.microsoft.com/office/drawing/2014/main" id="{FB4FA51A-F6D5-F21D-E011-AEC5474762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6127" y="2970447"/>
            <a:ext cx="1714307" cy="169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729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E1947-1E10-609D-7373-84A5038A2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9E49F5-741A-CAB8-7321-7ACC4BAB774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A17E143-787D-D09F-B67A-73EB3D45E402}"/>
              </a:ext>
            </a:extLst>
          </p:cNvPr>
          <p:cNvSpPr txBox="1"/>
          <p:nvPr/>
        </p:nvSpPr>
        <p:spPr>
          <a:xfrm>
            <a:off x="111321" y="221673"/>
            <a:ext cx="748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interplay between two timescales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32F5471-0C29-58B4-D5A3-C52C1729F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68</a:t>
            </a:fld>
            <a:endParaRPr lang="en-US"/>
          </a:p>
        </p:txBody>
      </p:sp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9634A0AB-C24A-FB4E-E535-A7FD7BD01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8" y="4902145"/>
            <a:ext cx="11428784" cy="1867738"/>
          </a:xfrm>
          <a:prstGeom prst="rect">
            <a:avLst/>
          </a:prstGeom>
        </p:spPr>
      </p:pic>
      <p:pic>
        <p:nvPicPr>
          <p:cNvPr id="3" name="Picture 2" descr="A diagram of a leakage&#10;&#10;AI-generated content may be incorrect.">
            <a:extLst>
              <a:ext uri="{FF2B5EF4-FFF2-40B4-BE49-F238E27FC236}">
                <a16:creationId xmlns:a16="http://schemas.microsoft.com/office/drawing/2014/main" id="{5F843F76-844A-2503-1B14-C89375711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0" y="1204582"/>
            <a:ext cx="6355149" cy="3669500"/>
          </a:xfrm>
          <a:prstGeom prst="rect">
            <a:avLst/>
          </a:prstGeom>
        </p:spPr>
      </p:pic>
      <p:pic>
        <p:nvPicPr>
          <p:cNvPr id="4" name="Picture 3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D2F863D3-78A2-1FFE-1821-15C823B73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41" y="1232645"/>
            <a:ext cx="6250546" cy="3657600"/>
          </a:xfrm>
          <a:prstGeom prst="rect">
            <a:avLst/>
          </a:prstGeom>
        </p:spPr>
      </p:pic>
      <p:pic>
        <p:nvPicPr>
          <p:cNvPr id="5" name="Picture 4" descr="A pixelated square with green and yellow squares&#10;&#10;AI-generated content may be incorrect.">
            <a:extLst>
              <a:ext uri="{FF2B5EF4-FFF2-40B4-BE49-F238E27FC236}">
                <a16:creationId xmlns:a16="http://schemas.microsoft.com/office/drawing/2014/main" id="{FB692C3F-B2A0-593B-FE67-FE88ECBC9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127" y="1282430"/>
            <a:ext cx="1699593" cy="1699593"/>
          </a:xfrm>
          <a:prstGeom prst="rect">
            <a:avLst/>
          </a:prstGeom>
        </p:spPr>
      </p:pic>
      <p:pic>
        <p:nvPicPr>
          <p:cNvPr id="6" name="Picture 5" descr="A blue screen with yellow and green squares&#10;&#10;AI-generated content may be incorrect.">
            <a:extLst>
              <a:ext uri="{FF2B5EF4-FFF2-40B4-BE49-F238E27FC236}">
                <a16:creationId xmlns:a16="http://schemas.microsoft.com/office/drawing/2014/main" id="{FA07FFA7-620C-EC93-1E14-62D9B91A4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946" y="2982023"/>
            <a:ext cx="1702631" cy="1688016"/>
          </a:xfrm>
          <a:prstGeom prst="rect">
            <a:avLst/>
          </a:prstGeom>
        </p:spPr>
      </p:pic>
      <p:pic>
        <p:nvPicPr>
          <p:cNvPr id="7" name="Picture 6" descr="A pixelated map of the world&#10;&#10;AI-generated content may be incorrect.">
            <a:extLst>
              <a:ext uri="{FF2B5EF4-FFF2-40B4-BE49-F238E27FC236}">
                <a16:creationId xmlns:a16="http://schemas.microsoft.com/office/drawing/2014/main" id="{0757CBD2-6A39-9858-2236-CAC03055D6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2394" y="1282430"/>
            <a:ext cx="1714183" cy="1699593"/>
          </a:xfrm>
          <a:prstGeom prst="rect">
            <a:avLst/>
          </a:prstGeom>
        </p:spPr>
      </p:pic>
      <p:pic>
        <p:nvPicPr>
          <p:cNvPr id="8" name="Picture 7" descr="A pixelated map of the world&#10;&#10;AI-generated content may be incorrect.">
            <a:extLst>
              <a:ext uri="{FF2B5EF4-FFF2-40B4-BE49-F238E27FC236}">
                <a16:creationId xmlns:a16="http://schemas.microsoft.com/office/drawing/2014/main" id="{C741BBD8-3532-BB8E-EBA8-182AA0B7DE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6127" y="2970447"/>
            <a:ext cx="1714307" cy="169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239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A5847-66F9-5B54-D3F0-E84CE4C48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F0F144-213D-838B-4023-EE09C85E2204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BB81D0-9689-5CDA-3602-640DD3FD407A}"/>
              </a:ext>
            </a:extLst>
          </p:cNvPr>
          <p:cNvSpPr txBox="1"/>
          <p:nvPr/>
        </p:nvSpPr>
        <p:spPr>
          <a:xfrm>
            <a:off x="111321" y="221673"/>
            <a:ext cx="9899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Metastable States satisfy a local Markov property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DD7B742-CB1C-0894-4D65-DEEC22DFA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69</a:t>
            </a:fld>
            <a:endParaRPr lang="en-US"/>
          </a:p>
        </p:txBody>
      </p:sp>
      <p:pic>
        <p:nvPicPr>
          <p:cNvPr id="7" name="Picture 6" descr="A close up of text&#10;&#10;AI-generated content may be incorrect.">
            <a:extLst>
              <a:ext uri="{FF2B5EF4-FFF2-40B4-BE49-F238E27FC236}">
                <a16:creationId xmlns:a16="http://schemas.microsoft.com/office/drawing/2014/main" id="{8C155D71-2908-1F8E-BF8A-0E60F957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02" b="4948"/>
          <a:stretch>
            <a:fillRect/>
          </a:stretch>
        </p:blipFill>
        <p:spPr>
          <a:xfrm>
            <a:off x="334480" y="1343107"/>
            <a:ext cx="11523040" cy="1909979"/>
          </a:xfrm>
          <a:prstGeom prst="rect">
            <a:avLst/>
          </a:prstGeom>
        </p:spPr>
      </p:pic>
      <p:pic>
        <p:nvPicPr>
          <p:cNvPr id="8" name="Picture 7" descr="A diagram of a circle with lines and dots&#10;&#10;AI-generated content may be incorrect.">
            <a:extLst>
              <a:ext uri="{FF2B5EF4-FFF2-40B4-BE49-F238E27FC236}">
                <a16:creationId xmlns:a16="http://schemas.microsoft.com/office/drawing/2014/main" id="{D4162B2E-D954-0E62-7CA5-92BDFDD9A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622" y="3429000"/>
            <a:ext cx="3952755" cy="33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6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89E7B-3FAC-CECF-2A2E-918FDA1E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52A9AC-07A3-93FE-BFA4-D320040AEE4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B7189E-97A1-647B-759B-1B3F96DA1D72}"/>
              </a:ext>
            </a:extLst>
          </p:cNvPr>
          <p:cNvSpPr txBox="1"/>
          <p:nvPr/>
        </p:nvSpPr>
        <p:spPr>
          <a:xfrm>
            <a:off x="374072" y="221673"/>
            <a:ext cx="11349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systems, at high temperatures, are fundamentally classical</a:t>
            </a:r>
          </a:p>
        </p:txBody>
      </p:sp>
    </p:spTree>
    <p:extLst>
      <p:ext uri="{BB962C8B-B14F-4D97-AF65-F5344CB8AC3E}">
        <p14:creationId xmlns:p14="http://schemas.microsoft.com/office/powerpoint/2010/main" val="1024472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601DD-7DF4-EBB6-F002-C27A7772F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D76AF1-18CE-FB15-566A-60C9B3699133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8F92130-C933-8847-2BAF-10682C93F410}"/>
              </a:ext>
            </a:extLst>
          </p:cNvPr>
          <p:cNvSpPr txBox="1"/>
          <p:nvPr/>
        </p:nvSpPr>
        <p:spPr>
          <a:xfrm>
            <a:off x="111321" y="221673"/>
            <a:ext cx="6839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If these were classical systems …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617F484-9535-0FA9-4790-05141CB16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 descr="A close up of text&#10;&#10;AI-generated content may be incorrect.">
            <a:extLst>
              <a:ext uri="{FF2B5EF4-FFF2-40B4-BE49-F238E27FC236}">
                <a16:creationId xmlns:a16="http://schemas.microsoft.com/office/drawing/2014/main" id="{8A2DB63E-9A28-2CC6-B20E-E678C2D95D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02" b="22251"/>
          <a:stretch>
            <a:fillRect/>
          </a:stretch>
        </p:blipFill>
        <p:spPr>
          <a:xfrm>
            <a:off x="334480" y="1343108"/>
            <a:ext cx="11523040" cy="143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24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482D-B118-B4CE-5A71-6F9B7D7BC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85385F7-6347-0698-E50C-D5F6B3B2014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0B018A6-8C1D-44A5-F646-00D48F89E511}"/>
              </a:ext>
            </a:extLst>
          </p:cNvPr>
          <p:cNvSpPr txBox="1"/>
          <p:nvPr/>
        </p:nvSpPr>
        <p:spPr>
          <a:xfrm>
            <a:off x="111321" y="221673"/>
            <a:ext cx="6839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If these were classical systems …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410E7B5-7179-21DE-0383-DE12BD2D9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4" descr="A close up of text&#10;&#10;AI-generated content may be incorrect.">
            <a:extLst>
              <a:ext uri="{FF2B5EF4-FFF2-40B4-BE49-F238E27FC236}">
                <a16:creationId xmlns:a16="http://schemas.microsoft.com/office/drawing/2014/main" id="{AB7867DA-8ECC-B91E-D510-71DEF650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02" b="22251"/>
          <a:stretch>
            <a:fillRect/>
          </a:stretch>
        </p:blipFill>
        <p:spPr>
          <a:xfrm>
            <a:off x="334480" y="1343108"/>
            <a:ext cx="11523040" cy="1434816"/>
          </a:xfrm>
          <a:prstGeom prst="rect">
            <a:avLst/>
          </a:prstGeom>
        </p:spPr>
      </p:pic>
      <p:pic>
        <p:nvPicPr>
          <p:cNvPr id="4" name="Picture 3" descr="A grid with a square and a letter&#10;&#10;AI-generated content may be incorrect.">
            <a:extLst>
              <a:ext uri="{FF2B5EF4-FFF2-40B4-BE49-F238E27FC236}">
                <a16:creationId xmlns:a16="http://schemas.microsoft.com/office/drawing/2014/main" id="{3B2A0648-B3CD-1D64-09B2-9FB51E40AB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04" t="8294" r="10845" b="8427"/>
          <a:stretch>
            <a:fillRect/>
          </a:stretch>
        </p:blipFill>
        <p:spPr>
          <a:xfrm>
            <a:off x="838200" y="3070707"/>
            <a:ext cx="3553040" cy="3480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A9BD0E-9A74-C01C-B211-4FB6526803C0}"/>
              </a:ext>
            </a:extLst>
          </p:cNvPr>
          <p:cNvSpPr txBox="1"/>
          <p:nvPr/>
        </p:nvSpPr>
        <p:spPr>
          <a:xfrm>
            <a:off x="4920883" y="3700095"/>
            <a:ext cx="6793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… this would be just some form of conditional independence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4DAD9-4382-F10C-0C08-3128D2E34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949" y="4314455"/>
            <a:ext cx="731520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956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AA274-FF40-1DC2-865B-913563B25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C87228-0F2F-EFC7-E908-88372C51D1D6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09BE8C5-385A-D0A1-772C-18AC478D32AD}"/>
              </a:ext>
            </a:extLst>
          </p:cNvPr>
          <p:cNvSpPr txBox="1"/>
          <p:nvPr/>
        </p:nvSpPr>
        <p:spPr>
          <a:xfrm>
            <a:off x="111321" y="221673"/>
            <a:ext cx="9899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Metastable States satisfy a local Markov property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B27A9B-E9DC-0441-6F45-84EF9D762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72</a:t>
            </a:fld>
            <a:endParaRPr lang="en-US"/>
          </a:p>
        </p:txBody>
      </p:sp>
      <p:pic>
        <p:nvPicPr>
          <p:cNvPr id="5" name="Picture 4" descr="A close up of text&#10;&#10;AI-generated content may be incorrect.">
            <a:extLst>
              <a:ext uri="{FF2B5EF4-FFF2-40B4-BE49-F238E27FC236}">
                <a16:creationId xmlns:a16="http://schemas.microsoft.com/office/drawing/2014/main" id="{103EA78D-D426-CEDF-2B25-5B9B56BABB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02" b="19722"/>
          <a:stretch>
            <a:fillRect/>
          </a:stretch>
        </p:blipFill>
        <p:spPr>
          <a:xfrm>
            <a:off x="334480" y="1343108"/>
            <a:ext cx="11523040" cy="1504264"/>
          </a:xfrm>
          <a:prstGeom prst="rect">
            <a:avLst/>
          </a:prstGeom>
        </p:spPr>
      </p:pic>
      <p:pic>
        <p:nvPicPr>
          <p:cNvPr id="4" name="Picture 3" descr="A grid with a square in it&#10;&#10;AI-generated content may be incorrect.">
            <a:extLst>
              <a:ext uri="{FF2B5EF4-FFF2-40B4-BE49-F238E27FC236}">
                <a16:creationId xmlns:a16="http://schemas.microsoft.com/office/drawing/2014/main" id="{D412C753-ED9E-D6B1-F91B-4FA3E5AF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63028"/>
            <a:ext cx="3582953" cy="3573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3C33B6-4FB3-F1CC-F42D-6777FD9D59C0}"/>
              </a:ext>
            </a:extLst>
          </p:cNvPr>
          <p:cNvSpPr txBox="1"/>
          <p:nvPr/>
        </p:nvSpPr>
        <p:spPr>
          <a:xfrm>
            <a:off x="4672283" y="3619791"/>
            <a:ext cx="71852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pursuit of Markov properties in quantum Gibbs states is still</a:t>
            </a:r>
          </a:p>
          <a:p>
            <a:r>
              <a:rPr lang="en-US" sz="2000" dirty="0"/>
              <a:t>a very active research topic!  [KK25, CR25, BLMT25]</a:t>
            </a:r>
          </a:p>
          <a:p>
            <a:endParaRPr lang="en-US" sz="2000" dirty="0"/>
          </a:p>
          <a:p>
            <a:r>
              <a:rPr lang="en-US" sz="2000" dirty="0"/>
              <a:t>Indeed, [CR25] is one of our central points of inspiration.</a:t>
            </a:r>
          </a:p>
        </p:txBody>
      </p:sp>
    </p:spTree>
    <p:extLst>
      <p:ext uri="{BB962C8B-B14F-4D97-AF65-F5344CB8AC3E}">
        <p14:creationId xmlns:p14="http://schemas.microsoft.com/office/powerpoint/2010/main" val="3299776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DC63-41AF-3D17-4376-EAE9726D0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E10353-AE68-3CD1-2F2B-9029025F3D7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F7A58A-3F11-DEA7-9DF6-BD49F4F5213A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11AA85D-4C7E-BF3C-52AA-47B4D708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73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03911D4A-EB61-397E-A448-A7051FF102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693"/>
          <a:stretch>
            <a:fillRect/>
          </a:stretch>
        </p:blipFill>
        <p:spPr>
          <a:xfrm>
            <a:off x="282316" y="1232645"/>
            <a:ext cx="11757208" cy="1815356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5347480C-1711-6698-8D05-9186FFF81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00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D2A19-DA7E-2FF7-66E6-A5C8DD400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DF407-EDBC-E09C-1B4F-FD2027EC0C1A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E8DECD5-08C7-5B05-3839-F79E37B922E9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5F11BBB-D269-C987-659A-B61CFE0A8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74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9A65C578-DC52-899E-DFDC-2B0D9D8E6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6" y="1232644"/>
            <a:ext cx="11757208" cy="2289013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1A4DD66B-B646-4903-DEF4-71E517724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322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5B6BC-535C-51C1-76E7-A252F650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CB7B35-175B-599F-EABE-49006843FDA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E434688-5C39-40E4-86D0-6385B98970E6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8A4E37A-0F9C-CC93-0E37-D5A9BD8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75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703645A7-60C9-4BB8-C8FF-2E34EDA44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6" y="1232644"/>
            <a:ext cx="11757208" cy="2289013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446BBDEB-2D25-DF3A-618E-27FE9B202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774DF23-E2C3-AFC0-0786-DE9CFA010D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2" b="79124"/>
          <a:stretch>
            <a:fillRect/>
          </a:stretch>
        </p:blipFill>
        <p:spPr>
          <a:xfrm>
            <a:off x="271847" y="3697799"/>
            <a:ext cx="8078058" cy="440448"/>
          </a:xfrm>
          <a:prstGeom prst="rect">
            <a:avLst/>
          </a:prstGeom>
        </p:spPr>
      </p:pic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E01EABA2-69C1-90F6-168C-347EC419BA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5016"/>
          <a:stretch>
            <a:fillRect/>
          </a:stretch>
        </p:blipFill>
        <p:spPr>
          <a:xfrm>
            <a:off x="152476" y="4229482"/>
            <a:ext cx="8068753" cy="576980"/>
          </a:xfrm>
          <a:prstGeom prst="rect">
            <a:avLst/>
          </a:prstGeom>
        </p:spPr>
      </p:pic>
      <p:pic>
        <p:nvPicPr>
          <p:cNvPr id="6" name="Picture 5" descr="A red letter on a white background&#10;&#10;AI-generated content may be incorrect.">
            <a:extLst>
              <a:ext uri="{FF2B5EF4-FFF2-40B4-BE49-F238E27FC236}">
                <a16:creationId xmlns:a16="http://schemas.microsoft.com/office/drawing/2014/main" id="{2B713B42-6121-FB35-9C9C-8138F2980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662" y="4324663"/>
            <a:ext cx="1152143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279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1D803-C6A2-A3F0-6A6F-C4A748E7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07633D-3A7F-B027-9CFB-624EC1E067C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5FA7E15-AB0E-55AD-DE81-C491F8C15907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B8192B4-2B41-0B3D-CC4D-E9848395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76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E239EA11-0334-7E0E-47AF-4957AD896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6" y="1232644"/>
            <a:ext cx="11757208" cy="2289013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A199902E-44BA-8663-B36A-5DD3B4FD8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80F2930-D19D-366E-57D8-AAAF0288A2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2" b="79124"/>
          <a:stretch>
            <a:fillRect/>
          </a:stretch>
        </p:blipFill>
        <p:spPr>
          <a:xfrm>
            <a:off x="271847" y="3697799"/>
            <a:ext cx="8078058" cy="440448"/>
          </a:xfrm>
          <a:prstGeom prst="rect">
            <a:avLst/>
          </a:prstGeom>
        </p:spPr>
      </p:pic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394867AE-CB45-1EC6-6FC3-44116D08FB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1666"/>
          <a:stretch>
            <a:fillRect/>
          </a:stretch>
        </p:blipFill>
        <p:spPr>
          <a:xfrm>
            <a:off x="152476" y="4229482"/>
            <a:ext cx="8068753" cy="1116242"/>
          </a:xfrm>
          <a:prstGeom prst="rect">
            <a:avLst/>
          </a:prstGeom>
        </p:spPr>
      </p:pic>
      <p:pic>
        <p:nvPicPr>
          <p:cNvPr id="2" name="Picture 1" descr="A red letter on a white background&#10;&#10;AI-generated content may be incorrect.">
            <a:extLst>
              <a:ext uri="{FF2B5EF4-FFF2-40B4-BE49-F238E27FC236}">
                <a16:creationId xmlns:a16="http://schemas.microsoft.com/office/drawing/2014/main" id="{5AEFBABF-C3A3-B594-1A45-4DB628749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662" y="4324663"/>
            <a:ext cx="1152143" cy="3291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806F08-E410-B122-BB02-6F565CE4C941}"/>
              </a:ext>
            </a:extLst>
          </p:cNvPr>
          <p:cNvSpPr/>
          <p:nvPr/>
        </p:nvSpPr>
        <p:spPr>
          <a:xfrm>
            <a:off x="6565992" y="4911636"/>
            <a:ext cx="1229193" cy="310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E92A99-625C-189A-0817-17E218982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263" y="5335565"/>
            <a:ext cx="3896648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038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1C44-4FE6-F3B8-26D1-F25A119ED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7E0F2F-037A-A57E-FC18-5D27505A0CF6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327C0A0-AD4E-DB1C-7AE7-4367A77FE3B5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B28E804-FDA1-8703-F970-232A42D1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77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D365CE6D-D4E7-D5A6-3850-EBF2E465A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6" y="1232644"/>
            <a:ext cx="11757208" cy="2289013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4E5D3F0E-6955-E43E-B2F7-BFABCA268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C8B2A5C-38AD-F486-E698-B74D00453B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2" b="79124"/>
          <a:stretch>
            <a:fillRect/>
          </a:stretch>
        </p:blipFill>
        <p:spPr>
          <a:xfrm>
            <a:off x="271847" y="3697799"/>
            <a:ext cx="8078058" cy="440448"/>
          </a:xfrm>
          <a:prstGeom prst="rect">
            <a:avLst/>
          </a:prstGeom>
        </p:spPr>
      </p:pic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A4E4A8B-B83C-1389-9C45-CC0F885EBD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7808"/>
          <a:stretch>
            <a:fillRect/>
          </a:stretch>
        </p:blipFill>
        <p:spPr>
          <a:xfrm>
            <a:off x="152476" y="4229482"/>
            <a:ext cx="8068753" cy="16672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C57416-051D-5D13-4DBA-57DB99B8F649}"/>
              </a:ext>
            </a:extLst>
          </p:cNvPr>
          <p:cNvSpPr/>
          <p:nvPr/>
        </p:nvSpPr>
        <p:spPr>
          <a:xfrm>
            <a:off x="6565992" y="4911636"/>
            <a:ext cx="1229193" cy="310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letter on a white background&#10;&#10;AI-generated content may be incorrect.">
            <a:extLst>
              <a:ext uri="{FF2B5EF4-FFF2-40B4-BE49-F238E27FC236}">
                <a16:creationId xmlns:a16="http://schemas.microsoft.com/office/drawing/2014/main" id="{917E5819-06C7-603E-E354-6B53EFE49B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662" y="4324663"/>
            <a:ext cx="1152143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742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F1B3-17CD-CCAF-03A6-F078B3327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9E357D-4462-DB28-E86E-B6FB9606F08A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6B03E74-D57B-9603-ED13-E0A4289489DB}"/>
              </a:ext>
            </a:extLst>
          </p:cNvPr>
          <p:cNvSpPr txBox="1"/>
          <p:nvPr/>
        </p:nvSpPr>
        <p:spPr>
          <a:xfrm>
            <a:off x="111321" y="221673"/>
            <a:ext cx="695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An Area Law for Metastable States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E15E14C-757C-45DB-8062-0863224D1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78</a:t>
            </a:fld>
            <a:endParaRPr lang="en-US"/>
          </a:p>
        </p:txBody>
      </p:sp>
      <p:pic>
        <p:nvPicPr>
          <p:cNvPr id="7" name="Picture 6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6747637E-1F12-5294-ED73-374B94350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6" y="1232644"/>
            <a:ext cx="11757208" cy="2289013"/>
          </a:xfrm>
          <a:prstGeom prst="rect">
            <a:avLst/>
          </a:prstGeom>
        </p:spPr>
      </p:pic>
      <p:pic>
        <p:nvPicPr>
          <p:cNvPr id="3" name="Picture 2" descr="A grid with lines and a heart&#10;&#10;AI-generated content may be incorrect.">
            <a:extLst>
              <a:ext uri="{FF2B5EF4-FFF2-40B4-BE49-F238E27FC236}">
                <a16:creationId xmlns:a16="http://schemas.microsoft.com/office/drawing/2014/main" id="{C1A9E6C5-A017-E033-FA07-89429AB46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56" y="2804664"/>
            <a:ext cx="3854968" cy="3275609"/>
          </a:xfrm>
          <a:prstGeom prst="rect">
            <a:avLst/>
          </a:prstGeom>
        </p:spPr>
      </p:pic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85F086F-FEAE-BC6F-C45B-39CAB349E5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2" b="79124"/>
          <a:stretch>
            <a:fillRect/>
          </a:stretch>
        </p:blipFill>
        <p:spPr>
          <a:xfrm>
            <a:off x="271847" y="3697799"/>
            <a:ext cx="8078058" cy="440448"/>
          </a:xfrm>
          <a:prstGeom prst="rect">
            <a:avLst/>
          </a:prstGeom>
        </p:spPr>
      </p:pic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89DE3633-44AC-CC13-43E1-1A8926A41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76" y="4229481"/>
            <a:ext cx="8068753" cy="23094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1E6696-B550-7932-FF58-52BA8ED287EF}"/>
              </a:ext>
            </a:extLst>
          </p:cNvPr>
          <p:cNvSpPr/>
          <p:nvPr/>
        </p:nvSpPr>
        <p:spPr>
          <a:xfrm>
            <a:off x="6565992" y="4911636"/>
            <a:ext cx="1229193" cy="310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red letter on a white background&#10;&#10;AI-generated content may be incorrect.">
            <a:extLst>
              <a:ext uri="{FF2B5EF4-FFF2-40B4-BE49-F238E27FC236}">
                <a16:creationId xmlns:a16="http://schemas.microsoft.com/office/drawing/2014/main" id="{49A7749D-0B10-64CA-DE04-90BBFF714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662" y="4324663"/>
            <a:ext cx="1152143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213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BE501-AD72-4463-A499-5872784DF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089A0B-76DA-41FD-C5C6-CA7627E169DB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2EABB9D-25E7-4285-3225-9833FBB327F8}"/>
              </a:ext>
            </a:extLst>
          </p:cNvPr>
          <p:cNvSpPr txBox="1"/>
          <p:nvPr/>
        </p:nvSpPr>
        <p:spPr>
          <a:xfrm>
            <a:off x="207014" y="232306"/>
            <a:ext cx="111810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Outlook + a perspective on quantum thermal simulation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D4DE13-0EF1-DE1B-0517-238821911E71}"/>
              </a:ext>
            </a:extLst>
          </p:cNvPr>
          <p:cNvSpPr txBox="1"/>
          <p:nvPr/>
        </p:nvSpPr>
        <p:spPr>
          <a:xfrm>
            <a:off x="374072" y="1502415"/>
            <a:ext cx="97225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[CKG23] proposed a brand new quantum algorithm for quantum thermal simulation.</a:t>
            </a:r>
          </a:p>
        </p:txBody>
      </p:sp>
    </p:spTree>
    <p:extLst>
      <p:ext uri="{BB962C8B-B14F-4D97-AF65-F5344CB8AC3E}">
        <p14:creationId xmlns:p14="http://schemas.microsoft.com/office/powerpoint/2010/main" val="4252627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01272-68DB-4F4F-5E44-9EB077DD1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0948CA-A9D9-86E1-A16F-386CB980ECE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5992DEB-45F9-F796-AE85-51B51BFA8798}"/>
              </a:ext>
            </a:extLst>
          </p:cNvPr>
          <p:cNvSpPr txBox="1"/>
          <p:nvPr/>
        </p:nvSpPr>
        <p:spPr>
          <a:xfrm>
            <a:off x="374072" y="221673"/>
            <a:ext cx="11349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systems, at high temperatures, are fundamentally classical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006A59-4BCB-ADE8-9CC0-0497335F0929}"/>
              </a:ext>
            </a:extLst>
          </p:cNvPr>
          <p:cNvSpPr txBox="1"/>
          <p:nvPr/>
        </p:nvSpPr>
        <p:spPr>
          <a:xfrm>
            <a:off x="374072" y="1449688"/>
            <a:ext cx="112085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entanglement, and uniquely quantum correlations which could make simulation challenging,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entirely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dissipate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regime [YL23, BLMT24].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F69042-2037-134B-55BE-8B4C70655B2B}"/>
              </a:ext>
            </a:extLst>
          </p:cNvPr>
          <p:cNvSpPr txBox="1"/>
          <p:nvPr/>
        </p:nvSpPr>
        <p:spPr>
          <a:xfrm>
            <a:off x="2430516" y="6364393"/>
            <a:ext cx="9701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Bakshi et al. “High-Temperature Gibbs States are Unentangled and Efficiently Preparable.” (2024)</a:t>
            </a:r>
          </a:p>
        </p:txBody>
      </p:sp>
    </p:spTree>
    <p:extLst>
      <p:ext uri="{BB962C8B-B14F-4D97-AF65-F5344CB8AC3E}">
        <p14:creationId xmlns:p14="http://schemas.microsoft.com/office/powerpoint/2010/main" val="39704133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0C9D6-6B6D-A7CC-ECD7-CCFA82278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09C4ACC-1557-15B0-CFFA-E019E01C992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FC70DA-52B1-167C-E4EA-785E6105C1A3}"/>
              </a:ext>
            </a:extLst>
          </p:cNvPr>
          <p:cNvSpPr txBox="1"/>
          <p:nvPr/>
        </p:nvSpPr>
        <p:spPr>
          <a:xfrm>
            <a:off x="207014" y="232306"/>
            <a:ext cx="111810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Outlook + a perspective on quantum thermal simulation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4175A7-5662-F4BA-6A41-26BFAA5B2D98}"/>
              </a:ext>
            </a:extLst>
          </p:cNvPr>
          <p:cNvSpPr txBox="1"/>
          <p:nvPr/>
        </p:nvSpPr>
        <p:spPr>
          <a:xfrm>
            <a:off x="374072" y="2275964"/>
            <a:ext cx="118179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 the pursuit of meaningful applications lies a dilemma, in that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regime, often when these algorithms are efficient (gapped),                    they also come with classical simulation algorithms.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there are worst-case complexity-theoretic barriers to state preparation.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F4FF2D-C026-CB7E-852A-5DA300B1CF79}"/>
              </a:ext>
            </a:extLst>
          </p:cNvPr>
          <p:cNvSpPr txBox="1"/>
          <p:nvPr/>
        </p:nvSpPr>
        <p:spPr>
          <a:xfrm>
            <a:off x="374072" y="1502415"/>
            <a:ext cx="97225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[CKG23] proposed a brand new quantum algorithm for quantum thermal simulation.</a:t>
            </a:r>
          </a:p>
        </p:txBody>
      </p:sp>
    </p:spTree>
    <p:extLst>
      <p:ext uri="{BB962C8B-B14F-4D97-AF65-F5344CB8AC3E}">
        <p14:creationId xmlns:p14="http://schemas.microsoft.com/office/powerpoint/2010/main" val="27501579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675D-B8B5-411F-7E8F-D233D8D3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9F4A5E-89A9-6552-CD5F-5DA67AFEF5D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762A1E7-018D-809B-577C-3BED09C54D1F}"/>
              </a:ext>
            </a:extLst>
          </p:cNvPr>
          <p:cNvSpPr txBox="1"/>
          <p:nvPr/>
        </p:nvSpPr>
        <p:spPr>
          <a:xfrm>
            <a:off x="207014" y="232306"/>
            <a:ext cx="111810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Outlook + a perspective on quantum thermal simulation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F17823-4841-4F50-D78F-F1A6A5CAD005}"/>
              </a:ext>
            </a:extLst>
          </p:cNvPr>
          <p:cNvSpPr txBox="1"/>
          <p:nvPr/>
        </p:nvSpPr>
        <p:spPr>
          <a:xfrm>
            <a:off x="374072" y="2275964"/>
            <a:ext cx="11817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 the pursuit of meaningful applications lies a dilemma, in that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regime, often when these algorithms are efficient (gapped),                    they also come with classical simulation algorithms.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there are worst-case complexity-theoretic barriers to state preparation.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thesis in this talk is that at low temperatures, the study of metastable states could be an alternative: there lies structure akin to Gibbs states, and admit efficient state-preparation. 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one recover applications which require copies of low-temperature Gibbs states,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to optimization, learning, and classification-of-phases?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E5FA7-2C29-1CB3-81A6-1471D0CB3AC6}"/>
              </a:ext>
            </a:extLst>
          </p:cNvPr>
          <p:cNvSpPr txBox="1"/>
          <p:nvPr/>
        </p:nvSpPr>
        <p:spPr>
          <a:xfrm>
            <a:off x="374072" y="1502415"/>
            <a:ext cx="97225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[CKG23] proposed a brand new quantum algorithm for quantum thermal simulation.</a:t>
            </a:r>
          </a:p>
        </p:txBody>
      </p:sp>
    </p:spTree>
    <p:extLst>
      <p:ext uri="{BB962C8B-B14F-4D97-AF65-F5344CB8AC3E}">
        <p14:creationId xmlns:p14="http://schemas.microsoft.com/office/powerpoint/2010/main" val="13417062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4053-F5D5-2049-70B4-51A49ABE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F1569A-2C2F-A1E0-B1D4-8477385EC03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DEE022E-DF76-9D3B-BC2A-7F83036A9A2F}"/>
              </a:ext>
            </a:extLst>
          </p:cNvPr>
          <p:cNvSpPr txBox="1"/>
          <p:nvPr/>
        </p:nvSpPr>
        <p:spPr>
          <a:xfrm>
            <a:off x="111321" y="221673"/>
            <a:ext cx="4151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Two open questions</a:t>
            </a:r>
          </a:p>
        </p:txBody>
      </p:sp>
    </p:spTree>
    <p:extLst>
      <p:ext uri="{BB962C8B-B14F-4D97-AF65-F5344CB8AC3E}">
        <p14:creationId xmlns:p14="http://schemas.microsoft.com/office/powerpoint/2010/main" val="76460700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A6D0A-7981-681E-1092-9F15352D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EB1949-6263-226D-B733-36948659948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DF48A8F-2E38-894C-2CB7-80C454AF982C}"/>
              </a:ext>
            </a:extLst>
          </p:cNvPr>
          <p:cNvSpPr txBox="1"/>
          <p:nvPr/>
        </p:nvSpPr>
        <p:spPr>
          <a:xfrm>
            <a:off x="302707" y="232305"/>
            <a:ext cx="10510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BPT bounds for non-commuting quantum memories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5170C7-121C-453B-6EE4-586E62F74FA0}"/>
              </a:ext>
            </a:extLst>
          </p:cNvPr>
          <p:cNvSpPr txBox="1"/>
          <p:nvPr/>
        </p:nvSpPr>
        <p:spPr>
          <a:xfrm>
            <a:off x="531628" y="1435396"/>
            <a:ext cx="1063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seminal work, </a:t>
            </a:r>
            <a:r>
              <a:rPr lang="en-US" dirty="0" err="1"/>
              <a:t>Bravyi</a:t>
            </a:r>
            <a:r>
              <a:rPr lang="en-US" dirty="0"/>
              <a:t>, Poulin, and </a:t>
            </a:r>
            <a:r>
              <a:rPr lang="en-US" dirty="0" err="1"/>
              <a:t>Terhal</a:t>
            </a:r>
            <a:r>
              <a:rPr lang="en-US" dirty="0"/>
              <a:t> proved a bound on the rate and distance of 2D stabilizer codes.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2D075C-CD8B-F773-9890-9026869C7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740" y="1819223"/>
            <a:ext cx="3048000" cy="3073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0BA0C4-D40C-51B2-FA5F-2856E68B2691}"/>
              </a:ext>
            </a:extLst>
          </p:cNvPr>
          <p:cNvSpPr txBox="1"/>
          <p:nvPr/>
        </p:nvSpPr>
        <p:spPr>
          <a:xfrm>
            <a:off x="8420421" y="6495923"/>
            <a:ext cx="3844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Dai and Li. “Locality vs Quantum Codes” (2024)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604C28-2737-20CF-4E55-0486E2923120}"/>
              </a:ext>
            </a:extLst>
          </p:cNvPr>
          <p:cNvSpPr txBox="1"/>
          <p:nvPr/>
        </p:nvSpPr>
        <p:spPr>
          <a:xfrm>
            <a:off x="4444408" y="6209413"/>
            <a:ext cx="7866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Bravyi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, Poulin, and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Terhal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. “Tradeoffs for reliable quantum information storage in 2D systems” (2009)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E4A059-8FFB-F896-761D-B0181638281B}"/>
              </a:ext>
            </a:extLst>
          </p:cNvPr>
          <p:cNvSpPr txBox="1"/>
          <p:nvPr/>
        </p:nvSpPr>
        <p:spPr>
          <a:xfrm>
            <a:off x="5919561" y="3246201"/>
            <a:ext cx="464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The ability to locally correct from local errors,</a:t>
            </a:r>
          </a:p>
          <a:p>
            <a:pPr algn="ctr"/>
            <a:r>
              <a:rPr lang="en-US" i="1" dirty="0"/>
              <a:t>implies a rate-distance tradeoff</a:t>
            </a:r>
          </a:p>
        </p:txBody>
      </p:sp>
    </p:spTree>
    <p:extLst>
      <p:ext uri="{BB962C8B-B14F-4D97-AF65-F5344CB8AC3E}">
        <p14:creationId xmlns:p14="http://schemas.microsoft.com/office/powerpoint/2010/main" val="17529274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3B2C4-A446-1231-325B-8340E9EAC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0C7C79-C77D-DAC5-2808-E7F58ED9C13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3E82016-5A5D-F7AD-AD0D-EEAE03EF0ACB}"/>
              </a:ext>
            </a:extLst>
          </p:cNvPr>
          <p:cNvSpPr txBox="1"/>
          <p:nvPr/>
        </p:nvSpPr>
        <p:spPr>
          <a:xfrm>
            <a:off x="302707" y="232305"/>
            <a:ext cx="10510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BPT bounds for non-commuting quantum memories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D4CB3E-A894-DA14-557C-5D1AE7E910A9}"/>
              </a:ext>
            </a:extLst>
          </p:cNvPr>
          <p:cNvSpPr txBox="1"/>
          <p:nvPr/>
        </p:nvSpPr>
        <p:spPr>
          <a:xfrm>
            <a:off x="531628" y="1435396"/>
            <a:ext cx="1063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seminal work, </a:t>
            </a:r>
            <a:r>
              <a:rPr lang="en-US" dirty="0" err="1"/>
              <a:t>Bravyi</a:t>
            </a:r>
            <a:r>
              <a:rPr lang="en-US" dirty="0"/>
              <a:t>, Poulin, and </a:t>
            </a:r>
            <a:r>
              <a:rPr lang="en-US" dirty="0" err="1"/>
              <a:t>Terhal</a:t>
            </a:r>
            <a:r>
              <a:rPr lang="en-US" dirty="0"/>
              <a:t> proved a bound on the rate and distance of 2D stabilizer codes.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0FC415-02B4-CDB3-93EB-1AA830617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740" y="1819223"/>
            <a:ext cx="3048000" cy="3073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875FD9-31F3-8C9E-9B74-0FF1E435F110}"/>
              </a:ext>
            </a:extLst>
          </p:cNvPr>
          <p:cNvSpPr txBox="1"/>
          <p:nvPr/>
        </p:nvSpPr>
        <p:spPr>
          <a:xfrm>
            <a:off x="5919561" y="3246201"/>
            <a:ext cx="464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The ability to locally correct from local errors,</a:t>
            </a:r>
          </a:p>
          <a:p>
            <a:pPr algn="ctr"/>
            <a:r>
              <a:rPr lang="en-US" i="1" dirty="0"/>
              <a:t>implies a rate-distance tradeoff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9E7123-AFF3-E2E2-AB81-F5BA6576367E}"/>
              </a:ext>
            </a:extLst>
          </p:cNvPr>
          <p:cNvSpPr txBox="1"/>
          <p:nvPr/>
        </p:nvSpPr>
        <p:spPr>
          <a:xfrm>
            <a:off x="313936" y="5270207"/>
            <a:ext cx="1156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Question. </a:t>
            </a:r>
            <a:r>
              <a:rPr lang="en-US" dirty="0"/>
              <a:t>Consider quantum information stored in the degenerate ground space of a gapped, lattice Hamiltonian. </a:t>
            </a:r>
          </a:p>
          <a:p>
            <a:r>
              <a:rPr lang="en-US" dirty="0"/>
              <a:t>	    What are the limits to the (approximate) tolerance to erasures as a function of rate?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77351-7E71-67B0-8A77-A1ED526CC4E2}"/>
              </a:ext>
            </a:extLst>
          </p:cNvPr>
          <p:cNvSpPr txBox="1"/>
          <p:nvPr/>
        </p:nvSpPr>
        <p:spPr>
          <a:xfrm>
            <a:off x="3267740" y="6471806"/>
            <a:ext cx="92580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Flammia,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Haah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Kastoryano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, and Kim. “Limits on the storage of quantum information in a volume of space” (2017)</a:t>
            </a:r>
          </a:p>
        </p:txBody>
      </p:sp>
    </p:spTree>
    <p:extLst>
      <p:ext uri="{BB962C8B-B14F-4D97-AF65-F5344CB8AC3E}">
        <p14:creationId xmlns:p14="http://schemas.microsoft.com/office/powerpoint/2010/main" val="13133057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8E72E-FB3B-C42E-7A78-66A8965F6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F5AE4A-C17F-1EF4-A121-1D4B3D3023C7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6FE7367-7F24-750C-531C-1FCAAAE05D6D}"/>
              </a:ext>
            </a:extLst>
          </p:cNvPr>
          <p:cNvSpPr txBox="1"/>
          <p:nvPr/>
        </p:nvSpPr>
        <p:spPr>
          <a:xfrm>
            <a:off x="302707" y="232305"/>
            <a:ext cx="10510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BPT bounds for non-commuting quantum memories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13E680-2D06-DDF5-C60F-8ADDB1DC6CE7}"/>
              </a:ext>
            </a:extLst>
          </p:cNvPr>
          <p:cNvSpPr txBox="1"/>
          <p:nvPr/>
        </p:nvSpPr>
        <p:spPr>
          <a:xfrm>
            <a:off x="531628" y="1435396"/>
            <a:ext cx="1063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seminal work, </a:t>
            </a:r>
            <a:r>
              <a:rPr lang="en-US" dirty="0" err="1"/>
              <a:t>Bravyi</a:t>
            </a:r>
            <a:r>
              <a:rPr lang="en-US" dirty="0"/>
              <a:t>, Poulin, and </a:t>
            </a:r>
            <a:r>
              <a:rPr lang="en-US" dirty="0" err="1"/>
              <a:t>Terhal</a:t>
            </a:r>
            <a:r>
              <a:rPr lang="en-US" dirty="0"/>
              <a:t> proved a bound on the rate and distance of 2D stabilizer codes.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491DD-5BCD-4329-0CFA-960A4173B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40" y="1819223"/>
            <a:ext cx="3048000" cy="3073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89CF55-9958-53B8-0064-C51A5CCD6F9A}"/>
              </a:ext>
            </a:extLst>
          </p:cNvPr>
          <p:cNvSpPr txBox="1"/>
          <p:nvPr/>
        </p:nvSpPr>
        <p:spPr>
          <a:xfrm>
            <a:off x="5919561" y="3246201"/>
            <a:ext cx="464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The ability to locally correct from local errors,</a:t>
            </a:r>
          </a:p>
          <a:p>
            <a:pPr algn="ctr"/>
            <a:r>
              <a:rPr lang="en-US" i="1" dirty="0"/>
              <a:t>implies a rate-distance tradeoff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D7CDBB-695C-DFC1-9533-F6B1FC2761F7}"/>
              </a:ext>
            </a:extLst>
          </p:cNvPr>
          <p:cNvSpPr txBox="1"/>
          <p:nvPr/>
        </p:nvSpPr>
        <p:spPr>
          <a:xfrm>
            <a:off x="313936" y="5270207"/>
            <a:ext cx="1156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Question. </a:t>
            </a:r>
            <a:r>
              <a:rPr lang="en-US" dirty="0"/>
              <a:t>Consider quantum information stored in the degenerate ground space of a gapped, lattice Hamiltonian. </a:t>
            </a:r>
          </a:p>
          <a:p>
            <a:r>
              <a:rPr lang="en-US" dirty="0"/>
              <a:t>	    What are the limits to the (approximate) tolerance to erasures as a function of rate?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326262-E5AF-8750-9585-55B0A41090AB}"/>
              </a:ext>
            </a:extLst>
          </p:cNvPr>
          <p:cNvSpPr txBox="1"/>
          <p:nvPr/>
        </p:nvSpPr>
        <p:spPr>
          <a:xfrm>
            <a:off x="313936" y="6149430"/>
            <a:ext cx="6075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Beware! </a:t>
            </a:r>
            <a:r>
              <a:rPr lang="en-US" dirty="0"/>
              <a:t>Very close connections to the area law conjecture.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7DB5E-D547-5200-E2BC-09C40DD70410}"/>
              </a:ext>
            </a:extLst>
          </p:cNvPr>
          <p:cNvSpPr txBox="1"/>
          <p:nvPr/>
        </p:nvSpPr>
        <p:spPr>
          <a:xfrm>
            <a:off x="5734527" y="6518762"/>
            <a:ext cx="6457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Anshu, Arad, and Gosset. “An area law for 2D frustration-free spin systems” (2021)</a:t>
            </a:r>
          </a:p>
        </p:txBody>
      </p:sp>
    </p:spTree>
    <p:extLst>
      <p:ext uri="{BB962C8B-B14F-4D97-AF65-F5344CB8AC3E}">
        <p14:creationId xmlns:p14="http://schemas.microsoft.com/office/powerpoint/2010/main" val="847891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D2D0F-8947-3E2F-858B-9986B1D94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BAAB72-4952-9DDA-EC3E-D11614131ACA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EB6D79-472B-25F3-F602-380919E16C7E}"/>
              </a:ext>
            </a:extLst>
          </p:cNvPr>
          <p:cNvSpPr txBox="1"/>
          <p:nvPr/>
        </p:nvSpPr>
        <p:spPr>
          <a:xfrm>
            <a:off x="207014" y="232306"/>
            <a:ext cx="8032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Self-correcting logical state preparation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2A0F85-4962-D73E-A93C-8FE74244EBA9}"/>
              </a:ext>
            </a:extLst>
          </p:cNvPr>
          <p:cNvSpPr txBox="1"/>
          <p:nvPr/>
        </p:nvSpPr>
        <p:spPr>
          <a:xfrm>
            <a:off x="648586" y="1424763"/>
            <a:ext cx="11193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Question. </a:t>
            </a:r>
            <a:r>
              <a:rPr lang="en-US" dirty="0"/>
              <a:t>Initialize the system in a product state. Then, run the thermal noise model (for e.g. the 4D </a:t>
            </a:r>
            <a:r>
              <a:rPr lang="en-US" dirty="0" err="1"/>
              <a:t>toric</a:t>
            </a:r>
            <a:r>
              <a:rPr lang="en-US" dirty="0"/>
              <a:t> code). </a:t>
            </a:r>
          </a:p>
          <a:p>
            <a:r>
              <a:rPr lang="en-US" dirty="0"/>
              <a:t>	   Does this prepare a logical state, up to a residual stochastic error?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63C553-4495-11DF-BC68-056A98250D24}"/>
              </a:ext>
            </a:extLst>
          </p:cNvPr>
          <p:cNvSpPr txBox="1"/>
          <p:nvPr/>
        </p:nvSpPr>
        <p:spPr>
          <a:xfrm>
            <a:off x="7409537" y="6212892"/>
            <a:ext cx="478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Bombin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et al. “Self-Correcting Quantum Computers” (2009)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48FAF4-BA74-621C-3A81-257ABF0BADA9}"/>
              </a:ext>
            </a:extLst>
          </p:cNvPr>
          <p:cNvSpPr txBox="1"/>
          <p:nvPr/>
        </p:nvSpPr>
        <p:spPr>
          <a:xfrm>
            <a:off x="3955312" y="6520668"/>
            <a:ext cx="832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err="1"/>
              <a:t>Gheissari</a:t>
            </a:r>
            <a:r>
              <a:rPr lang="en-US" dirty="0"/>
              <a:t>, Sly, Sohn “Rapid phase ordering for Ising and Potts dynamics on random regular graphs” (2025)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6ADB4C-33DF-5ADE-80DF-2D00C7DA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00" b="7942"/>
          <a:stretch>
            <a:fillRect/>
          </a:stretch>
        </p:blipFill>
        <p:spPr>
          <a:xfrm>
            <a:off x="1185783" y="2254146"/>
            <a:ext cx="4449473" cy="41947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8AFEE7-1381-E13A-9BBC-3384280F18BA}"/>
              </a:ext>
            </a:extLst>
          </p:cNvPr>
          <p:cNvSpPr txBox="1"/>
          <p:nvPr/>
        </p:nvSpPr>
        <p:spPr>
          <a:xfrm>
            <a:off x="6095043" y="2489086"/>
            <a:ext cx="5639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Or, initialize the system from the maximally mixed state.</a:t>
            </a:r>
          </a:p>
          <a:p>
            <a:pPr algn="ctr"/>
            <a:r>
              <a:rPr lang="en-US" dirty="0"/>
              <a:t>Does this converge efficiently to the Gibbs state?</a:t>
            </a:r>
          </a:p>
        </p:txBody>
      </p:sp>
    </p:spTree>
    <p:extLst>
      <p:ext uri="{BB962C8B-B14F-4D97-AF65-F5344CB8AC3E}">
        <p14:creationId xmlns:p14="http://schemas.microsoft.com/office/powerpoint/2010/main" val="285012183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C864F-50F4-DDE2-9A29-B5AEECABC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566E6-6ABC-13B1-CBAE-80AFC573C98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66BC3C2-4A54-5D42-E5D8-8BB4FCC54623}"/>
              </a:ext>
            </a:extLst>
          </p:cNvPr>
          <p:cNvSpPr txBox="1"/>
          <p:nvPr/>
        </p:nvSpPr>
        <p:spPr>
          <a:xfrm>
            <a:off x="207014" y="232306"/>
            <a:ext cx="8032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Self-correcting logical state preparation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9C23F3-EBF9-DB23-4979-1747DCE60809}"/>
              </a:ext>
            </a:extLst>
          </p:cNvPr>
          <p:cNvSpPr txBox="1"/>
          <p:nvPr/>
        </p:nvSpPr>
        <p:spPr>
          <a:xfrm>
            <a:off x="648586" y="1424763"/>
            <a:ext cx="11193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Question. </a:t>
            </a:r>
            <a:r>
              <a:rPr lang="en-US" dirty="0"/>
              <a:t>Initialize the system in a product state. Then, run the thermal noise model (for e.g. the 4D </a:t>
            </a:r>
            <a:r>
              <a:rPr lang="en-US" dirty="0" err="1"/>
              <a:t>toric</a:t>
            </a:r>
            <a:r>
              <a:rPr lang="en-US" dirty="0"/>
              <a:t> code). </a:t>
            </a:r>
          </a:p>
          <a:p>
            <a:r>
              <a:rPr lang="en-US" dirty="0"/>
              <a:t>	   Does this prepare a logical state, up to a residual stochastic error?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FB365-AB0C-24F9-C920-CDE5028594F6}"/>
              </a:ext>
            </a:extLst>
          </p:cNvPr>
          <p:cNvSpPr txBox="1"/>
          <p:nvPr/>
        </p:nvSpPr>
        <p:spPr>
          <a:xfrm>
            <a:off x="6245503" y="5438344"/>
            <a:ext cx="5823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 “annealing” version of this was proposed by </a:t>
            </a:r>
            <a:r>
              <a:rPr lang="en-US" dirty="0" err="1"/>
              <a:t>Bombin</a:t>
            </a:r>
            <a:r>
              <a:rPr lang="en-US" dirty="0"/>
              <a:t>.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425C0-23BC-3841-F4A8-6C1A6FF060AE}"/>
              </a:ext>
            </a:extLst>
          </p:cNvPr>
          <p:cNvSpPr txBox="1"/>
          <p:nvPr/>
        </p:nvSpPr>
        <p:spPr>
          <a:xfrm>
            <a:off x="7409537" y="6212892"/>
            <a:ext cx="478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Bombin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et al. “Self-Correcting Quantum Computers” (2009)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55513-967F-D100-92A1-F7525FE68797}"/>
              </a:ext>
            </a:extLst>
          </p:cNvPr>
          <p:cNvSpPr txBox="1"/>
          <p:nvPr/>
        </p:nvSpPr>
        <p:spPr>
          <a:xfrm>
            <a:off x="6095051" y="4306805"/>
            <a:ext cx="5707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 same “phase ordering” question for the Ising model </a:t>
            </a:r>
          </a:p>
          <a:p>
            <a:pPr algn="ctr"/>
            <a:r>
              <a:rPr lang="en-US" dirty="0"/>
              <a:t>is a famous open problem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47191-14F7-BE8E-C1A2-5A50864ED301}"/>
              </a:ext>
            </a:extLst>
          </p:cNvPr>
          <p:cNvSpPr txBox="1"/>
          <p:nvPr/>
        </p:nvSpPr>
        <p:spPr>
          <a:xfrm>
            <a:off x="3955312" y="6520668"/>
            <a:ext cx="832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err="1"/>
              <a:t>Gheissari</a:t>
            </a:r>
            <a:r>
              <a:rPr lang="en-US" dirty="0"/>
              <a:t>, Sly, Sohn “Rapid phase ordering for Ising and Potts dynamics on random regular graphs” (2025)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97DFF9-98C1-A228-CE53-583E0549C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00" b="7942"/>
          <a:stretch>
            <a:fillRect/>
          </a:stretch>
        </p:blipFill>
        <p:spPr>
          <a:xfrm>
            <a:off x="1185783" y="2254146"/>
            <a:ext cx="4449473" cy="41947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87786D-C679-F301-CB0C-C64CA7C9A2DC}"/>
              </a:ext>
            </a:extLst>
          </p:cNvPr>
          <p:cNvSpPr txBox="1"/>
          <p:nvPr/>
        </p:nvSpPr>
        <p:spPr>
          <a:xfrm>
            <a:off x="6095043" y="2489086"/>
            <a:ext cx="5639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Or, initialize the system from the maximally mixed state.</a:t>
            </a:r>
          </a:p>
          <a:p>
            <a:pPr algn="ctr"/>
            <a:r>
              <a:rPr lang="en-US" dirty="0"/>
              <a:t>Does this converge efficiently to the Gibbs state?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EE11F5-1EC4-7003-3EDB-3080B85293E7}"/>
              </a:ext>
            </a:extLst>
          </p:cNvPr>
          <p:cNvSpPr txBox="1"/>
          <p:nvPr/>
        </p:nvSpPr>
        <p:spPr>
          <a:xfrm>
            <a:off x="6885034" y="3536445"/>
            <a:ext cx="4059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Faces NLTS-style circuit lower bounds. </a:t>
            </a:r>
          </a:p>
        </p:txBody>
      </p:sp>
    </p:spTree>
    <p:extLst>
      <p:ext uri="{BB962C8B-B14F-4D97-AF65-F5344CB8AC3E}">
        <p14:creationId xmlns:p14="http://schemas.microsoft.com/office/powerpoint/2010/main" val="23821447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435A0-2749-27B1-D7CC-2A3433E55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2D4522B-3502-6E75-CDD0-34628A1B195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98C1563-F0A8-AF70-E291-A44722C03B55}"/>
              </a:ext>
            </a:extLst>
          </p:cNvPr>
          <p:cNvSpPr txBox="1"/>
          <p:nvPr/>
        </p:nvSpPr>
        <p:spPr>
          <a:xfrm>
            <a:off x="207014" y="232306"/>
            <a:ext cx="4472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Some more problems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A8E38B-896A-FA62-D87B-102CB2BD341F}"/>
              </a:ext>
            </a:extLst>
          </p:cNvPr>
          <p:cNvSpPr txBox="1"/>
          <p:nvPr/>
        </p:nvSpPr>
        <p:spPr>
          <a:xfrm>
            <a:off x="374072" y="1690062"/>
            <a:ext cx="11817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Mixing times for disordered systems, e.g. the Sachdev-Ye-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Kitaev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and spin glasses.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Rapid-mixing in non-commuting quantum systems.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Is every (non-commuting) metastable state either a classical or quantum memory?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Classical simulation algorithms, via separability, zero-freeness, connectivity of phases…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Are they all equivalent?</a:t>
            </a: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4A3B31-6CCE-44F9-AC46-F3D88F58BE33}"/>
              </a:ext>
            </a:extLst>
          </p:cNvPr>
          <p:cNvSpPr txBox="1"/>
          <p:nvPr/>
        </p:nvSpPr>
        <p:spPr>
          <a:xfrm>
            <a:off x="374072" y="1502415"/>
            <a:ext cx="6463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E54A9-77B5-3077-5646-CD813AE26C3B}"/>
              </a:ext>
            </a:extLst>
          </p:cNvPr>
          <p:cNvSpPr txBox="1"/>
          <p:nvPr/>
        </p:nvSpPr>
        <p:spPr>
          <a:xfrm>
            <a:off x="6924921" y="2290842"/>
            <a:ext cx="50843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Recent progress in classical algorithms by [Zlo26, ZK26]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3B7A70-70AB-7425-297D-B8CA947C749C}"/>
              </a:ext>
            </a:extLst>
          </p:cNvPr>
          <p:cNvSpPr txBox="1"/>
          <p:nvPr/>
        </p:nvSpPr>
        <p:spPr>
          <a:xfrm>
            <a:off x="6924920" y="3113108"/>
            <a:ext cx="44940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Only known on lattices at high T [RFA24, BLMT25]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03A2C-D183-909A-1E61-510BBEE39483}"/>
              </a:ext>
            </a:extLst>
          </p:cNvPr>
          <p:cNvSpPr txBox="1"/>
          <p:nvPr/>
        </p:nvSpPr>
        <p:spPr>
          <a:xfrm>
            <a:off x="4447897" y="4228605"/>
            <a:ext cx="7561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More broadly, dynamical arguments seem like a versatile tool to prove new 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9B5F5D-ACA4-00AA-28A3-6B6CE0954072}"/>
              </a:ext>
            </a:extLst>
          </p:cNvPr>
          <p:cNvSpPr txBox="1"/>
          <p:nvPr/>
        </p:nvSpPr>
        <p:spPr>
          <a:xfrm>
            <a:off x="7305312" y="5469122"/>
            <a:ext cx="3733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See [Ber26] for a survey of this literature.</a:t>
            </a:r>
          </a:p>
        </p:txBody>
      </p:sp>
    </p:spTree>
    <p:extLst>
      <p:ext uri="{BB962C8B-B14F-4D97-AF65-F5344CB8AC3E}">
        <p14:creationId xmlns:p14="http://schemas.microsoft.com/office/powerpoint/2010/main" val="4609705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969AD-8C4E-BC77-AB56-508417CF1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6389F-8C05-5EE2-9CB2-769331F26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62" y="1419773"/>
            <a:ext cx="11151476" cy="2387600"/>
          </a:xfrm>
        </p:spPr>
        <p:txBody>
          <a:bodyPr>
            <a:normAutofit/>
          </a:bodyPr>
          <a:lstStyle/>
          <a:p>
            <a:r>
              <a:rPr lang="en-US" sz="6600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217282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8BC60-F17C-ED66-2AF6-B4BEFCDD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752C20-F3BE-0BBB-39D6-EC70196D09D9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D36D5A9-BA3C-44F4-B5DD-1884CD6BA3D8}"/>
              </a:ext>
            </a:extLst>
          </p:cNvPr>
          <p:cNvSpPr txBox="1"/>
          <p:nvPr/>
        </p:nvSpPr>
        <p:spPr>
          <a:xfrm>
            <a:off x="374072" y="221673"/>
            <a:ext cx="11349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systems, at high temperatures, are fundamentally classical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6E569-F022-F813-4DFC-78540011B300}"/>
              </a:ext>
            </a:extLst>
          </p:cNvPr>
          <p:cNvSpPr txBox="1"/>
          <p:nvPr/>
        </p:nvSpPr>
        <p:spPr>
          <a:xfrm>
            <a:off x="374072" y="1449688"/>
            <a:ext cx="112085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entanglement, and uniquely quantum correlations which could make simulation challenging,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entirely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dissipate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regime [YL23, BLMT24]. </a:t>
            </a:r>
          </a:p>
        </p:txBody>
      </p:sp>
      <p:pic>
        <p:nvPicPr>
          <p:cNvPr id="16" name="Picture 15" descr="A yellow and blue speckled background&#10;&#10;AI-generated content may be incorrect.">
            <a:extLst>
              <a:ext uri="{FF2B5EF4-FFF2-40B4-BE49-F238E27FC236}">
                <a16:creationId xmlns:a16="http://schemas.microsoft.com/office/drawing/2014/main" id="{394047EF-D87B-33ED-ECF4-FAF1B800B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152" y="2711257"/>
            <a:ext cx="2046779" cy="2046779"/>
          </a:xfrm>
          <a:prstGeom prst="rect">
            <a:avLst/>
          </a:prstGeom>
        </p:spPr>
      </p:pic>
      <p:pic>
        <p:nvPicPr>
          <p:cNvPr id="18" name="Picture 17" descr="A yellow rectangular object with a black center&#10;&#10;AI-generated content may be incorrect.">
            <a:extLst>
              <a:ext uri="{FF2B5EF4-FFF2-40B4-BE49-F238E27FC236}">
                <a16:creationId xmlns:a16="http://schemas.microsoft.com/office/drawing/2014/main" id="{6E4DDCA4-4251-BDD9-FF1F-3F935A00D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35" y="2711257"/>
            <a:ext cx="2030470" cy="20467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85168BF-1E0E-0BFB-1E66-91B48052854B}"/>
                  </a:ext>
                </a:extLst>
              </p:cNvPr>
              <p:cNvSpPr txBox="1"/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85168BF-1E0E-0BFB-1E66-91B480528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6" y="4859653"/>
                <a:ext cx="414036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A330BF-7480-F9BB-7A92-AC9DD72B905E}"/>
                  </a:ext>
                </a:extLst>
              </p:cNvPr>
              <p:cNvSpPr txBox="1"/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A330BF-7480-F9BB-7A92-AC9DD72B9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415" y="4901712"/>
                <a:ext cx="41403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82E42E3-6EB0-B013-9A34-AC6D0CD5A78B}"/>
              </a:ext>
            </a:extLst>
          </p:cNvPr>
          <p:cNvCxnSpPr>
            <a:cxnSpLocks/>
          </p:cNvCxnSpPr>
          <p:nvPr/>
        </p:nvCxnSpPr>
        <p:spPr>
          <a:xfrm>
            <a:off x="487112" y="5181600"/>
            <a:ext cx="11093769" cy="0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DB7FCA0-7F9F-DAC1-B888-8630BC09280A}"/>
              </a:ext>
            </a:extLst>
          </p:cNvPr>
          <p:cNvSpPr txBox="1"/>
          <p:nvPr/>
        </p:nvSpPr>
        <p:spPr>
          <a:xfrm>
            <a:off x="2430516" y="6364393"/>
            <a:ext cx="9701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Bakshi et al. “High-Temperature Gibbs States are Unentangled and Efficiently Preparable.” (2024)</a:t>
            </a:r>
          </a:p>
        </p:txBody>
      </p:sp>
    </p:spTree>
    <p:extLst>
      <p:ext uri="{BB962C8B-B14F-4D97-AF65-F5344CB8AC3E}">
        <p14:creationId xmlns:p14="http://schemas.microsoft.com/office/powerpoint/2010/main" val="36859148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73E3A-2DF9-C9BA-492C-970464E5D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305458-6611-A195-D51F-676A4D2B490E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EBB46CA-C065-3A2E-50F6-3581ADE15F7D}"/>
              </a:ext>
            </a:extLst>
          </p:cNvPr>
          <p:cNvSpPr txBox="1"/>
          <p:nvPr/>
        </p:nvSpPr>
        <p:spPr>
          <a:xfrm>
            <a:off x="111321" y="221673"/>
            <a:ext cx="9855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correction to the Area Law is essentially tight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0130449-82E9-69FB-1AD6-C55965770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90</a:t>
            </a:fld>
            <a:endParaRPr lang="en-US"/>
          </a:p>
        </p:txBody>
      </p:sp>
      <p:pic>
        <p:nvPicPr>
          <p:cNvPr id="3" name="Picture 2" descr="A diagram of arrows pointing to the left&#10;&#10;AI-generated content may be incorrect.">
            <a:extLst>
              <a:ext uri="{FF2B5EF4-FFF2-40B4-BE49-F238E27FC236}">
                <a16:creationId xmlns:a16="http://schemas.microsoft.com/office/drawing/2014/main" id="{90A71417-B84E-5FE9-F3D0-9D897213E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67"/>
          <a:stretch>
            <a:fillRect/>
          </a:stretch>
        </p:blipFill>
        <p:spPr>
          <a:xfrm>
            <a:off x="2098074" y="1562531"/>
            <a:ext cx="8190819" cy="35710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6DC057-9292-516B-C834-12BDD4AF5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56" y="5297051"/>
            <a:ext cx="11004288" cy="7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6207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39647-0E14-2A85-9DCE-D5BCFE01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9EBC69-2785-2805-8F2E-0596D2B5BE4A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0ADD74-2BAA-7612-7D96-6EBF445D8C50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1C72F3B-8F5D-7901-5907-3BF9968D5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4278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32E69-9D3D-785C-FA23-DE329CAEC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562ED3-3046-DFD8-C4F3-DA96FA94A3C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DFD3AF-3152-0D2F-7005-BC892EEBE61A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CF388AE-CC1E-4F70-EBC4-7C4A16BC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B9DE63-0773-B3B4-5F73-EB37AF66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" y="1394853"/>
            <a:ext cx="11776037" cy="13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074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61915-8934-4600-7E70-2A05ED5CC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0857E1C-7EC0-4231-21D1-D1943CFF142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34FB24D-50C6-503C-A304-2997A9E0C4D7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C632132-4156-8418-3A4E-B5B1CDED0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A0500-396F-9AC7-334E-D0875B18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" y="1394853"/>
            <a:ext cx="11776037" cy="13854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37C69C-F5FC-C0A2-7D96-91A08B7A6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270" y="2384854"/>
            <a:ext cx="3962730" cy="369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4083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F75FB-7FB5-2D17-4993-C4DD337AC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E2B6D2-C7F6-130B-B3F9-1F57814A568D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FF02337-2130-FD59-315F-15C97BDE273E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5002E0-2186-3C6B-DCA2-91DA53CFA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C4109-B5AE-159A-A178-961F74850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" y="1394853"/>
            <a:ext cx="11776037" cy="1385416"/>
          </a:xfrm>
          <a:prstGeom prst="rect">
            <a:avLst/>
          </a:prstGeom>
        </p:spPr>
      </p:pic>
      <p:pic>
        <p:nvPicPr>
          <p:cNvPr id="4" name="Picture 3" descr="A close up of a math problem&#10;&#10;AI-generated content may be incorrect.">
            <a:extLst>
              <a:ext uri="{FF2B5EF4-FFF2-40B4-BE49-F238E27FC236}">
                <a16:creationId xmlns:a16="http://schemas.microsoft.com/office/drawing/2014/main" id="{D645EA47-C8E4-855B-4C45-B0FD1EC9F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68" y="2951800"/>
            <a:ext cx="11638590" cy="162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0141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9B2CB-7237-4C6A-BD51-9C66C39B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1FF774E-484C-8644-FCD8-0343F2C233C5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DC9C791-609B-56DE-6FF0-68F7A736F810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FFEB5F4-F34A-39B7-0747-D9405A8AA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D29AE-46CE-4205-16CF-F5CA9D3CA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" y="1394853"/>
            <a:ext cx="11776037" cy="1385416"/>
          </a:xfrm>
          <a:prstGeom prst="rect">
            <a:avLst/>
          </a:prstGeom>
        </p:spPr>
      </p:pic>
      <p:pic>
        <p:nvPicPr>
          <p:cNvPr id="4" name="Picture 3" descr="A close up of a math problem&#10;&#10;AI-generated content may be incorrect.">
            <a:extLst>
              <a:ext uri="{FF2B5EF4-FFF2-40B4-BE49-F238E27FC236}">
                <a16:creationId xmlns:a16="http://schemas.microsoft.com/office/drawing/2014/main" id="{3989DC39-5D1A-358C-A0BC-DE4AE160D9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386"/>
          <a:stretch>
            <a:fillRect/>
          </a:stretch>
        </p:blipFill>
        <p:spPr>
          <a:xfrm>
            <a:off x="282168" y="2951800"/>
            <a:ext cx="11638590" cy="755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4DCEF5-D1C1-4ED1-665A-3801CC8B41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7078"/>
          <a:stretch>
            <a:fillRect/>
          </a:stretch>
        </p:blipFill>
        <p:spPr>
          <a:xfrm>
            <a:off x="2270961" y="3878558"/>
            <a:ext cx="8786904" cy="95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3202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394CF-69DF-DA87-5C1E-016569AF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5B6997-B314-EE49-F8D2-24799E761B50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1047C37-0A37-4AEA-011C-0092994B39AC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FB9A530-55D4-BBD1-20BB-9AB55E9B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D615F8-6004-1425-394F-B2E70136E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" y="1394853"/>
            <a:ext cx="11776037" cy="1385416"/>
          </a:xfrm>
          <a:prstGeom prst="rect">
            <a:avLst/>
          </a:prstGeom>
        </p:spPr>
      </p:pic>
      <p:pic>
        <p:nvPicPr>
          <p:cNvPr id="4" name="Picture 3" descr="A close up of a math problem&#10;&#10;AI-generated content may be incorrect.">
            <a:extLst>
              <a:ext uri="{FF2B5EF4-FFF2-40B4-BE49-F238E27FC236}">
                <a16:creationId xmlns:a16="http://schemas.microsoft.com/office/drawing/2014/main" id="{18DD69F6-2739-00D1-F386-520E07F5ED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386"/>
          <a:stretch>
            <a:fillRect/>
          </a:stretch>
        </p:blipFill>
        <p:spPr>
          <a:xfrm>
            <a:off x="282168" y="2951800"/>
            <a:ext cx="11638590" cy="755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ECA71B-2060-64F7-7E15-750B77C62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961" y="3878558"/>
            <a:ext cx="8786904" cy="151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001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C2075-99EE-96D9-937C-E5FC4C77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061B60-6A71-02EC-72F8-790325DD1AAF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458E926-FD7D-BFB8-085C-56000DFE2660}"/>
              </a:ext>
            </a:extLst>
          </p:cNvPr>
          <p:cNvSpPr txBox="1"/>
          <p:nvPr/>
        </p:nvSpPr>
        <p:spPr>
          <a:xfrm>
            <a:off x="111321" y="221673"/>
            <a:ext cx="11148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Markov properties in metastable classical spin systems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D8D85EF-BF75-B810-4732-7FE5B6AC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02E9BF-85C8-A483-1997-90C9620EF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73" y="1249317"/>
            <a:ext cx="8786904" cy="1514466"/>
          </a:xfrm>
          <a:prstGeom prst="rect">
            <a:avLst/>
          </a:prstGeom>
        </p:spPr>
      </p:pic>
      <p:pic>
        <p:nvPicPr>
          <p:cNvPr id="2" name="Picture 1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92F8C63B-679C-6F71-4D2F-2A6EC069F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37" y="2978727"/>
            <a:ext cx="6250546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8F8335-36C6-5C6A-C23D-71546E197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33" y="2962775"/>
            <a:ext cx="3962730" cy="369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1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7715C-EDBF-463A-EF60-0FE491FC3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F0F760-840D-5F64-8A2E-63C78C32C0E2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08AA45-21FE-651F-2046-B419A4CE8ADD}"/>
              </a:ext>
            </a:extLst>
          </p:cNvPr>
          <p:cNvSpPr txBox="1"/>
          <p:nvPr/>
        </p:nvSpPr>
        <p:spPr>
          <a:xfrm>
            <a:off x="111321" y="221673"/>
            <a:ext cx="8494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key challenges in the quantum setting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7CEBC90-C969-D6E3-6102-0C3AB395A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C1D18B-B130-1E03-44C2-3AD4567E7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73" y="1249317"/>
            <a:ext cx="8786904" cy="1514466"/>
          </a:xfrm>
          <a:prstGeom prst="rect">
            <a:avLst/>
          </a:prstGeom>
        </p:spPr>
      </p:pic>
      <p:pic>
        <p:nvPicPr>
          <p:cNvPr id="2" name="Picture 1" descr="A diagram of a leakage and leakage&#10;&#10;AI-generated content may be incorrect.">
            <a:extLst>
              <a:ext uri="{FF2B5EF4-FFF2-40B4-BE49-F238E27FC236}">
                <a16:creationId xmlns:a16="http://schemas.microsoft.com/office/drawing/2014/main" id="{444B547A-664F-2DE3-EC29-D6AE80B05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37" y="2978727"/>
            <a:ext cx="6250546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BA7482-F504-73AE-994A-B72C332B0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33" y="2962775"/>
            <a:ext cx="3962730" cy="369407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B7B73B8-ED3A-F7FB-4B76-ECB9DD9CDC68}"/>
              </a:ext>
            </a:extLst>
          </p:cNvPr>
          <p:cNvSpPr/>
          <p:nvPr/>
        </p:nvSpPr>
        <p:spPr>
          <a:xfrm>
            <a:off x="8530226" y="2038662"/>
            <a:ext cx="1748151" cy="8246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D1990F-54F0-1E6C-A62E-82D3A9264854}"/>
              </a:ext>
            </a:extLst>
          </p:cNvPr>
          <p:cNvSpPr/>
          <p:nvPr/>
        </p:nvSpPr>
        <p:spPr>
          <a:xfrm rot="2275960">
            <a:off x="9378282" y="3648576"/>
            <a:ext cx="1748151" cy="8246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520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5659E-32E4-22E9-25AD-1A3D9E583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A087A6-FB54-0626-012A-B720C29B6028}"/>
              </a:ext>
            </a:extLst>
          </p:cNvPr>
          <p:cNvCxnSpPr/>
          <p:nvPr/>
        </p:nvCxnSpPr>
        <p:spPr>
          <a:xfrm>
            <a:off x="0" y="1050324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DE88CC4-AF70-EF60-F9E6-03408AD81FA5}"/>
              </a:ext>
            </a:extLst>
          </p:cNvPr>
          <p:cNvSpPr txBox="1"/>
          <p:nvPr/>
        </p:nvSpPr>
        <p:spPr>
          <a:xfrm>
            <a:off x="111321" y="221673"/>
            <a:ext cx="8682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(Quantum Relative) Fisher Information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27736A7-50EA-60AC-8C6C-C77842365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44C7-39A2-A144-A892-14A5C3F22FA0}" type="slidenum">
              <a:rPr lang="en-US" smtClean="0"/>
              <a:t>99</a:t>
            </a:fld>
            <a:endParaRPr lang="en-US"/>
          </a:p>
        </p:txBody>
      </p:sp>
      <p:pic>
        <p:nvPicPr>
          <p:cNvPr id="3" name="Picture 2" descr="A math equation with numbers and symbols&#10;&#10;AI-generated content may be incorrect.">
            <a:extLst>
              <a:ext uri="{FF2B5EF4-FFF2-40B4-BE49-F238E27FC236}">
                <a16:creationId xmlns:a16="http://schemas.microsoft.com/office/drawing/2014/main" id="{96FE742E-E70C-0639-026E-B43D37F7A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1" t="5457"/>
          <a:stretch>
            <a:fillRect/>
          </a:stretch>
        </p:blipFill>
        <p:spPr>
          <a:xfrm>
            <a:off x="3098799" y="1829516"/>
            <a:ext cx="5736979" cy="8935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44FFDE-D0A8-C252-2D1F-29CFEDFB7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91" y="1359186"/>
            <a:ext cx="9505188" cy="493776"/>
          </a:xfrm>
          <a:prstGeom prst="rect">
            <a:avLst/>
          </a:prstGeom>
        </p:spPr>
      </p:pic>
      <p:pic>
        <p:nvPicPr>
          <p:cNvPr id="16" name="Picture 15" descr="A black symbol with a white background&#10;&#10;AI-generated content may be incorrect.">
            <a:extLst>
              <a:ext uri="{FF2B5EF4-FFF2-40B4-BE49-F238E27FC236}">
                <a16:creationId xmlns:a16="http://schemas.microsoft.com/office/drawing/2014/main" id="{D35987BC-66D9-F631-22CE-1709E512F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585" y="319903"/>
            <a:ext cx="1986085" cy="44631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46978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4187</TotalTime>
  <Words>3706</Words>
  <Application>Microsoft Macintosh PowerPoint</Application>
  <PresentationFormat>Widescreen</PresentationFormat>
  <Paragraphs>519</Paragraphs>
  <Slides>118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24" baseType="lpstr">
      <vt:lpstr>Aptos</vt:lpstr>
      <vt:lpstr>Aptos Display</vt:lpstr>
      <vt:lpstr>Arial</vt:lpstr>
      <vt:lpstr>Cambria Math</vt:lpstr>
      <vt:lpstr>Times New Roman</vt:lpstr>
      <vt:lpstr>Office Theme</vt:lpstr>
      <vt:lpstr>Quantum thermal metastability  under an error-correction lens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Thiago Bergamaschi</dc:creator>
  <cp:lastModifiedBy>Thiago Bergamaschi</cp:lastModifiedBy>
  <cp:revision>14</cp:revision>
  <dcterms:created xsi:type="dcterms:W3CDTF">2026-08-05T12:28:02Z</dcterms:created>
  <dcterms:modified xsi:type="dcterms:W3CDTF">2026-08-08T10:15:06Z</dcterms:modified>
</cp:coreProperties>
</file>