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5" r:id="rId4"/>
    <p:sldId id="263" r:id="rId5"/>
    <p:sldId id="264" r:id="rId6"/>
    <p:sldId id="266" r:id="rId7"/>
    <p:sldId id="267" r:id="rId8"/>
    <p:sldId id="259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71" r:id="rId22"/>
    <p:sldId id="283" r:id="rId23"/>
    <p:sldId id="280" r:id="rId24"/>
    <p:sldId id="272" r:id="rId25"/>
    <p:sldId id="26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69C14E-B6D3-2545-BE36-DDC30474CDDD}" v="2540" dt="2026-08-06T09:15:16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554"/>
  </p:normalViewPr>
  <p:slideViewPr>
    <p:cSldViewPr snapToGrid="0">
      <p:cViewPr varScale="1">
        <p:scale>
          <a:sx n="116" d="100"/>
          <a:sy n="116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CA312-5FA6-9BDC-B84F-E7321D182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86C02-2519-A1FE-7C6D-BFD1CF2E5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1A8FF-7E0A-CFA3-B4C1-EC177A5C3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DC569-1D9F-08ED-482E-5DA65A7B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50AE9-3F1A-E46E-90E1-21D4D37D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5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42C9-5B29-AF86-3729-B17C0BBFA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10945E-5685-074F-2629-D761F9567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B8B46-AE2C-34F7-0BAA-72D4ED12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A4BFC-996C-F614-A5B1-C8C2145ED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0DC6D-8A28-6E34-42F9-0B752596B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0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730C74-DDF6-48E2-7352-26797CFB3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E49E89-6162-ECC5-6618-A73B3EA311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016F5-2B70-F9CB-F6B9-41DB0C2C5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58199-199C-0495-F574-380ADE16F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0C7F3-BC66-DA02-E316-B11D70F2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3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EEE8F-B9FB-C436-8A61-B6BD249E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F2306-9B60-7040-44BD-7C5B48084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4C926-8E56-61B6-4BC4-6B0AFB67C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CFBFB-3A1E-F540-AE65-2CC342A7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D5E7D-1726-FF70-0AAA-9E454C875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98006-2157-879C-3B9D-CD9D9BB25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8F96-DE83-C7F5-38DB-9242FCC2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1A759-5079-22C4-5476-80CABFED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A7C05-3759-F449-1C74-6ED66600A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3DC8A-68B9-CCF2-6BF9-FF64990C3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4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88B3-F384-3E00-6B18-3CA4C8FB8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FDA6A-D725-D7AF-4123-9F3EEE8DC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1E67D-2E4C-66FA-57CC-24B4228AF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3CA66-B5C8-ACFE-F0FE-6411EA2D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F6DC4-0FF1-6DC1-5101-EDDDB619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10218-08C9-EF57-3F6F-7FA625C7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8A613-8C99-B270-A5AB-A74EF2D3D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71A93-7C43-A504-A21F-F2690EEB5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AE1A2-5E09-21EA-FB5D-D6AA16626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A6253-2463-FC0D-69DB-CEB67E891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B0C31D-40E8-A367-FD84-7BAC650DC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563084-5065-44F4-AE3B-A344E593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C834DF-1FC6-8B30-5931-E5384B18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029DC4-F50E-9CEE-B96D-31E37DE1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14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E95BD-71AC-63EB-5FED-B036F613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DAD63-6B9D-2A18-5798-DDAB90F1A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E7D51C-D48A-16BB-4E1C-A5D8E2E0D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66A7C-D09C-87EF-BDB7-53DCC7BD0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2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7EF00B-726F-5B21-C9F5-361DCFF5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D3DF0-72E9-C03A-8C06-C3F9A4A6E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B03CA-ABCC-4574-3F74-9C2E819FA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03E6B-0F03-C5D1-04E3-E4E083B4F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77E24-FA24-1DF4-C0C9-CE6A20ED6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65C93-42FE-8602-7168-D20FE69AF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1426B-4327-4673-2899-4C7A3841E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E2B73-DCFB-3B03-B3B1-B223CF90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2A85E7-31E9-A705-1483-6DDB3C2E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4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95500-3D8C-6F18-5705-669D069AC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74D91-7E98-2FDA-0899-2295858B3E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0F520-FF48-177E-0705-E194A30B3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D4DE52-EA37-279B-077D-0B1BBD8D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07507-E6D5-ECC4-1900-81937C10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9C0D1C-A7E2-F45D-FC95-C011F884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2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6C152D-F9D1-A084-F991-2E7F6489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4FF262-3221-17CB-0546-23C16BA1A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E29CD-3945-6FD6-4419-FCF56EB7DE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C0343-2821-0E4B-BE6D-09989103E26C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A36A6-3BEE-807D-4326-CBC79E587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DA9F3-EA61-0138-D647-E2430B0C8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E5AE72-A220-1743-ABFE-6DFB2C31F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5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arxiv.org/abs/2607.211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2512.1039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809.10704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410.07598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cond-mat/0111354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arxiv.org/abs/2607.2862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quant-ph/060612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quant-ph/0110143" TargetMode="External"/><Relationship Id="rId7" Type="http://schemas.openxmlformats.org/officeDocument/2006/relationships/hyperlink" Target="https://arxiv.org/abs/2401.17359" TargetMode="External"/><Relationship Id="rId2" Type="http://schemas.openxmlformats.org/officeDocument/2006/relationships/hyperlink" Target="https://doi.org/10.1063/1.166553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1804.01950" TargetMode="External"/><Relationship Id="rId5" Type="http://schemas.openxmlformats.org/officeDocument/2006/relationships/hyperlink" Target="https://arxiv.org/abs/1202.1852" TargetMode="External"/><Relationship Id="rId4" Type="http://schemas.openxmlformats.org/officeDocument/2006/relationships/hyperlink" Target="https://arxiv.org/abs/cond-mat/011135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quant-ph/970702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1202.185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52581-107E-CDBC-3E75-D17539B183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Duality constrains optimal thresholds in </a:t>
            </a:r>
            <a:br>
              <a:rPr lang="en-US"/>
            </a:br>
            <a:r>
              <a:rPr lang="en-US"/>
              <a:t>quantum error correction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80767-A747-3638-211A-B872789FCC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Lucas H. English</a:t>
            </a:r>
            <a:r>
              <a:rPr lang="en-US" baseline="30000"/>
              <a:t>1</a:t>
            </a:r>
            <a:r>
              <a:rPr lang="en-US"/>
              <a:t>, Haoyuan Luo</a:t>
            </a:r>
            <a:r>
              <a:rPr lang="en-US" baseline="30000"/>
              <a:t>1</a:t>
            </a:r>
            <a:r>
              <a:rPr lang="en-US"/>
              <a:t>, YangMing Wang</a:t>
            </a:r>
            <a:r>
              <a:rPr lang="en-US" baseline="30000"/>
              <a:t>1</a:t>
            </a:r>
            <a:r>
              <a:rPr lang="en-US"/>
              <a:t>, </a:t>
            </a:r>
          </a:p>
          <a:p>
            <a:r>
              <a:rPr lang="en-US"/>
              <a:t>Basudha Srivastava</a:t>
            </a:r>
            <a:r>
              <a:rPr lang="en-US" baseline="30000"/>
              <a:t>2</a:t>
            </a:r>
            <a:r>
              <a:rPr lang="en-US"/>
              <a:t>, Stephen D. Bartlett</a:t>
            </a:r>
            <a:r>
              <a:rPr lang="en-US" baseline="30000"/>
              <a:t>1</a:t>
            </a:r>
            <a:r>
              <a:rPr lang="en-US"/>
              <a:t>, Dominic J. Williamson</a:t>
            </a:r>
            <a:r>
              <a:rPr lang="en-US" baseline="30000"/>
              <a:t>1</a:t>
            </a:r>
            <a:endParaRPr lang="en-US"/>
          </a:p>
          <a:p>
            <a:r>
              <a:rPr lang="en-US" sz="1600" baseline="30000"/>
              <a:t>1</a:t>
            </a:r>
            <a:r>
              <a:rPr lang="en-US" sz="1600"/>
              <a:t>School of Physics, University of Sydney, New South Wales 2006, Australia</a:t>
            </a:r>
          </a:p>
          <a:p>
            <a:r>
              <a:rPr lang="en-US" sz="1600" baseline="30000"/>
              <a:t>2</a:t>
            </a:r>
            <a:r>
              <a:rPr lang="en-US" sz="1600"/>
              <a:t>Quantinuum, Terrington House, Cambridge, CB2 1NL, UK</a:t>
            </a:r>
          </a:p>
        </p:txBody>
      </p:sp>
      <p:pic>
        <p:nvPicPr>
          <p:cNvPr id="5" name="Picture 4" descr="https://scholar.googleusercontent.com/citations?view_op=medium_photo&amp;user=f4Ga8NMAAAAJ&amp;citpid=13">
            <a:extLst>
              <a:ext uri="{FF2B5EF4-FFF2-40B4-BE49-F238E27FC236}">
                <a16:creationId xmlns:a16="http://schemas.microsoft.com/office/drawing/2014/main" id="{86C8CACA-6A74-9166-F32B-3973A0D6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706" y="277813"/>
            <a:ext cx="1625600" cy="1562100"/>
          </a:xfrm>
          <a:prstGeom prst="rect">
            <a:avLst/>
          </a:prstGeom>
        </p:spPr>
      </p:pic>
      <p:pic>
        <p:nvPicPr>
          <p:cNvPr id="6" name="Picture 5" descr="https://scholar.googleusercontent.com/citations?view_op=medium_photo&amp;user=Ej-0yucAAAAJ&amp;citpid=1">
            <a:extLst>
              <a:ext uri="{FF2B5EF4-FFF2-40B4-BE49-F238E27FC236}">
                <a16:creationId xmlns:a16="http://schemas.microsoft.com/office/drawing/2014/main" id="{EE33ECA1-475C-B431-47ED-9C17DC603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217488"/>
            <a:ext cx="1257300" cy="1625600"/>
          </a:xfrm>
          <a:prstGeom prst="rect">
            <a:avLst/>
          </a:prstGeom>
        </p:spPr>
      </p:pic>
      <p:pic>
        <p:nvPicPr>
          <p:cNvPr id="7" name="Picture 6" descr="Quantum Optics Theory @ The University of Sydney - Team">
            <a:extLst>
              <a:ext uri="{FF2B5EF4-FFF2-40B4-BE49-F238E27FC236}">
                <a16:creationId xmlns:a16="http://schemas.microsoft.com/office/drawing/2014/main" id="{849B2E19-C191-FFC6-F037-AB6B908EE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94" y="2524125"/>
            <a:ext cx="1357312" cy="1809749"/>
          </a:xfrm>
          <a:prstGeom prst="rect">
            <a:avLst/>
          </a:prstGeom>
        </p:spPr>
      </p:pic>
      <p:pic>
        <p:nvPicPr>
          <p:cNvPr id="8" name="Picture 7" descr="Basudha Srivastava - Senior Quantum Architect at PsiQuantum | LinkedIn">
            <a:extLst>
              <a:ext uri="{FF2B5EF4-FFF2-40B4-BE49-F238E27FC236}">
                <a16:creationId xmlns:a16="http://schemas.microsoft.com/office/drawing/2014/main" id="{1B0ADAE2-D84E-3547-2665-943EB4EA0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06" y="5137944"/>
            <a:ext cx="1270000" cy="1270000"/>
          </a:xfrm>
          <a:prstGeom prst="rect">
            <a:avLst/>
          </a:prstGeom>
        </p:spPr>
      </p:pic>
      <p:pic>
        <p:nvPicPr>
          <p:cNvPr id="9" name="Picture 8" descr="PRX Quantum - Stephen Bartlett Appointed Lead Editor of *PRX Quantum*">
            <a:extLst>
              <a:ext uri="{FF2B5EF4-FFF2-40B4-BE49-F238E27FC236}">
                <a16:creationId xmlns:a16="http://schemas.microsoft.com/office/drawing/2014/main" id="{ACB22C7A-9AFA-79DA-756C-905F6EC50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0494" y="4891087"/>
            <a:ext cx="1587500" cy="168910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DBF986C-EB32-6E63-5C0E-9210FE5DD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805593"/>
              </p:ext>
            </p:extLst>
          </p:nvPr>
        </p:nvGraphicFramePr>
        <p:xfrm>
          <a:off x="-165894" y="6397307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27482069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822548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7"/>
                        </a:rPr>
                        <a:t>arXiv:2607.21160</a:t>
                      </a:r>
                      <a:r>
                        <a:rPr lang="en-AU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993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158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8CB5C-D8B6-4701-7FF9-E4DD04353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Corollary: optimal bit-flip code capacity threshold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23813F-CC10-F637-2760-2E43E04A5F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/>
                  <a:t>With phase diagram constrained by replica trick prediction, we predict all codes should saturate the Hashing bound (approximately)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/>
                  <a:t>With independent bit-flip/phase-flip channel this gives: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</m:sSub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≈0.11</m:t>
                      </m:r>
                    </m:oMath>
                  </m:oMathPara>
                </a14:m>
                <a:endParaRPr lang="en-AU" b="0"/>
              </a:p>
              <a:p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23813F-CC10-F637-2760-2E43E04A5F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 b="-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55C084D-29E6-DDD7-7170-9EC5E0FE9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58382"/>
            <a:ext cx="10730753" cy="1885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03925D-8424-E4A6-ADB6-A06440116696}"/>
              </a:ext>
            </a:extLst>
          </p:cNvPr>
          <p:cNvSpPr txBox="1"/>
          <p:nvPr/>
        </p:nvSpPr>
        <p:spPr>
          <a:xfrm>
            <a:off x="5018316" y="6386452"/>
            <a:ext cx="7173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https://www.dias.ie/wp-content/uploads/2012/06/lecture-6-wilde.pdf</a:t>
            </a:r>
          </a:p>
        </p:txBody>
      </p:sp>
    </p:spTree>
    <p:extLst>
      <p:ext uri="{BB962C8B-B14F-4D97-AF65-F5344CB8AC3E}">
        <p14:creationId xmlns:p14="http://schemas.microsoft.com/office/powerpoint/2010/main" val="77527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5EC53-216C-0B94-1390-B394F7DD4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/>
              <a:t>Clean model: </a:t>
            </a:r>
            <a:r>
              <a:rPr lang="en-US"/>
              <a:t>all em-symmetric codes are Kramers-Wannier self-dual if and only if the asymptotic rate is 0.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/>
              <a:t>Disordered model: </a:t>
            </a:r>
            <a:r>
              <a:rPr lang="en-US"/>
              <a:t>the principal Boltzmann factor construction constrains the phase diagram for all self-dual models.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All thresholds are (approximately) equal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0E8F-1F1C-FCAB-EB76-DE05E817C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Proof overview</a:t>
            </a:r>
          </a:p>
        </p:txBody>
      </p:sp>
    </p:spTree>
    <p:extLst>
      <p:ext uri="{BB962C8B-B14F-4D97-AF65-F5344CB8AC3E}">
        <p14:creationId xmlns:p14="http://schemas.microsoft.com/office/powerpoint/2010/main" val="3016726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A0E61-7786-4C2D-6467-30A8A611A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Generalized Kramers-Wannier duality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3C65EC-48CE-B392-B69E-A9BEA61D0B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445829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1"/>
                  <a:t>Kramers-Wannier duality </a:t>
                </a:r>
                <a:r>
                  <a:rPr lang="en-US"/>
                  <a:t>takes Ising model on primary lattice to dual model at dual temperature.</a:t>
                </a:r>
              </a:p>
              <a:p>
                <a:r>
                  <a:rPr lang="en-US"/>
                  <a:t>Wegner generalizes this to any (finite) lattice. 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/>
                  <a:t> is primary model interaction matrix,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/>
                  <a:t> is a </a:t>
                </a:r>
                <a:r>
                  <a:rPr lang="en-US" b="1"/>
                  <a:t>dual model </a:t>
                </a:r>
                <a:r>
                  <a:rPr lang="en-US"/>
                  <a:t>if: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b="1"/>
                  <a:t>Closure</a:t>
                </a:r>
                <a:r>
                  <a:rPr lang="en-US"/>
                  <a:t>:		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𝜃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b="0" i="1">
                    <a:latin typeface="Cambria Math" panose="02040503050406030204" pitchFamily="18" charset="0"/>
                  </a:rPr>
                  <a:t> </a:t>
                </a:r>
                <a:r>
                  <a:rPr lang="en-AU">
                    <a:latin typeface="Cambria Math" panose="02040503050406030204" pitchFamily="18" charset="0"/>
                  </a:rPr>
                  <a:t>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b="1"/>
                  <a:t>Completeness</a:t>
                </a:r>
                <a:r>
                  <a:rPr lang="en-US"/>
                  <a:t>: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Rank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Rank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number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qubits</m:t>
                    </m:r>
                  </m:oMath>
                </a14:m>
                <a:endParaRPr lang="en-US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b="1"/>
                  <a:t>Dual temperature</a:t>
                </a:r>
                <a:r>
                  <a:rPr lang="en-US"/>
                  <a:t>: 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tanh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p>
                    </m:sSup>
                  </m:oMath>
                </a14:m>
                <a:endParaRPr lang="en-AU" b="0"/>
              </a:p>
              <a:p>
                <a:pPr marL="514350" indent="-514350">
                  <a:buFont typeface="+mj-lt"/>
                  <a:buAutoNum type="arabicPeriod"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3C65EC-48CE-B392-B69E-A9BEA61D0B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445829" cy="4351338"/>
              </a:xfrm>
              <a:blipFill>
                <a:blip r:embed="rId2"/>
                <a:stretch>
                  <a:fillRect l="-1704" t="-3198" r="-2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DBBDD18-2C28-2E75-9726-6ED853689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4029" y="2169660"/>
            <a:ext cx="3766734" cy="34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07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46996-A1B9-95C6-5EF6-89AE4ACBE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Generalized Kramers-Wannier self-duality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C4E0C8-7192-A789-29EB-BE4285C7AC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We say a model is self-dual if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n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))=</m:t>
                      </m:r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n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AU" b="0"/>
              </a:p>
              <a:p>
                <a:pPr marL="0" indent="0">
                  <a:buNone/>
                </a:pPr>
                <a:r>
                  <a:rPr lang="en-AU" b="0"/>
                  <a:t>i.e., the </a:t>
                </a:r>
                <a:r>
                  <a:rPr lang="en-AU" b="1"/>
                  <a:t>bulk free energy </a:t>
                </a:r>
                <a:r>
                  <a:rPr lang="en-AU" b="0"/>
                  <a:t>of both models are the same function of temperature</a:t>
                </a:r>
              </a:p>
              <a:p>
                <a:pPr marL="0" indent="0">
                  <a:buNone/>
                </a:pPr>
                <a:endParaRPr lang="en-AU"/>
              </a:p>
              <a:p>
                <a:r>
                  <a:rPr lang="en-AU" b="0"/>
                  <a:t>For self-dual models, with </a:t>
                </a:r>
                <a:r>
                  <a:rPr lang="en-AU" b="1"/>
                  <a:t>unique phase transition</a:t>
                </a:r>
                <a:r>
                  <a:rPr lang="en-AU" b="0"/>
                  <a:t>, this is given when the dual model equals the primary model: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:=</m:t>
                          </m:r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AU" b="0" i="1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(1+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C4E0C8-7192-A789-29EB-BE4285C7AC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478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00BCD-9A8C-4CEA-F466-87C06FA6B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Electric and magnetic insertions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0737C6-B253-4D95-549F-37A67BA4C3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Define partition function with </a:t>
                </a:r>
                <a:r>
                  <a:rPr lang="en-US" b="1"/>
                  <a:t>electric </a:t>
                </a:r>
                <a:r>
                  <a:rPr lang="en-US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/>
                  <a:t>) and </a:t>
                </a:r>
                <a:r>
                  <a:rPr lang="en-US" b="1"/>
                  <a:t>magnetic </a:t>
                </a:r>
                <a:r>
                  <a:rPr lang="en-US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en-US"/>
                  <a:t>) charges: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/>
                  <a:t>Electric insertions: sign of coupling constant</a:t>
                </a:r>
              </a:p>
              <a:p>
                <a:r>
                  <a:rPr lang="en-US"/>
                  <a:t>Magnetic insertions: multispin correlation function</a:t>
                </a:r>
              </a:p>
              <a:p>
                <a:r>
                  <a:rPr lang="en-US"/>
                  <a:t>KW duality swaps </a:t>
                </a:r>
                <a:r>
                  <a:rPr lang="en-US" b="1"/>
                  <a:t>e </a:t>
                </a:r>
                <a:r>
                  <a:rPr lang="en-US"/>
                  <a:t>and </a:t>
                </a:r>
                <a:r>
                  <a:rPr lang="en-US" b="1"/>
                  <a:t>m</a:t>
                </a:r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0737C6-B253-4D95-549F-37A67BA4C3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AAF6D69-5E6E-1F7F-1172-2A3E28DC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279" y="2667206"/>
            <a:ext cx="9719442" cy="1523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1B471E-6AD0-37A8-ABF6-9CDF1888E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147" y="5814682"/>
            <a:ext cx="5909982" cy="72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30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6683AFA-D5DB-7395-F09D-BC43EE4404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</m:sSub>
                  </m:oMath>
                </a14:m>
                <a:r>
                  <a:rPr lang="en-US"/>
                  <a:t> are Kramers-Wannier duals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6683AFA-D5DB-7395-F09D-BC43EE4404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FBE0D-6421-A2E4-6FB1-C39CB13ABF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14661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Write down chain complex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 b="1"/>
                  <a:t>Closure</a:t>
                </a:r>
                <a:r>
                  <a:rPr lang="en-US"/>
                  <a:t>: satisfied by chain complex condition</a:t>
                </a:r>
              </a:p>
              <a:p>
                <a:r>
                  <a:rPr lang="en-US" b="1"/>
                  <a:t>Completeness</a:t>
                </a:r>
                <a:r>
                  <a:rPr lang="en-US"/>
                  <a:t>: need exactness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r>
                  <a:rPr lang="en-US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bSup>
                  </m:oMath>
                </a14:m>
                <a:endParaRPr lang="en-AU" b="0"/>
              </a:p>
              <a:p>
                <a:pPr lvl="1"/>
                <a:r>
                  <a:rPr lang="en-AU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AU"/>
              </a:p>
              <a:p>
                <a:r>
                  <a:rPr lang="en-AU" b="1"/>
                  <a:t>Dual temperature: </a:t>
                </a:r>
                <a:r>
                  <a:rPr lang="en-AU"/>
                  <a:t>we choose this</a:t>
                </a:r>
                <a:endParaRPr lang="en-AU" b="1"/>
              </a:p>
              <a:p>
                <a:pPr lvl="1"/>
                <a:endParaRPr lang="en-AU" b="0"/>
              </a:p>
              <a:p>
                <a:endParaRPr lang="en-AU" b="0"/>
              </a:p>
              <a:p>
                <a:endParaRPr lang="en-AU" b="0"/>
              </a:p>
              <a:p>
                <a:endParaRPr lang="en-AU" b="0"/>
              </a:p>
              <a:p>
                <a:endParaRPr lang="en-AU" b="0"/>
              </a:p>
              <a:p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FBE0D-6421-A2E4-6FB1-C39CB13ABF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14661"/>
              </a:xfrm>
              <a:blipFill>
                <a:blip r:embed="rId3"/>
                <a:stretch>
                  <a:fillRect l="-1086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9E34AF1-D481-79DF-D2FC-67FBE9A09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447" y="2400341"/>
            <a:ext cx="4409621" cy="102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9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DC788-E953-7259-900D-49B988EA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Mixing matrix of </a:t>
            </a:r>
            <a:r>
              <a:rPr lang="en-US" i="1"/>
              <a:t>em</a:t>
            </a:r>
            <a:r>
              <a:rPr lang="en-US"/>
              <a:t>-symmetric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8A3271-1930-98AA-3147-08FEB9C6A0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79975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Because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acc>
                          <m:accPr>
                            <m:chr m:val="⃗"/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sup>
                    </m:sSup>
                  </m:oMath>
                </a14:m>
                <a:r>
                  <a:rPr lang="en-US"/>
                  <a:t> swap, KW duality mixes coset vector with Hadamard matrix, e.g. </a:t>
                </a:r>
                <a:r>
                  <a:rPr lang="en-US" b="1"/>
                  <a:t>fully postselected toric code</a:t>
                </a:r>
                <a:r>
                  <a:rPr lang="en-US"/>
                  <a:t>:</a:t>
                </a:r>
              </a:p>
              <a:p>
                <a:endParaRPr lang="en-US"/>
              </a:p>
              <a:p>
                <a:pPr marL="0" indent="0">
                  <a:buNone/>
                </a:pPr>
                <a:endParaRPr lang="en-US"/>
              </a:p>
              <a:p>
                <a:pPr marL="0" indent="0">
                  <a:buNone/>
                </a:pPr>
                <a:endParaRPr lang="en-AU" b="0"/>
              </a:p>
              <a:p>
                <a:pPr marL="0" indent="0">
                  <a:buNone/>
                </a:pPr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8A3271-1930-98AA-3147-08FEB9C6A0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79975"/>
              </a:xfrm>
              <a:blipFill>
                <a:blip r:embed="rId2"/>
                <a:stretch>
                  <a:fillRect l="-1086" t="-2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B72AEA0-04F1-93BC-96FC-36900D89F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193" y="3429000"/>
            <a:ext cx="6870700" cy="19939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FC9BB1C-C9A6-6FD4-66B7-887DB8D8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178138"/>
              </p:ext>
            </p:extLst>
          </p:nvPr>
        </p:nvGraphicFramePr>
        <p:xfrm>
          <a:off x="4912659" y="6339839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85184526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419661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4"/>
                        </a:rPr>
                        <a:t>arXiv:2512.10399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367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057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8185D-ED5E-E249-6316-00EB64570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Mixing matrix and coset partition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1B721B-AAE6-454E-68A4-79CD28ADFB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b="0"/>
                  <a:t>From the Hadamard we have (in identity coset):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  <m:nary>
                        <m:naryPr>
                          <m:chr m:val="∑"/>
                          <m:sup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AU" b="0"/>
              </a:p>
              <a:p>
                <a:r>
                  <a:rPr lang="en-US"/>
                  <a:t>If threshold exists then in </a:t>
                </a:r>
                <a:r>
                  <a:rPr lang="en-US" b="1"/>
                  <a:t>ordered phase </a:t>
                </a:r>
                <a:r>
                  <a:rPr lang="en-US"/>
                  <a:t>(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→∞</m:t>
                        </m:r>
                      </m:sub>
                    </m:sSub>
                    <m:f>
                      <m:f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b="0"/>
                  <a:t> for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AU" b="0"/>
              </a:p>
              <a:p>
                <a:r>
                  <a:rPr lang="en-AU" b="0"/>
                  <a:t>In </a:t>
                </a:r>
                <a:r>
                  <a:rPr lang="en-AU" b="1"/>
                  <a:t>disordered phase </a:t>
                </a:r>
                <a:r>
                  <a:rPr lang="en-US"/>
                  <a:t>(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:</a:t>
                </a:r>
                <a:endParaRPr lang="en-AU" b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→∞</m:t>
                        </m:r>
                      </m:sub>
                    </m:sSub>
                    <m:f>
                      <m:f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AU" b="0" i="1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b="0"/>
                  <a:t> for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AU" b="0"/>
              </a:p>
              <a:p>
                <a:endParaRPr lang="en-AU" b="0"/>
              </a:p>
              <a:p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1B721B-AAE6-454E-68A4-79CD28ADFB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7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1C4A51-D77C-32B5-680B-BCB8818E6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55518"/>
              </p:ext>
            </p:extLst>
          </p:nvPr>
        </p:nvGraphicFramePr>
        <p:xfrm>
          <a:off x="4872317" y="6403509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86687310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5009456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3"/>
                        </a:rPr>
                        <a:t>arXiv:1809.10704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134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21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5D101-C43E-FB4D-FE45-7E759338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Self-duality if and only if zero-rate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2B9C76-950F-A69A-75A4-BE2FF2AC24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/>
                  <a:t>When we take bulk free energy: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≔</m:t>
                      </m:r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AU" b="0" i="1" smtClean="0">
                              <a:latin typeface="Cambria Math" panose="02040503050406030204" pitchFamily="18" charset="0"/>
                            </a:rPr>
                            <m:t>n</m:t>
                          </m:r>
                        </m:den>
                      </m:f>
                      <m:func>
                        <m:funcPr>
                          <m:ctrlPr>
                            <a:rPr lang="en-AU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sSup>
                                    <m:sSupPr>
                                      <m:ctrl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K</m:t>
                                      </m:r>
                                    </m:e>
                                    <m:sup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AU" b="0" i="1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→∞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⁡2+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n-AU" b="0" i="1" smtClean="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)=: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b="0"/>
              </a:p>
              <a:p>
                <a:endParaRPr lang="en-AU" b="0"/>
              </a:p>
              <a:p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⁡2</m:t>
                    </m:r>
                  </m:oMath>
                </a14:m>
                <a:r>
                  <a:rPr lang="en-AU" b="0"/>
                  <a:t> is the </a:t>
                </a:r>
                <a:r>
                  <a:rPr lang="en-AU" b="1"/>
                  <a:t>divergence from self-duality</a:t>
                </a:r>
              </a:p>
              <a:p>
                <a:endParaRPr lang="en-AU"/>
              </a:p>
              <a:p>
                <a:endParaRPr lang="en-AU"/>
              </a:p>
              <a:p>
                <a:r>
                  <a:rPr lang="en-AU" b="1"/>
                  <a:t>Conclusion</a:t>
                </a:r>
                <a:r>
                  <a:rPr lang="en-AU"/>
                  <a:t>: </a:t>
                </a:r>
                <a:r>
                  <a:rPr lang="en-AU" i="1"/>
                  <a:t>em</a:t>
                </a:r>
                <a:r>
                  <a:rPr lang="en-AU"/>
                  <a:t>-symmetric CSS codes are KW self-dual iff zero-rate.</a:t>
                </a:r>
              </a:p>
              <a:p>
                <a:r>
                  <a:rPr lang="en-AU" b="1"/>
                  <a:t>Corollary</a:t>
                </a:r>
                <a:r>
                  <a:rPr lang="en-AU"/>
                  <a:t>: if threshold is unique, the fully postselected (clean) threshold is exactly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ad>
                          <m:radPr>
                            <m:degHide m:val="on"/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AU" b="0" i="1" smtClean="0">
                        <a:latin typeface="Cambria Math" panose="02040503050406030204" pitchFamily="18" charset="0"/>
                      </a:rPr>
                      <m:t>≈29.29%</m:t>
                    </m:r>
                  </m:oMath>
                </a14:m>
                <a:endParaRPr lang="en-AU" b="0"/>
              </a:p>
              <a:p>
                <a:endParaRPr lang="en-AU" b="0"/>
              </a:p>
              <a:p>
                <a:endParaRPr lang="en-AU"/>
              </a:p>
              <a:p>
                <a:pPr marL="0" indent="0">
                  <a:buNone/>
                </a:pPr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2B9C76-950F-A69A-75A4-BE2FF2AC2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44" t="-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4675920-1AF4-368D-C07C-BA56546E6D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396587"/>
              </p:ext>
            </p:extLst>
          </p:nvPr>
        </p:nvGraphicFramePr>
        <p:xfrm>
          <a:off x="4914580" y="6405154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60391200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266601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3"/>
                        </a:rPr>
                        <a:t>arXiv:2410.07598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867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884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F569-154E-099F-B0B9-A857806D1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Principal Boltzmann factor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A72985-7EA7-483D-65F3-B3A429D07F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Assume self-dual model such that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</m:oMath>
                  </m:oMathPara>
                </a14:m>
                <a:endParaRPr lang="en-AU" b="0"/>
              </a:p>
              <a:p>
                <a:r>
                  <a:rPr lang="en-US"/>
                  <a:t>Make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en-AU" b="0" i="0" smtClean="0">
                            <a:latin typeface="Cambria Math" panose="02040503050406030204" pitchFamily="18" charset="0"/>
                          </a:rPr>
                          <m:t>rep</m:t>
                        </m:r>
                      </m:sub>
                    </m:sSub>
                  </m:oMath>
                </a14:m>
                <a:r>
                  <a:rPr lang="en-AU" b="0"/>
                  <a:t> </a:t>
                </a:r>
                <a:r>
                  <a:rPr lang="en-AU" b="1"/>
                  <a:t>independent replicas </a:t>
                </a:r>
                <a:r>
                  <a:rPr lang="en-AU" b="0"/>
                  <a:t>of this model</a:t>
                </a:r>
                <a:endParaRPr lang="en-US"/>
              </a:p>
              <a:p>
                <a:r>
                  <a:rPr lang="en-US"/>
                  <a:t>Pick a random interaction term (since they are all equivalent) from the primary model and compute its local Boltzmann factor, when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AU" b="0"/>
                  <a:t>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en-AU" b="0" i="0" smtClean="0">
                            <a:latin typeface="Cambria Math" panose="02040503050406030204" pitchFamily="18" charset="0"/>
                          </a:rPr>
                          <m:t>rep</m:t>
                        </m:r>
                      </m:sub>
                    </m:sSub>
                  </m:oMath>
                </a14:m>
                <a:r>
                  <a:rPr lang="en-US"/>
                  <a:t> replicas have anti-aligned spins:</a:t>
                </a:r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A72985-7EA7-483D-65F3-B3A429D07F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04BB931-6D8C-F796-F735-39CA226AE1D2}"/>
              </a:ext>
            </a:extLst>
          </p:cNvPr>
          <p:cNvSpPr txBox="1"/>
          <p:nvPr/>
        </p:nvSpPr>
        <p:spPr>
          <a:xfrm>
            <a:off x="9484178" y="6488668"/>
            <a:ext cx="9084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>
                <a:hlinkClick r:id="rId3"/>
              </a:rPr>
              <a:t>arXiv:cond-mat/0111354</a:t>
            </a:r>
            <a:r>
              <a:rPr lang="en-AU"/>
              <a:t> 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6CEEA7-EEAF-F8FC-0BA5-ECB009056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896" y="4682128"/>
            <a:ext cx="5561693" cy="165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9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7D323-C9F8-4AD8-5F3A-47FFCF40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69471-BF86-B1CF-02BD-1D19ECCC3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“Why do so many </a:t>
            </a:r>
            <a:r>
              <a:rPr lang="en-US" i="1"/>
              <a:t>structured </a:t>
            </a:r>
            <a:r>
              <a:rPr lang="en-US"/>
              <a:t>codes approximately saturate the Hashing bound?” – Christopher Chubb</a:t>
            </a:r>
          </a:p>
          <a:p>
            <a:endParaRPr lang="en-US"/>
          </a:p>
          <a:p>
            <a:r>
              <a:rPr lang="en-US"/>
              <a:t>“</a:t>
            </a:r>
            <a:r>
              <a:rPr lang="en-AU"/>
              <a:t>Does stat mech actually help solve practical problems?” – Nicholas Fazio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97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1D119-20AF-581A-0C1D-753D665C5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Principal Boltzmann factor construction cont.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CA2A25-788E-53E0-1EE6-E867D8C7BA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Take Fourier transform to obtain </a:t>
                </a:r>
                <a:r>
                  <a:rPr lang="en-US" b="1"/>
                  <a:t>dual local Boltzmann factors</a:t>
                </a:r>
                <a:r>
                  <a:rPr lang="en-US"/>
                  <a:t>: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r>
                  <a:rPr lang="en-US"/>
                  <a:t>Impose the following: </a:t>
                </a:r>
              </a:p>
              <a:p>
                <a:endParaRPr lang="en-US"/>
              </a:p>
              <a:p>
                <a:r>
                  <a:rPr lang="en-US"/>
                  <a:t>Take limit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en-AU" b="0" i="0" smtClean="0">
                            <a:latin typeface="Cambria Math" panose="02040503050406030204" pitchFamily="18" charset="0"/>
                          </a:rPr>
                          <m:t>rep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en-AU" b="0"/>
              </a:p>
              <a:p>
                <a:endParaRPr lang="en-US"/>
              </a:p>
              <a:p>
                <a:r>
                  <a:rPr lang="en-US"/>
                  <a:t>Solve for phase boundary in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CA2A25-788E-53E0-1EE6-E867D8C7BA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4FF4C16-55C1-1EF0-3D0D-FE21340C2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886" y="2321833"/>
            <a:ext cx="4973864" cy="11071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FB14E0-0E3B-7D79-7431-0BB9EFD35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075" y="3563937"/>
            <a:ext cx="3033486" cy="72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77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134AF-5264-BBA8-8EFC-F8FA85AA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Pauli and erasure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7D8E3-0333-D304-853D-5B5416F7D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 can extend this replica trick straightforwardly to include bond dilution (</a:t>
            </a:r>
            <a:r>
              <a:rPr lang="en-US" b="1"/>
              <a:t>qubit erasures</a:t>
            </a:r>
            <a:r>
              <a:rPr lang="en-US"/>
              <a:t>):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8250DB-3692-A69F-43CA-94BC1B37B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367" y="2669378"/>
            <a:ext cx="8729265" cy="398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42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50EAB-90E3-F650-B299-3FE0C875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else can we apply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BEAEF-514C-5F31-4E02-0E183BDA9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18847" cy="4351338"/>
          </a:xfrm>
        </p:spPr>
        <p:txBody>
          <a:bodyPr/>
          <a:lstStyle/>
          <a:p>
            <a:r>
              <a:rPr lang="en-US"/>
              <a:t>Other models are also </a:t>
            </a:r>
            <a:r>
              <a:rPr lang="en-US" b="1"/>
              <a:t>self-dual</a:t>
            </a:r>
            <a:r>
              <a:rPr lang="en-US"/>
              <a:t> and </a:t>
            </a:r>
            <a:r>
              <a:rPr lang="en-US" b="1"/>
              <a:t>zero-rate </a:t>
            </a:r>
            <a:r>
              <a:rPr lang="en-US"/>
              <a:t>so our results apply:</a:t>
            </a:r>
          </a:p>
          <a:p>
            <a:pPr lvl="1"/>
            <a:r>
              <a:rPr lang="en-US"/>
              <a:t>Haah’s code</a:t>
            </a:r>
          </a:p>
          <a:p>
            <a:pPr lvl="1"/>
            <a:r>
              <a:rPr lang="en-US"/>
              <a:t>3D toric code with bit-flips and measurement errors (phenomenological)</a:t>
            </a:r>
          </a:p>
          <a:p>
            <a:pPr lvl="1"/>
            <a:r>
              <a:rPr lang="en-US"/>
              <a:t>4D (2,2) toric code</a:t>
            </a:r>
          </a:p>
          <a:p>
            <a:pPr lvl="1"/>
            <a:r>
              <a:rPr lang="en-US"/>
              <a:t>BB codes</a:t>
            </a:r>
          </a:p>
          <a:p>
            <a:pPr lvl="1"/>
            <a:r>
              <a:rPr lang="en-US"/>
              <a:t>Lifted product codes </a:t>
            </a:r>
          </a:p>
          <a:p>
            <a:pPr lvl="1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165BF3-E70D-753C-1C9C-961DCCAC5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261891"/>
              </p:ext>
            </p:extLst>
          </p:nvPr>
        </p:nvGraphicFramePr>
        <p:xfrm>
          <a:off x="4495800" y="6311900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80526195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2470258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2"/>
                        </a:rPr>
                        <a:t>arXiv:2607.28621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09504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E4F7B52-7C66-8DBC-043A-852E85745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2" y="596434"/>
            <a:ext cx="4181023" cy="55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5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CA4C9-80B6-8B1D-B6E6-0FBB40261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neat stuff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02C9D-9DC5-BF39-2289-D5839895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Concatenated quantum codes map to stat mech models on hierarchical lattices</a:t>
            </a:r>
          </a:p>
          <a:p>
            <a:r>
              <a:rPr lang="en-US"/>
              <a:t>Poulin’s efficient decoder can be rewritten as an exact real-space </a:t>
            </a:r>
            <a:r>
              <a:rPr lang="en-US" b="1"/>
              <a:t>renormalization group </a:t>
            </a:r>
            <a:r>
              <a:rPr lang="en-US"/>
              <a:t>flow</a:t>
            </a:r>
          </a:p>
          <a:p>
            <a:r>
              <a:rPr lang="en-US"/>
              <a:t>Overhead of topological and concatenated codes can be expressed as a tradeoff of </a:t>
            </a:r>
            <a:r>
              <a:rPr lang="en-US" b="1"/>
              <a:t>distance scaling </a:t>
            </a:r>
            <a:r>
              <a:rPr lang="en-US"/>
              <a:t>and </a:t>
            </a:r>
            <a:r>
              <a:rPr lang="en-US" b="1"/>
              <a:t>multiplicity of minimum weight logicals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DE0631-76BB-643E-F61B-DBA59D43B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35518"/>
              </p:ext>
            </p:extLst>
          </p:nvPr>
        </p:nvGraphicFramePr>
        <p:xfrm>
          <a:off x="4234543" y="6311900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40477703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33425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2"/>
                        </a:rPr>
                        <a:t>arXiv:quant-ph/0606126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60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972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8008-4A46-218E-B3F7-D5DC42F99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A346E-6453-7C38-A981-4EAA107BA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Replica trick is uncontrolled approximation (why does it work at all?)</a:t>
            </a:r>
          </a:p>
          <a:p>
            <a:r>
              <a:rPr lang="en-US"/>
              <a:t>Counterexamples where replica trick doesn’t give good approximation</a:t>
            </a:r>
          </a:p>
          <a:p>
            <a:r>
              <a:rPr lang="en-US"/>
              <a:t>Extend result to non-zero rate codes (hyperbolic surface codes/asymptotically good qLDPC codes?)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Haah’s code</a:t>
            </a:r>
          </a:p>
        </p:txBody>
      </p:sp>
    </p:spTree>
    <p:extLst>
      <p:ext uri="{BB962C8B-B14F-4D97-AF65-F5344CB8AC3E}">
        <p14:creationId xmlns:p14="http://schemas.microsoft.com/office/powerpoint/2010/main" val="2476871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39A0-1D87-E2C8-4451-1163CF2EF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77EDE-064C-F346-94B5-C3119BFBB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25625"/>
            <a:ext cx="9241971" cy="435133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(1971) – </a:t>
            </a:r>
            <a:r>
              <a:rPr lang="en-US" b="1"/>
              <a:t>Wegner</a:t>
            </a:r>
            <a:r>
              <a:rPr lang="en-US"/>
              <a:t> generalizes the Kramers-Wannier duality</a:t>
            </a:r>
          </a:p>
          <a:p>
            <a:r>
              <a:rPr lang="en-US"/>
              <a:t>(2002) – the holy Bible is released by </a:t>
            </a:r>
            <a:r>
              <a:rPr lang="en-US" b="1"/>
              <a:t>Dennis et al.</a:t>
            </a:r>
          </a:p>
          <a:p>
            <a:r>
              <a:rPr lang="en-US"/>
              <a:t>(2002) – </a:t>
            </a:r>
            <a:r>
              <a:rPr lang="en-US" b="1"/>
              <a:t>Nishimori and Nemoto </a:t>
            </a:r>
            <a:r>
              <a:rPr lang="en-US"/>
              <a:t>propose principal Boltzmann factor construction to estimate disordered phase diagrams</a:t>
            </a:r>
          </a:p>
          <a:p>
            <a:r>
              <a:rPr lang="en-US"/>
              <a:t>(2012) – phase diagram of color codes and topological codes mapped out by </a:t>
            </a:r>
            <a:r>
              <a:rPr lang="en-US" b="1"/>
              <a:t>Bombin et al.</a:t>
            </a:r>
          </a:p>
          <a:p>
            <a:r>
              <a:rPr lang="en-US"/>
              <a:t>(2018) – </a:t>
            </a:r>
            <a:r>
              <a:rPr lang="en-US" b="1"/>
              <a:t>Kovalev et al.</a:t>
            </a:r>
            <a:r>
              <a:rPr lang="en-US"/>
              <a:t> map CSS codes onto generalized Ising models and apply Wegner duality</a:t>
            </a:r>
          </a:p>
          <a:p>
            <a:r>
              <a:rPr lang="en-US"/>
              <a:t>(2024) – </a:t>
            </a:r>
            <a:r>
              <a:rPr lang="en-US" b="1"/>
              <a:t>Su, Yang and Jian</a:t>
            </a:r>
            <a:r>
              <a:rPr lang="en-US"/>
              <a:t> propose em symmetry and show em-symmetric topological codes have constrained phase transitions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9E906-5F39-4C72-35C1-AFEC84677FB6}"/>
              </a:ext>
            </a:extLst>
          </p:cNvPr>
          <p:cNvSpPr txBox="1"/>
          <p:nvPr/>
        </p:nvSpPr>
        <p:spPr>
          <a:xfrm>
            <a:off x="9451521" y="19052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>
                <a:hlinkClick r:id="rId2"/>
              </a:rPr>
              <a:t>DOI:10.1063/1.1665530</a:t>
            </a:r>
            <a:r>
              <a:rPr lang="en-AU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40D1D1-4561-FF4A-C4A4-FBFD77F0FB35}"/>
              </a:ext>
            </a:extLst>
          </p:cNvPr>
          <p:cNvSpPr txBox="1"/>
          <p:nvPr/>
        </p:nvSpPr>
        <p:spPr>
          <a:xfrm>
            <a:off x="9451521" y="2349997"/>
            <a:ext cx="8088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>
                <a:hlinkClick r:id="rId3"/>
              </a:rPr>
              <a:t>arXiv:quant-ph/0110143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01419E-0D76-A2BA-99B7-B8291C8238E6}"/>
              </a:ext>
            </a:extLst>
          </p:cNvPr>
          <p:cNvSpPr txBox="1"/>
          <p:nvPr/>
        </p:nvSpPr>
        <p:spPr>
          <a:xfrm>
            <a:off x="9451521" y="3051653"/>
            <a:ext cx="9084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>
                <a:hlinkClick r:id="rId4"/>
              </a:rPr>
              <a:t>arXiv:cond-mat/0111354</a:t>
            </a:r>
            <a:r>
              <a:rPr lang="en-AU"/>
              <a:t> 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E052F82-E6CB-DF00-E111-58B4CC695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22044"/>
              </p:ext>
            </p:extLst>
          </p:nvPr>
        </p:nvGraphicFramePr>
        <p:xfrm>
          <a:off x="4403271" y="3635534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96911309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7265199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5"/>
                        </a:rPr>
                        <a:t>arXiv:1202.1852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8936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BACB82F-03D7-1704-BA77-54C7E0B36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879396"/>
              </p:ext>
            </p:extLst>
          </p:nvPr>
        </p:nvGraphicFramePr>
        <p:xfrm>
          <a:off x="4403271" y="4449643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76920533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89104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6"/>
                        </a:rPr>
                        <a:t>arXiv:1804.01950</a:t>
                      </a:r>
                      <a:r>
                        <a:rPr lang="en-AU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921650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49CCF06-97DD-65F5-6AF8-89936873F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284813"/>
              </p:ext>
            </p:extLst>
          </p:nvPr>
        </p:nvGraphicFramePr>
        <p:xfrm>
          <a:off x="4403271" y="5179379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862165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1574812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7"/>
                        </a:rPr>
                        <a:t>arXiv:2401.17359</a:t>
                      </a:r>
                      <a:r>
                        <a:rPr lang="en-AU"/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130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163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4C6838-10EB-7100-AD17-AD53B4CA67DE}"/>
              </a:ext>
            </a:extLst>
          </p:cNvPr>
          <p:cNvSpPr txBox="1"/>
          <p:nvPr/>
        </p:nvSpPr>
        <p:spPr>
          <a:xfrm>
            <a:off x="4080862" y="1153879"/>
            <a:ext cx="364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/>
              <a:t>QEC Code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319483-EAA5-3683-5709-A824A527BF82}"/>
              </a:ext>
            </a:extLst>
          </p:cNvPr>
          <p:cNvCxnSpPr>
            <a:cxnSpLocks/>
          </p:cNvCxnSpPr>
          <p:nvPr/>
        </p:nvCxnSpPr>
        <p:spPr>
          <a:xfrm flipH="1">
            <a:off x="3385457" y="1800210"/>
            <a:ext cx="2118872" cy="189004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7B84B7-647A-79D7-8B33-8F9D3145928A}"/>
              </a:ext>
            </a:extLst>
          </p:cNvPr>
          <p:cNvCxnSpPr>
            <a:cxnSpLocks/>
          </p:cNvCxnSpPr>
          <p:nvPr/>
        </p:nvCxnSpPr>
        <p:spPr>
          <a:xfrm>
            <a:off x="6096000" y="1800210"/>
            <a:ext cx="1629015" cy="189004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3048650-FE2A-372D-9653-5471D2020D1B}"/>
              </a:ext>
            </a:extLst>
          </p:cNvPr>
          <p:cNvSpPr txBox="1"/>
          <p:nvPr/>
        </p:nvSpPr>
        <p:spPr>
          <a:xfrm>
            <a:off x="2895601" y="2261875"/>
            <a:ext cx="193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Quantum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EC2C32-37FB-36A8-7137-0F80264D0F1D}"/>
              </a:ext>
            </a:extLst>
          </p:cNvPr>
          <p:cNvSpPr txBox="1"/>
          <p:nvPr/>
        </p:nvSpPr>
        <p:spPr>
          <a:xfrm>
            <a:off x="6973900" y="2261875"/>
            <a:ext cx="2039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Classical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5BC8A5-5E8B-5EE6-5E65-028C10B5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54" y="3889430"/>
            <a:ext cx="4941261" cy="1270277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C48D186-A1D4-1A85-3EBF-BDE8316F0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47196"/>
              </p:ext>
            </p:extLst>
          </p:nvPr>
        </p:nvGraphicFramePr>
        <p:xfrm>
          <a:off x="-3541700" y="5159707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10162915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7078363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3"/>
                        </a:rPr>
                        <a:t>arXiv:quant-ph/9707021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975170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05C369C7-4E4D-F310-F06E-BD8CFA593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673" y="3663248"/>
            <a:ext cx="4144576" cy="167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39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BB6F-8DE2-2F64-1AF6-5EA52E267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QEC – stat mech mapping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54A3DA-6391-2B7D-9BEB-70C7B3422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95617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/>
                  <a:t>Optimal </a:t>
                </a:r>
                <a:r>
                  <a:rPr lang="en-US" b="1"/>
                  <a:t>maximum likelihood decoding </a:t>
                </a:r>
                <a:r>
                  <a:rPr lang="en-US"/>
                  <a:t>(MLD) must consider all errors equivalent up to stabilizers</a:t>
                </a:r>
              </a:p>
              <a:p>
                <a:r>
                  <a:rPr lang="en-US"/>
                  <a:t>Map any </a:t>
                </a:r>
                <a:r>
                  <a:rPr lang="en-US" b="1"/>
                  <a:t>Pauli stabilizer code </a:t>
                </a:r>
                <a:r>
                  <a:rPr lang="en-US"/>
                  <a:t>to disordered classical stat mech model</a:t>
                </a:r>
              </a:p>
              <a:p>
                <a:r>
                  <a:rPr lang="en-US" b="1"/>
                  <a:t>Partition function </a:t>
                </a:r>
                <a:r>
                  <a:rPr lang="en-US"/>
                  <a:t>of model is weighted sum over spin configurations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b="0" i="0" smtClean="0">
                          <a:latin typeface="Cambria Math" panose="02040503050406030204" pitchFamily="18" charset="0"/>
                        </a:rPr>
                        <m:t>Tr</m:t>
                      </m:r>
                      <m:d>
                        <m:dPr>
                          <m:begChr m:val="{"/>
                          <m:endChr m:val="}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AU" b="0"/>
              </a:p>
              <a:p>
                <a:r>
                  <a:rPr lang="en-AU" b="0"/>
                  <a:t>Choose the right Hamiltonian, then summing over spin configurations sums over physical errors equivalent up to stabilizers</a:t>
                </a:r>
              </a:p>
              <a:p>
                <a:r>
                  <a:rPr lang="en-AU"/>
                  <a:t>Partition function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AU"/>
                  <a:t> logical coset probability: MLD by construction!</a:t>
                </a:r>
                <a:endParaRPr lang="en-AU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54A3DA-6391-2B7D-9BEB-70C7B3422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956175"/>
              </a:xfrm>
              <a:blipFill>
                <a:blip r:embed="rId2"/>
                <a:stretch>
                  <a:fillRect l="-1086" t="-2813" b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20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8D5E-232E-8B57-C5CB-F0D02C5F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prescription (on the Steane code)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636685-C563-F7FC-04EB-3972E63D46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Add </a:t>
                </a:r>
                <a:r>
                  <a:rPr lang="en-US" b="1"/>
                  <a:t>classical Ising spin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/>
                  <a:t> for each stabilizer generator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/>
              </a:p>
              <a:p>
                <a:r>
                  <a:rPr lang="en-US"/>
                  <a:t>Add </a:t>
                </a:r>
                <a:r>
                  <a:rPr lang="en-US" b="1"/>
                  <a:t>interaction term </a:t>
                </a:r>
                <a:r>
                  <a:rPr lang="en-US"/>
                  <a:t>for each physical qubit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/>
              </a:p>
              <a:p>
                <a:r>
                  <a:rPr lang="en-US"/>
                  <a:t>Spins interact if they have support on the same qubit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636685-C563-F7FC-04EB-3972E63D46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14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7988D09-169D-FF8D-3113-45D7F234D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48" y="5978606"/>
            <a:ext cx="10878152" cy="666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C63241-7E45-D02E-8EFC-6597C8784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326724"/>
            <a:ext cx="7772400" cy="26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4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2316E-030C-7DC5-5670-FD25B4784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Steane code redux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A6341E-7F03-5C63-3F53-5D5F96E125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ε</m:t>
                    </m:r>
                  </m:oMath>
                </a14:m>
                <a:r>
                  <a:rPr lang="en-AU" b="0"/>
                  <a:t> is the error vector which defines the </a:t>
                </a:r>
                <a:r>
                  <a:rPr lang="en-AU" b="0" i="1"/>
                  <a:t>electric insertions</a:t>
                </a:r>
                <a:endParaRPr lang="en-AU" b="0"/>
              </a:p>
              <a:p>
                <a:r>
                  <a:rPr lang="en-AU" b="0"/>
                  <a:t>If a bit-flip acts on qubit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b="0"/>
                  <a:t>, 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AU" b="0"/>
              </a:p>
              <a:p>
                <a:r>
                  <a:rPr lang="en-AU"/>
                  <a:t>I</a:t>
                </a:r>
                <a:r>
                  <a:rPr lang="en-AU" b="0"/>
                  <a:t>f identity acts on qubit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b="0"/>
                  <a:t>, 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=+1</m:t>
                    </m:r>
                  </m:oMath>
                </a14:m>
                <a:endParaRPr lang="en-AU"/>
              </a:p>
              <a:p>
                <a:pPr marL="0" indent="0">
                  <a:buNone/>
                </a:pPr>
                <a:endParaRPr lang="en-AU" b="0"/>
              </a:p>
              <a:p>
                <a:pPr marL="0" indent="0">
                  <a:buNone/>
                </a:pPr>
                <a:r>
                  <a:rPr lang="en-AU"/>
                  <a:t>To perform MLD, we need to relate temperature to bit-flip probability through the </a:t>
                </a:r>
                <a:r>
                  <a:rPr lang="en-AU" b="1"/>
                  <a:t>Nishimori conditions</a:t>
                </a:r>
                <a:r>
                  <a:rPr lang="en-AU"/>
                  <a:t>:</a:t>
                </a:r>
              </a:p>
              <a:p>
                <a:pPr marL="0" indent="0">
                  <a:buNone/>
                </a:pPr>
                <a:endParaRPr lang="en-AU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A6341E-7F03-5C63-3F53-5D5F96E125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r="-1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AAA36AA-6891-CC6D-5BA3-0FE084B11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24" y="1622158"/>
            <a:ext cx="10878152" cy="6665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DC0330-9E72-498A-E7C8-CD4CD0576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6950" y="5235842"/>
            <a:ext cx="5118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71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36C16-1EC2-A62F-0982-3371B08E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perform MLD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C4C753-FB11-7B80-C1E9-214DF9D21A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AU" b="0"/>
                  <a:t>Write down the Hamiltonian with </a:t>
                </a:r>
                <a:r>
                  <a:rPr lang="en-AU" b="1"/>
                  <a:t>interaction matrix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1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AU" b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AU"/>
                  <a:t>Measure stabilizers and pick </a:t>
                </a:r>
                <a:r>
                  <a:rPr lang="en-AU" b="1"/>
                  <a:t>representative error</a:t>
                </a:r>
                <a:r>
                  <a:rPr lang="en-AU"/>
                  <a:t> consistent with syndrome, then compute partition function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AU"/>
                  <a:t>Multiply representative error by each logical operator and compute other partition functions:</a:t>
                </a:r>
                <a:endParaRPr lang="en-AU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sSub>
                                      <m:sSubPr>
                                        <m:ctrlP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r>
                  <a:rPr lang="en-US"/>
                  <a:t>4.  Correct into coset with largest partition function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C4C753-FB11-7B80-C1E9-214DF9D21A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9389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EA47E3-EF55-5797-0AF3-AD2E87A35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>
            <a:normAutofit/>
          </a:bodyPr>
          <a:lstStyle/>
          <a:p>
            <a:r>
              <a:rPr lang="en-US" sz="4000"/>
              <a:t>The puzzle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844E13-0D07-EA79-A375-7C694296F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50" y="2112642"/>
            <a:ext cx="4709650" cy="33791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D22EDC-0A6F-4403-A9AB-4B65A7610C31}"/>
              </a:ext>
            </a:extLst>
          </p:cNvPr>
          <p:cNvSpPr txBox="1"/>
          <p:nvPr/>
        </p:nvSpPr>
        <p:spPr>
          <a:xfrm>
            <a:off x="1173746" y="5491816"/>
            <a:ext cx="3907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	arXiv:1306.0540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D96E492-FF4C-AD23-D0F4-ADB33754F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75" y="1878990"/>
            <a:ext cx="5167183" cy="38464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BE10E8-5649-2C10-A1D1-6AEDA5528325}"/>
              </a:ext>
            </a:extLst>
          </p:cNvPr>
          <p:cNvSpPr txBox="1"/>
          <p:nvPr/>
        </p:nvSpPr>
        <p:spPr>
          <a:xfrm>
            <a:off x="627044" y="5962630"/>
            <a:ext cx="10756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/>
              <a:t>“Remarkably, the phase boundaries for all three codes agree within error bars.”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DD38549-654C-D506-99C5-05B835790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811118"/>
              </p:ext>
            </p:extLst>
          </p:nvPr>
        </p:nvGraphicFramePr>
        <p:xfrm>
          <a:off x="7444218" y="6424295"/>
          <a:ext cx="5715000" cy="365760"/>
        </p:xfrm>
        <a:graphic>
          <a:graphicData uri="http://schemas.openxmlformats.org/drawingml/2006/table">
            <a:tbl>
              <a:tblPr/>
              <a:tblGrid>
                <a:gridCol w="2857500">
                  <a:extLst>
                    <a:ext uri="{9D8B030D-6E8A-4147-A177-3AD203B41FA5}">
                      <a16:colId xmlns:a16="http://schemas.microsoft.com/office/drawing/2014/main" val="41930342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33354031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>
                          <a:hlinkClick r:id="rId4"/>
                        </a:rPr>
                        <a:t>arXiv:1202.1852</a:t>
                      </a:r>
                      <a:endParaRPr lang="en-A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799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28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E6C94-2F96-E59E-0638-DDD23E3B4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6233D1-529D-1279-24D2-ED36F25244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i="1"/>
                  <a:t>All zero-rate em-symmetric CSS codes have equivalent phase diagram above the Nishimori line in the replica limit</a:t>
                </a:r>
              </a:p>
              <a:p>
                <a:endParaRPr lang="en-US" i="1"/>
              </a:p>
              <a:p>
                <a:r>
                  <a:rPr lang="en-US"/>
                  <a:t>CSS code is </a:t>
                </a:r>
                <a:r>
                  <a:rPr lang="en-US" i="1"/>
                  <a:t>em</a:t>
                </a:r>
                <a:r>
                  <a:rPr lang="en-US"/>
                  <a:t>-symmetric if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/>
              </a:p>
              <a:p>
                <a:r>
                  <a:rPr lang="en-US"/>
                  <a:t>Zero-rate if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limLow>
                        <m:limLowPr>
                          <m:ctrlPr>
                            <a:rPr lang="en-AU" b="0" i="0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→∞</m:t>
                          </m:r>
                        </m:lim>
                      </m:limLow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6233D1-529D-1279-24D2-ED36F25244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844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2b3e37e-8171-485d-b10b-38dae7ed14a8}" enabled="0" method="" siteId="{82b3e37e-8171-485d-b10b-38dae7ed14a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1274</Words>
  <Application>Microsoft Macintosh PowerPoint</Application>
  <PresentationFormat>Widescreen</PresentationFormat>
  <Paragraphs>183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Cambria Math</vt:lpstr>
      <vt:lpstr>Office Theme</vt:lpstr>
      <vt:lpstr>Duality constrains optimal thresholds in  quantum error correction</vt:lpstr>
      <vt:lpstr>Motivating questions</vt:lpstr>
      <vt:lpstr>PowerPoint Presentation</vt:lpstr>
      <vt:lpstr>QEC – stat mech mapping</vt:lpstr>
      <vt:lpstr>The prescription (on the Steane code)</vt:lpstr>
      <vt:lpstr>Steane code redux</vt:lpstr>
      <vt:lpstr>How to perform MLD</vt:lpstr>
      <vt:lpstr>The puzzle</vt:lpstr>
      <vt:lpstr>Proposition</vt:lpstr>
      <vt:lpstr>Corollary: optimal bit-flip code capacity threshold</vt:lpstr>
      <vt:lpstr>Proof overview</vt:lpstr>
      <vt:lpstr>Generalized Kramers-Wannier duality</vt:lpstr>
      <vt:lpstr>Generalized Kramers-Wannier self-duality</vt:lpstr>
      <vt:lpstr>Electric and magnetic insertions</vt:lpstr>
      <vt:lpstr>H_X and H_Z are Kramers-Wannier duals</vt:lpstr>
      <vt:lpstr>Mixing matrix of em-symmetric codes</vt:lpstr>
      <vt:lpstr>Mixing matrix and coset partition functions</vt:lpstr>
      <vt:lpstr>Self-duality if and only if zero-rate</vt:lpstr>
      <vt:lpstr>Principal Boltzmann factor construction</vt:lpstr>
      <vt:lpstr>Principal Boltzmann factor construction cont.</vt:lpstr>
      <vt:lpstr>Pauli and erasure errors</vt:lpstr>
      <vt:lpstr>Where else can we apply this?</vt:lpstr>
      <vt:lpstr>Other neat stuff in the paper</vt:lpstr>
      <vt:lpstr>Future work</vt:lpstr>
      <vt:lpstr>History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English</dc:creator>
  <cp:lastModifiedBy>Luke English</cp:lastModifiedBy>
  <cp:revision>2</cp:revision>
  <dcterms:created xsi:type="dcterms:W3CDTF">2026-08-05T13:24:30Z</dcterms:created>
  <dcterms:modified xsi:type="dcterms:W3CDTF">2026-08-07T06:39:46Z</dcterms:modified>
</cp:coreProperties>
</file>