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260" r:id="rId6"/>
    <p:sldId id="273" r:id="rId7"/>
    <p:sldId id="274" r:id="rId8"/>
    <p:sldId id="275" r:id="rId9"/>
    <p:sldId id="278" r:id="rId10"/>
    <p:sldId id="279" r:id="rId11"/>
    <p:sldId id="280" r:id="rId12"/>
    <p:sldId id="282" r:id="rId13"/>
    <p:sldId id="283" r:id="rId14"/>
    <p:sldId id="281" r:id="rId15"/>
    <p:sldId id="263" r:id="rId16"/>
    <p:sldId id="269" r:id="rId17"/>
    <p:sldId id="286" r:id="rId18"/>
    <p:sldId id="287" r:id="rId19"/>
    <p:sldId id="294" r:id="rId20"/>
    <p:sldId id="291" r:id="rId21"/>
    <p:sldId id="292" r:id="rId22"/>
    <p:sldId id="290" r:id="rId23"/>
    <p:sldId id="276" r:id="rId24"/>
    <p:sldId id="277" r:id="rId25"/>
    <p:sldId id="27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4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09C43-E540-41ED-A962-8245F1D18B24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3CF50-9253-4176-A2BF-15D04E0EC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5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3CF50-9253-4176-A2BF-15D04E0ECC0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91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AA6-4D92-49B5-9821-5AB1E89B8F8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339E-2F96-4B2A-A5C0-A71B37F5D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003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AA6-4D92-49B5-9821-5AB1E89B8F8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339E-2F96-4B2A-A5C0-A71B37F5D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6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AA6-4D92-49B5-9821-5AB1E89B8F8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339E-2F96-4B2A-A5C0-A71B37F5D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12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AA6-4D92-49B5-9821-5AB1E89B8F8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339E-2F96-4B2A-A5C0-A71B37F5D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29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AA6-4D92-49B5-9821-5AB1E89B8F8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339E-2F96-4B2A-A5C0-A71B37F5D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37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AA6-4D92-49B5-9821-5AB1E89B8F8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339E-2F96-4B2A-A5C0-A71B37F5D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8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AA6-4D92-49B5-9821-5AB1E89B8F8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339E-2F96-4B2A-A5C0-A71B37F5D7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9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AA6-4D92-49B5-9821-5AB1E89B8F8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339E-2F96-4B2A-A5C0-A71B37F5D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18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AA6-4D92-49B5-9821-5AB1E89B8F8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339E-2F96-4B2A-A5C0-A71B37F5D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79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AA6-4D92-49B5-9821-5AB1E89B8F8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339E-2F96-4B2A-A5C0-A71B37F5D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8D7DAA6-4D92-49B5-9821-5AB1E89B8F8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339E-2F96-4B2A-A5C0-A71B37F5D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12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8D7DAA6-4D92-49B5-9821-5AB1E89B8F8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964339E-2F96-4B2A-A5C0-A71B37F5D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1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6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7" Type="http://schemas.openxmlformats.org/officeDocument/2006/relationships/image" Target="../media/image47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tmp"/><Relationship Id="rId5" Type="http://schemas.openxmlformats.org/officeDocument/2006/relationships/image" Target="../media/image45.png"/><Relationship Id="rId4" Type="http://schemas.openxmlformats.org/officeDocument/2006/relationships/image" Target="../media/image44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.png"/><Relationship Id="rId7" Type="http://schemas.openxmlformats.org/officeDocument/2006/relationships/image" Target="../media/image6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5.gif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5.gif"/><Relationship Id="rId7" Type="http://schemas.openxmlformats.org/officeDocument/2006/relationships/image" Target="../media/image64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14.png"/><Relationship Id="rId4" Type="http://schemas.openxmlformats.org/officeDocument/2006/relationships/image" Target="../media/image210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tmp"/><Relationship Id="rId3" Type="http://schemas.openxmlformats.org/officeDocument/2006/relationships/image" Target="../media/image68.tmp"/><Relationship Id="rId7" Type="http://schemas.openxmlformats.org/officeDocument/2006/relationships/image" Target="../media/image72.tmp"/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tmp"/><Relationship Id="rId5" Type="http://schemas.openxmlformats.org/officeDocument/2006/relationships/image" Target="../media/image70.tmp"/><Relationship Id="rId4" Type="http://schemas.openxmlformats.org/officeDocument/2006/relationships/image" Target="../media/image69.tmp"/><Relationship Id="rId9" Type="http://schemas.openxmlformats.org/officeDocument/2006/relationships/image" Target="../media/image7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B5291-EEA0-E762-F1A4-196E9D69E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894744"/>
            <a:ext cx="8991600" cy="1645920"/>
          </a:xfrm>
        </p:spPr>
        <p:txBody>
          <a:bodyPr>
            <a:normAutofit fontScale="90000"/>
          </a:bodyPr>
          <a:lstStyle/>
          <a:p>
            <a:r>
              <a:rPr lang="pl-PL">
                <a:ea typeface="+mj-lt"/>
                <a:cs typeface="+mj-lt"/>
              </a:rPr>
              <a:t>ENTANGLEMENT LEARNING FOR ANISOTROPIC XY AND XYZ MODELS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08358-7E59-ED86-59A6-506295793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9194" y="4860544"/>
            <a:ext cx="7413612" cy="1767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Tymoteusz Tula</a:t>
            </a:r>
          </a:p>
          <a:p>
            <a:r>
              <a:rPr lang="pl-PL" dirty="0"/>
              <a:t>27.02.2026</a:t>
            </a:r>
          </a:p>
          <a:p>
            <a:pPr>
              <a:lnSpc>
                <a:spcPct val="90000"/>
              </a:lnSpc>
            </a:pPr>
            <a:r>
              <a:rPr lang="pl-PL" b="1" err="1"/>
              <a:t>Entanglement</a:t>
            </a:r>
            <a:r>
              <a:rPr lang="pl-PL" b="1" dirty="0"/>
              <a:t> and </a:t>
            </a:r>
            <a:r>
              <a:rPr lang="pl-PL" b="1" err="1"/>
              <a:t>topology</a:t>
            </a:r>
            <a:r>
              <a:rPr lang="pl-PL" b="1" dirty="0"/>
              <a:t> in </a:t>
            </a:r>
            <a:r>
              <a:rPr lang="pl-PL" b="1" err="1"/>
              <a:t>interacting</a:t>
            </a:r>
            <a:r>
              <a:rPr lang="pl-PL" b="1" dirty="0"/>
              <a:t> quantum </a:t>
            </a:r>
            <a:r>
              <a:rPr lang="pl-PL" b="1" err="1"/>
              <a:t>matter</a:t>
            </a:r>
            <a:endParaRPr lang="pl-PL" b="1"/>
          </a:p>
          <a:p>
            <a:endParaRPr lang="pl-PL" dirty="0"/>
          </a:p>
        </p:txBody>
      </p:sp>
      <p:pic>
        <p:nvPicPr>
          <p:cNvPr id="4" name="Picture 3" descr="A red and clear building blocks&#10;&#10;AI-generated content may be incorrect.">
            <a:extLst>
              <a:ext uri="{FF2B5EF4-FFF2-40B4-BE49-F238E27FC236}">
                <a16:creationId xmlns:a16="http://schemas.microsoft.com/office/drawing/2014/main" id="{F9B968A4-13FE-B7E5-42CB-033736086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99" y="300567"/>
            <a:ext cx="1634067" cy="162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Entanglement and topology in interacting quantum matter">
            <a:extLst>
              <a:ext uri="{FF2B5EF4-FFF2-40B4-BE49-F238E27FC236}">
                <a16:creationId xmlns:a16="http://schemas.microsoft.com/office/drawing/2014/main" id="{6CE33C26-67FE-1203-5A14-11EFA383A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067" y="203200"/>
            <a:ext cx="1828800" cy="1828800"/>
          </a:xfrm>
          <a:prstGeom prst="rect">
            <a:avLst/>
          </a:prstGeom>
        </p:spPr>
      </p:pic>
      <p:pic>
        <p:nvPicPr>
          <p:cNvPr id="6" name="Picture 5" descr="UKRI Logo (press to go to the UKRI home page)">
            <a:extLst>
              <a:ext uri="{FF2B5EF4-FFF2-40B4-BE49-F238E27FC236}">
                <a16:creationId xmlns:a16="http://schemas.microsoft.com/office/drawing/2014/main" id="{D4B0217F-AA8D-4196-4788-3A70CA6B4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601" y="199112"/>
            <a:ext cx="2743198" cy="8040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9D3F1A-00F0-DA57-82AC-1532AC6C3B5B}"/>
              </a:ext>
            </a:extLst>
          </p:cNvPr>
          <p:cNvSpPr txBox="1"/>
          <p:nvPr/>
        </p:nvSpPr>
        <p:spPr>
          <a:xfrm>
            <a:off x="118532" y="2032000"/>
            <a:ext cx="203200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/>
              <a:t>Physics of Quantum and Materials</a:t>
            </a:r>
            <a:endParaRPr lang="en-US"/>
          </a:p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CF27DE-24BA-06C8-1C21-F7905456556D}"/>
              </a:ext>
            </a:extLst>
          </p:cNvPr>
          <p:cNvSpPr txBox="1"/>
          <p:nvPr/>
        </p:nvSpPr>
        <p:spPr>
          <a:xfrm>
            <a:off x="4316479" y="6247589"/>
            <a:ext cx="355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Jorge Quintanilla, Gunnar Möller</a:t>
            </a:r>
          </a:p>
        </p:txBody>
      </p:sp>
    </p:spTree>
    <p:extLst>
      <p:ext uri="{BB962C8B-B14F-4D97-AF65-F5344CB8AC3E}">
        <p14:creationId xmlns:p14="http://schemas.microsoft.com/office/powerpoint/2010/main" val="91049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F8CFF-1B19-F218-7F65-2C0683F85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01A6-0536-A064-1F3B-5AAED52D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82" y="281298"/>
            <a:ext cx="11367436" cy="836675"/>
          </a:xfrm>
        </p:spPr>
        <p:txBody>
          <a:bodyPr/>
          <a:lstStyle/>
          <a:p>
            <a:r>
              <a:rPr lang="pl-PL" dirty="0" err="1"/>
              <a:t>Outline</a:t>
            </a:r>
            <a:endParaRPr lang="en-GB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98A9F-40F2-C665-2D12-7310E9732C0B}"/>
              </a:ext>
            </a:extLst>
          </p:cNvPr>
          <p:cNvSpPr txBox="1"/>
          <p:nvPr/>
        </p:nvSpPr>
        <p:spPr>
          <a:xfrm>
            <a:off x="581860" y="1494031"/>
            <a:ext cx="10977480" cy="4274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Part 1- theoretical justification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Connection from static spin correlators to Heisenberg-like Hamiltonians</a:t>
            </a:r>
          </a:p>
          <a:p>
            <a:pPr marL="800100"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Theorem inspired by DFT formalism</a:t>
            </a:r>
          </a:p>
          <a:p>
            <a:pPr marL="800100"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Fitness landscape of the integrated difference between scattering functions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Part 2 – results for entanglement learning</a:t>
            </a:r>
          </a:p>
          <a:p>
            <a:pPr marL="800100"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 b="1" dirty="0">
                <a:solidFill>
                  <a:schemeClr val="tx1"/>
                </a:solidFill>
              </a:rPr>
              <a:t>Anisotropic XY and XYZ 1D spin chain models</a:t>
            </a:r>
          </a:p>
          <a:p>
            <a:pPr marL="800100"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 b="1" dirty="0">
                <a:solidFill>
                  <a:schemeClr val="tx1"/>
                </a:solidFill>
              </a:rPr>
              <a:t>Purification MPS and Entanglement of Purification</a:t>
            </a:r>
          </a:p>
          <a:p>
            <a:pPr marL="800100"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 b="1" dirty="0">
                <a:solidFill>
                  <a:schemeClr val="tx1"/>
                </a:solidFill>
              </a:rPr>
              <a:t>Results and future directions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6378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ocument&#10;&#10;AI-generated content may be incorrect.">
            <a:extLst>
              <a:ext uri="{FF2B5EF4-FFF2-40B4-BE49-F238E27FC236}">
                <a16:creationId xmlns:a16="http://schemas.microsoft.com/office/drawing/2014/main" id="{0F1594FE-0C5B-9AC9-C210-A7338CB08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29" y="203202"/>
            <a:ext cx="5632011" cy="1863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C90E2B-72DF-C07D-83D4-F09549CC6621}"/>
                  </a:ext>
                </a:extLst>
              </p:cNvPr>
              <p:cNvSpPr txBox="1"/>
              <p:nvPr/>
            </p:nvSpPr>
            <p:spPr>
              <a:xfrm>
                <a:off x="397928" y="2174298"/>
                <a:ext cx="6209773" cy="188474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t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Anisotropic XY model with Z field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Critical point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Factorization field at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C90E2B-72DF-C07D-83D4-F09549CC6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28" y="2174298"/>
                <a:ext cx="6209773" cy="1884747"/>
              </a:xfrm>
              <a:prstGeom prst="rect">
                <a:avLst/>
              </a:prstGeom>
              <a:blipFill>
                <a:blip r:embed="rId3"/>
                <a:stretch>
                  <a:fillRect l="-784" b="-45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black and white math symbols&#10;&#10;AI-generated content may be incorrect.">
            <a:extLst>
              <a:ext uri="{FF2B5EF4-FFF2-40B4-BE49-F238E27FC236}">
                <a16:creationId xmlns:a16="http://schemas.microsoft.com/office/drawing/2014/main" id="{FBF6B375-B50D-6894-5553-0106B4234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67" y="2620479"/>
            <a:ext cx="4600609" cy="609604"/>
          </a:xfrm>
          <a:prstGeom prst="rect">
            <a:avLst/>
          </a:prstGeom>
        </p:spPr>
      </p:pic>
      <p:pic>
        <p:nvPicPr>
          <p:cNvPr id="10" name="Picture 9" descr="A square root of a square root of a square&#10;&#10;AI-generated content may be incorrect.">
            <a:extLst>
              <a:ext uri="{FF2B5EF4-FFF2-40B4-BE49-F238E27FC236}">
                <a16:creationId xmlns:a16="http://schemas.microsoft.com/office/drawing/2014/main" id="{9230FCE5-40CA-A5A7-93A3-759F1CE81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907" y="3633829"/>
            <a:ext cx="1519185" cy="3906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856A50-7A44-22F8-04D9-6460CE8D3880}"/>
              </a:ext>
            </a:extLst>
          </p:cNvPr>
          <p:cNvSpPr txBox="1"/>
          <p:nvPr/>
        </p:nvSpPr>
        <p:spPr>
          <a:xfrm>
            <a:off x="397928" y="4162308"/>
            <a:ext cx="6209773" cy="2346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Anisotropic XYZ model with Z field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Critical point </a:t>
            </a:r>
            <a:r>
              <a:rPr lang="en-GB" sz="2000" dirty="0"/>
              <a:t>in general not known, but upper and lower bounds defined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Factorization field at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F610-D0E5-840E-E688-02FC1477B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55" y="4648705"/>
            <a:ext cx="5791242" cy="638180"/>
          </a:xfrm>
          <a:prstGeom prst="rect">
            <a:avLst/>
          </a:prstGeom>
        </p:spPr>
      </p:pic>
      <p:pic>
        <p:nvPicPr>
          <p:cNvPr id="13" name="Picture 12" descr="A black and white image of a number&#10;&#10;AI-generated content may be incorrect.">
            <a:extLst>
              <a:ext uri="{FF2B5EF4-FFF2-40B4-BE49-F238E27FC236}">
                <a16:creationId xmlns:a16="http://schemas.microsoft.com/office/drawing/2014/main" id="{0EEF2203-3DC4-3C77-D535-C25925619A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702" y="5975698"/>
            <a:ext cx="2284384" cy="533022"/>
          </a:xfrm>
          <a:prstGeom prst="rect">
            <a:avLst/>
          </a:prstGeom>
        </p:spPr>
      </p:pic>
      <p:pic>
        <p:nvPicPr>
          <p:cNvPr id="15" name="Picture 14" descr="A graph of a function&#10;&#10;AI-generated content may be incorrect.">
            <a:extLst>
              <a:ext uri="{FF2B5EF4-FFF2-40B4-BE49-F238E27FC236}">
                <a16:creationId xmlns:a16="http://schemas.microsoft.com/office/drawing/2014/main" id="{CB9F607F-199F-2B7E-3475-61759ECE15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5561" y="444857"/>
            <a:ext cx="4372007" cy="5886493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B539B3F0-92A3-183E-4716-D2776D2CB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29" y="6611983"/>
            <a:ext cx="1110963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r>
              <a:rPr lang="en-GB" sz="1000" dirty="0"/>
              <a:t>J. </a:t>
            </a:r>
            <a:r>
              <a:rPr lang="en-GB" sz="1000" dirty="0" err="1"/>
              <a:t>Kurmann</a:t>
            </a:r>
            <a:r>
              <a:rPr lang="en-GB" sz="1000" dirty="0"/>
              <a:t>, H. Thomas, and G. Müller, “Antiferromagnetic long-range order in the anisotropic quantum spin chain,” Physica A: Statistical Mechanics and its Applications, vol. 112, 1982.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8790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7322E-8BCF-8894-D56F-8F1B7D0D1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410A-F5E7-CD4B-DE0E-EFCC3848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82" y="281298"/>
            <a:ext cx="11367436" cy="836675"/>
          </a:xfrm>
        </p:spPr>
        <p:txBody>
          <a:bodyPr/>
          <a:lstStyle/>
          <a:p>
            <a:r>
              <a:rPr lang="en-GB" dirty="0"/>
              <a:t>Purification MPS</a:t>
            </a:r>
          </a:p>
        </p:txBody>
      </p:sp>
      <p:pic>
        <p:nvPicPr>
          <p:cNvPr id="5" name="Picture 4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95024031-78D6-BAAE-FB77-D4C270361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" y="1350251"/>
            <a:ext cx="4629752" cy="1878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653E26-35E3-993C-3272-548261537AEE}"/>
              </a:ext>
            </a:extLst>
          </p:cNvPr>
          <p:cNvSpPr txBox="1"/>
          <p:nvPr/>
        </p:nvSpPr>
        <p:spPr>
          <a:xfrm>
            <a:off x="6648394" y="1202504"/>
            <a:ext cx="475134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/>
              <a:t>Purification MPS</a:t>
            </a:r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4D3796-5F67-5523-BB8D-8AF96E246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172" y="1568165"/>
            <a:ext cx="1600423" cy="428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9462E6-D077-0ED3-A2F0-CB5A64943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50" y="2106950"/>
            <a:ext cx="2267266" cy="4382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30C3B8-339C-CEAC-05AB-61E7DA432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28" y="3373706"/>
            <a:ext cx="2387352" cy="29982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851214-2220-299C-0F0C-BB322576E856}"/>
              </a:ext>
            </a:extLst>
          </p:cNvPr>
          <p:cNvSpPr txBox="1"/>
          <p:nvPr/>
        </p:nvSpPr>
        <p:spPr>
          <a:xfrm>
            <a:off x="6648394" y="2606384"/>
            <a:ext cx="4751348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/>
              <a:t>Calculating time-dependent observables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Calculating two-point correlations</a:t>
            </a:r>
          </a:p>
          <a:p>
            <a:endParaRPr lang="pl-PL" b="1" dirty="0"/>
          </a:p>
          <a:p>
            <a:endParaRPr lang="pl-PL" b="1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In combined Heisenberg-Schr</a:t>
            </a:r>
            <a:r>
              <a:rPr lang="en-GB" dirty="0"/>
              <a:t>ö</a:t>
            </a:r>
            <a:r>
              <a:rPr lang="pl-PL" dirty="0"/>
              <a:t>dinger picture </a:t>
            </a:r>
          </a:p>
          <a:p>
            <a:endParaRPr lang="en-GB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5" name="Picture 1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58594EC9-2B49-3242-E440-460305C2F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27" y="3257100"/>
            <a:ext cx="4153480" cy="1047896"/>
          </a:xfrm>
          <a:prstGeom prst="rect">
            <a:avLst/>
          </a:prstGeom>
        </p:spPr>
      </p:pic>
      <p:pic>
        <p:nvPicPr>
          <p:cNvPr id="17" name="Picture 16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A32C41B3-920E-A4F7-C20A-B13B585C2C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51" y="5026297"/>
            <a:ext cx="3229426" cy="1409897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5B88DD3-ADF9-92D5-AE77-184A07F55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8" y="6611779"/>
            <a:ext cx="1110963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r>
              <a:rPr lang="en-GB" sz="1000" dirty="0"/>
              <a:t>C. Karrasch, J. H. </a:t>
            </a:r>
            <a:r>
              <a:rPr lang="en-GB" sz="1000" dirty="0" err="1"/>
              <a:t>Bardarson</a:t>
            </a:r>
            <a:r>
              <a:rPr lang="en-GB" sz="1000" dirty="0"/>
              <a:t>, and J. E. Moore, “Reducing the numerical effort of finite-temperature density matrix renormalization group calculations,” New Journal of Physics, vol. 15, 2013.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204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DA450-5ADB-CBF3-BE2F-A588ABA38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F18D-FBD6-7B07-BBD4-F122C672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82" y="281298"/>
            <a:ext cx="11367436" cy="836675"/>
          </a:xfrm>
        </p:spPr>
        <p:txBody>
          <a:bodyPr/>
          <a:lstStyle/>
          <a:p>
            <a:r>
              <a:rPr lang="pl-PL" dirty="0"/>
              <a:t>Entanglement of Purification</a:t>
            </a:r>
            <a:endParaRPr lang="en-GB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D3838C0-D98D-1125-7FD8-8938322C9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2" y="2012713"/>
            <a:ext cx="5713462" cy="38755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CE53A4-E4D4-D8F0-B66C-FEF96CA2B56C}"/>
              </a:ext>
            </a:extLst>
          </p:cNvPr>
          <p:cNvSpPr txBox="1"/>
          <p:nvPr/>
        </p:nvSpPr>
        <p:spPr>
          <a:xfrm>
            <a:off x="6907794" y="2184573"/>
            <a:ext cx="4626321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Satisfied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Vanishing on </a:t>
            </a:r>
            <a:r>
              <a:rPr lang="pl-PL" b="1" dirty="0"/>
              <a:t>product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Reduction to entanglement entropy on pure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Non-negativity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Invariance under local </a:t>
            </a:r>
            <a:r>
              <a:rPr lang="en-GB" dirty="0" err="1"/>
              <a:t>Unitaries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dirty="0"/>
              <a:t>Non-satisfied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Not monotonic under LOCC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Additivity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For mixed separable states, EoP can be non-zero</a:t>
            </a:r>
            <a:endParaRPr lang="en-GB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01DF4E1-3F86-BE31-A839-33DEA5CF4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6" y="6390494"/>
            <a:ext cx="111096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r>
              <a:rPr lang="en-GB" sz="1000" dirty="0"/>
              <a:t>Vedral, Vlatko, and Martin B. </a:t>
            </a:r>
            <a:r>
              <a:rPr lang="en-GB" sz="1000" dirty="0" err="1"/>
              <a:t>Plenio</a:t>
            </a:r>
            <a:r>
              <a:rPr lang="en-GB" sz="1000" dirty="0"/>
              <a:t>. "Entanglement measures and purification procedures." </a:t>
            </a:r>
            <a:r>
              <a:rPr lang="en-GB" sz="1000" i="1" dirty="0"/>
              <a:t>Physical Review A</a:t>
            </a:r>
            <a:r>
              <a:rPr lang="en-GB" sz="1000" dirty="0"/>
              <a:t> 57.3 (1998): 1619.</a:t>
            </a:r>
          </a:p>
          <a:p>
            <a:pPr defTabSz="914400"/>
            <a:r>
              <a:rPr lang="en-GB" sz="1000" dirty="0"/>
              <a:t>J. Hauschild, E. </a:t>
            </a:r>
            <a:r>
              <a:rPr lang="en-GB" sz="1000" dirty="0" err="1"/>
              <a:t>Leviatan</a:t>
            </a:r>
            <a:r>
              <a:rPr lang="en-GB" sz="1000" dirty="0"/>
              <a:t>, J. H. </a:t>
            </a:r>
            <a:r>
              <a:rPr lang="en-GB" sz="1000" dirty="0" err="1"/>
              <a:t>Bardarson</a:t>
            </a:r>
            <a:r>
              <a:rPr lang="en-GB" sz="1000" dirty="0"/>
              <a:t>, E. Altman, M. P. Zaletel, and F. Pollmann, “Finding purifications with minimal entanglement,” Physical Review B, vol. 98, 2018.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4561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7A4DEC-158E-3DF0-7C7D-28C761095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82" y="281298"/>
            <a:ext cx="11367436" cy="836675"/>
          </a:xfrm>
        </p:spPr>
        <p:txBody>
          <a:bodyPr/>
          <a:lstStyle/>
          <a:p>
            <a:r>
              <a:rPr lang="en-GB" dirty="0"/>
              <a:t>Convolutional Neural Networks</a:t>
            </a:r>
          </a:p>
        </p:txBody>
      </p:sp>
      <p:pic>
        <p:nvPicPr>
          <p:cNvPr id="17" name="Picture 16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E167A8EF-E766-B53A-5A1F-18162DF53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3" y="1711349"/>
            <a:ext cx="3229426" cy="1409897"/>
          </a:xfrm>
          <a:prstGeom prst="rect">
            <a:avLst/>
          </a:prstGeom>
        </p:spPr>
      </p:pic>
      <p:pic>
        <p:nvPicPr>
          <p:cNvPr id="18" name="Picture 17" descr="A group of squares with different colors&#10;&#10;AI-generated content may be incorrect.">
            <a:extLst>
              <a:ext uri="{FF2B5EF4-FFF2-40B4-BE49-F238E27FC236}">
                <a16:creationId xmlns:a16="http://schemas.microsoft.com/office/drawing/2014/main" id="{D5B27504-5027-D284-22FE-6DFAF0B77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01" y="3429000"/>
            <a:ext cx="4997654" cy="2772624"/>
          </a:xfrm>
          <a:prstGeom prst="rect">
            <a:avLst/>
          </a:prstGeom>
        </p:spPr>
      </p:pic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16ACF8F2-6914-02A9-9832-B99EFB50312A}"/>
              </a:ext>
            </a:extLst>
          </p:cNvPr>
          <p:cNvCxnSpPr>
            <a:cxnSpLocks/>
            <a:stCxn id="17" idx="2"/>
            <a:endCxn id="18" idx="1"/>
          </p:cNvCxnSpPr>
          <p:nvPr/>
        </p:nvCxnSpPr>
        <p:spPr>
          <a:xfrm rot="16200000" flipH="1">
            <a:off x="2446095" y="2981206"/>
            <a:ext cx="1694066" cy="1974145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E5AC2A09-3383-42F8-41B5-50FC247DAA31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9277855" y="3781697"/>
            <a:ext cx="858922" cy="1033615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C220CB1-8CAA-D322-FB65-3CFAC5D4105E}"/>
              </a:ext>
            </a:extLst>
          </p:cNvPr>
          <p:cNvSpPr txBox="1"/>
          <p:nvPr/>
        </p:nvSpPr>
        <p:spPr>
          <a:xfrm>
            <a:off x="412282" y="3649803"/>
            <a:ext cx="3534782" cy="874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Dynamical/Static spin-spin correlators/structure factors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C4EAA-3D6A-BED1-01B7-F0A7D97D31D6}"/>
              </a:ext>
            </a:extLst>
          </p:cNvPr>
          <p:cNvSpPr txBox="1"/>
          <p:nvPr/>
        </p:nvSpPr>
        <p:spPr>
          <a:xfrm>
            <a:off x="8951036" y="2595594"/>
            <a:ext cx="2549621" cy="961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Entanglement of purification</a:t>
            </a:r>
          </a:p>
        </p:txBody>
      </p:sp>
    </p:spTree>
    <p:extLst>
      <p:ext uri="{BB962C8B-B14F-4D97-AF65-F5344CB8AC3E}">
        <p14:creationId xmlns:p14="http://schemas.microsoft.com/office/powerpoint/2010/main" val="1592627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0BE8D7-BFEA-EE28-6441-1B24752E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82" y="281298"/>
            <a:ext cx="11367436" cy="836675"/>
          </a:xfrm>
        </p:spPr>
        <p:txBody>
          <a:bodyPr/>
          <a:lstStyle/>
          <a:p>
            <a:r>
              <a:rPr lang="en-GB" dirty="0"/>
              <a:t>Learning on a Single Model – static correlators</a:t>
            </a:r>
          </a:p>
        </p:txBody>
      </p:sp>
      <p:pic>
        <p:nvPicPr>
          <p:cNvPr id="6" name="Picture 5" descr="A graph of a graph of a function&#10;&#10;AI-generated content may be incorrect.">
            <a:extLst>
              <a:ext uri="{FF2B5EF4-FFF2-40B4-BE49-F238E27FC236}">
                <a16:creationId xmlns:a16="http://schemas.microsoft.com/office/drawing/2014/main" id="{E364A431-D41F-E24E-B293-AA4647617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" y="2219215"/>
            <a:ext cx="2536317" cy="3113330"/>
          </a:xfrm>
          <a:prstGeom prst="rect">
            <a:avLst/>
          </a:prstGeom>
        </p:spPr>
      </p:pic>
      <p:pic>
        <p:nvPicPr>
          <p:cNvPr id="8" name="Picture 7" descr="A math equations with square and square symbols&#10;&#10;AI-generated content may be incorrect.">
            <a:extLst>
              <a:ext uri="{FF2B5EF4-FFF2-40B4-BE49-F238E27FC236}">
                <a16:creationId xmlns:a16="http://schemas.microsoft.com/office/drawing/2014/main" id="{B0F19E53-7AFD-B815-8087-6B30E683D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137" y="5789633"/>
            <a:ext cx="5068688" cy="669318"/>
          </a:xfrm>
          <a:prstGeom prst="rect">
            <a:avLst/>
          </a:prstGeom>
        </p:spPr>
      </p:pic>
      <p:pic>
        <p:nvPicPr>
          <p:cNvPr id="10" name="Picture 9" descr="A group of colored lines&#10;&#10;AI-generated content may be incorrect.">
            <a:extLst>
              <a:ext uri="{FF2B5EF4-FFF2-40B4-BE49-F238E27FC236}">
                <a16:creationId xmlns:a16="http://schemas.microsoft.com/office/drawing/2014/main" id="{45FF8660-88E4-13D9-7E55-D99332545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11" y="1439076"/>
            <a:ext cx="6317543" cy="39484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E306C4-3174-0BB4-919A-FC93D40075DB}"/>
              </a:ext>
            </a:extLst>
          </p:cNvPr>
          <p:cNvSpPr txBox="1"/>
          <p:nvPr/>
        </p:nvSpPr>
        <p:spPr>
          <a:xfrm>
            <a:off x="752856" y="1439076"/>
            <a:ext cx="2561189" cy="459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Correlation functions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8E6DEE-3241-B396-8DFF-43EF48F10003}"/>
              </a:ext>
            </a:extLst>
          </p:cNvPr>
          <p:cNvGrpSpPr/>
          <p:nvPr/>
        </p:nvGrpSpPr>
        <p:grpSpPr>
          <a:xfrm>
            <a:off x="306198" y="5499100"/>
            <a:ext cx="4538852" cy="1174750"/>
            <a:chOff x="433198" y="5010150"/>
            <a:chExt cx="11460272" cy="2772624"/>
          </a:xfrm>
        </p:grpSpPr>
        <p:pic>
          <p:nvPicPr>
            <p:cNvPr id="2" name="Picture 1" descr="A group of squares with different colors&#10;&#10;AI-generated content may be incorrect.">
              <a:extLst>
                <a:ext uri="{FF2B5EF4-FFF2-40B4-BE49-F238E27FC236}">
                  <a16:creationId xmlns:a16="http://schemas.microsoft.com/office/drawing/2014/main" id="{402CAF28-D904-6513-00BB-2CC34749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117" y="5010150"/>
              <a:ext cx="4997655" cy="2772624"/>
            </a:xfrm>
            <a:prstGeom prst="rect">
              <a:avLst/>
            </a:prstGeom>
          </p:spPr>
        </p:pic>
        <p:cxnSp>
          <p:nvCxnSpPr>
            <p:cNvPr id="3" name="Connector: Curved 2">
              <a:extLst>
                <a:ext uri="{FF2B5EF4-FFF2-40B4-BE49-F238E27FC236}">
                  <a16:creationId xmlns:a16="http://schemas.microsoft.com/office/drawing/2014/main" id="{B69BACD2-36CE-930B-CF82-0232FA82F4F4}"/>
                </a:ext>
              </a:extLst>
            </p:cNvPr>
            <p:cNvCxnSpPr>
              <a:cxnSpLocks/>
              <a:stCxn id="7" idx="2"/>
              <a:endCxn id="2" idx="1"/>
            </p:cNvCxnSpPr>
            <p:nvPr/>
          </p:nvCxnSpPr>
          <p:spPr>
            <a:xfrm rot="16200000" flipH="1">
              <a:off x="3136028" y="5231371"/>
              <a:ext cx="229653" cy="2100528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Connector: Curved 4">
              <a:extLst>
                <a:ext uri="{FF2B5EF4-FFF2-40B4-BE49-F238E27FC236}">
                  <a16:creationId xmlns:a16="http://schemas.microsoft.com/office/drawing/2014/main" id="{D3F1C007-1F92-814A-4EE1-C3CBA7315EDA}"/>
                </a:ext>
              </a:extLst>
            </p:cNvPr>
            <p:cNvCxnSpPr>
              <a:cxnSpLocks/>
              <a:stCxn id="2" idx="3"/>
              <a:endCxn id="9" idx="2"/>
            </p:cNvCxnSpPr>
            <p:nvPr/>
          </p:nvCxnSpPr>
          <p:spPr>
            <a:xfrm flipV="1">
              <a:off x="9298771" y="6163791"/>
              <a:ext cx="1319888" cy="232671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8C3588-1BE1-273C-03EF-B7D6CB9ACACB}"/>
                </a:ext>
              </a:extLst>
            </p:cNvPr>
            <p:cNvSpPr txBox="1"/>
            <p:nvPr/>
          </p:nvSpPr>
          <p:spPr>
            <a:xfrm>
              <a:off x="433198" y="5230952"/>
              <a:ext cx="3534782" cy="9358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00" b="1" dirty="0"/>
                <a:t>Dynamical/Static spin-spin correlators/structure factors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29F3A0-9018-E9A1-A620-23189102F61A}"/>
                </a:ext>
              </a:extLst>
            </p:cNvPr>
            <p:cNvSpPr txBox="1"/>
            <p:nvPr/>
          </p:nvSpPr>
          <p:spPr>
            <a:xfrm>
              <a:off x="9343849" y="5227933"/>
              <a:ext cx="2549621" cy="9358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00" b="1" dirty="0"/>
                <a:t>Entanglement of purification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3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4F631-A956-4C0A-2BD6-94159C87A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6CDD04-6251-6BDB-7AE6-A6F639D9E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82" y="281298"/>
            <a:ext cx="11367436" cy="836675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on a Single Model – static Structure factors</a:t>
            </a:r>
          </a:p>
        </p:txBody>
      </p:sp>
      <p:pic>
        <p:nvPicPr>
          <p:cNvPr id="6" name="Picture 5" descr="A graph of a graph of a function&#10;&#10;AI-generated content may be incorrect.">
            <a:extLst>
              <a:ext uri="{FF2B5EF4-FFF2-40B4-BE49-F238E27FC236}">
                <a16:creationId xmlns:a16="http://schemas.microsoft.com/office/drawing/2014/main" id="{7D9936B1-6F3C-0DB5-8EEB-5FD5B17B9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" y="2219215"/>
            <a:ext cx="2536317" cy="3113330"/>
          </a:xfrm>
          <a:prstGeom prst="rect">
            <a:avLst/>
          </a:prstGeom>
        </p:spPr>
      </p:pic>
      <p:pic>
        <p:nvPicPr>
          <p:cNvPr id="10" name="Picture 9" descr="A group of colored lines&#10;&#10;AI-generated content may be incorrect.">
            <a:extLst>
              <a:ext uri="{FF2B5EF4-FFF2-40B4-BE49-F238E27FC236}">
                <a16:creationId xmlns:a16="http://schemas.microsoft.com/office/drawing/2014/main" id="{85430C41-FDD6-43CD-FFB9-0B53CFB40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11" y="1439076"/>
            <a:ext cx="6317543" cy="39484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FAAA47-3053-6B67-76F3-5F4492C19D0C}"/>
              </a:ext>
            </a:extLst>
          </p:cNvPr>
          <p:cNvSpPr txBox="1"/>
          <p:nvPr/>
        </p:nvSpPr>
        <p:spPr>
          <a:xfrm>
            <a:off x="752856" y="1439076"/>
            <a:ext cx="2561189" cy="459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Structure factors</a:t>
            </a:r>
          </a:p>
        </p:txBody>
      </p:sp>
      <p:pic>
        <p:nvPicPr>
          <p:cNvPr id="2" name="Picture 1" descr="A graph of a graph&#10;&#10;AI-generated content may be incorrect.">
            <a:extLst>
              <a:ext uri="{FF2B5EF4-FFF2-40B4-BE49-F238E27FC236}">
                <a16:creationId xmlns:a16="http://schemas.microsoft.com/office/drawing/2014/main" id="{0F6F5532-40C3-4AE0-AD6B-03D9EB7C1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5" y="2219214"/>
            <a:ext cx="2561189" cy="3143859"/>
          </a:xfrm>
          <a:prstGeom prst="rect">
            <a:avLst/>
          </a:prstGeom>
        </p:spPr>
      </p:pic>
      <p:pic>
        <p:nvPicPr>
          <p:cNvPr id="3" name="Picture 2" descr="A group of colored squares&#10;&#10;AI-generated content may be incorrect.">
            <a:extLst>
              <a:ext uri="{FF2B5EF4-FFF2-40B4-BE49-F238E27FC236}">
                <a16:creationId xmlns:a16="http://schemas.microsoft.com/office/drawing/2014/main" id="{6D7271B7-4764-83F4-4F9F-A8F047C07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10" y="1439076"/>
            <a:ext cx="6317540" cy="394846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B2F68F0-3F59-1953-56B6-B8B63D59FC12}"/>
              </a:ext>
            </a:extLst>
          </p:cNvPr>
          <p:cNvGrpSpPr/>
          <p:nvPr/>
        </p:nvGrpSpPr>
        <p:grpSpPr>
          <a:xfrm>
            <a:off x="306198" y="5499100"/>
            <a:ext cx="4538852" cy="1174750"/>
            <a:chOff x="433198" y="5010150"/>
            <a:chExt cx="11460272" cy="2772624"/>
          </a:xfrm>
        </p:grpSpPr>
        <p:pic>
          <p:nvPicPr>
            <p:cNvPr id="7" name="Picture 6" descr="A group of squares with different colors&#10;&#10;AI-generated content may be incorrect.">
              <a:extLst>
                <a:ext uri="{FF2B5EF4-FFF2-40B4-BE49-F238E27FC236}">
                  <a16:creationId xmlns:a16="http://schemas.microsoft.com/office/drawing/2014/main" id="{B90707F4-E8E2-66FE-C3F9-1D90783CC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117" y="5010150"/>
              <a:ext cx="4997655" cy="2772624"/>
            </a:xfrm>
            <a:prstGeom prst="rect">
              <a:avLst/>
            </a:prstGeom>
          </p:spPr>
        </p:pic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7E851FE3-FF86-D030-94AF-F8083DB43B93}"/>
                </a:ext>
              </a:extLst>
            </p:cNvPr>
            <p:cNvCxnSpPr>
              <a:cxnSpLocks/>
              <a:stCxn id="12" idx="2"/>
              <a:endCxn id="7" idx="1"/>
            </p:cNvCxnSpPr>
            <p:nvPr/>
          </p:nvCxnSpPr>
          <p:spPr>
            <a:xfrm rot="16200000" flipH="1">
              <a:off x="3136028" y="5231371"/>
              <a:ext cx="229653" cy="2100528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CBF192D1-4C9A-907D-98A7-351D7B25F076}"/>
                </a:ext>
              </a:extLst>
            </p:cNvPr>
            <p:cNvCxnSpPr>
              <a:cxnSpLocks/>
              <a:stCxn id="7" idx="3"/>
              <a:endCxn id="13" idx="2"/>
            </p:cNvCxnSpPr>
            <p:nvPr/>
          </p:nvCxnSpPr>
          <p:spPr>
            <a:xfrm flipV="1">
              <a:off x="9298771" y="6163791"/>
              <a:ext cx="1319888" cy="232671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82F76B-4863-ADCA-BAAF-6E38FECA1DBE}"/>
                </a:ext>
              </a:extLst>
            </p:cNvPr>
            <p:cNvSpPr txBox="1"/>
            <p:nvPr/>
          </p:nvSpPr>
          <p:spPr>
            <a:xfrm>
              <a:off x="433198" y="5230952"/>
              <a:ext cx="3534782" cy="9358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00" b="1" dirty="0"/>
                <a:t>Dynamical/Static spin-spin correlators/structure factors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7EA195-7332-7AC4-C2DD-7F8FC2615DCB}"/>
                </a:ext>
              </a:extLst>
            </p:cNvPr>
            <p:cNvSpPr txBox="1"/>
            <p:nvPr/>
          </p:nvSpPr>
          <p:spPr>
            <a:xfrm>
              <a:off x="9343849" y="5227933"/>
              <a:ext cx="2549621" cy="9358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00" b="1" dirty="0"/>
                <a:t>Entanglement of purification</a:t>
              </a:r>
            </a:p>
          </p:txBody>
        </p:sp>
      </p:grpSp>
      <p:pic>
        <p:nvPicPr>
          <p:cNvPr id="14" name="Picture 13" descr="A math equations with square and square symbols&#10;&#10;AI-generated content may be incorrect.">
            <a:extLst>
              <a:ext uri="{FF2B5EF4-FFF2-40B4-BE49-F238E27FC236}">
                <a16:creationId xmlns:a16="http://schemas.microsoft.com/office/drawing/2014/main" id="{75BF44F4-5DD6-EE5B-0631-7D8CCFBB8B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7137" y="5789633"/>
            <a:ext cx="5068688" cy="6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38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BB2EB-E599-1DF1-37B0-3D6778E5B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8F1609-24C4-A4ED-9C7A-938FF2FF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82" y="281298"/>
            <a:ext cx="11367436" cy="836675"/>
          </a:xfrm>
        </p:spPr>
        <p:txBody>
          <a:bodyPr/>
          <a:lstStyle/>
          <a:p>
            <a:r>
              <a:rPr lang="en-GB" dirty="0"/>
              <a:t>Learning Between models – static correlators</a:t>
            </a:r>
          </a:p>
        </p:txBody>
      </p:sp>
      <p:pic>
        <p:nvPicPr>
          <p:cNvPr id="8" name="Picture 7" descr="A math equations with square and square symbols&#10;&#10;AI-generated content may be incorrect.">
            <a:extLst>
              <a:ext uri="{FF2B5EF4-FFF2-40B4-BE49-F238E27FC236}">
                <a16:creationId xmlns:a16="http://schemas.microsoft.com/office/drawing/2014/main" id="{BC23E693-2AB5-D94E-700F-CE8DD2122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656" y="1297116"/>
            <a:ext cx="5068688" cy="6693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DA1EE0-5EB4-3715-4D6F-CA3C8C20FD31}"/>
              </a:ext>
            </a:extLst>
          </p:cNvPr>
          <p:cNvSpPr txBox="1"/>
          <p:nvPr/>
        </p:nvSpPr>
        <p:spPr>
          <a:xfrm>
            <a:off x="748434" y="1297116"/>
            <a:ext cx="2561189" cy="459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Correlation functions</a:t>
            </a:r>
          </a:p>
        </p:txBody>
      </p:sp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62CB39E8-D94B-F676-E656-A5405FF29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56" y="2145577"/>
            <a:ext cx="4854906" cy="3034316"/>
          </a:xfrm>
          <a:prstGeom prst="rect">
            <a:avLst/>
          </a:prstGeom>
        </p:spPr>
      </p:pic>
      <p:pic>
        <p:nvPicPr>
          <p:cNvPr id="7" name="Picture 6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E1263A66-8072-352B-4B52-16EC48612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57" y="5189180"/>
            <a:ext cx="4854906" cy="15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13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C5652-075C-0AFE-E299-787E3CEE5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E5E8EE-D405-4030-CBBA-9F47FB94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82" y="281298"/>
            <a:ext cx="11367436" cy="836675"/>
          </a:xfrm>
        </p:spPr>
        <p:txBody>
          <a:bodyPr/>
          <a:lstStyle/>
          <a:p>
            <a:r>
              <a:rPr lang="en-GB" dirty="0"/>
              <a:t>Learning with Dynamical Correlators</a:t>
            </a:r>
          </a:p>
        </p:txBody>
      </p:sp>
      <p:pic>
        <p:nvPicPr>
          <p:cNvPr id="8" name="Picture 7" descr="A math equations with square and square symbols&#10;&#10;AI-generated content may be incorrect.">
            <a:extLst>
              <a:ext uri="{FF2B5EF4-FFF2-40B4-BE49-F238E27FC236}">
                <a16:creationId xmlns:a16="http://schemas.microsoft.com/office/drawing/2014/main" id="{A3A1E886-196D-E63E-C707-42D69415E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656" y="1297116"/>
            <a:ext cx="5068688" cy="6693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65970A-CDF1-6539-B63E-F481DDA1CDBC}"/>
              </a:ext>
            </a:extLst>
          </p:cNvPr>
          <p:cNvSpPr txBox="1"/>
          <p:nvPr/>
        </p:nvSpPr>
        <p:spPr>
          <a:xfrm>
            <a:off x="748434" y="1297116"/>
            <a:ext cx="2561189" cy="459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Correlation functions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A09538-5264-9DC0-8F73-C5B85A0187E8}"/>
              </a:ext>
            </a:extLst>
          </p:cNvPr>
          <p:cNvSpPr txBox="1"/>
          <p:nvPr/>
        </p:nvSpPr>
        <p:spPr>
          <a:xfrm>
            <a:off x="8882377" y="1297116"/>
            <a:ext cx="2561189" cy="459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Structure factors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8169DD-FDD4-8582-16AE-C42C6E50E334}"/>
              </a:ext>
            </a:extLst>
          </p:cNvPr>
          <p:cNvCxnSpPr>
            <a:cxnSpLocks/>
          </p:cNvCxnSpPr>
          <p:nvPr/>
        </p:nvCxnSpPr>
        <p:spPr>
          <a:xfrm>
            <a:off x="6050372" y="2743200"/>
            <a:ext cx="0" cy="40177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21CE2C4-559A-676F-8EDD-9AB40D07250A}"/>
              </a:ext>
            </a:extLst>
          </p:cNvPr>
          <p:cNvSpPr txBox="1"/>
          <p:nvPr/>
        </p:nvSpPr>
        <p:spPr>
          <a:xfrm>
            <a:off x="1516701" y="2145577"/>
            <a:ext cx="90673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Taking random samples from the entanglement landscape and treating them as training data</a:t>
            </a:r>
          </a:p>
        </p:txBody>
      </p:sp>
      <p:pic>
        <p:nvPicPr>
          <p:cNvPr id="10" name="Picture 9" descr="A graph with black and white lines&#10;&#10;AI-generated content may be incorrect.">
            <a:extLst>
              <a:ext uri="{FF2B5EF4-FFF2-40B4-BE49-F238E27FC236}">
                <a16:creationId xmlns:a16="http://schemas.microsoft.com/office/drawing/2014/main" id="{1EDA77FC-E7C9-6920-CC0A-ABD9AC85A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2" y="2994038"/>
            <a:ext cx="4964412" cy="3309608"/>
          </a:xfrm>
          <a:prstGeom prst="rect">
            <a:avLst/>
          </a:prstGeom>
        </p:spPr>
      </p:pic>
      <p:pic>
        <p:nvPicPr>
          <p:cNvPr id="13" name="Picture 12" descr="A graph with black lines and a line&#10;&#10;AI-generated content may be incorrect.">
            <a:extLst>
              <a:ext uri="{FF2B5EF4-FFF2-40B4-BE49-F238E27FC236}">
                <a16:creationId xmlns:a16="http://schemas.microsoft.com/office/drawing/2014/main" id="{81EAA8D9-C565-2533-DF03-A5C9DC668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0" y="2994039"/>
            <a:ext cx="4964412" cy="33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62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70A23-5DCC-A7CD-9799-087D386A5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B997-5F7B-2362-13CB-6D656A2E5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82" y="281298"/>
            <a:ext cx="11367436" cy="836675"/>
          </a:xfrm>
        </p:spPr>
        <p:txBody>
          <a:bodyPr/>
          <a:lstStyle/>
          <a:p>
            <a:r>
              <a:rPr lang="en-GB" dirty="0"/>
              <a:t>Summary and future directions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9E847-3058-40B3-0BC7-1F1E2D1B7ED8}"/>
              </a:ext>
            </a:extLst>
          </p:cNvPr>
          <p:cNvSpPr txBox="1"/>
          <p:nvPr/>
        </p:nvSpPr>
        <p:spPr>
          <a:xfrm>
            <a:off x="486610" y="1627382"/>
            <a:ext cx="8569514" cy="44265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 dirty="0"/>
              <a:t>Numerical exploration of the fitness landscape of scattering functions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 dirty="0"/>
              <a:t>Entanglement learning possible for anisotropic XY and XYZ models, either within one model or between them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9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 dirty="0"/>
              <a:t>Future directions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 dirty="0"/>
              <a:t>Applying Entanglement learning to different phases of 1D models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 dirty="0"/>
              <a:t>Exploring different entanglement measures as a target function for entanglement learning (negativity, genuine multipartite entanglement)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 dirty="0"/>
              <a:t>Possible application to experimental data</a:t>
            </a:r>
          </a:p>
        </p:txBody>
      </p:sp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101C2063-71FA-B016-17AC-8B045832B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751" y="1376812"/>
            <a:ext cx="1888857" cy="2398776"/>
          </a:xfrm>
          <a:prstGeom prst="rect">
            <a:avLst/>
          </a:prstGeom>
        </p:spPr>
      </p:pic>
      <p:pic>
        <p:nvPicPr>
          <p:cNvPr id="4" name="Picture 3" descr="A graph with black lines and a line&#10;&#10;AI-generated content may be incorrect.">
            <a:extLst>
              <a:ext uri="{FF2B5EF4-FFF2-40B4-BE49-F238E27FC236}">
                <a16:creationId xmlns:a16="http://schemas.microsoft.com/office/drawing/2014/main" id="{89DEA9C3-FF41-562A-C8B3-615ADD700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50" y="4221950"/>
            <a:ext cx="1888857" cy="12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8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63D89-3026-0028-7ECC-1CF091F5B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051F4-11A4-DD74-A577-B2EBA252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82" y="281298"/>
            <a:ext cx="11367436" cy="836675"/>
          </a:xfrm>
        </p:spPr>
        <p:txBody>
          <a:bodyPr/>
          <a:lstStyle/>
          <a:p>
            <a:r>
              <a:rPr lang="pl-PL" dirty="0" err="1"/>
              <a:t>Motivation</a:t>
            </a:r>
            <a:endParaRPr lang="en-GB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B687B-055B-0ED7-970D-A67C76E90FB0}"/>
              </a:ext>
            </a:extLst>
          </p:cNvPr>
          <p:cNvSpPr txBox="1"/>
          <p:nvPr/>
        </p:nvSpPr>
        <p:spPr>
          <a:xfrm>
            <a:off x="581860" y="1494031"/>
            <a:ext cx="10977480" cy="51978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General measure of entanglement for many-body state not accessible in experiment</a:t>
            </a:r>
          </a:p>
          <a:p>
            <a:pPr marL="800100"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 b="1" dirty="0"/>
              <a:t>Entanglement spectrum</a:t>
            </a:r>
          </a:p>
          <a:p>
            <a:pPr marL="800100"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en-US" sz="2000" b="1" dirty="0"/>
          </a:p>
          <a:p>
            <a:pPr marL="800100"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Some multipartite entanglement measures defined as a function of correlators in spin systems </a:t>
            </a:r>
          </a:p>
          <a:p>
            <a:pPr marL="800100"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 b="1" dirty="0"/>
              <a:t>Concurrence</a:t>
            </a:r>
          </a:p>
          <a:p>
            <a:pPr marL="800100"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 b="1" dirty="0"/>
              <a:t>Quantum Fisher Information</a:t>
            </a:r>
          </a:p>
          <a:p>
            <a:pPr marL="800100"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en-US" sz="2000" b="1" dirty="0"/>
          </a:p>
          <a:p>
            <a:pPr marL="800100"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7" name="Picture 6" descr="A black and white math symbol&#10;&#10;AI-generated content may be incorrect.">
            <a:extLst>
              <a:ext uri="{FF2B5EF4-FFF2-40B4-BE49-F238E27FC236}">
                <a16:creationId xmlns:a16="http://schemas.microsoft.com/office/drawing/2014/main" id="{3DF7B234-933B-E184-02B3-B37392F63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2493434"/>
            <a:ext cx="2611967" cy="812800"/>
          </a:xfrm>
          <a:prstGeom prst="rect">
            <a:avLst/>
          </a:prstGeom>
        </p:spPr>
      </p:pic>
      <p:pic>
        <p:nvPicPr>
          <p:cNvPr id="8" name="Picture 7" descr="A black and white math symbol&#10;&#10;AI-generated content may be incorrect.">
            <a:extLst>
              <a:ext uri="{FF2B5EF4-FFF2-40B4-BE49-F238E27FC236}">
                <a16:creationId xmlns:a16="http://schemas.microsoft.com/office/drawing/2014/main" id="{61A53776-E3C9-9CFE-7680-52B4D17B3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5404908"/>
            <a:ext cx="4840817" cy="882650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B168BAF5-389A-4180-9391-81B032F58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03" y="6444379"/>
            <a:ext cx="961052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000" dirty="0">
                <a:ea typeface="+mn-lt"/>
                <a:cs typeface="+mn-lt"/>
              </a:rPr>
              <a:t>P. Hauke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ea typeface="+mn-lt"/>
                <a:cs typeface="+mn-lt"/>
              </a:rPr>
              <a:t>, </a:t>
            </a:r>
            <a:r>
              <a:rPr lang="en-US" sz="1000" dirty="0">
                <a:ea typeface="+mn-lt"/>
                <a:cs typeface="+mn-lt"/>
              </a:rPr>
              <a:t>M. Heyl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ea typeface="+mn-lt"/>
                <a:cs typeface="+mn-lt"/>
              </a:rPr>
              <a:t>, </a:t>
            </a:r>
            <a:r>
              <a:rPr lang="en-US" sz="1000" dirty="0">
                <a:ea typeface="+mn-lt"/>
                <a:cs typeface="+mn-lt"/>
              </a:rPr>
              <a:t>L. </a:t>
            </a:r>
            <a:r>
              <a:rPr lang="en-US" sz="1000" dirty="0" err="1">
                <a:ea typeface="+mn-lt"/>
                <a:cs typeface="+mn-lt"/>
              </a:rPr>
              <a:t>Tagliacozzo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ea typeface="+mn-lt"/>
                <a:cs typeface="+mn-lt"/>
              </a:rPr>
              <a:t>, </a:t>
            </a:r>
            <a:r>
              <a:rPr lang="en-US" sz="1000" dirty="0">
                <a:ea typeface="+mn-lt"/>
                <a:cs typeface="+mn-lt"/>
              </a:rPr>
              <a:t>and P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ea typeface="+mn-lt"/>
                <a:cs typeface="+mn-lt"/>
              </a:rPr>
              <a:t>. </a:t>
            </a:r>
            <a:r>
              <a:rPr lang="en-US" sz="1000" dirty="0">
                <a:ea typeface="+mn-lt"/>
                <a:cs typeface="+mn-lt"/>
              </a:rPr>
              <a:t>Zoller, “Measuring multipartite entanglement through dynamic susceptibilities,” Nature Physics, vol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ea typeface="+mn-lt"/>
                <a:cs typeface="+mn-lt"/>
              </a:rPr>
              <a:t>. </a:t>
            </a:r>
            <a:r>
              <a:rPr lang="en-US" sz="1000" dirty="0">
                <a:ea typeface="+mn-lt"/>
                <a:cs typeface="+mn-lt"/>
              </a:rPr>
              <a:t>12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ea typeface="+mn-lt"/>
                <a:cs typeface="+mn-lt"/>
              </a:rPr>
              <a:t>, </a:t>
            </a:r>
            <a:r>
              <a:rPr lang="en-US" sz="1000" dirty="0">
                <a:ea typeface="+mn-lt"/>
                <a:cs typeface="+mn-lt"/>
              </a:rPr>
              <a:t>2016</a:t>
            </a:r>
            <a:endParaRPr lang="en-US"/>
          </a:p>
        </p:txBody>
      </p:sp>
      <p:pic>
        <p:nvPicPr>
          <p:cNvPr id="11" name="Picture 10" descr="A close-up of a symbol&#10;&#10;AI-generated content may be incorrect.">
            <a:extLst>
              <a:ext uri="{FF2B5EF4-FFF2-40B4-BE49-F238E27FC236}">
                <a16:creationId xmlns:a16="http://schemas.microsoft.com/office/drawing/2014/main" id="{0D863635-AD43-352B-4F75-AB4DC7BD6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317" y="5604933"/>
            <a:ext cx="1028701" cy="48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F0E22-F107-BB31-DBBA-F262831D2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744339-D368-9909-BBD7-C9B6B3DF01DC}"/>
                  </a:ext>
                </a:extLst>
              </p:cNvPr>
              <p:cNvSpPr txBox="1"/>
              <p:nvPr/>
            </p:nvSpPr>
            <p:spPr>
              <a:xfrm>
                <a:off x="605860" y="1374031"/>
                <a:ext cx="10971480" cy="51978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sz="2000" b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Assume that there are two different Hamiltonians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that have different non-degenerate ground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/>
                  <a:t>, but they generate the same static correlators </a:t>
                </a:r>
              </a:p>
              <a:p>
                <a:pPr>
                  <a:lnSpc>
                    <a:spcPct val="150000"/>
                  </a:lnSpc>
                </a:pPr>
                <a:endParaRPr lang="en-US" sz="2000" b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Then, using the fact that ground states minimizes energy of the corresponding Hamiltonians: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744339-D368-9909-BBD7-C9B6B3DF0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60" y="1374031"/>
                <a:ext cx="10971480" cy="5197898"/>
              </a:xfrm>
              <a:prstGeom prst="rect">
                <a:avLst/>
              </a:prstGeom>
              <a:blipFill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Black text on a white background&#10;&#10;AI-generated content may be incorrect.">
            <a:extLst>
              <a:ext uri="{FF2B5EF4-FFF2-40B4-BE49-F238E27FC236}">
                <a16:creationId xmlns:a16="http://schemas.microsoft.com/office/drawing/2014/main" id="{F982A2DE-801F-7B54-5842-FEAAA2C63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775" y="1493100"/>
            <a:ext cx="5262450" cy="889800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D69B6570-46E2-386A-A286-FFAA0EAE0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803" y="6258379"/>
            <a:ext cx="961052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000" dirty="0">
                <a:ea typeface="+mn-lt"/>
                <a:cs typeface="+mn-lt"/>
              </a:rPr>
              <a:t>J. Quintanilla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ea typeface="+mn-lt"/>
                <a:cs typeface="+mn-lt"/>
              </a:rPr>
              <a:t>, </a:t>
            </a:r>
            <a:r>
              <a:rPr lang="en-US" sz="1000" dirty="0">
                <a:ea typeface="+mn-lt"/>
                <a:cs typeface="+mn-lt"/>
              </a:rPr>
              <a:t>“Relationship between the wave function of a magnet and its static structure factor,” Physical Review B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ea typeface="+mn-lt"/>
                <a:cs typeface="+mn-lt"/>
              </a:rPr>
              <a:t>, </a:t>
            </a:r>
            <a:r>
              <a:rPr lang="en-US" sz="1000" dirty="0">
                <a:ea typeface="+mn-lt"/>
                <a:cs typeface="+mn-lt"/>
              </a:rPr>
              <a:t>vol. 106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ea typeface="+mn-lt"/>
                <a:cs typeface="+mn-lt"/>
              </a:rPr>
              <a:t>, </a:t>
            </a:r>
            <a:r>
              <a:rPr lang="en-US" sz="1000" dirty="0">
                <a:ea typeface="+mn-lt"/>
                <a:cs typeface="+mn-lt"/>
              </a:rPr>
              <a:t>no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ea typeface="+mn-lt"/>
                <a:cs typeface="+mn-lt"/>
              </a:rPr>
              <a:t>. </a:t>
            </a:r>
            <a:r>
              <a:rPr lang="en-US" sz="1000" dirty="0">
                <a:ea typeface="+mn-lt"/>
                <a:cs typeface="+mn-lt"/>
              </a:rPr>
              <a:t>10, p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ea typeface="+mn-lt"/>
                <a:cs typeface="+mn-lt"/>
              </a:rPr>
              <a:t>. </a:t>
            </a:r>
            <a:r>
              <a:rPr lang="en-US" sz="1000" dirty="0">
                <a:ea typeface="+mn-lt"/>
                <a:cs typeface="+mn-lt"/>
              </a:rPr>
              <a:t>104435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ea typeface="+mn-lt"/>
                <a:cs typeface="+mn-lt"/>
              </a:rPr>
              <a:t>, </a:t>
            </a:r>
            <a:r>
              <a:rPr lang="en-US" sz="1000" dirty="0">
                <a:ea typeface="+mn-lt"/>
                <a:cs typeface="+mn-lt"/>
              </a:rPr>
              <a:t>2022.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1C1512-5B03-16B5-A61E-B1739481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82" y="281298"/>
            <a:ext cx="11367436" cy="836675"/>
          </a:xfrm>
        </p:spPr>
        <p:txBody>
          <a:bodyPr/>
          <a:lstStyle/>
          <a:p>
            <a:r>
              <a:rPr lang="pl-PL" dirty="0" err="1"/>
              <a:t>Sketch</a:t>
            </a:r>
            <a:r>
              <a:rPr lang="pl-PL" dirty="0"/>
              <a:t> for the Proof of </a:t>
            </a:r>
            <a:r>
              <a:rPr lang="pl-PL" dirty="0" err="1"/>
              <a:t>theorem</a:t>
            </a:r>
            <a:r>
              <a:rPr lang="pl-PL" dirty="0"/>
              <a:t> 1</a:t>
            </a: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FC4CB7A-40A8-5806-788C-BC80713BB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oup of letters and numbers&#10;&#10;AI-generated content may be incorrect.">
            <a:extLst>
              <a:ext uri="{FF2B5EF4-FFF2-40B4-BE49-F238E27FC236}">
                <a16:creationId xmlns:a16="http://schemas.microsoft.com/office/drawing/2014/main" id="{E951C2AB-11D8-636A-D6A6-BEFD431DD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754" y="3424238"/>
            <a:ext cx="3778695" cy="475465"/>
          </a:xfrm>
          <a:prstGeom prst="rect">
            <a:avLst/>
          </a:prstGeom>
        </p:spPr>
      </p:pic>
      <p:pic>
        <p:nvPicPr>
          <p:cNvPr id="6" name="Picture 5" descr="A black and white image of symbols&#10;&#10;AI-generated content may be incorrect.">
            <a:extLst>
              <a:ext uri="{FF2B5EF4-FFF2-40B4-BE49-F238E27FC236}">
                <a16:creationId xmlns:a16="http://schemas.microsoft.com/office/drawing/2014/main" id="{465DE9FB-B7F6-39B9-683C-CF3631055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091" y="4697376"/>
            <a:ext cx="3514751" cy="657230"/>
          </a:xfrm>
          <a:prstGeom prst="rect">
            <a:avLst/>
          </a:prstGeom>
        </p:spPr>
      </p:pic>
      <p:pic>
        <p:nvPicPr>
          <p:cNvPr id="10" name="Picture 9" descr="A black and white image of symbols&#10;&#10;AI-generated content may be incorrect.">
            <a:extLst>
              <a:ext uri="{FF2B5EF4-FFF2-40B4-BE49-F238E27FC236}">
                <a16:creationId xmlns:a16="http://schemas.microsoft.com/office/drawing/2014/main" id="{22E2B80F-0965-A80F-9718-03825A5FA5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091" y="5399852"/>
            <a:ext cx="3639105" cy="540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DAB0F5-49F7-65DE-0C5D-23D754D6ADAF}"/>
                  </a:ext>
                </a:extLst>
              </p:cNvPr>
              <p:cNvSpPr txBox="1"/>
              <p:nvPr/>
            </p:nvSpPr>
            <p:spPr>
              <a:xfrm>
                <a:off x="4288389" y="4991678"/>
                <a:ext cx="18123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DAB0F5-49F7-65DE-0C5D-23D754D6A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389" y="4991678"/>
                <a:ext cx="181237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group of math equations&#10;&#10;AI-generated content may be incorrect.">
            <a:extLst>
              <a:ext uri="{FF2B5EF4-FFF2-40B4-BE49-F238E27FC236}">
                <a16:creationId xmlns:a16="http://schemas.microsoft.com/office/drawing/2014/main" id="{F14985C0-EC15-0622-2FEA-287ABF7DE3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9932" y="4729051"/>
            <a:ext cx="4781585" cy="117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93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237A8-5693-3000-FB5F-0C996FCC9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49199F-45E1-65E7-5A3C-A7D600BB1B03}"/>
                  </a:ext>
                </a:extLst>
              </p:cNvPr>
              <p:cNvSpPr txBox="1"/>
              <p:nvPr/>
            </p:nvSpPr>
            <p:spPr>
              <a:xfrm>
                <a:off x="605860" y="1374031"/>
                <a:ext cx="10971480" cy="530190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sz="2000" b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Assume that there </a:t>
                </a:r>
                <a:r>
                  <a:rPr lang="en-GB" sz="2000" dirty="0"/>
                  <a:t>exist a state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</m:acc>
                  </m:oMath>
                </a14:m>
                <a:r>
                  <a:rPr lang="en-GB" sz="2000" dirty="0"/>
                  <a:t> that is not a ground state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but has the same correlation function</a:t>
                </a:r>
              </a:p>
              <a:p>
                <a:pPr>
                  <a:lnSpc>
                    <a:spcPct val="150000"/>
                  </a:lnSpc>
                </a:pPr>
                <a:endParaRPr lang="en-US" sz="2000" b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Then, using the Rayleigh-Ritz variational principle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b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49199F-45E1-65E7-5A3C-A7D600BB1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60" y="1374031"/>
                <a:ext cx="10971480" cy="5301901"/>
              </a:xfrm>
              <a:prstGeom prst="rect">
                <a:avLst/>
              </a:prstGeom>
              <a:blipFill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">
            <a:extLst>
              <a:ext uri="{FF2B5EF4-FFF2-40B4-BE49-F238E27FC236}">
                <a16:creationId xmlns:a16="http://schemas.microsoft.com/office/drawing/2014/main" id="{37CECBD9-D4BB-1C23-EAD4-44CC11A54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803" y="6349897"/>
            <a:ext cx="961052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000" dirty="0">
                <a:ea typeface="+mn-lt"/>
                <a:cs typeface="+mn-lt"/>
              </a:rPr>
              <a:t>J. Quintanilla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ea typeface="+mn-lt"/>
                <a:cs typeface="+mn-lt"/>
              </a:rPr>
              <a:t>, </a:t>
            </a:r>
            <a:r>
              <a:rPr lang="en-US" sz="1000" dirty="0">
                <a:ea typeface="+mn-lt"/>
                <a:cs typeface="+mn-lt"/>
              </a:rPr>
              <a:t>“Relationship between the wave function of a magnet and its static structure factor,” Physical Review B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ea typeface="+mn-lt"/>
                <a:cs typeface="+mn-lt"/>
              </a:rPr>
              <a:t>, </a:t>
            </a:r>
            <a:r>
              <a:rPr lang="en-US" sz="1000" dirty="0">
                <a:ea typeface="+mn-lt"/>
                <a:cs typeface="+mn-lt"/>
              </a:rPr>
              <a:t>vol. 106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ea typeface="+mn-lt"/>
                <a:cs typeface="+mn-lt"/>
              </a:rPr>
              <a:t>, </a:t>
            </a:r>
            <a:r>
              <a:rPr lang="en-US" sz="1000" dirty="0">
                <a:ea typeface="+mn-lt"/>
                <a:cs typeface="+mn-lt"/>
              </a:rPr>
              <a:t>no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ea typeface="+mn-lt"/>
                <a:cs typeface="+mn-lt"/>
              </a:rPr>
              <a:t>. </a:t>
            </a:r>
            <a:r>
              <a:rPr lang="en-US" sz="1000" dirty="0">
                <a:ea typeface="+mn-lt"/>
                <a:cs typeface="+mn-lt"/>
              </a:rPr>
              <a:t>10, p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ea typeface="+mn-lt"/>
                <a:cs typeface="+mn-lt"/>
              </a:rPr>
              <a:t>. </a:t>
            </a:r>
            <a:r>
              <a:rPr lang="en-US" sz="1000" dirty="0">
                <a:ea typeface="+mn-lt"/>
                <a:cs typeface="+mn-lt"/>
              </a:rPr>
              <a:t>104435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ea typeface="+mn-lt"/>
                <a:cs typeface="+mn-lt"/>
              </a:rPr>
              <a:t>, </a:t>
            </a:r>
            <a:r>
              <a:rPr lang="en-US" sz="1000" dirty="0">
                <a:ea typeface="+mn-lt"/>
                <a:cs typeface="+mn-lt"/>
              </a:rPr>
              <a:t>2022.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86BCD2-5488-9397-29B0-E0D8BCFA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82" y="281298"/>
            <a:ext cx="11367436" cy="836675"/>
          </a:xfrm>
        </p:spPr>
        <p:txBody>
          <a:bodyPr/>
          <a:lstStyle/>
          <a:p>
            <a:r>
              <a:rPr lang="pl-PL" dirty="0"/>
              <a:t>Sketch for the Proof of theorem </a:t>
            </a:r>
            <a:r>
              <a:rPr lang="en-GB" dirty="0"/>
              <a:t>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1436B74-8BCA-81E2-5A92-A00387FF9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918757-C9BD-076D-50F9-DA41626724EA}"/>
                  </a:ext>
                </a:extLst>
              </p:cNvPr>
              <p:cNvSpPr txBox="1"/>
              <p:nvPr/>
            </p:nvSpPr>
            <p:spPr>
              <a:xfrm>
                <a:off x="4162372" y="4945151"/>
                <a:ext cx="18123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918757-C9BD-076D-50F9-DA4162672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372" y="4945151"/>
                <a:ext cx="181237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D41C7480-DB6C-87FA-559B-E8C4B64C8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91" y="1463613"/>
            <a:ext cx="5453400" cy="868650"/>
          </a:xfrm>
          <a:prstGeom prst="rect">
            <a:avLst/>
          </a:prstGeom>
        </p:spPr>
      </p:pic>
      <p:pic>
        <p:nvPicPr>
          <p:cNvPr id="7" name="Picture 6" descr="A close-up of a symbol&#10;&#10;AI-generated content may be incorrect.">
            <a:extLst>
              <a:ext uri="{FF2B5EF4-FFF2-40B4-BE49-F238E27FC236}">
                <a16:creationId xmlns:a16="http://schemas.microsoft.com/office/drawing/2014/main" id="{8D57A0A6-855C-BE7D-0BD3-AB8A4B2C0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2142" y="3187932"/>
            <a:ext cx="3657627" cy="542929"/>
          </a:xfrm>
          <a:prstGeom prst="rect">
            <a:avLst/>
          </a:prstGeom>
        </p:spPr>
      </p:pic>
      <p:pic>
        <p:nvPicPr>
          <p:cNvPr id="5" name="Picture 4" descr="A close up of a symbol&#10;&#10;AI-generated content may be incorrect.">
            <a:extLst>
              <a:ext uri="{FF2B5EF4-FFF2-40B4-BE49-F238E27FC236}">
                <a16:creationId xmlns:a16="http://schemas.microsoft.com/office/drawing/2014/main" id="{83FFE235-F96A-CCDB-24A8-86FEBC4E73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2278" y="4973320"/>
            <a:ext cx="3267099" cy="638180"/>
          </a:xfrm>
          <a:prstGeom prst="rect">
            <a:avLst/>
          </a:prstGeom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id="{4AC19979-32C6-B4C7-65A6-724F08660C66}"/>
              </a:ext>
            </a:extLst>
          </p:cNvPr>
          <p:cNvSpPr/>
          <p:nvPr/>
        </p:nvSpPr>
        <p:spPr>
          <a:xfrm>
            <a:off x="5427166" y="4742127"/>
            <a:ext cx="547580" cy="110056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AE8005-33E4-D2F0-6DD0-1DAAA57A1FF9}"/>
              </a:ext>
            </a:extLst>
          </p:cNvPr>
          <p:cNvSpPr txBox="1"/>
          <p:nvPr/>
        </p:nvSpPr>
        <p:spPr>
          <a:xfrm>
            <a:off x="6073749" y="4557461"/>
            <a:ext cx="119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(&lt;)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60C3E3-2498-E938-C89C-10A59BA0E6CC}"/>
              </a:ext>
            </a:extLst>
          </p:cNvPr>
          <p:cNvSpPr txBox="1"/>
          <p:nvPr/>
        </p:nvSpPr>
        <p:spPr>
          <a:xfrm>
            <a:off x="6102239" y="5526331"/>
            <a:ext cx="119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(=)</a:t>
            </a:r>
          </a:p>
        </p:txBody>
      </p:sp>
      <p:pic>
        <p:nvPicPr>
          <p:cNvPr id="20" name="Picture 19" descr="A black and white math symbols&#10;&#10;AI-generated content may be incorrect.">
            <a:extLst>
              <a:ext uri="{FF2B5EF4-FFF2-40B4-BE49-F238E27FC236}">
                <a16:creationId xmlns:a16="http://schemas.microsoft.com/office/drawing/2014/main" id="{4D1F83C6-A501-4281-BACD-16B7BB6BDD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063" y="4431103"/>
            <a:ext cx="4610134" cy="714380"/>
          </a:xfrm>
          <a:prstGeom prst="rect">
            <a:avLst/>
          </a:prstGeom>
        </p:spPr>
      </p:pic>
      <p:pic>
        <p:nvPicPr>
          <p:cNvPr id="22" name="Picture 21" descr="A black and white text&#10;&#10;AI-generated content may be incorrect.">
            <a:extLst>
              <a:ext uri="{FF2B5EF4-FFF2-40B4-BE49-F238E27FC236}">
                <a16:creationId xmlns:a16="http://schemas.microsoft.com/office/drawing/2014/main" id="{7AFA66E9-3EE2-977D-6D22-5BDFF5FD0D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0935" y="5373034"/>
            <a:ext cx="3295674" cy="64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46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FE7D0-9DF3-D651-AB5E-D91D3A3CD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C3077-5B5C-A2FC-761E-1FD598960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82" y="281298"/>
            <a:ext cx="11367436" cy="836675"/>
          </a:xfrm>
        </p:spPr>
        <p:txBody>
          <a:bodyPr/>
          <a:lstStyle/>
          <a:p>
            <a:r>
              <a:rPr lang="en-GB" dirty="0"/>
              <a:t>Genuine Multipartite entanglement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877F96-168B-11B2-BD34-23D48B881C75}"/>
              </a:ext>
            </a:extLst>
          </p:cNvPr>
          <p:cNvSpPr txBox="1"/>
          <p:nvPr/>
        </p:nvSpPr>
        <p:spPr>
          <a:xfrm>
            <a:off x="581860" y="1227268"/>
            <a:ext cx="11138430" cy="459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Measures whether the state is not-separable with ANY bipartition of the 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EE9037-4FB3-E3AB-AC3D-D758C692D575}"/>
              </a:ext>
            </a:extLst>
          </p:cNvPr>
          <p:cNvSpPr txBox="1"/>
          <p:nvPr/>
        </p:nvSpPr>
        <p:spPr>
          <a:xfrm>
            <a:off x="581860" y="1829549"/>
            <a:ext cx="5514140" cy="4660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PPT mixture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If a state is outside PPT mixture, then it is “genuinely multipartite entangled”</a:t>
            </a:r>
          </a:p>
        </p:txBody>
      </p:sp>
      <p:pic>
        <p:nvPicPr>
          <p:cNvPr id="7" name="Picture 6" descr="A black and white text&#10;&#10;AI-generated content may be incorrect.">
            <a:extLst>
              <a:ext uri="{FF2B5EF4-FFF2-40B4-BE49-F238E27FC236}">
                <a16:creationId xmlns:a16="http://schemas.microsoft.com/office/drawing/2014/main" id="{3DB24777-B25C-DD5B-F101-E275F023F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12" y="2348033"/>
            <a:ext cx="3400900" cy="504895"/>
          </a:xfrm>
          <a:prstGeom prst="rect">
            <a:avLst/>
          </a:prstGeom>
        </p:spPr>
      </p:pic>
      <p:pic>
        <p:nvPicPr>
          <p:cNvPr id="10" name="Picture 9" descr="A diagram of a triangle&#10;&#10;AI-generated content may be incorrect.">
            <a:extLst>
              <a:ext uri="{FF2B5EF4-FFF2-40B4-BE49-F238E27FC236}">
                <a16:creationId xmlns:a16="http://schemas.microsoft.com/office/drawing/2014/main" id="{7A8E97B3-1559-6DC3-0FC2-AB23C0813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33" y="2966209"/>
            <a:ext cx="3078444" cy="2386865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FE635D73-B260-259C-8620-64537A799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69" y="6515602"/>
            <a:ext cx="96536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Jungnitsch, B., Moroder, T., &amp; Gühne, O. (2011). Taming multiparticle entanglement. 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 Review Letters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106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(19). https://doi.org/10.1103/PhysRevLett.106.190502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EB29C-5617-C857-EC7E-065A00BA5705}"/>
              </a:ext>
            </a:extLst>
          </p:cNvPr>
          <p:cNvSpPr txBox="1"/>
          <p:nvPr/>
        </p:nvSpPr>
        <p:spPr>
          <a:xfrm>
            <a:off x="6206150" y="1822144"/>
            <a:ext cx="5514140" cy="4614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State is outside PPT mixture = There exist a special entanglement witness for that state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Entanglement witness –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Parametrization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The large number of parameters contained in      is reduced to optimizing over real numbers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Suitable for working with Tensor Networks!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5E42D3-501F-F4A5-0703-AFC5D7E90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35" y="2771385"/>
            <a:ext cx="314369" cy="307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023FF2-FA20-67BC-9865-CE94C5EB2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59" y="3148267"/>
            <a:ext cx="3172268" cy="346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44968E-6F5C-BC6B-895F-609D70F3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59" y="3527806"/>
            <a:ext cx="4143953" cy="346379"/>
          </a:xfrm>
          <a:prstGeom prst="rect">
            <a:avLst/>
          </a:prstGeom>
        </p:spPr>
      </p:pic>
      <p:pic>
        <p:nvPicPr>
          <p:cNvPr id="16" name="Picture 15" descr="A black and white math equation&#10;&#10;AI-generated content may be incorrect.">
            <a:extLst>
              <a:ext uri="{FF2B5EF4-FFF2-40B4-BE49-F238E27FC236}">
                <a16:creationId xmlns:a16="http://schemas.microsoft.com/office/drawing/2014/main" id="{2C9B7235-EC71-1C8B-1386-47551D3DF3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69" y="4499372"/>
            <a:ext cx="1390844" cy="5525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083E26-0571-0ADF-C3BF-BF3F98D36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45" y="5200652"/>
            <a:ext cx="314369" cy="3048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6D6BE0-282D-079A-CCAC-69D116AD85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39" y="5641335"/>
            <a:ext cx="400106" cy="314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80DEE0-52F9-D219-9979-66D1A3DC1B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81" y="5241985"/>
            <a:ext cx="1695687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8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684D9-74C6-4AC4-9F66-7D3F37078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31D39-A194-6B79-6613-8DD48AE16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82" y="281298"/>
            <a:ext cx="11367436" cy="836675"/>
          </a:xfrm>
        </p:spPr>
        <p:txBody>
          <a:bodyPr/>
          <a:lstStyle/>
          <a:p>
            <a:r>
              <a:rPr lang="pl-PL" dirty="0" err="1"/>
              <a:t>Motivation</a:t>
            </a:r>
            <a:endParaRPr lang="en-GB" dirty="0" err="1"/>
          </a:p>
        </p:txBody>
      </p:sp>
      <p:pic>
        <p:nvPicPr>
          <p:cNvPr id="4" name="Picture 3" descr="A blue rectangle with black text&#10;&#10;AI-generated content may be incorrect.">
            <a:extLst>
              <a:ext uri="{FF2B5EF4-FFF2-40B4-BE49-F238E27FC236}">
                <a16:creationId xmlns:a16="http://schemas.microsoft.com/office/drawing/2014/main" id="{277FCE59-785F-EE8D-A1F2-12D93F089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02" y="2042814"/>
            <a:ext cx="8007950" cy="3636828"/>
          </a:xfrm>
          <a:prstGeom prst="rect">
            <a:avLst/>
          </a:prstGeom>
        </p:spPr>
      </p:pic>
      <p:pic>
        <p:nvPicPr>
          <p:cNvPr id="5" name="Picture 4" descr="A diagram of mathematical equations&#10;&#10;AI-generated content may be incorrect.">
            <a:extLst>
              <a:ext uri="{FF2B5EF4-FFF2-40B4-BE49-F238E27FC236}">
                <a16:creationId xmlns:a16="http://schemas.microsoft.com/office/drawing/2014/main" id="{59046E42-1CB9-79A5-7BDE-83B6DFC3E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76" y="2600693"/>
            <a:ext cx="1896565" cy="1561602"/>
          </a:xfrm>
          <a:prstGeom prst="rect">
            <a:avLst/>
          </a:prstGeom>
        </p:spPr>
      </p:pic>
      <p:pic>
        <p:nvPicPr>
          <p:cNvPr id="7" name="Picture 6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C6E37D66-A982-26DB-336F-63D33FA4C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15" y="1572537"/>
            <a:ext cx="2534298" cy="1028157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A2454A46-673B-D465-F144-1B9F0B864D54}"/>
              </a:ext>
            </a:extLst>
          </p:cNvPr>
          <p:cNvCxnSpPr>
            <a:cxnSpLocks/>
            <a:stCxn id="7" idx="2"/>
          </p:cNvCxnSpPr>
          <p:nvPr/>
        </p:nvCxnSpPr>
        <p:spPr>
          <a:xfrm rot="16200000" flipH="1">
            <a:off x="2926082" y="2838476"/>
            <a:ext cx="739333" cy="263768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853FBB55-70BB-4186-36F9-79BE3FC238B4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 flipV="1">
            <a:off x="8673112" y="3381494"/>
            <a:ext cx="911764" cy="44037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99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9BE4B-AE42-BFBF-8DCF-5885F81BC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3967D-187D-0D4A-8BD5-E6DDFD789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82" y="281298"/>
            <a:ext cx="11367436" cy="836675"/>
          </a:xfrm>
        </p:spPr>
        <p:txBody>
          <a:bodyPr/>
          <a:lstStyle/>
          <a:p>
            <a:r>
              <a:rPr lang="pl-PL" dirty="0" err="1"/>
              <a:t>Outline</a:t>
            </a:r>
            <a:endParaRPr lang="en-GB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C03B3A-46EC-3979-362D-924BEACC2CB0}"/>
              </a:ext>
            </a:extLst>
          </p:cNvPr>
          <p:cNvSpPr txBox="1"/>
          <p:nvPr/>
        </p:nvSpPr>
        <p:spPr>
          <a:xfrm>
            <a:off x="581860" y="1494031"/>
            <a:ext cx="10977480" cy="4274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Part 1- theoretical justification</a:t>
            </a:r>
            <a:endParaRPr lang="en-US" dirty="0"/>
          </a:p>
          <a:p>
            <a:pPr marL="800100"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 b="1" dirty="0"/>
              <a:t>Connection from static spin correlators to Heisenberg-like Hamiltonians</a:t>
            </a:r>
          </a:p>
          <a:p>
            <a:pPr marL="800100"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 b="1" dirty="0"/>
              <a:t>Theorem inspired by DFT formalism</a:t>
            </a:r>
          </a:p>
          <a:p>
            <a:pPr marL="800100"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 b="1" dirty="0"/>
              <a:t>Fitness landscape of the integrated difference between </a:t>
            </a:r>
            <a:r>
              <a:rPr lang="en-US" sz="2000" b="1"/>
              <a:t>scattering functions</a:t>
            </a: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Part 2 – results for entanglement learning</a:t>
            </a:r>
          </a:p>
          <a:p>
            <a:pPr marL="800100"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Anisotropic XY and XYZ 1D spin chain models</a:t>
            </a:r>
          </a:p>
          <a:p>
            <a:pPr marL="800100"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Purification MPS and Entanglement of Purification</a:t>
            </a:r>
          </a:p>
          <a:p>
            <a:pPr marL="800100"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Results and future directions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6580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9B493-28D7-2F3C-0027-D1BCD69E2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ext&#10;&#10;AI-generated content may be incorrect.">
            <a:extLst>
              <a:ext uri="{FF2B5EF4-FFF2-40B4-BE49-F238E27FC236}">
                <a16:creationId xmlns:a16="http://schemas.microsoft.com/office/drawing/2014/main" id="{4FE13BAB-E346-3144-8A05-28ABF035D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75" y="210110"/>
            <a:ext cx="5926950" cy="1740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FF2AD4-3BF5-0D4B-F174-120B07991112}"/>
              </a:ext>
            </a:extLst>
          </p:cNvPr>
          <p:cNvSpPr txBox="1"/>
          <p:nvPr/>
        </p:nvSpPr>
        <p:spPr>
          <a:xfrm>
            <a:off x="590220" y="2228085"/>
            <a:ext cx="10977480" cy="4274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Relationship between Hamiltonian of the type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And spin static correlators: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D397A5-A26A-28E0-984E-7663247C1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625" y="2634748"/>
            <a:ext cx="2527500" cy="842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B7E21C-E748-9E9B-8DA9-9F6D20DA1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163" y="3699326"/>
            <a:ext cx="2477100" cy="708150"/>
          </a:xfrm>
          <a:prstGeom prst="rect">
            <a:avLst/>
          </a:prstGeom>
        </p:spPr>
      </p:pic>
      <p:pic>
        <p:nvPicPr>
          <p:cNvPr id="14" name="Picture 13" descr="Black text on a white background&#10;&#10;AI-generated content may be incorrect.">
            <a:extLst>
              <a:ext uri="{FF2B5EF4-FFF2-40B4-BE49-F238E27FC236}">
                <a16:creationId xmlns:a16="http://schemas.microsoft.com/office/drawing/2014/main" id="{01B90B4E-AA5C-CFF0-B024-D1740FE62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75" y="4694001"/>
            <a:ext cx="5262450" cy="889800"/>
          </a:xfrm>
          <a:prstGeom prst="rect">
            <a:avLst/>
          </a:prstGeom>
        </p:spPr>
      </p:pic>
      <p:pic>
        <p:nvPicPr>
          <p:cNvPr id="17" name="Picture 1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84E0B237-6381-F401-2B75-2AB4AFE157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692576"/>
            <a:ext cx="5453400" cy="868650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A9C6B10C-1C24-A72B-03E1-B104D30BE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00" y="5893653"/>
            <a:ext cx="961052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000" dirty="0"/>
              <a:t>P. Hohenberg and W. Kohn, “Inhomogeneous electron gas,” </a:t>
            </a:r>
            <a:r>
              <a:rPr lang="en-GB" sz="1000" i="1" dirty="0"/>
              <a:t>Physical Review</a:t>
            </a:r>
            <a:r>
              <a:rPr lang="en-GB" sz="1000" dirty="0"/>
              <a:t>, vol. 136, no. 3B, pp. B864–B871, 1964.</a:t>
            </a:r>
          </a:p>
          <a:p>
            <a:r>
              <a:rPr lang="en-GB" sz="1000" dirty="0"/>
              <a:t>N. D. Mermin, “Thermal properties of the inhomogeneous electron gas,” </a:t>
            </a:r>
            <a:r>
              <a:rPr lang="en-GB" sz="1000" i="1" dirty="0"/>
              <a:t>Physical Review</a:t>
            </a:r>
            <a:r>
              <a:rPr lang="en-GB" sz="1000" dirty="0"/>
              <a:t>, vol. 137, no. 5A, pp. A1441–A1443, 1965.</a:t>
            </a:r>
          </a:p>
          <a:p>
            <a:r>
              <a:rPr lang="en-GB" sz="1000" dirty="0"/>
              <a:t>T. K. Ng, “Generalized Hohenberg–Kohn theorem and effective Hamiltonian of a quantum system,” </a:t>
            </a:r>
            <a:r>
              <a:rPr lang="en-GB" sz="1000" i="1" dirty="0"/>
              <a:t>Physical Review B</a:t>
            </a:r>
            <a:r>
              <a:rPr lang="en-GB" sz="1000" dirty="0"/>
              <a:t>, vol. 44, no. 5, pp. 2407–2410, 1991.</a:t>
            </a:r>
          </a:p>
          <a:p>
            <a:pPr defTabSz="914400"/>
            <a:endParaRPr lang="en-GB" sz="1000" dirty="0"/>
          </a:p>
          <a:p>
            <a:pPr defTabSz="914400"/>
            <a:endParaRPr lang="en-GB" sz="1000" dirty="0"/>
          </a:p>
          <a:p>
            <a:pPr defTabSz="914400"/>
            <a:endParaRPr lang="en-US" sz="1000" dirty="0"/>
          </a:p>
        </p:txBody>
      </p:sp>
      <p:pic>
        <p:nvPicPr>
          <p:cNvPr id="3" name="Picture 2" descr="A diagram of a function&#10;&#10;AI-generated content may be incorrect.">
            <a:extLst>
              <a:ext uri="{FF2B5EF4-FFF2-40B4-BE49-F238E27FC236}">
                <a16:creationId xmlns:a16="http://schemas.microsoft.com/office/drawing/2014/main" id="{852972AB-D2A7-25D2-75E5-E94E7DE528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1268" y="635468"/>
            <a:ext cx="3639338" cy="1382542"/>
          </a:xfrm>
          <a:prstGeom prst="rect">
            <a:avLst/>
          </a:prstGeom>
        </p:spPr>
      </p:pic>
      <p:pic>
        <p:nvPicPr>
          <p:cNvPr id="5" name="Picture 4" descr="A diagram of a function&#10;&#10;AI-generated content may be incorrect.">
            <a:extLst>
              <a:ext uri="{FF2B5EF4-FFF2-40B4-BE49-F238E27FC236}">
                <a16:creationId xmlns:a16="http://schemas.microsoft.com/office/drawing/2014/main" id="{C59B5F98-0B22-6D99-D1F5-84F84B72AD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5499" y="2810284"/>
            <a:ext cx="2788774" cy="13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6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C7458-5C3A-CA5E-D165-B75F9D814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document&#10;&#10;AI-generated content may be incorrect.">
            <a:extLst>
              <a:ext uri="{FF2B5EF4-FFF2-40B4-BE49-F238E27FC236}">
                <a16:creationId xmlns:a16="http://schemas.microsoft.com/office/drawing/2014/main" id="{F1903292-6760-543C-53E7-D68CA760B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908" y="222974"/>
            <a:ext cx="8172510" cy="2009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F918A9-34F0-EF0F-EE32-1F3693A48F03}"/>
                  </a:ext>
                </a:extLst>
              </p:cNvPr>
              <p:cNvSpPr txBox="1"/>
              <p:nvPr/>
            </p:nvSpPr>
            <p:spPr>
              <a:xfrm>
                <a:off x="610260" y="2360458"/>
                <a:ext cx="10971480" cy="427456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t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Starting from Gibbs-</a:t>
                </a:r>
                <a:r>
                  <a:rPr lang="en-US" sz="2000" dirty="0" err="1"/>
                  <a:t>Bogoliubov</a:t>
                </a:r>
                <a:r>
                  <a:rPr lang="en-US" sz="2000" dirty="0"/>
                  <a:t> inequality for the upper bound on Helmholtz free energy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Following similar steps as for theorem 1, we can show that the correlation functions generated by the thermal density matrix defined by Hamiltonian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are unique.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Our Result: </a:t>
                </a:r>
                <a:r>
                  <a:rPr lang="en-US" sz="2000" dirty="0"/>
                  <a:t>Additionally, the addition of external magnetic field does not break any of the previous theorems since </a:t>
                </a:r>
              </a:p>
              <a:p>
                <a:pPr>
                  <a:lnSpc>
                    <a:spcPct val="150000"/>
                  </a:lnSpc>
                </a:pPr>
                <a:endParaRPr lang="en-US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F918A9-34F0-EF0F-EE32-1F3693A48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60" y="2360458"/>
                <a:ext cx="10971480" cy="4274568"/>
              </a:xfrm>
              <a:prstGeom prst="rect">
                <a:avLst/>
              </a:prstGeom>
              <a:blipFill>
                <a:blip r:embed="rId3"/>
                <a:stretch>
                  <a:fillRect l="-444" r="-1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A math equation with black text&#10;&#10;AI-generated content may be incorrect.">
            <a:extLst>
              <a:ext uri="{FF2B5EF4-FFF2-40B4-BE49-F238E27FC236}">
                <a16:creationId xmlns:a16="http://schemas.microsoft.com/office/drawing/2014/main" id="{F932B730-977E-2248-8C73-48BACAACC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061" y="2968957"/>
            <a:ext cx="3829078" cy="590554"/>
          </a:xfrm>
          <a:prstGeom prst="rect">
            <a:avLst/>
          </a:prstGeom>
        </p:spPr>
      </p:pic>
      <p:pic>
        <p:nvPicPr>
          <p:cNvPr id="26" name="Picture 2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8B2E88A3-AF5C-5F5E-DC33-D410F7D0B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337" y="3064207"/>
            <a:ext cx="3352825" cy="590554"/>
          </a:xfrm>
          <a:prstGeom prst="rect">
            <a:avLst/>
          </a:prstGeom>
        </p:spPr>
      </p:pic>
      <p:pic>
        <p:nvPicPr>
          <p:cNvPr id="28" name="Picture 27" descr="A close-up of a black and white font&#10;&#10;AI-generated content may be incorrect.">
            <a:extLst>
              <a:ext uri="{FF2B5EF4-FFF2-40B4-BE49-F238E27FC236}">
                <a16:creationId xmlns:a16="http://schemas.microsoft.com/office/drawing/2014/main" id="{25B2326C-A809-E815-F6AD-3D480A085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7548" y="5597624"/>
            <a:ext cx="3781453" cy="590554"/>
          </a:xfrm>
          <a:prstGeom prst="rect">
            <a:avLst/>
          </a:prstGeom>
        </p:spPr>
      </p:pic>
      <p:pic>
        <p:nvPicPr>
          <p:cNvPr id="34" name="Picture 33" descr="A black and white symbols&#10;&#10;AI-generated content may be incorrect.">
            <a:extLst>
              <a:ext uri="{FF2B5EF4-FFF2-40B4-BE49-F238E27FC236}">
                <a16:creationId xmlns:a16="http://schemas.microsoft.com/office/drawing/2014/main" id="{7DA1D3AB-47B3-9005-21C3-40126B910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738" y="5649600"/>
            <a:ext cx="1828813" cy="619130"/>
          </a:xfrm>
          <a:prstGeom prst="rect">
            <a:avLst/>
          </a:prstGeom>
        </p:spPr>
      </p:pic>
      <p:pic>
        <p:nvPicPr>
          <p:cNvPr id="36" name="Picture 35" descr="A black and white symbols&#10;&#10;AI-generated content may be incorrect.">
            <a:extLst>
              <a:ext uri="{FF2B5EF4-FFF2-40B4-BE49-F238E27FC236}">
                <a16:creationId xmlns:a16="http://schemas.microsoft.com/office/drawing/2014/main" id="{4EFACE09-3C0B-FA3A-6BD1-D4E317101C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5952" y="5649600"/>
            <a:ext cx="2562244" cy="4191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817143-0080-6B11-99A4-BDF82336F91B}"/>
              </a:ext>
            </a:extLst>
          </p:cNvPr>
          <p:cNvSpPr txBox="1"/>
          <p:nvPr/>
        </p:nvSpPr>
        <p:spPr>
          <a:xfrm>
            <a:off x="610260" y="6264176"/>
            <a:ext cx="8374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900" dirty="0"/>
              <a:t>N. D. Mermin, “Thermal properties of the inhomogeneous electron gas,” </a:t>
            </a:r>
            <a:r>
              <a:rPr lang="en-GB" sz="900" i="1" dirty="0"/>
              <a:t>Physical Review</a:t>
            </a:r>
            <a:r>
              <a:rPr lang="en-GB" sz="900" dirty="0"/>
              <a:t>, vol. 137, no. 5A, pp. A1441–A1443, 1965.</a:t>
            </a:r>
          </a:p>
          <a:p>
            <a:pPr>
              <a:buNone/>
            </a:pPr>
            <a:r>
              <a:rPr lang="en-GB" sz="900" dirty="0"/>
              <a:t>T. Tula, J. Quintanilla, and G. Möller, “Fitness landscape for quantum state tomography from neutron scattering,” Physical Review B, vol. 112, no. 14, p. L140402, 2025.</a:t>
            </a:r>
          </a:p>
        </p:txBody>
      </p:sp>
    </p:spTree>
    <p:extLst>
      <p:ext uri="{BB962C8B-B14F-4D97-AF65-F5344CB8AC3E}">
        <p14:creationId xmlns:p14="http://schemas.microsoft.com/office/powerpoint/2010/main" val="162198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7BA0F4-E02F-F89F-013A-8DB81E563E61}"/>
              </a:ext>
            </a:extLst>
          </p:cNvPr>
          <p:cNvSpPr txBox="1"/>
          <p:nvPr/>
        </p:nvSpPr>
        <p:spPr>
          <a:xfrm>
            <a:off x="724560" y="429724"/>
            <a:ext cx="3898240" cy="16892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How well this connection looks in practice?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35CD355-69B8-68A7-E53D-08FF2A2CD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557" y="429724"/>
            <a:ext cx="6777890" cy="2999276"/>
          </a:xfrm>
          <a:prstGeom prst="rect">
            <a:avLst/>
          </a:prstGeom>
        </p:spPr>
      </p:pic>
      <p:pic>
        <p:nvPicPr>
          <p:cNvPr id="10" name="Picture 9" descr="A screenshot of a graph&#10;&#10;AI-generated content may be incorrect.">
            <a:extLst>
              <a:ext uri="{FF2B5EF4-FFF2-40B4-BE49-F238E27FC236}">
                <a16:creationId xmlns:a16="http://schemas.microsoft.com/office/drawing/2014/main" id="{2E8E22A2-5531-39F2-1058-D9DDAD3CC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38" y="2274869"/>
            <a:ext cx="3946362" cy="4494231"/>
          </a:xfrm>
          <a:prstGeom prst="rect">
            <a:avLst/>
          </a:prstGeom>
        </p:spPr>
      </p:pic>
      <p:pic>
        <p:nvPicPr>
          <p:cNvPr id="12" name="Picture 11" descr="A group of mathematical symbols&#10;&#10;AI-generated content may be incorrect.">
            <a:extLst>
              <a:ext uri="{FF2B5EF4-FFF2-40B4-BE49-F238E27FC236}">
                <a16:creationId xmlns:a16="http://schemas.microsoft.com/office/drawing/2014/main" id="{CE87C4C1-20BF-C17D-1722-98C2675B8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507" y="3600444"/>
            <a:ext cx="3586193" cy="108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418D97-7B24-1211-1D56-4C43EBEC6836}"/>
              </a:ext>
            </a:extLst>
          </p:cNvPr>
          <p:cNvSpPr txBox="1"/>
          <p:nvPr/>
        </p:nvSpPr>
        <p:spPr>
          <a:xfrm>
            <a:off x="4896509" y="4855589"/>
            <a:ext cx="6835937" cy="1895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Integrated difference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Distance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5" name="Picture 14" descr="A group of mathematical symbols&#10;&#10;AI-generated content may be incorrect.">
            <a:extLst>
              <a:ext uri="{FF2B5EF4-FFF2-40B4-BE49-F238E27FC236}">
                <a16:creationId xmlns:a16="http://schemas.microsoft.com/office/drawing/2014/main" id="{6920334C-159D-4242-1234-1263FC249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469" y="5268910"/>
            <a:ext cx="3694131" cy="551675"/>
          </a:xfrm>
          <a:prstGeom prst="rect">
            <a:avLst/>
          </a:prstGeom>
        </p:spPr>
      </p:pic>
      <p:pic>
        <p:nvPicPr>
          <p:cNvPr id="17" name="Picture 1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D74DFF22-8F71-4497-1568-A5CD35B7D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5309" y="5268910"/>
            <a:ext cx="2309683" cy="551676"/>
          </a:xfrm>
          <a:prstGeom prst="rect">
            <a:avLst/>
          </a:prstGeom>
        </p:spPr>
      </p:pic>
      <p:pic>
        <p:nvPicPr>
          <p:cNvPr id="19" name="Picture 18" descr="A number and emoji symbol&#10;&#10;AI-generated content may be incorrect.">
            <a:extLst>
              <a:ext uri="{FF2B5EF4-FFF2-40B4-BE49-F238E27FC236}">
                <a16:creationId xmlns:a16="http://schemas.microsoft.com/office/drawing/2014/main" id="{D5BB9F26-6549-5E60-092E-FDBD018F88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4553" y="6233906"/>
            <a:ext cx="2122498" cy="437628"/>
          </a:xfrm>
          <a:prstGeom prst="rect">
            <a:avLst/>
          </a:prstGeom>
        </p:spPr>
      </p:pic>
      <p:pic>
        <p:nvPicPr>
          <p:cNvPr id="21" name="Picture 20" descr="A close-up of a number&#10;&#10;AI-generated content may be incorrect.">
            <a:extLst>
              <a:ext uri="{FF2B5EF4-FFF2-40B4-BE49-F238E27FC236}">
                <a16:creationId xmlns:a16="http://schemas.microsoft.com/office/drawing/2014/main" id="{A3C334EC-9046-0437-9401-1E5D50DA10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4061" y="6183840"/>
            <a:ext cx="3011501" cy="516038"/>
          </a:xfrm>
          <a:prstGeom prst="rect">
            <a:avLst/>
          </a:prstGeom>
        </p:spPr>
      </p:pic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976575DA-3480-6D01-00E8-70DF82A20E9B}"/>
              </a:ext>
            </a:extLst>
          </p:cNvPr>
          <p:cNvCxnSpPr/>
          <p:nvPr/>
        </p:nvCxnSpPr>
        <p:spPr>
          <a:xfrm rot="10800000">
            <a:off x="1839751" y="3429001"/>
            <a:ext cx="1434568" cy="617357"/>
          </a:xfrm>
          <a:prstGeom prst="curvedConnector3">
            <a:avLst>
              <a:gd name="adj1" fmla="val 64886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4F9C9C76-C9E5-E4B5-03A3-F3A0F1D5885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496772" y="3442084"/>
            <a:ext cx="2060297" cy="159335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C36F5F89-9DF5-D6C3-7925-8025BD11C00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624353" y="3633362"/>
            <a:ext cx="2372397" cy="89870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0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7B756AB4-0640-8C65-21F6-2A377BA10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03" y="1133463"/>
            <a:ext cx="3862625" cy="4905387"/>
          </a:xfrm>
          <a:prstGeom prst="rect">
            <a:avLst/>
          </a:prstGeom>
        </p:spPr>
      </p:pic>
      <p:pic>
        <p:nvPicPr>
          <p:cNvPr id="7" name="Picture 6" descr="A diagram of a graph&#10;&#10;AI-generated content may be incorrect.">
            <a:extLst>
              <a:ext uri="{FF2B5EF4-FFF2-40B4-BE49-F238E27FC236}">
                <a16:creationId xmlns:a16="http://schemas.microsoft.com/office/drawing/2014/main" id="{356581EB-F5B4-8DB8-0854-C1E0FBCC5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317" y="1133463"/>
            <a:ext cx="5162588" cy="345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B5E172-B70B-DAC8-9A3A-813232341FA4}"/>
              </a:ext>
            </a:extLst>
          </p:cNvPr>
          <p:cNvSpPr txBox="1"/>
          <p:nvPr/>
        </p:nvSpPr>
        <p:spPr>
          <a:xfrm>
            <a:off x="1730500" y="522905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Ground state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7DEEE2-A296-A662-0046-FF45FFB3D676}"/>
              </a:ext>
            </a:extLst>
          </p:cNvPr>
          <p:cNvSpPr txBox="1"/>
          <p:nvPr/>
        </p:nvSpPr>
        <p:spPr>
          <a:xfrm>
            <a:off x="7490097" y="517491"/>
            <a:ext cx="3206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Finite temperature state</a:t>
            </a:r>
          </a:p>
        </p:txBody>
      </p:sp>
      <p:pic>
        <p:nvPicPr>
          <p:cNvPr id="11" name="Picture 10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DE9F13BA-0F93-BC35-F616-DDA0B111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157" y="5518820"/>
            <a:ext cx="1971047" cy="615952"/>
          </a:xfrm>
          <a:prstGeom prst="rect">
            <a:avLst/>
          </a:prstGeom>
        </p:spPr>
      </p:pic>
      <p:pic>
        <p:nvPicPr>
          <p:cNvPr id="13" name="Picture 12" descr="A group of red arrows&#10;&#10;AI-generated content may be incorrect.">
            <a:extLst>
              <a:ext uri="{FF2B5EF4-FFF2-40B4-BE49-F238E27FC236}">
                <a16:creationId xmlns:a16="http://schemas.microsoft.com/office/drawing/2014/main" id="{0FCEE49D-19CD-555B-08BC-0F6E61E01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81" y="4767259"/>
            <a:ext cx="2601291" cy="191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0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593BE-5F23-2CB8-0E28-8AA81AFB9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6933E02-A434-0595-FBE1-818211467E4A}"/>
              </a:ext>
            </a:extLst>
          </p:cNvPr>
          <p:cNvSpPr txBox="1"/>
          <p:nvPr/>
        </p:nvSpPr>
        <p:spPr>
          <a:xfrm>
            <a:off x="605860" y="1374031"/>
            <a:ext cx="10971480" cy="43669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2BE7BCA-B5EE-FE83-7537-0479961D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82" y="281298"/>
            <a:ext cx="11367436" cy="836675"/>
          </a:xfrm>
        </p:spPr>
        <p:txBody>
          <a:bodyPr>
            <a:normAutofit fontScale="90000"/>
          </a:bodyPr>
          <a:lstStyle/>
          <a:p>
            <a:r>
              <a:rPr lang="en-GB" dirty="0"/>
              <a:t>How these results connect to the entanglement learning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D293CEA-D52F-6BA2-1535-26B45868C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diagram of a diagram&#10;&#10;AI-generated content may be incorrect.">
            <a:extLst>
              <a:ext uri="{FF2B5EF4-FFF2-40B4-BE49-F238E27FC236}">
                <a16:creationId xmlns:a16="http://schemas.microsoft.com/office/drawing/2014/main" id="{A7E89FA0-FE0E-4ADE-BF33-12A98C772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91" y="2143948"/>
            <a:ext cx="4828618" cy="282706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179568A-E10B-4610-61D6-0DA79928AC05}"/>
              </a:ext>
            </a:extLst>
          </p:cNvPr>
          <p:cNvSpPr/>
          <p:nvPr/>
        </p:nvSpPr>
        <p:spPr>
          <a:xfrm>
            <a:off x="7854950" y="2584450"/>
            <a:ext cx="2755900" cy="16891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Entanglement measure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08CAC09D-EB89-ED64-9C28-777F717B3E4E}"/>
              </a:ext>
            </a:extLst>
          </p:cNvPr>
          <p:cNvCxnSpPr>
            <a:cxnSpLocks/>
          </p:cNvCxnSpPr>
          <p:nvPr/>
        </p:nvCxnSpPr>
        <p:spPr>
          <a:xfrm>
            <a:off x="4870450" y="2466975"/>
            <a:ext cx="3048000" cy="517525"/>
          </a:xfrm>
          <a:prstGeom prst="curvedConnector3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45E49BE2-2DFB-228D-4816-F2C08FD6A6FC}"/>
              </a:ext>
            </a:extLst>
          </p:cNvPr>
          <p:cNvCxnSpPr>
            <a:cxnSpLocks/>
          </p:cNvCxnSpPr>
          <p:nvPr/>
        </p:nvCxnSpPr>
        <p:spPr>
          <a:xfrm flipV="1">
            <a:off x="4927600" y="3784600"/>
            <a:ext cx="2927350" cy="410319"/>
          </a:xfrm>
          <a:prstGeom prst="curvedConnector3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Arrow: Right 6">
            <a:extLst>
              <a:ext uri="{FF2B5EF4-FFF2-40B4-BE49-F238E27FC236}">
                <a16:creationId xmlns:a16="http://schemas.microsoft.com/office/drawing/2014/main" id="{36FCB743-C088-C1AC-9EFB-21FD0FA39ECB}"/>
              </a:ext>
            </a:extLst>
          </p:cNvPr>
          <p:cNvSpPr/>
          <p:nvPr/>
        </p:nvSpPr>
        <p:spPr>
          <a:xfrm>
            <a:off x="7011709" y="3275041"/>
            <a:ext cx="685857" cy="219018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87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C2076B8F4264B8D81B87047E2FA18" ma:contentTypeVersion="17" ma:contentTypeDescription="Create a new document." ma:contentTypeScope="" ma:versionID="73bc894d4f85a55f9c361b50c9a67e52">
  <xsd:schema xmlns:xsd="http://www.w3.org/2001/XMLSchema" xmlns:xs="http://www.w3.org/2001/XMLSchema" xmlns:p="http://schemas.microsoft.com/office/2006/metadata/properties" xmlns:ns3="fe6ac463-7d16-4f7e-a9c7-d94014c384ed" xmlns:ns4="0f061cf8-965b-41d1-b73f-08c05eb051be" targetNamespace="http://schemas.microsoft.com/office/2006/metadata/properties" ma:root="true" ma:fieldsID="66c3b6e96e5f8cffbd3f9409c54bd7bb" ns3:_="" ns4:_="">
    <xsd:import namespace="fe6ac463-7d16-4f7e-a9c7-d94014c384ed"/>
    <xsd:import namespace="0f061cf8-965b-41d1-b73f-08c05eb051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ac463-7d16-4f7e-a9c7-d94014c384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61cf8-965b-41d1-b73f-08c05eb051b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e6ac463-7d16-4f7e-a9c7-d94014c384ed" xsi:nil="true"/>
  </documentManagement>
</p:properties>
</file>

<file path=customXml/itemProps1.xml><?xml version="1.0" encoding="utf-8"?>
<ds:datastoreItem xmlns:ds="http://schemas.openxmlformats.org/officeDocument/2006/customXml" ds:itemID="{D384D3E8-433F-4386-ABCC-64B28D72C4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6ac463-7d16-4f7e-a9c7-d94014c384ed"/>
    <ds:schemaRef ds:uri="0f061cf8-965b-41d1-b73f-08c05eb051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030C9E-D0F2-4AA1-8267-D121B0DCEC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95836C-C33E-49F7-B8F1-4DE4925CE615}">
  <ds:schemaRefs>
    <ds:schemaRef ds:uri="fe6ac463-7d16-4f7e-a9c7-d94014c384ed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0f061cf8-965b-41d1-b73f-08c05eb051b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1254</TotalTime>
  <Words>1142</Words>
  <Application>Microsoft Office PowerPoint</Application>
  <PresentationFormat>Widescreen</PresentationFormat>
  <Paragraphs>180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Arial</vt:lpstr>
      <vt:lpstr>Cambria Math</vt:lpstr>
      <vt:lpstr>Courier New</vt:lpstr>
      <vt:lpstr>Gill Sans MT</vt:lpstr>
      <vt:lpstr>Parcel</vt:lpstr>
      <vt:lpstr>ENTANGLEMENT LEARNING FOR ANISOTROPIC XY AND XYZ MODELS</vt:lpstr>
      <vt:lpstr>Motivation</vt:lpstr>
      <vt:lpstr>Motivation</vt:lpstr>
      <vt:lpstr>Outline</vt:lpstr>
      <vt:lpstr>PowerPoint Presentation</vt:lpstr>
      <vt:lpstr>PowerPoint Presentation</vt:lpstr>
      <vt:lpstr>PowerPoint Presentation</vt:lpstr>
      <vt:lpstr>PowerPoint Presentation</vt:lpstr>
      <vt:lpstr>How these results connect to the entanglement learning </vt:lpstr>
      <vt:lpstr>Outline</vt:lpstr>
      <vt:lpstr>PowerPoint Presentation</vt:lpstr>
      <vt:lpstr>Purification MPS</vt:lpstr>
      <vt:lpstr>Entanglement of Purification</vt:lpstr>
      <vt:lpstr>Convolutional Neural Networks</vt:lpstr>
      <vt:lpstr>Learning on a Single Model – static correlators</vt:lpstr>
      <vt:lpstr>Learning on a Single Model – static Structure factors</vt:lpstr>
      <vt:lpstr>Learning Between models – static correlators</vt:lpstr>
      <vt:lpstr>Learning with Dynamical Correlators</vt:lpstr>
      <vt:lpstr>Summary and future directions</vt:lpstr>
      <vt:lpstr>Sketch for the Proof of theorem 1</vt:lpstr>
      <vt:lpstr>Sketch for the Proof of theorem 2</vt:lpstr>
      <vt:lpstr>Genuine Multipartite entanglement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Tymoteusz Tula</dc:creator>
  <cp:lastModifiedBy>Tymoteusz Tula</cp:lastModifiedBy>
  <cp:revision>274</cp:revision>
  <dcterms:created xsi:type="dcterms:W3CDTF">2025-10-01T08:31:35Z</dcterms:created>
  <dcterms:modified xsi:type="dcterms:W3CDTF">2026-02-27T13:18:05Z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0x0101004F3C2076B8F4264B8D81B87047E2FA18</vt:lpwstr>
  </property>
</Properties>
</file>