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a4fa68780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a4fa68780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a4fa68780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ca4fa68780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a4fa68780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ca4fa68780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a4fa68780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ca4fa68780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ca4fa68780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ca4fa68780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a4fa68780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ca4fa68780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ca4fa68780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ca4fa68780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a4fa68780_1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ca4fa68780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a4fa6878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a4fa6878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a4fa68780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a4fa68780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a4fa68780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a4fa68780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a4fa68780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a4fa6878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a4fa68780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ca4fa6878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a4fa68780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a4fa6878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a4fa68780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ca4fa68780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a4fa68780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a4fa68780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1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80"/>
              <a:t>Gauging the variational optimization of projected</a:t>
            </a:r>
            <a:endParaRPr sz="24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80"/>
              <a:t>entangled-pair states</a:t>
            </a:r>
            <a:endParaRPr sz="24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600"/>
              <a:t>arXiv:2508.10822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48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2715700"/>
            <a:ext cx="7688100" cy="11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Wei Tang (Ghent University)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work with Laurens Vanderstraeten and Jutho Haegeman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Feb 23, 2026  Benasque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8" name="Google Shape;88;p13" title="logo_UGent_EN_RGB_2400_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950" y="3554893"/>
            <a:ext cx="1985050" cy="158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MCF gauge-fixing condition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482875" y="4766900"/>
            <a:ext cx="813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Acuaviva, Makam, Nieuwboer, Pérez-García, Sittner, Walter, Witteveen, in FOCS 2023, arXiv:2209.14358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175" y="1522798"/>
            <a:ext cx="6885250" cy="17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4057275" y="3658525"/>
            <a:ext cx="1754400" cy="5352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776925" y="4264763"/>
            <a:ext cx="231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quadratic function of A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0325" y="3710575"/>
            <a:ext cx="4190703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Manifold optimization</a:t>
            </a: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1422400" y="3695350"/>
            <a:ext cx="256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tangent-space projection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23" title="fig-tangent-space-proj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400" y="1271475"/>
            <a:ext cx="2423875" cy="24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 title="fig-vector-transpo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025" y="1271475"/>
            <a:ext cx="3635800" cy="2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5052075" y="3695350"/>
            <a:ext cx="302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retraction + vector transport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4208" y="4398800"/>
            <a:ext cx="3379793" cy="7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Manifold optimization</a:t>
            </a: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501650" y="4024400"/>
            <a:ext cx="256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tangent-space projection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p24" title="fig-tangent-space-proj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450" y="1359812"/>
            <a:ext cx="2423875" cy="24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5547025" y="1066000"/>
            <a:ext cx="1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tangent vector</a:t>
            </a:r>
            <a:endParaRPr sz="13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6176725" y="2036213"/>
            <a:ext cx="251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gauge transformation directions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125" y="1460125"/>
            <a:ext cx="3381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9950" y="2473325"/>
            <a:ext cx="38957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5720575" y="3026450"/>
            <a:ext cx="157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original derivative</a:t>
            </a:r>
            <a:endParaRPr sz="13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3" name="Google Shape;223;p24"/>
          <p:cNvCxnSpPr/>
          <p:nvPr/>
        </p:nvCxnSpPr>
        <p:spPr>
          <a:xfrm flipH="1" rot="10800000">
            <a:off x="5180875" y="2017013"/>
            <a:ext cx="539700" cy="423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24"/>
          <p:cNvSpPr txBox="1"/>
          <p:nvPr/>
        </p:nvSpPr>
        <p:spPr>
          <a:xfrm>
            <a:off x="4005050" y="4289375"/>
            <a:ext cx="485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number of equations = number of gauge degrees of freedom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4212" y="3805625"/>
            <a:ext cx="4815885" cy="5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/>
          <p:nvPr/>
        </p:nvSpPr>
        <p:spPr>
          <a:xfrm>
            <a:off x="3854100" y="3675950"/>
            <a:ext cx="4856100" cy="99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in Bose-Hubbard model </a:t>
            </a:r>
            <a:endParaRPr/>
          </a:p>
        </p:txBody>
      </p:sp>
      <p:pic>
        <p:nvPicPr>
          <p:cNvPr id="232" name="Google Shape;232;p25" title="fig-results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025" y="1255525"/>
            <a:ext cx="7257551" cy="29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722450" y="4181025"/>
            <a:ext cx="759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iPEPS with </a:t>
            </a:r>
            <a:r>
              <a:rPr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4, environment bond dimension 𝜒 = 5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data obtained with VUMPS, all converged with convergence measure &lt; 1e-9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in more detail… </a:t>
            </a:r>
            <a:endParaRPr/>
          </a:p>
        </p:txBody>
      </p:sp>
      <p:pic>
        <p:nvPicPr>
          <p:cNvPr id="239" name="Google Shape;239;p26" title="fig-results2.png"/>
          <p:cNvPicPr preferRelativeResize="0"/>
          <p:nvPr/>
        </p:nvPicPr>
        <p:blipFill rotWithShape="1">
          <a:blip r:embed="rId3">
            <a:alphaModFix/>
          </a:blip>
          <a:srcRect b="0" l="0" r="0" t="1487"/>
          <a:stretch/>
        </p:blipFill>
        <p:spPr>
          <a:xfrm>
            <a:off x="1939100" y="1421650"/>
            <a:ext cx="5353400" cy="25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6"/>
          <p:cNvSpPr txBox="1"/>
          <p:nvPr/>
        </p:nvSpPr>
        <p:spPr>
          <a:xfrm>
            <a:off x="771450" y="4067525"/>
            <a:ext cx="7828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states with artificially low energies are </a:t>
            </a: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high-energy states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optimization without gauge fixing drives the PEPS </a:t>
            </a: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away from the MCF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with larger </a:t>
            </a:r>
            <a:r>
              <a:rPr lang="en"/>
              <a:t>environment bond dimensions</a:t>
            </a:r>
            <a:endParaRPr/>
          </a:p>
        </p:txBody>
      </p:sp>
      <p:pic>
        <p:nvPicPr>
          <p:cNvPr id="246" name="Google Shape;246;p27" title="fig-results3.png"/>
          <p:cNvPicPr preferRelativeResize="0"/>
          <p:nvPr/>
        </p:nvPicPr>
        <p:blipFill rotWithShape="1">
          <a:blip r:embed="rId3">
            <a:alphaModFix/>
          </a:blip>
          <a:srcRect b="719" l="0" r="0" t="719"/>
          <a:stretch/>
        </p:blipFill>
        <p:spPr>
          <a:xfrm>
            <a:off x="1750125" y="1225025"/>
            <a:ext cx="5731355" cy="27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771450" y="4067525"/>
            <a:ext cx="782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 practice, one may need very large  𝜒  to fully suppress the virtual gauge effects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outlook</a:t>
            </a:r>
            <a:endParaRPr/>
          </a:p>
        </p:txBody>
      </p:sp>
      <p:sp>
        <p:nvSpPr>
          <p:cNvPr id="253" name="Google Shape;253;p28"/>
          <p:cNvSpPr txBox="1"/>
          <p:nvPr/>
        </p:nvSpPr>
        <p:spPr>
          <a:xfrm>
            <a:off x="771450" y="1580425"/>
            <a:ext cx="782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gauge-fixing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in the variational optimization of PEPS can help improve stability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Proposes a </a:t>
            </a: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manifold optimization scheme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for the </a:t>
            </a: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MCF gauge-fixed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iPEPS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771450" y="2571750"/>
            <a:ext cx="782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Manifold optimization scheme in more general iPEPS ansatz?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Other gauge-fixing conditions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Gauge covariant contraction schemes for 2D tensor networks?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2428617" y="4001850"/>
            <a:ext cx="43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Thank you for your attention!</a:t>
            </a:r>
            <a:endParaRPr b="1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gauge fixing resolve all issues?</a:t>
            </a:r>
            <a:endParaRPr/>
          </a:p>
        </p:txBody>
      </p:sp>
      <p:pic>
        <p:nvPicPr>
          <p:cNvPr id="261" name="Google Shape;261;p29" title="fig-precond-resul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25" y="1265425"/>
            <a:ext cx="82105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604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Variational optimization of iPEPS</a:t>
            </a:r>
            <a:endParaRPr/>
          </a:p>
        </p:txBody>
      </p:sp>
      <p:pic>
        <p:nvPicPr>
          <p:cNvPr id="94" name="Google Shape;94;p14" title="energy_fun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850" y="2767450"/>
            <a:ext cx="4836601" cy="9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7" y="1293738"/>
            <a:ext cx="2269950" cy="1351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4"/>
          <p:cNvCxnSpPr/>
          <p:nvPr/>
        </p:nvCxnSpPr>
        <p:spPr>
          <a:xfrm>
            <a:off x="2861833" y="1967950"/>
            <a:ext cx="568800" cy="2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224500" y="3659500"/>
            <a:ext cx="41382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Approximate contraction schemes (CTMRG, VUMPS,…)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Accuracy controlled by environment bond dimension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033" y="1530525"/>
            <a:ext cx="395287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6129525" y="1411100"/>
            <a:ext cx="1787400" cy="84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3964025" y="2796550"/>
            <a:ext cx="5101200" cy="211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462775" y="1675700"/>
            <a:ext cx="624300" cy="40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229300" y="3247150"/>
            <a:ext cx="3503100" cy="9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Imaginary time evolution (simple update, full update…)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Gradient based methods (AD,...)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66350" y="3195450"/>
            <a:ext cx="3466200" cy="113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229475" y="2677375"/>
            <a:ext cx="155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Optimization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653250" y="2309938"/>
            <a:ext cx="155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Contraction</a:t>
            </a:r>
            <a:endParaRPr b="1"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74275" y="4575525"/>
            <a:ext cx="346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 optimization can be unstable!</a:t>
            </a:r>
            <a:endParaRPr b="1"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733425" y="632600"/>
            <a:ext cx="333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Verstraete, Cirac, arXiv:cond-mat/0407066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729450" y="604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Variational optimization of iPEPS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5" title="energy_fun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850" y="2767450"/>
            <a:ext cx="4836601" cy="9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7" y="1293738"/>
            <a:ext cx="2269950" cy="1351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5"/>
          <p:cNvCxnSpPr/>
          <p:nvPr/>
        </p:nvCxnSpPr>
        <p:spPr>
          <a:xfrm>
            <a:off x="2861833" y="1967950"/>
            <a:ext cx="568800" cy="2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4224500" y="3659500"/>
            <a:ext cx="41382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Approximate contraction schemes (CTMRG, VUMPS,…)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Accuracy controlled by environment bond dimension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033" y="1530525"/>
            <a:ext cx="395287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6129525" y="1411100"/>
            <a:ext cx="1787400" cy="84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964025" y="2796550"/>
            <a:ext cx="5101200" cy="211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5462775" y="1675700"/>
            <a:ext cx="624300" cy="407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653250" y="2309938"/>
            <a:ext cx="155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Contraction</a:t>
            </a:r>
            <a:endParaRPr b="1"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5733425" y="632600"/>
            <a:ext cx="333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Verstraete, Cirac, arXiv:cond-mat/0407066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5" title="slide_fig_gauge-transform_ordinary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725" y="2988549"/>
            <a:ext cx="1787400" cy="14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361600" y="4466325"/>
            <a:ext cx="324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Virtual gauge degrees of freedom</a:t>
            </a:r>
            <a:endParaRPr b="1"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298100" y="2973200"/>
            <a:ext cx="3331800" cy="1924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729450" y="604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gauge degrees of freedom in iPEPS</a:t>
            </a:r>
            <a:endParaRPr/>
          </a:p>
        </p:txBody>
      </p:sp>
      <p:pic>
        <p:nvPicPr>
          <p:cNvPr id="131" name="Google Shape;131;p16" title="energy_fun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400" y="1410500"/>
            <a:ext cx="4836601" cy="9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3938775" y="2509750"/>
            <a:ext cx="5037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Tensor network contraction schemes are …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8" y="1586050"/>
            <a:ext cx="395287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2225450" y="1466625"/>
            <a:ext cx="1787400" cy="84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16" title="slide_fig_gauge-transform_ordinar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725" y="2988549"/>
            <a:ext cx="1787400" cy="14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361600" y="4466325"/>
            <a:ext cx="324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Virtual gauge degrees of freedom</a:t>
            </a:r>
            <a:endParaRPr b="1"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298100" y="2973200"/>
            <a:ext cx="3331800" cy="1924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4129250" y="2912350"/>
            <a:ext cx="505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approximate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(controlled by bond dim)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4129250" y="3238750"/>
            <a:ext cx="4379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based on </a:t>
            </a:r>
            <a:r>
              <a:rPr b="1"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entanglement structures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of environment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0" name="Google Shape;140;p16"/>
          <p:cNvCxnSpPr/>
          <p:nvPr/>
        </p:nvCxnSpPr>
        <p:spPr>
          <a:xfrm>
            <a:off x="3801175" y="4268600"/>
            <a:ext cx="433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4406250" y="3876850"/>
            <a:ext cx="36705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1" lang="en" sz="1600">
                <a:solidFill>
                  <a:srgbClr val="FF0000"/>
                </a:solidFill>
              </a:rPr>
              <a:t>Gauge transformations</a:t>
            </a:r>
            <a:r>
              <a:rPr lang="en" sz="1600">
                <a:solidFill>
                  <a:schemeClr val="dk2"/>
                </a:solidFill>
              </a:rPr>
              <a:t> can</a:t>
            </a:r>
            <a:r>
              <a:rPr lang="en" sz="1600">
                <a:solidFill>
                  <a:schemeClr val="dk2"/>
                </a:solidFill>
              </a:rPr>
              <a:t> …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4154825" y="4213183"/>
            <a:ext cx="505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1"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modify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entanglement structure of env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4467900" y="4644275"/>
            <a:ext cx="467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WT, Verstraete, Haegeman, Phys. Rev. B 111, 035107 (2025)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727650" y="3645200"/>
            <a:ext cx="76887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How do these gauge degrees of freedom affect the iPEPS optimization?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How to systematically exclude them from the optimization?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9" name="Google Shape;149;p17" title="slide_fig_gauge-transform_ordinar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4" y="881950"/>
            <a:ext cx="2481775" cy="20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249" y="3081225"/>
            <a:ext cx="12287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549" y="3081225"/>
            <a:ext cx="22479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0637" y="1129875"/>
            <a:ext cx="2422375" cy="14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title="energy_function1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700" y="981712"/>
            <a:ext cx="1989650" cy="17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0450" y="3081225"/>
            <a:ext cx="196215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in Bose-Hubbard model </a:t>
            </a:r>
            <a:endParaRPr/>
          </a:p>
        </p:txBody>
      </p:sp>
      <p:pic>
        <p:nvPicPr>
          <p:cNvPr id="160" name="Google Shape;160;p18" title="fig-u1-symmetric-pep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900" y="1119075"/>
            <a:ext cx="5222399" cy="273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4659203" y="3990450"/>
            <a:ext cx="361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iPEPS with U(1) and C4v symmetry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8" title="bose-hubbar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0" y="1446400"/>
            <a:ext cx="2760334" cy="18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title="bose-hubbard-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121" y="3628350"/>
            <a:ext cx="3694274" cy="3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210763" y="4081100"/>
            <a:ext cx="388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 = 30 (deep in the Mott insulator phase)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in Bose-Hubbard model </a:t>
            </a:r>
            <a:endParaRPr/>
          </a:p>
        </p:txBody>
      </p:sp>
      <p:pic>
        <p:nvPicPr>
          <p:cNvPr id="170" name="Google Shape;170;p19" title="Screenshot_20260223_125650.png"/>
          <p:cNvPicPr preferRelativeResize="0"/>
          <p:nvPr/>
        </p:nvPicPr>
        <p:blipFill rotWithShape="1">
          <a:blip r:embed="rId3">
            <a:alphaModFix/>
          </a:blip>
          <a:srcRect b="0" l="40" r="-40" t="0"/>
          <a:stretch/>
        </p:blipFill>
        <p:spPr>
          <a:xfrm>
            <a:off x="987025" y="1458482"/>
            <a:ext cx="7257550" cy="222653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987025" y="4024400"/>
            <a:ext cx="759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iPEPS with </a:t>
            </a:r>
            <a:r>
              <a:rPr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= 4, environment bond dimension 𝜒 = 5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data obtained with VUMPS, all converged with convergence measure &lt; 1e-9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Gauge degrees of freedom</a:t>
            </a:r>
            <a:endParaRPr/>
          </a:p>
        </p:txBody>
      </p:sp>
      <p:pic>
        <p:nvPicPr>
          <p:cNvPr id="177" name="Google Shape;177;p20" title="slide_fig_gauge-transform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796" y="1487862"/>
            <a:ext cx="3456600" cy="17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1042500" y="3305783"/>
            <a:ext cx="196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𝑁𝐷 + 𝐷𝑁 = 0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20" title="fig-u1-symmetric-pep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4425" y="1002650"/>
            <a:ext cx="5222399" cy="273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628400" y="3921175"/>
            <a:ext cx="808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Example: virtual space                                                                   -&gt;  1 gauge degree of freedom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1475" y="3922413"/>
            <a:ext cx="24860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3328" y="4351050"/>
            <a:ext cx="3724933" cy="8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771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Gauge-fixing by minimal canonical form (MCF)</a:t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125" y="1324375"/>
            <a:ext cx="5583749" cy="26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879750" y="4118675"/>
            <a:ext cx="657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Minimal Canonical Form (MCF)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Minimizing the 2-norm of local tensors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482875" y="4766900"/>
            <a:ext cx="813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Acuaviva, Makam, Nieuwboer, Pérez-García, Sittner, Walter, Witteveen, in FOCS 2023, arXiv:2209.14358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