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7.xml" ContentType="application/vnd.openxmlformats-officedocument.presentationml.notesSlide+xml"/>
  <Override PartName="/ppt/tags/tag90.xml" ContentType="application/vnd.openxmlformats-officedocument.presentationml.tags+xml"/>
  <Override PartName="/ppt/notesSlides/notesSlide8.xml" ContentType="application/vnd.openxmlformats-officedocument.presentationml.notesSlide+xml"/>
  <Override PartName="/ppt/tags/tag9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3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4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400.xml" ContentType="application/vnd.openxmlformats-officedocument.presentationml.tags+xml"/>
  <Override PartName="/ppt/tags/tag1790.xml" ContentType="application/vnd.openxmlformats-officedocument.presentationml.tags+xml"/>
  <Override PartName="/ppt/tags/tag16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63" r:id="rId2"/>
  </p:sldMasterIdLst>
  <p:notesMasterIdLst>
    <p:notesMasterId r:id="rId72"/>
  </p:notesMasterIdLst>
  <p:sldIdLst>
    <p:sldId id="1189" r:id="rId3"/>
    <p:sldId id="1461" r:id="rId4"/>
    <p:sldId id="1446" r:id="rId5"/>
    <p:sldId id="1447" r:id="rId6"/>
    <p:sldId id="1510" r:id="rId7"/>
    <p:sldId id="1450" r:id="rId8"/>
    <p:sldId id="1442" r:id="rId9"/>
    <p:sldId id="1513" r:id="rId10"/>
    <p:sldId id="1453" r:id="rId11"/>
    <p:sldId id="1451" r:id="rId12"/>
    <p:sldId id="1454" r:id="rId13"/>
    <p:sldId id="1455" r:id="rId14"/>
    <p:sldId id="1514" r:id="rId15"/>
    <p:sldId id="1516" r:id="rId16"/>
    <p:sldId id="1517" r:id="rId17"/>
    <p:sldId id="1460" r:id="rId18"/>
    <p:sldId id="1462" r:id="rId19"/>
    <p:sldId id="1464" r:id="rId20"/>
    <p:sldId id="1527" r:id="rId21"/>
    <p:sldId id="1466" r:id="rId22"/>
    <p:sldId id="1470" r:id="rId23"/>
    <p:sldId id="1468" r:id="rId24"/>
    <p:sldId id="1473" r:id="rId25"/>
    <p:sldId id="1472" r:id="rId26"/>
    <p:sldId id="1474" r:id="rId27"/>
    <p:sldId id="1475" r:id="rId28"/>
    <p:sldId id="1477" r:id="rId29"/>
    <p:sldId id="1480" r:id="rId30"/>
    <p:sldId id="1531" r:id="rId31"/>
    <p:sldId id="1479" r:id="rId32"/>
    <p:sldId id="1478" r:id="rId33"/>
    <p:sldId id="1483" r:id="rId34"/>
    <p:sldId id="1482" r:id="rId35"/>
    <p:sldId id="1484" r:id="rId36"/>
    <p:sldId id="1486" r:id="rId37"/>
    <p:sldId id="1487" r:id="rId38"/>
    <p:sldId id="1488" r:id="rId39"/>
    <p:sldId id="1485" r:id="rId40"/>
    <p:sldId id="1490" r:id="rId41"/>
    <p:sldId id="1493" r:id="rId42"/>
    <p:sldId id="1500" r:id="rId43"/>
    <p:sldId id="1499" r:id="rId44"/>
    <p:sldId id="1495" r:id="rId45"/>
    <p:sldId id="1501" r:id="rId46"/>
    <p:sldId id="1522" r:id="rId47"/>
    <p:sldId id="1459" r:id="rId48"/>
    <p:sldId id="1503" r:id="rId49"/>
    <p:sldId id="1504" r:id="rId50"/>
    <p:sldId id="1505" r:id="rId51"/>
    <p:sldId id="1506" r:id="rId52"/>
    <p:sldId id="1203" r:id="rId53"/>
    <p:sldId id="1204" r:id="rId54"/>
    <p:sldId id="1208" r:id="rId55"/>
    <p:sldId id="1207" r:id="rId56"/>
    <p:sldId id="1210" r:id="rId57"/>
    <p:sldId id="1212" r:id="rId58"/>
    <p:sldId id="1523" r:id="rId59"/>
    <p:sldId id="1213" r:id="rId60"/>
    <p:sldId id="1206" r:id="rId61"/>
    <p:sldId id="1220" r:id="rId62"/>
    <p:sldId id="1525" r:id="rId63"/>
    <p:sldId id="1259" r:id="rId64"/>
    <p:sldId id="1221" r:id="rId65"/>
    <p:sldId id="1222" r:id="rId66"/>
    <p:sldId id="1260" r:id="rId67"/>
    <p:sldId id="1258" r:id="rId68"/>
    <p:sldId id="1530" r:id="rId69"/>
    <p:sldId id="1508" r:id="rId70"/>
    <p:sldId id="1136" r:id="rId7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47B2073-B90A-1B46-84EB-ED3534CA6D45}">
          <p14:sldIdLst>
            <p14:sldId id="1189"/>
            <p14:sldId id="1461"/>
            <p14:sldId id="1446"/>
            <p14:sldId id="1447"/>
            <p14:sldId id="1510"/>
            <p14:sldId id="1450"/>
            <p14:sldId id="1442"/>
            <p14:sldId id="1513"/>
            <p14:sldId id="1453"/>
            <p14:sldId id="1451"/>
            <p14:sldId id="1454"/>
            <p14:sldId id="1455"/>
            <p14:sldId id="1514"/>
            <p14:sldId id="1516"/>
            <p14:sldId id="1517"/>
            <p14:sldId id="1460"/>
            <p14:sldId id="1462"/>
            <p14:sldId id="1464"/>
            <p14:sldId id="1527"/>
            <p14:sldId id="1466"/>
            <p14:sldId id="1470"/>
            <p14:sldId id="1468"/>
            <p14:sldId id="1473"/>
            <p14:sldId id="1472"/>
            <p14:sldId id="1474"/>
            <p14:sldId id="1475"/>
            <p14:sldId id="1477"/>
            <p14:sldId id="1480"/>
            <p14:sldId id="1531"/>
            <p14:sldId id="1479"/>
            <p14:sldId id="1478"/>
            <p14:sldId id="1483"/>
            <p14:sldId id="1482"/>
            <p14:sldId id="1484"/>
            <p14:sldId id="1486"/>
            <p14:sldId id="1487"/>
            <p14:sldId id="1488"/>
            <p14:sldId id="1485"/>
            <p14:sldId id="1490"/>
            <p14:sldId id="1493"/>
            <p14:sldId id="1500"/>
            <p14:sldId id="1499"/>
            <p14:sldId id="1495"/>
            <p14:sldId id="1501"/>
            <p14:sldId id="1522"/>
            <p14:sldId id="1459"/>
            <p14:sldId id="1503"/>
            <p14:sldId id="1504"/>
            <p14:sldId id="1505"/>
            <p14:sldId id="1506"/>
            <p14:sldId id="1203"/>
            <p14:sldId id="1204"/>
            <p14:sldId id="1208"/>
            <p14:sldId id="1207"/>
            <p14:sldId id="1210"/>
            <p14:sldId id="1212"/>
            <p14:sldId id="1523"/>
            <p14:sldId id="1213"/>
            <p14:sldId id="1206"/>
            <p14:sldId id="1220"/>
            <p14:sldId id="1525"/>
            <p14:sldId id="1259"/>
            <p14:sldId id="1221"/>
            <p14:sldId id="1222"/>
            <p14:sldId id="1260"/>
            <p14:sldId id="1258"/>
            <p14:sldId id="1530"/>
            <p14:sldId id="1508"/>
            <p14:sldId id="11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07" userDrawn="1">
          <p15:clr>
            <a:srgbClr val="A4A3A4"/>
          </p15:clr>
        </p15:guide>
        <p15:guide id="2" pos="36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Admin" initials="ad" lastIdx="2" clrIdx="1"/>
  <p:cmAuthor id="3" name="wei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0000"/>
    <a:srgbClr val="000000"/>
    <a:srgbClr val="FFC000"/>
    <a:srgbClr val="FFFFFF"/>
    <a:srgbClr val="0E27FF"/>
    <a:srgbClr val="0432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2"/>
    <p:restoredTop sz="96327"/>
  </p:normalViewPr>
  <p:slideViewPr>
    <p:cSldViewPr snapToGrid="0" snapToObjects="1" showGuides="1">
      <p:cViewPr varScale="1">
        <p:scale>
          <a:sx n="119" d="100"/>
          <a:sy n="119" d="100"/>
        </p:scale>
        <p:origin x="264" y="184"/>
      </p:cViewPr>
      <p:guideLst>
        <p:guide orient="horz" pos="2307"/>
        <p:guide pos="3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B12AF-3800-224C-8D6D-B0C57A5C9EB5}" type="datetimeFigureOut">
              <a:rPr kumimoji="1" lang="zh-CN" altLang="en-US" smtClean="0"/>
              <a:t>2026/2/19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90A86-B23E-064F-88AA-D91054EC81B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3798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9034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5053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831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7325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150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2213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28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9778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45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8043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9591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90A86-B23E-064F-88AA-D91054EC81BA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801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709" y="914400"/>
            <a:ext cx="11160369" cy="5610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1" y="1"/>
            <a:ext cx="12192000" cy="8720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1721" y="109116"/>
            <a:ext cx="9328556" cy="653835"/>
          </a:xfrm>
        </p:spPr>
        <p:txBody>
          <a:bodyPr>
            <a:noAutofit/>
          </a:bodyPr>
          <a:lstStyle>
            <a:lvl1pPr algn="ctr">
              <a:defRPr sz="32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47200" y="6587068"/>
            <a:ext cx="2844800" cy="27093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53944C6-082E-4FF0-9881-94A307BF8706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1" y="1"/>
            <a:ext cx="12192000" cy="8720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19869" y="104333"/>
            <a:ext cx="9328556" cy="653835"/>
          </a:xfrm>
        </p:spPr>
        <p:txBody>
          <a:bodyPr>
            <a:noAutofit/>
          </a:bodyPr>
          <a:lstStyle>
            <a:lvl1pPr algn="ctr">
              <a:defRPr sz="3200" b="0">
                <a:solidFill>
                  <a:schemeClr val="bg1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47200" y="6587068"/>
            <a:ext cx="2844800" cy="27093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53944C6-082E-4FF0-9881-94A307BF8706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C7558C-483E-3841-87F6-4E116FB42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581F57-4C57-9745-89B0-376A1891B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113BEE-FB48-BF4C-80FD-7F0841B8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229B15-8D2B-3440-BFF9-104AFB2C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39F09-29EE-8944-9157-49063716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294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417E6E-CE9C-AA47-B70C-F8366DA0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CFDC5D-6C5E-5448-B55D-51002E635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3B20EB-DC2D-2F48-B5FA-0339568D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5C96D6-11BC-0C40-88A8-FB5ABA3BE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534EB-E344-5B45-89C5-8611DDFA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5535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5A1694-2527-944D-981D-684D24AC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A5B4AB-D4D1-8541-A38D-D553328B3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DC5BF6-505B-4045-8835-83D07866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011CED-5BA8-2540-904F-8E9A1BEC2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141AF4-B465-DA43-9B05-8260BCDB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3928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828F46-C246-7B4F-B533-A809D381F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E109AC-D3A6-4A40-A200-EB986F00A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30EA5-7D06-5846-BF6D-EADAB84A7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B721D5-1D2A-3343-A309-E159C8D0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5BAA3B-ED01-C442-9507-CD5CB150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2CD46B-BAA3-E74B-8FAF-1F0E3B3C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3808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445D72-DA9D-DE4E-B1ED-28562C30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DE07D1-15E9-D443-98E9-EFBC1D58F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F28562-4916-1848-92D7-C7BF1F639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29C4D8-0609-D544-ACDE-69D7CB8FF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AF00B60-F7E7-6942-863A-4D95E3E22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886DD8-65D7-C848-9E53-704D1898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EDE2500-2D01-6A43-BDB1-0D7AD398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59A5860-2EA4-C141-9319-D0AB469E1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120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6F7CB9-7454-F342-B650-CFAFD04E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09FF42A-A7B2-344C-A93B-C0507BECF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CA9AE-CD3D-A341-8DD4-321D0585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405446-F995-464C-A373-0A864FC7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6368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28F9BB-0975-644F-8CD9-9D88A45F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1095D9-E7D0-8B47-A3BC-ED7A654A7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63C81C-08B0-7241-B452-4248DDF9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6662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7F27C-8DB7-5541-AE11-C19F08CF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25FB4F-62EF-C946-ABB1-BE827DB46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1B35E5-C468-FE40-802A-2911BD5F5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D78B8C-F401-3043-95EC-000B584B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F454CD-4983-D042-84B8-A68B7153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24E192-A6D8-9B4F-A761-3F081FA4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6675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571BCE-2AE6-3140-B866-E7769DC6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43DAA91-6362-0244-A036-67B45FDC8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5A00C1-3E5E-004F-BD76-F91F8B725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5BB7ED-E582-414A-AEDA-916F9183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9BC7FE-9D9A-354D-AFCF-820B4C782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DA41FA-E020-6F49-953C-EE5543CE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4470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0D922-434F-2A4D-BF2E-0C16DAD40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7070C19-5ADD-5F42-A916-AE8DDAADF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133DAA-0B39-2849-A9E7-8219864B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F7775F-4438-7441-99E2-7E664660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92AE21-86FD-8648-9DC7-49E22CED2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8899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62BBF97-BCE4-8A4D-AB25-C523FDDB6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FEC800A-F0FB-744B-A8E9-0D8F10A5B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7EAD6B-AF63-E24C-BC0A-449CAE937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5F0489-A307-154B-B750-F9D84017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064A7E-CE1F-114F-8843-13261431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70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E0090-2B3D-8C42-AF62-1B835655BD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83B099F-2E7E-3D43-9247-CA6E1C6E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8BBA0C-5913-0646-ACE6-58BF31570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3764A0-A69D-EA41-A9C4-8886FEB1B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94B7ED-417C-3D4D-9D97-8BBAD97C9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31F7D-0672-4448-AC21-34C706A48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E1270-5C2F-6C43-B534-E0947198A9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440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tags" Target="../tags/tag47.xml"/><Relationship Id="rId21" Type="http://schemas.openxmlformats.org/officeDocument/2006/relationships/tags" Target="../tags/tag42.xml"/><Relationship Id="rId42" Type="http://schemas.openxmlformats.org/officeDocument/2006/relationships/tags" Target="../tags/tag63.xml"/><Relationship Id="rId47" Type="http://schemas.openxmlformats.org/officeDocument/2006/relationships/tags" Target="../tags/tag68.xml"/><Relationship Id="rId63" Type="http://schemas.openxmlformats.org/officeDocument/2006/relationships/tags" Target="../tags/tag84.xml"/><Relationship Id="rId68" Type="http://schemas.openxmlformats.org/officeDocument/2006/relationships/slideLayout" Target="../slideLayouts/slideLayout13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9" Type="http://schemas.openxmlformats.org/officeDocument/2006/relationships/tags" Target="../tags/tag50.xml"/><Relationship Id="rId11" Type="http://schemas.openxmlformats.org/officeDocument/2006/relationships/tags" Target="../tags/tag32.xml"/><Relationship Id="rId24" Type="http://schemas.openxmlformats.org/officeDocument/2006/relationships/tags" Target="../tags/tag45.xml"/><Relationship Id="rId32" Type="http://schemas.openxmlformats.org/officeDocument/2006/relationships/tags" Target="../tags/tag53.xml"/><Relationship Id="rId37" Type="http://schemas.openxmlformats.org/officeDocument/2006/relationships/tags" Target="../tags/tag58.xml"/><Relationship Id="rId40" Type="http://schemas.openxmlformats.org/officeDocument/2006/relationships/tags" Target="../tags/tag61.xml"/><Relationship Id="rId45" Type="http://schemas.openxmlformats.org/officeDocument/2006/relationships/tags" Target="../tags/tag66.xml"/><Relationship Id="rId53" Type="http://schemas.openxmlformats.org/officeDocument/2006/relationships/tags" Target="../tags/tag74.xml"/><Relationship Id="rId58" Type="http://schemas.openxmlformats.org/officeDocument/2006/relationships/tags" Target="../tags/tag79.xml"/><Relationship Id="rId66" Type="http://schemas.openxmlformats.org/officeDocument/2006/relationships/tags" Target="../tags/tag87.xml"/><Relationship Id="rId74" Type="http://schemas.openxmlformats.org/officeDocument/2006/relationships/image" Target="../media/image50.emf"/><Relationship Id="rId5" Type="http://schemas.openxmlformats.org/officeDocument/2006/relationships/tags" Target="../tags/tag26.xml"/><Relationship Id="rId61" Type="http://schemas.openxmlformats.org/officeDocument/2006/relationships/tags" Target="../tags/tag82.xml"/><Relationship Id="rId19" Type="http://schemas.openxmlformats.org/officeDocument/2006/relationships/tags" Target="../tags/tag40.xml"/><Relationship Id="rId14" Type="http://schemas.openxmlformats.org/officeDocument/2006/relationships/tags" Target="../tags/tag35.xml"/><Relationship Id="rId22" Type="http://schemas.openxmlformats.org/officeDocument/2006/relationships/tags" Target="../tags/tag43.xml"/><Relationship Id="rId27" Type="http://schemas.openxmlformats.org/officeDocument/2006/relationships/tags" Target="../tags/tag48.xml"/><Relationship Id="rId30" Type="http://schemas.openxmlformats.org/officeDocument/2006/relationships/tags" Target="../tags/tag51.xml"/><Relationship Id="rId35" Type="http://schemas.openxmlformats.org/officeDocument/2006/relationships/tags" Target="../tags/tag56.xml"/><Relationship Id="rId43" Type="http://schemas.openxmlformats.org/officeDocument/2006/relationships/tags" Target="../tags/tag64.xml"/><Relationship Id="rId48" Type="http://schemas.openxmlformats.org/officeDocument/2006/relationships/tags" Target="../tags/tag69.xml"/><Relationship Id="rId56" Type="http://schemas.openxmlformats.org/officeDocument/2006/relationships/tags" Target="../tags/tag77.xml"/><Relationship Id="rId64" Type="http://schemas.openxmlformats.org/officeDocument/2006/relationships/tags" Target="../tags/tag85.xml"/><Relationship Id="rId69" Type="http://schemas.openxmlformats.org/officeDocument/2006/relationships/image" Target="../media/image45.jpeg"/><Relationship Id="rId8" Type="http://schemas.openxmlformats.org/officeDocument/2006/relationships/tags" Target="../tags/tag29.xml"/><Relationship Id="rId51" Type="http://schemas.openxmlformats.org/officeDocument/2006/relationships/tags" Target="../tags/tag72.xml"/><Relationship Id="rId72" Type="http://schemas.openxmlformats.org/officeDocument/2006/relationships/image" Target="../media/image48.emf"/><Relationship Id="rId3" Type="http://schemas.openxmlformats.org/officeDocument/2006/relationships/tags" Target="../tags/tag24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tags" Target="../tags/tag46.xml"/><Relationship Id="rId33" Type="http://schemas.openxmlformats.org/officeDocument/2006/relationships/tags" Target="../tags/tag54.xml"/><Relationship Id="rId38" Type="http://schemas.openxmlformats.org/officeDocument/2006/relationships/tags" Target="../tags/tag59.xml"/><Relationship Id="rId46" Type="http://schemas.openxmlformats.org/officeDocument/2006/relationships/tags" Target="../tags/tag67.xml"/><Relationship Id="rId59" Type="http://schemas.openxmlformats.org/officeDocument/2006/relationships/tags" Target="../tags/tag80.xml"/><Relationship Id="rId67" Type="http://schemas.openxmlformats.org/officeDocument/2006/relationships/tags" Target="../tags/tag88.xml"/><Relationship Id="rId20" Type="http://schemas.openxmlformats.org/officeDocument/2006/relationships/tags" Target="../tags/tag41.xml"/><Relationship Id="rId41" Type="http://schemas.openxmlformats.org/officeDocument/2006/relationships/tags" Target="../tags/tag62.xml"/><Relationship Id="rId54" Type="http://schemas.openxmlformats.org/officeDocument/2006/relationships/tags" Target="../tags/tag75.xml"/><Relationship Id="rId62" Type="http://schemas.openxmlformats.org/officeDocument/2006/relationships/tags" Target="../tags/tag83.xml"/><Relationship Id="rId70" Type="http://schemas.openxmlformats.org/officeDocument/2006/relationships/image" Target="../media/image46.png"/><Relationship Id="rId75" Type="http://schemas.openxmlformats.org/officeDocument/2006/relationships/image" Target="../media/image51.emf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5" Type="http://schemas.openxmlformats.org/officeDocument/2006/relationships/tags" Target="../tags/tag36.xml"/><Relationship Id="rId23" Type="http://schemas.openxmlformats.org/officeDocument/2006/relationships/tags" Target="../tags/tag44.xml"/><Relationship Id="rId28" Type="http://schemas.openxmlformats.org/officeDocument/2006/relationships/tags" Target="../tags/tag49.xml"/><Relationship Id="rId36" Type="http://schemas.openxmlformats.org/officeDocument/2006/relationships/tags" Target="../tags/tag57.xml"/><Relationship Id="rId49" Type="http://schemas.openxmlformats.org/officeDocument/2006/relationships/tags" Target="../tags/tag70.xml"/><Relationship Id="rId57" Type="http://schemas.openxmlformats.org/officeDocument/2006/relationships/tags" Target="../tags/tag78.xml"/><Relationship Id="rId10" Type="http://schemas.openxmlformats.org/officeDocument/2006/relationships/tags" Target="../tags/tag31.xml"/><Relationship Id="rId31" Type="http://schemas.openxmlformats.org/officeDocument/2006/relationships/tags" Target="../tags/tag52.xml"/><Relationship Id="rId44" Type="http://schemas.openxmlformats.org/officeDocument/2006/relationships/tags" Target="../tags/tag65.xml"/><Relationship Id="rId52" Type="http://schemas.openxmlformats.org/officeDocument/2006/relationships/tags" Target="../tags/tag73.xml"/><Relationship Id="rId60" Type="http://schemas.openxmlformats.org/officeDocument/2006/relationships/tags" Target="../tags/tag81.xml"/><Relationship Id="rId65" Type="http://schemas.openxmlformats.org/officeDocument/2006/relationships/tags" Target="../tags/tag86.xml"/><Relationship Id="rId73" Type="http://schemas.openxmlformats.org/officeDocument/2006/relationships/image" Target="../media/image49.emf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39" Type="http://schemas.openxmlformats.org/officeDocument/2006/relationships/tags" Target="../tags/tag60.xml"/><Relationship Id="rId34" Type="http://schemas.openxmlformats.org/officeDocument/2006/relationships/tags" Target="../tags/tag55.xml"/><Relationship Id="rId50" Type="http://schemas.openxmlformats.org/officeDocument/2006/relationships/tags" Target="../tags/tag71.xml"/><Relationship Id="rId55" Type="http://schemas.openxmlformats.org/officeDocument/2006/relationships/tags" Target="../tags/tag76.xml"/><Relationship Id="rId7" Type="http://schemas.openxmlformats.org/officeDocument/2006/relationships/tags" Target="../tags/tag28.xml"/><Relationship Id="rId7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9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0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.png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tiff"/><Relationship Id="rId4" Type="http://schemas.openxmlformats.org/officeDocument/2006/relationships/image" Target="../media/image8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2.xml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emf"/><Relationship Id="rId3" Type="http://schemas.openxmlformats.org/officeDocument/2006/relationships/tags" Target="../tags/tag14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tags" Target="../tags/tag13.xml"/><Relationship Id="rId16" Type="http://schemas.openxmlformats.org/officeDocument/2006/relationships/image" Target="../media/image18.png"/><Relationship Id="rId1" Type="http://schemas.openxmlformats.org/officeDocument/2006/relationships/tags" Target="../tags/tag1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e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tags" Target="../tags/tag15.xml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emf"/><Relationship Id="rId5" Type="http://schemas.openxmlformats.org/officeDocument/2006/relationships/image" Target="../media/image100.png"/><Relationship Id="rId4" Type="http://schemas.openxmlformats.org/officeDocument/2006/relationships/image" Target="../media/image9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7" Type="http://schemas.openxmlformats.org/officeDocument/2006/relationships/image" Target="../media/image101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103.emf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0.png"/><Relationship Id="rId3" Type="http://schemas.openxmlformats.org/officeDocument/2006/relationships/tags" Target="../tags/tag101.xml"/><Relationship Id="rId7" Type="http://schemas.openxmlformats.org/officeDocument/2006/relationships/tags" Target="../tags/tag100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10" Type="http://schemas.openxmlformats.org/officeDocument/2006/relationships/image" Target="../media/image114.png"/><Relationship Id="rId4" Type="http://schemas.openxmlformats.org/officeDocument/2006/relationships/tags" Target="../tags/tag105.xml"/><Relationship Id="rId9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emf"/><Relationship Id="rId3" Type="http://schemas.openxmlformats.org/officeDocument/2006/relationships/tags" Target="../tags/tag18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e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.png"/><Relationship Id="rId10" Type="http://schemas.openxmlformats.org/officeDocument/2006/relationships/image" Target="../media/image12.emf"/><Relationship Id="rId4" Type="http://schemas.openxmlformats.org/officeDocument/2006/relationships/tags" Target="../tags/tag19.xml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10.xml"/><Relationship Id="rId7" Type="http://schemas.openxmlformats.org/officeDocument/2006/relationships/image" Target="../media/image112.png"/><Relationship Id="rId12" Type="http://schemas.openxmlformats.org/officeDocument/2006/relationships/image" Target="../media/image1130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13.xml"/><Relationship Id="rId11" Type="http://schemas.openxmlformats.org/officeDocument/2006/relationships/tags" Target="../tags/tag111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9" Type="http://schemas.openxmlformats.org/officeDocument/2006/relationships/image" Target="../media/image115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image" Target="../media/image1210.png"/><Relationship Id="rId3" Type="http://schemas.openxmlformats.org/officeDocument/2006/relationships/tags" Target="../tags/tag115.xml"/><Relationship Id="rId7" Type="http://schemas.openxmlformats.org/officeDocument/2006/relationships/image" Target="../media/image113.png"/><Relationship Id="rId12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610.png"/><Relationship Id="rId5" Type="http://schemas.openxmlformats.org/officeDocument/2006/relationships/tags" Target="../tags/tag117.xml"/><Relationship Id="rId10" Type="http://schemas.openxmlformats.org/officeDocument/2006/relationships/tags" Target="../tags/tag1400.xml"/><Relationship Id="rId4" Type="http://schemas.openxmlformats.org/officeDocument/2006/relationships/tags" Target="../tags/tag116.xml"/><Relationship Id="rId9" Type="http://schemas.openxmlformats.org/officeDocument/2006/relationships/image" Target="../media/image12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117.pn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123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19.xml"/><Relationship Id="rId5" Type="http://schemas.openxmlformats.org/officeDocument/2006/relationships/tags" Target="../tags/tag122.xml"/><Relationship Id="rId15" Type="http://schemas.openxmlformats.org/officeDocument/2006/relationships/image" Target="../media/image119.png"/><Relationship Id="rId10" Type="http://schemas.openxmlformats.org/officeDocument/2006/relationships/image" Target="../media/image116.emf"/><Relationship Id="rId4" Type="http://schemas.openxmlformats.org/officeDocument/2006/relationships/tags" Target="../tags/tag121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10" Type="http://schemas.openxmlformats.org/officeDocument/2006/relationships/image" Target="../media/image122.png"/><Relationship Id="rId4" Type="http://schemas.openxmlformats.org/officeDocument/2006/relationships/tags" Target="../tags/tag129.xml"/><Relationship Id="rId9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4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8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notesSlide" Target="../notesSlides/notesSlide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1.png"/><Relationship Id="rId2" Type="http://schemas.openxmlformats.org/officeDocument/2006/relationships/tags" Target="../tags/tag136.xml"/><Relationship Id="rId16" Type="http://schemas.openxmlformats.org/officeDocument/2006/relationships/image" Target="../media/image133.png"/><Relationship Id="rId1" Type="http://schemas.openxmlformats.org/officeDocument/2006/relationships/tags" Target="../tags/tag135.xml"/><Relationship Id="rId15" Type="http://schemas.openxmlformats.org/officeDocument/2006/relationships/image" Target="../media/image132.png"/><Relationship Id="rId9" Type="http://schemas.openxmlformats.org/officeDocument/2006/relationships/tags" Target="../tags/tag139.xml"/><Relationship Id="rId14" Type="http://schemas.openxmlformats.org/officeDocument/2006/relationships/image" Target="../media/image14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1.png"/><Relationship Id="rId3" Type="http://schemas.openxmlformats.org/officeDocument/2006/relationships/tags" Target="../tags/tag139.xml"/><Relationship Id="rId7" Type="http://schemas.openxmlformats.org/officeDocument/2006/relationships/image" Target="../media/image141.png"/><Relationship Id="rId12" Type="http://schemas.openxmlformats.org/officeDocument/2006/relationships/image" Target="../media/image870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13.xml"/><Relationship Id="rId11" Type="http://schemas.openxmlformats.org/officeDocument/2006/relationships/tags" Target="../tags/tag1790.xml"/><Relationship Id="rId5" Type="http://schemas.openxmlformats.org/officeDocument/2006/relationships/tags" Target="../tags/tag142.xml"/><Relationship Id="rId15" Type="http://schemas.openxmlformats.org/officeDocument/2006/relationships/image" Target="../media/image144.png"/><Relationship Id="rId4" Type="http://schemas.openxmlformats.org/officeDocument/2006/relationships/tags" Target="../tags/tag141.xml"/><Relationship Id="rId14" Type="http://schemas.openxmlformats.org/officeDocument/2006/relationships/tags" Target="../tags/tag13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image" Target="../media/image136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3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153.xml"/><Relationship Id="rId7" Type="http://schemas.openxmlformats.org/officeDocument/2006/relationships/image" Target="../media/image155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15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52.png"/><Relationship Id="rId4" Type="http://schemas.openxmlformats.org/officeDocument/2006/relationships/tags" Target="../tags/tag154.xml"/><Relationship Id="rId9" Type="http://schemas.openxmlformats.org/officeDocument/2006/relationships/image" Target="../media/image15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8" Type="http://schemas.openxmlformats.org/officeDocument/2006/relationships/image" Target="../media/image9.jpeg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7" Type="http://schemas.openxmlformats.org/officeDocument/2006/relationships/image" Target="../media/image159.emf"/><Relationship Id="rId2" Type="http://schemas.openxmlformats.org/officeDocument/2006/relationships/tags" Target="../tags/tag156.xml"/><Relationship Id="rId16" Type="http://schemas.openxmlformats.org/officeDocument/2006/relationships/image" Target="../media/image158.emf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8.xml"/><Relationship Id="rId5" Type="http://schemas.openxmlformats.org/officeDocument/2006/relationships/tags" Target="../tags/tag159.xml"/><Relationship Id="rId15" Type="http://schemas.openxmlformats.org/officeDocument/2006/relationships/image" Target="../media/image157.emf"/><Relationship Id="rId4" Type="http://schemas.openxmlformats.org/officeDocument/2006/relationships/tags" Target="../tags/tag158.xml"/><Relationship Id="rId9" Type="http://schemas.openxmlformats.org/officeDocument/2006/relationships/image" Target="../media/image153.png"/><Relationship Id="rId14" Type="http://schemas.openxmlformats.org/officeDocument/2006/relationships/image" Target="../media/image18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39.jpeg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80759789-1BEA-A749-88C2-A2D8039C48E6}"/>
              </a:ext>
            </a:extLst>
          </p:cNvPr>
          <p:cNvSpPr txBox="1"/>
          <p:nvPr/>
        </p:nvSpPr>
        <p:spPr>
          <a:xfrm>
            <a:off x="824917" y="2038799"/>
            <a:ext cx="1054216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Spin Supersolid on a Triangular Lattice:</a:t>
            </a:r>
          </a:p>
          <a:p>
            <a:pPr algn="ctr"/>
            <a:r>
              <a:rPr lang="en-US" altLang="zh-CN" sz="32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A Tensor Network Study of a Cobalt-based Quantum Magnet</a:t>
            </a:r>
            <a:r>
              <a:rPr lang="zh-CN" altLang="zh-CN" sz="3200" dirty="0">
                <a:effectLst/>
              </a:rPr>
              <a:t> </a:t>
            </a:r>
            <a:endParaRPr lang="zh-CN" altLang="en-US" sz="32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BDEBA3E-80D3-3447-97C9-E905153CA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400" y="258131"/>
            <a:ext cx="824256" cy="9015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94FDE67-F196-334E-827B-7E52B9C9D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0" y="0"/>
            <a:ext cx="1600872" cy="154660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767585B-8651-014A-8DFF-8186C57BD6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20776" y="4088654"/>
            <a:ext cx="5750444" cy="155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Yuan Gao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Beihang</a:t>
            </a: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U &amp; Institute of Theoretical Physics 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2026.02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751FE1C-C474-F147-9ADA-FAE977CC3C21}"/>
              </a:ext>
            </a:extLst>
          </p:cNvPr>
          <p:cNvSpPr txBox="1"/>
          <p:nvPr/>
        </p:nvSpPr>
        <p:spPr>
          <a:xfrm>
            <a:off x="3047112" y="595563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 and topology in interacting quantum matter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4">
            <a:extLst>
              <a:ext uri="{FF2B5EF4-FFF2-40B4-BE49-F238E27FC236}">
                <a16:creationId xmlns:a16="http://schemas.microsoft.com/office/drawing/2014/main" id="{BEA67FC1-22A2-BA4B-A50C-3EF58D4FC0C7}"/>
              </a:ext>
            </a:extLst>
          </p:cNvPr>
          <p:cNvSpPr txBox="1"/>
          <p:nvPr/>
        </p:nvSpPr>
        <p:spPr>
          <a:xfrm>
            <a:off x="9655907" y="1591697"/>
            <a:ext cx="1249622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Wei Li</a:t>
            </a:r>
          </a:p>
          <a:p>
            <a:pPr algn="ctr" defTabSz="1219200" hangingPunct="0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ITP</a:t>
            </a: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E4E8125F-8113-C346-89C5-4DB90C3BF3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 t="2780" r="23230" b="10222"/>
          <a:stretch>
            <a:fillRect/>
          </a:stretch>
        </p:blipFill>
        <p:spPr>
          <a:xfrm>
            <a:off x="9814112" y="258131"/>
            <a:ext cx="933213" cy="1183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8C0BF4-FA24-3D4C-9AC8-5A5048B1E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Triangular Lattice Spin Supersolid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7F53194-29FB-1945-93EA-CFB7FD2A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10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3A3DE3-C706-9F47-A0A2-28DA01858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766" r="59167" b="-766"/>
          <a:stretch/>
        </p:blipFill>
        <p:spPr>
          <a:xfrm>
            <a:off x="393539" y="2783088"/>
            <a:ext cx="4434533" cy="20562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C946176-F08E-BB4C-8332-83733C572934}"/>
              </a:ext>
            </a:extLst>
          </p:cNvPr>
          <p:cNvSpPr txBox="1"/>
          <p:nvPr/>
        </p:nvSpPr>
        <p:spPr>
          <a:xfrm>
            <a:off x="453228" y="5122017"/>
            <a:ext cx="4315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Supersolid ground state (Y</a:t>
            </a:r>
            <a:r>
              <a:rPr kumimoji="1"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state) 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4546097-0FC2-B344-AC65-B71544321349}"/>
              </a:ext>
            </a:extLst>
          </p:cNvPr>
          <p:cNvSpPr txBox="1"/>
          <p:nvPr/>
        </p:nvSpPr>
        <p:spPr>
          <a:xfrm>
            <a:off x="182299" y="1060717"/>
            <a:ext cx="10252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Triangular lattice Heisenberg model with easy-axis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anisotropic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BBFD04A-BE25-0641-9F91-61206013FC17}"/>
              </a:ext>
            </a:extLst>
          </p:cNvPr>
          <p:cNvSpPr txBox="1"/>
          <p:nvPr/>
        </p:nvSpPr>
        <p:spPr>
          <a:xfrm>
            <a:off x="5218155" y="4959320"/>
            <a:ext cx="3157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Out-of-plane projection: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Solid order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1159E6F-50EC-E44D-A159-F80FC979A979}"/>
              </a:ext>
            </a:extLst>
          </p:cNvPr>
          <p:cNvSpPr txBox="1"/>
          <p:nvPr/>
        </p:nvSpPr>
        <p:spPr>
          <a:xfrm>
            <a:off x="8564334" y="4959320"/>
            <a:ext cx="3601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In-plane projection: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Superfluid order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E9E535-4E68-8C4D-B7A1-95E43BD50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734" y="2783088"/>
            <a:ext cx="3251845" cy="19374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71CD7AB-6BE9-9941-9E1D-FB4563F9C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22" y="2831286"/>
            <a:ext cx="3275731" cy="193747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B4DCE1B-D98D-A448-AF3C-E6BE546CCF85}"/>
              </a:ext>
            </a:extLst>
          </p:cNvPr>
          <p:cNvSpPr txBox="1"/>
          <p:nvPr/>
        </p:nvSpPr>
        <p:spPr>
          <a:xfrm>
            <a:off x="2326560" y="6128211"/>
            <a:ext cx="7538878" cy="47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Is there a quantum magnetic material realization?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4023FFD-772B-8C44-A992-337042110190}"/>
              </a:ext>
            </a:extLst>
          </p:cNvPr>
          <p:cNvSpPr/>
          <p:nvPr/>
        </p:nvSpPr>
        <p:spPr>
          <a:xfrm>
            <a:off x="254647" y="2767054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A1677C9-00F9-904D-AEAB-A8E536E2A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199" y="1816014"/>
            <a:ext cx="41656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8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DFBCC-1989-184C-94C1-9FEA5FCF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116"/>
            <a:ext cx="12192000" cy="653835"/>
          </a:xfrm>
        </p:spPr>
        <p:txBody>
          <a:bodyPr/>
          <a:lstStyle/>
          <a:p>
            <a:r>
              <a:rPr kumimoji="1" lang="en-US" altLang="zh-CN" b="1" dirty="0"/>
              <a:t>Triangular Lattice Antiferromagnet : Na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BaCo(PO</a:t>
            </a:r>
            <a:r>
              <a:rPr kumimoji="1" lang="en-US" altLang="zh-CN" b="1" baseline="-25000" dirty="0"/>
              <a:t>4</a:t>
            </a:r>
            <a:r>
              <a:rPr kumimoji="1" lang="en-US" altLang="zh-CN" b="1" dirty="0"/>
              <a:t>)</a:t>
            </a:r>
            <a:r>
              <a:rPr kumimoji="1" lang="en-US" altLang="zh-CN" b="1" baseline="-25000" dirty="0"/>
              <a:t>2</a:t>
            </a:r>
            <a:endParaRPr kumimoji="1" lang="zh-CN" altLang="en-US" b="1" baseline="-25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7A0EA85-97C9-8649-9782-0609D64C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11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C60E78-5EE3-AC4C-A2A2-7DE9A2EDD20A}"/>
              </a:ext>
            </a:extLst>
          </p:cNvPr>
          <p:cNvSpPr txBox="1"/>
          <p:nvPr/>
        </p:nvSpPr>
        <p:spPr>
          <a:xfrm>
            <a:off x="546811" y="1083254"/>
            <a:ext cx="54996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GB" altLang="zh-CN" sz="2200" spc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Lattice structure of Na</a:t>
            </a:r>
            <a:r>
              <a:rPr lang="en-GB" altLang="zh-CN" sz="2200" spc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GB" altLang="zh-CN" sz="2200" spc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BaCo(PO</a:t>
            </a:r>
            <a:r>
              <a:rPr lang="en-GB" altLang="zh-CN" sz="2200" spc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GB" altLang="zh-CN" sz="2200" spc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en-GB" altLang="zh-CN" sz="2200" spc="100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D91722-EDD3-1A4E-AB62-CE91AAD46590}"/>
              </a:ext>
            </a:extLst>
          </p:cNvPr>
          <p:cNvSpPr txBox="1"/>
          <p:nvPr/>
        </p:nvSpPr>
        <p:spPr>
          <a:xfrm>
            <a:off x="5906107" y="1095684"/>
            <a:ext cx="5625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Building block: effective spin-1/2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492A46-C6DC-5948-987F-BDB9FDCD0775}"/>
              </a:ext>
            </a:extLst>
          </p:cNvPr>
          <p:cNvSpPr txBox="1"/>
          <p:nvPr/>
        </p:nvSpPr>
        <p:spPr>
          <a:xfrm>
            <a:off x="5964686" y="4098511"/>
            <a:ext cx="5861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9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</a:t>
            </a:r>
            <a:r>
              <a:rPr lang="en-US" altLang="zh-CN" sz="2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2+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forms effective spin-1/2 under the crystal electric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field and spin orbit coupling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393A79-D1F0-E447-ACB8-F777BB405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4"/>
          <a:stretch/>
        </p:blipFill>
        <p:spPr>
          <a:xfrm>
            <a:off x="7466511" y="1640777"/>
            <a:ext cx="4004192" cy="20888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27A4B54-7523-4740-BA43-053C80C8FEF3}"/>
              </a:ext>
            </a:extLst>
          </p:cNvPr>
          <p:cNvSpPr txBox="1"/>
          <p:nvPr/>
        </p:nvSpPr>
        <p:spPr>
          <a:xfrm>
            <a:off x="725444" y="6099465"/>
            <a:ext cx="4004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Zhong </a:t>
            </a:r>
            <a:r>
              <a:rPr kumimoji="1"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 al.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PNAS 116, 14505 (2019)</a:t>
            </a:r>
            <a:endParaRPr kumimoji="1"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72BF7FB-C513-BA4B-B580-0DA17CDFDB15}"/>
              </a:ext>
            </a:extLst>
          </p:cNvPr>
          <p:cNvGrpSpPr/>
          <p:nvPr/>
        </p:nvGrpSpPr>
        <p:grpSpPr>
          <a:xfrm>
            <a:off x="365761" y="2042031"/>
            <a:ext cx="5293884" cy="3539180"/>
            <a:chOff x="453073" y="1605073"/>
            <a:chExt cx="4183275" cy="279669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F591E9B-DFE8-1B46-9393-05225A606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6507"/>
            <a:stretch/>
          </p:blipFill>
          <p:spPr>
            <a:xfrm>
              <a:off x="632156" y="1605073"/>
              <a:ext cx="4004192" cy="2796692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31AAD09-BB12-C044-BD1E-A815EA4BEA31}"/>
                </a:ext>
              </a:extLst>
            </p:cNvPr>
            <p:cNvSpPr/>
            <p:nvPr/>
          </p:nvSpPr>
          <p:spPr>
            <a:xfrm>
              <a:off x="453073" y="1675948"/>
              <a:ext cx="536448" cy="41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D4DEC0B3-E833-E141-99BC-46FB82299A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74" t="15768" r="26347" b="26092"/>
          <a:stretch/>
        </p:blipFill>
        <p:spPr>
          <a:xfrm>
            <a:off x="6046437" y="1875840"/>
            <a:ext cx="1338322" cy="1626011"/>
          </a:xfrm>
          <a:prstGeom prst="rect">
            <a:avLst/>
          </a:prstGeom>
        </p:spPr>
      </p:pic>
      <p:pic>
        <p:nvPicPr>
          <p:cNvPr id="27" name="图片 16" descr="紫色的水晶&#10;&#10;低可信度描述已自动生成">
            <a:extLst>
              <a:ext uri="{FF2B5EF4-FFF2-40B4-BE49-F238E27FC236}">
                <a16:creationId xmlns:a16="http://schemas.microsoft.com/office/drawing/2014/main" id="{6839E684-CDCE-8B48-B3B5-A4C955E5FB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t="5334" r="21359" b="4128"/>
          <a:stretch>
            <a:fillRect/>
          </a:stretch>
        </p:blipFill>
        <p:spPr>
          <a:xfrm>
            <a:off x="142979" y="1640777"/>
            <a:ext cx="1221999" cy="1158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5338" stA="60902" endPos="16183" dist="16907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91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DFBCC-1989-184C-94C1-9FEA5FCF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116"/>
            <a:ext cx="12192000" cy="653835"/>
          </a:xfrm>
        </p:spPr>
        <p:txBody>
          <a:bodyPr/>
          <a:lstStyle/>
          <a:p>
            <a:r>
              <a:rPr kumimoji="1" lang="en-US" altLang="zh-CN" b="1" dirty="0"/>
              <a:t>Triangular Lattice Antiferromagnet : Na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BaCo(PO</a:t>
            </a:r>
            <a:r>
              <a:rPr kumimoji="1" lang="en-US" altLang="zh-CN" b="1" baseline="-25000" dirty="0"/>
              <a:t>4</a:t>
            </a:r>
            <a:r>
              <a:rPr kumimoji="1" lang="en-US" altLang="zh-CN" b="1" dirty="0"/>
              <a:t>)</a:t>
            </a:r>
            <a:r>
              <a:rPr kumimoji="1" lang="en-US" altLang="zh-CN" b="1" baseline="-25000" dirty="0"/>
              <a:t>2</a:t>
            </a:r>
            <a:endParaRPr kumimoji="1" lang="zh-CN" altLang="en-US" b="1" baseline="-25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7A0EA85-97C9-8649-9782-0609D64C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12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C60E78-5EE3-AC4C-A2A2-7DE9A2EDD20A}"/>
              </a:ext>
            </a:extLst>
          </p:cNvPr>
          <p:cNvSpPr txBox="1"/>
          <p:nvPr/>
        </p:nvSpPr>
        <p:spPr>
          <a:xfrm>
            <a:off x="546811" y="1083254"/>
            <a:ext cx="54996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GB" altLang="zh-CN" sz="2200" spc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Intra-plane charge density landscape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D91722-EDD3-1A4E-AB62-CE91AAD46590}"/>
              </a:ext>
            </a:extLst>
          </p:cNvPr>
          <p:cNvSpPr txBox="1"/>
          <p:nvPr/>
        </p:nvSpPr>
        <p:spPr>
          <a:xfrm>
            <a:off x="5906107" y="1095684"/>
            <a:ext cx="5625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Building block: effective spin-1/2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492A46-C6DC-5948-987F-BDB9FDCD0775}"/>
              </a:ext>
            </a:extLst>
          </p:cNvPr>
          <p:cNvSpPr txBox="1"/>
          <p:nvPr/>
        </p:nvSpPr>
        <p:spPr>
          <a:xfrm>
            <a:off x="5964686" y="4098511"/>
            <a:ext cx="5861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9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</a:t>
            </a:r>
            <a:r>
              <a:rPr lang="en-US" altLang="zh-CN" sz="2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2+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forms effective spin-1/2 under the crystal electric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field and spin orbit coupling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393A79-D1F0-E447-ACB8-F777BB405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4"/>
          <a:stretch/>
        </p:blipFill>
        <p:spPr>
          <a:xfrm>
            <a:off x="7466511" y="1640777"/>
            <a:ext cx="4004192" cy="208884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BE4DA59-9D5D-B34C-A3D3-073B66F30153}"/>
              </a:ext>
            </a:extLst>
          </p:cNvPr>
          <p:cNvSpPr txBox="1"/>
          <p:nvPr/>
        </p:nvSpPr>
        <p:spPr>
          <a:xfrm>
            <a:off x="5964686" y="5189967"/>
            <a:ext cx="5861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00"/>
              </a:spcBef>
              <a:buFont typeface="Arial" panose="020B060402020209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There exists super-super exchange interaction between Co</a:t>
            </a:r>
            <a:r>
              <a:rPr lang="en-US" altLang="zh-CN" sz="2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2+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forming a perfect triangular lattice structure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7A4B54-7523-4740-BA43-053C80C8FEF3}"/>
              </a:ext>
            </a:extLst>
          </p:cNvPr>
          <p:cNvSpPr txBox="1"/>
          <p:nvPr/>
        </p:nvSpPr>
        <p:spPr>
          <a:xfrm>
            <a:off x="725444" y="6099465"/>
            <a:ext cx="4004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Gao, </a:t>
            </a:r>
            <a:r>
              <a:rPr kumimoji="1"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al., </a:t>
            </a:r>
            <a:r>
              <a:rPr kumimoji="1"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npj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Quantum Materials (2022)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4DEC0B3-E833-E141-99BC-46FB82299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74" t="15768" r="26347" b="26092"/>
          <a:stretch/>
        </p:blipFill>
        <p:spPr>
          <a:xfrm>
            <a:off x="6046437" y="1875840"/>
            <a:ext cx="1338322" cy="1626011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BE1FC87A-FFA8-B84F-99EC-F2BE3E32538F}"/>
              </a:ext>
            </a:extLst>
          </p:cNvPr>
          <p:cNvGrpSpPr/>
          <p:nvPr/>
        </p:nvGrpSpPr>
        <p:grpSpPr>
          <a:xfrm>
            <a:off x="344116" y="1875840"/>
            <a:ext cx="5538818" cy="3908663"/>
            <a:chOff x="606748" y="3338451"/>
            <a:chExt cx="5538818" cy="3908663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29FA9BD-889D-BF46-9660-8EFB38EAD7E4}"/>
                </a:ext>
              </a:extLst>
            </p:cNvPr>
            <p:cNvGrpSpPr/>
            <p:nvPr/>
          </p:nvGrpSpPr>
          <p:grpSpPr>
            <a:xfrm>
              <a:off x="606748" y="3338451"/>
              <a:ext cx="5538818" cy="3908663"/>
              <a:chOff x="606748" y="3338451"/>
              <a:chExt cx="5538818" cy="3908663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249A5C4-CF71-F542-AF0E-B0E0C0689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6748" y="3338451"/>
                <a:ext cx="5439688" cy="3703031"/>
              </a:xfrm>
              <a:prstGeom prst="rect">
                <a:avLst/>
              </a:prstGeom>
            </p:spPr>
          </p:pic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42ED47B4-4542-114F-88E1-F740870891B4}"/>
                  </a:ext>
                </a:extLst>
              </p:cNvPr>
              <p:cNvSpPr/>
              <p:nvPr/>
            </p:nvSpPr>
            <p:spPr>
              <a:xfrm>
                <a:off x="5466698" y="6722534"/>
                <a:ext cx="678868" cy="5245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994B121-52B0-174A-8131-ABB8DBD2A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7540" y="4219071"/>
              <a:ext cx="152400" cy="20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4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2F1196-3771-3547-94F1-67ACE7E0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Experimental Result of Na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BaCo(PO</a:t>
            </a:r>
            <a:r>
              <a:rPr kumimoji="1" lang="en-US" altLang="zh-CN" b="1" baseline="-25000" dirty="0"/>
              <a:t>4</a:t>
            </a:r>
            <a:r>
              <a:rPr kumimoji="1" lang="en-US" altLang="zh-CN" b="1" dirty="0"/>
              <a:t>)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 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7958438-13C3-0E4E-9168-6F61A190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13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C03E17-CB9F-B743-B10C-D1E87060CDD9}"/>
              </a:ext>
            </a:extLst>
          </p:cNvPr>
          <p:cNvSpPr txBox="1"/>
          <p:nvPr/>
        </p:nvSpPr>
        <p:spPr>
          <a:xfrm>
            <a:off x="797373" y="1198139"/>
            <a:ext cx="4319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Specific heat measurement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308E82-E9AA-0642-97F8-7DDED0855EDC}"/>
              </a:ext>
            </a:extLst>
          </p:cNvPr>
          <p:cNvSpPr txBox="1"/>
          <p:nvPr/>
        </p:nvSpPr>
        <p:spPr>
          <a:xfrm>
            <a:off x="6449690" y="1198138"/>
            <a:ext cx="4319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Inelastic neutron scattering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48199F4E-C6DA-504D-858F-D2975725440F}"/>
              </a:ext>
            </a:extLst>
          </p:cNvPr>
          <p:cNvSpPr/>
          <p:nvPr/>
        </p:nvSpPr>
        <p:spPr>
          <a:xfrm>
            <a:off x="459488" y="6269477"/>
            <a:ext cx="54249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Zhong </a:t>
            </a:r>
            <a:r>
              <a:rPr lang="en-US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al., 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Proc. Natl. Acad. Sci. 116 (29) 14505-14510 (2019)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21317E9-2B8C-464C-97A6-C85E5C322AC4}"/>
              </a:ext>
            </a:extLst>
          </p:cNvPr>
          <p:cNvSpPr txBox="1"/>
          <p:nvPr/>
        </p:nvSpPr>
        <p:spPr>
          <a:xfrm>
            <a:off x="6449690" y="5720994"/>
            <a:ext cx="4869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Strong spin fluctuations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F9D31F1-3BA9-F046-8E4D-A1E5E3E0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68" y="1657715"/>
            <a:ext cx="4152215" cy="403458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2F022E3-5960-9645-9912-BCC60AAEB8D6}"/>
              </a:ext>
            </a:extLst>
          </p:cNvPr>
          <p:cNvSpPr/>
          <p:nvPr/>
        </p:nvSpPr>
        <p:spPr>
          <a:xfrm>
            <a:off x="797373" y="1746622"/>
            <a:ext cx="634348" cy="374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9596CF-C869-BB47-B69A-A9D9E75F6D65}"/>
              </a:ext>
            </a:extLst>
          </p:cNvPr>
          <p:cNvSpPr/>
          <p:nvPr/>
        </p:nvSpPr>
        <p:spPr>
          <a:xfrm>
            <a:off x="1827596" y="2064214"/>
            <a:ext cx="1976307" cy="47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843300-373D-EA4D-9774-8DEFAC8ED9C8}"/>
              </a:ext>
            </a:extLst>
          </p:cNvPr>
          <p:cNvSpPr/>
          <p:nvPr/>
        </p:nvSpPr>
        <p:spPr>
          <a:xfrm>
            <a:off x="644426" y="5424000"/>
            <a:ext cx="641284" cy="47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CF717C7-468C-774C-B9ED-B5AF3E806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690" y="1694072"/>
            <a:ext cx="4152215" cy="396578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05AC39D-0136-2847-8C10-21165A3E5134}"/>
              </a:ext>
            </a:extLst>
          </p:cNvPr>
          <p:cNvSpPr/>
          <p:nvPr/>
        </p:nvSpPr>
        <p:spPr>
          <a:xfrm>
            <a:off x="6326445" y="1662020"/>
            <a:ext cx="634348" cy="751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7A10F99-BA93-4348-8B3D-2BCF45811ADF}"/>
              </a:ext>
            </a:extLst>
          </p:cNvPr>
          <p:cNvSpPr txBox="1"/>
          <p:nvPr/>
        </p:nvSpPr>
        <p:spPr>
          <a:xfrm>
            <a:off x="1011985" y="5720994"/>
            <a:ext cx="4319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 phase transition down to 300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mK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9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2F1196-3771-3547-94F1-67ACE7E0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Experimental Result of Na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BaCo(PO</a:t>
            </a:r>
            <a:r>
              <a:rPr kumimoji="1" lang="en-US" altLang="zh-CN" b="1" baseline="-25000" dirty="0"/>
              <a:t>4</a:t>
            </a:r>
            <a:r>
              <a:rPr kumimoji="1" lang="en-US" altLang="zh-CN" b="1" dirty="0"/>
              <a:t>)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 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7958438-13C3-0E4E-9168-6F61A190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14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C03E17-CB9F-B743-B10C-D1E87060CDD9}"/>
              </a:ext>
            </a:extLst>
          </p:cNvPr>
          <p:cNvSpPr txBox="1"/>
          <p:nvPr/>
        </p:nvSpPr>
        <p:spPr>
          <a:xfrm>
            <a:off x="797373" y="1198139"/>
            <a:ext cx="4319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Specific heat measurement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308E82-E9AA-0642-97F8-7DDED0855EDC}"/>
              </a:ext>
            </a:extLst>
          </p:cNvPr>
          <p:cNvSpPr txBox="1"/>
          <p:nvPr/>
        </p:nvSpPr>
        <p:spPr>
          <a:xfrm>
            <a:off x="6449690" y="1198138"/>
            <a:ext cx="4319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Inelastic neutron scattering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21317E9-2B8C-464C-97A6-C85E5C322AC4}"/>
              </a:ext>
            </a:extLst>
          </p:cNvPr>
          <p:cNvSpPr txBox="1"/>
          <p:nvPr/>
        </p:nvSpPr>
        <p:spPr>
          <a:xfrm>
            <a:off x="6449690" y="5720994"/>
            <a:ext cx="4869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Strong spin fluctuations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9596CF-C869-BB47-B69A-A9D9E75F6D65}"/>
              </a:ext>
            </a:extLst>
          </p:cNvPr>
          <p:cNvSpPr/>
          <p:nvPr/>
        </p:nvSpPr>
        <p:spPr>
          <a:xfrm>
            <a:off x="1827596" y="2064214"/>
            <a:ext cx="1976307" cy="47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843300-373D-EA4D-9774-8DEFAC8ED9C8}"/>
              </a:ext>
            </a:extLst>
          </p:cNvPr>
          <p:cNvSpPr/>
          <p:nvPr/>
        </p:nvSpPr>
        <p:spPr>
          <a:xfrm>
            <a:off x="644426" y="5424000"/>
            <a:ext cx="641284" cy="47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CF717C7-468C-774C-B9ED-B5AF3E80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90" y="1694072"/>
            <a:ext cx="4152215" cy="396578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05AC39D-0136-2847-8C10-21165A3E5134}"/>
              </a:ext>
            </a:extLst>
          </p:cNvPr>
          <p:cNvSpPr/>
          <p:nvPr/>
        </p:nvSpPr>
        <p:spPr>
          <a:xfrm>
            <a:off x="6326445" y="1662020"/>
            <a:ext cx="634348" cy="751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3A7869F0-8C8A-4041-BE73-DAD842AD37F3}"/>
              </a:ext>
            </a:extLst>
          </p:cNvPr>
          <p:cNvGrpSpPr/>
          <p:nvPr/>
        </p:nvGrpSpPr>
        <p:grpSpPr>
          <a:xfrm>
            <a:off x="724221" y="1531490"/>
            <a:ext cx="4319910" cy="4237886"/>
            <a:chOff x="1168400" y="3034905"/>
            <a:chExt cx="8768080" cy="8599463"/>
          </a:xfrm>
        </p:grpSpPr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52CC5D86-8D9C-A446-B4E4-113132FE7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8400" y="3034905"/>
              <a:ext cx="8768080" cy="8599463"/>
            </a:xfrm>
            <a:prstGeom prst="rect">
              <a:avLst/>
            </a:prstGeom>
          </p:spPr>
        </p:pic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9157C3B-4F99-794C-8458-D094AE74876A}"/>
                </a:ext>
              </a:extLst>
            </p:cNvPr>
            <p:cNvSpPr/>
            <p:nvPr/>
          </p:nvSpPr>
          <p:spPr>
            <a:xfrm>
              <a:off x="1524000" y="3034905"/>
              <a:ext cx="589280" cy="11027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 panose="020B0803020202020204"/>
                <a:ea typeface="Avenir Next Regular" panose="020B0803020202020204"/>
                <a:cs typeface="Avenir Next Regular" panose="020B0803020202020204"/>
                <a:sym typeface="Avenir Next Regular" panose="020B0803020202020204"/>
              </a:endParaRPr>
            </a:p>
          </p:txBody>
        </p:sp>
      </p:grp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E4BA8D42-C2E6-3040-8F2E-56B52716A2A4}"/>
              </a:ext>
            </a:extLst>
          </p:cNvPr>
          <p:cNvCxnSpPr/>
          <p:nvPr/>
        </p:nvCxnSpPr>
        <p:spPr>
          <a:xfrm>
            <a:off x="2426208" y="4059936"/>
            <a:ext cx="0" cy="4267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F8B2BA67-D749-8A4A-8BF1-D44F4A4FE4C8}"/>
              </a:ext>
            </a:extLst>
          </p:cNvPr>
          <p:cNvSpPr txBox="1"/>
          <p:nvPr/>
        </p:nvSpPr>
        <p:spPr>
          <a:xfrm>
            <a:off x="1226599" y="5720994"/>
            <a:ext cx="3890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Phase transition at 150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mK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C07170DB-D0CD-104F-8316-1A5CB12F14CB}"/>
              </a:ext>
            </a:extLst>
          </p:cNvPr>
          <p:cNvSpPr/>
          <p:nvPr/>
        </p:nvSpPr>
        <p:spPr>
          <a:xfrm>
            <a:off x="459488" y="6269477"/>
            <a:ext cx="54249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Li, </a:t>
            </a:r>
            <a:r>
              <a:rPr lang="en-US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al.,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Nature Commun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11, 4216 (2020).</a:t>
            </a:r>
          </a:p>
        </p:txBody>
      </p:sp>
    </p:spTree>
    <p:extLst>
      <p:ext uri="{BB962C8B-B14F-4D97-AF65-F5344CB8AC3E}">
        <p14:creationId xmlns:p14="http://schemas.microsoft.com/office/powerpoint/2010/main" val="40078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2F1196-3771-3547-94F1-67ACE7E0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Experimental Result of Na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BaCo(PO</a:t>
            </a:r>
            <a:r>
              <a:rPr kumimoji="1" lang="en-US" altLang="zh-CN" b="1" baseline="-25000" dirty="0"/>
              <a:t>4</a:t>
            </a:r>
            <a:r>
              <a:rPr kumimoji="1" lang="en-US" altLang="zh-CN" b="1" dirty="0"/>
              <a:t>)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 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7958438-13C3-0E4E-9168-6F61A190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15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C03E17-CB9F-B743-B10C-D1E87060CDD9}"/>
              </a:ext>
            </a:extLst>
          </p:cNvPr>
          <p:cNvSpPr txBox="1"/>
          <p:nvPr/>
        </p:nvSpPr>
        <p:spPr>
          <a:xfrm>
            <a:off x="797373" y="1198139"/>
            <a:ext cx="4319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Specific heat measurement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308E82-E9AA-0642-97F8-7DDED0855EDC}"/>
              </a:ext>
            </a:extLst>
          </p:cNvPr>
          <p:cNvSpPr txBox="1"/>
          <p:nvPr/>
        </p:nvSpPr>
        <p:spPr>
          <a:xfrm>
            <a:off x="6449690" y="1198138"/>
            <a:ext cx="4319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Inelastic neutron scattering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9596CF-C869-BB47-B69A-A9D9E75F6D65}"/>
              </a:ext>
            </a:extLst>
          </p:cNvPr>
          <p:cNvSpPr/>
          <p:nvPr/>
        </p:nvSpPr>
        <p:spPr>
          <a:xfrm>
            <a:off x="1827596" y="2064214"/>
            <a:ext cx="1976307" cy="47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843300-373D-EA4D-9774-8DEFAC8ED9C8}"/>
              </a:ext>
            </a:extLst>
          </p:cNvPr>
          <p:cNvSpPr/>
          <p:nvPr/>
        </p:nvSpPr>
        <p:spPr>
          <a:xfrm>
            <a:off x="644426" y="5424000"/>
            <a:ext cx="641284" cy="47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CF717C7-468C-774C-B9ED-B5AF3E80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90" y="1694072"/>
            <a:ext cx="4152215" cy="396578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05AC39D-0136-2847-8C10-21165A3E5134}"/>
              </a:ext>
            </a:extLst>
          </p:cNvPr>
          <p:cNvSpPr/>
          <p:nvPr/>
        </p:nvSpPr>
        <p:spPr>
          <a:xfrm>
            <a:off x="6326445" y="1662020"/>
            <a:ext cx="634348" cy="751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3A7869F0-8C8A-4041-BE73-DAD842AD37F3}"/>
              </a:ext>
            </a:extLst>
          </p:cNvPr>
          <p:cNvGrpSpPr/>
          <p:nvPr/>
        </p:nvGrpSpPr>
        <p:grpSpPr>
          <a:xfrm>
            <a:off x="724221" y="1531490"/>
            <a:ext cx="4319910" cy="4237886"/>
            <a:chOff x="1168400" y="3034905"/>
            <a:chExt cx="8768080" cy="8599463"/>
          </a:xfrm>
        </p:grpSpPr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52CC5D86-8D9C-A446-B4E4-113132FE7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8400" y="3034905"/>
              <a:ext cx="8768080" cy="8599463"/>
            </a:xfrm>
            <a:prstGeom prst="rect">
              <a:avLst/>
            </a:prstGeom>
          </p:spPr>
        </p:pic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9157C3B-4F99-794C-8458-D094AE74876A}"/>
                </a:ext>
              </a:extLst>
            </p:cNvPr>
            <p:cNvSpPr/>
            <p:nvPr/>
          </p:nvSpPr>
          <p:spPr>
            <a:xfrm>
              <a:off x="1524000" y="3034905"/>
              <a:ext cx="589280" cy="11027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 panose="020B0803020202020204"/>
                <a:ea typeface="Avenir Next Regular" panose="020B0803020202020204"/>
                <a:cs typeface="Avenir Next Regular" panose="020B0803020202020204"/>
                <a:sym typeface="Avenir Next Regular" panose="020B0803020202020204"/>
              </a:endParaRPr>
            </a:p>
          </p:txBody>
        </p:sp>
      </p:grp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E4BA8D42-C2E6-3040-8F2E-56B52716A2A4}"/>
              </a:ext>
            </a:extLst>
          </p:cNvPr>
          <p:cNvCxnSpPr/>
          <p:nvPr/>
        </p:nvCxnSpPr>
        <p:spPr>
          <a:xfrm>
            <a:off x="2426208" y="4059936"/>
            <a:ext cx="0" cy="4267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1980E7B9-A14C-A143-8ED2-8D306CBE1BF0}"/>
              </a:ext>
            </a:extLst>
          </p:cNvPr>
          <p:cNvSpPr txBox="1"/>
          <p:nvPr/>
        </p:nvSpPr>
        <p:spPr>
          <a:xfrm>
            <a:off x="2158951" y="5887283"/>
            <a:ext cx="7874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Quantum spin liquid or magnetic order state?</a:t>
            </a:r>
            <a:endParaRPr lang="zh-CN" altLang="en-US" sz="22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6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6">
            <a:extLst>
              <a:ext uri="{FF2B5EF4-FFF2-40B4-BE49-F238E27FC236}">
                <a16:creationId xmlns:a16="http://schemas.microsoft.com/office/drawing/2014/main" id="{C5EC6194-13AE-254F-A688-A7E3D656072C}"/>
              </a:ext>
            </a:extLst>
          </p:cNvPr>
          <p:cNvSpPr txBox="1"/>
          <p:nvPr/>
        </p:nvSpPr>
        <p:spPr>
          <a:xfrm>
            <a:off x="660400" y="3167062"/>
            <a:ext cx="10871200" cy="52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60045" indent="-360045" algn="just" fontAlgn="auto">
              <a:lnSpc>
                <a:spcPct val="114000"/>
              </a:lnSpc>
              <a:buFont typeface="Wingdings" panose="05000000000000000000" charset="0"/>
              <a:buChar char=""/>
            </a:pPr>
            <a:r>
              <a:rPr lang="en-US" sz="2700" b="1" spc="-84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sz="2700" b="1" spc="-84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 Thermal</a:t>
            </a:r>
            <a:r>
              <a:rPr lang="zh-CN" altLang="en-US" sz="2700" b="1" spc="-84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 sz="2700" b="1" spc="-84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tensor network</a:t>
            </a:r>
            <a:endParaRPr lang="zh-CN" altLang="en-US" sz="2700" b="1" spc="-84" dirty="0">
              <a:solidFill>
                <a:srgbClr val="C00000"/>
              </a:solidFill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944472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F293B1-737D-9144-9547-B40718EF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Tensor Network State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84CC8B-20F2-2548-B976-83C09443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17</a:t>
            </a:fld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CB9304-6DF1-CC45-9A59-C4F00FB277AD}"/>
              </a:ext>
            </a:extLst>
          </p:cNvPr>
          <p:cNvSpPr/>
          <p:nvPr/>
        </p:nvSpPr>
        <p:spPr>
          <a:xfrm>
            <a:off x="8811826" y="3718203"/>
            <a:ext cx="24987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Tensor network representation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5080911-DF51-164A-B3E5-5C19463AB6F3}"/>
              </a:ext>
            </a:extLst>
          </p:cNvPr>
          <p:cNvSpPr/>
          <p:nvPr/>
        </p:nvSpPr>
        <p:spPr>
          <a:xfrm>
            <a:off x="9756017" y="5582210"/>
            <a:ext cx="23428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Matrix product operator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32">
            <a:extLst>
              <a:ext uri="{FF2B5EF4-FFF2-40B4-BE49-F238E27FC236}">
                <a16:creationId xmlns:a16="http://schemas.microsoft.com/office/drawing/2014/main" id="{ECE7839A-7C18-8749-A5E2-B4B158E81291}"/>
              </a:ext>
            </a:extLst>
          </p:cNvPr>
          <p:cNvCxnSpPr/>
          <p:nvPr/>
        </p:nvCxnSpPr>
        <p:spPr>
          <a:xfrm>
            <a:off x="6359932" y="991057"/>
            <a:ext cx="0" cy="5691683"/>
          </a:xfrm>
          <a:prstGeom prst="line">
            <a:avLst/>
          </a:prstGeom>
          <a:ln w="25400">
            <a:solidFill>
              <a:srgbClr val="2F559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2">
            <a:extLst>
              <a:ext uri="{FF2B5EF4-FFF2-40B4-BE49-F238E27FC236}">
                <a16:creationId xmlns:a16="http://schemas.microsoft.com/office/drawing/2014/main" id="{7D3E8E52-E3BC-0743-8E74-C739DE7A1CA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82" y="1567798"/>
            <a:ext cx="2749415" cy="178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EFD7834-7E0F-1149-AE4E-D73A55411F2E}"/>
              </a:ext>
            </a:extLst>
          </p:cNvPr>
          <p:cNvSpPr/>
          <p:nvPr/>
        </p:nvSpPr>
        <p:spPr>
          <a:xfrm>
            <a:off x="9704988" y="2560993"/>
            <a:ext cx="24448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Density matrix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下箭头 16">
            <a:extLst>
              <a:ext uri="{FF2B5EF4-FFF2-40B4-BE49-F238E27FC236}">
                <a16:creationId xmlns:a16="http://schemas.microsoft.com/office/drawing/2014/main" id="{4CB6DAD7-C305-2F48-88C0-9E7B3D846576}"/>
              </a:ext>
            </a:extLst>
          </p:cNvPr>
          <p:cNvSpPr/>
          <p:nvPr/>
        </p:nvSpPr>
        <p:spPr>
          <a:xfrm>
            <a:off x="8357702" y="3727742"/>
            <a:ext cx="330373" cy="71595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FDE6AB2-8713-5E45-AC95-372210923892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7331900" y="1667015"/>
            <a:ext cx="2259629" cy="185115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987EBEE-3F5F-E84C-9ECF-42583FEDFBA3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7110723" y="4809250"/>
            <a:ext cx="2848736" cy="1356246"/>
          </a:xfrm>
          <a:prstGeom prst="rect">
            <a:avLst/>
          </a:prstGeom>
        </p:spPr>
      </p:pic>
      <p:grpSp>
        <p:nvGrpSpPr>
          <p:cNvPr id="26" name="Group 88">
            <a:extLst>
              <a:ext uri="{FF2B5EF4-FFF2-40B4-BE49-F238E27FC236}">
                <a16:creationId xmlns:a16="http://schemas.microsoft.com/office/drawing/2014/main" id="{D30D970D-A3D4-D748-90F4-79FE717C4401}"/>
              </a:ext>
            </a:extLst>
          </p:cNvPr>
          <p:cNvGrpSpPr/>
          <p:nvPr/>
        </p:nvGrpSpPr>
        <p:grpSpPr>
          <a:xfrm>
            <a:off x="409456" y="5375165"/>
            <a:ext cx="1823085" cy="1259840"/>
            <a:chOff x="2306046" y="1814307"/>
            <a:chExt cx="3731137" cy="2714255"/>
          </a:xfrm>
        </p:grpSpPr>
        <p:sp>
          <p:nvSpPr>
            <p:cNvPr id="27" name="Oval 89">
              <a:extLst>
                <a:ext uri="{FF2B5EF4-FFF2-40B4-BE49-F238E27FC236}">
                  <a16:creationId xmlns:a16="http://schemas.microsoft.com/office/drawing/2014/main" id="{7EA1D816-8E44-B146-8840-F327BDFC221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306046" y="1814307"/>
              <a:ext cx="3731137" cy="271425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4450">
              <a:solidFill>
                <a:srgbClr val="FF8D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8" name="Group 90">
              <a:extLst>
                <a:ext uri="{FF2B5EF4-FFF2-40B4-BE49-F238E27FC236}">
                  <a16:creationId xmlns:a16="http://schemas.microsoft.com/office/drawing/2014/main" id="{FBA45506-67A3-0E46-8BCF-898A30C6BEAC}"/>
                </a:ext>
              </a:extLst>
            </p:cNvPr>
            <p:cNvGrpSpPr/>
            <p:nvPr/>
          </p:nvGrpSpPr>
          <p:grpSpPr>
            <a:xfrm>
              <a:off x="2966168" y="1889334"/>
              <a:ext cx="2781512" cy="2225265"/>
              <a:chOff x="8099227" y="1643759"/>
              <a:chExt cx="2434267" cy="1901122"/>
            </a:xfrm>
          </p:grpSpPr>
          <p:grpSp>
            <p:nvGrpSpPr>
              <p:cNvPr id="29" name="Group 92">
                <a:extLst>
                  <a:ext uri="{FF2B5EF4-FFF2-40B4-BE49-F238E27FC236}">
                    <a16:creationId xmlns:a16="http://schemas.microsoft.com/office/drawing/2014/main" id="{AA40D113-F4A5-0C48-97BA-F277D4AAADDE}"/>
                  </a:ext>
                </a:extLst>
              </p:cNvPr>
              <p:cNvGrpSpPr/>
              <p:nvPr/>
            </p:nvGrpSpPr>
            <p:grpSpPr>
              <a:xfrm>
                <a:off x="8099227" y="2194872"/>
                <a:ext cx="1928663" cy="1350009"/>
                <a:chOff x="8098282" y="2218413"/>
                <a:chExt cx="2124095" cy="1424450"/>
              </a:xfrm>
            </p:grpSpPr>
            <p:sp>
              <p:nvSpPr>
                <p:cNvPr id="40" name="Rectangle 129">
                  <a:extLst>
                    <a:ext uri="{FF2B5EF4-FFF2-40B4-BE49-F238E27FC236}">
                      <a16:creationId xmlns:a16="http://schemas.microsoft.com/office/drawing/2014/main" id="{C0456863-C218-6945-8211-5C5C8A5F687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8151126" y="2263764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130">
                  <a:extLst>
                    <a:ext uri="{FF2B5EF4-FFF2-40B4-BE49-F238E27FC236}">
                      <a16:creationId xmlns:a16="http://schemas.microsoft.com/office/drawing/2014/main" id="{263B5F6F-04C7-1F44-B6C3-62C94A762FEF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8650792" y="2263764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131">
                  <a:extLst>
                    <a:ext uri="{FF2B5EF4-FFF2-40B4-BE49-F238E27FC236}">
                      <a16:creationId xmlns:a16="http://schemas.microsoft.com/office/drawing/2014/main" id="{CDA0154A-1488-7D48-AEBD-DC777586F46F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9150458" y="2263764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132">
                  <a:extLst>
                    <a:ext uri="{FF2B5EF4-FFF2-40B4-BE49-F238E27FC236}">
                      <a16:creationId xmlns:a16="http://schemas.microsoft.com/office/drawing/2014/main" id="{0A7C0740-C5AA-DA43-8199-481F6B474535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9650124" y="2263764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133">
                  <a:extLst>
                    <a:ext uri="{FF2B5EF4-FFF2-40B4-BE49-F238E27FC236}">
                      <a16:creationId xmlns:a16="http://schemas.microsoft.com/office/drawing/2014/main" id="{1F3EEF38-7804-1444-B183-7EB48E20359D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8151126" y="2699819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134">
                  <a:extLst>
                    <a:ext uri="{FF2B5EF4-FFF2-40B4-BE49-F238E27FC236}">
                      <a16:creationId xmlns:a16="http://schemas.microsoft.com/office/drawing/2014/main" id="{BC24DF45-3176-CC4B-A1C9-3F1EC3C07F13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8650792" y="2699819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135">
                  <a:extLst>
                    <a:ext uri="{FF2B5EF4-FFF2-40B4-BE49-F238E27FC236}">
                      <a16:creationId xmlns:a16="http://schemas.microsoft.com/office/drawing/2014/main" id="{90DD6386-DF5A-2F47-BB7A-3CC275C7D014}"/>
                    </a:ext>
                  </a:extLst>
                </p:cNvPr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9150458" y="2699819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136">
                  <a:extLst>
                    <a:ext uri="{FF2B5EF4-FFF2-40B4-BE49-F238E27FC236}">
                      <a16:creationId xmlns:a16="http://schemas.microsoft.com/office/drawing/2014/main" id="{46D1121F-CD8E-2A4F-B1A7-87DAE0EBBD3B}"/>
                    </a:ext>
                  </a:extLst>
                </p:cNvPr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9650124" y="2699819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137">
                  <a:extLst>
                    <a:ext uri="{FF2B5EF4-FFF2-40B4-BE49-F238E27FC236}">
                      <a16:creationId xmlns:a16="http://schemas.microsoft.com/office/drawing/2014/main" id="{F2A76454-7114-1E4C-846B-943B42D77A72}"/>
                    </a:ext>
                  </a:extLst>
                </p:cNvPr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8151126" y="3135873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138">
                  <a:extLst>
                    <a:ext uri="{FF2B5EF4-FFF2-40B4-BE49-F238E27FC236}">
                      <a16:creationId xmlns:a16="http://schemas.microsoft.com/office/drawing/2014/main" id="{7D5B96CE-F1E0-6140-85AA-1A6D68D0942E}"/>
                    </a:ext>
                  </a:extLst>
                </p:cNvPr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8650792" y="3135873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139">
                  <a:extLst>
                    <a:ext uri="{FF2B5EF4-FFF2-40B4-BE49-F238E27FC236}">
                      <a16:creationId xmlns:a16="http://schemas.microsoft.com/office/drawing/2014/main" id="{25D8AFC4-7804-F74E-9E23-1B373283DBB8}"/>
                    </a:ext>
                  </a:extLst>
                </p:cNvPr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9150458" y="3135873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140">
                  <a:extLst>
                    <a:ext uri="{FF2B5EF4-FFF2-40B4-BE49-F238E27FC236}">
                      <a16:creationId xmlns:a16="http://schemas.microsoft.com/office/drawing/2014/main" id="{9CC853D9-CC71-A244-806E-655BA8032380}"/>
                    </a:ext>
                  </a:extLst>
                </p:cNvPr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9650124" y="3135873"/>
                  <a:ext cx="499666" cy="436054"/>
                </a:xfrm>
                <a:prstGeom prst="rect">
                  <a:avLst/>
                </a:prstGeom>
                <a:noFill/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2" name="Straight Connector 141">
                  <a:extLst>
                    <a:ext uri="{FF2B5EF4-FFF2-40B4-BE49-F238E27FC236}">
                      <a16:creationId xmlns:a16="http://schemas.microsoft.com/office/drawing/2014/main" id="{97D4E94C-36D5-FF48-A498-122D555F1507}"/>
                    </a:ext>
                  </a:extLst>
                </p:cNvPr>
                <p:cNvCxnSpPr/>
                <p:nvPr>
                  <p:custDataLst>
                    <p:tags r:id="rId27"/>
                  </p:custDataLst>
                </p:nvPr>
              </p:nvCxnSpPr>
              <p:spPr>
                <a:xfrm flipV="1">
                  <a:off x="8151126" y="2263764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142">
                  <a:extLst>
                    <a:ext uri="{FF2B5EF4-FFF2-40B4-BE49-F238E27FC236}">
                      <a16:creationId xmlns:a16="http://schemas.microsoft.com/office/drawing/2014/main" id="{DF590FC6-C0C3-0342-843E-25A7E11F37B6}"/>
                    </a:ext>
                  </a:extLst>
                </p:cNvPr>
                <p:cNvCxnSpPr/>
                <p:nvPr>
                  <p:custDataLst>
                    <p:tags r:id="rId28"/>
                  </p:custDataLst>
                </p:nvPr>
              </p:nvCxnSpPr>
              <p:spPr>
                <a:xfrm flipV="1">
                  <a:off x="8151126" y="2699819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143">
                  <a:extLst>
                    <a:ext uri="{FF2B5EF4-FFF2-40B4-BE49-F238E27FC236}">
                      <a16:creationId xmlns:a16="http://schemas.microsoft.com/office/drawing/2014/main" id="{BC4DC205-744F-A54E-8E59-8D545012C179}"/>
                    </a:ext>
                  </a:extLst>
                </p:cNvPr>
                <p:cNvCxnSpPr/>
                <p:nvPr>
                  <p:custDataLst>
                    <p:tags r:id="rId29"/>
                  </p:custDataLst>
                </p:nvPr>
              </p:nvCxnSpPr>
              <p:spPr>
                <a:xfrm flipV="1">
                  <a:off x="8151126" y="3135873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144">
                  <a:extLst>
                    <a:ext uri="{FF2B5EF4-FFF2-40B4-BE49-F238E27FC236}">
                      <a16:creationId xmlns:a16="http://schemas.microsoft.com/office/drawing/2014/main" id="{3CAF0FA2-152C-5843-85F4-F5292770C418}"/>
                    </a:ext>
                  </a:extLst>
                </p:cNvPr>
                <p:cNvCxnSpPr/>
                <p:nvPr>
                  <p:custDataLst>
                    <p:tags r:id="rId30"/>
                  </p:custDataLst>
                </p:nvPr>
              </p:nvCxnSpPr>
              <p:spPr>
                <a:xfrm flipV="1">
                  <a:off x="8650792" y="2263764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145">
                  <a:extLst>
                    <a:ext uri="{FF2B5EF4-FFF2-40B4-BE49-F238E27FC236}">
                      <a16:creationId xmlns:a16="http://schemas.microsoft.com/office/drawing/2014/main" id="{C4D0871E-5083-144F-8408-2C15F0F54789}"/>
                    </a:ext>
                  </a:extLst>
                </p:cNvPr>
                <p:cNvCxnSpPr/>
                <p:nvPr>
                  <p:custDataLst>
                    <p:tags r:id="rId31"/>
                  </p:custDataLst>
                </p:nvPr>
              </p:nvCxnSpPr>
              <p:spPr>
                <a:xfrm flipV="1">
                  <a:off x="8650792" y="2696658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46">
                  <a:extLst>
                    <a:ext uri="{FF2B5EF4-FFF2-40B4-BE49-F238E27FC236}">
                      <a16:creationId xmlns:a16="http://schemas.microsoft.com/office/drawing/2014/main" id="{2C1A4CDD-3B57-D547-B615-473C1CC2486F}"/>
                    </a:ext>
                  </a:extLst>
                </p:cNvPr>
                <p:cNvCxnSpPr/>
                <p:nvPr>
                  <p:custDataLst>
                    <p:tags r:id="rId32"/>
                  </p:custDataLst>
                </p:nvPr>
              </p:nvCxnSpPr>
              <p:spPr>
                <a:xfrm flipV="1">
                  <a:off x="8650792" y="3135873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147">
                  <a:extLst>
                    <a:ext uri="{FF2B5EF4-FFF2-40B4-BE49-F238E27FC236}">
                      <a16:creationId xmlns:a16="http://schemas.microsoft.com/office/drawing/2014/main" id="{DC41E370-B85B-424C-B1C2-BFFB1BCFFCE6}"/>
                    </a:ext>
                  </a:extLst>
                </p:cNvPr>
                <p:cNvCxnSpPr/>
                <p:nvPr>
                  <p:custDataLst>
                    <p:tags r:id="rId33"/>
                  </p:custDataLst>
                </p:nvPr>
              </p:nvCxnSpPr>
              <p:spPr>
                <a:xfrm flipV="1">
                  <a:off x="9150458" y="2266925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148">
                  <a:extLst>
                    <a:ext uri="{FF2B5EF4-FFF2-40B4-BE49-F238E27FC236}">
                      <a16:creationId xmlns:a16="http://schemas.microsoft.com/office/drawing/2014/main" id="{43AF5900-0861-A745-B1CD-48B269E648CD}"/>
                    </a:ext>
                  </a:extLst>
                </p:cNvPr>
                <p:cNvCxnSpPr/>
                <p:nvPr>
                  <p:custDataLst>
                    <p:tags r:id="rId34"/>
                  </p:custDataLst>
                </p:nvPr>
              </p:nvCxnSpPr>
              <p:spPr>
                <a:xfrm flipV="1">
                  <a:off x="9150458" y="2706141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149">
                  <a:extLst>
                    <a:ext uri="{FF2B5EF4-FFF2-40B4-BE49-F238E27FC236}">
                      <a16:creationId xmlns:a16="http://schemas.microsoft.com/office/drawing/2014/main" id="{DD5F1B9D-C1CC-5E41-B25D-F80AA37A465E}"/>
                    </a:ext>
                  </a:extLst>
                </p:cNvPr>
                <p:cNvCxnSpPr/>
                <p:nvPr>
                  <p:custDataLst>
                    <p:tags r:id="rId35"/>
                  </p:custDataLst>
                </p:nvPr>
              </p:nvCxnSpPr>
              <p:spPr>
                <a:xfrm flipV="1">
                  <a:off x="9150458" y="3142196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150">
                  <a:extLst>
                    <a:ext uri="{FF2B5EF4-FFF2-40B4-BE49-F238E27FC236}">
                      <a16:creationId xmlns:a16="http://schemas.microsoft.com/office/drawing/2014/main" id="{E3FE7E3D-B41D-7541-806A-4BE2F0B9D395}"/>
                    </a:ext>
                  </a:extLst>
                </p:cNvPr>
                <p:cNvCxnSpPr/>
                <p:nvPr>
                  <p:custDataLst>
                    <p:tags r:id="rId36"/>
                  </p:custDataLst>
                </p:nvPr>
              </p:nvCxnSpPr>
              <p:spPr>
                <a:xfrm flipV="1">
                  <a:off x="9650124" y="2270086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151">
                  <a:extLst>
                    <a:ext uri="{FF2B5EF4-FFF2-40B4-BE49-F238E27FC236}">
                      <a16:creationId xmlns:a16="http://schemas.microsoft.com/office/drawing/2014/main" id="{36A979EC-34C2-244B-B53E-DB3C2B37B85F}"/>
                    </a:ext>
                  </a:extLst>
                </p:cNvPr>
                <p:cNvCxnSpPr/>
                <p:nvPr>
                  <p:custDataLst>
                    <p:tags r:id="rId37"/>
                  </p:custDataLst>
                </p:nvPr>
              </p:nvCxnSpPr>
              <p:spPr>
                <a:xfrm flipV="1">
                  <a:off x="9650124" y="2696658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152">
                  <a:extLst>
                    <a:ext uri="{FF2B5EF4-FFF2-40B4-BE49-F238E27FC236}">
                      <a16:creationId xmlns:a16="http://schemas.microsoft.com/office/drawing/2014/main" id="{9522E7F9-4C8B-284D-AD00-EFA43DD335E5}"/>
                    </a:ext>
                  </a:extLst>
                </p:cNvPr>
                <p:cNvCxnSpPr/>
                <p:nvPr>
                  <p:custDataLst>
                    <p:tags r:id="rId38"/>
                  </p:custDataLst>
                </p:nvPr>
              </p:nvCxnSpPr>
              <p:spPr>
                <a:xfrm flipV="1">
                  <a:off x="9650124" y="3135873"/>
                  <a:ext cx="499666" cy="436054"/>
                </a:xfrm>
                <a:prstGeom prst="line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153">
                  <a:extLst>
                    <a:ext uri="{FF2B5EF4-FFF2-40B4-BE49-F238E27FC236}">
                      <a16:creationId xmlns:a16="http://schemas.microsoft.com/office/drawing/2014/main" id="{837B461C-6B0D-7B47-99A3-EFA07A201CF2}"/>
                    </a:ext>
                  </a:extLst>
                </p:cNvPr>
                <p:cNvCxnSpPr/>
                <p:nvPr>
                  <p:custDataLst>
                    <p:tags r:id="rId39"/>
                  </p:custDataLst>
                </p:nvPr>
              </p:nvCxnSpPr>
              <p:spPr>
                <a:xfrm flipH="1">
                  <a:off x="8151126" y="2220743"/>
                  <a:ext cx="4129" cy="1351186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154">
                  <a:extLst>
                    <a:ext uri="{FF2B5EF4-FFF2-40B4-BE49-F238E27FC236}">
                      <a16:creationId xmlns:a16="http://schemas.microsoft.com/office/drawing/2014/main" id="{592FA3AC-AC7A-A24E-9BD6-7731EBFFD045}"/>
                    </a:ext>
                  </a:extLst>
                </p:cNvPr>
                <p:cNvCxnSpPr/>
                <p:nvPr>
                  <p:custDataLst>
                    <p:tags r:id="rId40"/>
                  </p:custDataLst>
                </p:nvPr>
              </p:nvCxnSpPr>
              <p:spPr>
                <a:xfrm flipH="1">
                  <a:off x="8657215" y="2228226"/>
                  <a:ext cx="6424" cy="1350025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155">
                  <a:extLst>
                    <a:ext uri="{FF2B5EF4-FFF2-40B4-BE49-F238E27FC236}">
                      <a16:creationId xmlns:a16="http://schemas.microsoft.com/office/drawing/2014/main" id="{0A171B9B-6F13-2A47-BA21-98562166E7D9}"/>
                    </a:ext>
                  </a:extLst>
                </p:cNvPr>
                <p:cNvCxnSpPr/>
                <p:nvPr>
                  <p:custDataLst>
                    <p:tags r:id="rId41"/>
                  </p:custDataLst>
                </p:nvPr>
              </p:nvCxnSpPr>
              <p:spPr>
                <a:xfrm flipH="1">
                  <a:off x="9150458" y="2227844"/>
                  <a:ext cx="11927" cy="1350406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156">
                  <a:extLst>
                    <a:ext uri="{FF2B5EF4-FFF2-40B4-BE49-F238E27FC236}">
                      <a16:creationId xmlns:a16="http://schemas.microsoft.com/office/drawing/2014/main" id="{71783B10-8641-FA43-85CA-F9FD3D7CFBD2}"/>
                    </a:ext>
                  </a:extLst>
                </p:cNvPr>
                <p:cNvCxnSpPr/>
                <p:nvPr>
                  <p:custDataLst>
                    <p:tags r:id="rId42"/>
                  </p:custDataLst>
                </p:nvPr>
              </p:nvCxnSpPr>
              <p:spPr>
                <a:xfrm flipH="1">
                  <a:off x="9650124" y="2233357"/>
                  <a:ext cx="5506" cy="1358289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157">
                  <a:extLst>
                    <a:ext uri="{FF2B5EF4-FFF2-40B4-BE49-F238E27FC236}">
                      <a16:creationId xmlns:a16="http://schemas.microsoft.com/office/drawing/2014/main" id="{B3594095-3CC0-8D41-95A0-83A880C703CB}"/>
                    </a:ext>
                  </a:extLst>
                </p:cNvPr>
                <p:cNvCxnSpPr/>
                <p:nvPr>
                  <p:custDataLst>
                    <p:tags r:id="rId43"/>
                  </p:custDataLst>
                </p:nvPr>
              </p:nvCxnSpPr>
              <p:spPr>
                <a:xfrm flipH="1">
                  <a:off x="10149790" y="2227844"/>
                  <a:ext cx="6424" cy="134408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158">
                  <a:extLst>
                    <a:ext uri="{FF2B5EF4-FFF2-40B4-BE49-F238E27FC236}">
                      <a16:creationId xmlns:a16="http://schemas.microsoft.com/office/drawing/2014/main" id="{240189D8-7A7B-3C4E-A5A1-90B139130C50}"/>
                    </a:ext>
                  </a:extLst>
                </p:cNvPr>
                <p:cNvCxnSpPr/>
                <p:nvPr>
                  <p:custDataLst>
                    <p:tags r:id="rId44"/>
                  </p:custDataLst>
                </p:nvPr>
              </p:nvCxnSpPr>
              <p:spPr>
                <a:xfrm>
                  <a:off x="8151126" y="3573120"/>
                  <a:ext cx="506089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159">
                  <a:extLst>
                    <a:ext uri="{FF2B5EF4-FFF2-40B4-BE49-F238E27FC236}">
                      <a16:creationId xmlns:a16="http://schemas.microsoft.com/office/drawing/2014/main" id="{29DD9592-B8A6-AD44-8FD9-C64118C5E6B9}"/>
                    </a:ext>
                  </a:extLst>
                </p:cNvPr>
                <p:cNvCxnSpPr/>
                <p:nvPr>
                  <p:custDataLst>
                    <p:tags r:id="rId45"/>
                  </p:custDataLst>
                </p:nvPr>
              </p:nvCxnSpPr>
              <p:spPr>
                <a:xfrm>
                  <a:off x="8648520" y="2260654"/>
                  <a:ext cx="506089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160">
                  <a:extLst>
                    <a:ext uri="{FF2B5EF4-FFF2-40B4-BE49-F238E27FC236}">
                      <a16:creationId xmlns:a16="http://schemas.microsoft.com/office/drawing/2014/main" id="{7B1B384B-FFED-9E40-8F7C-2C132BE33A6E}"/>
                    </a:ext>
                  </a:extLst>
                </p:cNvPr>
                <p:cNvCxnSpPr/>
                <p:nvPr>
                  <p:custDataLst>
                    <p:tags r:id="rId46"/>
                  </p:custDataLst>
                </p:nvPr>
              </p:nvCxnSpPr>
              <p:spPr>
                <a:xfrm>
                  <a:off x="9144035" y="3571929"/>
                  <a:ext cx="506089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161">
                  <a:extLst>
                    <a:ext uri="{FF2B5EF4-FFF2-40B4-BE49-F238E27FC236}">
                      <a16:creationId xmlns:a16="http://schemas.microsoft.com/office/drawing/2014/main" id="{A56BDE9B-96D5-BC4B-8AC8-78C9D7CC7DA2}"/>
                    </a:ext>
                  </a:extLst>
                </p:cNvPr>
                <p:cNvCxnSpPr/>
                <p:nvPr>
                  <p:custDataLst>
                    <p:tags r:id="rId47"/>
                  </p:custDataLst>
                </p:nvPr>
              </p:nvCxnSpPr>
              <p:spPr>
                <a:xfrm>
                  <a:off x="9642346" y="2261891"/>
                  <a:ext cx="506089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Oval 162">
                  <a:extLst>
                    <a:ext uri="{FF2B5EF4-FFF2-40B4-BE49-F238E27FC236}">
                      <a16:creationId xmlns:a16="http://schemas.microsoft.com/office/drawing/2014/main" id="{EB6CB1D1-EAE5-974C-BB79-0B6F9B64AFFE}"/>
                    </a:ext>
                  </a:extLst>
                </p:cNvPr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8102472" y="2218413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163">
                  <a:extLst>
                    <a:ext uri="{FF2B5EF4-FFF2-40B4-BE49-F238E27FC236}">
                      <a16:creationId xmlns:a16="http://schemas.microsoft.com/office/drawing/2014/main" id="{0F643A96-CE24-1F40-964B-D856E4025627}"/>
                    </a:ext>
                  </a:extLst>
                </p:cNvPr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8099697" y="2644760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164">
                  <a:extLst>
                    <a:ext uri="{FF2B5EF4-FFF2-40B4-BE49-F238E27FC236}">
                      <a16:creationId xmlns:a16="http://schemas.microsoft.com/office/drawing/2014/main" id="{54B8E910-1F47-4F4D-8479-2D06F107556E}"/>
                    </a:ext>
                  </a:extLst>
                </p:cNvPr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8099698" y="3092852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165">
                  <a:extLst>
                    <a:ext uri="{FF2B5EF4-FFF2-40B4-BE49-F238E27FC236}">
                      <a16:creationId xmlns:a16="http://schemas.microsoft.com/office/drawing/2014/main" id="{B1C9CF42-E8DB-5346-B9FB-F512746F7386}"/>
                    </a:ext>
                  </a:extLst>
                </p:cNvPr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8098282" y="3528908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166">
                  <a:extLst>
                    <a:ext uri="{FF2B5EF4-FFF2-40B4-BE49-F238E27FC236}">
                      <a16:creationId xmlns:a16="http://schemas.microsoft.com/office/drawing/2014/main" id="{636638A2-2EE5-0F4B-A019-7A25FBEAD993}"/>
                    </a:ext>
                  </a:extLst>
                </p:cNvPr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8602099" y="2225896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167">
                  <a:extLst>
                    <a:ext uri="{FF2B5EF4-FFF2-40B4-BE49-F238E27FC236}">
                      <a16:creationId xmlns:a16="http://schemas.microsoft.com/office/drawing/2014/main" id="{CFA7E2E3-C878-C048-A199-35F6E1D263C1}"/>
                    </a:ext>
                  </a:extLst>
                </p:cNvPr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8608080" y="2652242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168">
                  <a:extLst>
                    <a:ext uri="{FF2B5EF4-FFF2-40B4-BE49-F238E27FC236}">
                      <a16:creationId xmlns:a16="http://schemas.microsoft.com/office/drawing/2014/main" id="{A516D39D-4763-0947-83A2-A69E9BF06072}"/>
                    </a:ext>
                  </a:extLst>
                </p:cNvPr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8599323" y="3100335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169">
                  <a:extLst>
                    <a:ext uri="{FF2B5EF4-FFF2-40B4-BE49-F238E27FC236}">
                      <a16:creationId xmlns:a16="http://schemas.microsoft.com/office/drawing/2014/main" id="{CA291D72-0F4A-5F49-9BE6-FAE925A29D7E}"/>
                    </a:ext>
                  </a:extLst>
                </p:cNvPr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8601160" y="3528001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170">
                  <a:extLst>
                    <a:ext uri="{FF2B5EF4-FFF2-40B4-BE49-F238E27FC236}">
                      <a16:creationId xmlns:a16="http://schemas.microsoft.com/office/drawing/2014/main" id="{2CD4211F-B7DF-9349-88D8-6EED04B8323B}"/>
                    </a:ext>
                  </a:extLst>
                </p:cNvPr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9100844" y="2225515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171">
                  <a:extLst>
                    <a:ext uri="{FF2B5EF4-FFF2-40B4-BE49-F238E27FC236}">
                      <a16:creationId xmlns:a16="http://schemas.microsoft.com/office/drawing/2014/main" id="{044495C7-C633-0E4B-B13E-AF9D48080C35}"/>
                    </a:ext>
                  </a:extLst>
                </p:cNvPr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9106827" y="2651861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172">
                  <a:extLst>
                    <a:ext uri="{FF2B5EF4-FFF2-40B4-BE49-F238E27FC236}">
                      <a16:creationId xmlns:a16="http://schemas.microsoft.com/office/drawing/2014/main" id="{708C645B-FC0D-E648-BBCA-E766321FA8BD}"/>
                    </a:ext>
                  </a:extLst>
                </p:cNvPr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9106827" y="3099953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173">
                  <a:extLst>
                    <a:ext uri="{FF2B5EF4-FFF2-40B4-BE49-F238E27FC236}">
                      <a16:creationId xmlns:a16="http://schemas.microsoft.com/office/drawing/2014/main" id="{EFA42B24-C0F5-884B-8FA9-70EC56443585}"/>
                    </a:ext>
                  </a:extLst>
                </p:cNvPr>
                <p:cNvSpPr/>
                <p:nvPr>
                  <p:custDataLst>
                    <p:tags r:id="rId59"/>
                  </p:custDataLst>
                </p:nvPr>
              </p:nvSpPr>
              <p:spPr>
                <a:xfrm>
                  <a:off x="9099907" y="3519229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174">
                  <a:extLst>
                    <a:ext uri="{FF2B5EF4-FFF2-40B4-BE49-F238E27FC236}">
                      <a16:creationId xmlns:a16="http://schemas.microsoft.com/office/drawing/2014/main" id="{57D6964D-3C7A-8845-B9D6-F3113BBC3B09}"/>
                    </a:ext>
                  </a:extLst>
                </p:cNvPr>
                <p:cNvSpPr/>
                <p:nvPr>
                  <p:custDataLst>
                    <p:tags r:id="rId60"/>
                  </p:custDataLst>
                </p:nvPr>
              </p:nvSpPr>
              <p:spPr>
                <a:xfrm>
                  <a:off x="9602845" y="2222638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175">
                  <a:extLst>
                    <a:ext uri="{FF2B5EF4-FFF2-40B4-BE49-F238E27FC236}">
                      <a16:creationId xmlns:a16="http://schemas.microsoft.com/office/drawing/2014/main" id="{4DE3C7B5-1682-C849-9C37-E609BDE3786A}"/>
                    </a:ext>
                  </a:extLst>
                </p:cNvPr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9599266" y="2657373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176">
                  <a:extLst>
                    <a:ext uri="{FF2B5EF4-FFF2-40B4-BE49-F238E27FC236}">
                      <a16:creationId xmlns:a16="http://schemas.microsoft.com/office/drawing/2014/main" id="{4C026722-D228-D64B-83FF-2CD4506BD6D6}"/>
                    </a:ext>
                  </a:extLst>
                </p:cNvPr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9599265" y="3088687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177">
                  <a:extLst>
                    <a:ext uri="{FF2B5EF4-FFF2-40B4-BE49-F238E27FC236}">
                      <a16:creationId xmlns:a16="http://schemas.microsoft.com/office/drawing/2014/main" id="{6D9FB1CB-FFA0-D541-9501-051BB657E7C1}"/>
                    </a:ext>
                  </a:extLst>
                </p:cNvPr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9601102" y="3524742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178">
                  <a:extLst>
                    <a:ext uri="{FF2B5EF4-FFF2-40B4-BE49-F238E27FC236}">
                      <a16:creationId xmlns:a16="http://schemas.microsoft.com/office/drawing/2014/main" id="{52E6E08D-EA69-AF42-B6B5-741EEE442A06}"/>
                    </a:ext>
                  </a:extLst>
                </p:cNvPr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10103433" y="2225517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179">
                  <a:extLst>
                    <a:ext uri="{FF2B5EF4-FFF2-40B4-BE49-F238E27FC236}">
                      <a16:creationId xmlns:a16="http://schemas.microsoft.com/office/drawing/2014/main" id="{8B4C44E3-E4FF-D840-BA82-42D1A2D81D77}"/>
                    </a:ext>
                  </a:extLst>
                </p:cNvPr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10100655" y="2660250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180">
                  <a:extLst>
                    <a:ext uri="{FF2B5EF4-FFF2-40B4-BE49-F238E27FC236}">
                      <a16:creationId xmlns:a16="http://schemas.microsoft.com/office/drawing/2014/main" id="{C963AA4D-181C-E04F-A7BD-A2D96F0BF1EE}"/>
                    </a:ext>
                  </a:extLst>
                </p:cNvPr>
                <p:cNvSpPr/>
                <p:nvPr>
                  <p:custDataLst>
                    <p:tags r:id="rId66"/>
                  </p:custDataLst>
                </p:nvPr>
              </p:nvSpPr>
              <p:spPr>
                <a:xfrm>
                  <a:off x="10100655" y="3091563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181">
                  <a:extLst>
                    <a:ext uri="{FF2B5EF4-FFF2-40B4-BE49-F238E27FC236}">
                      <a16:creationId xmlns:a16="http://schemas.microsoft.com/office/drawing/2014/main" id="{4EE6DB9F-E339-374F-A64C-28FB165F3687}"/>
                    </a:ext>
                  </a:extLst>
                </p:cNvPr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10102492" y="3527618"/>
                  <a:ext cx="118944" cy="113955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0" name="Straight Connector 111">
                <a:extLst>
                  <a:ext uri="{FF2B5EF4-FFF2-40B4-BE49-F238E27FC236}">
                    <a16:creationId xmlns:a16="http://schemas.microsoft.com/office/drawing/2014/main" id="{7DB54D44-148E-6845-A839-0DEDEAC64EF3}"/>
                  </a:ext>
                </a:extLst>
              </p:cNvPr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8147200" y="1909112"/>
                <a:ext cx="1" cy="2254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112">
                <a:extLst>
                  <a:ext uri="{FF2B5EF4-FFF2-40B4-BE49-F238E27FC236}">
                    <a16:creationId xmlns:a16="http://schemas.microsoft.com/office/drawing/2014/main" id="{6C31F5D4-B181-714F-9076-823B482C668A}"/>
                  </a:ext>
                </a:extLst>
              </p:cNvPr>
              <p:cNvCxnSpPr/>
              <p:nvPr>
                <p:custDataLst>
                  <p:tags r:id="rId6"/>
                </p:custDataLst>
              </p:nvPr>
            </p:nvCxnSpPr>
            <p:spPr>
              <a:xfrm flipV="1">
                <a:off x="9302733" y="2012554"/>
                <a:ext cx="597300" cy="151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113">
                <a:extLst>
                  <a:ext uri="{FF2B5EF4-FFF2-40B4-BE49-F238E27FC236}">
                    <a16:creationId xmlns:a16="http://schemas.microsoft.com/office/drawing/2014/main" id="{A29ADFF7-6CAA-A54C-92A1-33EDB447F10C}"/>
                  </a:ext>
                </a:extLst>
              </p:cNvPr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9975113" y="1909112"/>
                <a:ext cx="1" cy="2254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114">
                <a:extLst>
                  <a:ext uri="{FF2B5EF4-FFF2-40B4-BE49-F238E27FC236}">
                    <a16:creationId xmlns:a16="http://schemas.microsoft.com/office/drawing/2014/main" id="{59B6DE2F-53BA-8147-932E-96F863EED1D5}"/>
                  </a:ext>
                </a:extLst>
              </p:cNvPr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8204750" y="2010257"/>
                <a:ext cx="678589" cy="30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115">
                <a:extLst>
                  <a:ext uri="{FF2B5EF4-FFF2-40B4-BE49-F238E27FC236}">
                    <a16:creationId xmlns:a16="http://schemas.microsoft.com/office/drawing/2014/main" id="{CBA4A4C5-A1B0-7E4F-8228-89347935A3DD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780346" y="1643759"/>
                <a:ext cx="446015" cy="620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</a:p>
            </p:txBody>
          </p:sp>
          <p:cxnSp>
            <p:nvCxnSpPr>
              <p:cNvPr id="35" name="Straight Connector 116">
                <a:extLst>
                  <a:ext uri="{FF2B5EF4-FFF2-40B4-BE49-F238E27FC236}">
                    <a16:creationId xmlns:a16="http://schemas.microsoft.com/office/drawing/2014/main" id="{7FC6E425-127F-9E4F-B750-6DE0B9E79248}"/>
                  </a:ext>
                </a:extLst>
              </p:cNvPr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0084529" y="2234100"/>
                <a:ext cx="29743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17">
                <a:extLst>
                  <a:ext uri="{FF2B5EF4-FFF2-40B4-BE49-F238E27FC236}">
                    <a16:creationId xmlns:a16="http://schemas.microsoft.com/office/drawing/2014/main" id="{2711D361-28FA-8E4C-828E-8B9B277DE30B}"/>
                  </a:ext>
                </a:extLst>
              </p:cNvPr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10086225" y="3479650"/>
                <a:ext cx="29743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118">
                <a:extLst>
                  <a:ext uri="{FF2B5EF4-FFF2-40B4-BE49-F238E27FC236}">
                    <a16:creationId xmlns:a16="http://schemas.microsoft.com/office/drawing/2014/main" id="{32102A01-D1E1-534B-AD7C-7BB8677C65FD}"/>
                  </a:ext>
                </a:extLst>
              </p:cNvPr>
              <p:cNvCxnSpPr/>
              <p:nvPr>
                <p:custDataLst>
                  <p:tags r:id="rId12"/>
                </p:custDataLst>
              </p:nvPr>
            </p:nvCxnSpPr>
            <p:spPr>
              <a:xfrm flipH="1" flipV="1">
                <a:off x="10233248" y="2297614"/>
                <a:ext cx="1" cy="410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119">
                <a:extLst>
                  <a:ext uri="{FF2B5EF4-FFF2-40B4-BE49-F238E27FC236}">
                    <a16:creationId xmlns:a16="http://schemas.microsoft.com/office/drawing/2014/main" id="{FBDF100D-681B-0E4D-897C-00F33781BDB2}"/>
                  </a:ext>
                </a:extLst>
              </p:cNvPr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10233248" y="3051350"/>
                <a:ext cx="7357" cy="38733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128">
                <a:extLst>
                  <a:ext uri="{FF2B5EF4-FFF2-40B4-BE49-F238E27FC236}">
                    <a16:creationId xmlns:a16="http://schemas.microsoft.com/office/drawing/2014/main" id="{8B23A2D7-08FD-9845-9C29-7799B2C6721E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0005826" y="2596260"/>
                <a:ext cx="527668" cy="620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</p:grpSp>
      </p:grpSp>
      <p:sp>
        <p:nvSpPr>
          <p:cNvPr id="93" name="文本框 92">
            <a:extLst>
              <a:ext uri="{FF2B5EF4-FFF2-40B4-BE49-F238E27FC236}">
                <a16:creationId xmlns:a16="http://schemas.microsoft.com/office/drawing/2014/main" id="{458EB51E-909B-4B48-A491-BA3FCFA5D12C}"/>
              </a:ext>
            </a:extLst>
          </p:cNvPr>
          <p:cNvSpPr txBox="1"/>
          <p:nvPr/>
        </p:nvSpPr>
        <p:spPr>
          <a:xfrm>
            <a:off x="327254" y="992838"/>
            <a:ext cx="501366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Exponential wall in many-body system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0B7488-AB35-A042-8758-6623D8A66BA3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3715338" y="2294212"/>
            <a:ext cx="1600200" cy="317500"/>
          </a:xfrm>
          <a:prstGeom prst="rect">
            <a:avLst/>
          </a:prstGeom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D7FD1818-D121-8644-BE96-91B3E8DAA287}"/>
              </a:ext>
            </a:extLst>
          </p:cNvPr>
          <p:cNvSpPr txBox="1"/>
          <p:nvPr/>
        </p:nvSpPr>
        <p:spPr>
          <a:xfrm>
            <a:off x="327252" y="3433881"/>
            <a:ext cx="640272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Tensor network for quantum many-body system  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C23334B3-E446-7D4F-9CB6-3B44EA04765E}"/>
              </a:ext>
            </a:extLst>
          </p:cNvPr>
          <p:cNvSpPr txBox="1"/>
          <p:nvPr/>
        </p:nvSpPr>
        <p:spPr>
          <a:xfrm>
            <a:off x="6587290" y="988225"/>
            <a:ext cx="501366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Thermal tensor network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1" name="图片 100">
            <a:extLst>
              <a:ext uri="{FF2B5EF4-FFF2-40B4-BE49-F238E27FC236}">
                <a16:creationId xmlns:a16="http://schemas.microsoft.com/office/drawing/2014/main" id="{434653D7-D273-044E-BDA2-011E39B0E9A5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0349568" y="2139461"/>
            <a:ext cx="1155700" cy="266700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00BC2918-DCF4-964B-ABB8-A2359F04A95F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0254318" y="5064680"/>
            <a:ext cx="1346200" cy="317500"/>
          </a:xfrm>
          <a:prstGeom prst="rect">
            <a:avLst/>
          </a:prstGeom>
        </p:spPr>
      </p:pic>
      <p:sp>
        <p:nvSpPr>
          <p:cNvPr id="103" name="TextBox 44">
            <a:extLst>
              <a:ext uri="{FF2B5EF4-FFF2-40B4-BE49-F238E27FC236}">
                <a16:creationId xmlns:a16="http://schemas.microsoft.com/office/drawing/2014/main" id="{8D22B711-16DD-2440-A37A-E8229FB15E3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6692" y="3858747"/>
            <a:ext cx="5617845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zh-CN" sz="2200" dirty="0">
                <a:solidFill>
                  <a:srgbClr val="2F559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Numerical renormalization group</a:t>
            </a:r>
          </a:p>
          <a:p>
            <a:pPr marL="342900" indent="-342900" algn="l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zh-CN" sz="2200" dirty="0">
                <a:solidFill>
                  <a:srgbClr val="2F559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Density matrix renormalization group</a:t>
            </a:r>
            <a:endParaRPr kumimoji="1" lang="zh-CN" altLang="en-US" sz="2200" dirty="0">
              <a:solidFill>
                <a:srgbClr val="2F559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zh-CN" sz="2200" dirty="0">
                <a:solidFill>
                  <a:srgbClr val="2F559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2D tensor network state: </a:t>
            </a:r>
            <a:r>
              <a:rPr kumimoji="1" lang="en-US" altLang="zh-CN" sz="2200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iPEPS</a:t>
            </a:r>
            <a:endParaRPr kumimoji="1" lang="zh-CN" altLang="en-US" sz="2200" dirty="0">
              <a:solidFill>
                <a:srgbClr val="2F559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8" name="Rectangle 9">
            <a:extLst>
              <a:ext uri="{FF2B5EF4-FFF2-40B4-BE49-F238E27FC236}">
                <a16:creationId xmlns:a16="http://schemas.microsoft.com/office/drawing/2014/main" id="{B3F12CBD-B941-A548-87B2-CD29054AA0D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34001" y="5565406"/>
            <a:ext cx="4923788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Density Matrix RG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S.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White,</a:t>
            </a:r>
            <a:r>
              <a:rPr lang="zh-CN" altLang="en-US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1992 PRL milestone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5FC0F8-C62E-364E-B31F-B8613058A3F8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0387668" y="3037206"/>
            <a:ext cx="1079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 animBg="1"/>
      <p:bldP spid="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C4F86-BDAF-1B4A-9A35-AADF867FD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Thermal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Tensor Network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1DC8835-CCF2-A44C-9681-DA1C5AC1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77340"/>
            <a:ext cx="2844800" cy="270933"/>
          </a:xfrm>
        </p:spPr>
        <p:txBody>
          <a:bodyPr/>
          <a:lstStyle/>
          <a:p>
            <a:fld id="{C53944C6-082E-4FF0-9881-94A307BF8706}" type="slidenum">
              <a:rPr lang="en-US" altLang="zh-CN" smtClean="0"/>
              <a:t>18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C937293-5360-E948-B4BC-F111F0E1A4FC}"/>
              </a:ext>
            </a:extLst>
          </p:cNvPr>
          <p:cNvSpPr txBox="1"/>
          <p:nvPr/>
        </p:nvSpPr>
        <p:spPr>
          <a:xfrm>
            <a:off x="327254" y="907494"/>
            <a:ext cx="1168186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Exponential tensor renormalization group (XTRG): 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CCD5506-8FA9-1B49-9EC0-E0AAFE2896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28538" y="2667356"/>
            <a:ext cx="5734922" cy="25820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C0A868-8372-5B4B-91D0-DC55E82A7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49" y="5372049"/>
            <a:ext cx="2501900" cy="266700"/>
          </a:xfrm>
          <a:prstGeom prst="rect">
            <a:avLst/>
          </a:prstGeom>
        </p:spPr>
      </p:pic>
      <p:sp>
        <p:nvSpPr>
          <p:cNvPr id="14" name="Text Box 21">
            <a:extLst>
              <a:ext uri="{FF2B5EF4-FFF2-40B4-BE49-F238E27FC236}">
                <a16:creationId xmlns:a16="http://schemas.microsoft.com/office/drawing/2014/main" id="{DC6F7ADB-0F1D-E34D-ADC7-9C9B576304F1}"/>
              </a:ext>
            </a:extLst>
          </p:cNvPr>
          <p:cNvSpPr txBox="1"/>
          <p:nvPr/>
        </p:nvSpPr>
        <p:spPr>
          <a:xfrm>
            <a:off x="628337" y="6323451"/>
            <a:ext cx="28031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Chen, </a:t>
            </a:r>
            <a:r>
              <a:rPr lang="en-US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et al.,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is-I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PRX 8, 031082 (2018)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0BF1AAB6-A1E9-7741-99F2-771F39367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937" y="3451304"/>
            <a:ext cx="1460500" cy="317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FA15CB4-2B88-9F45-BD50-A0F835561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62" y="1615798"/>
            <a:ext cx="53848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C4F86-BDAF-1B4A-9A35-AADF867FD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Thermal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Tensor Network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1DC8835-CCF2-A44C-9681-DA1C5AC1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77340"/>
            <a:ext cx="2844800" cy="270933"/>
          </a:xfrm>
        </p:spPr>
        <p:txBody>
          <a:bodyPr/>
          <a:lstStyle/>
          <a:p>
            <a:fld id="{C53944C6-082E-4FF0-9881-94A307BF8706}" type="slidenum">
              <a:rPr lang="en-US" altLang="zh-CN" smtClean="0"/>
              <a:t>19</a:t>
            </a:fld>
            <a:endParaRPr lang="zh-CN" altLang="en-US" dirty="0"/>
          </a:p>
        </p:txBody>
      </p:sp>
      <p:pic>
        <p:nvPicPr>
          <p:cNvPr id="7" name="Picture 29">
            <a:extLst>
              <a:ext uri="{FF2B5EF4-FFF2-40B4-BE49-F238E27FC236}">
                <a16:creationId xmlns:a16="http://schemas.microsoft.com/office/drawing/2014/main" id="{32172DAF-E836-924D-AC09-E434F1695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40" y="1751133"/>
            <a:ext cx="3256451" cy="15176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21834A-A150-ED4F-802A-FAC0F71FB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505" y="2490539"/>
            <a:ext cx="1460500" cy="317500"/>
          </a:xfrm>
          <a:prstGeom prst="rect">
            <a:avLst/>
          </a:prstGeom>
        </p:spPr>
      </p:pic>
      <p:sp>
        <p:nvSpPr>
          <p:cNvPr id="15" name="Text Box 21">
            <a:extLst>
              <a:ext uri="{FF2B5EF4-FFF2-40B4-BE49-F238E27FC236}">
                <a16:creationId xmlns:a16="http://schemas.microsoft.com/office/drawing/2014/main" id="{F8EBCC99-1831-6E4E-915D-A242E0C5314A}"/>
              </a:ext>
            </a:extLst>
          </p:cNvPr>
          <p:cNvSpPr txBox="1"/>
          <p:nvPr/>
        </p:nvSpPr>
        <p:spPr>
          <a:xfrm>
            <a:off x="645458" y="6133803"/>
            <a:ext cx="338694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Haegeman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et al., </a:t>
            </a:r>
            <a:r>
              <a:rPr 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PRL 107, 070601 (2011)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Li, </a:t>
            </a:r>
            <a:r>
              <a:rPr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et al.,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PRL 130, 226502 (2023) 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4E0814-DA3A-8646-95FD-B1778C63F981}"/>
              </a:ext>
            </a:extLst>
          </p:cNvPr>
          <p:cNvSpPr txBox="1"/>
          <p:nvPr/>
        </p:nvSpPr>
        <p:spPr>
          <a:xfrm>
            <a:off x="645458" y="1544729"/>
            <a:ext cx="6023566" cy="1681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Imaginary-time evolution of the density matrix by time-dependent variational principle </a:t>
            </a:r>
          </a:p>
          <a:p>
            <a:pPr>
              <a:lnSpc>
                <a:spcPct val="200000"/>
              </a:lnSpc>
            </a:pPr>
            <a:r>
              <a:rPr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9E86588-1DC7-8346-97B8-DCD8C7375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721" y="2687593"/>
            <a:ext cx="1219200" cy="635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8765FD27-A6B6-6F48-A990-3D11FC8ABB71}"/>
              </a:ext>
            </a:extLst>
          </p:cNvPr>
          <p:cNvSpPr txBox="1"/>
          <p:nvPr/>
        </p:nvSpPr>
        <p:spPr>
          <a:xfrm>
            <a:off x="327254" y="907494"/>
            <a:ext cx="1168186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Tangent space tensor renormalization group (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tanTRG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): 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772FA8-C08D-3247-B67B-4D9A4129D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938" y="3687798"/>
            <a:ext cx="8697951" cy="1969919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15A288-E776-EF41-BD4B-06C376547B8E}"/>
              </a:ext>
            </a:extLst>
          </p:cNvPr>
          <p:cNvGrpSpPr/>
          <p:nvPr/>
        </p:nvGrpSpPr>
        <p:grpSpPr>
          <a:xfrm>
            <a:off x="8553949" y="6210747"/>
            <a:ext cx="3076237" cy="369332"/>
            <a:chOff x="-595151" y="7982095"/>
            <a:chExt cx="3076237" cy="369332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DB9F8D0-D0BD-6C47-9F2B-5E7E5F400F33}"/>
                </a:ext>
              </a:extLst>
            </p:cNvPr>
            <p:cNvSpPr txBox="1"/>
            <p:nvPr/>
          </p:nvSpPr>
          <p:spPr>
            <a:xfrm>
              <a:off x="-595151" y="7982095"/>
              <a:ext cx="30762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https://github.com/ThermoTN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D94532F6-C5D7-6A4C-82CF-4C1BC5F1BD50}"/>
                </a:ext>
              </a:extLst>
            </p:cNvPr>
            <p:cNvCxnSpPr>
              <a:cxnSpLocks/>
            </p:cNvCxnSpPr>
            <p:nvPr/>
          </p:nvCxnSpPr>
          <p:spPr>
            <a:xfrm>
              <a:off x="-465300" y="8351427"/>
              <a:ext cx="277677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BCA2E30-3DE5-9F4C-97F1-59B1D0840EBF}"/>
              </a:ext>
            </a:extLst>
          </p:cNvPr>
          <p:cNvGrpSpPr/>
          <p:nvPr/>
        </p:nvGrpSpPr>
        <p:grpSpPr>
          <a:xfrm>
            <a:off x="9444141" y="3656395"/>
            <a:ext cx="2997841" cy="2226284"/>
            <a:chOff x="9444141" y="3845964"/>
            <a:chExt cx="2997841" cy="2226284"/>
          </a:xfrm>
        </p:grpSpPr>
        <p:pic>
          <p:nvPicPr>
            <p:cNvPr id="16" name="图片 15" descr="男人戴着眼镜&#10;&#10;描述已自动生成">
              <a:extLst>
                <a:ext uri="{FF2B5EF4-FFF2-40B4-BE49-F238E27FC236}">
                  <a16:creationId xmlns:a16="http://schemas.microsoft.com/office/drawing/2014/main" id="{94A8916C-EFC1-774F-98A5-E142FB63D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65797" y="3845964"/>
              <a:ext cx="1554530" cy="155453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7409286-7CB1-C645-B783-D284AD21335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444141" y="5425917"/>
              <a:ext cx="29978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Qiaoyi</a:t>
              </a: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Li</a:t>
              </a:r>
            </a:p>
            <a:p>
              <a:pPr algn="ctr"/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ITP</a:t>
              </a:r>
              <a:r>
                <a:rPr lang="zh-CN" altLang="en-US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(on the market)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5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4D534-DDF1-F64F-AF32-524A2E2E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spc="100" dirty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Canela Text Regular"/>
              </a:rPr>
              <a:t>Outline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CEE5B7-027E-9C46-9AE1-390F062DF6F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12338" y="1445481"/>
            <a:ext cx="95572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Introduction of spin supersolid</a:t>
            </a:r>
          </a:p>
          <a:p>
            <a:endParaRPr kumimoji="1"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kumimoji="1"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Thermal tensor network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XTRG, </a:t>
            </a:r>
            <a:r>
              <a:rPr kumimoji="1"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tanTRG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stoMPS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…</a:t>
            </a:r>
          </a:p>
          <a:p>
            <a:endParaRPr kumimoji="1"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kumimoji="1"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Spin supersolid state in triangular lattice antiferromagnet Na</a:t>
            </a:r>
            <a:r>
              <a:rPr kumimoji="1" lang="en-US" altLang="zh-CN" sz="22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1"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BaCo(PO</a:t>
            </a:r>
            <a:r>
              <a:rPr kumimoji="1" lang="en-US" altLang="zh-CN" sz="22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kumimoji="1"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kumimoji="1" lang="en-US" altLang="zh-CN" sz="22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 determination, phase diagram, magnetocaloric effect, …</a:t>
            </a:r>
          </a:p>
          <a:p>
            <a:endParaRPr kumimoji="1"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kumimoji="1"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Spin dynamics of spin supersolid state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Goldstone mode, pseudo-Goldstone mode, </a:t>
            </a:r>
            <a:r>
              <a:rPr kumimoji="1"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roton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mode, …</a:t>
            </a:r>
          </a:p>
          <a:p>
            <a:endParaRPr kumimoji="1"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kumimoji="1"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5. Spin </a:t>
            </a:r>
            <a:r>
              <a:rPr kumimoji="1" lang="en-US" altLang="zh-CN" sz="2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Seebeck</a:t>
            </a:r>
            <a:r>
              <a:rPr kumimoji="1" lang="en-US" altLang="zh-CN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effect of triangular lattice spin supersolid</a:t>
            </a:r>
          </a:p>
          <a:p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Imaginary-time approximation for spin current, spin supercurrent, …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B742E5-155A-874F-A736-84E96634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20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6">
            <a:extLst>
              <a:ext uri="{FF2B5EF4-FFF2-40B4-BE49-F238E27FC236}">
                <a16:creationId xmlns:a16="http://schemas.microsoft.com/office/drawing/2014/main" id="{C5EC6194-13AE-254F-A688-A7E3D656072C}"/>
              </a:ext>
            </a:extLst>
          </p:cNvPr>
          <p:cNvSpPr txBox="1"/>
          <p:nvPr/>
        </p:nvSpPr>
        <p:spPr>
          <a:xfrm>
            <a:off x="660400" y="3167062"/>
            <a:ext cx="10871200" cy="52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60045" indent="-360045" algn="just" fontAlgn="auto">
              <a:lnSpc>
                <a:spcPct val="114000"/>
              </a:lnSpc>
              <a:buFont typeface="Wingdings" panose="05000000000000000000" charset="0"/>
              <a:buChar char=""/>
            </a:pPr>
            <a:r>
              <a:rPr lang="en-US" sz="2700" b="1" spc="-84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sz="2700" b="1" spc="-84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 Spin supersolid state in triangular lattice antiferromagnet Na</a:t>
            </a:r>
            <a:r>
              <a:rPr lang="en-US" sz="2700" b="1" spc="-84" baseline="-25000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2</a:t>
            </a:r>
            <a:r>
              <a:rPr lang="en-US" sz="2700" b="1" spc="-84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BaCo(PO</a:t>
            </a:r>
            <a:r>
              <a:rPr lang="en-US" sz="2700" b="1" spc="-84" baseline="-25000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4</a:t>
            </a:r>
            <a:r>
              <a:rPr lang="en-US" sz="2700" b="1" spc="-84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)</a:t>
            </a:r>
            <a:r>
              <a:rPr lang="en-US" sz="2700" b="1" spc="-84" baseline="-25000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2</a:t>
            </a:r>
            <a:endParaRPr lang="zh-CN" altLang="en-US" sz="2700" b="1" spc="-84" baseline="-25000" dirty="0">
              <a:solidFill>
                <a:srgbClr val="C00000"/>
              </a:solidFill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C7FA88C-1F9E-5949-8A7E-98E515EDEDDB}"/>
              </a:ext>
            </a:extLst>
          </p:cNvPr>
          <p:cNvSpPr txBox="1"/>
          <p:nvPr/>
        </p:nvSpPr>
        <p:spPr>
          <a:xfrm>
            <a:off x="660400" y="5935625"/>
            <a:ext cx="1163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Sizhuo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 Yu, Yuan Gao, Bin-Bin Chen, and Wei Li, Chinese Phys. Lett. 38 097502 (2021)</a:t>
            </a:r>
          </a:p>
          <a:p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Yuan Gao, […], Yuan Wan, and Wei Li,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npj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 Quantum Materials 7, 89 (2022) </a:t>
            </a:r>
          </a:p>
          <a:p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Junsen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 Xiang,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Chuandi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 Zhang, Yuan Gao, […],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Wentao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Jin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, Wei Li,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Peijie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 Sun, and Gang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Su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, Nature 625, 270 (2024) </a:t>
            </a:r>
          </a:p>
        </p:txBody>
      </p:sp>
      <p:pic>
        <p:nvPicPr>
          <p:cNvPr id="4" name="图片 16" descr="紫色的水晶&#10;&#10;低可信度描述已自动生成">
            <a:extLst>
              <a:ext uri="{FF2B5EF4-FFF2-40B4-BE49-F238E27FC236}">
                <a16:creationId xmlns:a16="http://schemas.microsoft.com/office/drawing/2014/main" id="{45254C4D-0646-084F-A663-29B6036A35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t="5334" r="21359" b="4128"/>
          <a:stretch>
            <a:fillRect/>
          </a:stretch>
        </p:blipFill>
        <p:spPr>
          <a:xfrm>
            <a:off x="617151" y="365933"/>
            <a:ext cx="1948814" cy="184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5338" stA="60902" endPos="16183" dist="16907" dir="5400000" sy="-100000" algn="bl" rotWithShape="0"/>
          </a:effectLst>
        </p:spPr>
      </p:pic>
      <p:sp>
        <p:nvSpPr>
          <p:cNvPr id="6" name="TextBox 34">
            <a:extLst>
              <a:ext uri="{FF2B5EF4-FFF2-40B4-BE49-F238E27FC236}">
                <a16:creationId xmlns:a16="http://schemas.microsoft.com/office/drawing/2014/main" id="{C967AE00-1820-F24C-92A7-ADCCAE406790}"/>
              </a:ext>
            </a:extLst>
          </p:cNvPr>
          <p:cNvSpPr txBox="1"/>
          <p:nvPr/>
        </p:nvSpPr>
        <p:spPr>
          <a:xfrm>
            <a:off x="8797263" y="1704004"/>
            <a:ext cx="1249622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Wei Li</a:t>
            </a:r>
          </a:p>
          <a:p>
            <a:pPr algn="ctr" defTabSz="1219200" hangingPunct="0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ITP</a:t>
            </a:r>
          </a:p>
        </p:txBody>
      </p:sp>
      <p:pic>
        <p:nvPicPr>
          <p:cNvPr id="7" name="Picture 24">
            <a:extLst>
              <a:ext uri="{FF2B5EF4-FFF2-40B4-BE49-F238E27FC236}">
                <a16:creationId xmlns:a16="http://schemas.microsoft.com/office/drawing/2014/main" id="{08AFC4F8-B388-1940-980D-A064A0AFD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 t="2780" r="23230" b="10222"/>
          <a:stretch>
            <a:fillRect/>
          </a:stretch>
        </p:blipFill>
        <p:spPr>
          <a:xfrm>
            <a:off x="8955468" y="370438"/>
            <a:ext cx="933213" cy="1183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34">
            <a:extLst>
              <a:ext uri="{FF2B5EF4-FFF2-40B4-BE49-F238E27FC236}">
                <a16:creationId xmlns:a16="http://schemas.microsoft.com/office/drawing/2014/main" id="{CEDCC402-E0B4-4B44-AB4B-CB4CF0F79D68}"/>
              </a:ext>
            </a:extLst>
          </p:cNvPr>
          <p:cNvSpPr txBox="1"/>
          <p:nvPr/>
        </p:nvSpPr>
        <p:spPr>
          <a:xfrm>
            <a:off x="10139155" y="1704004"/>
            <a:ext cx="1435694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Gang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Su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Canela Text Regular"/>
              <a:cs typeface="Times New Roman" panose="02020603050405020304" pitchFamily="18" charset="0"/>
              <a:sym typeface="Canela Text Regular"/>
            </a:endParaRPr>
          </a:p>
          <a:p>
            <a:pPr algn="ctr" defTabSz="1219200" hangingPunct="0"/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ITP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9B6B503-5683-7F4B-B622-42FEE65C4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607" y="370438"/>
            <a:ext cx="1012791" cy="1188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3137701-4326-3D44-833F-198478B16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5841" y="370438"/>
            <a:ext cx="1097701" cy="1183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34">
            <a:extLst>
              <a:ext uri="{FF2B5EF4-FFF2-40B4-BE49-F238E27FC236}">
                <a16:creationId xmlns:a16="http://schemas.microsoft.com/office/drawing/2014/main" id="{EC3A23FC-7776-134A-9AC5-14D4CCECD226}"/>
              </a:ext>
            </a:extLst>
          </p:cNvPr>
          <p:cNvSpPr txBox="1"/>
          <p:nvPr/>
        </p:nvSpPr>
        <p:spPr>
          <a:xfrm>
            <a:off x="7319880" y="1704005"/>
            <a:ext cx="1249622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Yuan Wan</a:t>
            </a:r>
          </a:p>
          <a:p>
            <a:pPr algn="ctr" defTabSz="1219200" hangingPunct="0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IOP</a:t>
            </a:r>
          </a:p>
        </p:txBody>
      </p:sp>
    </p:spTree>
    <p:extLst>
      <p:ext uri="{BB962C8B-B14F-4D97-AF65-F5344CB8AC3E}">
        <p14:creationId xmlns:p14="http://schemas.microsoft.com/office/powerpoint/2010/main" val="23656522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2CB7EA-7389-B241-A051-61201BE4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Model Determination: Symmetry Analysis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F52BD2F-FE9D-7045-AE41-55E62B92F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21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68E9AA-2933-E649-849C-DC8DF63EFA76}"/>
              </a:ext>
            </a:extLst>
          </p:cNvPr>
          <p:cNvSpPr/>
          <p:nvPr/>
        </p:nvSpPr>
        <p:spPr>
          <a:xfrm>
            <a:off x="1534806" y="1019824"/>
            <a:ext cx="1403465" cy="11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15A9D8-7E11-CC46-BF66-842545287F45}"/>
              </a:ext>
            </a:extLst>
          </p:cNvPr>
          <p:cNvSpPr/>
          <p:nvPr/>
        </p:nvSpPr>
        <p:spPr>
          <a:xfrm>
            <a:off x="1431721" y="1341845"/>
            <a:ext cx="1403465" cy="11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AC02D7C-971F-A944-97DC-E8D23AFD45B9}"/>
              </a:ext>
            </a:extLst>
          </p:cNvPr>
          <p:cNvSpPr txBox="1"/>
          <p:nvPr/>
        </p:nvSpPr>
        <p:spPr>
          <a:xfrm>
            <a:off x="6460795" y="1341845"/>
            <a:ext cx="5731205" cy="18935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Site symmetry of Co: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3-fold rotation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w.r.t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-axis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2-fold rotation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w.r.t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-axis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Inversion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4253C7E-23B4-E441-8F64-65292DE2E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624" y="1430288"/>
            <a:ext cx="342900" cy="254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641B29-E6B4-8547-9192-547EE881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99" y="1459206"/>
            <a:ext cx="5156200" cy="3175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E9CB88F-64FE-D44B-9012-DD4FBFE07F1E}"/>
              </a:ext>
            </a:extLst>
          </p:cNvPr>
          <p:cNvSpPr txBox="1"/>
          <p:nvPr/>
        </p:nvSpPr>
        <p:spPr>
          <a:xfrm>
            <a:off x="6460794" y="3235377"/>
            <a:ext cx="5731205" cy="1385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Site symmetry of Co-Co center: 2/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2-fold rotation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w.r.t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-axis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Inversion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028FF18-2220-9E40-A7B5-F5E9F8AF5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050" y="5151586"/>
            <a:ext cx="9359900" cy="9906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481DBDD-1F28-D247-9C42-A821FA6F214D}"/>
              </a:ext>
            </a:extLst>
          </p:cNvPr>
          <p:cNvSpPr txBox="1"/>
          <p:nvPr/>
        </p:nvSpPr>
        <p:spPr>
          <a:xfrm>
            <a:off x="508648" y="6323795"/>
            <a:ext cx="4434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Gao </a:t>
            </a:r>
            <a:r>
              <a:rPr kumimoji="1"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 al.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npj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Quantum Materials 7, 89 (2022)</a:t>
            </a:r>
            <a:endParaRPr kumimoji="1"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04C131-A00A-0240-8A86-F40A4E55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Model Determination: Bayesian Optimization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A9AB928-DFEB-C04D-8287-25FAC6BE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22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783E03F-6491-B44C-B432-C8A32C900101}"/>
              </a:ext>
            </a:extLst>
          </p:cNvPr>
          <p:cNvSpPr txBox="1"/>
          <p:nvPr/>
        </p:nvSpPr>
        <p:spPr>
          <a:xfrm>
            <a:off x="850024" y="6287287"/>
            <a:ext cx="4434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Yu </a:t>
            </a:r>
            <a:r>
              <a:rPr kumimoji="1"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 al.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Chinese Phys. Lett. 38 097502 (2021)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4C077B9-CF83-2D4B-B201-E06F2907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24" y="1687045"/>
            <a:ext cx="5660504" cy="42148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17C5415-A1F7-614D-A544-957E4AE43620}"/>
              </a:ext>
            </a:extLst>
          </p:cNvPr>
          <p:cNvSpPr txBox="1"/>
          <p:nvPr/>
        </p:nvSpPr>
        <p:spPr>
          <a:xfrm>
            <a:off x="351638" y="1078049"/>
            <a:ext cx="765850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Automatic parameter research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A6BC08-70EA-5343-98D0-12FD6F1E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230" y="3024637"/>
            <a:ext cx="3695700" cy="8636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B2B78C9-7877-0746-980D-E39CE04DDC39}"/>
              </a:ext>
            </a:extLst>
          </p:cNvPr>
          <p:cNvSpPr txBox="1"/>
          <p:nvPr/>
        </p:nvSpPr>
        <p:spPr>
          <a:xfrm>
            <a:off x="6819494" y="2510070"/>
            <a:ext cx="426303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Loss function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D058CF4-CB85-8C43-8F13-4906622A6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030" y="4558009"/>
            <a:ext cx="3848100" cy="3429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BAC72A4-ABAB-084C-8651-6C591636BE73}"/>
              </a:ext>
            </a:extLst>
          </p:cNvPr>
          <p:cNvSpPr txBox="1"/>
          <p:nvPr/>
        </p:nvSpPr>
        <p:spPr>
          <a:xfrm>
            <a:off x="6819494" y="3976527"/>
            <a:ext cx="426303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Parameter space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3F0D7FE-A990-404C-BFA5-85DD2CDC6C24}"/>
              </a:ext>
            </a:extLst>
          </p:cNvPr>
          <p:cNvSpPr/>
          <p:nvPr/>
        </p:nvSpPr>
        <p:spPr>
          <a:xfrm>
            <a:off x="2804672" y="4134010"/>
            <a:ext cx="1874904" cy="16848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63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615E93-51E4-D24A-A406-CDC2706E1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Effective Model of Na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BaCo(PO</a:t>
            </a:r>
            <a:r>
              <a:rPr kumimoji="1" lang="en-US" altLang="zh-CN" b="1" baseline="-25000" dirty="0"/>
              <a:t>4</a:t>
            </a:r>
            <a:r>
              <a:rPr kumimoji="1" lang="en-US" altLang="zh-CN" b="1" dirty="0"/>
              <a:t>)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 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13E5F03-838B-AA4D-89E9-58EEBFBA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23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59C2DC-D9BE-744F-8E44-93A3DFEB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95" y="1523915"/>
            <a:ext cx="11071210" cy="391642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7485084-BCFF-9B46-8B26-A5B35D52814A}"/>
              </a:ext>
            </a:extLst>
          </p:cNvPr>
          <p:cNvSpPr/>
          <p:nvPr/>
        </p:nvSpPr>
        <p:spPr>
          <a:xfrm>
            <a:off x="560395" y="1523915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030A87-BED7-4A4C-8388-6170EDD00486}"/>
              </a:ext>
            </a:extLst>
          </p:cNvPr>
          <p:cNvSpPr/>
          <p:nvPr/>
        </p:nvSpPr>
        <p:spPr>
          <a:xfrm>
            <a:off x="6009271" y="1523915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7F0B8D-68C8-9342-8C8C-F322ABC6BB52}"/>
              </a:ext>
            </a:extLst>
          </p:cNvPr>
          <p:cNvSpPr txBox="1"/>
          <p:nvPr/>
        </p:nvSpPr>
        <p:spPr>
          <a:xfrm>
            <a:off x="560395" y="1093028"/>
            <a:ext cx="553560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20 best sets among 450 iterations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63682F-B42C-6B4F-914E-D8BF33D0A0C4}"/>
              </a:ext>
            </a:extLst>
          </p:cNvPr>
          <p:cNvSpPr txBox="1"/>
          <p:nvPr/>
        </p:nvSpPr>
        <p:spPr>
          <a:xfrm>
            <a:off x="6095999" y="1093027"/>
            <a:ext cx="553560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Landscape of loss function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DF0291-D204-8643-ABE8-DE7152F19598}"/>
              </a:ext>
            </a:extLst>
          </p:cNvPr>
          <p:cNvSpPr txBox="1"/>
          <p:nvPr/>
        </p:nvSpPr>
        <p:spPr>
          <a:xfrm>
            <a:off x="1639387" y="5452533"/>
            <a:ext cx="371290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</a:pPr>
            <a:r>
              <a:rPr kumimoji="1"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Negligible off-diagonal terms</a:t>
            </a:r>
            <a:endParaRPr kumimoji="1" lang="zh-CN" altLang="en-US" sz="2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30FA98D-82D0-C74B-99FF-7AAA5037275A}"/>
              </a:ext>
            </a:extLst>
          </p:cNvPr>
          <p:cNvSpPr txBox="1"/>
          <p:nvPr/>
        </p:nvSpPr>
        <p:spPr>
          <a:xfrm>
            <a:off x="6839714" y="5452533"/>
            <a:ext cx="371290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</a:pPr>
            <a:r>
              <a:rPr kumimoji="1"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Single</a:t>
            </a:r>
            <a:r>
              <a:rPr kumimoji="1" lang="zh-CN" alt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solution</a:t>
            </a:r>
            <a:endParaRPr kumimoji="1" lang="zh-CN" altLang="en-US" sz="2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77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615E93-51E4-D24A-A406-CDC2706E1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Effective Model of Na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BaCo(PO</a:t>
            </a:r>
            <a:r>
              <a:rPr kumimoji="1" lang="en-US" altLang="zh-CN" b="1" baseline="-25000" dirty="0"/>
              <a:t>4</a:t>
            </a:r>
            <a:r>
              <a:rPr kumimoji="1" lang="en-US" altLang="zh-CN" b="1" dirty="0"/>
              <a:t>)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 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13E5F03-838B-AA4D-89E9-58EEBFBA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59C2DC-D9BE-744F-8E44-93A3DFEB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95" y="1523915"/>
            <a:ext cx="11071210" cy="391642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7485084-BCFF-9B46-8B26-A5B35D52814A}"/>
              </a:ext>
            </a:extLst>
          </p:cNvPr>
          <p:cNvSpPr/>
          <p:nvPr/>
        </p:nvSpPr>
        <p:spPr>
          <a:xfrm>
            <a:off x="560395" y="1523915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030A87-BED7-4A4C-8388-6170EDD00486}"/>
              </a:ext>
            </a:extLst>
          </p:cNvPr>
          <p:cNvSpPr/>
          <p:nvPr/>
        </p:nvSpPr>
        <p:spPr>
          <a:xfrm>
            <a:off x="6009271" y="1523915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7F0B8D-68C8-9342-8C8C-F322ABC6BB52}"/>
              </a:ext>
            </a:extLst>
          </p:cNvPr>
          <p:cNvSpPr txBox="1"/>
          <p:nvPr/>
        </p:nvSpPr>
        <p:spPr>
          <a:xfrm>
            <a:off x="560395" y="1093028"/>
            <a:ext cx="553560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20 best sets among 450 iterations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63682F-B42C-6B4F-914E-D8BF33D0A0C4}"/>
              </a:ext>
            </a:extLst>
          </p:cNvPr>
          <p:cNvSpPr txBox="1"/>
          <p:nvPr/>
        </p:nvSpPr>
        <p:spPr>
          <a:xfrm>
            <a:off x="6095999" y="1093027"/>
            <a:ext cx="553560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Landscape of loss function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1C7569-FD81-E542-AAB6-13BBF957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471" y="5521132"/>
            <a:ext cx="4165600" cy="6604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4F5FCF-11BF-6B45-A113-BDBA9241B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671" y="6368628"/>
            <a:ext cx="29972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C580F6-D2E4-C046-80B6-711F591D9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Effective Model of Na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BaCo(PO</a:t>
            </a:r>
            <a:r>
              <a:rPr kumimoji="1" lang="en-US" altLang="zh-CN" b="1" baseline="-25000" dirty="0"/>
              <a:t>4</a:t>
            </a:r>
            <a:r>
              <a:rPr kumimoji="1" lang="en-US" altLang="zh-CN" b="1" dirty="0"/>
              <a:t>)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 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EBCE3CE-6EF9-9B44-BE1F-31C152C8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25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B623C37-54C3-EB4E-A566-A87FCB995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737"/>
          <a:stretch/>
        </p:blipFill>
        <p:spPr>
          <a:xfrm>
            <a:off x="2657347" y="1380752"/>
            <a:ext cx="6877305" cy="2567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28600B5-8B24-674A-B3DB-5FE1CCD5A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268"/>
          <a:stretch/>
        </p:blipFill>
        <p:spPr>
          <a:xfrm>
            <a:off x="2657347" y="4214441"/>
            <a:ext cx="6877305" cy="26441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84CB3C4-6B68-EA4C-8F5B-56A57E05FDB6}"/>
              </a:ext>
            </a:extLst>
          </p:cNvPr>
          <p:cNvSpPr txBox="1"/>
          <p:nvPr/>
        </p:nvSpPr>
        <p:spPr>
          <a:xfrm>
            <a:off x="560392" y="959127"/>
            <a:ext cx="6877305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Zero-field specific heat and magnetic</a:t>
            </a:r>
            <a:r>
              <a:rPr kumimoji="1"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susceptibility 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19806FD-EFE9-584B-8818-EF71AC6F66C3}"/>
              </a:ext>
            </a:extLst>
          </p:cNvPr>
          <p:cNvSpPr txBox="1"/>
          <p:nvPr/>
        </p:nvSpPr>
        <p:spPr>
          <a:xfrm>
            <a:off x="560393" y="3783554"/>
            <a:ext cx="553560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Ground state magnetization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42A6BB-C98E-0C4F-A678-01B482D71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Ground-State Phase diagram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DCF2ED5-EF3B-EE4E-A277-F6571509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00F6C3-DC0C-174B-89DB-3297736EC03E}"/>
              </a:ext>
            </a:extLst>
          </p:cNvPr>
          <p:cNvSpPr txBox="1"/>
          <p:nvPr/>
        </p:nvSpPr>
        <p:spPr>
          <a:xfrm>
            <a:off x="560393" y="959127"/>
            <a:ext cx="497477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Out-of-plane magnetic field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F0A036-16CD-A644-8CE2-CF7B6706D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054"/>
          <a:stretch/>
        </p:blipFill>
        <p:spPr>
          <a:xfrm>
            <a:off x="748969" y="1513038"/>
            <a:ext cx="4834967" cy="49196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599C36-BB50-BB40-8491-BEE257629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47"/>
          <a:stretch/>
        </p:blipFill>
        <p:spPr>
          <a:xfrm>
            <a:off x="5700776" y="1513038"/>
            <a:ext cx="4278553" cy="491968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B122ADA-9ADB-0149-B36E-0B19C98486CC}"/>
              </a:ext>
            </a:extLst>
          </p:cNvPr>
          <p:cNvSpPr txBox="1"/>
          <p:nvPr/>
        </p:nvSpPr>
        <p:spPr>
          <a:xfrm>
            <a:off x="5469128" y="959127"/>
            <a:ext cx="5425439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Comparison with neutron diffraction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150FE22-95EA-8A49-A9EC-2EC80D4C5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329" y="2106429"/>
            <a:ext cx="1828800" cy="11049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6C66BEB-2701-6C49-A45A-1C208E16C3D3}"/>
              </a:ext>
            </a:extLst>
          </p:cNvPr>
          <p:cNvSpPr txBox="1"/>
          <p:nvPr/>
        </p:nvSpPr>
        <p:spPr>
          <a:xfrm>
            <a:off x="9979329" y="1521201"/>
            <a:ext cx="159799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spcBef>
                <a:spcPts val="0"/>
              </a:spcBef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Exp.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D0149D5-DB7F-504B-8CCB-7D0BFB46F7CC}"/>
              </a:ext>
            </a:extLst>
          </p:cNvPr>
          <p:cNvSpPr txBox="1"/>
          <p:nvPr/>
        </p:nvSpPr>
        <p:spPr>
          <a:xfrm>
            <a:off x="9979328" y="3744018"/>
            <a:ext cx="159799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spcBef>
                <a:spcPts val="0"/>
              </a:spcBef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DMRG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A5B05D-5181-4143-A9AC-DA601A5F3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329" y="4311706"/>
            <a:ext cx="1828800" cy="11049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6C2587B-B52B-4D4F-BBE4-135D9455FDD9}"/>
              </a:ext>
            </a:extLst>
          </p:cNvPr>
          <p:cNvSpPr txBox="1"/>
          <p:nvPr/>
        </p:nvSpPr>
        <p:spPr>
          <a:xfrm>
            <a:off x="5964841" y="6494150"/>
            <a:ext cx="4434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Xiang </a:t>
            </a:r>
            <a:r>
              <a:rPr kumimoji="1"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 al.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Nature 625, 270 (2024)</a:t>
            </a:r>
            <a:endParaRPr kumimoji="1"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7">
            <a:extLst>
              <a:ext uri="{FF2B5EF4-FFF2-40B4-BE49-F238E27FC236}">
                <a16:creationId xmlns:a16="http://schemas.microsoft.com/office/drawing/2014/main" id="{7E72CBE1-DBF9-EB41-822F-977716A86EC4}"/>
              </a:ext>
            </a:extLst>
          </p:cNvPr>
          <p:cNvGrpSpPr/>
          <p:nvPr/>
        </p:nvGrpSpPr>
        <p:grpSpPr>
          <a:xfrm>
            <a:off x="10657015" y="109116"/>
            <a:ext cx="1804515" cy="1877306"/>
            <a:chOff x="9800725" y="4139888"/>
            <a:chExt cx="1804515" cy="1877306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AF7D9FC6-FD69-B544-B370-FAD14BCCA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4" t="12869" r="24271" b="43349"/>
            <a:stretch>
              <a:fillRect/>
            </a:stretch>
          </p:blipFill>
          <p:spPr>
            <a:xfrm>
              <a:off x="10150299" y="4139888"/>
              <a:ext cx="1042574" cy="12632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34">
              <a:extLst>
                <a:ext uri="{FF2B5EF4-FFF2-40B4-BE49-F238E27FC236}">
                  <a16:creationId xmlns:a16="http://schemas.microsoft.com/office/drawing/2014/main" id="{D3EE0535-B007-9940-B8EE-10AF44E6488B}"/>
                </a:ext>
              </a:extLst>
            </p:cNvPr>
            <p:cNvSpPr txBox="1"/>
            <p:nvPr/>
          </p:nvSpPr>
          <p:spPr>
            <a:xfrm>
              <a:off x="9800725" y="5473455"/>
              <a:ext cx="1804515" cy="543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200" hangingPunct="0"/>
              <a:r>
                <a:rPr lang="en-US" altLang="zh-CN" sz="1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nela Text Regular"/>
                  <a:cs typeface="Times New Roman" panose="02020603050405020304" pitchFamily="18" charset="0"/>
                  <a:sym typeface="Canela Text Regular"/>
                </a:rPr>
                <a:t>Wentao</a:t>
              </a:r>
              <a:r>
                <a:rPr lang="zh-CN" alt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Canela Text Regular"/>
                  <a:cs typeface="Times New Roman" panose="02020603050405020304" pitchFamily="18" charset="0"/>
                  <a:sym typeface="Canela Text Regular"/>
                </a:rPr>
                <a:t> </a:t>
              </a:r>
              <a:r>
                <a:rPr lang="en-US" altLang="zh-CN" sz="1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nela Text Regular"/>
                  <a:cs typeface="Times New Roman" panose="02020603050405020304" pitchFamily="18" charset="0"/>
                  <a:sym typeface="Canela Text Regular"/>
                </a:rPr>
                <a:t>Jin</a:t>
              </a:r>
              <a:endPara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endParaRPr>
            </a:p>
            <a:p>
              <a:pPr algn="ctr" defTabSz="1219200" hangingPunct="0"/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Canela Text Regular"/>
                  <a:cs typeface="Times New Roman" panose="02020603050405020304" pitchFamily="18" charset="0"/>
                  <a:sym typeface="Canela Text Regular"/>
                </a:rPr>
                <a:t>BUAA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09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F7044-5682-8F44-BBF4-E32E482E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Finite-Temperature Phase Diagram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A0BAF0-4D9C-8E40-97BF-0A6EF02D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27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D637150-0A59-8648-AF40-C2BE07FF81B5}"/>
              </a:ext>
            </a:extLst>
          </p:cNvPr>
          <p:cNvSpPr txBox="1"/>
          <p:nvPr/>
        </p:nvSpPr>
        <p:spPr>
          <a:xfrm>
            <a:off x="475122" y="1185305"/>
            <a:ext cx="457956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Classical Mento Carlo simulation  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F3E549-90EB-0340-B6C7-8B5C65321DFB}"/>
              </a:ext>
            </a:extLst>
          </p:cNvPr>
          <p:cNvSpPr/>
          <p:nvPr/>
        </p:nvSpPr>
        <p:spPr>
          <a:xfrm>
            <a:off x="400951" y="1857222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97FF49-BCF9-6D44-AAEC-7544909CDF04}"/>
              </a:ext>
            </a:extLst>
          </p:cNvPr>
          <p:cNvSpPr/>
          <p:nvPr/>
        </p:nvSpPr>
        <p:spPr>
          <a:xfrm>
            <a:off x="6333742" y="1813088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D0586F-C74F-6242-8A38-7EC7677C87B9}"/>
              </a:ext>
            </a:extLst>
          </p:cNvPr>
          <p:cNvGrpSpPr/>
          <p:nvPr/>
        </p:nvGrpSpPr>
        <p:grpSpPr>
          <a:xfrm>
            <a:off x="475122" y="1647681"/>
            <a:ext cx="5740400" cy="4508500"/>
            <a:chOff x="4325212" y="1616192"/>
            <a:chExt cx="5740400" cy="4508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21B2C82-2364-8B47-BA20-6EFA2BBA5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5212" y="1616192"/>
              <a:ext cx="5740400" cy="4508500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91DD756-4E22-BA4D-9901-9CAD2DAE199E}"/>
                </a:ext>
              </a:extLst>
            </p:cNvPr>
            <p:cNvSpPr/>
            <p:nvPr/>
          </p:nvSpPr>
          <p:spPr>
            <a:xfrm>
              <a:off x="4371612" y="1813088"/>
              <a:ext cx="536448" cy="41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92F1FA98-6E11-2545-9F59-CA5C1DE52A52}"/>
              </a:ext>
            </a:extLst>
          </p:cNvPr>
          <p:cNvCxnSpPr>
            <a:cxnSpLocks/>
          </p:cNvCxnSpPr>
          <p:nvPr/>
        </p:nvCxnSpPr>
        <p:spPr>
          <a:xfrm flipH="1" flipV="1">
            <a:off x="2137119" y="5527400"/>
            <a:ext cx="365760" cy="62878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C730B1EC-F6AD-6C4C-823F-F52F04F7DF12}"/>
              </a:ext>
            </a:extLst>
          </p:cNvPr>
          <p:cNvCxnSpPr>
            <a:cxnSpLocks/>
          </p:cNvCxnSpPr>
          <p:nvPr/>
        </p:nvCxnSpPr>
        <p:spPr>
          <a:xfrm flipV="1">
            <a:off x="4613482" y="5527400"/>
            <a:ext cx="365760" cy="62878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62D9D49C-9F0C-4E43-BAC1-20C615A4A80F}"/>
              </a:ext>
            </a:extLst>
          </p:cNvPr>
          <p:cNvSpPr txBox="1"/>
          <p:nvPr/>
        </p:nvSpPr>
        <p:spPr>
          <a:xfrm>
            <a:off x="1687737" y="6187670"/>
            <a:ext cx="371290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Bef>
                <a:spcPts val="0"/>
              </a:spcBef>
            </a:pPr>
            <a:r>
              <a:rPr kumimoji="1"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Spin supersolid phase</a:t>
            </a:r>
            <a:endParaRPr kumimoji="1" lang="zh-CN" altLang="en-US" sz="2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F463156-88A1-3048-9A51-8672F5694BA2}"/>
              </a:ext>
            </a:extLst>
          </p:cNvPr>
          <p:cNvSpPr txBox="1"/>
          <p:nvPr/>
        </p:nvSpPr>
        <p:spPr>
          <a:xfrm>
            <a:off x="6648802" y="1988765"/>
            <a:ext cx="5543198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auto">
              <a:spcBef>
                <a:spcPts val="0"/>
              </a:spcBef>
              <a:buFont typeface="Wingdings" pitchFamily="2" charset="2"/>
              <a:buChar char="n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Zero Field</a:t>
            </a:r>
          </a:p>
          <a:p>
            <a:pPr fontAlgn="auto">
              <a:spcBef>
                <a:spcPts val="0"/>
              </a:spcBef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Out-of-plane: 6-fold</a:t>
            </a:r>
            <a:r>
              <a:rPr kumimoji="1"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degenerate ground state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 BKT transitions with emergent U(1)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fontAlgn="auto">
              <a:spcBef>
                <a:spcPts val="0"/>
              </a:spcBef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In-plane: U(1) symmetry breaking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BKT transition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16CCD2D-A5C8-6D4D-A300-212870BB6FB3}"/>
              </a:ext>
            </a:extLst>
          </p:cNvPr>
          <p:cNvSpPr txBox="1"/>
          <p:nvPr/>
        </p:nvSpPr>
        <p:spPr>
          <a:xfrm>
            <a:off x="6648802" y="4475095"/>
            <a:ext cx="554319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auto">
              <a:spcBef>
                <a:spcPts val="0"/>
              </a:spcBef>
              <a:buFont typeface="Wingdings" pitchFamily="2" charset="2"/>
              <a:buChar char="n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High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Potts + BKT or one phase transition? </a:t>
            </a:r>
          </a:p>
        </p:txBody>
      </p:sp>
    </p:spTree>
    <p:extLst>
      <p:ext uri="{BB962C8B-B14F-4D97-AF65-F5344CB8AC3E}">
        <p14:creationId xmlns:p14="http://schemas.microsoft.com/office/powerpoint/2010/main" val="3060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F7044-5682-8F44-BBF4-E32E482E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Finite-Temperature Phase Diagram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A0BAF0-4D9C-8E40-97BF-0A6EF02D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28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099ECDF-F570-984C-AD7A-A7E5B2F81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6" y="1840863"/>
            <a:ext cx="5591503" cy="4053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CBE500-95BE-7540-B2B4-E8B2D49E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0" y="2020352"/>
            <a:ext cx="4490212" cy="36948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D637150-0A59-8648-AF40-C2BE07FF81B5}"/>
              </a:ext>
            </a:extLst>
          </p:cNvPr>
          <p:cNvSpPr txBox="1"/>
          <p:nvPr/>
        </p:nvSpPr>
        <p:spPr>
          <a:xfrm>
            <a:off x="504497" y="1409976"/>
            <a:ext cx="457956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tanTRG</a:t>
            </a: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result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3AD1F0-0AFE-8E43-85ED-E873BF1260D7}"/>
              </a:ext>
            </a:extLst>
          </p:cNvPr>
          <p:cNvSpPr txBox="1"/>
          <p:nvPr/>
        </p:nvSpPr>
        <p:spPr>
          <a:xfrm>
            <a:off x="6583680" y="1409975"/>
            <a:ext cx="457956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Experiment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F3E549-90EB-0340-B6C7-8B5C65321DFB}"/>
              </a:ext>
            </a:extLst>
          </p:cNvPr>
          <p:cNvSpPr/>
          <p:nvPr/>
        </p:nvSpPr>
        <p:spPr>
          <a:xfrm>
            <a:off x="400951" y="1857222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97FF49-BCF9-6D44-AAEC-7544909CDF04}"/>
              </a:ext>
            </a:extLst>
          </p:cNvPr>
          <p:cNvSpPr/>
          <p:nvPr/>
        </p:nvSpPr>
        <p:spPr>
          <a:xfrm>
            <a:off x="6333742" y="1813088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E33C0E-0950-0A49-BA4F-E2C228A20B85}"/>
              </a:ext>
            </a:extLst>
          </p:cNvPr>
          <p:cNvSpPr txBox="1"/>
          <p:nvPr/>
        </p:nvSpPr>
        <p:spPr>
          <a:xfrm>
            <a:off x="2149698" y="6115187"/>
            <a:ext cx="7892601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Excellent agreement between experimental and theoretical results!</a:t>
            </a:r>
          </a:p>
        </p:txBody>
      </p:sp>
    </p:spTree>
    <p:extLst>
      <p:ext uri="{BB962C8B-B14F-4D97-AF65-F5344CB8AC3E}">
        <p14:creationId xmlns:p14="http://schemas.microsoft.com/office/powerpoint/2010/main" val="30786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8AD5DB1-7696-FF4B-9C38-F57E48116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75" y="1840862"/>
            <a:ext cx="5524184" cy="40557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B2CE60-FFD6-F748-A07D-87D935042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141" y="1320618"/>
            <a:ext cx="3962400" cy="609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2C40983-430C-B044-A794-1B72CA333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504" y="2040122"/>
            <a:ext cx="5657391" cy="342198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16F7044-5682-8F44-BBF4-E32E482E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Finite-Temperature Phase Diagram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A0BAF0-4D9C-8E40-97BF-0A6EF02D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29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D637150-0A59-8648-AF40-C2BE07FF81B5}"/>
              </a:ext>
            </a:extLst>
          </p:cNvPr>
          <p:cNvSpPr txBox="1"/>
          <p:nvPr/>
        </p:nvSpPr>
        <p:spPr>
          <a:xfrm>
            <a:off x="249313" y="1409976"/>
            <a:ext cx="457956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Spin stiffness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F3E549-90EB-0340-B6C7-8B5C65321DFB}"/>
              </a:ext>
            </a:extLst>
          </p:cNvPr>
          <p:cNvSpPr/>
          <p:nvPr/>
        </p:nvSpPr>
        <p:spPr>
          <a:xfrm>
            <a:off x="400951" y="1857222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3AA605-51D4-DC48-9B98-7D07BDE0E37C}"/>
              </a:ext>
            </a:extLst>
          </p:cNvPr>
          <p:cNvSpPr txBox="1"/>
          <p:nvPr/>
        </p:nvSpPr>
        <p:spPr>
          <a:xfrm>
            <a:off x="850024" y="6287287"/>
            <a:ext cx="4434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Huang </a:t>
            </a:r>
            <a:r>
              <a:rPr kumimoji="1"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 al.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arxiv:2509.03489 (2025)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886743A-7D7E-144A-ABD4-9778E12A4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675" y="4792632"/>
            <a:ext cx="14859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39D95A-5033-4B49-9A20-5CE126544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States of Matter: Solid, Superfluid, and More ... 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15626DC-EF6B-CA4C-BF06-A9FDA4ABE2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06091" y="4701905"/>
            <a:ext cx="4976810" cy="104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U(1) Phase symmetry breaking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→ </a:t>
            </a: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Superfluid order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32BD02D3-B222-6B4D-A297-C141EADE84F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4640" y="1383907"/>
            <a:ext cx="40275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Solid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7912A62-49AD-9C47-85C7-2E67A65B19A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537960" y="1396365"/>
            <a:ext cx="392874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Superfluid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C0096D2-7606-0A4C-810A-60D67EF381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25" y="2179762"/>
            <a:ext cx="2445742" cy="23248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81F5D1-55A6-1B42-8450-D287404BF35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42" y="2126422"/>
            <a:ext cx="2935096" cy="23248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0AFC422-9769-2A41-B39D-577840A6C40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15" y="5946775"/>
            <a:ext cx="2034540" cy="5607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7B4EEA-BE32-6B43-A723-A41BEA7735D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clrChange>
              <a:clrFrom>
                <a:srgbClr val="F3F3F2"/>
              </a:clrFrom>
              <a:clrTo>
                <a:srgbClr val="F3F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05" y="5872480"/>
            <a:ext cx="2130425" cy="634365"/>
          </a:xfrm>
          <a:prstGeom prst="rect">
            <a:avLst/>
          </a:prstGeom>
        </p:spPr>
      </p:pic>
      <p:pic>
        <p:nvPicPr>
          <p:cNvPr id="10" name="Picture 5" descr="A-superfluid-can-stream-over-a-surface-in-a-layer-of-just-a-few-atoms-30-nm-thick-In">
            <a:extLst>
              <a:ext uri="{FF2B5EF4-FFF2-40B4-BE49-F238E27FC236}">
                <a16:creationId xmlns:a16="http://schemas.microsoft.com/office/drawing/2014/main" id="{3D75524D-ECAB-D243-8BA7-0A253BFD72F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109710" y="2060575"/>
            <a:ext cx="1441450" cy="250253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63D920-9BBA-2C4E-9DBA-F11828AD01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09131" y="4702540"/>
            <a:ext cx="5298558" cy="104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Translation symmetry breaking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→ Crystal structure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768871C5-BDCF-B94C-8611-DB14C5DD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39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F7044-5682-8F44-BBF4-E32E482E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Finite-Temperature Phase Diagram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A0BAF0-4D9C-8E40-97BF-0A6EF02D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30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CBE500-95BE-7540-B2B4-E8B2D49E6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2020352"/>
            <a:ext cx="4490212" cy="36948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D637150-0A59-8648-AF40-C2BE07FF81B5}"/>
              </a:ext>
            </a:extLst>
          </p:cNvPr>
          <p:cNvSpPr txBox="1"/>
          <p:nvPr/>
        </p:nvSpPr>
        <p:spPr>
          <a:xfrm>
            <a:off x="249313" y="1409976"/>
            <a:ext cx="457956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Spin stiffness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3AD1F0-0AFE-8E43-85ED-E873BF1260D7}"/>
              </a:ext>
            </a:extLst>
          </p:cNvPr>
          <p:cNvSpPr txBox="1"/>
          <p:nvPr/>
        </p:nvSpPr>
        <p:spPr>
          <a:xfrm>
            <a:off x="6583680" y="1409975"/>
            <a:ext cx="457956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85750" fontAlgn="auto">
              <a:spcBef>
                <a:spcPts val="0"/>
              </a:spcBef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Experiment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F3E549-90EB-0340-B6C7-8B5C65321DFB}"/>
              </a:ext>
            </a:extLst>
          </p:cNvPr>
          <p:cNvSpPr/>
          <p:nvPr/>
        </p:nvSpPr>
        <p:spPr>
          <a:xfrm>
            <a:off x="400951" y="1857222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97FF49-BCF9-6D44-AAEC-7544909CDF04}"/>
              </a:ext>
            </a:extLst>
          </p:cNvPr>
          <p:cNvSpPr/>
          <p:nvPr/>
        </p:nvSpPr>
        <p:spPr>
          <a:xfrm>
            <a:off x="6333742" y="1813088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8AD5DB1-7696-FF4B-9C38-F57E48116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75" y="1840862"/>
            <a:ext cx="5524184" cy="40557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B2CE60-FFD6-F748-A07D-87D935042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141" y="1320618"/>
            <a:ext cx="3962400" cy="6096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3AA605-51D4-DC48-9B98-7D07BDE0E37C}"/>
              </a:ext>
            </a:extLst>
          </p:cNvPr>
          <p:cNvSpPr txBox="1"/>
          <p:nvPr/>
        </p:nvSpPr>
        <p:spPr>
          <a:xfrm>
            <a:off x="850024" y="6287287"/>
            <a:ext cx="4434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Huang </a:t>
            </a:r>
            <a:r>
              <a:rPr kumimoji="1"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 al.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arxiv:2509.03489 (2025)</a:t>
            </a:r>
          </a:p>
        </p:txBody>
      </p:sp>
    </p:spTree>
    <p:extLst>
      <p:ext uri="{BB962C8B-B14F-4D97-AF65-F5344CB8AC3E}">
        <p14:creationId xmlns:p14="http://schemas.microsoft.com/office/powerpoint/2010/main" val="7086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3993EE-8885-EB43-AFE2-A87EB8F2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Giant Magnetocaloric Effect of Spin Supersolid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72063D8-696B-AE41-A0F6-C444F999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31</a:t>
            </a:fld>
            <a:endParaRPr lang="zh-CN" altLang="en-US" dirty="0"/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18FE826A-3DEE-BB44-A638-DE438AA9A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402"/>
          <a:stretch>
            <a:fillRect/>
          </a:stretch>
        </p:blipFill>
        <p:spPr>
          <a:xfrm>
            <a:off x="886747" y="1837004"/>
            <a:ext cx="4544046" cy="4253510"/>
          </a:xfrm>
          <a:prstGeom prst="rect">
            <a:avLst/>
          </a:prstGeom>
        </p:spPr>
      </p:pic>
      <p:pic>
        <p:nvPicPr>
          <p:cNvPr id="6" name="图片 4" descr="紫色的水晶&#10;&#10;低可信度描述已自动生成">
            <a:extLst>
              <a:ext uri="{FF2B5EF4-FFF2-40B4-BE49-F238E27FC236}">
                <a16:creationId xmlns:a16="http://schemas.microsoft.com/office/drawing/2014/main" id="{7486AA56-81E5-0E4D-9513-1545193F6C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87877" y="2511121"/>
            <a:ext cx="1164145" cy="1155313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CCDD1157-8162-E141-A5D6-1979322D5A06}"/>
              </a:ext>
            </a:extLst>
          </p:cNvPr>
          <p:cNvSpPr txBox="1"/>
          <p:nvPr/>
        </p:nvSpPr>
        <p:spPr>
          <a:xfrm>
            <a:off x="1177366" y="4108349"/>
            <a:ext cx="2396735" cy="355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nela Text Regular"/>
              </a:rPr>
              <a:t>Supersolid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nela Text Regular"/>
            </a:endParaRPr>
          </a:p>
        </p:txBody>
      </p:sp>
      <p:cxnSp>
        <p:nvCxnSpPr>
          <p:cNvPr id="8" name="Straight Arrow Connector 37">
            <a:extLst>
              <a:ext uri="{FF2B5EF4-FFF2-40B4-BE49-F238E27FC236}">
                <a16:creationId xmlns:a16="http://schemas.microsoft.com/office/drawing/2014/main" id="{B7150EAC-E801-D141-836E-D8224444CC3A}"/>
              </a:ext>
            </a:extLst>
          </p:cNvPr>
          <p:cNvCxnSpPr/>
          <p:nvPr/>
        </p:nvCxnSpPr>
        <p:spPr>
          <a:xfrm flipH="1">
            <a:off x="1778318" y="4474687"/>
            <a:ext cx="209559" cy="261973"/>
          </a:xfrm>
          <a:prstGeom prst="straightConnector1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C46244F7-2A4D-E943-B5FB-03FA10698E34}"/>
              </a:ext>
            </a:extLst>
          </p:cNvPr>
          <p:cNvSpPr/>
          <p:nvPr/>
        </p:nvSpPr>
        <p:spPr>
          <a:xfrm>
            <a:off x="2498005" y="4750060"/>
            <a:ext cx="912432" cy="459528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Straight Arrow Connector 37">
            <a:extLst>
              <a:ext uri="{FF2B5EF4-FFF2-40B4-BE49-F238E27FC236}">
                <a16:creationId xmlns:a16="http://schemas.microsoft.com/office/drawing/2014/main" id="{EA047095-D145-6A40-A475-24348AAE7BE1}"/>
              </a:ext>
            </a:extLst>
          </p:cNvPr>
          <p:cNvCxnSpPr/>
          <p:nvPr/>
        </p:nvCxnSpPr>
        <p:spPr>
          <a:xfrm>
            <a:off x="2680476" y="4441189"/>
            <a:ext cx="320242" cy="477723"/>
          </a:xfrm>
          <a:prstGeom prst="straightConnector1">
            <a:avLst/>
          </a:pr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直接箭头连接符 51">
            <a:extLst>
              <a:ext uri="{FF2B5EF4-FFF2-40B4-BE49-F238E27FC236}">
                <a16:creationId xmlns:a16="http://schemas.microsoft.com/office/drawing/2014/main" id="{6AF1D2B5-9997-E34D-8273-5FA74D1B45F3}"/>
              </a:ext>
            </a:extLst>
          </p:cNvPr>
          <p:cNvCxnSpPr>
            <a:cxnSpLocks/>
          </p:cNvCxnSpPr>
          <p:nvPr/>
        </p:nvCxnSpPr>
        <p:spPr>
          <a:xfrm flipV="1">
            <a:off x="3386598" y="3869134"/>
            <a:ext cx="2334814" cy="904003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BCD7F5D-207A-5F4C-9590-35C374E50E88}"/>
              </a:ext>
            </a:extLst>
          </p:cNvPr>
          <p:cNvSpPr txBox="1"/>
          <p:nvPr/>
        </p:nvSpPr>
        <p:spPr>
          <a:xfrm>
            <a:off x="599962" y="1280004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Adiabatic demagnetization curve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EEB46A5-737D-E543-A864-C82CA5E6E8B4}"/>
              </a:ext>
            </a:extLst>
          </p:cNvPr>
          <p:cNvSpPr txBox="1"/>
          <p:nvPr/>
        </p:nvSpPr>
        <p:spPr>
          <a:xfrm>
            <a:off x="8853949" y="3246728"/>
            <a:ext cx="3812655" cy="110799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Spin supersolid refrigeration achieves an extremely low temperature of 94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mK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F35EAE-35B8-504C-B0E9-7ABD8D5850F2}"/>
              </a:ext>
            </a:extLst>
          </p:cNvPr>
          <p:cNvSpPr txBox="1"/>
          <p:nvPr/>
        </p:nvSpPr>
        <p:spPr>
          <a:xfrm>
            <a:off x="6250731" y="4778175"/>
            <a:ext cx="55629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experimental measurements are highly consistent with theoretical calculations, providing further evidence for spin supersolid.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203AE3D-CA5C-CA48-86E0-AC6550A09928}"/>
              </a:ext>
            </a:extLst>
          </p:cNvPr>
          <p:cNvSpPr txBox="1"/>
          <p:nvPr/>
        </p:nvSpPr>
        <p:spPr>
          <a:xfrm>
            <a:off x="599962" y="6372697"/>
            <a:ext cx="4434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Xiang </a:t>
            </a:r>
            <a:r>
              <a:rPr kumimoji="1"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 al.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Nature 625, 270(2024)</a:t>
            </a:r>
            <a:endParaRPr kumimoji="1"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672CC2B5-082A-8F49-8EC7-5ADDD3EEA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281" y="980981"/>
            <a:ext cx="1048434" cy="1229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26">
            <a:extLst>
              <a:ext uri="{FF2B5EF4-FFF2-40B4-BE49-F238E27FC236}">
                <a16:creationId xmlns:a16="http://schemas.microsoft.com/office/drawing/2014/main" id="{454A7F85-4C8D-C845-8D68-15178EE4EC72}"/>
              </a:ext>
            </a:extLst>
          </p:cNvPr>
          <p:cNvSpPr txBox="1"/>
          <p:nvPr/>
        </p:nvSpPr>
        <p:spPr>
          <a:xfrm>
            <a:off x="10320382" y="2314547"/>
            <a:ext cx="1991652" cy="543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/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Peijie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 Sun</a:t>
            </a:r>
          </a:p>
          <a:p>
            <a:pPr algn="ctr" defTabSz="1219200" hangingPunct="0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IOP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Canela Text Regular"/>
              <a:cs typeface="Times New Roman" panose="02020603050405020304" pitchFamily="18" charset="0"/>
              <a:sym typeface="Canela Text Regular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6BF7E357-1BE2-8D4D-BD7F-D86D6F7D33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42" t="21451" r="29016" b="37383"/>
          <a:stretch>
            <a:fillRect/>
          </a:stretch>
        </p:blipFill>
        <p:spPr>
          <a:xfrm>
            <a:off x="9092764" y="990973"/>
            <a:ext cx="988926" cy="1209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7">
            <a:extLst>
              <a:ext uri="{FF2B5EF4-FFF2-40B4-BE49-F238E27FC236}">
                <a16:creationId xmlns:a16="http://schemas.microsoft.com/office/drawing/2014/main" id="{0B0D6D5C-8DCA-9E49-88B7-2E1C68564C90}"/>
              </a:ext>
            </a:extLst>
          </p:cNvPr>
          <p:cNvSpPr txBox="1"/>
          <p:nvPr/>
        </p:nvSpPr>
        <p:spPr>
          <a:xfrm>
            <a:off x="8930494" y="2309216"/>
            <a:ext cx="1313467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/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Junsen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 Xiang</a:t>
            </a:r>
          </a:p>
          <a:p>
            <a:pPr algn="ctr" defTabSz="1219200" hangingPunct="0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rPr>
              <a:t>IOP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Canela Text Regular"/>
              <a:cs typeface="Times New Roman" panose="02020603050405020304" pitchFamily="18" charset="0"/>
              <a:sym typeface="Canela Text Regular"/>
            </a:endParaRPr>
          </a:p>
        </p:txBody>
      </p:sp>
      <p:pic>
        <p:nvPicPr>
          <p:cNvPr id="23" name="图片 22" descr="图示&#10;&#10;描述已自动生成">
            <a:extLst>
              <a:ext uri="{FF2B5EF4-FFF2-40B4-BE49-F238E27FC236}">
                <a16:creationId xmlns:a16="http://schemas.microsoft.com/office/drawing/2014/main" id="{3B255712-714B-E143-9CB3-821344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03" r="-1" b="40419"/>
          <a:stretch>
            <a:fillRect/>
          </a:stretch>
        </p:blipFill>
        <p:spPr>
          <a:xfrm>
            <a:off x="5924006" y="1850098"/>
            <a:ext cx="2368895" cy="253430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7A41A90-DDE4-DF4D-9A8E-A01FD5CAA050}"/>
              </a:ext>
            </a:extLst>
          </p:cNvPr>
          <p:cNvSpPr txBox="1"/>
          <p:nvPr/>
        </p:nvSpPr>
        <p:spPr>
          <a:xfrm>
            <a:off x="7791962" y="3746894"/>
            <a:ext cx="106198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7D2DB9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94 </a:t>
            </a:r>
            <a:r>
              <a:rPr lang="en-US" altLang="zh-CN" sz="2200" b="1" dirty="0" err="1">
                <a:solidFill>
                  <a:srgbClr val="7D2DB9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mK</a:t>
            </a:r>
            <a:endParaRPr lang="zh-CN" altLang="en-US" sz="2200" b="1" dirty="0">
              <a:solidFill>
                <a:srgbClr val="7D2DB9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DF05C32-69A8-704A-AC5E-C01A8F155F71}"/>
              </a:ext>
            </a:extLst>
          </p:cNvPr>
          <p:cNvSpPr/>
          <p:nvPr/>
        </p:nvSpPr>
        <p:spPr>
          <a:xfrm>
            <a:off x="6527798" y="3985317"/>
            <a:ext cx="448733" cy="262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3D5F5F4-907E-A54D-8372-B09749EC7267}"/>
              </a:ext>
            </a:extLst>
          </p:cNvPr>
          <p:cNvSpPr/>
          <p:nvPr/>
        </p:nvSpPr>
        <p:spPr>
          <a:xfrm>
            <a:off x="6872257" y="4077278"/>
            <a:ext cx="385794" cy="16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57135F1-0A5B-9942-8446-BB6DBF1A8EC8}"/>
              </a:ext>
            </a:extLst>
          </p:cNvPr>
          <p:cNvSpPr/>
          <p:nvPr/>
        </p:nvSpPr>
        <p:spPr>
          <a:xfrm>
            <a:off x="7145062" y="4154699"/>
            <a:ext cx="190501" cy="9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6A9461E-F158-914C-BA29-87BCE5E9E2E0}"/>
              </a:ext>
            </a:extLst>
          </p:cNvPr>
          <p:cNvSpPr/>
          <p:nvPr/>
        </p:nvSpPr>
        <p:spPr>
          <a:xfrm>
            <a:off x="7077854" y="4047116"/>
            <a:ext cx="190501" cy="93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711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3993EE-8885-EB43-AFE2-A87EB8F2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Giant Magnetocaloric Effect of Spin Supersolid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72063D8-696B-AE41-A0F6-C444F999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32</a:t>
            </a:fld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DB916B7-A32E-3E4B-8DDA-7163B40E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2" y="1959454"/>
            <a:ext cx="4757234" cy="387683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2A62F65-C3A9-0B4F-8B72-301D1BAD7E2E}"/>
              </a:ext>
            </a:extLst>
          </p:cNvPr>
          <p:cNvSpPr txBox="1"/>
          <p:nvPr/>
        </p:nvSpPr>
        <p:spPr>
          <a:xfrm>
            <a:off x="5357196" y="1899524"/>
            <a:ext cx="3096546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200" i="0" u="none" strike="noStrike" dirty="0" err="1">
                <a:solidFill>
                  <a:srgbClr val="191B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Grüneisen</a:t>
            </a:r>
            <a:r>
              <a:rPr lang="en-US" altLang="zh-CN" sz="2200" i="0" u="none" strike="noStrike" dirty="0">
                <a:solidFill>
                  <a:srgbClr val="191B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solidFill>
                  <a:srgbClr val="191B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3721BB5-6CA0-E641-A7E0-2A1B10B15AF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90" y="2538352"/>
            <a:ext cx="3859303" cy="74185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E5D7E43-6E2D-FD4B-BB5C-A40DFA670EFC}"/>
              </a:ext>
            </a:extLst>
          </p:cNvPr>
          <p:cNvSpPr txBox="1"/>
          <p:nvPr/>
        </p:nvSpPr>
        <p:spPr>
          <a:xfrm>
            <a:off x="5704082" y="3897872"/>
            <a:ext cx="6017418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 hangingPunc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  <a:sym typeface="Canela Text Regular"/>
              </a:rPr>
              <a:t>The peak value is 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  <a:sym typeface="Canela Text Regular"/>
              </a:rPr>
              <a:t>4 times </a:t>
            </a:r>
            <a:r>
              <a:rPr lang="en-US" altLang="zh-CN" sz="2200" dirty="0"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  <a:sym typeface="Canela Text Regular"/>
              </a:rPr>
              <a:t>more than that of general coolants</a:t>
            </a:r>
          </a:p>
          <a:p>
            <a:pPr defTabSz="1219200" hangingPunc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  <a:sym typeface="Canela Text Regular"/>
              </a:rPr>
              <a:t>——</a:t>
            </a:r>
            <a:r>
              <a:rPr lang="zh-CN" altLang="en-US" sz="2200" dirty="0"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  <a:sym typeface="Canela Text Regular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charset="0"/>
                <a:cs typeface="Times New Roman" panose="02020603050405020304" pitchFamily="18" charset="0"/>
                <a:sym typeface="Canela Text Regular"/>
              </a:rPr>
              <a:t>Giant MCE in spin supersolid </a:t>
            </a:r>
            <a:endParaRPr lang="zh-CN" altLang="en-US" sz="2200" dirty="0"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  <a:sym typeface="Canela Text Regular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5A7E520-80F2-E948-BBB3-0584FED79AF4}"/>
              </a:ext>
            </a:extLst>
          </p:cNvPr>
          <p:cNvSpPr txBox="1"/>
          <p:nvPr/>
        </p:nvSpPr>
        <p:spPr>
          <a:xfrm>
            <a:off x="599962" y="1280004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Differential characterization of the MCE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599F5DF-C45A-1047-8BB4-2810457BFAFF}"/>
              </a:ext>
            </a:extLst>
          </p:cNvPr>
          <p:cNvSpPr txBox="1"/>
          <p:nvPr/>
        </p:nvSpPr>
        <p:spPr>
          <a:xfrm>
            <a:off x="599962" y="6372697"/>
            <a:ext cx="4434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Xiang </a:t>
            </a:r>
            <a:r>
              <a:rPr kumimoji="1" lang="en-US" altLang="zh-CN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 al.</a:t>
            </a:r>
            <a:r>
              <a:rPr kumimoji="1"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Nature 625, 270(2024)</a:t>
            </a:r>
            <a:endParaRPr kumimoji="1"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6">
            <a:extLst>
              <a:ext uri="{FF2B5EF4-FFF2-40B4-BE49-F238E27FC236}">
                <a16:creationId xmlns:a16="http://schemas.microsoft.com/office/drawing/2014/main" id="{C5EC6194-13AE-254F-A688-A7E3D656072C}"/>
              </a:ext>
            </a:extLst>
          </p:cNvPr>
          <p:cNvSpPr txBox="1"/>
          <p:nvPr/>
        </p:nvSpPr>
        <p:spPr>
          <a:xfrm>
            <a:off x="660400" y="3167062"/>
            <a:ext cx="10871200" cy="52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60045" indent="-360045" algn="just" fontAlgn="auto">
              <a:lnSpc>
                <a:spcPct val="114000"/>
              </a:lnSpc>
              <a:buFont typeface="Wingdings" panose="05000000000000000000" charset="0"/>
              <a:buChar char=""/>
            </a:pPr>
            <a:r>
              <a:rPr lang="en-US" sz="2700" b="1" spc="-84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sz="2700" b="1" spc="-84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 Spin dynamics of spin supersolid state</a:t>
            </a:r>
            <a:endParaRPr lang="zh-CN" altLang="en-US" sz="2700" b="1" spc="-84" baseline="-25000" dirty="0">
              <a:solidFill>
                <a:srgbClr val="C00000"/>
              </a:solidFill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  <a:sym typeface="+mn-ea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C24C495-BC61-614F-A172-221842FCA4D0}"/>
              </a:ext>
            </a:extLst>
          </p:cNvPr>
          <p:cNvSpPr txBox="1"/>
          <p:nvPr/>
        </p:nvSpPr>
        <p:spPr>
          <a:xfrm>
            <a:off x="660400" y="5935625"/>
            <a:ext cx="1163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Yuan Gao,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Chuandi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 Zhang, […],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Wentao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Jin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, Gang </a:t>
            </a:r>
            <a:r>
              <a:rPr lang="en-US" sz="1400" dirty="0" err="1">
                <a:latin typeface="Kaiti SC Regular" panose="02010600040101010101" charset="-122"/>
                <a:ea typeface="Kaiti SC Regular" panose="02010600040101010101" charset="-122"/>
              </a:rPr>
              <a:t>Su</a:t>
            </a:r>
            <a:r>
              <a:rPr lang="en-US" sz="1400" dirty="0">
                <a:latin typeface="Kaiti SC Regular" panose="02010600040101010101" charset="-122"/>
                <a:ea typeface="Kaiti SC Regular" panose="02010600040101010101" charset="-122"/>
              </a:rPr>
              <a:t>, and Wei Li PRB 110, 214408 (2024)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825D856C-2BF2-C547-B29A-18DEF7AE4E8E}"/>
              </a:ext>
            </a:extLst>
          </p:cNvPr>
          <p:cNvGrpSpPr/>
          <p:nvPr/>
        </p:nvGrpSpPr>
        <p:grpSpPr>
          <a:xfrm>
            <a:off x="10027622" y="370373"/>
            <a:ext cx="1804515" cy="1877306"/>
            <a:chOff x="9800725" y="4139888"/>
            <a:chExt cx="1804515" cy="1877306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F5B540A3-FCDB-AF48-A112-2990BB7C9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4" t="12869" r="24271" b="43349"/>
            <a:stretch>
              <a:fillRect/>
            </a:stretch>
          </p:blipFill>
          <p:spPr>
            <a:xfrm>
              <a:off x="10150299" y="4139888"/>
              <a:ext cx="1042574" cy="12632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34">
              <a:extLst>
                <a:ext uri="{FF2B5EF4-FFF2-40B4-BE49-F238E27FC236}">
                  <a16:creationId xmlns:a16="http://schemas.microsoft.com/office/drawing/2014/main" id="{B11BC1D8-78E7-3849-AB71-E13FE59BE186}"/>
                </a:ext>
              </a:extLst>
            </p:cNvPr>
            <p:cNvSpPr txBox="1"/>
            <p:nvPr/>
          </p:nvSpPr>
          <p:spPr>
            <a:xfrm>
              <a:off x="9800725" y="5473455"/>
              <a:ext cx="1804515" cy="543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200" hangingPunct="0"/>
              <a:r>
                <a:rPr lang="en-US" altLang="zh-CN" sz="1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nela Text Regular"/>
                  <a:cs typeface="Times New Roman" panose="02020603050405020304" pitchFamily="18" charset="0"/>
                  <a:sym typeface="Canela Text Regular"/>
                </a:rPr>
                <a:t>Wentao</a:t>
              </a:r>
              <a:r>
                <a:rPr lang="zh-CN" alt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Canela Text Regular"/>
                  <a:cs typeface="Times New Roman" panose="02020603050405020304" pitchFamily="18" charset="0"/>
                  <a:sym typeface="Canela Text Regular"/>
                </a:rPr>
                <a:t> </a:t>
              </a:r>
              <a:r>
                <a:rPr lang="en-US" altLang="zh-CN" sz="1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nela Text Regular"/>
                  <a:cs typeface="Times New Roman" panose="02020603050405020304" pitchFamily="18" charset="0"/>
                  <a:sym typeface="Canela Text Regular"/>
                </a:rPr>
                <a:t>Jin</a:t>
              </a:r>
              <a:endPara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Canela Text Regular"/>
                <a:cs typeface="Times New Roman" panose="02020603050405020304" pitchFamily="18" charset="0"/>
                <a:sym typeface="Canela Text Regular"/>
              </a:endParaRPr>
            </a:p>
            <a:p>
              <a:pPr algn="ctr" defTabSz="1219200" hangingPunct="0"/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Canela Text Regular"/>
                  <a:cs typeface="Times New Roman" panose="02020603050405020304" pitchFamily="18" charset="0"/>
                  <a:sym typeface="Canela Text Regular"/>
                </a:rPr>
                <a:t>BUAA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013245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3993EE-8885-EB43-AFE2-A87EB8F2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Tensor Network Approach for Spin Dynamics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72063D8-696B-AE41-A0F6-C444F999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34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4BF13D0-B52A-C149-BB0F-872B74CD7156}"/>
              </a:ext>
            </a:extLst>
          </p:cNvPr>
          <p:cNvSpPr txBox="1"/>
          <p:nvPr/>
        </p:nvSpPr>
        <p:spPr>
          <a:xfrm>
            <a:off x="612154" y="1225140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Real-time correlation function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02E470-67EB-BE46-B983-B07B9B9D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49" y="1690773"/>
            <a:ext cx="9182100" cy="749300"/>
          </a:xfrm>
          <a:prstGeom prst="rect">
            <a:avLst/>
          </a:prstGeom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C8C6662D-F55B-EC4A-9C06-E01BC1688FDA}"/>
              </a:ext>
            </a:extLst>
          </p:cNvPr>
          <p:cNvCxnSpPr/>
          <p:nvPr/>
        </p:nvCxnSpPr>
        <p:spPr>
          <a:xfrm>
            <a:off x="10265664" y="2218944"/>
            <a:ext cx="38480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A7DC73B6-7AC6-6348-BB44-D2AF2F3343C6}"/>
              </a:ext>
            </a:extLst>
          </p:cNvPr>
          <p:cNvSpPr txBox="1"/>
          <p:nvPr/>
        </p:nvSpPr>
        <p:spPr>
          <a:xfrm>
            <a:off x="9919849" y="2247065"/>
            <a:ext cx="1076438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DMRG</a:t>
            </a:r>
          </a:p>
        </p:txBody>
      </p:sp>
    </p:spTree>
    <p:extLst>
      <p:ext uri="{BB962C8B-B14F-4D97-AF65-F5344CB8AC3E}">
        <p14:creationId xmlns:p14="http://schemas.microsoft.com/office/powerpoint/2010/main" val="28009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3993EE-8885-EB43-AFE2-A87EB8F2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Tensor Network Approach for Spin Dynamics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72063D8-696B-AE41-A0F6-C444F999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35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4BF13D0-B52A-C149-BB0F-872B74CD7156}"/>
              </a:ext>
            </a:extLst>
          </p:cNvPr>
          <p:cNvSpPr txBox="1"/>
          <p:nvPr/>
        </p:nvSpPr>
        <p:spPr>
          <a:xfrm>
            <a:off x="612154" y="1225140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Real-time correlation function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02E470-67EB-BE46-B983-B07B9B9D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49" y="1690773"/>
            <a:ext cx="9182100" cy="749300"/>
          </a:xfrm>
          <a:prstGeom prst="rect">
            <a:avLst/>
          </a:prstGeom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C8C6662D-F55B-EC4A-9C06-E01BC1688FDA}"/>
              </a:ext>
            </a:extLst>
          </p:cNvPr>
          <p:cNvCxnSpPr>
            <a:cxnSpLocks/>
          </p:cNvCxnSpPr>
          <p:nvPr/>
        </p:nvCxnSpPr>
        <p:spPr>
          <a:xfrm>
            <a:off x="9347200" y="2218944"/>
            <a:ext cx="1303273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236681AD-1405-A64C-A614-C92AAE77C71D}"/>
              </a:ext>
            </a:extLst>
          </p:cNvPr>
          <p:cNvSpPr txBox="1"/>
          <p:nvPr/>
        </p:nvSpPr>
        <p:spPr>
          <a:xfrm>
            <a:off x="9460617" y="2251232"/>
            <a:ext cx="1076438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TDVP</a:t>
            </a:r>
          </a:p>
        </p:txBody>
      </p:sp>
    </p:spTree>
    <p:extLst>
      <p:ext uri="{BB962C8B-B14F-4D97-AF65-F5344CB8AC3E}">
        <p14:creationId xmlns:p14="http://schemas.microsoft.com/office/powerpoint/2010/main" val="9860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3993EE-8885-EB43-AFE2-A87EB8F2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Tensor Network Approach for Spin Dynamics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72063D8-696B-AE41-A0F6-C444F999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36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165000C-DE85-3E4D-B2F1-463A615C59D2}"/>
              </a:ext>
            </a:extLst>
          </p:cNvPr>
          <p:cNvSpPr txBox="1"/>
          <p:nvPr/>
        </p:nvSpPr>
        <p:spPr>
          <a:xfrm>
            <a:off x="612154" y="2474701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Dynamical spin structure factor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80B255-3397-C343-A445-BBEC0CD3F39A}"/>
              </a:ext>
            </a:extLst>
          </p:cNvPr>
          <p:cNvSpPr txBox="1"/>
          <p:nvPr/>
        </p:nvSpPr>
        <p:spPr>
          <a:xfrm>
            <a:off x="612154" y="3635244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Spectral function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4BF13D0-B52A-C149-BB0F-872B74CD7156}"/>
              </a:ext>
            </a:extLst>
          </p:cNvPr>
          <p:cNvSpPr txBox="1"/>
          <p:nvPr/>
        </p:nvSpPr>
        <p:spPr>
          <a:xfrm>
            <a:off x="612154" y="1225140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Real-time correlation function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02E470-67EB-BE46-B983-B07B9B9D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49" y="1690773"/>
            <a:ext cx="9182100" cy="7493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0BAA20-47FB-1243-9389-EE76D4E1D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549" y="2940216"/>
            <a:ext cx="7454900" cy="660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A1F532-7A35-A644-942A-D69A1E0C9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99" y="4100759"/>
            <a:ext cx="8128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3993EE-8885-EB43-AFE2-A87EB8F2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Tensor Network Approach for Spin Dynamics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72063D8-696B-AE41-A0F6-C444F999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37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165000C-DE85-3E4D-B2F1-463A615C59D2}"/>
              </a:ext>
            </a:extLst>
          </p:cNvPr>
          <p:cNvSpPr txBox="1"/>
          <p:nvPr/>
        </p:nvSpPr>
        <p:spPr>
          <a:xfrm>
            <a:off x="612154" y="2474701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Dynamical spin structure factor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80B255-3397-C343-A445-BBEC0CD3F39A}"/>
              </a:ext>
            </a:extLst>
          </p:cNvPr>
          <p:cNvSpPr txBox="1"/>
          <p:nvPr/>
        </p:nvSpPr>
        <p:spPr>
          <a:xfrm>
            <a:off x="612154" y="3635244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Spectral function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4BF13D0-B52A-C149-BB0F-872B74CD7156}"/>
              </a:ext>
            </a:extLst>
          </p:cNvPr>
          <p:cNvSpPr txBox="1"/>
          <p:nvPr/>
        </p:nvSpPr>
        <p:spPr>
          <a:xfrm>
            <a:off x="612154" y="1225140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Real-time correlation function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02E470-67EB-BE46-B983-B07B9B9D1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49" y="1690773"/>
            <a:ext cx="9182100" cy="7493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0BAA20-47FB-1243-9389-EE76D4E1D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549" y="2940216"/>
            <a:ext cx="7454900" cy="660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A1F532-7A35-A644-942A-D69A1E0C9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999" y="4100759"/>
            <a:ext cx="8128000" cy="6604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3E4E29-E131-0D48-95E4-44BA40D2F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949" y="5261302"/>
            <a:ext cx="6388100" cy="14859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D269B3F-FDCD-5B42-9C73-46BF3173F39F}"/>
              </a:ext>
            </a:extLst>
          </p:cNvPr>
          <p:cNvSpPr txBox="1"/>
          <p:nvPr/>
        </p:nvSpPr>
        <p:spPr>
          <a:xfrm>
            <a:off x="612154" y="4795787"/>
            <a:ext cx="510412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practice</a:t>
            </a: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E69EA695-3959-114E-A3AE-2D9D357D477F}"/>
              </a:ext>
            </a:extLst>
          </p:cNvPr>
          <p:cNvCxnSpPr/>
          <p:nvPr/>
        </p:nvCxnSpPr>
        <p:spPr>
          <a:xfrm>
            <a:off x="7337503" y="6010508"/>
            <a:ext cx="9144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4027D1E-B7A9-434A-94EA-AC2DD6F8568B}"/>
              </a:ext>
            </a:extLst>
          </p:cNvPr>
          <p:cNvSpPr txBox="1"/>
          <p:nvPr/>
        </p:nvSpPr>
        <p:spPr>
          <a:xfrm>
            <a:off x="8820615" y="5367522"/>
            <a:ext cx="3171827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Parzen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window function</a:t>
            </a:r>
          </a:p>
        </p:txBody>
      </p:sp>
    </p:spTree>
    <p:extLst>
      <p:ext uri="{BB962C8B-B14F-4D97-AF65-F5344CB8AC3E}">
        <p14:creationId xmlns:p14="http://schemas.microsoft.com/office/powerpoint/2010/main" val="7844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60324F-F0AD-B44D-BE0F-DBDCDB09F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116"/>
            <a:ext cx="12191999" cy="653835"/>
          </a:xfrm>
        </p:spPr>
        <p:txBody>
          <a:bodyPr/>
          <a:lstStyle/>
          <a:p>
            <a:r>
              <a:rPr kumimoji="1" lang="en-US" altLang="zh-CN" b="1" dirty="0"/>
              <a:t>Comparison with Inelastic Neutron Scattering Result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A42EBCF-8526-3945-B24B-0E489E9B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38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9528E8C-7EDE-404A-8CF4-4756C6D56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699" y="1644142"/>
            <a:ext cx="9626600" cy="35941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3F09B8F-6D3E-E342-A5C4-E13E8206A81A}"/>
              </a:ext>
            </a:extLst>
          </p:cNvPr>
          <p:cNvSpPr/>
          <p:nvPr/>
        </p:nvSpPr>
        <p:spPr>
          <a:xfrm>
            <a:off x="1163497" y="2059918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AFD837E-5FC6-CD48-8717-0C2936308C61}"/>
              </a:ext>
            </a:extLst>
          </p:cNvPr>
          <p:cNvSpPr/>
          <p:nvPr/>
        </p:nvSpPr>
        <p:spPr>
          <a:xfrm>
            <a:off x="6204889" y="2059918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DBF9FB-2CBB-234B-9E1A-47E88D1D1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3649"/>
            <a:ext cx="1699945" cy="153079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7122296-0614-BC41-8B28-4F896D810CAD}"/>
              </a:ext>
            </a:extLst>
          </p:cNvPr>
          <p:cNvSpPr txBox="1"/>
          <p:nvPr/>
        </p:nvSpPr>
        <p:spPr>
          <a:xfrm>
            <a:off x="2679853" y="5495874"/>
            <a:ext cx="6832291" cy="83356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Gapless Goldstone mode at K point</a:t>
            </a:r>
          </a:p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Microscopic evidence of spin supersolid state existence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12E47AB-F325-5743-B0E5-C9E72768329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8536" y="6446944"/>
            <a:ext cx="3570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Gao </a:t>
            </a:r>
            <a:r>
              <a:rPr kumimoji="0" lang="en-US" altLang="zh-CN" sz="1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et al., 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PRB 110, 214408 (2024)</a:t>
            </a:r>
          </a:p>
        </p:txBody>
      </p:sp>
    </p:spTree>
    <p:extLst>
      <p:ext uri="{BB962C8B-B14F-4D97-AF65-F5344CB8AC3E}">
        <p14:creationId xmlns:p14="http://schemas.microsoft.com/office/powerpoint/2010/main" val="41726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205D4-6898-DD46-974C-D6D8E1F5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Spin Excitations of Spin </a:t>
            </a:r>
            <a:r>
              <a:rPr kumimoji="1" lang="en-US" altLang="zh-CN" b="1" dirty="0" err="1"/>
              <a:t>SuperSolid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D8494-3BFC-EF48-B6F1-22298F1F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39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D08534A-7E1D-254C-86FF-C4B8057CCDFC}"/>
              </a:ext>
            </a:extLst>
          </p:cNvPr>
          <p:cNvSpPr txBox="1"/>
          <p:nvPr/>
        </p:nvSpPr>
        <p:spPr>
          <a:xfrm>
            <a:off x="536277" y="1195304"/>
            <a:ext cx="468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Spin resolved spectral function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1443B05-5B17-8249-AF8C-7D4A635AB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770" b="48877"/>
          <a:stretch/>
        </p:blipFill>
        <p:spPr>
          <a:xfrm>
            <a:off x="1230711" y="1912215"/>
            <a:ext cx="9730575" cy="36773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08647D6-318E-5346-960F-2D6EE4F26E08}"/>
              </a:ext>
            </a:extLst>
          </p:cNvPr>
          <p:cNvSpPr txBox="1"/>
          <p:nvPr/>
        </p:nvSpPr>
        <p:spPr>
          <a:xfrm>
            <a:off x="1926337" y="5662696"/>
            <a:ext cx="334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In-plane spin dynamics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A52732-812F-7D4E-A733-F0C90AE541F7}"/>
              </a:ext>
            </a:extLst>
          </p:cNvPr>
          <p:cNvSpPr txBox="1"/>
          <p:nvPr/>
        </p:nvSpPr>
        <p:spPr>
          <a:xfrm>
            <a:off x="6790945" y="5657418"/>
            <a:ext cx="334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Out-of-plane spin dynamics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E2A91F7-F35E-E746-B2C2-3DBC4ADAD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96"/>
          <a:stretch/>
        </p:blipFill>
        <p:spPr>
          <a:xfrm>
            <a:off x="5218177" y="1048975"/>
            <a:ext cx="6388100" cy="75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0A1359-472D-0542-B179-AB7BB36C5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Can a Solid Be “Superfluid”?</a:t>
            </a:r>
            <a:endParaRPr kumimoji="1"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70AC8-E742-2147-B1C9-B5730F8E653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78" y="1166544"/>
            <a:ext cx="1802749" cy="19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DE3A20-E6B0-0346-8947-9F37C3D8D9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439206" y="3194996"/>
            <a:ext cx="1906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J. Leggett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9">
            <a:extLst>
              <a:ext uri="{FF2B5EF4-FFF2-40B4-BE49-F238E27FC236}">
                <a16:creationId xmlns:a16="http://schemas.microsoft.com/office/drawing/2014/main" id="{61352A43-4312-FE49-8414-4675E76FCD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7835" y="1026881"/>
            <a:ext cx="8198331" cy="2489354"/>
          </a:xfrm>
          <a:prstGeom prst="rect">
            <a:avLst/>
          </a:prstGeom>
          <a:ln w="28575" cmpd="dbl">
            <a:solidFill>
              <a:srgbClr val="C00000"/>
            </a:solidFill>
            <a:prstDash val="solid"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6EDFCCD-B2AE-9A44-8EC8-DE0EAA9FEC55}"/>
              </a:ext>
            </a:extLst>
          </p:cNvPr>
          <p:cNvSpPr/>
          <p:nvPr/>
        </p:nvSpPr>
        <p:spPr>
          <a:xfrm>
            <a:off x="6860768" y="1132611"/>
            <a:ext cx="1802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PRL 25, 1543 (1970)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7B57BFA4-8845-644E-9739-710DD448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877" y="6587067"/>
            <a:ext cx="2844800" cy="270933"/>
          </a:xfrm>
        </p:spPr>
        <p:txBody>
          <a:bodyPr/>
          <a:lstStyle/>
          <a:p>
            <a:fld id="{C53944C6-082E-4FF0-9881-94A307BF8706}" type="slidenum">
              <a:rPr lang="en-US" altLang="zh-CN" smtClean="0"/>
              <a:t>4</a:t>
            </a:fld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556AC7-9C97-4F46-A731-FA7F66CA9DB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5643" y="3659716"/>
            <a:ext cx="51992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Nonclassical rotational inertia (NCRI): 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2942C3EF-135A-E94A-A0F5-9C5668A0DC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582" y="7516782"/>
            <a:ext cx="2870200" cy="26670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1F17282-502A-1D4C-96E3-2B0B6943C1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150" y="4200728"/>
            <a:ext cx="4813300" cy="5842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58F2B1DB-D0EB-6845-BC67-1D35C3B5B1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8400" y="7358032"/>
            <a:ext cx="2387600" cy="584200"/>
          </a:xfrm>
          <a:prstGeom prst="rect">
            <a:avLst/>
          </a:prstGeom>
        </p:spPr>
      </p:pic>
      <p:pic>
        <p:nvPicPr>
          <p:cNvPr id="59" name="图片 3">
            <a:extLst>
              <a:ext uri="{FF2B5EF4-FFF2-40B4-BE49-F238E27FC236}">
                <a16:creationId xmlns:a16="http://schemas.microsoft.com/office/drawing/2014/main" id="{0E83C88C-B205-474B-BB87-8F53F5CFD8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171" y="885946"/>
            <a:ext cx="1304278" cy="1192596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6FE9DAD3-2CF5-C54E-9A79-77122958B493}"/>
              </a:ext>
            </a:extLst>
          </p:cNvPr>
          <p:cNvSpPr txBox="1"/>
          <p:nvPr/>
        </p:nvSpPr>
        <p:spPr>
          <a:xfrm>
            <a:off x="11414525" y="-1105118"/>
            <a:ext cx="200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2003 Nobel physics</a:t>
            </a: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29E9C559-5989-3142-B182-8A73144839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150" y="4935607"/>
            <a:ext cx="5384800" cy="58420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8413D80-4BF1-7440-B7FA-538EF4A41C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150" y="5635771"/>
            <a:ext cx="4965700" cy="584200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8F196A9F-5C01-9748-A03F-0786B2DA927F}"/>
              </a:ext>
            </a:extLst>
          </p:cNvPr>
          <p:cNvSpPr txBox="1"/>
          <p:nvPr/>
        </p:nvSpPr>
        <p:spPr>
          <a:xfrm>
            <a:off x="3806952" y="6325080"/>
            <a:ext cx="2387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superfluid fraction </a:t>
            </a:r>
          </a:p>
        </p:txBody>
      </p:sp>
      <p:cxnSp>
        <p:nvCxnSpPr>
          <p:cNvPr id="68" name="直线连接符 67">
            <a:extLst>
              <a:ext uri="{FF2B5EF4-FFF2-40B4-BE49-F238E27FC236}">
                <a16:creationId xmlns:a16="http://schemas.microsoft.com/office/drawing/2014/main" id="{7097C112-ADA6-5445-B7E5-B2D145FEC203}"/>
              </a:ext>
            </a:extLst>
          </p:cNvPr>
          <p:cNvCxnSpPr>
            <a:cxnSpLocks/>
          </p:cNvCxnSpPr>
          <p:nvPr/>
        </p:nvCxnSpPr>
        <p:spPr>
          <a:xfrm flipH="1">
            <a:off x="4613589" y="6219971"/>
            <a:ext cx="73869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E331195-F862-F14C-9D83-79031298AAB4}"/>
              </a:ext>
            </a:extLst>
          </p:cNvPr>
          <p:cNvSpPr/>
          <p:nvPr/>
        </p:nvSpPr>
        <p:spPr>
          <a:xfrm>
            <a:off x="4166273" y="5841751"/>
            <a:ext cx="197952" cy="195711"/>
          </a:xfrm>
          <a:prstGeom prst="rect">
            <a:avLst/>
          </a:prstGeom>
          <a:noFill/>
          <a:ln w="2540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C31694E-9BBA-1E4E-B7CF-C4290704358B}"/>
              </a:ext>
            </a:extLst>
          </p:cNvPr>
          <p:cNvSpPr/>
          <p:nvPr/>
        </p:nvSpPr>
        <p:spPr>
          <a:xfrm>
            <a:off x="9297182" y="6466227"/>
            <a:ext cx="31216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 </a:t>
            </a:r>
            <a:r>
              <a:rPr lang="en-US" altLang="zh-CN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Nature 427, 225 (2004)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D7F456E-8209-7646-A4F5-0A5149EC29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57607" y="3633806"/>
            <a:ext cx="2617215" cy="29863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DAB717-9297-DD44-92CC-DD6086108E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57002" y="3699001"/>
            <a:ext cx="2598151" cy="27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6" grpId="0"/>
      <p:bldP spid="5" grpId="0" animBg="1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205D4-6898-DD46-974C-D6D8E1F5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Goldstone Mode and Pseudo-Goldstone Mode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D8494-3BFC-EF48-B6F1-22298F1F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40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D08534A-7E1D-254C-86FF-C4B8057CCDFC}"/>
              </a:ext>
            </a:extLst>
          </p:cNvPr>
          <p:cNvSpPr txBox="1"/>
          <p:nvPr/>
        </p:nvSpPr>
        <p:spPr>
          <a:xfrm>
            <a:off x="536276" y="1317224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Goldstone mode  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1443B05-5B17-8249-AF8C-7D4A635AB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51123" r="66884" b="62"/>
          <a:stretch/>
        </p:blipFill>
        <p:spPr>
          <a:xfrm>
            <a:off x="865855" y="1985620"/>
            <a:ext cx="5230144" cy="37746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4449C5-EB5A-7B44-80F6-0E8CCA37F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6" t="51123" r="33769" b="62"/>
          <a:stretch/>
        </p:blipFill>
        <p:spPr>
          <a:xfrm>
            <a:off x="6340068" y="1985621"/>
            <a:ext cx="5230139" cy="37746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8EC38C3-F39E-E444-A07E-F2FDDA20AFD2}"/>
              </a:ext>
            </a:extLst>
          </p:cNvPr>
          <p:cNvSpPr txBox="1"/>
          <p:nvPr/>
        </p:nvSpPr>
        <p:spPr>
          <a:xfrm>
            <a:off x="6352035" y="1317224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Pseudo-Goldstone mode  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357CD19-0F7E-8F48-82A4-79167A28F1D9}"/>
              </a:ext>
            </a:extLst>
          </p:cNvPr>
          <p:cNvSpPr txBox="1"/>
          <p:nvPr/>
        </p:nvSpPr>
        <p:spPr>
          <a:xfrm>
            <a:off x="1926337" y="5662696"/>
            <a:ext cx="334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Spin superfluidity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19DDFD1-1557-6E4A-8590-7B5795831C87}"/>
              </a:ext>
            </a:extLst>
          </p:cNvPr>
          <p:cNvSpPr txBox="1"/>
          <p:nvPr/>
        </p:nvSpPr>
        <p:spPr>
          <a:xfrm>
            <a:off x="7412737" y="5657418"/>
            <a:ext cx="334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Spin solidity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96E75B-0A48-7748-BCA4-6BB67929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Origin of The Pseudo-Goldstone Mode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F836B55-F781-1E49-9F35-86271BE2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41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4507CCA-EF8B-FA43-9228-930F8A09E729}"/>
              </a:ext>
            </a:extLst>
          </p:cNvPr>
          <p:cNvSpPr txBox="1"/>
          <p:nvPr/>
        </p:nvSpPr>
        <p:spPr>
          <a:xfrm>
            <a:off x="390144" y="1103471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Classical energy of Y state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834428E-82E5-C14D-87B7-CB37158A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42" y="1695196"/>
            <a:ext cx="2105847" cy="20272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D927B27-B5F7-994D-83C3-33E32CC33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42" y="4311232"/>
            <a:ext cx="2602972" cy="25162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3E945D-6778-C441-AFDA-AE5C2958B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037" y="2123189"/>
            <a:ext cx="2895600" cy="12065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F73A0EF-85D8-E846-B2E2-12DCE4F4DC01}"/>
              </a:ext>
            </a:extLst>
          </p:cNvPr>
          <p:cNvSpPr txBox="1"/>
          <p:nvPr/>
        </p:nvSpPr>
        <p:spPr>
          <a:xfrm>
            <a:off x="390144" y="3776833"/>
            <a:ext cx="58887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Net magnetization: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accidental degenerate 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5BB1765-067F-124C-A62C-E4D9372C50F8}"/>
              </a:ext>
            </a:extLst>
          </p:cNvPr>
          <p:cNvGrpSpPr/>
          <p:nvPr/>
        </p:nvGrpSpPr>
        <p:grpSpPr>
          <a:xfrm>
            <a:off x="6034871" y="2046463"/>
            <a:ext cx="5206156" cy="3696553"/>
            <a:chOff x="414355" y="2890515"/>
            <a:chExt cx="5206156" cy="369655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8191803-B029-8E44-BD8F-9603FDE70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579" y="2890515"/>
              <a:ext cx="4937932" cy="3696553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5877759-DB47-0941-947D-3CE7F1F13E88}"/>
                </a:ext>
              </a:extLst>
            </p:cNvPr>
            <p:cNvSpPr/>
            <p:nvPr/>
          </p:nvSpPr>
          <p:spPr>
            <a:xfrm>
              <a:off x="414355" y="2902706"/>
              <a:ext cx="665876" cy="514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602A76E5-1F35-8141-BBA9-5FDCD4E97E75}"/>
              </a:ext>
            </a:extLst>
          </p:cNvPr>
          <p:cNvSpPr txBox="1"/>
          <p:nvPr/>
        </p:nvSpPr>
        <p:spPr>
          <a:xfrm>
            <a:off x="6120215" y="1103471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Linear spin-wave result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7E4054C-29C3-AE49-B4F7-D2138F943296}"/>
              </a:ext>
            </a:extLst>
          </p:cNvPr>
          <p:cNvSpPr txBox="1"/>
          <p:nvPr/>
        </p:nvSpPr>
        <p:spPr>
          <a:xfrm>
            <a:off x="6510357" y="5998366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Two Goldstone mode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FA3B77-B673-1E44-B730-5DF2DC308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184" y="4676707"/>
            <a:ext cx="2260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96E75B-0A48-7748-BCA4-6BB67929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Origin of The Pseudo-Goldstone Mode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F836B55-F781-1E49-9F35-86271BE2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42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4507CCA-EF8B-FA43-9228-930F8A09E729}"/>
              </a:ext>
            </a:extLst>
          </p:cNvPr>
          <p:cNvSpPr txBox="1"/>
          <p:nvPr/>
        </p:nvSpPr>
        <p:spPr>
          <a:xfrm>
            <a:off x="390144" y="1103471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Classical energy of Y state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834428E-82E5-C14D-87B7-CB37158A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42" y="1695196"/>
            <a:ext cx="2105847" cy="202720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3E945D-6778-C441-AFDA-AE5C2958B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37" y="2123189"/>
            <a:ext cx="2895600" cy="12065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F73A0EF-85D8-E846-B2E2-12DCE4F4DC01}"/>
              </a:ext>
            </a:extLst>
          </p:cNvPr>
          <p:cNvSpPr txBox="1"/>
          <p:nvPr/>
        </p:nvSpPr>
        <p:spPr>
          <a:xfrm>
            <a:off x="390144" y="3776833"/>
            <a:ext cx="58887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Net magnetization: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accidental degenerate 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9BD41E-3265-0747-AB91-155D613ABAA9}"/>
              </a:ext>
            </a:extLst>
          </p:cNvPr>
          <p:cNvSpPr txBox="1"/>
          <p:nvPr/>
        </p:nvSpPr>
        <p:spPr>
          <a:xfrm>
            <a:off x="5763191" y="1103471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Complex order parameter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E26BBDB-0A6D-ED49-9660-ED75BC471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29" r="48008"/>
          <a:stretch/>
        </p:blipFill>
        <p:spPr>
          <a:xfrm>
            <a:off x="5937503" y="3456020"/>
            <a:ext cx="2792278" cy="367146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63595FB-17F5-884D-9991-8AA749C8D8C3}"/>
              </a:ext>
            </a:extLst>
          </p:cNvPr>
          <p:cNvSpPr txBox="1"/>
          <p:nvPr/>
        </p:nvSpPr>
        <p:spPr>
          <a:xfrm>
            <a:off x="5763190" y="2684613"/>
            <a:ext cx="5888737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Energy landscape of quantum spin supersolid</a:t>
            </a:r>
          </a:p>
          <a:p>
            <a:pPr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	 6-fold anisotropic Mexican-hat</a:t>
            </a:r>
            <a:endParaRPr lang="zh-CN" altLang="en-US" sz="2200" dirty="0"/>
          </a:p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72D562-D358-034E-8219-9261198FD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108" y="1617880"/>
            <a:ext cx="5626100" cy="8636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E2486A2-FD45-7840-B355-EF720CA25235}"/>
              </a:ext>
            </a:extLst>
          </p:cNvPr>
          <p:cNvSpPr txBox="1"/>
          <p:nvPr/>
        </p:nvSpPr>
        <p:spPr>
          <a:xfrm>
            <a:off x="9071158" y="4255147"/>
            <a:ext cx="27666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Quantum fluctuations break the accidental degenerate and induce the Pseudo-Goldstone modes.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0F0BD85-E210-7041-BEB6-BB2697341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42" y="4311232"/>
            <a:ext cx="2602972" cy="25162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BF148D3-5AA6-3641-98BE-4A0EA0A7E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5184" y="4676707"/>
            <a:ext cx="2260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205D4-6898-DD46-974C-D6D8E1F5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Spin Excitations of Spin </a:t>
            </a:r>
            <a:r>
              <a:rPr kumimoji="1" lang="en-US" altLang="zh-CN" b="1" dirty="0" err="1"/>
              <a:t>SuperSolid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D8494-3BFC-EF48-B6F1-22298F1F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43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D08534A-7E1D-254C-86FF-C4B8057CCDFC}"/>
              </a:ext>
            </a:extLst>
          </p:cNvPr>
          <p:cNvSpPr txBox="1"/>
          <p:nvPr/>
        </p:nvSpPr>
        <p:spPr>
          <a:xfrm>
            <a:off x="536276" y="1268456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Double magnon-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roton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excitations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7A0D96C-5547-EF4A-8FE5-7B4BFAF06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66" r="-192"/>
          <a:stretch/>
        </p:blipFill>
        <p:spPr>
          <a:xfrm>
            <a:off x="835065" y="2034160"/>
            <a:ext cx="4706111" cy="315806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4A1725A-7AED-FD49-8C66-9B8822A656EF}"/>
              </a:ext>
            </a:extLst>
          </p:cNvPr>
          <p:cNvSpPr txBox="1"/>
          <p:nvPr/>
        </p:nvSpPr>
        <p:spPr>
          <a:xfrm>
            <a:off x="1313158" y="5758403"/>
            <a:ext cx="956568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analog of phonon-</a:t>
            </a:r>
            <a:r>
              <a:rPr lang="en-US" altLang="zh-C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roton</a:t>
            </a: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dispersion in superfluid helium</a:t>
            </a:r>
            <a:endParaRPr lang="zh-CN" altLang="en-US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E49A7FA-2DAC-A74A-9911-09363006D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9" r="48008"/>
          <a:stretch/>
        </p:blipFill>
        <p:spPr>
          <a:xfrm>
            <a:off x="6339839" y="2020654"/>
            <a:ext cx="4888993" cy="31580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1C8ABDB-0117-3042-BA71-C767D943E9BE}"/>
              </a:ext>
            </a:extLst>
          </p:cNvPr>
          <p:cNvSpPr txBox="1"/>
          <p:nvPr/>
        </p:nvSpPr>
        <p:spPr>
          <a:xfrm>
            <a:off x="5730239" y="4946234"/>
            <a:ext cx="3255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Goldstone mode  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03473C-AD50-7E4F-AE91-DE8578FBA0C4}"/>
              </a:ext>
            </a:extLst>
          </p:cNvPr>
          <p:cNvSpPr txBox="1"/>
          <p:nvPr/>
        </p:nvSpPr>
        <p:spPr>
          <a:xfrm>
            <a:off x="8205219" y="4946235"/>
            <a:ext cx="36819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Pseudo-Goldstone mode  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504F78-60BD-814F-A847-3B32127F5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Spin Supersolid in K</a:t>
            </a:r>
            <a:r>
              <a:rPr kumimoji="1" lang="en-US" altLang="zh-CN" b="1" baseline="-25000" dirty="0"/>
              <a:t>2</a:t>
            </a:r>
            <a:r>
              <a:rPr kumimoji="1" lang="en-US" altLang="zh-CN" b="1" dirty="0"/>
              <a:t>Co(SeO</a:t>
            </a:r>
            <a:r>
              <a:rPr kumimoji="1" lang="en-US" altLang="zh-CN" b="1" baseline="-25000" dirty="0"/>
              <a:t>3</a:t>
            </a:r>
            <a:r>
              <a:rPr kumimoji="1" lang="en-US" altLang="zh-CN" b="1" dirty="0"/>
              <a:t>)</a:t>
            </a:r>
            <a:r>
              <a:rPr kumimoji="1" lang="en-US" altLang="zh-CN" b="1" baseline="-25000" dirty="0"/>
              <a:t>2</a:t>
            </a:r>
            <a:endParaRPr kumimoji="1" lang="zh-CN" altLang="en-US" b="1" baseline="-25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C0F698B-C2B0-764A-BDDB-171A57F87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44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00BD5A-F93A-AA4D-AA9C-0F1974D2E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56" y="1048512"/>
            <a:ext cx="4500013" cy="45608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6AF2CDF-3BD7-9945-B339-58A184A39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163" y="1125347"/>
            <a:ext cx="5464668" cy="40170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DE84EFC-E2FE-E047-A1D7-6A23B55F00A4}"/>
              </a:ext>
            </a:extLst>
          </p:cNvPr>
          <p:cNvSpPr txBox="1"/>
          <p:nvPr/>
        </p:nvSpPr>
        <p:spPr>
          <a:xfrm>
            <a:off x="1409323" y="6131797"/>
            <a:ext cx="956568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Goldstone mode, pseudo-Goldstone mode and </a:t>
            </a:r>
            <a:r>
              <a:rPr lang="en-US" altLang="zh-C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roton</a:t>
            </a:r>
            <a:r>
              <a:rPr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</a:t>
            </a:r>
            <a:endParaRPr lang="zh-CN" altLang="en-US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F1D133-0EFA-3049-AB07-FABA4A3C675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621968" y="5240004"/>
            <a:ext cx="35700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Chen </a:t>
            </a:r>
            <a:r>
              <a:rPr kumimoji="0" lang="en-US" altLang="zh-CN" sz="1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et al.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, arxiv:2402.15869 (2024)</a:t>
            </a:r>
          </a:p>
          <a:p>
            <a:pPr>
              <a:spcBef>
                <a:spcPts val="0"/>
              </a:spcBef>
            </a:pPr>
            <a:r>
              <a:rPr lang="en-US" altLang="zh-CN" sz="1400" dirty="0"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Zhu </a:t>
            </a:r>
            <a:r>
              <a:rPr lang="en-US" altLang="zh-CN" sz="1400" i="1" dirty="0"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et al., </a:t>
            </a:r>
            <a:r>
              <a:rPr lang="en-US" altLang="zh-CN" sz="1400" dirty="0"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PRL 133, 186704 (2024)</a:t>
            </a:r>
          </a:p>
          <a:p>
            <a:pPr>
              <a:spcBef>
                <a:spcPts val="0"/>
              </a:spcBef>
            </a:pPr>
            <a:r>
              <a:rPr lang="en-US" altLang="zh-CN" sz="1400" dirty="0"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Zhu </a:t>
            </a:r>
            <a:r>
              <a:rPr lang="en-US" altLang="zh-CN" sz="1400" i="1" dirty="0"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et al., </a:t>
            </a:r>
            <a:r>
              <a:rPr lang="en-US" altLang="zh-CN" sz="1400" dirty="0" err="1"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npj</a:t>
            </a:r>
            <a:r>
              <a:rPr lang="en-US" altLang="zh-CN" sz="1400" dirty="0">
                <a:latin typeface="Times New Roman Regular" panose="02020603050405020304" charset="0"/>
                <a:ea typeface="Times New Roman" panose="02020603050405020304" pitchFamily="18" charset="0"/>
                <a:cs typeface="Times New Roman Regular" panose="02020603050405020304" charset="0"/>
                <a:sym typeface="Helvetica Neue" panose="02000503000000020004"/>
              </a:rPr>
              <a:t> quantum materials 10, 74 (2025)</a:t>
            </a:r>
            <a:endParaRPr kumimoji="0" lang="en-US" altLang="zh-CN" sz="1400" b="0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Times New Roman Regular" panose="02020603050405020304" charset="0"/>
              <a:ea typeface="Times New Roman" panose="02020603050405020304" pitchFamily="18" charset="0"/>
              <a:cs typeface="Times New Roman Regular" panose="02020603050405020304" charset="0"/>
              <a:sym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76694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7BF08-038C-F049-ACD8-460033C86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Spin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Supersolid and Quantum Spin Liquid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DA05B90-6AF9-A348-BCD3-E8B667B3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45</a:t>
            </a:fld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27A4CDB-4911-CF4B-80B7-7E3738B50C08}"/>
              </a:ext>
            </a:extLst>
          </p:cNvPr>
          <p:cNvGrpSpPr/>
          <p:nvPr/>
        </p:nvGrpSpPr>
        <p:grpSpPr>
          <a:xfrm>
            <a:off x="754199" y="1678077"/>
            <a:ext cx="5097247" cy="4186854"/>
            <a:chOff x="1294041" y="1335573"/>
            <a:chExt cx="5097247" cy="418685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A7A2514-233F-2E47-A7EF-437C30272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091"/>
            <a:stretch/>
          </p:blipFill>
          <p:spPr>
            <a:xfrm>
              <a:off x="1407041" y="1335573"/>
              <a:ext cx="4688959" cy="4186854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DE093B5-9921-8644-925E-9299E024A00E}"/>
                </a:ext>
              </a:extLst>
            </p:cNvPr>
            <p:cNvSpPr/>
            <p:nvPr/>
          </p:nvSpPr>
          <p:spPr>
            <a:xfrm>
              <a:off x="1294041" y="1545180"/>
              <a:ext cx="536448" cy="41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A0E75D0-1E4A-564A-BA44-07A925CBB1CE}"/>
                </a:ext>
              </a:extLst>
            </p:cNvPr>
            <p:cNvSpPr/>
            <p:nvPr/>
          </p:nvSpPr>
          <p:spPr>
            <a:xfrm>
              <a:off x="5827775" y="1545180"/>
              <a:ext cx="536448" cy="41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D361560-9EAB-0746-A595-DD2FF47A1A45}"/>
                </a:ext>
              </a:extLst>
            </p:cNvPr>
            <p:cNvSpPr/>
            <p:nvPr/>
          </p:nvSpPr>
          <p:spPr>
            <a:xfrm>
              <a:off x="5854840" y="2824632"/>
              <a:ext cx="536448" cy="41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18F5500D-144D-5040-B0CB-27DCD8CAFCCD}"/>
              </a:ext>
            </a:extLst>
          </p:cNvPr>
          <p:cNvSpPr txBox="1"/>
          <p:nvPr/>
        </p:nvSpPr>
        <p:spPr>
          <a:xfrm>
            <a:off x="536276" y="1268456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Mean-field calculations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795636-8881-2B46-A644-98E8691A576F}"/>
              </a:ext>
            </a:extLst>
          </p:cNvPr>
          <p:cNvSpPr txBox="1"/>
          <p:nvPr/>
        </p:nvSpPr>
        <p:spPr>
          <a:xfrm>
            <a:off x="6202789" y="1268455"/>
            <a:ext cx="530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DMRG phase diagram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ACCFCD-3519-394A-8850-4870C6E2F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236" y="1838521"/>
            <a:ext cx="5303692" cy="408489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EB3E126-E80F-7740-8FC4-74A7802D96E2}"/>
              </a:ext>
            </a:extLst>
          </p:cNvPr>
          <p:cNvSpPr txBox="1"/>
          <p:nvPr/>
        </p:nvSpPr>
        <p:spPr>
          <a:xfrm>
            <a:off x="6436708" y="6200813"/>
            <a:ext cx="3165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Gallegos </a:t>
            </a:r>
            <a:r>
              <a:rPr lang="en-US" altLang="zh-CN" sz="1400" i="1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400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PRL 134, 196702 (2025)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264416-FCEA-FE4B-9FA3-062F7D83ED60}"/>
              </a:ext>
            </a:extLst>
          </p:cNvPr>
          <p:cNvSpPr txBox="1"/>
          <p:nvPr/>
        </p:nvSpPr>
        <p:spPr>
          <a:xfrm>
            <a:off x="754199" y="6200813"/>
            <a:ext cx="31658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1A17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</a:t>
            </a:r>
            <a:r>
              <a:rPr lang="en-US" altLang="zh-CN" sz="1400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400" dirty="0">
                <a:solidFill>
                  <a:srgbClr val="1A17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PRR 6, 033031 (2024)</a:t>
            </a:r>
          </a:p>
        </p:txBody>
      </p:sp>
    </p:spTree>
    <p:extLst>
      <p:ext uri="{BB962C8B-B14F-4D97-AF65-F5344CB8AC3E}">
        <p14:creationId xmlns:p14="http://schemas.microsoft.com/office/powerpoint/2010/main" val="16756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6"/>
          <p:cNvSpPr txBox="1"/>
          <p:nvPr/>
        </p:nvSpPr>
        <p:spPr>
          <a:xfrm>
            <a:off x="660400" y="3167062"/>
            <a:ext cx="10871200" cy="52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60045" indent="-360045" algn="just" fontAlgn="auto">
              <a:lnSpc>
                <a:spcPct val="114000"/>
              </a:lnSpc>
              <a:buFont typeface="Wingdings" panose="05000000000000000000" charset="0"/>
              <a:buChar char=""/>
            </a:pPr>
            <a:r>
              <a:rPr lang="en-US" sz="2700" b="1" spc="-84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2700" b="1" spc="-84" dirty="0">
                <a:solidFill>
                  <a:srgbClr val="C00000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Spin Seebeck Effect of Triangular-lattice Spin Supersolid</a:t>
            </a:r>
          </a:p>
        </p:txBody>
      </p:sp>
      <p:sp>
        <p:nvSpPr>
          <p:cNvPr id="26" name="TextBox 25"/>
          <p:cNvSpPr txBox="1"/>
          <p:nvPr>
            <p:custDataLst>
              <p:tags r:id="rId1"/>
            </p:custDataLst>
          </p:nvPr>
        </p:nvSpPr>
        <p:spPr>
          <a:xfrm>
            <a:off x="660400" y="3943349"/>
            <a:ext cx="8233410" cy="5238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360045" marR="0" indent="-360045" algn="l" defTabSz="2438400" rtl="0" fontAlgn="auto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"/>
            </a:pPr>
            <a:r>
              <a:rPr lang="en-US" altLang="zh-CN" sz="2250" spc="-84" dirty="0">
                <a:latin typeface="Gill Sans" panose="020B0502020104020203" charset="0"/>
                <a:ea typeface="HanziPen TC Bold" panose="03000300000000000000" charset="-122"/>
                <a:cs typeface="Gill Sans" panose="020B0502020104020203" charset="0"/>
              </a:rPr>
              <a:t>What is the macroscopic quantum phenomenon for spin supersolid?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8355965" y="554990"/>
            <a:ext cx="3482340" cy="2043203"/>
            <a:chOff x="11837" y="975"/>
            <a:chExt cx="6332" cy="3572"/>
          </a:xfrm>
        </p:grpSpPr>
        <p:pic>
          <p:nvPicPr>
            <p:cNvPr id="6" name="图片 5" descr="穿着西装笔挺的男子脸部特写&#10;&#10;描述已自动生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381" y="975"/>
              <a:ext cx="1725" cy="23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34"/>
            <p:cNvSpPr txBox="1"/>
            <p:nvPr>
              <p:custDataLst>
                <p:tags r:id="rId3"/>
              </p:custDataLst>
            </p:nvPr>
          </p:nvSpPr>
          <p:spPr>
            <a:xfrm>
              <a:off x="11837" y="3596"/>
              <a:ext cx="4813" cy="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200" hangingPunct="0"/>
              <a:r>
                <a:rPr lang="en-US" altLang="zh-CN" sz="1600" dirty="0" err="1">
                  <a:solidFill>
                    <a:srgbClr val="000000"/>
                  </a:solidFill>
                  <a:latin typeface="Times New Roman Regular" panose="02020603050405020304" charset="0"/>
                  <a:ea typeface="Canela Text Regular"/>
                  <a:cs typeface="Times New Roman Regular" panose="02020603050405020304" charset="0"/>
                  <a:sym typeface="Canela Text Regular"/>
                </a:rPr>
                <a:t>Sadamichi</a:t>
              </a:r>
              <a:r>
                <a:rPr lang="en-US" altLang="zh-CN" sz="1600" dirty="0">
                  <a:solidFill>
                    <a:srgbClr val="000000"/>
                  </a:solidFill>
                  <a:latin typeface="Times New Roman Regular" panose="02020603050405020304" charset="0"/>
                  <a:ea typeface="Canela Text Regular"/>
                  <a:cs typeface="Times New Roman Regular" panose="02020603050405020304" charset="0"/>
                  <a:sym typeface="Canela Text Regular"/>
                </a:rPr>
                <a:t> Maekawa</a:t>
              </a:r>
            </a:p>
            <a:p>
              <a:pPr algn="ctr" defTabSz="1219200" hangingPunct="0"/>
              <a:r>
                <a:rPr lang="en-US" sz="1600" dirty="0">
                  <a:solidFill>
                    <a:srgbClr val="000000"/>
                  </a:solidFill>
                  <a:latin typeface="Times New Roman Regular" panose="02020603050405020304" charset="0"/>
                  <a:ea typeface="Canela Text Regular"/>
                  <a:cs typeface="Times New Roman Regular" panose="02020603050405020304" charset="0"/>
                  <a:sym typeface="Canela Text Regular"/>
                </a:rPr>
                <a:t>Riken</a:t>
              </a:r>
            </a:p>
          </p:txBody>
        </p:sp>
        <p:pic>
          <p:nvPicPr>
            <p:cNvPr id="5" name="图片 4" descr="31vostiEd-L._SY445_SX342_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27" y="975"/>
              <a:ext cx="2242" cy="3387"/>
            </a:xfrm>
            <a:prstGeom prst="rect">
              <a:avLst/>
            </a:prstGeom>
          </p:spPr>
        </p:pic>
      </p:grpSp>
      <p:sp>
        <p:nvSpPr>
          <p:cNvPr id="11" name="Text Box 3">
            <a:extLst>
              <a:ext uri="{FF2B5EF4-FFF2-40B4-BE49-F238E27FC236}">
                <a16:creationId xmlns:a16="http://schemas.microsoft.com/office/drawing/2014/main" id="{EFD84EB0-6D23-1542-A3A6-3F30093B2714}"/>
              </a:ext>
            </a:extLst>
          </p:cNvPr>
          <p:cNvSpPr txBox="1"/>
          <p:nvPr/>
        </p:nvSpPr>
        <p:spPr>
          <a:xfrm>
            <a:off x="660400" y="5935625"/>
            <a:ext cx="1163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Kaiti SC Regular" panose="02010600040101010101" charset="-122"/>
                <a:ea typeface="Kaiti SC Regular" panose="02010600040101010101" charset="-122"/>
              </a:rPr>
              <a:t>Yuan Gao, </a:t>
            </a:r>
            <a:r>
              <a:rPr lang="en-US" altLang="zh-CN" sz="1400" dirty="0" err="1">
                <a:latin typeface="Kaiti SC Regular" panose="02010600040101010101" charset="-122"/>
                <a:ea typeface="Kaiti SC Regular" panose="02010600040101010101" charset="-122"/>
              </a:rPr>
              <a:t>Yixuan</a:t>
            </a:r>
            <a:r>
              <a:rPr lang="en-US" altLang="zh-CN" sz="1400" dirty="0">
                <a:latin typeface="Kaiti SC Regular" panose="02010600040101010101" charset="-122"/>
                <a:ea typeface="Kaiti SC Regular" panose="02010600040101010101" charset="-122"/>
              </a:rPr>
              <a:t> Huang, </a:t>
            </a:r>
            <a:r>
              <a:rPr lang="en-US" altLang="zh-CN" sz="1400" dirty="0" err="1">
                <a:latin typeface="Kaiti SC Regular" panose="02010600040101010101" charset="-122"/>
                <a:ea typeface="Kaiti SC Regular" panose="02010600040101010101" charset="-122"/>
              </a:rPr>
              <a:t>Sadamichi</a:t>
            </a:r>
            <a:r>
              <a:rPr lang="en-US" altLang="zh-CN" sz="1400" dirty="0">
                <a:latin typeface="Kaiti SC Regular" panose="02010600040101010101" charset="-122"/>
                <a:ea typeface="Kaiti SC Regular" panose="02010600040101010101" charset="-122"/>
              </a:rPr>
              <a:t> Maekawa, and Wei Li, PRL 135, 236504 (2025) </a:t>
            </a:r>
          </a:p>
        </p:txBody>
      </p:sp>
    </p:spTree>
    <p:extLst>
      <p:ext uri="{BB962C8B-B14F-4D97-AF65-F5344CB8AC3E}">
        <p14:creationId xmlns:p14="http://schemas.microsoft.com/office/powerpoint/2010/main" val="1949609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4DD4F1-7B31-FF4D-9A1E-C0BBB9CA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Spin </a:t>
            </a:r>
            <a:r>
              <a:rPr kumimoji="1" lang="en-US" altLang="zh-CN" b="1" dirty="0" err="1"/>
              <a:t>Seebeck</a:t>
            </a:r>
            <a:r>
              <a:rPr kumimoji="1" lang="en-US" altLang="zh-CN" b="1" dirty="0"/>
              <a:t> Effect in a Magnetic Insulator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0F94835-65B2-0644-AD80-BAA682FE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47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0E75003-C004-5344-9A7F-862D679D03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6613" y="1304817"/>
            <a:ext cx="5691804" cy="52449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FA6804-AB13-A846-9BD9-47789BE779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50266" y="1047963"/>
            <a:ext cx="4975121" cy="52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3B6E2-E83D-BD4C-9531-88C269B9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Linear-Response Theory of Spin </a:t>
            </a:r>
            <a:r>
              <a:rPr kumimoji="1" lang="en-US" altLang="zh-CN" b="1" dirty="0" err="1"/>
              <a:t>Seebeck</a:t>
            </a:r>
            <a:r>
              <a:rPr kumimoji="1" lang="en-US" altLang="zh-CN" b="1" dirty="0"/>
              <a:t> Effect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E024C2B-67CC-6241-B0F5-03F5B4F2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48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BB6981-63EF-C54D-B9EB-7B850B95BF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t="3005" b="65035"/>
          <a:stretch>
            <a:fillRect/>
          </a:stretch>
        </p:blipFill>
        <p:spPr>
          <a:xfrm>
            <a:off x="2017599" y="1182005"/>
            <a:ext cx="7760562" cy="112955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53AF428-2642-2C4E-9612-235597301049}"/>
              </a:ext>
            </a:extLst>
          </p:cNvPr>
          <p:cNvGrpSpPr/>
          <p:nvPr/>
        </p:nvGrpSpPr>
        <p:grpSpPr>
          <a:xfrm>
            <a:off x="571500" y="3039745"/>
            <a:ext cx="4859020" cy="2362200"/>
            <a:chOff x="818" y="3349"/>
            <a:chExt cx="7652" cy="37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B9AAEBF-190A-5D46-B55B-1CCF33E4C03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18" y="3349"/>
              <a:ext cx="7652" cy="372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B89759C-AB37-0B40-9530-9D3734C1CF88}"/>
                </a:ext>
              </a:extLst>
            </p:cNvPr>
            <p:cNvSpPr/>
            <p:nvPr/>
          </p:nvSpPr>
          <p:spPr>
            <a:xfrm>
              <a:off x="818" y="3349"/>
              <a:ext cx="557" cy="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8301B4E-74C1-C746-A4CA-3D5C99875ECD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5988050" y="3348355"/>
                <a:ext cx="5481955" cy="213550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9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temperature of the magnet (spin)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9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temperature of the metal 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9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𝐵</m:t>
                    </m:r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magnetic field along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direction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𝑇</m:t>
                      </m:r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2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2200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200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zh-CN" sz="2200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kumimoji="1" lang="en-US" altLang="zh-CN" sz="2200" b="0" i="1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2200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200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1" lang="en-US" altLang="zh-CN" sz="2200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zh-CN" sz="2200" b="0" i="1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𝛿</m:t>
                      </m:r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𝑇</m:t>
                      </m:r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2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kumimoji="1" lang="en-US" altLang="zh-CN" sz="22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22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zh-CN" sz="22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kumimoji="1" lang="en-US" altLang="zh-CN" sz="22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zh-CN" sz="22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𝑚</m:t>
                          </m:r>
                        </m:sub>
                      </m:sSub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,</m:t>
                      </m:r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𝛽</m:t>
                      </m:r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=1/</m:t>
                      </m:r>
                      <m:r>
                        <a:rPr kumimoji="1" lang="en-US" altLang="zh-CN" sz="2200" b="0" i="1" smtClean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𝑇</m:t>
                      </m:r>
                    </m:oMath>
                  </m:oMathPara>
                </a14:m>
                <a:endParaRPr kumimoji="1"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8301B4E-74C1-C746-A4CA-3D5C99875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988050" y="3348355"/>
                <a:ext cx="5481955" cy="2135505"/>
              </a:xfrm>
              <a:prstGeom prst="rect">
                <a:avLst/>
              </a:prstGeom>
              <a:blipFill>
                <a:blip r:embed="rId8"/>
                <a:stretch>
                  <a:fillRect l="-1155" b="-5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2918C5B4-7AC0-9E4D-87A8-050ADF4130C5}"/>
              </a:ext>
            </a:extLst>
          </p:cNvPr>
          <p:cNvSpPr txBox="1"/>
          <p:nvPr/>
        </p:nvSpPr>
        <p:spPr>
          <a:xfrm>
            <a:off x="5986780" y="2949575"/>
            <a:ext cx="548386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Experimental setup:</a:t>
            </a:r>
          </a:p>
        </p:txBody>
      </p:sp>
    </p:spTree>
    <p:extLst>
      <p:ext uri="{BB962C8B-B14F-4D97-AF65-F5344CB8AC3E}">
        <p14:creationId xmlns:p14="http://schemas.microsoft.com/office/powerpoint/2010/main" val="111848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3B6E2-E83D-BD4C-9531-88C269B9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Linear-Response Theory of Spin </a:t>
            </a:r>
            <a:r>
              <a:rPr kumimoji="1" lang="en-US" altLang="zh-CN" b="1" dirty="0" err="1"/>
              <a:t>Seebeck</a:t>
            </a:r>
            <a:r>
              <a:rPr kumimoji="1" lang="en-US" altLang="zh-CN" b="1" dirty="0"/>
              <a:t> Effect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E024C2B-67CC-6241-B0F5-03F5B4F2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49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BB6981-63EF-C54D-B9EB-7B850B95BF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 t="3005" b="65035"/>
          <a:stretch>
            <a:fillRect/>
          </a:stretch>
        </p:blipFill>
        <p:spPr>
          <a:xfrm>
            <a:off x="2017599" y="1182005"/>
            <a:ext cx="7760562" cy="112955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53AF428-2642-2C4E-9612-235597301049}"/>
              </a:ext>
            </a:extLst>
          </p:cNvPr>
          <p:cNvGrpSpPr/>
          <p:nvPr/>
        </p:nvGrpSpPr>
        <p:grpSpPr>
          <a:xfrm>
            <a:off x="571500" y="3039745"/>
            <a:ext cx="4859020" cy="2362200"/>
            <a:chOff x="818" y="3349"/>
            <a:chExt cx="7652" cy="37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B9AAEBF-190A-5D46-B55B-1CCF33E4C03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818" y="3349"/>
              <a:ext cx="7652" cy="372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B89759C-AB37-0B40-9530-9D3734C1CF88}"/>
                </a:ext>
              </a:extLst>
            </p:cNvPr>
            <p:cNvSpPr/>
            <p:nvPr/>
          </p:nvSpPr>
          <p:spPr>
            <a:xfrm>
              <a:off x="818" y="3349"/>
              <a:ext cx="557" cy="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8C86FE46-57FF-D24C-B05D-BC3981D888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58224" y="2908091"/>
            <a:ext cx="6611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 Bold" panose="02020603050405020304" charset="0"/>
                <a:cs typeface="Times New Roman Bold" panose="02020603050405020304" charset="0"/>
              </a:rPr>
              <a:t>Total Hamiltonian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FB80E86-0A4E-EB49-BD54-5C617EE9F7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58443" y="3385978"/>
            <a:ext cx="5562600" cy="20574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D40B8CE-D4E0-EC45-B8A7-613FD41D813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886923" y="4782820"/>
            <a:ext cx="1873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 Regular" panose="02020603050405020304" charset="0"/>
                <a:cs typeface="Times New Roman Regular" panose="02020603050405020304" charset="0"/>
              </a:rPr>
              <a:t>weak coupling</a:t>
            </a:r>
          </a:p>
        </p:txBody>
      </p:sp>
      <p:sp>
        <p:nvSpPr>
          <p:cNvPr id="13" name="右箭头 12">
            <a:extLst>
              <a:ext uri="{FF2B5EF4-FFF2-40B4-BE49-F238E27FC236}">
                <a16:creationId xmlns:a16="http://schemas.microsoft.com/office/drawing/2014/main" id="{88306D41-0CB5-5249-99C9-2DF5C70AD15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>
            <a:off x="8360410" y="4919345"/>
            <a:ext cx="353060" cy="170815"/>
          </a:xfrm>
          <a:prstGeom prst="rightArrow">
            <a:avLst/>
          </a:prstGeom>
          <a:solidFill>
            <a:schemeClr val="accent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78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0A1359-472D-0542-B179-AB7BB36C5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Can a Solid Be “Superfluid”?</a:t>
            </a:r>
            <a:endParaRPr kumimoji="1"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70AC8-E742-2147-B1C9-B5730F8E653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78" y="1166544"/>
            <a:ext cx="1802749" cy="19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DE3A20-E6B0-0346-8947-9F37C3D8D9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439206" y="3194996"/>
            <a:ext cx="1906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J. Leggett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9">
            <a:extLst>
              <a:ext uri="{FF2B5EF4-FFF2-40B4-BE49-F238E27FC236}">
                <a16:creationId xmlns:a16="http://schemas.microsoft.com/office/drawing/2014/main" id="{61352A43-4312-FE49-8414-4675E76FCD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7835" y="1026881"/>
            <a:ext cx="8198331" cy="2489354"/>
          </a:xfrm>
          <a:prstGeom prst="rect">
            <a:avLst/>
          </a:prstGeom>
          <a:ln w="28575" cmpd="dbl">
            <a:solidFill>
              <a:srgbClr val="C00000"/>
            </a:solidFill>
            <a:prstDash val="solid"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6EDFCCD-B2AE-9A44-8EC8-DE0EAA9FEC55}"/>
              </a:ext>
            </a:extLst>
          </p:cNvPr>
          <p:cNvSpPr/>
          <p:nvPr/>
        </p:nvSpPr>
        <p:spPr>
          <a:xfrm>
            <a:off x="6860768" y="1132611"/>
            <a:ext cx="1802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PRL 25, 1543 (1970)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7B57BFA4-8845-644E-9739-710DD448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877" y="6587067"/>
            <a:ext cx="2844800" cy="270933"/>
          </a:xfrm>
        </p:spPr>
        <p:txBody>
          <a:bodyPr/>
          <a:lstStyle/>
          <a:p>
            <a:fld id="{C53944C6-082E-4FF0-9881-94A307BF8706}" type="slidenum">
              <a:rPr lang="en-US" altLang="zh-CN" smtClean="0"/>
              <a:t>5</a:t>
            </a:fld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556AC7-9C97-4F46-A731-FA7F66CA9DB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45643" y="3659716"/>
            <a:ext cx="51992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Nonclassical rotational inertia (NCRI): 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2942C3EF-135A-E94A-A0F5-9C5668A0DC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582" y="7516782"/>
            <a:ext cx="2870200" cy="26670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1F17282-502A-1D4C-96E3-2B0B6943C1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150" y="4200728"/>
            <a:ext cx="4813300" cy="5842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58F2B1DB-D0EB-6845-BC67-1D35C3B5B1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8400" y="7358032"/>
            <a:ext cx="2387600" cy="584200"/>
          </a:xfrm>
          <a:prstGeom prst="rect">
            <a:avLst/>
          </a:prstGeom>
        </p:spPr>
      </p:pic>
      <p:pic>
        <p:nvPicPr>
          <p:cNvPr id="59" name="图片 3">
            <a:extLst>
              <a:ext uri="{FF2B5EF4-FFF2-40B4-BE49-F238E27FC236}">
                <a16:creationId xmlns:a16="http://schemas.microsoft.com/office/drawing/2014/main" id="{0E83C88C-B205-474B-BB87-8F53F5CFD8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171" y="885946"/>
            <a:ext cx="1304278" cy="1192596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6FE9DAD3-2CF5-C54E-9A79-77122958B493}"/>
              </a:ext>
            </a:extLst>
          </p:cNvPr>
          <p:cNvSpPr txBox="1"/>
          <p:nvPr/>
        </p:nvSpPr>
        <p:spPr>
          <a:xfrm>
            <a:off x="11414525" y="-1105118"/>
            <a:ext cx="200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2003 Nobel physics</a:t>
            </a: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29E9C559-5989-3142-B182-8A73144839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150" y="4935607"/>
            <a:ext cx="5384800" cy="58420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8413D80-4BF1-7440-B7FA-538EF4A41C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6150" y="5635771"/>
            <a:ext cx="4965700" cy="584200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8F196A9F-5C01-9748-A03F-0786B2DA927F}"/>
              </a:ext>
            </a:extLst>
          </p:cNvPr>
          <p:cNvSpPr txBox="1"/>
          <p:nvPr/>
        </p:nvSpPr>
        <p:spPr>
          <a:xfrm>
            <a:off x="3806952" y="6325080"/>
            <a:ext cx="2387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superfluid fraction </a:t>
            </a:r>
          </a:p>
        </p:txBody>
      </p:sp>
      <p:cxnSp>
        <p:nvCxnSpPr>
          <p:cNvPr id="68" name="直线连接符 67">
            <a:extLst>
              <a:ext uri="{FF2B5EF4-FFF2-40B4-BE49-F238E27FC236}">
                <a16:creationId xmlns:a16="http://schemas.microsoft.com/office/drawing/2014/main" id="{7097C112-ADA6-5445-B7E5-B2D145FEC203}"/>
              </a:ext>
            </a:extLst>
          </p:cNvPr>
          <p:cNvCxnSpPr>
            <a:cxnSpLocks/>
          </p:cNvCxnSpPr>
          <p:nvPr/>
        </p:nvCxnSpPr>
        <p:spPr>
          <a:xfrm flipH="1">
            <a:off x="4613589" y="6219971"/>
            <a:ext cx="73869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FE331195-F862-F14C-9D83-79031298AAB4}"/>
              </a:ext>
            </a:extLst>
          </p:cNvPr>
          <p:cNvSpPr/>
          <p:nvPr/>
        </p:nvSpPr>
        <p:spPr>
          <a:xfrm>
            <a:off x="4166273" y="5841751"/>
            <a:ext cx="197952" cy="195711"/>
          </a:xfrm>
          <a:prstGeom prst="rect">
            <a:avLst/>
          </a:prstGeom>
          <a:noFill/>
          <a:ln w="2540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ACD4090-8F40-B641-82D3-B18549890F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4807" y="3679078"/>
            <a:ext cx="3880736" cy="318890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074C7D24-7A01-EB4D-9DBF-562363B13749}"/>
              </a:ext>
            </a:extLst>
          </p:cNvPr>
          <p:cNvSpPr/>
          <p:nvPr/>
        </p:nvSpPr>
        <p:spPr>
          <a:xfrm>
            <a:off x="8751784" y="6021649"/>
            <a:ext cx="3281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PRL 109, 155301 (2012)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CDB839A-DCAA-6741-A2D5-4449D83E0023}"/>
              </a:ext>
            </a:extLst>
          </p:cNvPr>
          <p:cNvSpPr txBox="1"/>
          <p:nvPr/>
        </p:nvSpPr>
        <p:spPr>
          <a:xfrm>
            <a:off x="9040133" y="5290924"/>
            <a:ext cx="315186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Absence of </a:t>
            </a:r>
            <a:r>
              <a:rPr kumimoji="1" lang="en-US" altLang="zh-CN" sz="2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Supersolidity</a:t>
            </a:r>
            <a:endParaRPr lang="zh-CN" altLang="en-US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3B6E2-E83D-BD4C-9531-88C269B9E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Linear-Response Theory of Spin </a:t>
            </a:r>
            <a:r>
              <a:rPr kumimoji="1" lang="en-US" altLang="zh-CN" b="1" dirty="0" err="1"/>
              <a:t>Seebeck</a:t>
            </a:r>
            <a:r>
              <a:rPr kumimoji="1" lang="en-US" altLang="zh-CN" b="1" dirty="0"/>
              <a:t> Effect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E024C2B-67CC-6241-B0F5-03F5B4F2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50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BB6981-63EF-C54D-B9EB-7B850B95BF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t="3005" b="65035"/>
          <a:stretch>
            <a:fillRect/>
          </a:stretch>
        </p:blipFill>
        <p:spPr>
          <a:xfrm>
            <a:off x="2017599" y="1182005"/>
            <a:ext cx="7760562" cy="112955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53AF428-2642-2C4E-9612-235597301049}"/>
              </a:ext>
            </a:extLst>
          </p:cNvPr>
          <p:cNvGrpSpPr/>
          <p:nvPr/>
        </p:nvGrpSpPr>
        <p:grpSpPr>
          <a:xfrm>
            <a:off x="571500" y="3039745"/>
            <a:ext cx="4859020" cy="2362200"/>
            <a:chOff x="818" y="3349"/>
            <a:chExt cx="7652" cy="37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B9AAEBF-190A-5D46-B55B-1CCF33E4C03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18" y="3349"/>
              <a:ext cx="7652" cy="372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B89759C-AB37-0B40-9530-9D3734C1CF88}"/>
                </a:ext>
              </a:extLst>
            </p:cNvPr>
            <p:cNvSpPr/>
            <p:nvPr/>
          </p:nvSpPr>
          <p:spPr>
            <a:xfrm>
              <a:off x="818" y="3349"/>
              <a:ext cx="557" cy="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261D5AF5-F1CA-6A45-A6B2-B8B25D2EA40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30900" y="2932430"/>
            <a:ext cx="6443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current (via non-equilibrium GF method)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5BB8D4C-9D24-2640-A747-CD45BFE98F2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38331" y="3727306"/>
            <a:ext cx="4787900" cy="8255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8BC933-CB09-7245-AA43-F7E5DC30F236}"/>
              </a:ext>
            </a:extLst>
          </p:cNvPr>
          <p:cNvSpPr/>
          <p:nvPr/>
        </p:nvSpPr>
        <p:spPr>
          <a:xfrm>
            <a:off x="8181975" y="3668395"/>
            <a:ext cx="2944495" cy="65341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cxnSp>
        <p:nvCxnSpPr>
          <p:cNvPr id="18" name="直线连接符 15">
            <a:extLst>
              <a:ext uri="{FF2B5EF4-FFF2-40B4-BE49-F238E27FC236}">
                <a16:creationId xmlns:a16="http://schemas.microsoft.com/office/drawing/2014/main" id="{C439BB6B-3675-C042-B31C-925387DFC20D}"/>
              </a:ext>
            </a:extLst>
          </p:cNvPr>
          <p:cNvCxnSpPr/>
          <p:nvPr/>
        </p:nvCxnSpPr>
        <p:spPr>
          <a:xfrm>
            <a:off x="7159060" y="4594106"/>
            <a:ext cx="23135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35635F-B756-D045-B0EE-D95C888C109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931535" y="4915535"/>
                <a:ext cx="5943473" cy="435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to calculate the normalized spin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2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200" b="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kumimoji="1" lang="en-US" altLang="zh-CN" sz="2200" b="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35635F-B756-D045-B0EE-D95C888C1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931535" y="4915535"/>
                <a:ext cx="5943473" cy="435697"/>
              </a:xfrm>
              <a:prstGeom prst="rect">
                <a:avLst/>
              </a:prstGeom>
              <a:blipFill>
                <a:blip r:embed="rId12"/>
                <a:stretch>
                  <a:fillRect t="-5556" b="-2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">
            <a:extLst>
              <a:ext uri="{FF2B5EF4-FFF2-40B4-BE49-F238E27FC236}">
                <a16:creationId xmlns:a16="http://schemas.microsoft.com/office/drawing/2014/main" id="{865E7441-2785-CE4A-89A3-ABA9BCF5768C}"/>
              </a:ext>
            </a:extLst>
          </p:cNvPr>
          <p:cNvSpPr txBox="1"/>
          <p:nvPr/>
        </p:nvSpPr>
        <p:spPr>
          <a:xfrm>
            <a:off x="1074420" y="5963285"/>
            <a:ext cx="10395585" cy="8255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342900" indent="-342900" algn="ctr">
              <a:lnSpc>
                <a:spcPct val="130000"/>
              </a:lnSpc>
              <a:buFont typeface="Wingdings" panose="05000000000000000000" charset="0"/>
              <a:buChar char=""/>
            </a:pPr>
            <a:r>
              <a:rPr kumimoji="1"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Spin-wave theory for ordered magnets, what about disordered spin systems?</a:t>
            </a:r>
            <a:r>
              <a:rPr kumimoji="1"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71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19" grpId="0"/>
      <p:bldP spid="20" grpId="1"/>
      <p:bldP spid="20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Imaginary-time Approximation for Normalized Spin Current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49580" y="1489075"/>
            <a:ext cx="4859020" cy="2362200"/>
            <a:chOff x="818" y="3349"/>
            <a:chExt cx="7652" cy="3720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818" y="3349"/>
              <a:ext cx="7652" cy="372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>
              <p:custDataLst>
                <p:tags r:id="rId5"/>
              </p:custDataLst>
            </p:nvPr>
          </p:nvSpPr>
          <p:spPr>
            <a:xfrm>
              <a:off x="818" y="3349"/>
              <a:ext cx="557" cy="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6349364" y="1149388"/>
                <a:ext cx="5393055" cy="366836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kumimoji="1" lang="en-US" altLang="zh-CN" sz="2200" dirty="0">
                    <a:latin typeface="Times New Roman Bold" panose="02020603050405020304" charset="0"/>
                    <a:cs typeface="Times New Roman Bold" panose="02020603050405020304" charset="0"/>
                  </a:rPr>
                  <a:t>Spin current</a:t>
                </a:r>
                <a:r>
                  <a:rPr kumimoji="1" lang="en-US" altLang="zh-CN" sz="2200" dirty="0">
                    <a:latin typeface="Times New Roman Regular" panose="02020603050405020304" charset="0"/>
                    <a:cs typeface="Times New Roman Regular" panose="0202060305040502030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1" lang="en-US" altLang="zh-CN" sz="2200" b="0" i="1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⟨</m:t>
                        </m:r>
                        <m:r>
                          <a:rPr kumimoji="1" lang="en-US" altLang="zh-CN" sz="2200" b="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𝐼</m:t>
                        </m:r>
                      </m:e>
                      <m:sub>
                        <m:r>
                          <a:rPr kumimoji="1" lang="en-US" altLang="zh-CN" sz="2200" b="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𝑆</m:t>
                        </m:r>
                      </m:sub>
                    </m:sSub>
                    <m:r>
                      <a:rPr kumimoji="1" lang="en-US" altLang="zh-CN" sz="2200" b="0" i="1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⟩=−</m:t>
                    </m:r>
                    <m:r>
                      <a:rPr kumimoji="1" lang="en-US" altLang="zh-CN" sz="2200" b="0" i="1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𝐴</m:t>
                    </m:r>
                    <m:sSub>
                      <m:sSubPr>
                        <m:ctrlPr>
                          <a:rPr kumimoji="1" lang="en-US" altLang="zh-CN" sz="22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200" i="1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200" b="0" i="1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kumimoji="1" lang="en-US" altLang="zh-CN" sz="2200" b="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𝑆</m:t>
                        </m:r>
                      </m:sub>
                    </m:sSub>
                    <m:r>
                      <a:rPr kumimoji="1" lang="en-US" altLang="zh-CN" sz="2200" b="0" i="1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𝛿</m:t>
                    </m:r>
                    <m:r>
                      <a:rPr kumimoji="1" lang="en-US" altLang="zh-CN" sz="2200" b="0" i="1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𝑇</m:t>
                    </m:r>
                  </m:oMath>
                </a14:m>
                <a:endParaRPr kumimoji="1" lang="en-US" altLang="zh-CN" sz="2200" dirty="0">
                  <a:latin typeface="Times New Roman Regular" panose="02020603050405020304" charset="0"/>
                  <a:cs typeface="Times New Roman Regular" panose="0202060305040502030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kumimoji="1" lang="en-US" altLang="zh-CN" sz="2200" dirty="0">
                  <a:latin typeface="Times New Roman Regular" panose="02020603050405020304" charset="0"/>
                  <a:cs typeface="Times New Roman Regular" panose="02020603050405020304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kumimoji="1" lang="en-US" altLang="zh-CN" sz="2200" dirty="0">
                    <a:latin typeface="Times New Roman Bold" panose="02020603050405020304" charset="0"/>
                    <a:cs typeface="Times New Roman Bold" panose="02020603050405020304" charset="0"/>
                  </a:rPr>
                  <a:t>Real-time spin dynamics: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𝐼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𝑆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=</m:t>
                      </m:r>
                      <m:nary>
                        <m:nary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∞</m:t>
                          </m:r>
                        </m:sup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𝑑</m:t>
                          </m:r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𝜔</m:t>
                          </m:r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 </m:t>
                          </m:r>
                        </m:e>
                      </m:nary>
                      <m:r>
                        <m:rPr>
                          <m:sty m:val="p"/>
                        </m:rPr>
                        <a:rPr kumimoji="1" lang="en-US" altLang="zh-CN" sz="200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Im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[</m:t>
                      </m:r>
                      <m:sSubSup>
                        <m:sSub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loc</m:t>
                          </m:r>
                        </m:sub>
                        <m:sup>
                          <m:r>
                            <a:rPr kumimoji="1" lang="en-US" altLang="zh-CN" sz="2000" b="0" i="0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−+</m:t>
                          </m:r>
                        </m:sup>
                      </m:sSubSup>
                      <m:d>
                        <m:d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d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𝜔</m:t>
                          </m:r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]</m:t>
                      </m:r>
                      <m:r>
                        <a:rPr kumimoji="1" lang="en-US" altLang="zh-CN" sz="200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∙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(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𝛽𝜔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latin typeface="Times New Roman Regular" panose="02020603050405020304" charset="0"/>
                  <a:cs typeface="Times New Roman Regular" panose="02020603050405020304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loc</m:t>
                          </m:r>
                        </m:sub>
                        <m:sup>
                          <m:r>
                            <a:rPr kumimoji="1" lang="en-US" altLang="zh-CN" sz="2000" b="0" i="0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−+</m:t>
                          </m:r>
                        </m:sup>
                      </m:sSubSup>
                      <m:d>
                        <m:d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d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𝜔</m:t>
                          </m:r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−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𝑖</m:t>
                          </m:r>
                        </m:num>
                        <m:den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𝑗</m:t>
                          </m:r>
                        </m:sub>
                        <m:sup/>
                        <m:e>
                          <m:nary>
                            <m:nary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naryPr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𝑑𝑡</m:t>
                              </m:r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𝑖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𝜔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⟨[</m:t>
                              </m:r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−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]⟩</m:t>
                              </m:r>
                              <m:r>
                                <a:rPr kumimoji="1" lang="en-US" altLang="zh-CN" sz="2000" i="1" baseline="-25000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𝛽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1" lang="en-US" altLang="zh-CN" sz="2000" dirty="0">
                  <a:latin typeface="Times New Roman Regular" panose="02020603050405020304" charset="0"/>
                  <a:cs typeface="Times New Roman Regular" panose="02020603050405020304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𝑘</m:t>
                      </m:r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d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𝑥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≡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𝛽𝜔</m:t>
                          </m:r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sinh</m:t>
                              </m:r>
                            </m:fName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/2</m:t>
                          </m:r>
                        </m:den>
                      </m:f>
                    </m:oMath>
                  </m:oMathPara>
                </a14:m>
                <a:endParaRPr kumimoji="1" lang="en-US" altLang="zh-CN" sz="2000" dirty="0">
                  <a:latin typeface="Times New Roman Regular" panose="02020603050405020304" charset="0"/>
                  <a:cs typeface="Times New Roman Regular" panose="02020603050405020304" charset="0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6349364" y="1149388"/>
                <a:ext cx="5393055" cy="3668362"/>
              </a:xfrm>
              <a:prstGeom prst="rect">
                <a:avLst/>
              </a:prstGeom>
              <a:blipFill>
                <a:blip r:embed="rId9"/>
                <a:stretch>
                  <a:fillRect l="-1412" t="-2759" b="-282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66115" y="4253230"/>
                <a:ext cx="4470400" cy="213550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marL="179705" indent="-179705" fontAlgn="auto">
                  <a:lnSpc>
                    <a:spcPct val="130000"/>
                  </a:lnSpc>
                  <a:buFont typeface="Arial" panose="020B060402020209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Times New Roman Regular" panose="02020603050405020304" charset="0"/>
                    <a:cs typeface="Times New Roman Regular" panose="02020603050405020304" charset="0"/>
                  </a:rPr>
                  <a:t>: temperature of the magnet (spin)</a:t>
                </a:r>
              </a:p>
              <a:p>
                <a:pPr marL="179705" indent="-179705" fontAlgn="auto">
                  <a:lnSpc>
                    <a:spcPct val="130000"/>
                  </a:lnSpc>
                  <a:buFont typeface="Arial" panose="020B060402020209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Times New Roman Regular" panose="02020603050405020304" charset="0"/>
                    <a:cs typeface="Times New Roman Regular" panose="02020603050405020304" charset="0"/>
                  </a:rPr>
                  <a:t>: temperature of the metal </a:t>
                </a:r>
              </a:p>
              <a:p>
                <a:pPr marL="179705" indent="-179705" fontAlgn="auto">
                  <a:lnSpc>
                    <a:spcPct val="130000"/>
                  </a:lnSpc>
                  <a:buFont typeface="Arial" panose="020B060402020209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𝑇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𝑠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cs typeface="DejaVu Math TeX Gyre" panose="02000503000000000000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2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𝛿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𝑇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=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−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𝑚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,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𝛽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=1/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𝑇</m:t>
                    </m:r>
                  </m:oMath>
                </a14:m>
                <a:endParaRPr kumimoji="1" lang="en-US" altLang="zh-CN" b="0" i="1">
                  <a:latin typeface="DejaVu Math TeX Gyre" panose="02000503000000000000" charset="0"/>
                  <a:cs typeface="DejaVu Math TeX Gyre" panose="02000503000000000000" charset="0"/>
                </a:endParaRPr>
              </a:p>
              <a:p>
                <a:pPr marL="179705" indent="-179705" fontAlgn="auto">
                  <a:lnSpc>
                    <a:spcPct val="130000"/>
                  </a:lnSpc>
                  <a:buFont typeface="Arial" panose="020B060402020209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𝐵</m:t>
                    </m:r>
                  </m:oMath>
                </a14:m>
                <a:r>
                  <a:rPr kumimoji="1" lang="en-US" altLang="zh-CN" dirty="0">
                    <a:latin typeface="Times New Roman Regular" panose="02020603050405020304" charset="0"/>
                    <a:cs typeface="Times New Roman Regular" panose="02020603050405020304" charset="0"/>
                    <a:sym typeface="+mn-ea"/>
                  </a:rPr>
                  <a:t>: magnetic field along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𝑆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kumimoji="1" lang="en-US" altLang="zh-CN" dirty="0">
                    <a:latin typeface="Times New Roman Regular" panose="02020603050405020304" charset="0"/>
                    <a:cs typeface="Times New Roman Regular" panose="02020603050405020304" charset="0"/>
                    <a:sym typeface="+mn-ea"/>
                  </a:rPr>
                  <a:t> direction</a:t>
                </a:r>
                <a:endParaRPr kumimoji="1" lang="en-US" altLang="zh-CN" b="0" i="1" dirty="0">
                  <a:latin typeface="DejaVu Math TeX Gyre" panose="02000503000000000000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666115" y="4253230"/>
                <a:ext cx="4470400" cy="213550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7FB765D-AA38-8C4F-BFCA-1083ED94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51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CC5CC71-645F-644E-AD06-11D5A95EA13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6349363" y="4864701"/>
                <a:ext cx="5393055" cy="1722367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marL="342900" indent="-342900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kumimoji="1" lang="en-US" altLang="zh-CN" sz="2200" b="1" dirty="0">
                    <a:solidFill>
                      <a:srgbClr val="C00000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Imaginary time correlation: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𝐼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sz="2000" b="0" i="1" dirty="0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fPr>
                        <m:num>
                          <m: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𝛽</m:t>
                          </m:r>
                          <m: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⟨</m:t>
                          </m:r>
                          <m:sSub>
                            <m:sSubPr>
                              <m:ctrlP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zh-CN" sz="2000" b="0" i="1" dirty="0" smtClean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2000" b="0" i="1" dirty="0" smtClean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𝛽</m:t>
                                  </m:r>
                                </m:num>
                                <m:den>
                                  <m:r>
                                    <a:rPr kumimoji="1" lang="en-US" altLang="zh-CN" sz="2000" b="0" i="1" dirty="0" smtClean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⋅</m:t>
                          </m:r>
                          <m:sSubSup>
                            <m:sSubSupPr>
                              <m:ctrlP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altLang="zh-CN" sz="2000" b="0" i="1" dirty="0" smtClean="0">
                                  <a:latin typeface="Cambria Math" panose="02040503050406030204" pitchFamily="18" charset="0"/>
                                  <a:ea typeface="宋体" charset="0"/>
                                  <a:cs typeface="DejaVu Math TeX Gyre" panose="02000503000000000000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CN" sz="2000" b="0" i="1" dirty="0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endParaRPr kumimoji="1" lang="en-US" altLang="zh-CN" sz="2000" dirty="0">
                  <a:latin typeface="Times New Roman Regular" panose="02020603050405020304" charset="0"/>
                  <a:cs typeface="Times New Roman Regular" panose="0202060305040502030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kumimoji="1" lang="en-US" altLang="zh-CN" sz="2200" dirty="0">
                    <a:latin typeface="Times New Roman Regular" panose="02020603050405020304" charset="0"/>
                    <a:cs typeface="Times New Roman Regular" panose="02020603050405020304" charset="0"/>
                  </a:rPr>
                  <a:t>    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dirty="0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Pr>
                      <m:e>
                        <m:r>
                          <a:rPr kumimoji="1" lang="en-US" altLang="zh-CN" sz="2200" b="0" i="1" dirty="0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𝑂</m:t>
                        </m:r>
                      </m:e>
                      <m:sub>
                        <m:r>
                          <a:rPr kumimoji="1" lang="en-US" altLang="zh-CN" sz="2200" b="0" i="1" dirty="0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𝑗</m:t>
                        </m:r>
                      </m:sub>
                    </m:sSub>
                    <m:r>
                      <a:rPr kumimoji="1" lang="en-US" altLang="zh-CN" sz="2200" b="0" i="1" dirty="0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=[</m:t>
                    </m:r>
                    <m:r>
                      <a:rPr kumimoji="1" lang="en-US" altLang="zh-CN" sz="2200" b="0" i="1" dirty="0" smtClean="0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𝐻</m:t>
                    </m:r>
                    <m:r>
                      <a:rPr kumimoji="1" lang="en-US" altLang="zh-CN" sz="2200" b="0" i="1" dirty="0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,</m:t>
                    </m:r>
                    <m:sSubSup>
                      <m:sSubSupPr>
                        <m:ctrlPr>
                          <a:rPr kumimoji="1" lang="en-US" altLang="zh-CN" sz="2200" b="0" i="1" dirty="0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a:rPr kumimoji="1" lang="en-US" altLang="zh-CN" sz="2200" b="0" i="1" dirty="0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𝑆</m:t>
                        </m:r>
                      </m:e>
                      <m:sub>
                        <m:r>
                          <a:rPr kumimoji="1" lang="en-US" altLang="zh-CN" sz="2200" b="0" i="1" dirty="0" smtClean="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𝑗</m:t>
                        </m:r>
                      </m:sub>
                      <m:sup>
                        <m:r>
                          <a:rPr kumimoji="1" lang="en-US" altLang="zh-CN" sz="2200" b="0" i="1" dirty="0" smtClean="0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−</m:t>
                        </m:r>
                      </m:sup>
                    </m:sSubSup>
                    <m:r>
                      <a:rPr kumimoji="1" lang="en-US" altLang="zh-CN" sz="2200" b="0" i="1" dirty="0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]</m:t>
                    </m:r>
                  </m:oMath>
                </a14:m>
                <a:r>
                  <a:rPr kumimoji="1" lang="en-US" altLang="zh-CN" sz="2200" dirty="0">
                    <a:latin typeface="Times New Roman Regular" panose="02020603050405020304" charset="0"/>
                    <a:cs typeface="Times New Roman Regular" panose="0202060305040502030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CC5CC71-645F-644E-AD06-11D5A95EA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6349363" y="4864701"/>
                <a:ext cx="5393055" cy="1722367"/>
              </a:xfrm>
              <a:prstGeom prst="rect">
                <a:avLst/>
              </a:prstGeom>
              <a:blipFill>
                <a:blip r:embed="rId13"/>
                <a:stretch>
                  <a:fillRect l="-1412" t="-36029" b="-60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Imaginary-time Approximation for Normalized Spin Current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870315" y="890905"/>
            <a:ext cx="2491105" cy="1883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309370" y="978815"/>
                <a:ext cx="6693535" cy="130119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Wingdings" panose="05000000000000000000" charset="0"/>
                  <a:buChar char=""/>
                </a:pPr>
                <a:r>
                  <a:rPr kumimoji="1" lang="en-US" altLang="zh-CN" sz="2200" dirty="0">
                    <a:latin typeface="Times New Roman Regular" panose="02020603050405020304" charset="0"/>
                    <a:cs typeface="Times New Roman Regular" panose="02020603050405020304" charset="0"/>
                  </a:rPr>
                  <a:t>We assume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200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Im</m:t>
                    </m:r>
                    <m:sSubSup>
                      <m:sSubSupPr>
                        <m:ctrlPr>
                          <a:rPr kumimoji="1" lang="en-US" altLang="zh-CN" sz="22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sSubSup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[</m:t>
                        </m:r>
                        <m:r>
                          <a:rPr kumimoji="1" lang="en-US" altLang="zh-CN" sz="2200" i="1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200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loc</m:t>
                        </m:r>
                      </m:sub>
                      <m:sup>
                        <m:r>
                          <a:rPr kumimoji="1" lang="en-US" altLang="zh-CN" sz="2200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−+</m:t>
                        </m:r>
                      </m:sup>
                    </m:sSubSup>
                    <m:d>
                      <m:dPr>
                        <m:ctrlPr>
                          <a:rPr kumimoji="1" lang="en-US" altLang="zh-CN" sz="22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d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  <a:ea typeface="宋体" charset="0"/>
                            <a:cs typeface="DejaVu Math TeX Gyre" panose="02000503000000000000" charset="0"/>
                          </a:rPr>
                          <m:t>𝜔</m:t>
                        </m:r>
                      </m:e>
                    </m:d>
                    <m:r>
                      <a:rPr kumimoji="1" lang="en-US" altLang="zh-CN" sz="2200" b="0" i="1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]</m:t>
                    </m:r>
                  </m:oMath>
                </a14:m>
                <a:r>
                  <a:rPr kumimoji="1" lang="en-US" altLang="zh-CN" sz="2200" dirty="0">
                    <a:latin typeface="Times New Roman Regular" panose="02020603050405020304" charset="0"/>
                    <a:cs typeface="Times New Roman Regular" panose="02020603050405020304" charset="0"/>
                  </a:rPr>
                  <a:t> is </a:t>
                </a:r>
                <a:r>
                  <a:rPr kumimoji="1" lang="en-US" altLang="zh-CN" sz="2200" b="1" dirty="0">
                    <a:solidFill>
                      <a:srgbClr val="0000FF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analytical </a:t>
                </a:r>
                <a:r>
                  <a:rPr kumimoji="1" lang="en-US" altLang="zh-CN" sz="2200" dirty="0">
                    <a:latin typeface="Times New Roman Regular" panose="02020603050405020304" charset="0"/>
                    <a:cs typeface="Times New Roman Regular" panose="02020603050405020304" charset="0"/>
                  </a:rPr>
                  <a:t>near </a:t>
                </a:r>
                <a14:m>
                  <m:oMath xmlns:m="http://schemas.openxmlformats.org/officeDocument/2006/math">
                    <m:r>
                      <a:rPr kumimoji="1" lang="en-US" altLang="zh-CN" sz="2200" b="0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𝜔</m:t>
                    </m:r>
                    <m:r>
                      <a:rPr kumimoji="1" lang="en-US" altLang="zh-CN" sz="2200" b="0" smtClean="0">
                        <a:latin typeface="Cambria Math" panose="02040503050406030204" pitchFamily="18" charset="0"/>
                        <a:ea typeface="宋体" charset="0"/>
                        <a:cs typeface="DejaVu Math TeX Gyre" panose="02000503000000000000" charset="0"/>
                      </a:rPr>
                      <m:t>=0</m:t>
                    </m:r>
                  </m:oMath>
                </a14:m>
                <a:r>
                  <a:rPr kumimoji="1" lang="en-US" altLang="zh-CN" sz="2200" dirty="0">
                    <a:latin typeface="Times New Roman Regular" panose="02020603050405020304" charset="0"/>
                    <a:cs typeface="Times New Roman Regular" panose="02020603050405020304" charset="0"/>
                  </a:rPr>
                  <a:t>, i.e.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Im</m:t>
                      </m:r>
                      <m:sSubSup>
                        <m:sSub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Sup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2000" b="0" i="0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loc</m:t>
                          </m:r>
                        </m:sub>
                        <m:sup>
                          <m:r>
                            <a:rPr kumimoji="1" lang="en-US" altLang="zh-CN" sz="2000" b="0" i="0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−+</m:t>
                          </m:r>
                        </m:sup>
                      </m:sSubSup>
                      <m:d>
                        <m:d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d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𝜔</m:t>
                          </m:r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naryPr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𝑛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=1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1" lang="en-US" altLang="zh-CN" i="1" smtClean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∙</m:t>
                          </m:r>
                          <m:d>
                            <m:dPr>
                              <m:ctrlPr>
                                <a:rPr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  <a:cs typeface="DejaVu Math TeX Gyre" panose="02000503000000000000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  <a:ea typeface="宋体" charset="0"/>
                                          <a:cs typeface="DejaVu Math TeX Gyre" panose="02000503000000000000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kumimoji="1" lang="en-US" altLang="zh-CN" b="0" i="1" smtClean="0">
                                          <a:latin typeface="Cambria Math" panose="02040503050406030204" pitchFamily="18" charset="0"/>
                                          <a:cs typeface="DejaVu Math TeX Gyre" panose="02000503000000000000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cs typeface="DejaVu Math TeX Gyre" panose="02000503000000000000" charset="0"/>
                                    </a:rPr>
                                    <m:t>𝑛</m:t>
                                  </m:r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  <a:ea typeface="宋体" charset="0"/>
                                      <a:cs typeface="DejaVu Math TeX Gyre" panose="02000503000000000000" charset="0"/>
                                    </a:rPr>
                                    <m:t>!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kumimoji="1" lang="en-US" altLang="zh-CN" sz="2000" dirty="0">
                  <a:latin typeface="Times New Roman Regular" panose="02020603050405020304" charset="0"/>
                  <a:cs typeface="Times New Roman Regular" panose="02020603050405020304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309370" y="978815"/>
                <a:ext cx="6693535" cy="1301190"/>
              </a:xfrm>
              <a:prstGeom prst="rect">
                <a:avLst/>
              </a:prstGeom>
              <a:blipFill>
                <a:blip r:embed="rId12"/>
                <a:stretch>
                  <a:fillRect l="-1136" t="-46602" b="-1135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280795" y="2375535"/>
            <a:ext cx="3807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 Regular" panose="02020603050405020304" charset="0"/>
                <a:cs typeface="Times New Roman Regular" panose="02020603050405020304" charset="0"/>
              </a:rPr>
              <a:t>At low temperature, we have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538605" y="3434080"/>
            <a:ext cx="3291205" cy="193484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1437640" y="2964180"/>
            <a:ext cx="3516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90204" pitchFamily="34" charset="0"/>
              <a:buChar char="•"/>
            </a:pPr>
            <a:r>
              <a:rPr kumimoji="1" lang="en-US" altLang="zh-CN" sz="2200" dirty="0">
                <a:latin typeface="Times New Roman Bold" panose="02020603050405020304" charset="0"/>
                <a:cs typeface="Times New Roman Bold" panose="02020603050405020304" charset="0"/>
              </a:rPr>
              <a:t>Real-time formula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607087" y="3363192"/>
            <a:ext cx="5524500" cy="2082800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5514975" y="2964180"/>
            <a:ext cx="5832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Tx/>
              <a:buSzTx/>
              <a:buFont typeface="Arial" panose="020B0604020202090204" pitchFamily="34" charset="0"/>
              <a:buChar char="•"/>
            </a:pPr>
            <a:r>
              <a:rPr kumimoji="1" lang="en-US" altLang="zh-CN" sz="2200" dirty="0">
                <a:latin typeface="Times New Roman Bold" panose="02020603050405020304" charset="0"/>
                <a:cs typeface="Times New Roman Bold" panose="02020603050405020304" charset="0"/>
              </a:rPr>
              <a:t>Imaginary-time formula</a:t>
            </a:r>
          </a:p>
        </p:txBody>
      </p:sp>
      <p:sp>
        <p:nvSpPr>
          <p:cNvPr id="7" name="矩形 6"/>
          <p:cNvSpPr/>
          <p:nvPr/>
        </p:nvSpPr>
        <p:spPr>
          <a:xfrm>
            <a:off x="1437640" y="2964180"/>
            <a:ext cx="3525520" cy="2551430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5520055" y="2964180"/>
            <a:ext cx="5841365" cy="2551430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2125870" y="5308570"/>
            <a:ext cx="6434565" cy="353725"/>
            <a:chOff x="3348" y="8360"/>
            <a:chExt cx="10133" cy="557"/>
          </a:xfrm>
        </p:grpSpPr>
        <p:cxnSp>
          <p:nvCxnSpPr>
            <p:cNvPr id="21" name="直线连接符 20"/>
            <p:cNvCxnSpPr/>
            <p:nvPr/>
          </p:nvCxnSpPr>
          <p:spPr>
            <a:xfrm>
              <a:off x="3348" y="8360"/>
              <a:ext cx="11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线连接符 18"/>
            <p:cNvCxnSpPr/>
            <p:nvPr/>
          </p:nvCxnSpPr>
          <p:spPr>
            <a:xfrm>
              <a:off x="12655" y="8394"/>
              <a:ext cx="82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左中括号 13"/>
            <p:cNvSpPr/>
            <p:nvPr/>
          </p:nvSpPr>
          <p:spPr>
            <a:xfrm rot="16200000">
              <a:off x="8254" y="4119"/>
              <a:ext cx="535" cy="9061"/>
            </a:xfrm>
            <a:prstGeom prst="leftBracket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6865" y="6012710"/>
            <a:ext cx="4620895" cy="702945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1263015" y="6163945"/>
            <a:ext cx="5403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 Regular" panose="02020603050405020304" charset="0"/>
                <a:cs typeface="Times New Roman Regular" panose="02020603050405020304" charset="0"/>
              </a:rPr>
              <a:t>Compare these two formulas, we arrive at:</a:t>
            </a:r>
          </a:p>
        </p:txBody>
      </p:sp>
      <p:sp>
        <p:nvSpPr>
          <p:cNvPr id="22" name="矩形 21"/>
          <p:cNvSpPr/>
          <p:nvPr/>
        </p:nvSpPr>
        <p:spPr>
          <a:xfrm>
            <a:off x="2908300" y="3550920"/>
            <a:ext cx="638175" cy="36004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9189085" y="3510915"/>
            <a:ext cx="585470" cy="36004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757045" y="4035425"/>
            <a:ext cx="3072765" cy="1173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7722235" y="4046855"/>
            <a:ext cx="3291840" cy="124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942778F-4FC7-9B45-874A-B97D929E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52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6" grpId="0"/>
      <p:bldP spid="27" grpId="0"/>
      <p:bldP spid="7" grpId="0" animBg="1"/>
      <p:bldP spid="10" grpId="0" animBg="1"/>
      <p:bldP spid="20" grpId="0"/>
      <p:bldP spid="20" grpId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Thermal Tensor Network Approach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1861" y="3486820"/>
            <a:ext cx="112448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"/>
            </a:pPr>
            <a:r>
              <a:rPr lang="en-US" altLang="zh-CN" sz="22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Tensor-network simulations of </a:t>
            </a:r>
            <a:r>
              <a:rPr lang="en-US" altLang="zh-CN" sz="22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the spin Seebeck effect</a:t>
            </a:r>
            <a:endParaRPr lang="en-US" altLang="zh-CN" sz="2200" dirty="0"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27594" y="4000465"/>
            <a:ext cx="5917118" cy="2473067"/>
            <a:chOff x="9528" y="6925"/>
            <a:chExt cx="8044" cy="3362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528" y="6925"/>
              <a:ext cx="8044" cy="336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9670" y="7003"/>
              <a:ext cx="645" cy="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40E7C2C0-B246-2143-8186-24B9B761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53</a:t>
            </a:fld>
            <a:endParaRPr lang="zh-CN" altLang="en-US" dirty="0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D644A866-6DF4-1D4D-BCFA-382B808A8F2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1861" y="1017371"/>
            <a:ext cx="10928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"/>
            </a:pPr>
            <a:r>
              <a:rPr kumimoji="1" lang="en-US" altLang="zh-CN" sz="2200" dirty="0">
                <a:latin typeface="Times New Roman Regular" panose="02020603050405020304" charset="0"/>
                <a:cs typeface="Times New Roman Regular" panose="02020603050405020304" charset="0"/>
              </a:rPr>
              <a:t>Imaginary-time correlation function:</a:t>
            </a: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9EFE36A1-6116-EB41-ADA1-A10FF5CE96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82850" y="1634426"/>
            <a:ext cx="7531100" cy="1536700"/>
          </a:xfrm>
          <a:prstGeom prst="rect">
            <a:avLst/>
          </a:prstGeom>
        </p:spPr>
      </p:pic>
      <p:pic>
        <p:nvPicPr>
          <p:cNvPr id="96" name="图片 95">
            <a:extLst>
              <a:ext uri="{FF2B5EF4-FFF2-40B4-BE49-F238E27FC236}">
                <a16:creationId xmlns:a16="http://schemas.microsoft.com/office/drawing/2014/main" id="{B72778E8-19DE-DD47-A66E-E6400FCC85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5848" y="5074560"/>
            <a:ext cx="2679613" cy="740225"/>
          </a:xfrm>
          <a:prstGeom prst="rect">
            <a:avLst/>
          </a:prstGeom>
          <a:ln w="22225" cmpd="sng">
            <a:solidFill>
              <a:srgbClr val="C0000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199390" y="3549650"/>
            <a:ext cx="10420350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charset="0"/>
              <a:buChar char=""/>
            </a:pPr>
            <a:r>
              <a:rPr kumimoji="1" lang="en-US" altLang="zh-CN" sz="2700" b="1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Benchmarks on Heisenberg spin chain</a:t>
            </a:r>
          </a:p>
        </p:txBody>
      </p:sp>
      <p:pic>
        <p:nvPicPr>
          <p:cNvPr id="6" name="图片 5" descr="e19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290" y="4785995"/>
            <a:ext cx="3228340" cy="1614170"/>
          </a:xfrm>
          <a:prstGeom prst="rect">
            <a:avLst/>
          </a:prstGeom>
        </p:spPr>
      </p:pic>
      <p:pic>
        <p:nvPicPr>
          <p:cNvPr id="7" name="图片 6" descr="OIP-C.dnDuVKahnwwzNvcAx1nHlAHaF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0695" y="4674235"/>
            <a:ext cx="2410460" cy="193357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C9F87B3-87CB-C543-ADCC-681247EE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Experimental Observation of </a:t>
            </a:r>
            <a:r>
              <a:rPr lang="en-US" altLang="zh-CN" b="1" spc="100" dirty="0" err="1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Spinon</a:t>
            </a:r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 Spin Current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181850" y="6214745"/>
            <a:ext cx="44951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charset="0"/>
              <a:buChar char=""/>
            </a:pPr>
            <a:r>
              <a:rPr kumimoji="1" lang="en-US" altLang="zh-CN" sz="2000" b="1" dirty="0">
                <a:solidFill>
                  <a:schemeClr val="accent5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Sign reversal of spin current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20" y="3027045"/>
            <a:ext cx="5260340" cy="35191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435850" y="1188720"/>
            <a:ext cx="3576320" cy="1525270"/>
            <a:chOff x="11605" y="2023"/>
            <a:chExt cx="5632" cy="240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05" y="2023"/>
              <a:ext cx="5633" cy="2403"/>
            </a:xfrm>
            <a:prstGeom prst="rect">
              <a:avLst/>
            </a:prstGeom>
          </p:spPr>
        </p:pic>
        <p:sp>
          <p:nvSpPr>
            <p:cNvPr id="4" name="Rectangles 3"/>
            <p:cNvSpPr/>
            <p:nvPr/>
          </p:nvSpPr>
          <p:spPr>
            <a:xfrm>
              <a:off x="11605" y="2023"/>
              <a:ext cx="603" cy="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36155" y="2848610"/>
            <a:ext cx="3992245" cy="3280410"/>
            <a:chOff x="9898" y="4736"/>
            <a:chExt cx="6287" cy="516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/>
            <a:srcRect r="37155"/>
            <a:stretch>
              <a:fillRect/>
            </a:stretch>
          </p:blipFill>
          <p:spPr>
            <a:xfrm>
              <a:off x="9898" y="4736"/>
              <a:ext cx="5685" cy="5166"/>
            </a:xfrm>
            <a:prstGeom prst="rect">
              <a:avLst/>
            </a:prstGeom>
          </p:spPr>
        </p:pic>
        <p:sp>
          <p:nvSpPr>
            <p:cNvPr id="5" name="Rectangles 4"/>
            <p:cNvSpPr/>
            <p:nvPr>
              <p:custDataLst>
                <p:tags r:id="rId1"/>
              </p:custDataLst>
            </p:nvPr>
          </p:nvSpPr>
          <p:spPr>
            <a:xfrm>
              <a:off x="9898" y="4809"/>
              <a:ext cx="603" cy="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s 5"/>
            <p:cNvSpPr/>
            <p:nvPr>
              <p:custDataLst>
                <p:tags r:id="rId2"/>
              </p:custDataLst>
            </p:nvPr>
          </p:nvSpPr>
          <p:spPr>
            <a:xfrm>
              <a:off x="15583" y="4809"/>
              <a:ext cx="603" cy="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9780" y="1087120"/>
            <a:ext cx="5652770" cy="1807845"/>
            <a:chOff x="838" y="1712"/>
            <a:chExt cx="9600" cy="302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8" y="1712"/>
              <a:ext cx="9600" cy="3024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981" y="4590"/>
              <a:ext cx="345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DB31700A-5F8B-A443-9B6B-64BE0BAE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55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Spin Current in 1D Heisenberg Spin Chain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31861" y="1125741"/>
                <a:ext cx="10928276" cy="1503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Wingdings" panose="05000000000000000000" charset="0"/>
                  <a:buChar char=""/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Heisenberg spin-chain Hamiltonian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en-US" altLang="zh-CN" sz="20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61" y="1125741"/>
                <a:ext cx="10928276" cy="1503489"/>
              </a:xfrm>
              <a:prstGeom prst="rect">
                <a:avLst/>
              </a:prstGeom>
              <a:blipFill>
                <a:blip r:embed="rId2"/>
                <a:stretch>
                  <a:fillRect l="-580" t="-26891" b="-974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06" y="2780611"/>
            <a:ext cx="5410200" cy="3390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095999" y="2996781"/>
                <a:ext cx="5995595" cy="2807298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kumimoji="1" lang="en-US" altLang="zh-CN" sz="2200" dirty="0">
                    <a:solidFill>
                      <a:srgbClr val="C00000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Sign reversal: </a:t>
                </a: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 with experimental result</a:t>
                </a:r>
              </a:p>
              <a:p>
                <a:pPr marL="285750" indent="-28575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kumimoji="1" lang="en-US" altLang="zh-CN" sz="2200" dirty="0">
                    <a:solidFill>
                      <a:srgbClr val="0E27FF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Algebraic scaling </a:t>
                </a: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negative spinon spin current in </a:t>
                </a:r>
                <a:r>
                  <a:rPr kumimoji="1" lang="en-US" altLang="zh-CN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Tomonaga-Luttinger</a:t>
                </a: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liquid (TLL) </a:t>
                </a:r>
              </a:p>
              <a:p>
                <a:pPr marL="285750" indent="-28575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kumimoji="1" lang="en-US" altLang="zh-CN" sz="2200" dirty="0">
                    <a:solidFill>
                      <a:srgbClr val="C00000"/>
                    </a:solidFill>
                    <a:latin typeface="Times New Roman Bold" panose="02020603050405020304" charset="0"/>
                    <a:cs typeface="Times New Roman Bold" panose="02020603050405020304" charset="0"/>
                  </a:rPr>
                  <a:t>Universal scaling </a:t>
                </a: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spin current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f>
                          <m:fPr>
                            <m:ctrlPr>
                              <a:rPr kumimoji="1" lang="en-US" altLang="zh-CN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2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kumimoji="1" lang="en-US" altLang="zh-CN" sz="2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@ QCP</a:t>
                </a:r>
                <a:endParaRPr kumimoji="1"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2996781"/>
                <a:ext cx="5995595" cy="2807298"/>
              </a:xfrm>
              <a:prstGeom prst="rect">
                <a:avLst/>
              </a:prstGeom>
              <a:blipFill>
                <a:blip r:embed="rId4"/>
                <a:stretch>
                  <a:fillRect l="-1057" r="-16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BD9821-5391-F946-B6CA-1C8C91FF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56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Benchmarks on 1D Heisenberg Spin Chain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56032" y="5798532"/>
                <a:ext cx="8101965" cy="93275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anose="05000000000000000000" charset="0"/>
                  <a:buChar char=""/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ITA captures the sign reversal in spin current</a:t>
                </a:r>
                <a:endParaRPr kumimoji="1"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30000"/>
                  </a:lnSpc>
                  <a:buFont typeface="Wingdings" panose="05000000000000000000" charset="0"/>
                  <a:buChar char=""/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Excellent agreement in low-T scaling behaviors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latin typeface="Cambria Math" panose="02040503050406030204" pitchFamily="18" charset="0"/>
                            <a:cs typeface="DejaVu Math TeX Gyre" panose="02000503000000000000" charset="0"/>
                            <a:sym typeface="+mn-ea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200" i="1" dirty="0">
                                <a:latin typeface="Cambria Math" panose="02040503050406030204" pitchFamily="18" charset="0"/>
                                <a:cs typeface="DejaVu Math TeX Gyre" panose="02000503000000000000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kumimoji="1" lang="en-US" altLang="zh-CN" sz="2200" i="1" dirty="0">
                                <a:latin typeface="Cambria Math" panose="02040503050406030204" pitchFamily="18" charset="0"/>
                                <a:cs typeface="DejaVu Math TeX Gyre" panose="02000503000000000000" charset="0"/>
                                <a:sym typeface="+mn-ea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kumimoji="1" lang="en-US" altLang="zh-CN" sz="2200" i="1" dirty="0">
                            <a:latin typeface="Cambria Math" panose="02040503050406030204" pitchFamily="18" charset="0"/>
                            <a:cs typeface="DejaVu Math TeX Gyre" panose="02000503000000000000" charset="0"/>
                            <a:sym typeface="+mn-ea"/>
                          </a:rPr>
                          <m:t>𝑆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latin typeface="Cambria Math" panose="02040503050406030204" pitchFamily="18" charset="0"/>
                            <a:cs typeface="DejaVu Math TeX Gyre" panose="02000503000000000000" charset="0"/>
                            <a:sym typeface="+mn-ea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200" i="1" dirty="0">
                                <a:latin typeface="Cambria Math" panose="02040503050406030204" pitchFamily="18" charset="0"/>
                                <a:cs typeface="DejaVu Math TeX Gyre" panose="02000503000000000000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kumimoji="1" lang="en-US" altLang="zh-CN" sz="2200" i="1" dirty="0">
                                <a:latin typeface="Cambria Math" panose="02040503050406030204" pitchFamily="18" charset="0"/>
                                <a:cs typeface="DejaVu Math TeX Gyre" panose="02000503000000000000" charset="0"/>
                                <a:sym typeface="+mn-ea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kumimoji="1" lang="en-US" altLang="zh-CN" sz="2200" i="1" dirty="0">
                            <a:latin typeface="Cambria Math" panose="02040503050406030204" pitchFamily="18" charset="0"/>
                            <a:cs typeface="DejaVu Math TeX Gyre" panose="02000503000000000000" charset="0"/>
                            <a:sym typeface="+mn-ea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2" y="5798532"/>
                <a:ext cx="8101965" cy="932756"/>
              </a:xfrm>
              <a:prstGeom prst="rect">
                <a:avLst/>
              </a:prstGeom>
              <a:blipFill>
                <a:blip r:embed="rId7"/>
                <a:stretch>
                  <a:fillRect l="-782" b="-121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/>
          <p:cNvGrpSpPr/>
          <p:nvPr/>
        </p:nvGrpSpPr>
        <p:grpSpPr>
          <a:xfrm>
            <a:off x="523875" y="2237740"/>
            <a:ext cx="5507990" cy="3523615"/>
            <a:chOff x="825" y="3524"/>
            <a:chExt cx="8674" cy="554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8"/>
            <a:srcRect t="2422"/>
            <a:stretch>
              <a:fillRect/>
            </a:stretch>
          </p:blipFill>
          <p:spPr>
            <a:xfrm>
              <a:off x="825" y="3681"/>
              <a:ext cx="8675" cy="5393"/>
            </a:xfrm>
            <a:prstGeom prst="rect">
              <a:avLst/>
            </a:prstGeom>
          </p:spPr>
        </p:pic>
        <p:sp>
          <p:nvSpPr>
            <p:cNvPr id="22" name="矩形 21"/>
            <p:cNvSpPr/>
            <p:nvPr>
              <p:custDataLst>
                <p:tags r:id="rId2"/>
              </p:custDataLst>
            </p:nvPr>
          </p:nvSpPr>
          <p:spPr>
            <a:xfrm>
              <a:off x="995" y="3524"/>
              <a:ext cx="599" cy="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7CD01ED-1EA7-3E45-8DA0-914C127C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57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631861" y="950481"/>
                <a:ext cx="10928276" cy="1503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Wingdings" panose="05000000000000000000" charset="0"/>
                  <a:buChar char=""/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Heisenberg spin-chain Hamiltonian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en-US" altLang="zh-CN" sz="2000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631861" y="950481"/>
                <a:ext cx="10928276" cy="1503489"/>
              </a:xfrm>
              <a:prstGeom prst="rect">
                <a:avLst/>
              </a:prstGeom>
              <a:blipFill>
                <a:blip r:embed="rId14"/>
                <a:stretch>
                  <a:fillRect l="-580" t="-26667" b="-9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21B81480-235E-FD4A-BC13-B0C6290979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32500" y="3117380"/>
            <a:ext cx="6032500" cy="8128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8428377-4097-5943-A201-6A2DAFA0F7E3}"/>
              </a:ext>
            </a:extLst>
          </p:cNvPr>
          <p:cNvSpPr txBox="1"/>
          <p:nvPr/>
        </p:nvSpPr>
        <p:spPr>
          <a:xfrm>
            <a:off x="6092652" y="2547086"/>
            <a:ext cx="60993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Finite-temperature spin dynamics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BE341AE-787E-D741-B4EE-8C8C73985E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8627" y="3930180"/>
            <a:ext cx="5613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Benchmarks on 1D Heisenberg Spin Chain</a:t>
            </a: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8557260" y="6264910"/>
            <a:ext cx="3126105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Hirobe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Nature Phys 13, 30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56032" y="5798532"/>
                <a:ext cx="8101965" cy="93275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anose="05000000000000000000" charset="0"/>
                  <a:buChar char=""/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ITA captures the sign reversal in spin current</a:t>
                </a:r>
                <a:endParaRPr kumimoji="1"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30000"/>
                  </a:lnSpc>
                  <a:buFont typeface="Wingdings" panose="05000000000000000000" charset="0"/>
                  <a:buChar char=""/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Excellent agreement in low-T scaling behaviors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latin typeface="Cambria Math" panose="02040503050406030204" pitchFamily="18" charset="0"/>
                            <a:cs typeface="DejaVu Math TeX Gyre" panose="02000503000000000000" charset="0"/>
                            <a:sym typeface="+mn-ea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200" i="1" dirty="0">
                                <a:latin typeface="Cambria Math" panose="02040503050406030204" pitchFamily="18" charset="0"/>
                                <a:cs typeface="DejaVu Math TeX Gyre" panose="02000503000000000000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kumimoji="1" lang="en-US" altLang="zh-CN" sz="2200" i="1" dirty="0">
                                <a:latin typeface="Cambria Math" panose="02040503050406030204" pitchFamily="18" charset="0"/>
                                <a:cs typeface="DejaVu Math TeX Gyre" panose="02000503000000000000" charset="0"/>
                                <a:sym typeface="+mn-ea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kumimoji="1" lang="en-US" altLang="zh-CN" sz="2200" i="1" dirty="0">
                            <a:latin typeface="Cambria Math" panose="02040503050406030204" pitchFamily="18" charset="0"/>
                            <a:cs typeface="DejaVu Math TeX Gyre" panose="02000503000000000000" charset="0"/>
                            <a:sym typeface="+mn-ea"/>
                          </a:rPr>
                          <m:t>𝑆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i="1" dirty="0">
                            <a:latin typeface="Cambria Math" panose="02040503050406030204" pitchFamily="18" charset="0"/>
                            <a:cs typeface="DejaVu Math TeX Gyre" panose="02000503000000000000" charset="0"/>
                            <a:sym typeface="+mn-ea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kumimoji="1" lang="en-US" altLang="zh-CN" sz="2200" i="1" dirty="0">
                                <a:latin typeface="Cambria Math" panose="02040503050406030204" pitchFamily="18" charset="0"/>
                                <a:cs typeface="DejaVu Math TeX Gyre" panose="02000503000000000000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kumimoji="1" lang="en-US" altLang="zh-CN" sz="2200" i="1" dirty="0">
                                <a:latin typeface="Cambria Math" panose="02040503050406030204" pitchFamily="18" charset="0"/>
                                <a:cs typeface="DejaVu Math TeX Gyre" panose="02000503000000000000" charset="0"/>
                                <a:sym typeface="+mn-ea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kumimoji="1" lang="en-US" altLang="zh-CN" sz="2200" i="1" dirty="0">
                            <a:latin typeface="Cambria Math" panose="02040503050406030204" pitchFamily="18" charset="0"/>
                            <a:cs typeface="DejaVu Math TeX Gyre" panose="02000503000000000000" charset="0"/>
                            <a:sym typeface="+mn-ea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2" y="5798532"/>
                <a:ext cx="8101965" cy="932756"/>
              </a:xfrm>
              <a:prstGeom prst="rect">
                <a:avLst/>
              </a:prstGeom>
              <a:blipFill>
                <a:blip r:embed="rId7"/>
                <a:stretch>
                  <a:fillRect l="-782" b="-121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/>
          <p:cNvGrpSpPr/>
          <p:nvPr/>
        </p:nvGrpSpPr>
        <p:grpSpPr>
          <a:xfrm>
            <a:off x="7012305" y="2288540"/>
            <a:ext cx="3363595" cy="3056890"/>
            <a:chOff x="14771" y="7656"/>
            <a:chExt cx="2876" cy="2553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4771" y="7681"/>
              <a:ext cx="2877" cy="2529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4771" y="7656"/>
              <a:ext cx="325" cy="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7158990" y="5427345"/>
                <a:ext cx="3902075" cy="45148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~ </m:t>
                      </m:r>
                      <m:r>
                        <a:rPr kumimoji="1" lang="en-US" altLang="zh-CN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  <a:sym typeface="+mn-ea"/>
                        </a:rPr>
                        <m:t>𝑂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(1000) 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a:rPr kumimoji="1"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ea"/>
                        </a:rPr>
                        <m:t>, </m:t>
                      </m:r>
                      <m:r>
                        <a:rPr kumimoji="1" lang="en-US" altLang="zh-CN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ea"/>
                        </a:rPr>
                        <m:t>𝑇</m:t>
                      </m:r>
                      <m:r>
                        <a:rPr kumimoji="1" lang="en-US" altLang="zh-CN" sz="2000" i="1" baseline="-25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ea"/>
                        </a:rPr>
                        <m:t>𝑅</m:t>
                      </m:r>
                      <m:r>
                        <a:rPr kumimoji="1" lang="en-US" altLang="zh-CN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ea"/>
                        </a:rPr>
                        <m:t>/</m:t>
                      </m:r>
                      <m:r>
                        <a:rPr kumimoji="1" lang="en-US" altLang="zh-CN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+mn-ea"/>
                        </a:rPr>
                        <m:t>𝐽</m:t>
                      </m:r>
                      <m:r>
                        <a:rPr kumimoji="1" lang="en-US" altLang="zh-CN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  <a:sym typeface="+mn-ea"/>
                        </a:rPr>
                        <m:t> ~ </m:t>
                      </m:r>
                      <m:r>
                        <a:rPr kumimoji="1" lang="en-US" altLang="zh-CN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  <a:sym typeface="+mn-ea"/>
                        </a:rPr>
                        <m:t>𝑂</m:t>
                      </m:r>
                      <m:r>
                        <a:rPr kumimoji="1" lang="en-US" altLang="zh-CN" sz="20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  <a:sym typeface="+mn-ea"/>
                        </a:rPr>
                        <m:t>(0.1) </m:t>
                      </m:r>
                    </m:oMath>
                  </m:oMathPara>
                </a14:m>
                <a:endParaRPr kumimoji="1" lang="en-US" altLang="zh-CN" sz="2000" i="1">
                  <a:solidFill>
                    <a:srgbClr val="0000FF"/>
                  </a:solidFill>
                  <a:latin typeface="Cambria Math" panose="020405030504060302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158990" y="5427345"/>
                <a:ext cx="3902075" cy="451485"/>
              </a:xfrm>
              <a:prstGeom prst="rect">
                <a:avLst/>
              </a:prstGeom>
              <a:blipFill rotWithShape="1">
                <a:blip r:embed="rId12"/>
                <a:stretch>
                  <a:fillRect b="-2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椭圆 20"/>
          <p:cNvSpPr/>
          <p:nvPr/>
        </p:nvSpPr>
        <p:spPr>
          <a:xfrm>
            <a:off x="8521700" y="3173730"/>
            <a:ext cx="1605280" cy="675640"/>
          </a:xfrm>
          <a:prstGeom prst="ellipse">
            <a:avLst/>
          </a:prstGeom>
          <a:solidFill>
            <a:schemeClr val="bg1">
              <a:alpha val="28000"/>
            </a:scheme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523875" y="2237740"/>
            <a:ext cx="5507990" cy="3523615"/>
            <a:chOff x="825" y="3524"/>
            <a:chExt cx="8674" cy="554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3"/>
            <a:srcRect t="2422"/>
            <a:stretch>
              <a:fillRect/>
            </a:stretch>
          </p:blipFill>
          <p:spPr>
            <a:xfrm>
              <a:off x="825" y="3681"/>
              <a:ext cx="8675" cy="5393"/>
            </a:xfrm>
            <a:prstGeom prst="rect">
              <a:avLst/>
            </a:prstGeom>
          </p:spPr>
        </p:pic>
        <p:sp>
          <p:nvSpPr>
            <p:cNvPr id="22" name="矩形 21"/>
            <p:cNvSpPr/>
            <p:nvPr>
              <p:custDataLst>
                <p:tags r:id="rId4"/>
              </p:custDataLst>
            </p:nvPr>
          </p:nvSpPr>
          <p:spPr>
            <a:xfrm>
              <a:off x="995" y="3524"/>
              <a:ext cx="599" cy="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7CD01ED-1EA7-3E45-8DA0-914C127C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58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631861" y="950481"/>
                <a:ext cx="10928276" cy="1503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Wingdings" panose="05000000000000000000" charset="0"/>
                  <a:buChar char=""/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Heisenberg spin-chain Hamiltonian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en-US" altLang="zh-CN" sz="2000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631861" y="950481"/>
                <a:ext cx="10928276" cy="1503489"/>
              </a:xfrm>
              <a:prstGeom prst="rect">
                <a:avLst/>
              </a:prstGeom>
              <a:blipFill>
                <a:blip r:embed="rId15"/>
                <a:stretch>
                  <a:fillRect l="-580" t="-26667" b="-9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199390" y="3549650"/>
            <a:ext cx="10420350" cy="654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charset="0"/>
              <a:buChar char=""/>
            </a:pPr>
            <a:r>
              <a:rPr kumimoji="1" lang="en-US" altLang="zh-CN" sz="2700" b="1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Spin Seebeck effect of Triangular Spin Supersolid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617460" y="4836795"/>
            <a:ext cx="3799205" cy="1670050"/>
            <a:chOff x="2132" y="6779"/>
            <a:chExt cx="7113" cy="3086"/>
          </a:xfrm>
        </p:grpSpPr>
        <p:pic>
          <p:nvPicPr>
            <p:cNvPr id="7" name="Pictur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2203" y="6811"/>
              <a:ext cx="7043" cy="3054"/>
            </a:xfrm>
            <a:prstGeom prst="rect">
              <a:avLst/>
            </a:prstGeom>
          </p:spPr>
        </p:pic>
        <p:sp>
          <p:nvSpPr>
            <p:cNvPr id="12" name="Rectangles 11"/>
            <p:cNvSpPr/>
            <p:nvPr>
              <p:custDataLst>
                <p:tags r:id="rId4"/>
              </p:custDataLst>
            </p:nvPr>
          </p:nvSpPr>
          <p:spPr>
            <a:xfrm>
              <a:off x="2132" y="6779"/>
              <a:ext cx="686" cy="6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" descr="spinseebeck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75250" y="4669155"/>
            <a:ext cx="2442210" cy="183769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007F1E0-3D3F-8943-AB9E-64FCB2F4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E0090-2B3D-8C42-AF62-1B835655BD15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F294EE-3A5D-E14B-9FF1-5CAD7643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Supersolid Phase of Hard-Core Bosons 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9C71DE0-836E-194A-B61B-202F8EA9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385DCE-E1D1-F84A-B766-61E0414F8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022" y="2388852"/>
            <a:ext cx="3982578" cy="253911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39B049F-D7CE-4A4D-A72B-94AC1BB9A1DA}"/>
              </a:ext>
            </a:extLst>
          </p:cNvPr>
          <p:cNvSpPr/>
          <p:nvPr/>
        </p:nvSpPr>
        <p:spPr>
          <a:xfrm>
            <a:off x="9672497" y="4620187"/>
            <a:ext cx="41438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95, 237204 (2005)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DFF867A-307F-7F45-9A2E-3D4F7587BA78}"/>
              </a:ext>
            </a:extLst>
          </p:cNvPr>
          <p:cNvSpPr txBox="1"/>
          <p:nvPr/>
        </p:nvSpPr>
        <p:spPr>
          <a:xfrm>
            <a:off x="6268327" y="1045069"/>
            <a:ext cx="34135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Hard-core boson model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5DA4A43-B5FA-114F-9F2A-D62C5F0401BF}"/>
              </a:ext>
            </a:extLst>
          </p:cNvPr>
          <p:cNvGrpSpPr/>
          <p:nvPr/>
        </p:nvGrpSpPr>
        <p:grpSpPr>
          <a:xfrm>
            <a:off x="300575" y="1369088"/>
            <a:ext cx="5967752" cy="4909103"/>
            <a:chOff x="1044316" y="1459101"/>
            <a:chExt cx="5216830" cy="429139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2DF65DD-BC1A-BF4D-859D-1B66011D0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6483"/>
            <a:stretch>
              <a:fillRect/>
            </a:stretch>
          </p:blipFill>
          <p:spPr>
            <a:xfrm>
              <a:off x="1044316" y="2606173"/>
              <a:ext cx="5098630" cy="89826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FDB07D0-9027-C54F-8683-1438E3B36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9090" y="1459101"/>
              <a:ext cx="5142056" cy="113475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E1C24F2-AB4A-0C45-8229-053F7F49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542"/>
            <a:stretch>
              <a:fillRect/>
            </a:stretch>
          </p:blipFill>
          <p:spPr>
            <a:xfrm>
              <a:off x="1044321" y="4630153"/>
              <a:ext cx="4959426" cy="1120339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A905C8-5E27-5A43-9202-A523D4C8D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3720" b="36822"/>
            <a:stretch>
              <a:fillRect/>
            </a:stretch>
          </p:blipFill>
          <p:spPr>
            <a:xfrm>
              <a:off x="1044316" y="3614793"/>
              <a:ext cx="4959431" cy="1120339"/>
            </a:xfrm>
            <a:prstGeom prst="rect">
              <a:avLst/>
            </a:prstGeom>
          </p:spPr>
        </p:pic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6897EDBB-9077-2E49-BC05-AE2E7926E3A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5999" y="5196954"/>
            <a:ext cx="62727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Solid order: lattice translation symmetry breaking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Superfluid order: U(1) gauge symmetry breaking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E03D1C4A-F04A-9246-AE12-BE605A85D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508" y="1615057"/>
            <a:ext cx="54737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Spin current of Spin Supersolid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59130" y="988695"/>
                <a:ext cx="10728325" cy="154051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charset="0"/>
                  <a:buChar char=""/>
                </a:pPr>
                <a:r>
                  <a:rPr kumimoji="1" lang="en-US" altLang="zh-CN" sz="2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Easy-axis XXZ Hamiltonian of Na</a:t>
                </a:r>
                <a:r>
                  <a:rPr kumimoji="1" lang="en-US" altLang="zh-CN" sz="2200" b="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1" lang="en-US" altLang="zh-CN" sz="2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BaCo(PO</a:t>
                </a:r>
                <a:r>
                  <a:rPr kumimoji="1" lang="en-US" altLang="zh-CN" sz="2200" b="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1" lang="en-US" altLang="zh-CN" sz="2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zh-CN" sz="2200" b="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</a:p>
              <a:p>
                <a:pPr indent="0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en-US" altLang="zh-CN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=0.88 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=1.48 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kumimoji="1" lang="en-US" altLang="zh-CN" sz="2000" b="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30" y="988695"/>
                <a:ext cx="10728325" cy="1540510"/>
              </a:xfrm>
              <a:prstGeom prst="rect">
                <a:avLst/>
              </a:prstGeom>
              <a:blipFill>
                <a:blip r:embed="rId2"/>
                <a:stretch>
                  <a:fillRect l="-473" t="-39837" b="-772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7146701" y="2759710"/>
                <a:ext cx="4579134" cy="325374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noAutofit/>
              </a:bodyPr>
              <a:lstStyle/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kumimoji="1" lang="en-US" altLang="zh-CN" sz="2200" b="1" dirty="0">
                    <a:latin typeface="Times New Roman Bold" panose="02020603050405020304" charset="0"/>
                    <a:cs typeface="Times New Roman Bold" panose="02020603050405020304" charset="0"/>
                  </a:rPr>
                  <a:t>Supersolid phase diagram</a:t>
                </a:r>
              </a:p>
              <a:p>
                <a:pPr>
                  <a:lnSpc>
                    <a:spcPct val="120000"/>
                  </a:lnSpc>
                </a:pPr>
                <a:r>
                  <a:rPr kumimoji="1" lang="en-US" altLang="zh-CN" sz="2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0→</m:t>
                    </m:r>
                    <m:sSub>
                      <m:sSub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Supersolid</a:t>
                </a: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(SSY)</a:t>
                </a:r>
              </a:p>
              <a:p>
                <a:pPr>
                  <a:lnSpc>
                    <a:spcPct val="120000"/>
                  </a:lnSpc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Up-up-down (UUD)</a:t>
                </a:r>
              </a:p>
              <a:p>
                <a:pPr>
                  <a:lnSpc>
                    <a:spcPct val="120000"/>
                  </a:lnSpc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Supersolid</a:t>
                </a: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 (SSV)</a:t>
                </a:r>
              </a:p>
              <a:p>
                <a:pPr>
                  <a:lnSpc>
                    <a:spcPct val="120000"/>
                  </a:lnSpc>
                </a:pP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→∞:</m:t>
                    </m:r>
                  </m:oMath>
                </a14:m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Polarized state (PL) </a:t>
                </a:r>
              </a:p>
              <a:p>
                <a:endParaRPr kumimoji="1"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zh-CN" sz="2200" b="1" dirty="0">
                    <a:latin typeface="Times New Roman Bold" panose="02020603050405020304" charset="0"/>
                    <a:cs typeface="Times New Roman Bold" panose="02020603050405020304" charset="0"/>
                  </a:rPr>
                  <a:t>Sign reversal:</a:t>
                </a:r>
                <a:r>
                  <a:rPr kumimoji="1"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detect the phase boundary of spin supersolid phases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701" y="2759710"/>
                <a:ext cx="4579134" cy="3253740"/>
              </a:xfrm>
              <a:prstGeom prst="rect">
                <a:avLst/>
              </a:prstGeom>
              <a:blipFill>
                <a:blip r:embed="rId3"/>
                <a:stretch>
                  <a:fillRect l="-1657" t="-1167" b="-1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31" y="2665666"/>
            <a:ext cx="5709627" cy="395281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07790" y="2957830"/>
            <a:ext cx="15544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en-US" altLang="zh-CN" b="1" dirty="0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W=6 cylinder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C9CF42-1F44-ED44-86AE-4C5E4C8E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60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Linear spin wave theory for SSE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19384" y="6156181"/>
            <a:ext cx="7553232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current behaviors in supersolid phase lies beyond LSWT!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16" y="1839009"/>
            <a:ext cx="5488168" cy="38281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4670" y="1260475"/>
            <a:ext cx="5128895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many-body calculation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15735" y="1260475"/>
            <a:ext cx="4742815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spin wave theory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017" y="1839009"/>
            <a:ext cx="5297755" cy="3710712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719782CE-EDB7-1842-BF76-E7B7933E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34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Direction of Spin Current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88" y="2166368"/>
            <a:ext cx="5356447" cy="37662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4812" y="1389742"/>
            <a:ext cx="5979003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current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95999" y="1389742"/>
            <a:ext cx="5979003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/dT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815" y="1988810"/>
            <a:ext cx="5258413" cy="394381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6E2D2D9-2A7A-AE49-8A22-5594BF2C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00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SSE as a Probe of QCPs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4080" y="1244600"/>
            <a:ext cx="5034915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 Bold" panose="02020603050405020304" charset="0"/>
                <a:cs typeface="Times New Roman Bold" panose="02020603050405020304" charset="0"/>
              </a:rPr>
              <a:t>Spin current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kumimoji="1" lang="en-US" altLang="zh-CN" sz="2200" dirty="0">
                <a:solidFill>
                  <a:srgbClr val="0E2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 temperature</a:t>
            </a:r>
            <a:r>
              <a:rPr kumimoji="1"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80150" y="1244600"/>
            <a:ext cx="5173345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 Bold" panose="02020603050405020304" charset="0"/>
                <a:cs typeface="Times New Roman Bold" panose="02020603050405020304" charset="0"/>
              </a:rPr>
              <a:t>Spin current 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1"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 magnetic field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34365" y="5887085"/>
            <a:ext cx="5726430" cy="48323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342900" indent="-342900" algn="ctr">
              <a:buFont typeface="Wingdings" panose="05000000000000000000" charset="0"/>
              <a:buChar char="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</a:t>
            </a:r>
            <a:r>
              <a:rPr kumimoji="1" lang="en-US" altLang="zh-CN" sz="2200" b="1" dirty="0">
                <a:solidFill>
                  <a:srgbClr val="0E27FF"/>
                </a:solidFill>
                <a:latin typeface="Times New Roman Bold" panose="02020603050405020304" charset="0"/>
                <a:cs typeface="Times New Roman Bold" panose="02020603050405020304" charset="0"/>
              </a:rPr>
              <a:t>QCPs 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peaks and dips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79950" y="5743981"/>
            <a:ext cx="4173743" cy="7694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charset="0"/>
              <a:buChar char=""/>
            </a:pPr>
            <a:r>
              <a:rPr kumimoji="1" lang="en-US" altLang="zh-CN" sz="2200" b="1" dirty="0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Universal temperature scaling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spin current at QCPs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94080" y="1934210"/>
            <a:ext cx="4489450" cy="3647440"/>
            <a:chOff x="1408" y="3046"/>
            <a:chExt cx="7070" cy="574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/>
            <a:srcRect r="50000"/>
            <a:stretch>
              <a:fillRect/>
            </a:stretch>
          </p:blipFill>
          <p:spPr>
            <a:xfrm>
              <a:off x="1500" y="3046"/>
              <a:ext cx="6978" cy="574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408" y="3189"/>
              <a:ext cx="704" cy="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513830" y="1934210"/>
            <a:ext cx="4352290" cy="3647440"/>
            <a:chOff x="10258" y="3046"/>
            <a:chExt cx="6854" cy="574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l="50889"/>
            <a:stretch>
              <a:fillRect/>
            </a:stretch>
          </p:blipFill>
          <p:spPr>
            <a:xfrm>
              <a:off x="10258" y="3046"/>
              <a:ext cx="6854" cy="5745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10258" y="3189"/>
              <a:ext cx="704" cy="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26904BF4-954F-9046-8D0B-1B6BAF9A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63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Universal Scaling of SSE at QCPs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7207" y="1119039"/>
            <a:ext cx="10797584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current at U(1)-symmetric polarization quantum critical points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1" y="2069178"/>
            <a:ext cx="2870200" cy="76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551" y="2777388"/>
            <a:ext cx="3467100" cy="635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98" y="2178229"/>
            <a:ext cx="5359400" cy="36576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32499" y="1726508"/>
            <a:ext cx="3098801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current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06720" y="1681996"/>
            <a:ext cx="1130300" cy="4318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D15BD0-417B-C840-900A-C5BD9C5D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64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783B919-8450-2B49-A524-13BECA5F6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7335" y="3874284"/>
            <a:ext cx="4826000" cy="6731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C202FF6-7E69-1C48-A47A-A3B1C1782971}"/>
              </a:ext>
            </a:extLst>
          </p:cNvPr>
          <p:cNvSpPr txBox="1"/>
          <p:nvPr/>
        </p:nvSpPr>
        <p:spPr>
          <a:xfrm>
            <a:off x="6032499" y="3389762"/>
            <a:ext cx="4036659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polarization QCPs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7147D6-E87D-3042-9620-DCD79A8B367E}"/>
              </a:ext>
            </a:extLst>
          </p:cNvPr>
          <p:cNvSpPr txBox="1"/>
          <p:nvPr/>
        </p:nvSpPr>
        <p:spPr>
          <a:xfrm>
            <a:off x="6032498" y="4477299"/>
            <a:ext cx="4725149" cy="43088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 scaling of spin current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B8E60DD-F50C-4745-B67D-BC6BF93B1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2135" y="4872425"/>
            <a:ext cx="4216400" cy="180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Spin Supercurrent in Spin Supersolid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313" y="2841993"/>
            <a:ext cx="1158736" cy="5037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 b="68725"/>
          <a:stretch>
            <a:fillRect/>
          </a:stretch>
        </p:blipFill>
        <p:spPr>
          <a:xfrm>
            <a:off x="374776" y="2059548"/>
            <a:ext cx="5720315" cy="38189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35741" y="6142212"/>
            <a:ext cx="10120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charset="0"/>
              <a:buChar char="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Non-zero spin current 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survives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 at the zero-temperature limit.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534670" y="1390015"/>
            <a:ext cx="5777865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charset="0"/>
              <a:buChar char="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spin current in spin </a:t>
            </a:r>
            <a:r>
              <a:rPr kumimoji="1"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supersolid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377F07-8CDC-7C4A-BD23-E438DDA8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65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Spin Supercurrent in Spin Supersolid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/>
          <a:srcRect t="58982"/>
          <a:stretch>
            <a:fillRect/>
          </a:stretch>
        </p:blipFill>
        <p:spPr>
          <a:xfrm>
            <a:off x="6798295" y="2677287"/>
            <a:ext cx="5056674" cy="22579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36055" y="1390015"/>
            <a:ext cx="5168900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resolved spin current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8295" y="2065752"/>
            <a:ext cx="2463800" cy="533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1547" y="2059548"/>
            <a:ext cx="2438400" cy="635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63795" y="4930641"/>
            <a:ext cx="53256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Goldstone-mode-mediated spin transport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35741" y="6142212"/>
            <a:ext cx="10120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charset="0"/>
              <a:buChar char="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Non-zero spin current survives even at the zero-temperature limit.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534670" y="1390015"/>
            <a:ext cx="5777865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charset="0"/>
              <a:buChar char="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spin current in spin </a:t>
            </a:r>
            <a:r>
              <a:rPr kumimoji="1"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supersolid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33738" b="34987"/>
          <a:stretch>
            <a:fillRect/>
          </a:stretch>
        </p:blipFill>
        <p:spPr>
          <a:xfrm>
            <a:off x="374776" y="1992173"/>
            <a:ext cx="5720315" cy="38189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73855" y="2599055"/>
            <a:ext cx="1455420" cy="63246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DFBCB8-5FC2-9043-AEEC-902E710C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66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4140"/>
            <a:ext cx="12191365" cy="654050"/>
          </a:xfrm>
        </p:spPr>
        <p:txBody>
          <a:bodyPr/>
          <a:lstStyle/>
          <a:p>
            <a:r>
              <a:rPr lang="en-US" altLang="zh-CN" sz="3400" b="1" spc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</a:rPr>
              <a:t>Spin Supercurrent in Spin Supersolid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17904" y="6215641"/>
            <a:ext cx="10156190" cy="5636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 algn="ctr" fontAlgn="auto">
              <a:lnSpc>
                <a:spcPct val="120000"/>
              </a:lnSpc>
              <a:spcAft>
                <a:spcPts val="600"/>
              </a:spcAft>
              <a:buFont typeface="Wingdings" panose="05000000000000000000" charset="0"/>
              <a:buChar char=""/>
            </a:pPr>
            <a:r>
              <a:rPr kumimoji="1" lang="en-US" altLang="zh-CN" sz="2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key predictions</a:t>
            </a:r>
            <a:r>
              <a:rPr kumimoji="1"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(I) 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 Reversal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(II) </a:t>
            </a:r>
            <a:r>
              <a:rPr kumimoji="1"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spin supercurrent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47680" y="1398894"/>
            <a:ext cx="5368636" cy="81015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Recall Leggett’s renowned proposal </a:t>
            </a:r>
          </a:p>
          <a:p>
            <a:pPr algn="ctr">
              <a:lnSpc>
                <a:spcPct val="110000"/>
              </a:lnSpc>
            </a:pPr>
            <a:r>
              <a:rPr kumimoji="1" lang="en-US" altLang="zh-CN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non-classical rotational inertia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 t="68725"/>
          <a:stretch>
            <a:fillRect/>
          </a:stretch>
        </p:blipFill>
        <p:spPr>
          <a:xfrm>
            <a:off x="375684" y="1895153"/>
            <a:ext cx="5720315" cy="3818965"/>
          </a:xfrm>
          <a:prstGeom prst="rect">
            <a:avLst/>
          </a:prstGeom>
        </p:spPr>
      </p:pic>
      <p:cxnSp>
        <p:nvCxnSpPr>
          <p:cNvPr id="20" name="直接箭头连接符 19"/>
          <p:cNvCxnSpPr/>
          <p:nvPr/>
        </p:nvCxnSpPr>
        <p:spPr>
          <a:xfrm>
            <a:off x="5151755" y="3556246"/>
            <a:ext cx="0" cy="234950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678045" y="3221885"/>
            <a:ext cx="951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Times New Roman Bold" panose="02020603050405020304" charset="0"/>
                <a:cs typeface="Times New Roman Bold" panose="02020603050405020304" charset="0"/>
              </a:rPr>
              <a:t>normal</a:t>
            </a:r>
          </a:p>
        </p:txBody>
      </p:sp>
      <p:cxnSp>
        <p:nvCxnSpPr>
          <p:cNvPr id="22" name="直接箭头连接符 21"/>
          <p:cNvCxnSpPr/>
          <p:nvPr>
            <p:custDataLst>
              <p:tags r:id="rId2"/>
            </p:custDataLst>
          </p:nvPr>
        </p:nvCxnSpPr>
        <p:spPr>
          <a:xfrm>
            <a:off x="3994785" y="3297801"/>
            <a:ext cx="0" cy="234950"/>
          </a:xfrm>
          <a:prstGeom prst="straightConnector1">
            <a:avLst/>
          </a:prstGeom>
          <a:ln w="2222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Rectangles 26"/>
          <p:cNvSpPr/>
          <p:nvPr/>
        </p:nvSpPr>
        <p:spPr>
          <a:xfrm>
            <a:off x="3994785" y="2261235"/>
            <a:ext cx="1634490" cy="95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文本框 25"/>
          <p:cNvSpPr txBox="1"/>
          <p:nvPr>
            <p:custDataLst>
              <p:tags r:id="rId3"/>
            </p:custDataLst>
          </p:nvPr>
        </p:nvSpPr>
        <p:spPr>
          <a:xfrm>
            <a:off x="3237865" y="3000375"/>
            <a:ext cx="1464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C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non-classical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28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377184" y="2313305"/>
                <a:ext cx="2307971" cy="520065"/>
              </a:xfrm>
              <a:prstGeom prst="rect">
                <a:avLst/>
              </a:prstGeom>
              <a:solidFill>
                <a:schemeClr val="bg1"/>
              </a:solidFill>
              <a:ln w="25400" cmpd="sng">
                <a:solidFill>
                  <a:srgbClr val="C00000"/>
                </a:solidFill>
                <a:prstDash val="sysDot"/>
              </a:ln>
            </p:spPr>
            <p:txBody>
              <a:bodyPr wrap="square" rtlCol="0" anchor="ctr" anchorCtr="0">
                <a:noAutofit/>
              </a:bodyPr>
              <a:lstStyle/>
              <a:p>
                <a:pPr indent="0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宋体" charset="0"/>
                              <a:cs typeface="DejaVu Math TeX Gyre" panose="02000503000000000000" charset="0"/>
                            </a:rPr>
                            <m:t>⟨</m:t>
                          </m:r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𝑆</m:t>
                          </m:r>
                        </m:sub>
                      </m:sSub>
                      <m:r>
                        <a:rPr kumimoji="1" lang="en-US" altLang="zh-C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⟩=−</m:t>
                      </m:r>
                      <m:r>
                        <a:rPr kumimoji="1" lang="en-US" altLang="zh-C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𝐴</m:t>
                      </m:r>
                      <m:r>
                        <a:rPr kumimoji="1" lang="en-US" altLang="zh-C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1"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DejaVu Math TeX Gyre" panose="02000503000000000000" charset="0"/>
                                </a:rPr>
                                <m:t>𝐼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𝑆</m:t>
                          </m:r>
                        </m:sub>
                      </m:sSub>
                      <m:r>
                        <a:rPr kumimoji="1" lang="en-US" altLang="zh-C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  </m:t>
                      </m:r>
                      <m:r>
                        <a:rPr kumimoji="1" lang="en-US" altLang="zh-C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charset="0"/>
                          <a:cs typeface="DejaVu Math TeX Gyre" panose="02000503000000000000" charset="0"/>
                        </a:rPr>
                        <m:t>𝛿</m:t>
                      </m:r>
                      <m:r>
                        <a:rPr kumimoji="1" lang="en-US" altLang="zh-C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𝑇</m:t>
                      </m:r>
                    </m:oMath>
                  </m:oMathPara>
                </a14:m>
                <a:endParaRPr kumimoji="1" lang="en-US" altLang="zh-CN" sz="2000" i="1" dirty="0">
                  <a:solidFill>
                    <a:srgbClr val="C00000"/>
                  </a:solidFill>
                  <a:latin typeface="Cambria Math" panose="02040503050406030204" pitchFamily="18" charset="0"/>
                  <a:cs typeface="DejaVu Math TeX Gyre" panose="02000503000000000000" charset="0"/>
                </a:endParaRPr>
              </a:p>
            </p:txBody>
          </p:sp>
        </mc:Choice>
        <mc:Fallback xmlns="">
          <p:sp>
            <p:nvSpPr>
              <p:cNvPr id="29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3377184" y="2313305"/>
                <a:ext cx="2307971" cy="5200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5400" cmpd="sng">
                <a:solidFill>
                  <a:srgbClr val="C00000"/>
                </a:solidFill>
                <a:prstDash val="sysDot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E67E87-5DE3-0D42-982F-59FA754B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67</a:t>
            </a:fld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97870B3-1429-ED4A-9CDC-9344A8B5B86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34670" y="1390015"/>
            <a:ext cx="5777865" cy="4308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charset="0"/>
              <a:buChar char="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spin current in spin </a:t>
            </a:r>
            <a:r>
              <a:rPr kumimoji="1"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supersolid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728CE50-EFAD-4245-A083-1FCC43EDE446}"/>
              </a:ext>
            </a:extLst>
          </p:cNvPr>
          <p:cNvGrpSpPr/>
          <p:nvPr/>
        </p:nvGrpSpPr>
        <p:grpSpPr>
          <a:xfrm>
            <a:off x="6779258" y="3177504"/>
            <a:ext cx="4832772" cy="2934122"/>
            <a:chOff x="8087255" y="6930072"/>
            <a:chExt cx="4832772" cy="293412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3B07B47-32E5-1E47-AA07-26A674E4C4F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087256" y="6930072"/>
              <a:ext cx="483277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 Rotate the solid in an </a:t>
              </a:r>
              <a:r>
                <a:rPr lang="en-US" altLang="zh-CN" sz="2200" dirty="0">
                  <a:solidFill>
                    <a:srgbClr val="000000"/>
                  </a:solidFill>
                  <a:effectLst/>
                  <a:latin typeface="Times"/>
                </a:rPr>
                <a:t>annulus</a:t>
              </a:r>
              <a:r>
                <a:rPr lang="en-US" altLang="zh-CN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below the transition temperature and detect the effective moment of inertia.</a:t>
              </a:r>
            </a:p>
            <a:p>
              <a:pPr marL="457200" indent="-457200">
                <a:buFont typeface="+mj-lt"/>
                <a:buAutoNum type="arabicPeriod"/>
              </a:pPr>
              <a:endPara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019610C-4D03-124F-9CC5-A29B61C94908}"/>
                </a:ext>
              </a:extLst>
            </p:cNvPr>
            <p:cNvSpPr txBox="1"/>
            <p:nvPr/>
          </p:nvSpPr>
          <p:spPr>
            <a:xfrm>
              <a:off x="8087255" y="8407400"/>
              <a:ext cx="483277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 Rotate the solid above the critical angular velocity and then bring the container to rest.</a:t>
              </a:r>
              <a:endParaRPr lang="en-US" altLang="zh-CN" sz="2200" dirty="0">
                <a:solidFill>
                  <a:srgbClr val="000000"/>
                </a:solidFill>
                <a:effectLst/>
                <a:latin typeface="Times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341AEE3-60DB-BC43-81F7-A573E0FF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059140" y="8083698"/>
              <a:ext cx="889000" cy="2413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EE38D89-59CF-E04A-BE8F-DAF752E1A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19040" y="9597794"/>
              <a:ext cx="1319314" cy="26640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6E735E9B-3FF0-B34D-8C04-8A6A33D2A3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4093" y="2207874"/>
            <a:ext cx="4483100" cy="5842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423B7F5-9FCC-DE49-B1AF-58C48896DC89}"/>
              </a:ext>
            </a:extLst>
          </p:cNvPr>
          <p:cNvSpPr txBox="1"/>
          <p:nvPr/>
        </p:nvSpPr>
        <p:spPr>
          <a:xfrm>
            <a:off x="6442075" y="2743366"/>
            <a:ext cx="5368636" cy="4377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probe 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6F55993-24B2-7B49-ADF1-877E702A703F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608" y="34889"/>
            <a:ext cx="1231170" cy="136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13CB2-6611-B046-AEDB-A31D3F970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Summary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9930315-375C-5949-8394-FE654AB7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68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DB4904-B8BC-D047-871F-037C6E5FAFA9}"/>
              </a:ext>
            </a:extLst>
          </p:cNvPr>
          <p:cNvSpPr txBox="1"/>
          <p:nvPr/>
        </p:nvSpPr>
        <p:spPr>
          <a:xfrm>
            <a:off x="803876" y="947701"/>
            <a:ext cx="10584245" cy="26530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Thermal tensor network for quantum magnet</a:t>
            </a: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Effective model for Na</a:t>
            </a:r>
            <a:r>
              <a:rPr kumimoji="1" lang="en-US" altLang="zh-CN" sz="2000" baseline="-25000" dirty="0">
                <a:latin typeface="Times New Roman Bold" panose="02020603050405020304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BaCo(PO</a:t>
            </a:r>
            <a:r>
              <a:rPr kumimoji="1" lang="en-US" altLang="zh-CN" sz="2000" baseline="-25000" dirty="0">
                <a:latin typeface="Times New Roman Bold" panose="02020603050405020304" charset="0"/>
                <a:cs typeface="Times New Roman" panose="02020603050405020304" pitchFamily="18" charset="0"/>
              </a:rPr>
              <a:t>4</a:t>
            </a: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)</a:t>
            </a:r>
            <a:r>
              <a:rPr kumimoji="1" lang="en-US" altLang="zh-CN" sz="2000" baseline="-25000" dirty="0">
                <a:latin typeface="Times New Roman Bold" panose="02020603050405020304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: Nearly ideal easy-axis XXZ model with spin supersolid</a:t>
            </a: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Giant magnetocaloric effect: New</a:t>
            </a:r>
            <a:r>
              <a:rPr kumimoji="1" lang="zh-CN" altLang="en-US" sz="2000" dirty="0">
                <a:latin typeface="Times New Roman Bold" panose="02020603050405020304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pathway to sub-Kelvin cooling</a:t>
            </a: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Spin excitations of spin supersolid: Goldstone mode, pseudo-Goldstone mode, and </a:t>
            </a:r>
            <a:r>
              <a:rPr kumimoji="1" lang="en-US" altLang="zh-CN" sz="2000" dirty="0" err="1">
                <a:latin typeface="Times New Roman Bold" panose="02020603050405020304" charset="0"/>
                <a:cs typeface="Times New Roman" panose="02020603050405020304" pitchFamily="18" charset="0"/>
              </a:rPr>
              <a:t>roton</a:t>
            </a: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 mode</a:t>
            </a:r>
          </a:p>
          <a:p>
            <a:pPr marL="285750" indent="-285750" fontAlgn="auto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Times New Roman Bold" panose="02020603050405020304" charset="0"/>
                <a:cs typeface="Times New Roman" panose="02020603050405020304" pitchFamily="18" charset="0"/>
              </a:rPr>
              <a:t>Spin Supercurrent: Macroscopic quantum transport phenomenon in spin supersolid</a:t>
            </a:r>
          </a:p>
        </p:txBody>
      </p:sp>
      <p:pic>
        <p:nvPicPr>
          <p:cNvPr id="7" name="图片 16" descr="紫色的水晶&#10;&#10;低可信度描述已自动生成">
            <a:extLst>
              <a:ext uri="{FF2B5EF4-FFF2-40B4-BE49-F238E27FC236}">
                <a16:creationId xmlns:a16="http://schemas.microsoft.com/office/drawing/2014/main" id="{F6F77D3F-867C-C74A-8F5E-38C9AEE4D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t="5334" r="21359" b="4128"/>
          <a:stretch>
            <a:fillRect/>
          </a:stretch>
        </p:blipFill>
        <p:spPr>
          <a:xfrm>
            <a:off x="10701051" y="111758"/>
            <a:ext cx="1374140" cy="1302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5338" stA="60902" endPos="16183" dist="16907" dir="5400000" sy="-100000" algn="bl" rotWithShape="0"/>
          </a:effec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546A3945-F87E-8A47-9EAF-EDA783BF7FE2}"/>
              </a:ext>
            </a:extLst>
          </p:cNvPr>
          <p:cNvGrpSpPr/>
          <p:nvPr/>
        </p:nvGrpSpPr>
        <p:grpSpPr>
          <a:xfrm>
            <a:off x="0" y="3901449"/>
            <a:ext cx="3058362" cy="2146641"/>
            <a:chOff x="4690334" y="3958814"/>
            <a:chExt cx="3926541" cy="275600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33FFC2D-CFAD-C749-A810-D44C23CD4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255"/>
            <a:stretch/>
          </p:blipFill>
          <p:spPr>
            <a:xfrm>
              <a:off x="4797911" y="4052581"/>
              <a:ext cx="3818964" cy="2662242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3DC751B-B32A-D344-ABA5-8D757545A23A}"/>
                </a:ext>
              </a:extLst>
            </p:cNvPr>
            <p:cNvSpPr/>
            <p:nvPr/>
          </p:nvSpPr>
          <p:spPr>
            <a:xfrm>
              <a:off x="4690334" y="3958814"/>
              <a:ext cx="484094" cy="36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151EA6B-BD45-954D-BA5C-27E82E5723CC}"/>
              </a:ext>
            </a:extLst>
          </p:cNvPr>
          <p:cNvGrpSpPr/>
          <p:nvPr/>
        </p:nvGrpSpPr>
        <p:grpSpPr>
          <a:xfrm>
            <a:off x="3289188" y="3828414"/>
            <a:ext cx="2397600" cy="2244303"/>
            <a:chOff x="149225" y="1548946"/>
            <a:chExt cx="3626216" cy="3394364"/>
          </a:xfrm>
        </p:grpSpPr>
        <p:pic>
          <p:nvPicPr>
            <p:cNvPr id="12" name="图片 11" descr="图示&#10;&#10;描述已自动生成">
              <a:extLst>
                <a:ext uri="{FF2B5EF4-FFF2-40B4-BE49-F238E27FC236}">
                  <a16:creationId xmlns:a16="http://schemas.microsoft.com/office/drawing/2014/main" id="{174845AA-D988-4F48-9920-65EAB90BF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402"/>
            <a:stretch>
              <a:fillRect/>
            </a:stretch>
          </p:blipFill>
          <p:spPr>
            <a:xfrm>
              <a:off x="149225" y="1548946"/>
              <a:ext cx="3626216" cy="3394364"/>
            </a:xfrm>
            <a:prstGeom prst="rect">
              <a:avLst/>
            </a:prstGeom>
          </p:spPr>
        </p:pic>
        <p:pic>
          <p:nvPicPr>
            <p:cNvPr id="13" name="图片 4" descr="紫色的水晶&#10;&#10;低可信度描述已自动生成">
              <a:extLst>
                <a:ext uri="{FF2B5EF4-FFF2-40B4-BE49-F238E27FC236}">
                  <a16:creationId xmlns:a16="http://schemas.microsoft.com/office/drawing/2014/main" id="{3CF8C4C1-3723-9747-8CA9-77D6604A5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>
              <a:off x="1027943" y="2086901"/>
              <a:ext cx="929005" cy="921957"/>
            </a:xfrm>
            <a:prstGeom prst="roundRect">
              <a:avLst>
                <a:gd name="adj" fmla="val 8594"/>
              </a:avLst>
            </a:prstGeom>
            <a:noFill/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C01ACB9-B66D-AC4F-9F8F-4F791F389A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866" r="-192"/>
          <a:stretch/>
        </p:blipFill>
        <p:spPr>
          <a:xfrm>
            <a:off x="6096000" y="3901449"/>
            <a:ext cx="3082618" cy="206861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B9BF16-B94C-394E-8B05-5C82A4F1C9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047"/>
          <a:stretch/>
        </p:blipFill>
        <p:spPr>
          <a:xfrm>
            <a:off x="9423907" y="3901449"/>
            <a:ext cx="2554288" cy="22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06390" y="3105785"/>
            <a:ext cx="6785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 Regular" panose="02020603050405020304" charset="0"/>
                <a:ea typeface="SimHei" charset="-122"/>
                <a:cs typeface="Times New Roman Regular" panose="02020603050405020304" charset="0"/>
              </a:rPr>
              <a:t>Thanks for your attention!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4063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B7E66-C6AF-724E-9E28-06083CDF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Spin Analog of Supersolid: Spin Supersolid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6B338FC-2384-7547-8AAF-2C64AE64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7</a:t>
            </a:fld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50213D6-EB15-DB4D-B72D-530C11A6B3BD}"/>
              </a:ext>
            </a:extLst>
          </p:cNvPr>
          <p:cNvSpPr txBox="1"/>
          <p:nvPr/>
        </p:nvSpPr>
        <p:spPr>
          <a:xfrm>
            <a:off x="438912" y="1062430"/>
            <a:ext cx="4835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Hard-core boson to spin 1/2</a:t>
            </a:r>
            <a:endParaRPr kumimoji="1"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AE31D89-9619-874F-9353-AA194C117A73}"/>
              </a:ext>
            </a:extLst>
          </p:cNvPr>
          <p:cNvGrpSpPr/>
          <p:nvPr/>
        </p:nvGrpSpPr>
        <p:grpSpPr>
          <a:xfrm>
            <a:off x="170688" y="1293494"/>
            <a:ext cx="12027407" cy="2945566"/>
            <a:chOff x="170688" y="1183766"/>
            <a:chExt cx="12027407" cy="2945566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141E6D0-0859-E04B-8345-9550C0921804}"/>
                </a:ext>
              </a:extLst>
            </p:cNvPr>
            <p:cNvGrpSpPr/>
            <p:nvPr/>
          </p:nvGrpSpPr>
          <p:grpSpPr>
            <a:xfrm>
              <a:off x="170688" y="1183766"/>
              <a:ext cx="12027407" cy="2945566"/>
              <a:chOff x="170688" y="988694"/>
              <a:chExt cx="12027407" cy="2945566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EBA1E52-ABFF-4140-8C6E-BAF7DF66728C}"/>
                  </a:ext>
                </a:extLst>
              </p:cNvPr>
              <p:cNvSpPr txBox="1"/>
              <p:nvPr/>
            </p:nvSpPr>
            <p:spPr>
              <a:xfrm>
                <a:off x="1028094" y="3503373"/>
                <a:ext cx="249936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2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Hard-core boson</a:t>
                </a:r>
                <a:endParaRPr kumimoji="1" lang="zh-CN" altLang="en-US" sz="22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35D7E60-C910-F443-BCF5-AD902A828CB3}"/>
                  </a:ext>
                </a:extLst>
              </p:cNvPr>
              <p:cNvSpPr txBox="1"/>
              <p:nvPr/>
            </p:nvSpPr>
            <p:spPr>
              <a:xfrm>
                <a:off x="8331099" y="3503373"/>
                <a:ext cx="283280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2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Spin model</a:t>
                </a:r>
                <a:endParaRPr kumimoji="1" lang="zh-CN" altLang="en-US" sz="22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87348CD-F82B-884D-AC3F-3F5DFDDC4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2800"/>
              <a:stretch/>
            </p:blipFill>
            <p:spPr>
              <a:xfrm>
                <a:off x="277441" y="1171003"/>
                <a:ext cx="4535423" cy="207389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77414388-FF8F-4C43-943A-76A01FC4F4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9800"/>
              <a:stretch/>
            </p:blipFill>
            <p:spPr>
              <a:xfrm>
                <a:off x="7296911" y="1171003"/>
                <a:ext cx="4901184" cy="2073897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7C569562-2FB0-624E-ADFA-17D2DC9C9F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750" r="37950"/>
              <a:stretch/>
            </p:blipFill>
            <p:spPr>
              <a:xfrm>
                <a:off x="4670825" y="1000315"/>
                <a:ext cx="2718817" cy="2073897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02ABD50-5AB8-5947-B784-D3D40C397E47}"/>
                  </a:ext>
                </a:extLst>
              </p:cNvPr>
              <p:cNvSpPr/>
              <p:nvPr/>
            </p:nvSpPr>
            <p:spPr>
              <a:xfrm>
                <a:off x="4867727" y="988694"/>
                <a:ext cx="2718817" cy="414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66E7990-23FA-4F4D-91A1-E10F4C1D7876}"/>
                  </a:ext>
                </a:extLst>
              </p:cNvPr>
              <p:cNvSpPr/>
              <p:nvPr/>
            </p:nvSpPr>
            <p:spPr>
              <a:xfrm>
                <a:off x="170688" y="1280731"/>
                <a:ext cx="536448" cy="414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3D00E8E-4866-8448-AE3A-044E167484A2}"/>
                </a:ext>
              </a:extLst>
            </p:cNvPr>
            <p:cNvSpPr/>
            <p:nvPr/>
          </p:nvSpPr>
          <p:spPr>
            <a:xfrm>
              <a:off x="7389642" y="1335312"/>
              <a:ext cx="393804" cy="41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C0249AA-AFF4-A543-BE5E-BDBAC2A1E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043" y="3900426"/>
            <a:ext cx="3924300" cy="36830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A5A30E4E-9CDC-9D44-8516-75E66767AC4D}"/>
              </a:ext>
            </a:extLst>
          </p:cNvPr>
          <p:cNvGrpSpPr/>
          <p:nvPr/>
        </p:nvGrpSpPr>
        <p:grpSpPr>
          <a:xfrm>
            <a:off x="633114" y="4794949"/>
            <a:ext cx="10916158" cy="660400"/>
            <a:chOff x="707136" y="5002213"/>
            <a:chExt cx="10916158" cy="6604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5EF72B63-1E4C-9A4E-9D71-23564B578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7136" y="5002213"/>
              <a:ext cx="4826000" cy="6604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9C4BDB3-C045-434A-B1FF-5B86DCDA0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5394" y="5002213"/>
              <a:ext cx="4787900" cy="660400"/>
            </a:xfrm>
            <a:prstGeom prst="rect">
              <a:avLst/>
            </a:prstGeom>
          </p:spPr>
        </p:pic>
      </p:grpSp>
      <p:sp>
        <p:nvSpPr>
          <p:cNvPr id="30" name="右箭头 29">
            <a:extLst>
              <a:ext uri="{FF2B5EF4-FFF2-40B4-BE49-F238E27FC236}">
                <a16:creationId xmlns:a16="http://schemas.microsoft.com/office/drawing/2014/main" id="{011AD3A4-D1D0-D042-B94C-1FE36879EF28}"/>
              </a:ext>
            </a:extLst>
          </p:cNvPr>
          <p:cNvSpPr/>
          <p:nvPr/>
        </p:nvSpPr>
        <p:spPr>
          <a:xfrm>
            <a:off x="5860307" y="4912360"/>
            <a:ext cx="499872" cy="224981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CBF20F2-294D-0B4C-A441-A6AF00BAC539}"/>
              </a:ext>
            </a:extLst>
          </p:cNvPr>
          <p:cNvSpPr txBox="1"/>
          <p:nvPr/>
        </p:nvSpPr>
        <p:spPr>
          <a:xfrm>
            <a:off x="1308881" y="5867335"/>
            <a:ext cx="95646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Spin realization of supersolid in hard-core boson——Spin supersolid</a:t>
            </a:r>
            <a:endParaRPr kumimoji="1" lang="zh-CN" altLang="en-US" sz="2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EB61BF-3550-934B-A99E-18535F80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116"/>
            <a:ext cx="12192000" cy="653835"/>
          </a:xfrm>
        </p:spPr>
        <p:txBody>
          <a:bodyPr/>
          <a:lstStyle/>
          <a:p>
            <a:r>
              <a:rPr kumimoji="1" lang="en-US" altLang="zh-CN" b="1" dirty="0"/>
              <a:t>Exotic magnetic state in Triangular Lattice Antiferromagnet </a:t>
            </a:r>
            <a:endParaRPr kumimoji="1"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EFE1C34-A511-074C-B7CD-27BC0297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8</a:t>
            </a:fld>
            <a:endParaRPr lang="zh-CN" altLang="en-US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299D328-F550-D54F-AE0B-C36907AF9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80" y="1993013"/>
            <a:ext cx="5297051" cy="341753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CC55731-FEE8-AB4C-AA64-5D661330836C}"/>
              </a:ext>
            </a:extLst>
          </p:cNvPr>
          <p:cNvSpPr txBox="1"/>
          <p:nvPr/>
        </p:nvSpPr>
        <p:spPr>
          <a:xfrm>
            <a:off x="2015460" y="6169388"/>
            <a:ext cx="8161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magnetic field induces a wealth of spin states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02763B11-3EAC-2349-98AC-285837F7E1B4}"/>
              </a:ext>
            </a:extLst>
          </p:cNvPr>
          <p:cNvSpPr/>
          <p:nvPr/>
        </p:nvSpPr>
        <p:spPr>
          <a:xfrm>
            <a:off x="2015458" y="5617978"/>
            <a:ext cx="3749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400" dirty="0" err="1">
                <a:solidFill>
                  <a:srgbClr val="211E1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Sellmann</a:t>
            </a:r>
            <a:r>
              <a:rPr lang="en-US" sz="1400" dirty="0">
                <a:solidFill>
                  <a:srgbClr val="211E1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rgbClr val="211E1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et al., </a:t>
            </a:r>
            <a:r>
              <a:rPr lang="en-US" altLang="zh-CN" sz="1400" dirty="0">
                <a:solidFill>
                  <a:srgbClr val="211E1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Phys. Rev. B 91, 081104 (2015</a:t>
            </a:r>
            <a:r>
              <a:rPr lang="en-US" altLang="zh-CN" sz="1400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718C4E9-1B08-C049-B1BE-6A0D5949D792}"/>
              </a:ext>
            </a:extLst>
          </p:cNvPr>
          <p:cNvSpPr txBox="1"/>
          <p:nvPr/>
        </p:nvSpPr>
        <p:spPr>
          <a:xfrm>
            <a:off x="505039" y="1106549"/>
            <a:ext cx="101873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n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Phase diagram of triangular lattice Heisenberg model under magnetic field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BFCF52-1B78-2843-A13B-F6A75A45F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305" y="2182775"/>
            <a:ext cx="2516402" cy="3235374"/>
          </a:xfrm>
          <a:prstGeom prst="rect">
            <a:avLst/>
          </a:prstGeom>
        </p:spPr>
      </p:pic>
      <p:sp>
        <p:nvSpPr>
          <p:cNvPr id="9" name="Rectangle 20">
            <a:extLst>
              <a:ext uri="{FF2B5EF4-FFF2-40B4-BE49-F238E27FC236}">
                <a16:creationId xmlns:a16="http://schemas.microsoft.com/office/drawing/2014/main" id="{5A0186C9-D2D7-4C4C-976A-641480086A6F}"/>
              </a:ext>
            </a:extLst>
          </p:cNvPr>
          <p:cNvSpPr/>
          <p:nvPr/>
        </p:nvSpPr>
        <p:spPr>
          <a:xfrm>
            <a:off x="7220104" y="5639880"/>
            <a:ext cx="4254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Yamamoto </a:t>
            </a:r>
            <a:r>
              <a:rPr lang="en-US" altLang="zh-CN" sz="1400" i="1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al.,</a:t>
            </a:r>
            <a:r>
              <a:rPr lang="en-US" altLang="zh-CN" sz="1400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Phys. Rev. B 100, 140410(R) (2019)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ECF501-3A13-2A45-B692-2F9F2FD6F6A8}"/>
              </a:ext>
            </a:extLst>
          </p:cNvPr>
          <p:cNvSpPr txBox="1"/>
          <p:nvPr/>
        </p:nvSpPr>
        <p:spPr>
          <a:xfrm>
            <a:off x="1152349" y="1684668"/>
            <a:ext cx="3492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Out-of-plane field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6F08E05-A551-0442-A3F4-E3CE4463C0C9}"/>
              </a:ext>
            </a:extLst>
          </p:cNvPr>
          <p:cNvSpPr txBox="1"/>
          <p:nvPr/>
        </p:nvSpPr>
        <p:spPr>
          <a:xfrm>
            <a:off x="7807061" y="1672476"/>
            <a:ext cx="3492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In-plane field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6EE36ACD-EC12-4445-83D7-56F9194E9A47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1152349" y="4822772"/>
            <a:ext cx="1114409" cy="7555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99E28D13-AC8D-CE4C-9900-EC45073851B5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5014899" y="1919397"/>
            <a:ext cx="623158" cy="1132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C49D2BD9-41C4-2549-92FA-F744C9AEDF5D}"/>
              </a:ext>
            </a:extLst>
          </p:cNvPr>
          <p:cNvSpPr txBox="1"/>
          <p:nvPr/>
        </p:nvSpPr>
        <p:spPr>
          <a:xfrm>
            <a:off x="158803" y="5578324"/>
            <a:ext cx="1987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Supersolid 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E5D8B6C-1FF6-BF4A-8A65-22E831DC1E9B}"/>
              </a:ext>
            </a:extLst>
          </p:cNvPr>
          <p:cNvSpPr txBox="1"/>
          <p:nvPr/>
        </p:nvSpPr>
        <p:spPr>
          <a:xfrm>
            <a:off x="4644511" y="1488510"/>
            <a:ext cx="1987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Supersolid V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8DCCD97-E28A-4544-B417-19D1E8909B73}"/>
              </a:ext>
            </a:extLst>
          </p:cNvPr>
          <p:cNvSpPr/>
          <p:nvPr/>
        </p:nvSpPr>
        <p:spPr>
          <a:xfrm>
            <a:off x="7399159" y="2116681"/>
            <a:ext cx="536448" cy="4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21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353F4-4342-FC44-B822-2390CCED7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116"/>
            <a:ext cx="12192000" cy="653835"/>
          </a:xfrm>
        </p:spPr>
        <p:txBody>
          <a:bodyPr/>
          <a:lstStyle/>
          <a:p>
            <a:r>
              <a:rPr kumimoji="1" lang="en-US" altLang="zh-CN" b="1" dirty="0"/>
              <a:t>Exotic magnetic state in Triangular Lattice Antiferromagnet 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BD3E36D-E031-F344-A54C-CB985443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944C6-082E-4FF0-9881-94A307BF8706}" type="slidenum">
              <a:rPr lang="en-US" altLang="zh-CN" smtClean="0"/>
              <a:t>9</a:t>
            </a:fld>
            <a:endParaRPr lang="zh-CN" altLang="en-US" dirty="0"/>
          </a:p>
        </p:txBody>
      </p:sp>
      <p:grpSp>
        <p:nvGrpSpPr>
          <p:cNvPr id="4" name="Group 19">
            <a:extLst>
              <a:ext uri="{FF2B5EF4-FFF2-40B4-BE49-F238E27FC236}">
                <a16:creationId xmlns:a16="http://schemas.microsoft.com/office/drawing/2014/main" id="{758BF840-9308-1A47-B4F6-CB5681103D15}"/>
              </a:ext>
            </a:extLst>
          </p:cNvPr>
          <p:cNvGrpSpPr/>
          <p:nvPr/>
        </p:nvGrpSpPr>
        <p:grpSpPr>
          <a:xfrm>
            <a:off x="1000259" y="2269936"/>
            <a:ext cx="4548777" cy="3134029"/>
            <a:chOff x="12628813" y="3644253"/>
            <a:chExt cx="9232900" cy="6527800"/>
          </a:xfrm>
        </p:grpSpPr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239B0990-732F-2B49-B20A-4415786E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28813" y="3644253"/>
              <a:ext cx="9232900" cy="6527800"/>
            </a:xfrm>
            <a:prstGeom prst="rect">
              <a:avLst/>
            </a:prstGeom>
          </p:spPr>
        </p:pic>
        <p:sp>
          <p:nvSpPr>
            <p:cNvPr id="6" name="Rectangle 18">
              <a:extLst>
                <a:ext uri="{FF2B5EF4-FFF2-40B4-BE49-F238E27FC236}">
                  <a16:creationId xmlns:a16="http://schemas.microsoft.com/office/drawing/2014/main" id="{CFCB8CB4-6260-144C-A0A8-334D821A33A2}"/>
                </a:ext>
              </a:extLst>
            </p:cNvPr>
            <p:cNvSpPr/>
            <p:nvPr/>
          </p:nvSpPr>
          <p:spPr>
            <a:xfrm>
              <a:off x="12689305" y="9063789"/>
              <a:ext cx="545432" cy="59355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 panose="020B0803020202020204"/>
                <a:ea typeface="Avenir Next Regular" panose="020B0803020202020204"/>
                <a:cs typeface="Avenir Next Regular" panose="020B0803020202020204"/>
                <a:sym typeface="Avenir Next Regular" panose="020B0803020202020204"/>
              </a:endParaRPr>
            </a:p>
          </p:txBody>
        </p:sp>
      </p:grpSp>
      <p:sp>
        <p:nvSpPr>
          <p:cNvPr id="7" name="Rectangle 20">
            <a:extLst>
              <a:ext uri="{FF2B5EF4-FFF2-40B4-BE49-F238E27FC236}">
                <a16:creationId xmlns:a16="http://schemas.microsoft.com/office/drawing/2014/main" id="{924947CD-28EA-A84F-9D1B-2D6BD275EC1C}"/>
              </a:ext>
            </a:extLst>
          </p:cNvPr>
          <p:cNvSpPr/>
          <p:nvPr/>
        </p:nvSpPr>
        <p:spPr>
          <a:xfrm>
            <a:off x="1627115" y="5481428"/>
            <a:ext cx="36304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Zhu</a:t>
            </a:r>
            <a:r>
              <a:rPr lang="zh-CN" altLang="en-US" sz="1400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</a:t>
            </a:r>
            <a:r>
              <a:rPr lang="zh-CN" altLang="en-US" sz="1400" i="1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al.,</a:t>
            </a:r>
            <a:r>
              <a:rPr lang="zh-CN" altLang="en-US" sz="1400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Phys. Rev. Lett.</a:t>
            </a:r>
            <a:r>
              <a:rPr lang="zh-CN" altLang="en-US" sz="1400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is-I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120, 207203 </a:t>
            </a:r>
            <a:r>
              <a:rPr lang="en-US" altLang="zh-CN" sz="1400" dirty="0">
                <a:solidFill>
                  <a:srgbClr val="211E1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(2018)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53A231B-A1E8-7D4D-BD68-D86631E4D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"/>
          <a:stretch>
            <a:fillRect/>
          </a:stretch>
        </p:blipFill>
        <p:spPr>
          <a:xfrm>
            <a:off x="5881295" y="2288213"/>
            <a:ext cx="5610462" cy="209201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5D273D-A4ED-594F-9EC7-819E7FAB25AD}"/>
              </a:ext>
            </a:extLst>
          </p:cNvPr>
          <p:cNvSpPr txBox="1"/>
          <p:nvPr/>
        </p:nvSpPr>
        <p:spPr>
          <a:xfrm>
            <a:off x="1712459" y="6024026"/>
            <a:ext cx="8767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Highly competition of magnetic order and quantum spin liquid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C4C6E0-180A-C542-A343-C8F9BFF94EEE}"/>
              </a:ext>
            </a:extLst>
          </p:cNvPr>
          <p:cNvSpPr txBox="1"/>
          <p:nvPr/>
        </p:nvSpPr>
        <p:spPr>
          <a:xfrm>
            <a:off x="1000259" y="1708485"/>
            <a:ext cx="38200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Bond-dependent interaction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ACA9DD-E766-A248-9D1C-6D6BA6538A1A}"/>
              </a:ext>
            </a:extLst>
          </p:cNvPr>
          <p:cNvSpPr txBox="1"/>
          <p:nvPr/>
        </p:nvSpPr>
        <p:spPr>
          <a:xfrm>
            <a:off x="5661839" y="1708485"/>
            <a:ext cx="4807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500"/>
              </a:spcBef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Next-nearest neighbor interaction </a:t>
            </a: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3FE0B662-47FB-294F-8275-3DFDE3E5312D}"/>
              </a:ext>
            </a:extLst>
          </p:cNvPr>
          <p:cNvSpPr/>
          <p:nvPr/>
        </p:nvSpPr>
        <p:spPr>
          <a:xfrm>
            <a:off x="7124969" y="5481428"/>
            <a:ext cx="3439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Hu </a:t>
            </a:r>
            <a:r>
              <a:rPr lang="sk-SK" sz="14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 al., </a:t>
            </a:r>
            <a:r>
              <a:rPr lang="sk-SK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</a:t>
            </a:r>
            <a:r>
              <a:rPr lang="sk-SK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Rev. B 92, 140403(R)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(2015)</a:t>
            </a:r>
            <a:endParaRPr lang="sk-SK" sz="1400" u="none" strike="noStrike" dirty="0"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1C5AFD4-3AFD-1041-AB6A-FFDB905A68E1}"/>
              </a:ext>
            </a:extLst>
          </p:cNvPr>
          <p:cNvSpPr txBox="1"/>
          <p:nvPr/>
        </p:nvSpPr>
        <p:spPr>
          <a:xfrm>
            <a:off x="505039" y="1106549"/>
            <a:ext cx="85815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buFont typeface="Wingdings" pitchFamily="2" charset="2"/>
              <a:buChar char="n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Phase diagram of triangular lattice extended Heisenberg model 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D07D3E2-91BF-2A4B-8BD0-EA843045C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378" y="4615047"/>
            <a:ext cx="3965469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506"/>
    </mc:Choice>
    <mc:Fallback xmlns="">
      <p:transition advTm="950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0.xml><?xml version="1.0" encoding="utf-8"?>
<p:tagLst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0.xml><?xml version="1.0" encoding="utf-8"?>
<p:tagLst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12696</TotalTime>
  <Words>2461</Words>
  <Application>Microsoft Macintosh PowerPoint</Application>
  <PresentationFormat>宽屏</PresentationFormat>
  <Paragraphs>473</Paragraphs>
  <Slides>69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69</vt:i4>
      </vt:variant>
    </vt:vector>
  </HeadingPairs>
  <TitlesOfParts>
    <vt:vector size="86" baseType="lpstr">
      <vt:lpstr>等线</vt:lpstr>
      <vt:lpstr>等线 Light</vt:lpstr>
      <vt:lpstr>黑体</vt:lpstr>
      <vt:lpstr>微软雅黑</vt:lpstr>
      <vt:lpstr>DejaVu Math TeX Gyre</vt:lpstr>
      <vt:lpstr>Kaiti SC Regular</vt:lpstr>
      <vt:lpstr>Times</vt:lpstr>
      <vt:lpstr>Times New Roman Bold</vt:lpstr>
      <vt:lpstr>Times New Roman Regular</vt:lpstr>
      <vt:lpstr>Arial</vt:lpstr>
      <vt:lpstr>Avenir Next Regular</vt:lpstr>
      <vt:lpstr>Cambria Math</vt:lpstr>
      <vt:lpstr>Gill Sans</vt:lpstr>
      <vt:lpstr>Times New Roman</vt:lpstr>
      <vt:lpstr>Wingdings</vt:lpstr>
      <vt:lpstr>Office 主题​​</vt:lpstr>
      <vt:lpstr>自定义设计方案</vt:lpstr>
      <vt:lpstr>PowerPoint 演示文稿</vt:lpstr>
      <vt:lpstr>Outline</vt:lpstr>
      <vt:lpstr>States of Matter: Solid, Superfluid, and More ... </vt:lpstr>
      <vt:lpstr>Can a Solid Be “Superfluid”?</vt:lpstr>
      <vt:lpstr>Can a Solid Be “Superfluid”?</vt:lpstr>
      <vt:lpstr>Supersolid Phase of Hard-Core Bosons </vt:lpstr>
      <vt:lpstr>Spin Analog of Supersolid: Spin Supersolid</vt:lpstr>
      <vt:lpstr>Exotic magnetic state in Triangular Lattice Antiferromagnet </vt:lpstr>
      <vt:lpstr>Exotic magnetic state in Triangular Lattice Antiferromagnet </vt:lpstr>
      <vt:lpstr>Triangular Lattice Spin Supersolid</vt:lpstr>
      <vt:lpstr>Triangular Lattice Antiferromagnet : Na2BaCo(PO4)2</vt:lpstr>
      <vt:lpstr>Triangular Lattice Antiferromagnet : Na2BaCo(PO4)2</vt:lpstr>
      <vt:lpstr>Experimental Result of Na2BaCo(PO4)2 </vt:lpstr>
      <vt:lpstr>Experimental Result of Na2BaCo(PO4)2 </vt:lpstr>
      <vt:lpstr>Experimental Result of Na2BaCo(PO4)2 </vt:lpstr>
      <vt:lpstr>PowerPoint 演示文稿</vt:lpstr>
      <vt:lpstr>Tensor Network State</vt:lpstr>
      <vt:lpstr>Thermal Tensor Network</vt:lpstr>
      <vt:lpstr>Thermal Tensor Network</vt:lpstr>
      <vt:lpstr>PowerPoint 演示文稿</vt:lpstr>
      <vt:lpstr>Model Determination: Symmetry Analysis</vt:lpstr>
      <vt:lpstr>Model Determination: Bayesian Optimization</vt:lpstr>
      <vt:lpstr>Effective Model of Na2BaCo(PO4)2 </vt:lpstr>
      <vt:lpstr>Effective Model of Na2BaCo(PO4)2 </vt:lpstr>
      <vt:lpstr>Effective Model of Na2BaCo(PO4)2 </vt:lpstr>
      <vt:lpstr>Ground-State Phase diagram</vt:lpstr>
      <vt:lpstr>Finite-Temperature Phase Diagram</vt:lpstr>
      <vt:lpstr>Finite-Temperature Phase Diagram</vt:lpstr>
      <vt:lpstr>Finite-Temperature Phase Diagram</vt:lpstr>
      <vt:lpstr>Finite-Temperature Phase Diagram</vt:lpstr>
      <vt:lpstr>Giant Magnetocaloric Effect of Spin Supersolid</vt:lpstr>
      <vt:lpstr>Giant Magnetocaloric Effect of Spin Supersolid</vt:lpstr>
      <vt:lpstr>PowerPoint 演示文稿</vt:lpstr>
      <vt:lpstr>Tensor Network Approach for Spin Dynamics</vt:lpstr>
      <vt:lpstr>Tensor Network Approach for Spin Dynamics</vt:lpstr>
      <vt:lpstr>Tensor Network Approach for Spin Dynamics</vt:lpstr>
      <vt:lpstr>Tensor Network Approach for Spin Dynamics</vt:lpstr>
      <vt:lpstr>Comparison with Inelastic Neutron Scattering Result</vt:lpstr>
      <vt:lpstr>Spin Excitations of Spin SuperSolid</vt:lpstr>
      <vt:lpstr>Goldstone Mode and Pseudo-Goldstone Mode</vt:lpstr>
      <vt:lpstr>Origin of The Pseudo-Goldstone Mode</vt:lpstr>
      <vt:lpstr>Origin of The Pseudo-Goldstone Mode</vt:lpstr>
      <vt:lpstr>Spin Excitations of Spin SuperSolid</vt:lpstr>
      <vt:lpstr>Spin Supersolid in K2Co(SeO3)2</vt:lpstr>
      <vt:lpstr>Spin Supersolid and Quantum Spin Liquid</vt:lpstr>
      <vt:lpstr>PowerPoint 演示文稿</vt:lpstr>
      <vt:lpstr>Spin Seebeck Effect in a Magnetic Insulator</vt:lpstr>
      <vt:lpstr>Linear-Response Theory of Spin Seebeck Effect</vt:lpstr>
      <vt:lpstr>Linear-Response Theory of Spin Seebeck Effect</vt:lpstr>
      <vt:lpstr>Linear-Response Theory of Spin Seebeck Effect</vt:lpstr>
      <vt:lpstr>Imaginary-time Approximation for Normalized Spin Current</vt:lpstr>
      <vt:lpstr>Imaginary-time Approximation for Normalized Spin Current</vt:lpstr>
      <vt:lpstr>Thermal Tensor Network Approach</vt:lpstr>
      <vt:lpstr>PowerPoint 演示文稿</vt:lpstr>
      <vt:lpstr>Experimental Observation of Spinon Spin Current</vt:lpstr>
      <vt:lpstr>Spin Current in 1D Heisenberg Spin Chain</vt:lpstr>
      <vt:lpstr>Benchmarks on 1D Heisenberg Spin Chain</vt:lpstr>
      <vt:lpstr>Benchmarks on 1D Heisenberg Spin Chain</vt:lpstr>
      <vt:lpstr>PowerPoint 演示文稿</vt:lpstr>
      <vt:lpstr>Spin current of Spin Supersolid State</vt:lpstr>
      <vt:lpstr>Linear spin wave theory for SSE</vt:lpstr>
      <vt:lpstr>Direction of Spin Current</vt:lpstr>
      <vt:lpstr>SSE as a Probe of QCPs</vt:lpstr>
      <vt:lpstr>Universal Scaling of SSE at QCPs</vt:lpstr>
      <vt:lpstr>Spin Supercurrent in Spin Supersolid</vt:lpstr>
      <vt:lpstr>Spin Supercurrent in Spin Supersolid</vt:lpstr>
      <vt:lpstr>Spin Supercurrent in Spin Supersolid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Diffraction &amp; Elastic Neutron Scattering on NBCP</dc:title>
  <dc:creator>高 源</dc:creator>
  <cp:lastModifiedBy>高 源</cp:lastModifiedBy>
  <cp:revision>1558</cp:revision>
  <dcterms:created xsi:type="dcterms:W3CDTF">2025-12-15T10:39:14Z</dcterms:created>
  <dcterms:modified xsi:type="dcterms:W3CDTF">2026-02-19T07:56:56Z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DF8DBB6F337A1BDD9B443D69EB3FE246_42</vt:lpwstr>
  </property>
  <property fmtid="{D5CDD505-2E9C-101B-9397-08002B2CF9AE}" pid="3" name="KSOProductBuildVer">
    <vt:lpwstr>2052-6.8.2.8850</vt:lpwstr>
  </property>
</Properties>
</file>