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6" r:id="rId9"/>
    <p:sldId id="271" r:id="rId10"/>
    <p:sldId id="272" r:id="rId11"/>
    <p:sldId id="273" r:id="rId12"/>
    <p:sldId id="275" r:id="rId13"/>
    <p:sldId id="274" r:id="rId14"/>
    <p:sldId id="276" r:id="rId15"/>
    <p:sldId id="281" r:id="rId16"/>
    <p:sldId id="283" r:id="rId17"/>
    <p:sldId id="277" r:id="rId18"/>
    <p:sldId id="278" r:id="rId19"/>
    <p:sldId id="279" r:id="rId20"/>
    <p:sldId id="280" r:id="rId21"/>
    <p:sldId id="284" r:id="rId22"/>
    <p:sldId id="437" r:id="rId23"/>
    <p:sldId id="440" r:id="rId24"/>
    <p:sldId id="443" r:id="rId25"/>
    <p:sldId id="285" r:id="rId26"/>
    <p:sldId id="286" r:id="rId27"/>
    <p:sldId id="288" r:id="rId28"/>
    <p:sldId id="289" r:id="rId29"/>
    <p:sldId id="449" r:id="rId30"/>
    <p:sldId id="290" r:id="rId31"/>
    <p:sldId id="291" r:id="rId32"/>
    <p:sldId id="263" r:id="rId33"/>
    <p:sldId id="264" r:id="rId34"/>
    <p:sldId id="262" r:id="rId35"/>
    <p:sldId id="268" r:id="rId36"/>
    <p:sldId id="269" r:id="rId37"/>
    <p:sldId id="270" r:id="rId38"/>
    <p:sldId id="282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4F0C437-D99B-43BA-970E-1EA9D2540907}">
          <p14:sldIdLst>
            <p14:sldId id="256"/>
            <p14:sldId id="257"/>
            <p14:sldId id="259"/>
            <p14:sldId id="258"/>
            <p14:sldId id="260"/>
            <p14:sldId id="261"/>
            <p14:sldId id="265"/>
            <p14:sldId id="266"/>
            <p14:sldId id="271"/>
            <p14:sldId id="272"/>
            <p14:sldId id="273"/>
            <p14:sldId id="275"/>
            <p14:sldId id="274"/>
            <p14:sldId id="276"/>
            <p14:sldId id="281"/>
            <p14:sldId id="283"/>
            <p14:sldId id="277"/>
            <p14:sldId id="278"/>
            <p14:sldId id="279"/>
            <p14:sldId id="280"/>
            <p14:sldId id="284"/>
            <p14:sldId id="437"/>
            <p14:sldId id="440"/>
            <p14:sldId id="443"/>
            <p14:sldId id="285"/>
            <p14:sldId id="286"/>
            <p14:sldId id="288"/>
            <p14:sldId id="289"/>
            <p14:sldId id="449"/>
            <p14:sldId id="290"/>
            <p14:sldId id="291"/>
            <p14:sldId id="263"/>
            <p14:sldId id="264"/>
            <p14:sldId id="262"/>
            <p14:sldId id="268"/>
            <p14:sldId id="269"/>
            <p14:sldId id="270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心雨" initials="心雨" lastIdx="4" clrIdx="0">
    <p:extLst>
      <p:ext uri="{19B8F6BF-5375-455C-9EA6-DF929625EA0E}">
        <p15:presenceInfo xmlns:p15="http://schemas.microsoft.com/office/powerpoint/2012/main" userId="4f989338aaec2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062"/>
    <a:srgbClr val="C577B9"/>
    <a:srgbClr val="ED7D31"/>
    <a:srgbClr val="EF8D4B"/>
    <a:srgbClr val="FDEFE5"/>
    <a:srgbClr val="C8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FCE52-8D92-4194-9F43-166A3AEA035A}" v="68" dt="2026-02-18T16:08:46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8" autoAdjust="0"/>
    <p:restoredTop sz="82293" autoAdjust="0"/>
  </p:normalViewPr>
  <p:slideViewPr>
    <p:cSldViewPr snapToGrid="0">
      <p:cViewPr varScale="1">
        <p:scale>
          <a:sx n="61" d="100"/>
          <a:sy n="61" d="100"/>
        </p:scale>
        <p:origin x="137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4670" y="9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chi He" userId="3f2cee25-32ea-4ad1-862e-c94b19b43dc2" providerId="ADAL" clId="{481A12EA-D685-4DBF-B422-EDDD3EB44AAC}"/>
    <pc:docChg chg="undo custSel addSld delSld modSld modSection">
      <pc:chgData name="Yuchi He" userId="3f2cee25-32ea-4ad1-862e-c94b19b43dc2" providerId="ADAL" clId="{481A12EA-D685-4DBF-B422-EDDD3EB44AAC}" dt="2026-02-18T16:09:35.354" v="1459" actId="1076"/>
      <pc:docMkLst>
        <pc:docMk/>
      </pc:docMkLst>
      <pc:sldChg chg="addSp modSp mod">
        <pc:chgData name="Yuchi He" userId="3f2cee25-32ea-4ad1-862e-c94b19b43dc2" providerId="ADAL" clId="{481A12EA-D685-4DBF-B422-EDDD3EB44AAC}" dt="2026-02-17T22:44:46.205" v="1170" actId="20577"/>
        <pc:sldMkLst>
          <pc:docMk/>
          <pc:sldMk cId="1698814717" sldId="256"/>
        </pc:sldMkLst>
        <pc:spChg chg="mod">
          <ac:chgData name="Yuchi He" userId="3f2cee25-32ea-4ad1-862e-c94b19b43dc2" providerId="ADAL" clId="{481A12EA-D685-4DBF-B422-EDDD3EB44AAC}" dt="2026-02-17T22:44:46.205" v="1170" actId="20577"/>
          <ac:spMkLst>
            <pc:docMk/>
            <pc:sldMk cId="1698814717" sldId="256"/>
            <ac:spMk id="2" creationId="{855DDFE2-0F6B-431F-B81D-89170096F063}"/>
          </ac:spMkLst>
        </pc:spChg>
        <pc:spChg chg="add mod">
          <ac:chgData name="Yuchi He" userId="3f2cee25-32ea-4ad1-862e-c94b19b43dc2" providerId="ADAL" clId="{481A12EA-D685-4DBF-B422-EDDD3EB44AAC}" dt="2026-02-16T16:41:27.294" v="523" actId="20577"/>
          <ac:spMkLst>
            <pc:docMk/>
            <pc:sldMk cId="1698814717" sldId="256"/>
            <ac:spMk id="3" creationId="{89590B4C-0922-8E0E-8C08-79CBB5A025BB}"/>
          </ac:spMkLst>
        </pc:spChg>
        <pc:spChg chg="mod">
          <ac:chgData name="Yuchi He" userId="3f2cee25-32ea-4ad1-862e-c94b19b43dc2" providerId="ADAL" clId="{481A12EA-D685-4DBF-B422-EDDD3EB44AAC}" dt="2026-02-16T15:32:15.095" v="81" actId="1076"/>
          <ac:spMkLst>
            <pc:docMk/>
            <pc:sldMk cId="1698814717" sldId="256"/>
            <ac:spMk id="8" creationId="{7180E8C0-5DD3-911D-A4A8-6321AF167DC4}"/>
          </ac:spMkLst>
        </pc:spChg>
      </pc:sldChg>
      <pc:sldChg chg="modSp mod">
        <pc:chgData name="Yuchi He" userId="3f2cee25-32ea-4ad1-862e-c94b19b43dc2" providerId="ADAL" clId="{481A12EA-D685-4DBF-B422-EDDD3EB44AAC}" dt="2026-02-17T22:36:07.657" v="1024" actId="20577"/>
        <pc:sldMkLst>
          <pc:docMk/>
          <pc:sldMk cId="4042944682" sldId="261"/>
        </pc:sldMkLst>
        <pc:spChg chg="mod">
          <ac:chgData name="Yuchi He" userId="3f2cee25-32ea-4ad1-862e-c94b19b43dc2" providerId="ADAL" clId="{481A12EA-D685-4DBF-B422-EDDD3EB44AAC}" dt="2026-02-17T22:36:07.657" v="1024" actId="20577"/>
          <ac:spMkLst>
            <pc:docMk/>
            <pc:sldMk cId="4042944682" sldId="261"/>
            <ac:spMk id="15" creationId="{0F612604-615E-D2C4-C4FD-CB49C8806151}"/>
          </ac:spMkLst>
        </pc:spChg>
      </pc:sldChg>
      <pc:sldChg chg="modSp mod">
        <pc:chgData name="Yuchi He" userId="3f2cee25-32ea-4ad1-862e-c94b19b43dc2" providerId="ADAL" clId="{481A12EA-D685-4DBF-B422-EDDD3EB44AAC}" dt="2026-02-18T13:26:06.234" v="1199" actId="113"/>
        <pc:sldMkLst>
          <pc:docMk/>
          <pc:sldMk cId="2776677952" sldId="264"/>
        </pc:sldMkLst>
        <pc:spChg chg="mod">
          <ac:chgData name="Yuchi He" userId="3f2cee25-32ea-4ad1-862e-c94b19b43dc2" providerId="ADAL" clId="{481A12EA-D685-4DBF-B422-EDDD3EB44AAC}" dt="2026-02-18T13:26:06.234" v="1199" actId="113"/>
          <ac:spMkLst>
            <pc:docMk/>
            <pc:sldMk cId="2776677952" sldId="264"/>
            <ac:spMk id="9" creationId="{E60AF023-44BC-F706-D1C9-4716FF98FCED}"/>
          </ac:spMkLst>
        </pc:spChg>
      </pc:sldChg>
      <pc:sldChg chg="addSp delSp modSp mod">
        <pc:chgData name="Yuchi He" userId="3f2cee25-32ea-4ad1-862e-c94b19b43dc2" providerId="ADAL" clId="{481A12EA-D685-4DBF-B422-EDDD3EB44AAC}" dt="2026-02-17T22:35:30.065" v="1005" actId="20577"/>
        <pc:sldMkLst>
          <pc:docMk/>
          <pc:sldMk cId="4116545892" sldId="265"/>
        </pc:sldMkLst>
        <pc:spChg chg="mod">
          <ac:chgData name="Yuchi He" userId="3f2cee25-32ea-4ad1-862e-c94b19b43dc2" providerId="ADAL" clId="{481A12EA-D685-4DBF-B422-EDDD3EB44AAC}" dt="2026-02-17T21:31:47.862" v="716" actId="20577"/>
          <ac:spMkLst>
            <pc:docMk/>
            <pc:sldMk cId="4116545892" sldId="265"/>
            <ac:spMk id="2" creationId="{E3E1D23E-E31C-3BBE-1257-E36E24799D51}"/>
          </ac:spMkLst>
        </pc:spChg>
        <pc:spChg chg="add mod">
          <ac:chgData name="Yuchi He" userId="3f2cee25-32ea-4ad1-862e-c94b19b43dc2" providerId="ADAL" clId="{481A12EA-D685-4DBF-B422-EDDD3EB44AAC}" dt="2026-02-17T22:35:30.065" v="1005" actId="20577"/>
          <ac:spMkLst>
            <pc:docMk/>
            <pc:sldMk cId="4116545892" sldId="265"/>
            <ac:spMk id="4" creationId="{F2DFAFC0-00AE-E0B9-46F7-7076E7D6B557}"/>
          </ac:spMkLst>
        </pc:spChg>
        <pc:inkChg chg="del">
          <ac:chgData name="Yuchi He" userId="3f2cee25-32ea-4ad1-862e-c94b19b43dc2" providerId="ADAL" clId="{481A12EA-D685-4DBF-B422-EDDD3EB44AAC}" dt="2026-02-17T22:24:07.075" v="884" actId="21"/>
          <ac:inkMkLst>
            <pc:docMk/>
            <pc:sldMk cId="4116545892" sldId="265"/>
            <ac:inkMk id="70" creationId="{D9163471-AB4A-58D4-718A-F2EB653D46E2}"/>
          </ac:inkMkLst>
        </pc:inkChg>
      </pc:sldChg>
      <pc:sldChg chg="modSp mod">
        <pc:chgData name="Yuchi He" userId="3f2cee25-32ea-4ad1-862e-c94b19b43dc2" providerId="ADAL" clId="{481A12EA-D685-4DBF-B422-EDDD3EB44AAC}" dt="2026-02-17T22:36:21.633" v="1032" actId="20577"/>
        <pc:sldMkLst>
          <pc:docMk/>
          <pc:sldMk cId="2480222545" sldId="266"/>
        </pc:sldMkLst>
        <pc:spChg chg="mod">
          <ac:chgData name="Yuchi He" userId="3f2cee25-32ea-4ad1-862e-c94b19b43dc2" providerId="ADAL" clId="{481A12EA-D685-4DBF-B422-EDDD3EB44AAC}" dt="2026-02-17T21:32:47.515" v="727" actId="20577"/>
          <ac:spMkLst>
            <pc:docMk/>
            <pc:sldMk cId="2480222545" sldId="266"/>
            <ac:spMk id="2" creationId="{CD8F0AF6-4019-DB2A-2436-18101563C9CD}"/>
          </ac:spMkLst>
        </pc:spChg>
        <pc:spChg chg="mod">
          <ac:chgData name="Yuchi He" userId="3f2cee25-32ea-4ad1-862e-c94b19b43dc2" providerId="ADAL" clId="{481A12EA-D685-4DBF-B422-EDDD3EB44AAC}" dt="2026-02-17T21:33:15.048" v="751" actId="20577"/>
          <ac:spMkLst>
            <pc:docMk/>
            <pc:sldMk cId="2480222545" sldId="266"/>
            <ac:spMk id="3" creationId="{CE59EB65-2589-B485-6489-3F5EC11B9BB1}"/>
          </ac:spMkLst>
        </pc:spChg>
        <pc:spChg chg="mod">
          <ac:chgData name="Yuchi He" userId="3f2cee25-32ea-4ad1-862e-c94b19b43dc2" providerId="ADAL" clId="{481A12EA-D685-4DBF-B422-EDDD3EB44AAC}" dt="2026-02-17T22:36:21.633" v="1032" actId="20577"/>
          <ac:spMkLst>
            <pc:docMk/>
            <pc:sldMk cId="2480222545" sldId="266"/>
            <ac:spMk id="12" creationId="{32A5EAF0-9F2B-9D05-C578-736632995FD6}"/>
          </ac:spMkLst>
        </pc:spChg>
      </pc:sldChg>
      <pc:sldChg chg="modSp mod">
        <pc:chgData name="Yuchi He" userId="3f2cee25-32ea-4ad1-862e-c94b19b43dc2" providerId="ADAL" clId="{481A12EA-D685-4DBF-B422-EDDD3EB44AAC}" dt="2026-02-17T22:40:39.062" v="1077" actId="14100"/>
        <pc:sldMkLst>
          <pc:docMk/>
          <pc:sldMk cId="3178059141" sldId="270"/>
        </pc:sldMkLst>
        <pc:spChg chg="mod">
          <ac:chgData name="Yuchi He" userId="3f2cee25-32ea-4ad1-862e-c94b19b43dc2" providerId="ADAL" clId="{481A12EA-D685-4DBF-B422-EDDD3EB44AAC}" dt="2026-02-17T22:40:39.062" v="1077" actId="14100"/>
          <ac:spMkLst>
            <pc:docMk/>
            <pc:sldMk cId="3178059141" sldId="270"/>
            <ac:spMk id="7" creationId="{44B3CF06-7589-CFD3-7C6B-BE7378C2187A}"/>
          </ac:spMkLst>
        </pc:spChg>
      </pc:sldChg>
      <pc:sldChg chg="modSp mod">
        <pc:chgData name="Yuchi He" userId="3f2cee25-32ea-4ad1-862e-c94b19b43dc2" providerId="ADAL" clId="{481A12EA-D685-4DBF-B422-EDDD3EB44AAC}" dt="2026-02-17T22:36:33.584" v="1043" actId="20577"/>
        <pc:sldMkLst>
          <pc:docMk/>
          <pc:sldMk cId="2937261015" sldId="271"/>
        </pc:sldMkLst>
        <pc:spChg chg="mod">
          <ac:chgData name="Yuchi He" userId="3f2cee25-32ea-4ad1-862e-c94b19b43dc2" providerId="ADAL" clId="{481A12EA-D685-4DBF-B422-EDDD3EB44AAC}" dt="2026-02-17T22:36:33.584" v="1043" actId="20577"/>
          <ac:spMkLst>
            <pc:docMk/>
            <pc:sldMk cId="2937261015" sldId="271"/>
            <ac:spMk id="10" creationId="{8785CC0F-1493-8D1D-EEA2-7886DF3EB5FA}"/>
          </ac:spMkLst>
        </pc:spChg>
      </pc:sldChg>
      <pc:sldChg chg="modSp mod">
        <pc:chgData name="Yuchi He" userId="3f2cee25-32ea-4ad1-862e-c94b19b43dc2" providerId="ADAL" clId="{481A12EA-D685-4DBF-B422-EDDD3EB44AAC}" dt="2026-02-18T16:06:34.506" v="1419" actId="20577"/>
        <pc:sldMkLst>
          <pc:docMk/>
          <pc:sldMk cId="3508760428" sldId="272"/>
        </pc:sldMkLst>
        <pc:spChg chg="mod">
          <ac:chgData name="Yuchi He" userId="3f2cee25-32ea-4ad1-862e-c94b19b43dc2" providerId="ADAL" clId="{481A12EA-D685-4DBF-B422-EDDD3EB44AAC}" dt="2026-02-18T16:06:34.506" v="1419" actId="20577"/>
          <ac:spMkLst>
            <pc:docMk/>
            <pc:sldMk cId="3508760428" sldId="272"/>
            <ac:spMk id="3" creationId="{956199AA-F0E1-35F6-2FCA-93560F7CC86A}"/>
          </ac:spMkLst>
        </pc:spChg>
      </pc:sldChg>
      <pc:sldChg chg="modSp mod">
        <pc:chgData name="Yuchi He" userId="3f2cee25-32ea-4ad1-862e-c94b19b43dc2" providerId="ADAL" clId="{481A12EA-D685-4DBF-B422-EDDD3EB44AAC}" dt="2026-02-18T12:30:39.430" v="1172" actId="20577"/>
        <pc:sldMkLst>
          <pc:docMk/>
          <pc:sldMk cId="1136094085" sldId="273"/>
        </pc:sldMkLst>
        <pc:graphicFrameChg chg="modGraphic">
          <ac:chgData name="Yuchi He" userId="3f2cee25-32ea-4ad1-862e-c94b19b43dc2" providerId="ADAL" clId="{481A12EA-D685-4DBF-B422-EDDD3EB44AAC}" dt="2026-02-18T12:30:39.430" v="1172" actId="20577"/>
          <ac:graphicFrameMkLst>
            <pc:docMk/>
            <pc:sldMk cId="1136094085" sldId="273"/>
            <ac:graphicFrameMk id="6" creationId="{6A594903-C34D-31B9-723F-AABD17E7FD2E}"/>
          </ac:graphicFrameMkLst>
        </pc:graphicFrameChg>
      </pc:sldChg>
      <pc:sldChg chg="addSp modSp mod">
        <pc:chgData name="Yuchi He" userId="3f2cee25-32ea-4ad1-862e-c94b19b43dc2" providerId="ADAL" clId="{481A12EA-D685-4DBF-B422-EDDD3EB44AAC}" dt="2026-02-17T22:42:11.653" v="1093" actId="208"/>
        <pc:sldMkLst>
          <pc:docMk/>
          <pc:sldMk cId="2604266038" sldId="276"/>
        </pc:sldMkLst>
        <pc:spChg chg="add mod">
          <ac:chgData name="Yuchi He" userId="3f2cee25-32ea-4ad1-862e-c94b19b43dc2" providerId="ADAL" clId="{481A12EA-D685-4DBF-B422-EDDD3EB44AAC}" dt="2026-02-17T22:42:11.653" v="1093" actId="208"/>
          <ac:spMkLst>
            <pc:docMk/>
            <pc:sldMk cId="2604266038" sldId="276"/>
            <ac:spMk id="4" creationId="{8FCE77D3-3CE2-0FB5-6D1B-AFB4CF43E891}"/>
          </ac:spMkLst>
        </pc:spChg>
      </pc:sldChg>
      <pc:sldChg chg="addSp modSp mod">
        <pc:chgData name="Yuchi He" userId="3f2cee25-32ea-4ad1-862e-c94b19b43dc2" providerId="ADAL" clId="{481A12EA-D685-4DBF-B422-EDDD3EB44AAC}" dt="2026-02-18T16:08:18.421" v="1423" actId="20577"/>
        <pc:sldMkLst>
          <pc:docMk/>
          <pc:sldMk cId="1566284479" sldId="281"/>
        </pc:sldMkLst>
        <pc:spChg chg="mod">
          <ac:chgData name="Yuchi He" userId="3f2cee25-32ea-4ad1-862e-c94b19b43dc2" providerId="ADAL" clId="{481A12EA-D685-4DBF-B422-EDDD3EB44AAC}" dt="2026-02-18T16:08:18.421" v="1423" actId="20577"/>
          <ac:spMkLst>
            <pc:docMk/>
            <pc:sldMk cId="1566284479" sldId="281"/>
            <ac:spMk id="3" creationId="{4D19B9EA-B035-2D16-557B-58D9CD5CB15B}"/>
          </ac:spMkLst>
        </pc:spChg>
        <pc:spChg chg="add mod">
          <ac:chgData name="Yuchi He" userId="3f2cee25-32ea-4ad1-862e-c94b19b43dc2" providerId="ADAL" clId="{481A12EA-D685-4DBF-B422-EDDD3EB44AAC}" dt="2026-02-17T22:12:20.544" v="860" actId="767"/>
          <ac:spMkLst>
            <pc:docMk/>
            <pc:sldMk cId="1566284479" sldId="281"/>
            <ac:spMk id="7" creationId="{1CFF2629-0607-B1C9-340E-C1E60EBD1B0C}"/>
          </ac:spMkLst>
        </pc:spChg>
        <pc:spChg chg="add mod">
          <ac:chgData name="Yuchi He" userId="3f2cee25-32ea-4ad1-862e-c94b19b43dc2" providerId="ADAL" clId="{481A12EA-D685-4DBF-B422-EDDD3EB44AAC}" dt="2026-02-17T22:12:33.521" v="863" actId="208"/>
          <ac:spMkLst>
            <pc:docMk/>
            <pc:sldMk cId="1566284479" sldId="281"/>
            <ac:spMk id="8" creationId="{A138D05E-E5B4-9724-ABB6-E24EEC80AD0A}"/>
          </ac:spMkLst>
        </pc:spChg>
        <pc:spChg chg="add mod">
          <ac:chgData name="Yuchi He" userId="3f2cee25-32ea-4ad1-862e-c94b19b43dc2" providerId="ADAL" clId="{481A12EA-D685-4DBF-B422-EDDD3EB44AAC}" dt="2026-02-17T22:37:31.005" v="1068" actId="20577"/>
          <ac:spMkLst>
            <pc:docMk/>
            <pc:sldMk cId="1566284479" sldId="281"/>
            <ac:spMk id="9" creationId="{076A9DDE-6037-DF36-6EC5-D91F40843AB5}"/>
          </ac:spMkLst>
        </pc:spChg>
        <pc:spChg chg="add mod">
          <ac:chgData name="Yuchi He" userId="3f2cee25-32ea-4ad1-862e-c94b19b43dc2" providerId="ADAL" clId="{481A12EA-D685-4DBF-B422-EDDD3EB44AAC}" dt="2026-02-17T22:25:51.263" v="908"/>
          <ac:spMkLst>
            <pc:docMk/>
            <pc:sldMk cId="1566284479" sldId="281"/>
            <ac:spMk id="10" creationId="{CAE94395-F3F9-0FF3-BE08-B2D1E9A9C8C6}"/>
          </ac:spMkLst>
        </pc:spChg>
      </pc:sldChg>
      <pc:sldChg chg="modSp mod">
        <pc:chgData name="Yuchi He" userId="3f2cee25-32ea-4ad1-862e-c94b19b43dc2" providerId="ADAL" clId="{481A12EA-D685-4DBF-B422-EDDD3EB44AAC}" dt="2026-02-17T22:41:01.417" v="1087" actId="1076"/>
        <pc:sldMkLst>
          <pc:docMk/>
          <pc:sldMk cId="1018596929" sldId="282"/>
        </pc:sldMkLst>
        <pc:spChg chg="mod">
          <ac:chgData name="Yuchi He" userId="3f2cee25-32ea-4ad1-862e-c94b19b43dc2" providerId="ADAL" clId="{481A12EA-D685-4DBF-B422-EDDD3EB44AAC}" dt="2026-02-17T22:41:01.417" v="1087" actId="1076"/>
          <ac:spMkLst>
            <pc:docMk/>
            <pc:sldMk cId="1018596929" sldId="282"/>
            <ac:spMk id="11" creationId="{3F41F849-FE56-7454-410B-7BB6AFC57E71}"/>
          </ac:spMkLst>
        </pc:spChg>
      </pc:sldChg>
      <pc:sldChg chg="addSp delSp modSp mod">
        <pc:chgData name="Yuchi He" userId="3f2cee25-32ea-4ad1-862e-c94b19b43dc2" providerId="ADAL" clId="{481A12EA-D685-4DBF-B422-EDDD3EB44AAC}" dt="2026-02-18T16:09:35.354" v="1459" actId="1076"/>
        <pc:sldMkLst>
          <pc:docMk/>
          <pc:sldMk cId="1460557467" sldId="283"/>
        </pc:sldMkLst>
        <pc:spChg chg="add mod">
          <ac:chgData name="Yuchi He" userId="3f2cee25-32ea-4ad1-862e-c94b19b43dc2" providerId="ADAL" clId="{481A12EA-D685-4DBF-B422-EDDD3EB44AAC}" dt="2026-02-18T13:20:58.803" v="1173" actId="1076"/>
          <ac:spMkLst>
            <pc:docMk/>
            <pc:sldMk cId="1460557467" sldId="283"/>
            <ac:spMk id="6" creationId="{8CBEAA2D-AF88-A760-1432-206F8E955782}"/>
          </ac:spMkLst>
        </pc:spChg>
        <pc:spChg chg="add del mod">
          <ac:chgData name="Yuchi He" userId="3f2cee25-32ea-4ad1-862e-c94b19b43dc2" providerId="ADAL" clId="{481A12EA-D685-4DBF-B422-EDDD3EB44AAC}" dt="2026-02-17T22:43:11.959" v="1096" actId="21"/>
          <ac:spMkLst>
            <pc:docMk/>
            <pc:sldMk cId="1460557467" sldId="283"/>
            <ac:spMk id="7" creationId="{539CEAF9-5C07-3090-5640-ECDB585B58F5}"/>
          </ac:spMkLst>
        </pc:spChg>
        <pc:spChg chg="add mod">
          <ac:chgData name="Yuchi He" userId="3f2cee25-32ea-4ad1-862e-c94b19b43dc2" providerId="ADAL" clId="{481A12EA-D685-4DBF-B422-EDDD3EB44AAC}" dt="2026-02-18T16:09:35.354" v="1459" actId="1076"/>
          <ac:spMkLst>
            <pc:docMk/>
            <pc:sldMk cId="1460557467" sldId="283"/>
            <ac:spMk id="7" creationId="{F246B718-5919-ED55-7375-8B14BB3ACAAC}"/>
          </ac:spMkLst>
        </pc:spChg>
        <pc:spChg chg="add mod">
          <ac:chgData name="Yuchi He" userId="3f2cee25-32ea-4ad1-862e-c94b19b43dc2" providerId="ADAL" clId="{481A12EA-D685-4DBF-B422-EDDD3EB44AAC}" dt="2026-02-17T22:43:26.080" v="1099" actId="208"/>
          <ac:spMkLst>
            <pc:docMk/>
            <pc:sldMk cId="1460557467" sldId="283"/>
            <ac:spMk id="8" creationId="{D42B85BB-BFE3-4D9E-53F7-2839DC3723C7}"/>
          </ac:spMkLst>
        </pc:spChg>
        <pc:spChg chg="add mod">
          <ac:chgData name="Yuchi He" userId="3f2cee25-32ea-4ad1-862e-c94b19b43dc2" providerId="ADAL" clId="{481A12EA-D685-4DBF-B422-EDDD3EB44AAC}" dt="2026-02-17T22:43:36.812" v="1169" actId="1038"/>
          <ac:spMkLst>
            <pc:docMk/>
            <pc:sldMk cId="1460557467" sldId="283"/>
            <ac:spMk id="9" creationId="{8FC8E7A4-09CC-4F2E-5967-F5F6DBF642BC}"/>
          </ac:spMkLst>
        </pc:spChg>
        <pc:spChg chg="add mod">
          <ac:chgData name="Yuchi He" userId="3f2cee25-32ea-4ad1-862e-c94b19b43dc2" providerId="ADAL" clId="{481A12EA-D685-4DBF-B422-EDDD3EB44AAC}" dt="2026-02-18T13:24:55.156" v="1187" actId="1076"/>
          <ac:spMkLst>
            <pc:docMk/>
            <pc:sldMk cId="1460557467" sldId="283"/>
            <ac:spMk id="10" creationId="{54951003-0C77-E111-EC5B-7260899571A8}"/>
          </ac:spMkLst>
        </pc:spChg>
        <pc:spChg chg="del mod">
          <ac:chgData name="Yuchi He" userId="3f2cee25-32ea-4ad1-862e-c94b19b43dc2" providerId="ADAL" clId="{481A12EA-D685-4DBF-B422-EDDD3EB44AAC}" dt="2026-02-17T22:41:25.069" v="1089" actId="21"/>
          <ac:spMkLst>
            <pc:docMk/>
            <pc:sldMk cId="1460557467" sldId="283"/>
            <ac:spMk id="14" creationId="{EA96B04C-0DC9-B178-E84A-F47A96D43CB2}"/>
          </ac:spMkLst>
        </pc:spChg>
      </pc:sldChg>
      <pc:sldChg chg="delSp modSp mod">
        <pc:chgData name="Yuchi He" userId="3f2cee25-32ea-4ad1-862e-c94b19b43dc2" providerId="ADAL" clId="{481A12EA-D685-4DBF-B422-EDDD3EB44AAC}" dt="2026-02-17T22:38:29.051" v="1075" actId="113"/>
        <pc:sldMkLst>
          <pc:docMk/>
          <pc:sldMk cId="1222178343" sldId="284"/>
        </pc:sldMkLst>
        <pc:spChg chg="mod">
          <ac:chgData name="Yuchi He" userId="3f2cee25-32ea-4ad1-862e-c94b19b43dc2" providerId="ADAL" clId="{481A12EA-D685-4DBF-B422-EDDD3EB44AAC}" dt="2026-02-17T22:38:29.051" v="1075" actId="113"/>
          <ac:spMkLst>
            <pc:docMk/>
            <pc:sldMk cId="1222178343" sldId="284"/>
            <ac:spMk id="3" creationId="{A029C9F9-0406-EB37-131B-CC7FE96F2815}"/>
          </ac:spMkLst>
        </pc:spChg>
      </pc:sldChg>
      <pc:sldChg chg="addSp delSp modSp mod">
        <pc:chgData name="Yuchi He" userId="3f2cee25-32ea-4ad1-862e-c94b19b43dc2" providerId="ADAL" clId="{481A12EA-D685-4DBF-B422-EDDD3EB44AAC}" dt="2026-02-18T13:30:49.064" v="1205" actId="113"/>
        <pc:sldMkLst>
          <pc:docMk/>
          <pc:sldMk cId="2209977040" sldId="285"/>
        </pc:sldMkLst>
        <pc:spChg chg="mod">
          <ac:chgData name="Yuchi He" userId="3f2cee25-32ea-4ad1-862e-c94b19b43dc2" providerId="ADAL" clId="{481A12EA-D685-4DBF-B422-EDDD3EB44AAC}" dt="2026-02-16T16:42:58.756" v="525" actId="20577"/>
          <ac:spMkLst>
            <pc:docMk/>
            <pc:sldMk cId="2209977040" sldId="285"/>
            <ac:spMk id="2" creationId="{9E24CE31-D928-48DA-FC79-9E9D0257F224}"/>
          </ac:spMkLst>
        </pc:spChg>
        <pc:spChg chg="add mod">
          <ac:chgData name="Yuchi He" userId="3f2cee25-32ea-4ad1-862e-c94b19b43dc2" providerId="ADAL" clId="{481A12EA-D685-4DBF-B422-EDDD3EB44AAC}" dt="2026-02-17T21:22:16.784" v="633" actId="20577"/>
          <ac:spMkLst>
            <pc:docMk/>
            <pc:sldMk cId="2209977040" sldId="285"/>
            <ac:spMk id="3" creationId="{2F473E8D-AED2-0450-747F-5C4C8382A6DE}"/>
          </ac:spMkLst>
        </pc:spChg>
        <pc:spChg chg="add mod">
          <ac:chgData name="Yuchi He" userId="3f2cee25-32ea-4ad1-862e-c94b19b43dc2" providerId="ADAL" clId="{481A12EA-D685-4DBF-B422-EDDD3EB44AAC}" dt="2026-02-17T21:22:07.091" v="632" actId="20577"/>
          <ac:spMkLst>
            <pc:docMk/>
            <pc:sldMk cId="2209977040" sldId="285"/>
            <ac:spMk id="12" creationId="{21ECCCE5-E0A1-825A-D0AC-7A00A454BCB4}"/>
          </ac:spMkLst>
        </pc:spChg>
        <pc:spChg chg="add mod">
          <ac:chgData name="Yuchi He" userId="3f2cee25-32ea-4ad1-862e-c94b19b43dc2" providerId="ADAL" clId="{481A12EA-D685-4DBF-B422-EDDD3EB44AAC}" dt="2026-02-16T16:46:06.098" v="549" actId="1036"/>
          <ac:spMkLst>
            <pc:docMk/>
            <pc:sldMk cId="2209977040" sldId="285"/>
            <ac:spMk id="24" creationId="{EDC8D291-B6D1-BC34-CE98-EEEECD23CDF1}"/>
          </ac:spMkLst>
        </pc:spChg>
        <pc:spChg chg="add mod">
          <ac:chgData name="Yuchi He" userId="3f2cee25-32ea-4ad1-862e-c94b19b43dc2" providerId="ADAL" clId="{481A12EA-D685-4DBF-B422-EDDD3EB44AAC}" dt="2026-02-18T13:30:49.064" v="1205" actId="113"/>
          <ac:spMkLst>
            <pc:docMk/>
            <pc:sldMk cId="2209977040" sldId="285"/>
            <ac:spMk id="25" creationId="{55D7BBFA-A82C-A3A4-FAB4-5A7B49D18B6E}"/>
          </ac:spMkLst>
        </pc:spChg>
        <pc:spChg chg="add mod">
          <ac:chgData name="Yuchi He" userId="3f2cee25-32ea-4ad1-862e-c94b19b43dc2" providerId="ADAL" clId="{481A12EA-D685-4DBF-B422-EDDD3EB44AAC}" dt="2026-02-16T16:49:06.417" v="614" actId="1076"/>
          <ac:spMkLst>
            <pc:docMk/>
            <pc:sldMk cId="2209977040" sldId="285"/>
            <ac:spMk id="26" creationId="{F1ECD527-5A2B-555A-5005-A229C74DB388}"/>
          </ac:spMkLst>
        </pc:spChg>
        <pc:graphicFrameChg chg="add mod modGraphic">
          <ac:chgData name="Yuchi He" userId="3f2cee25-32ea-4ad1-862e-c94b19b43dc2" providerId="ADAL" clId="{481A12EA-D685-4DBF-B422-EDDD3EB44AAC}" dt="2026-02-16T16:44:10.841" v="535" actId="1076"/>
          <ac:graphicFrameMkLst>
            <pc:docMk/>
            <pc:sldMk cId="2209977040" sldId="285"/>
            <ac:graphicFrameMk id="13" creationId="{F7209890-99DE-4301-5792-B778A1F58504}"/>
          </ac:graphicFrameMkLst>
        </pc:graphicFrameChg>
      </pc:sldChg>
      <pc:sldChg chg="addSp modSp mod">
        <pc:chgData name="Yuchi He" userId="3f2cee25-32ea-4ad1-862e-c94b19b43dc2" providerId="ADAL" clId="{481A12EA-D685-4DBF-B422-EDDD3EB44AAC}" dt="2026-02-18T13:42:43.970" v="1411" actId="20577"/>
        <pc:sldMkLst>
          <pc:docMk/>
          <pc:sldMk cId="3110720931" sldId="286"/>
        </pc:sldMkLst>
        <pc:spChg chg="mod">
          <ac:chgData name="Yuchi He" userId="3f2cee25-32ea-4ad1-862e-c94b19b43dc2" providerId="ADAL" clId="{481A12EA-D685-4DBF-B422-EDDD3EB44AAC}" dt="2026-02-16T16:33:34.852" v="482" actId="20577"/>
          <ac:spMkLst>
            <pc:docMk/>
            <pc:sldMk cId="3110720931" sldId="286"/>
            <ac:spMk id="2" creationId="{32F1B522-B3E4-CCA9-6175-15EF4D095403}"/>
          </ac:spMkLst>
        </pc:spChg>
        <pc:spChg chg="add mod">
          <ac:chgData name="Yuchi He" userId="3f2cee25-32ea-4ad1-862e-c94b19b43dc2" providerId="ADAL" clId="{481A12EA-D685-4DBF-B422-EDDD3EB44AAC}" dt="2026-02-18T13:37:47.392" v="1306" actId="313"/>
          <ac:spMkLst>
            <pc:docMk/>
            <pc:sldMk cId="3110720931" sldId="286"/>
            <ac:spMk id="3" creationId="{EAFA9EA3-D7C5-F593-C99F-E6360F41B118}"/>
          </ac:spMkLst>
        </pc:spChg>
        <pc:spChg chg="add mod">
          <ac:chgData name="Yuchi He" userId="3f2cee25-32ea-4ad1-862e-c94b19b43dc2" providerId="ADAL" clId="{481A12EA-D685-4DBF-B422-EDDD3EB44AAC}" dt="2026-02-18T13:42:43.970" v="1411" actId="20577"/>
          <ac:spMkLst>
            <pc:docMk/>
            <pc:sldMk cId="3110720931" sldId="286"/>
            <ac:spMk id="7" creationId="{21DD0776-3327-AE11-9EAC-000A8CBD7E7D}"/>
          </ac:spMkLst>
        </pc:spChg>
        <pc:spChg chg="mod">
          <ac:chgData name="Yuchi He" userId="3f2cee25-32ea-4ad1-862e-c94b19b43dc2" providerId="ADAL" clId="{481A12EA-D685-4DBF-B422-EDDD3EB44AAC}" dt="2026-02-18T13:39:48.420" v="1360" actId="1076"/>
          <ac:spMkLst>
            <pc:docMk/>
            <pc:sldMk cId="3110720931" sldId="286"/>
            <ac:spMk id="9" creationId="{2CB232BA-C530-4498-5479-F1977CE571DD}"/>
          </ac:spMkLst>
        </pc:spChg>
      </pc:sldChg>
      <pc:sldChg chg="addSp delSp modSp mod">
        <pc:chgData name="Yuchi He" userId="3f2cee25-32ea-4ad1-862e-c94b19b43dc2" providerId="ADAL" clId="{481A12EA-D685-4DBF-B422-EDDD3EB44AAC}" dt="2026-02-16T16:40:10.862" v="518" actId="14100"/>
        <pc:sldMkLst>
          <pc:docMk/>
          <pc:sldMk cId="821778965" sldId="290"/>
        </pc:sldMkLst>
        <pc:spChg chg="mod">
          <ac:chgData name="Yuchi He" userId="3f2cee25-32ea-4ad1-862e-c94b19b43dc2" providerId="ADAL" clId="{481A12EA-D685-4DBF-B422-EDDD3EB44AAC}" dt="2026-02-16T16:39:23.862" v="514" actId="20577"/>
          <ac:spMkLst>
            <pc:docMk/>
            <pc:sldMk cId="821778965" sldId="290"/>
            <ac:spMk id="3" creationId="{FD03C987-8608-1908-F9FC-4EED353B9C21}"/>
          </ac:spMkLst>
        </pc:spChg>
        <pc:picChg chg="add mod">
          <ac:chgData name="Yuchi He" userId="3f2cee25-32ea-4ad1-862e-c94b19b43dc2" providerId="ADAL" clId="{481A12EA-D685-4DBF-B422-EDDD3EB44AAC}" dt="2026-02-16T16:40:10.862" v="518" actId="14100"/>
          <ac:picMkLst>
            <pc:docMk/>
            <pc:sldMk cId="821778965" sldId="290"/>
            <ac:picMk id="5" creationId="{4ADD72CA-E3A2-6077-AD31-A4DA0EE3E0D7}"/>
          </ac:picMkLst>
        </pc:picChg>
      </pc:sldChg>
      <pc:sldChg chg="modSp mod">
        <pc:chgData name="Yuchi He" userId="3f2cee25-32ea-4ad1-862e-c94b19b43dc2" providerId="ADAL" clId="{481A12EA-D685-4DBF-B422-EDDD3EB44AAC}" dt="2026-02-17T21:52:33.829" v="759" actId="20577"/>
        <pc:sldMkLst>
          <pc:docMk/>
          <pc:sldMk cId="1171493727" sldId="437"/>
        </pc:sldMkLst>
        <pc:spChg chg="mod">
          <ac:chgData name="Yuchi He" userId="3f2cee25-32ea-4ad1-862e-c94b19b43dc2" providerId="ADAL" clId="{481A12EA-D685-4DBF-B422-EDDD3EB44AAC}" dt="2026-02-17T21:52:33.829" v="759" actId="20577"/>
          <ac:spMkLst>
            <pc:docMk/>
            <pc:sldMk cId="1171493727" sldId="437"/>
            <ac:spMk id="2" creationId="{AED63573-A641-BBAD-ED15-31FFAFAE17FE}"/>
          </ac:spMkLst>
        </pc:spChg>
      </pc:sldChg>
      <pc:sldChg chg="addSp modSp mod">
        <pc:chgData name="Yuchi He" userId="3f2cee25-32ea-4ad1-862e-c94b19b43dc2" providerId="ADAL" clId="{481A12EA-D685-4DBF-B422-EDDD3EB44AAC}" dt="2026-02-17T21:59:16.792" v="828" actId="20577"/>
        <pc:sldMkLst>
          <pc:docMk/>
          <pc:sldMk cId="1280118040" sldId="440"/>
        </pc:sldMkLst>
        <pc:spChg chg="add mod">
          <ac:chgData name="Yuchi He" userId="3f2cee25-32ea-4ad1-862e-c94b19b43dc2" providerId="ADAL" clId="{481A12EA-D685-4DBF-B422-EDDD3EB44AAC}" dt="2026-02-17T21:59:16.792" v="828" actId="20577"/>
          <ac:spMkLst>
            <pc:docMk/>
            <pc:sldMk cId="1280118040" sldId="440"/>
            <ac:spMk id="8" creationId="{BCF3E62E-0A2F-2866-BCCE-D51E20E8CEEC}"/>
          </ac:spMkLst>
        </pc:spChg>
      </pc:sldChg>
      <pc:sldChg chg="modSp mod">
        <pc:chgData name="Yuchi He" userId="3f2cee25-32ea-4ad1-862e-c94b19b43dc2" providerId="ADAL" clId="{481A12EA-D685-4DBF-B422-EDDD3EB44AAC}" dt="2026-02-17T21:52:55.289" v="760" actId="1076"/>
        <pc:sldMkLst>
          <pc:docMk/>
          <pc:sldMk cId="561451174" sldId="443"/>
        </pc:sldMkLst>
        <pc:picChg chg="mod">
          <ac:chgData name="Yuchi He" userId="3f2cee25-32ea-4ad1-862e-c94b19b43dc2" providerId="ADAL" clId="{481A12EA-D685-4DBF-B422-EDDD3EB44AAC}" dt="2026-02-17T21:52:55.289" v="760" actId="1076"/>
          <ac:picMkLst>
            <pc:docMk/>
            <pc:sldMk cId="561451174" sldId="443"/>
            <ac:picMk id="14" creationId="{864CA2CE-6A9A-6CBE-A5C6-E92C0A7BA6D0}"/>
          </ac:picMkLst>
        </pc:picChg>
      </pc:sldChg>
      <pc:sldChg chg="modSp mod">
        <pc:chgData name="Yuchi He" userId="3f2cee25-32ea-4ad1-862e-c94b19b43dc2" providerId="ADAL" clId="{481A12EA-D685-4DBF-B422-EDDD3EB44AAC}" dt="2026-02-16T16:29:45.138" v="460" actId="20577"/>
        <pc:sldMkLst>
          <pc:docMk/>
          <pc:sldMk cId="1334428371" sldId="449"/>
        </pc:sldMkLst>
        <pc:spChg chg="mod">
          <ac:chgData name="Yuchi He" userId="3f2cee25-32ea-4ad1-862e-c94b19b43dc2" providerId="ADAL" clId="{481A12EA-D685-4DBF-B422-EDDD3EB44AAC}" dt="2026-02-16T16:29:45.138" v="460" actId="20577"/>
          <ac:spMkLst>
            <pc:docMk/>
            <pc:sldMk cId="1334428371" sldId="449"/>
            <ac:spMk id="3" creationId="{F41C6998-3394-C344-4628-6C27CB1EB619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30T11:38:30.7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0,'1'4,"-1"0,1 0,0-1,0 1,0 0,1 0,-1-1,1 1,0-1,0 0,4 5,28 32,53 45,-75-77,0 0,0-1,0-1,0 0,20 6,9 5,60 35,-61-30,82 33,-110-51,-1 0,0 1,0 0,0 1,-1 1,1-1,-2 1,17 15,-13-9,2-1,0-1,0 0,1-1,24 11,-15-8,0-1,-1 0,-1 2,35 26,-49-34,0 0,0 0,0-1,1 0,13 4,-15-6,0 0,0 0,-1 1,1 0,-1 1,0-1,0 1,0 1,7 7,1 3,2-1,0 0,0-1,2-1,31 17,33 24,-66-41,-1 1,0 1,27 33,-35-35,-1 0,0 1,-1 0,6 17,3 8,-11-26,0-1,-1 1,4 24,2 13,-1-16,3 43,0 1,-6-41,-1 1,-3 55,-2-55,2 0,9 53,5 29,-13-86,2 0,1-1,19 62,-19-78,-1 0,-1 1,0-1,0 25,6 34,3 7,6 22,-14-82,-1 1,1 41,-4-40,1 0,7 31,3 6,-8-37,2-1,0 0,11 25,-11-32,0 0,5 33,2 8,-11-53,1 0,0 0,0 0,1 0,-1 0,1-1,0 1,0-1,1 0,-1 0,1 0,0 0,0-1,0 1,1-1,-1 0,10 4,5 1,0 0,1-2,30 6,-30-7,-1-1,0 2,22 10,-18-4,6 3,46 17,-44-22,191 56,-206-60,-1-1,0 2,0 0,-1 1,22 15,3 1,14 8,58 30,-86-49,-1 1,24 20,-23-16,31 16,90 41,-130-66,-1 1,-1 1,0 0,0 1,21 24,13 12,-20-21,-19-18,-1 0,1-1,1-1,-1 1,18 8,-24-14,0 0,0 0,0 0,0 1,0-1,0 0,-1 1,1 0,-1 0,0 0,0 0,0 0,0 0,0 0,-1 1,1-1,-1 1,1 4,1 6,-1 0,-1 1,1 21,0 10,6 40,-3-34,1 0,18 65,-15-76,-1 1,3 59,3 20,-7-80,3-2,1 1,19 42,-24-63,0 1,-1-1,-2 1,0 0,-1 0,0 21,0 3,9 19,-7-46,3 31,-5 213,-4-131,-3-3,-24 132,18-173,7-39,2 61,2-106,0 1,0 0,0 0,-1 0,1 0,-1 0,0 0,0-1,0 1,-2 4,2-6,1-1,-1 1,1 0,-1-1,0 1,1-1,-1 1,0 0,1-1,-1 0,0 1,0-1,0 1,1-1,-1 0,0 0,0 1,0-1,0 0,1 0,-1 0,0 0,0 0,0 0,0 0,0 0,0-1,1 1,-1 0,0 0,0-1,0 1,0 0,1-1,-1 1,0-1,1 1,-1-1,-1 0,-5-5,0 1,1-1,0-1,0 1,0-1,1 0,0 0,0 0,0-1,-5-13,9 9,7 11,11 15,4 12,1 0,1-1,1-1,40 29,-2-7,35 23,40 19,-129-82,-1 0,0 0,11 13,-14-14,1 1,0-1,0-1,1 1,-1-1,1 0,0 0,10 5,175 74,-173-74,-1 2,27 21,-28-20,0-1,0 0,21 9,65 32,111 75,-200-118,9 6,-1 2,32 31,-34-29,1-1,33 23,-12-4,-40-36,-1-1,0 0,1 0,-1 1,0-1,1 0,-1 0,0 0,1 1,-1-1,1 0,-1 0,0 0,1 0,-1 0,1 0,-1 0,0 0,1 0,-1 0,1 0,-1 0,0 0,1 0,-1 0,1 0,-1 0,0 0,1-1,-1 1,1 0,-1 0,0 0,1-1,-1 1,0 0,1 0,-1-1,0 1,0 0,1-1,-1 1,0-1,0 1,0 0,1-1,-1 1,0 0,0-1,0 1,0-1,0 1,0-1,5-27,-5 24,1-4,0-4,0-1,1 1,1 0,4-16,-5 24,0 0,0 0,0 1,0-1,1 0,0 1,-1-1,1 1,0 0,1 0,-1 0,0 1,1-1,0 1,0-1,4-1,11-3,0 1,0 1,0 0,1 2,35-3,16-2,247-61,-219 48,-66 16,32-10,-29 6,0 1,0 3,38-2,-42 4,42-10,-28 4,88-16,-125 23,1-1,-1 0,0-1,17-9,-17 9,0-1,0 1,1 0,-1 1,11-2,13 0,-18 3,0 0,1-1,-2 0,1-2,0 0,-1 0,19-11,-13 6,1 1,0 1,0 0,1 2,-1 0,2 1,35-2,-44 4,-1-1,0 0,0-1,0 0,20-12,-6 3,-21 11,-1 1,1-1,-1 1,1 0,0 0,0 1,0-1,0 1,0 1,1-1,-1 1,0 0,0 1,0-1,0 1,0 0,0 1,0-1,0 1,0 1,0-1,-1 1,1 0,-1 0,0 0,0 1,0 0,8 8,-5-5,0 0,1-1,0 1,1-2,-1 1,1-1,0-1,0 0,14 4,119 48,-111-44,-20-6,1-1,-1-1,1 0,0-1,0 0,15 0,7-1,-7-2,0 2,44 9,-57-8,0 0,0-1,0-1,0-1,1 0,-1-1,0 0,0-1,26-8,-25 7,1-1,0 2,0 1,-1 0,1 1,0 0,0 1,0 2,19 4,-7 1,0 1,-1 2,0 1,33 19,-52-27,1 0,1 0,-1-1,0 0,1-1,11 1,-10-1,-1 0,1 1,0 0,14 6,-15-4,0 0,-1 0,0 1,0 1,-1 0,0 0,0 1,0 0,11 14,-16-17,0-1,0 1,0-1,1 0,0 0,0 0,0-1,0 0,8 4,5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30T11:48:28.26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1 925,'1'0,"0"-1,0 1,1-1,-1 1,0-1,0 1,0-1,1 0,-1 1,0-1,0 0,0 0,0 0,0 0,1-2,14-19,-13 17,45-62,59-88,-17 30,-75 106,0 1,1 0,0 1,2 1,34-25,5-4,-47 37,0 1,0 0,1 0,0 1,0 1,13-5,75-19,-39 12,13-6,148-42,-166 52,0 2,63-3,-37 9,189-21,-226 17,0-2,-1-2,48-22,-79 30,0 1,1 1,0 0,0 1,21-2,69 5,-47 1,-45-1,-1 0,1 0,-1 1,1 0,19 8,50 27,-31-14,712 288,-518-227,-120-42,-118-41,0 1,0 0,0 1,0-1,-1 1,1 0,-1 0,0 1,0-1,0 1,4 4,-2 1,0 0,0 0,7 19,-4-10,7 20,-1 1,-2 0,12 56,25 63,-6-28,-38-108,-2 1,0 0,-1 0,0 23,-2-26,2 0,0-1,1 1,1-1,10 26,-7-23,-1 1,-1 0,3 30,-3 291,-8-192,2-125,-1 1,-2-1,0 1,-2-1,-13 43,6-32,1-1,-5 44,12-60,-13 39,11-43,1 1,0 0,-1 21,4-16,-1 0,-1-1,-8 24,9-34,-2-1,1 0,-2-1,1 1,-1-1,-1 0,-14 16,-8 7,-78 94,93-110,-1-1,-23 20,2-1,2-6,0-1,-2-2,-78 43,37-23,26-14,-12 9,-2-3,-107 47,154-77,0 1,1 0,-24 18,26-16,0-1,-1 0,-32 13,-59 8,78-25,1 2,0 1,0 1,-26 14,22-8,-1-2,0-1,-1-2,0-1,-1-2,-43 5,-60 18,97-20,0-2,-62 6,15-11,-88-7,154 0,1 0,-1-1,1-2,0 0,1-1,0-1,0-1,0 0,-28-20,-10-13,-84-76,71 55,19 18,-151-119,179 145,2 0,-38-42,18 17,-14-10,27 28,1-2,2 0,-42-58,12 6,-5-10,56 81,0 0,1 0,1-1,-1 0,1 0,1 0,-3-20,3-4,2-36,-1-19,-18-59,9 85,-2-108,13-826,-1 970,2 0,1-1,7-33,-7 47,1 1,1-1,0 1,0 0,1 1,1-1,0 1,11-14,105-104,-81 88,3 2,1 2,1 2,3 2,58-31,91-69,-86 53,-53 41,120-59,-151 86,1 1,0 2,1 1,0 1,1 2,0 1,-1 1,36 1,377 8,-2 22,-224-9,-188-14,-1 1,1 2,35 12,45 28,-9-4,-92-40,0 1,0 0,-1 0,16 11,-20-12,0 1,0 0,0 0,0 1,-1-1,1 1,-1 0,0 0,3 8,9 21,5 12,42 67,9 2,74 163,-126-239,1-2,2 0,2-2,32 39,-45-59,0 1,0 0,-2 1,15 35,19 75,-36-105,-2 3,0-1,-2 1,0 0,-2 0,-2 33,3 53,17 209,-18-236,-3 76,-2-130,-14 54,10-54,-5 51,10-43,1-7,-9 44,-1-10,9-39,-2-1,-13 40,14-52,1-3,-1 0,1-1,-2 1,1-1,-1 0,0 0,-1-1,-9 11,-36 41,-11 11,50-60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30T11:38:30.7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0,'1'4,"-1"0,1 0,0-1,0 1,0 0,1 0,-1-1,1 1,0-1,0 0,4 5,28 32,53 45,-75-77,0 0,0-1,0-1,0 0,20 6,9 5,60 35,-61-30,82 33,-110-51,-1 0,0 1,0 0,0 1,-1 1,1-1,-2 1,17 15,-13-9,2-1,0-1,0 0,1-1,24 11,-15-8,0-1,-1 0,-1 2,35 26,-49-34,0 0,0 0,0-1,1 0,13 4,-15-6,0 0,0 0,-1 1,1 0,-1 1,0-1,0 1,0 1,7 7,1 3,2-1,0 0,0-1,2-1,31 17,33 24,-66-41,-1 1,0 1,27 33,-35-35,-1 0,0 1,-1 0,6 17,3 8,-11-26,0-1,-1 1,4 24,2 13,-1-16,3 43,0 1,-6-41,-1 1,-3 55,-2-55,2 0,9 53,5 29,-13-86,2 0,1-1,19 62,-19-78,-1 0,-1 1,0-1,0 25,6 34,3 7,6 22,-14-82,-1 1,1 41,-4-40,1 0,7 31,3 6,-8-37,2-1,0 0,11 25,-11-32,0 0,5 33,2 8,-11-53,1 0,0 0,0 0,1 0,-1 0,1-1,0 1,0-1,1 0,-1 0,1 0,0 0,0-1,0 1,1-1,-1 0,10 4,5 1,0 0,1-2,30 6,-30-7,-1-1,0 2,22 10,-18-4,6 3,46 17,-44-22,191 56,-206-60,-1-1,0 2,0 0,-1 1,22 15,3 1,14 8,58 30,-86-49,-1 1,24 20,-23-16,31 16,90 41,-130-66,-1 1,-1 1,0 0,0 1,21 24,13 12,-20-21,-19-18,-1 0,1-1,1-1,-1 1,18 8,-24-14,0 0,0 0,0 0,0 1,0-1,0 0,-1 1,1 0,-1 0,0 0,0 0,0 0,0 0,0 0,-1 1,1-1,-1 1,1 4,1 6,-1 0,-1 1,1 21,0 10,6 40,-3-34,1 0,18 65,-15-76,-1 1,3 59,3 20,-7-80,3-2,1 1,19 42,-24-63,0 1,-1-1,-2 1,0 0,-1 0,0 21,0 3,9 19,-7-46,3 31,-5 213,-4-131,-3-3,-24 132,18-173,7-39,2 61,2-106,0 1,0 0,0 0,-1 0,1 0,-1 0,0 0,0-1,0 1,-2 4,2-6,1-1,-1 1,1 0,-1-1,0 1,1-1,-1 1,0 0,1-1,-1 0,0 1,0-1,0 1,1-1,-1 0,0 0,0 1,0-1,0 0,1 0,-1 0,0 0,0 0,0 0,0 0,0 0,0-1,1 1,-1 0,0 0,0-1,0 1,0 0,1-1,-1 1,0-1,1 1,-1-1,-1 0,-5-5,0 1,1-1,0-1,0 1,0-1,1 0,0 0,0 0,0-1,-5-13,9 9,7 11,11 15,4 12,1 0,1-1,1-1,40 29,-2-7,35 23,40 19,-129-82,-1 0,0 0,11 13,-14-14,1 1,0-1,0-1,1 1,-1-1,1 0,0 0,10 5,175 74,-173-74,-1 2,27 21,-28-20,0-1,0 0,21 9,65 32,111 75,-200-118,9 6,-1 2,32 31,-34-29,1-1,33 23,-12-4,-40-36,-1-1,0 0,1 0,-1 1,0-1,1 0,-1 0,0 0,1 1,-1-1,1 0,-1 0,0 0,1 0,-1 0,1 0,-1 0,0 0,1 0,-1 0,1 0,-1 0,0 0,1 0,-1 0,1 0,-1 0,0 0,1-1,-1 1,1 0,-1 0,0 0,1-1,-1 1,0 0,1 0,-1-1,0 1,0 0,1-1,-1 1,0-1,0 1,0 0,1-1,-1 1,0 0,0-1,0 1,0-1,0 1,0-1,5-27,-5 24,1-4,0-4,0-1,1 1,1 0,4-16,-5 24,0 0,0 0,0 1,0-1,1 0,0 1,-1-1,1 1,0 0,1 0,-1 0,0 1,1-1,0 1,0-1,4-1,11-3,0 1,0 1,0 0,1 2,35-3,16-2,247-61,-219 48,-66 16,32-10,-29 6,0 1,0 3,38-2,-42 4,42-10,-28 4,88-16,-125 23,1-1,-1 0,0-1,17-9,-17 9,0-1,0 1,1 0,-1 1,11-2,13 0,-18 3,0 0,1-1,-2 0,1-2,0 0,-1 0,19-11,-13 6,1 1,0 1,0 0,1 2,-1 0,2 1,35-2,-44 4,-1-1,0 0,0-1,0 0,20-12,-6 3,-21 11,-1 1,1-1,-1 1,1 0,0 0,0 1,0-1,0 1,0 1,1-1,-1 1,0 0,0 1,0-1,0 1,0 0,0 1,0-1,0 1,0 1,0-1,-1 1,1 0,-1 0,0 0,0 1,0 0,8 8,-5-5,0 0,1-1,0 1,1-2,-1 1,1-1,0-1,0 0,14 4,119 48,-111-44,-20-6,1-1,-1-1,1 0,0-1,0 0,15 0,7-1,-7-2,0 2,44 9,-57-8,0 0,0-1,0-1,0-1,1 0,-1-1,0 0,0-1,26-8,-25 7,1-1,0 2,0 1,-1 0,1 1,0 0,0 1,0 2,19 4,-7 1,0 1,-1 2,0 1,33 19,-52-27,1 0,1 0,-1-1,0 0,1-1,11 1,-10-1,-1 0,1 1,0 0,14 6,-15-4,0 0,-1 0,0 1,0 1,-1 0,0 0,0 1,0 0,11 14,-16-17,0-1,0 1,0-1,1 0,0 0,0 0,0-1,0 0,8 4,5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B7476-3654-4F98-9DB1-2AC1B263F247}" type="datetimeFigureOut">
              <a:rPr lang="zh-CN" altLang="en-US" smtClean="0"/>
              <a:t>2026/2/18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AF1F2-5BBC-4184-A403-59F4DCA37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74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AF1F2-5BBC-4184-A403-59F4DCA379B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3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AF1F2-5BBC-4184-A403-59F4DCA379B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778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AF1F2-5BBC-4184-A403-59F4DCA379B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94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AF1F2-5BBC-4184-A403-59F4DCA379B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095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AF1F2-5BBC-4184-A403-59F4DCA379B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43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AF1F2-5BBC-4184-A403-59F4DCA379B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46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BB8B-B4CA-48D9-B835-3C5EBF08D874}" type="datetime1">
              <a:rPr lang="zh-CN" altLang="en-US" smtClean="0"/>
              <a:t>2026/2/18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rgbClr val="FF0000"/>
                </a:solidFill>
              </a:defRPr>
            </a:lvl1pPr>
          </a:lstStyle>
          <a:p>
            <a:fld id="{7E8C033C-C33D-4B4F-A2F3-55DC93D1740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767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2BE1-ACFA-44D0-A49C-17F9F4FE51D5}" type="datetime1">
              <a:rPr lang="zh-CN" altLang="en-US" smtClean="0"/>
              <a:t>2026/2/18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93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4021-E01A-46C6-9A20-91D98E940ED3}" type="datetime1">
              <a:rPr lang="zh-CN" altLang="en-US" smtClean="0"/>
              <a:t>2026/2/18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83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E79B-8B56-4BBD-BEDB-3FEF6085B2D0}" type="datetime1">
              <a:rPr lang="zh-CN" altLang="en-US" smtClean="0"/>
              <a:t>2026/2/18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40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D50A-E289-41FD-BE18-66E7BB99EAB4}" type="datetime1">
              <a:rPr lang="zh-CN" altLang="en-US" smtClean="0"/>
              <a:t>2026/2/18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17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D6AE-94CD-4211-8F05-74AD1646293F}" type="datetime1">
              <a:rPr lang="zh-CN" altLang="en-US" smtClean="0"/>
              <a:t>2026/2/18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27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D9E3-E612-440B-BF38-B578E0012E9A}" type="datetime1">
              <a:rPr lang="zh-CN" altLang="en-US" smtClean="0"/>
              <a:t>2026/2/18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09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8A3A-6FA7-4C9B-9F00-4EB67C74B942}" type="datetime1">
              <a:rPr lang="zh-CN" altLang="en-US" smtClean="0"/>
              <a:t>2026/2/18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28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F714-35EA-4277-9D38-04483CFFAE24}" type="datetime1">
              <a:rPr lang="zh-CN" altLang="en-US" smtClean="0"/>
              <a:t>2026/2/18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47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F80F-55ED-46D8-A430-E08C46C8D471}" type="datetime1">
              <a:rPr lang="zh-CN" altLang="en-US" smtClean="0"/>
              <a:t>2026/2/18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54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5C39-3183-47F7-A907-2C432734191B}" type="datetime1">
              <a:rPr lang="zh-CN" altLang="en-US" smtClean="0"/>
              <a:t>2026/2/18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66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0" y="1331089"/>
            <a:ext cx="9144000" cy="5025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4B3DD-EFE3-4CF5-AE7A-73648BAD2F59}" type="datetime1">
              <a:rPr lang="zh-CN" altLang="en-US" smtClean="0"/>
              <a:t>2026/2/18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1053296"/>
            <a:ext cx="9144000" cy="0"/>
          </a:xfrm>
          <a:prstGeom prst="line">
            <a:avLst/>
          </a:prstGeom>
          <a:ln w="38100"/>
          <a:effectLst>
            <a:glow rad="88900">
              <a:schemeClr val="accent1">
                <a:satMod val="175000"/>
                <a:alpha val="2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0000"/>
                </a:solidFill>
              </a:defRPr>
            </a:lvl1pPr>
          </a:lstStyle>
          <a:p>
            <a:fld id="{7E8C033C-C33D-4B4F-A2F3-55DC93D1740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929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宋体" panose="02010600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宋体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宋体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宋体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60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55DDFE2-0F6B-431F-B81D-89170096F063}"/>
              </a:ext>
            </a:extLst>
          </p:cNvPr>
          <p:cNvSpPr txBox="1"/>
          <p:nvPr/>
        </p:nvSpPr>
        <p:spPr>
          <a:xfrm>
            <a:off x="1321875" y="2388997"/>
            <a:ext cx="68050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Topological and trivial valence bond orders in higher-spin Kitaev models</a:t>
            </a:r>
            <a:endParaRPr lang="zh-CN" altLang="en-US" sz="40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10B3C4-A77C-4D72-92E5-271CE4D1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4" name="AutoShape 2" descr="Ghent University">
            <a:extLst>
              <a:ext uri="{FF2B5EF4-FFF2-40B4-BE49-F238E27FC236}">
                <a16:creationId xmlns:a16="http://schemas.microsoft.com/office/drawing/2014/main" id="{2582A7DA-7F11-2818-4D7B-25763BD233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0" name="Picture 6" descr="GHENT University | AgriLoop">
            <a:extLst>
              <a:ext uri="{FF2B5EF4-FFF2-40B4-BE49-F238E27FC236}">
                <a16:creationId xmlns:a16="http://schemas.microsoft.com/office/drawing/2014/main" id="{E496D76D-93CE-1CF4-A093-0608EBA6D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" y="5375490"/>
            <a:ext cx="1403212" cy="119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180E8C0-5DD3-911D-A4A8-6321AF167DC4}"/>
              </a:ext>
            </a:extLst>
          </p:cNvPr>
          <p:cNvSpPr txBox="1"/>
          <p:nvPr/>
        </p:nvSpPr>
        <p:spPr>
          <a:xfrm>
            <a:off x="2686051" y="6067567"/>
            <a:ext cx="4688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Xing-Yu Zhang, Qi Yang, Philippe Corboz, </a:t>
            </a:r>
            <a:r>
              <a:rPr lang="en-US" altLang="zh-CN" sz="1200" dirty="0" err="1"/>
              <a:t>Jutho</a:t>
            </a:r>
            <a:r>
              <a:rPr lang="en-US" altLang="zh-CN" sz="1200" dirty="0"/>
              <a:t> </a:t>
            </a:r>
            <a:r>
              <a:rPr lang="en-US" altLang="zh-CN" sz="1200" dirty="0" err="1"/>
              <a:t>Haegeman</a:t>
            </a:r>
            <a:r>
              <a:rPr lang="en-US" altLang="zh-CN" sz="1200" dirty="0"/>
              <a:t>, </a:t>
            </a:r>
            <a:r>
              <a:rPr lang="en-US" altLang="zh-CN" sz="1200" u="sng" dirty="0"/>
              <a:t>Yuchi  He </a:t>
            </a:r>
            <a:r>
              <a:rPr lang="en-US" altLang="zh-CN" sz="1200" dirty="0"/>
              <a:t>arXiv:2511.07415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90B4C-0922-8E0E-8C08-79CBB5A025BB}"/>
              </a:ext>
            </a:extLst>
          </p:cNvPr>
          <p:cNvSpPr txBox="1"/>
          <p:nvPr/>
        </p:nvSpPr>
        <p:spPr>
          <a:xfrm>
            <a:off x="3168869" y="4327989"/>
            <a:ext cx="336856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Yuchi  He</a:t>
            </a:r>
          </a:p>
          <a:p>
            <a:pPr algn="ctr"/>
            <a:endParaRPr lang="en-US" altLang="zh-CN" dirty="0"/>
          </a:p>
          <a:p>
            <a:pPr algn="ctr"/>
            <a:r>
              <a:rPr lang="en-US" sz="1600" b="1" dirty="0">
                <a:solidFill>
                  <a:schemeClr val="accent1"/>
                </a:solidFill>
              </a:rPr>
              <a:t>Entanglement and topology in interacting quantum matter</a:t>
            </a:r>
          </a:p>
          <a:p>
            <a:pPr algn="ctr"/>
            <a:endParaRPr lang="en-US" sz="1600" b="1" dirty="0">
              <a:solidFill>
                <a:schemeClr val="accent1"/>
              </a:solidFill>
            </a:endParaRPr>
          </a:p>
          <a:p>
            <a:pPr algn="ctr"/>
            <a:r>
              <a:rPr lang="en-US" sz="1600" b="1" dirty="0" err="1">
                <a:solidFill>
                  <a:schemeClr val="accent1"/>
                </a:solidFill>
              </a:rPr>
              <a:t>Benasque</a:t>
            </a:r>
            <a:r>
              <a:rPr lang="en-US" sz="1600" b="1" dirty="0">
                <a:solidFill>
                  <a:schemeClr val="accent1"/>
                </a:solidFill>
              </a:rPr>
              <a:t>, Spain,  Feb 18, 2026</a:t>
            </a:r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1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2E67E2-33FE-E850-C91C-9C25F5FD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Recall  of the known results and the questions 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6199AA-F0E1-35F6-2FCA-93560F7CC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Known results</a:t>
            </a:r>
          </a:p>
          <a:p>
            <a:pPr lvl="1"/>
            <a:r>
              <a:rPr lang="en-US" altLang="zh-CN" dirty="0"/>
              <a:t>No magnetic orders in higher-spin Kitaev models</a:t>
            </a:r>
          </a:p>
          <a:p>
            <a:pPr lvl="1"/>
            <a:r>
              <a:rPr lang="en-US" altLang="zh-CN" dirty="0"/>
              <a:t>Fermionic and flux excitations are analytically constructed for half-integer spins</a:t>
            </a:r>
          </a:p>
          <a:p>
            <a:pPr lvl="1"/>
            <a:r>
              <a:rPr lang="en-US" altLang="zh-CN" dirty="0"/>
              <a:t>For large spin, the unit cell is tripled by dimer order.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Still, the models are not exactly solvable. Numerical calculation is needed to answer for any given higher spin:</a:t>
            </a:r>
          </a:p>
          <a:p>
            <a:pPr lvl="1"/>
            <a:r>
              <a:rPr lang="en-US" altLang="zh-CN" dirty="0"/>
              <a:t>VBS?  Gap?  Topological order?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A430D8-6334-BCAA-382A-A16918E34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6E4628-BB63-1BD3-AF59-BD1A1E07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76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A594903-C34D-31B9-723F-AABD17E7F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856333"/>
              </p:ext>
            </p:extLst>
          </p:nvPr>
        </p:nvGraphicFramePr>
        <p:xfrm>
          <a:off x="0" y="1943306"/>
          <a:ext cx="9144000" cy="4878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803">
                  <a:extLst>
                    <a:ext uri="{9D8B030D-6E8A-4147-A177-3AD203B41FA5}">
                      <a16:colId xmlns:a16="http://schemas.microsoft.com/office/drawing/2014/main" val="1830641163"/>
                    </a:ext>
                  </a:extLst>
                </a:gridCol>
                <a:gridCol w="3658374">
                  <a:extLst>
                    <a:ext uri="{9D8B030D-6E8A-4147-A177-3AD203B41FA5}">
                      <a16:colId xmlns:a16="http://schemas.microsoft.com/office/drawing/2014/main" val="1799671398"/>
                    </a:ext>
                  </a:extLst>
                </a:gridCol>
                <a:gridCol w="3614823">
                  <a:extLst>
                    <a:ext uri="{9D8B030D-6E8A-4147-A177-3AD203B41FA5}">
                      <a16:colId xmlns:a16="http://schemas.microsoft.com/office/drawing/2014/main" val="2978765095"/>
                    </a:ext>
                  </a:extLst>
                </a:gridCol>
              </a:tblGrid>
              <a:tr h="38756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previous works (</a:t>
                      </a:r>
                      <a:r>
                        <a:rPr lang="en-US" altLang="zh-CN" dirty="0"/>
                        <a:t>S=1)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results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8825766"/>
                  </a:ext>
                </a:extLst>
              </a:tr>
              <a:tr h="112552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exact </a:t>
                      </a:r>
                    </a:p>
                    <a:p>
                      <a:pPr algn="l"/>
                      <a:r>
                        <a:rPr lang="en-US" dirty="0"/>
                        <a:t>diagonalization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25"/>
                        </a:lnSpc>
                      </a:pPr>
                      <a:r>
                        <a:rPr lang="en-US" dirty="0"/>
                        <a:t>A. Koga and H. </a:t>
                      </a:r>
                      <a:r>
                        <a:rPr lang="en-US" dirty="0" err="1"/>
                        <a:t>Tomishige</a:t>
                      </a:r>
                      <a:r>
                        <a:rPr lang="en-US" dirty="0"/>
                        <a:t>,  J. Nasu</a:t>
                      </a:r>
                    </a:p>
                    <a:p>
                      <a:pPr algn="l">
                        <a:lnSpc>
                          <a:spcPts val="1425"/>
                        </a:lnSpc>
                      </a:pPr>
                      <a:endParaRPr lang="en-US" b="0" dirty="0">
                        <a:effectLst/>
                      </a:endParaRPr>
                    </a:p>
                    <a:p>
                      <a:pPr algn="l">
                        <a:lnSpc>
                          <a:spcPts val="1425"/>
                        </a:lnSpc>
                      </a:pPr>
                      <a:r>
                        <a:rPr lang="en-US" sz="1600" b="0" dirty="0">
                          <a:effectLst/>
                        </a:rPr>
                        <a:t>Journal of the Physical Society of Japan </a:t>
                      </a:r>
                      <a:r>
                        <a:rPr lang="en-US" sz="1600" dirty="0"/>
                        <a:t>87.063703 (2018)</a:t>
                      </a:r>
                    </a:p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Do not see a clear gap convergence trend in 24 size, nor an obvious ground-state degeneracy.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7084608"/>
                  </a:ext>
                </a:extLst>
              </a:tr>
              <a:tr h="97804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DMRG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25"/>
                        </a:lnSpc>
                      </a:pPr>
                      <a:r>
                        <a:rPr lang="en-US" dirty="0"/>
                        <a:t>Xiao-Yu Dong and D.N. Sheng</a:t>
                      </a:r>
                    </a:p>
                    <a:p>
                      <a:pPr algn="l">
                        <a:lnSpc>
                          <a:spcPts val="1425"/>
                        </a:lnSpc>
                      </a:pPr>
                      <a:endParaRPr lang="en-US" dirty="0"/>
                    </a:p>
                    <a:p>
                      <a:pPr algn="l">
                        <a:lnSpc>
                          <a:spcPts val="1425"/>
                        </a:lnSpc>
                      </a:pPr>
                      <a:r>
                        <a:rPr lang="en-US" sz="1600" dirty="0"/>
                        <a:t>Phys. Rev. B.102.121102 (2020)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DMRG study for 4-width cylinder:  Up to correlation length two, do not see its convergence.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2652118"/>
                  </a:ext>
                </a:extLst>
              </a:tr>
              <a:tr h="2309449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/>
                        <a:t>simple update tensor network</a:t>
                      </a:r>
                    </a:p>
                    <a:p>
                      <a:pPr algn="l"/>
                      <a:r>
                        <a:rPr lang="en-US" dirty="0"/>
                        <a:t>(</a:t>
                      </a:r>
                      <a:r>
                        <a:rPr lang="en-US" dirty="0" err="1"/>
                        <a:t>iPEPS</a:t>
                      </a:r>
                      <a:r>
                        <a:rPr lang="en-US" dirty="0"/>
                        <a:t>)</a:t>
                      </a:r>
                    </a:p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25"/>
                        </a:lnSpc>
                      </a:pPr>
                      <a:endParaRPr lang="en-US" dirty="0"/>
                    </a:p>
                    <a:p>
                      <a:pPr algn="l">
                        <a:lnSpc>
                          <a:spcPts val="1425"/>
                        </a:lnSpc>
                      </a:pPr>
                      <a:r>
                        <a:rPr lang="en-US" dirty="0"/>
                        <a:t>1. H.-Y Lee, N. Kawashima, Y. B. Kim, </a:t>
                      </a:r>
                      <a:r>
                        <a:rPr lang="en-US" sz="1600" dirty="0"/>
                        <a:t>Phys. Rev. R. 2.033318 (2020)</a:t>
                      </a:r>
                    </a:p>
                    <a:p>
                      <a:pPr algn="l">
                        <a:lnSpc>
                          <a:spcPts val="1425"/>
                        </a:lnSpc>
                      </a:pPr>
                      <a:endParaRPr lang="en-US" dirty="0"/>
                    </a:p>
                    <a:p>
                      <a:pPr algn="l"/>
                      <a:r>
                        <a:rPr lang="en-US" dirty="0"/>
                        <a:t>2. Y.-H. Chen, J. </a:t>
                      </a:r>
                      <a:r>
                        <a:rPr lang="en-US" dirty="0" err="1"/>
                        <a:t>Genzor</a:t>
                      </a:r>
                      <a:r>
                        <a:rPr lang="en-US" dirty="0"/>
                        <a:t>, Y.B. Kim, Y. Kao  </a:t>
                      </a:r>
                      <a:r>
                        <a:rPr lang="en-US" sz="1600" dirty="0"/>
                        <a:t>Phys. Rev. B 105.L060403 (2021)</a:t>
                      </a:r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/>
                        <a:t>3. S. </a:t>
                      </a:r>
                      <a:r>
                        <a:rPr lang="en-US"/>
                        <a:t>Jahromi et. </a:t>
                      </a:r>
                      <a:r>
                        <a:rPr lang="en-US" dirty="0"/>
                        <a:t>al. </a:t>
                      </a:r>
                      <a:r>
                        <a:rPr lang="en-US" sz="1600" dirty="0"/>
                        <a:t>Communications Physics 7.1.319 (2024)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1,2 claim gapped Z2 SL without symmetry-breaking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3 claims anisotropic VBS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3244276"/>
                  </a:ext>
                </a:extLst>
              </a:tr>
            </a:tbl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D87B8FAD-F1CE-5DC3-AD40-24D018EF8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challenges for numerical methods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F329DE-9686-3C34-B099-5EC7AD09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21146BF-64F8-29C7-566F-C4A2E17B803C}"/>
              </a:ext>
            </a:extLst>
          </p:cNvPr>
          <p:cNvSpPr txBox="1"/>
          <p:nvPr/>
        </p:nvSpPr>
        <p:spPr>
          <a:xfrm>
            <a:off x="0" y="1266352"/>
            <a:ext cx="8331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Main problem: finite-size effects or finite-precision effects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3609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46787FDD-FC82-746F-1440-CE0814F97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352" y="1167276"/>
            <a:ext cx="3270648" cy="206657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7DEF819-2AF2-2E90-425D-D9926EE5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challenges for numerical methods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56F520-62D4-C8B9-ACA0-E2E7DC2E6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geometry should be </a:t>
            </a:r>
          </a:p>
          <a:p>
            <a:pPr lvl="1"/>
            <a:r>
              <a:rPr lang="en-US" altLang="zh-CN" dirty="0"/>
              <a:t>Compatible with tripled unit-cell structure </a:t>
            </a:r>
          </a:p>
          <a:p>
            <a:pPr lvl="1"/>
            <a:r>
              <a:rPr lang="en-US" altLang="zh-CN" dirty="0"/>
              <a:t>Does not support loop of weak bond with </a:t>
            </a:r>
          </a:p>
          <a:p>
            <a:pPr marL="457200" lvl="1" indent="0">
              <a:buNone/>
            </a:pPr>
            <a:r>
              <a:rPr lang="en-US" altLang="zh-CN" dirty="0"/>
              <a:t>    length 6 cross periodic boundary </a:t>
            </a:r>
          </a:p>
          <a:p>
            <a:r>
              <a:rPr lang="en-US" altLang="zh-CN" dirty="0"/>
              <a:t>Infinite project entangled pair states (</a:t>
            </a:r>
            <a:r>
              <a:rPr lang="en-US" altLang="zh-CN" dirty="0" err="1"/>
              <a:t>iPEPS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F9C51B-479B-1CE2-0A85-55BE152E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78845C-6DC5-9016-6D42-A45A39EA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12</a:t>
            </a:fld>
            <a:endParaRPr lang="zh-CN" altLang="en-US"/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57DE70C7-102D-1786-412D-4F65DAC5470D}"/>
              </a:ext>
            </a:extLst>
          </p:cNvPr>
          <p:cNvGrpSpPr/>
          <p:nvPr/>
        </p:nvGrpSpPr>
        <p:grpSpPr>
          <a:xfrm>
            <a:off x="596296" y="3843720"/>
            <a:ext cx="2838027" cy="2988924"/>
            <a:chOff x="2243667" y="2954676"/>
            <a:chExt cx="2838027" cy="2988924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F700DFAD-916E-B65F-AC71-5356EC049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0086" y="2954676"/>
              <a:ext cx="2691608" cy="2867844"/>
            </a:xfrm>
            <a:prstGeom prst="rect">
              <a:avLst/>
            </a:prstGeom>
          </p:spPr>
        </p:pic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5D3A027B-3090-E346-48EA-03253909AD70}"/>
                </a:ext>
              </a:extLst>
            </p:cNvPr>
            <p:cNvSpPr/>
            <p:nvPr/>
          </p:nvSpPr>
          <p:spPr>
            <a:xfrm>
              <a:off x="2243667" y="5418667"/>
              <a:ext cx="635000" cy="5249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38A6A5B-1F1B-649D-8C58-DF4F436CFFEE}"/>
              </a:ext>
            </a:extLst>
          </p:cNvPr>
          <p:cNvSpPr txBox="1"/>
          <p:nvPr/>
        </p:nvSpPr>
        <p:spPr>
          <a:xfrm>
            <a:off x="3767589" y="4546150"/>
            <a:ext cx="3652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Unit cell of </a:t>
            </a:r>
            <a:r>
              <a:rPr lang="en-US" altLang="zh-CN" dirty="0" err="1"/>
              <a:t>iPEPS</a:t>
            </a:r>
            <a:r>
              <a:rPr lang="en-US" altLang="zh-CN" dirty="0"/>
              <a:t>,  A,B,C tensors are equivalent in our case,  each with an index for local Hilbert space, and three contracts with nearby tensors.</a:t>
            </a:r>
          </a:p>
        </p:txBody>
      </p:sp>
    </p:spTree>
    <p:extLst>
      <p:ext uri="{BB962C8B-B14F-4D97-AF65-F5344CB8AC3E}">
        <p14:creationId xmlns:p14="http://schemas.microsoft.com/office/powerpoint/2010/main" val="428331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4A73FC-2660-31C1-D3EB-19771EF9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Our determination of quantum phases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C847A9-7A98-C798-34AE-C49635C1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2144D270-97FD-159E-AF63-D2DFFED25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20" b="49720"/>
          <a:stretch>
            <a:fillRect/>
          </a:stretch>
        </p:blipFill>
        <p:spPr>
          <a:xfrm>
            <a:off x="563983" y="1258263"/>
            <a:ext cx="2569770" cy="216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249979D-6A5B-FFF7-AF15-FDC6DE2207D7}"/>
              </a:ext>
            </a:extLst>
          </p:cNvPr>
          <p:cNvSpPr txBox="1"/>
          <p:nvPr/>
        </p:nvSpPr>
        <p:spPr>
          <a:xfrm>
            <a:off x="4726117" y="6336917"/>
            <a:ext cx="447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dimer order, no topological order</a:t>
            </a:r>
          </a:p>
          <a:p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2BB71C9-6606-9FE2-363B-FC7F98201707}"/>
              </a:ext>
            </a:extLst>
          </p:cNvPr>
          <p:cNvSpPr txBox="1"/>
          <p:nvPr/>
        </p:nvSpPr>
        <p:spPr>
          <a:xfrm>
            <a:off x="505531" y="3650810"/>
            <a:ext cx="3570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uniform bond energy, gapless SL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B73F3D1A-940E-A08E-B672-ABF439EF5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3" t="-1423" r="2323" b="51143"/>
          <a:stretch>
            <a:fillRect/>
          </a:stretch>
        </p:blipFill>
        <p:spPr>
          <a:xfrm>
            <a:off x="5088627" y="1168829"/>
            <a:ext cx="2368836" cy="2160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E06B5A8-5C06-5293-EBA6-299A9DD5C27C}"/>
              </a:ext>
            </a:extLst>
          </p:cNvPr>
          <p:cNvSpPr txBox="1"/>
          <p:nvPr/>
        </p:nvSpPr>
        <p:spPr>
          <a:xfrm>
            <a:off x="4657557" y="3650810"/>
            <a:ext cx="398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plaquette order, no topological order</a:t>
            </a:r>
            <a:endParaRPr lang="zh-CN" altLang="en-US" dirty="0"/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6C6FBF63-EBAF-AFBE-2F2B-6EB37201E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96" r="50840"/>
          <a:stretch>
            <a:fillRect/>
          </a:stretch>
        </p:blipFill>
        <p:spPr>
          <a:xfrm>
            <a:off x="563982" y="4196351"/>
            <a:ext cx="2690866" cy="2160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1311C26-8ED4-F3BD-1EB6-B03ED2EC24B6}"/>
              </a:ext>
            </a:extLst>
          </p:cNvPr>
          <p:cNvSpPr txBox="1"/>
          <p:nvPr/>
        </p:nvSpPr>
        <p:spPr>
          <a:xfrm>
            <a:off x="436973" y="6339863"/>
            <a:ext cx="3980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dimer order with topological order</a:t>
            </a:r>
            <a:endParaRPr lang="zh-CN" altLang="en-US" dirty="0"/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4F3D50FA-3DD3-956F-D4E1-E1BEAEA3A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6" t="50596"/>
          <a:stretch>
            <a:fillRect/>
          </a:stretch>
        </p:blipFill>
        <p:spPr>
          <a:xfrm>
            <a:off x="5189002" y="4174992"/>
            <a:ext cx="254168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0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3BA4A4-BDB0-7905-19B2-CFB50B72C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Correlation length spectrum for Spin-3/2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E21AB9-E330-EF68-0D78-FEF4E8729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system is gapped with Z2 topological order</a:t>
            </a:r>
          </a:p>
          <a:p>
            <a:r>
              <a:rPr lang="en-US" altLang="zh-CN" dirty="0"/>
              <a:t>String (fermion) correlation only exists as deconfined in spin-3/2 model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u="sng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31EFF14-5031-9B43-B274-0CD0C810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8BB2552-BB6A-53B3-F257-3B43263B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" t="49387" r="49816" b="-959"/>
          <a:stretch>
            <a:fillRect/>
          </a:stretch>
        </p:blipFill>
        <p:spPr>
          <a:xfrm>
            <a:off x="105879" y="2970411"/>
            <a:ext cx="5540428" cy="3980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E6C7180-0767-3A70-F13F-4499C62AC281}"/>
                  </a:ext>
                </a:extLst>
              </p:cNvPr>
              <p:cNvSpPr txBox="1"/>
              <p:nvPr/>
            </p:nvSpPr>
            <p:spPr>
              <a:xfrm>
                <a:off x="5705802" y="3520554"/>
                <a:ext cx="35616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Consider all kinds of two-point correlation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E6C7180-0767-3A70-F13F-4499C62AC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802" y="3520554"/>
                <a:ext cx="3561695" cy="646331"/>
              </a:xfrm>
              <a:prstGeom prst="rect">
                <a:avLst/>
              </a:prstGeom>
              <a:blipFill>
                <a:blip r:embed="rId3"/>
                <a:stretch>
                  <a:fillRect l="-1541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F5C6305E-34D4-451C-7B2A-E1BB03F26AFD}"/>
                  </a:ext>
                </a:extLst>
              </p:cNvPr>
              <p:cNvSpPr txBox="1"/>
              <p:nvPr/>
            </p:nvSpPr>
            <p:spPr>
              <a:xfrm>
                <a:off x="5752186" y="4537827"/>
                <a:ext cx="2452105" cy="661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fixing a direction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F5C6305E-34D4-451C-7B2A-E1BB03F26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186" y="4537827"/>
                <a:ext cx="2452105" cy="661912"/>
              </a:xfrm>
              <a:prstGeom prst="rect">
                <a:avLst/>
              </a:prstGeom>
              <a:blipFill>
                <a:blip r:embed="rId4"/>
                <a:stretch>
                  <a:fillRect l="-2239" t="-22936" b="-102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FCE77D3-3CE2-0FB5-6D1B-AFB4CF43E891}"/>
              </a:ext>
            </a:extLst>
          </p:cNvPr>
          <p:cNvSpPr/>
          <p:nvPr/>
        </p:nvSpPr>
        <p:spPr>
          <a:xfrm>
            <a:off x="199697" y="3100552"/>
            <a:ext cx="483475" cy="546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6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763752-B347-4615-816A-9DB555E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Contract the infinite tensor network with boundary MPS</a:t>
            </a: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19B9EA-B035-2D16-557B-58D9CD5CB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Large-unit-cell variational uniform matrix product states (VUMPS)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796EA24-D011-5CC7-F5E3-F0D79EBEE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57B14FC-6293-45BA-0CCA-5FDA55A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223A45D-E8E8-6ECE-A424-9B7CF968C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062" y="2387149"/>
            <a:ext cx="4141875" cy="36545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38D05E-E5B4-9724-ABB6-E24EEC80AD0A}"/>
              </a:ext>
            </a:extLst>
          </p:cNvPr>
          <p:cNvSpPr/>
          <p:nvPr/>
        </p:nvSpPr>
        <p:spPr>
          <a:xfrm>
            <a:off x="2270234" y="2627586"/>
            <a:ext cx="758716" cy="46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A9DDE-6037-DF36-6EC5-D91F40843AB5}"/>
              </a:ext>
            </a:extLst>
          </p:cNvPr>
          <p:cNvSpPr txBox="1"/>
          <p:nvPr/>
        </p:nvSpPr>
        <p:spPr>
          <a:xfrm>
            <a:off x="221831" y="2259449"/>
            <a:ext cx="20574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r>
              <a:rPr lang="en-US" sz="1400" b="1" dirty="0"/>
              <a:t>Phys. Rev. B 97.045145 (2018)</a:t>
            </a:r>
          </a:p>
          <a:p>
            <a:endParaRPr lang="en-US" sz="1400" b="1" dirty="0"/>
          </a:p>
          <a:p>
            <a:r>
              <a:rPr lang="en-US" sz="1400" b="1" dirty="0"/>
              <a:t>V. Zauner-Stauber,  L. </a:t>
            </a:r>
            <a:r>
              <a:rPr lang="en-US" sz="1400" b="1" dirty="0" err="1"/>
              <a:t>Vanderstraeten</a:t>
            </a:r>
            <a:r>
              <a:rPr lang="en-US" sz="1400" b="1" dirty="0"/>
              <a:t>,  M.T. Fishman, and F. Verstraete,  and J. </a:t>
            </a:r>
            <a:r>
              <a:rPr lang="en-US" sz="1400" b="1" dirty="0" err="1"/>
              <a:t>Haegeman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Quantum 4, 328 (2020)</a:t>
            </a:r>
          </a:p>
          <a:p>
            <a:endParaRPr lang="en-US" sz="1400" b="1" dirty="0"/>
          </a:p>
          <a:p>
            <a:r>
              <a:rPr lang="en-US" sz="1400" b="1" dirty="0"/>
              <a:t>A. </a:t>
            </a:r>
            <a:r>
              <a:rPr lang="en-US" sz="1400" b="1" dirty="0" err="1"/>
              <a:t>Nietner</a:t>
            </a:r>
            <a:r>
              <a:rPr lang="en-US" sz="1400" b="1" dirty="0"/>
              <a:t>, B. Vanhecke, F. Verstraete, J. Eisert, and L. </a:t>
            </a:r>
            <a:r>
              <a:rPr lang="en-US" sz="1400" b="1" dirty="0" err="1"/>
              <a:t>Vanderstraeten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6628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4C705B-5FF1-D5BC-056F-0651E213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Detection of Z2 topological order from boundary MPS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C9F5FC-0B0A-975A-7AED-C57167BC8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altLang="zh-CN" dirty="0"/>
              <a:t>For topological trivial state, no string, unique MPS </a:t>
            </a:r>
          </a:p>
          <a:p>
            <a:pPr marL="285750" indent="-285750"/>
            <a:r>
              <a:rPr lang="en-US" altLang="zh-CN" dirty="0"/>
              <a:t>For topological non-trivial state, string, degenerated MPS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E0A1280-EFA0-E01E-BA05-F8E2FBC8B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DA24C7-75F0-2BE7-617B-A95F5C6A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11" name="图片 10" descr="卡通人物&#10;&#10;AI 生成的内容可能不正确。">
            <a:extLst>
              <a:ext uri="{FF2B5EF4-FFF2-40B4-BE49-F238E27FC236}">
                <a16:creationId xmlns:a16="http://schemas.microsoft.com/office/drawing/2014/main" id="{ACCF8E76-B96A-6864-74D7-4742C80C7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671888"/>
            <a:ext cx="8982075" cy="2867025"/>
          </a:xfrm>
          <a:prstGeom prst="rect">
            <a:avLst/>
          </a:prstGeom>
        </p:spPr>
      </p:pic>
      <p:sp>
        <p:nvSpPr>
          <p:cNvPr id="6" name="文本框 10">
            <a:extLst>
              <a:ext uri="{FF2B5EF4-FFF2-40B4-BE49-F238E27FC236}">
                <a16:creationId xmlns:a16="http://schemas.microsoft.com/office/drawing/2014/main" id="{8CBEAA2D-AF88-A760-1432-206F8E955782}"/>
              </a:ext>
            </a:extLst>
          </p:cNvPr>
          <p:cNvSpPr txBox="1"/>
          <p:nvPr/>
        </p:nvSpPr>
        <p:spPr>
          <a:xfrm>
            <a:off x="430924" y="2662178"/>
            <a:ext cx="428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1400" b="1" dirty="0"/>
              <a:t>J. Haegeman, V. Zauner, N. Schuch &amp; F. </a:t>
            </a:r>
            <a:r>
              <a:rPr lang="de-DE" altLang="zh-CN" sz="1400" b="1" dirty="0" err="1"/>
              <a:t>Verstraete</a:t>
            </a:r>
            <a:r>
              <a:rPr lang="de-DE" altLang="zh-CN" sz="1400" b="1" dirty="0"/>
              <a:t>, </a:t>
            </a:r>
            <a:r>
              <a:rPr lang="fr-FR" altLang="zh-CN" sz="1400" b="1" dirty="0"/>
              <a:t>Nature Communications 6, 8284 (2015) </a:t>
            </a:r>
            <a:endParaRPr lang="zh-CN" altLang="en-US" sz="1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B85BB-BFE3-4D9E-53F7-2839DC3723C7}"/>
              </a:ext>
            </a:extLst>
          </p:cNvPr>
          <p:cNvSpPr/>
          <p:nvPr/>
        </p:nvSpPr>
        <p:spPr>
          <a:xfrm>
            <a:off x="178676" y="3671888"/>
            <a:ext cx="504496" cy="427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C8E7A4-09CC-4F2E-5967-F5F6DBF642BC}"/>
              </a:ext>
            </a:extLst>
          </p:cNvPr>
          <p:cNvSpPr/>
          <p:nvPr/>
        </p:nvSpPr>
        <p:spPr>
          <a:xfrm>
            <a:off x="4451116" y="3666633"/>
            <a:ext cx="504496" cy="427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51003-0C77-E111-EC5B-7260899571A8}"/>
              </a:ext>
            </a:extLst>
          </p:cNvPr>
          <p:cNvSpPr txBox="1"/>
          <p:nvPr/>
        </p:nvSpPr>
        <p:spPr>
          <a:xfrm>
            <a:off x="4720564" y="2662178"/>
            <a:ext cx="4708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A . </a:t>
            </a:r>
            <a:r>
              <a:rPr lang="en-US" sz="1400" b="1" dirty="0" err="1"/>
              <a:t>Francuz</a:t>
            </a:r>
            <a:r>
              <a:rPr lang="en-US" sz="1400" b="1" dirty="0"/>
              <a:t>, J. </a:t>
            </a:r>
            <a:r>
              <a:rPr lang="en-US" sz="1400" b="1" dirty="0" err="1"/>
              <a:t>Dziarmaga</a:t>
            </a:r>
            <a:r>
              <a:rPr lang="en-US" sz="1400" b="1" dirty="0"/>
              <a:t>, G. Vidal, and L. </a:t>
            </a:r>
            <a:r>
              <a:rPr lang="en-US" sz="1400" b="1" dirty="0" err="1"/>
              <a:t>Cincio</a:t>
            </a:r>
            <a:endParaRPr lang="en-US" sz="1400" b="1" dirty="0"/>
          </a:p>
          <a:p>
            <a:r>
              <a:rPr lang="en-US" sz="1400" b="1" dirty="0"/>
              <a:t>Phys. Rev. B 101, 041108 (2020)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6B718-5919-ED55-7375-8B14BB3ACAAC}"/>
              </a:ext>
            </a:extLst>
          </p:cNvPr>
          <p:cNvSpPr txBox="1"/>
          <p:nvPr/>
        </p:nvSpPr>
        <p:spPr>
          <a:xfrm>
            <a:off x="7683062" y="1073303"/>
            <a:ext cx="1849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Unrestricted PEPS optimization</a:t>
            </a:r>
          </a:p>
        </p:txBody>
      </p:sp>
    </p:spTree>
    <p:extLst>
      <p:ext uri="{BB962C8B-B14F-4D97-AF65-F5344CB8AC3E}">
        <p14:creationId xmlns:p14="http://schemas.microsoft.com/office/powerpoint/2010/main" val="1460557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E9539-A055-F107-17BC-BB8F127C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Topological non-trivial and trivial for different spin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13D4EF-A7A0-B6A7-A60F-EBEB312A0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Strong-bond effective theory</a:t>
            </a:r>
          </a:p>
          <a:p>
            <a:pPr lvl="1"/>
            <a:r>
              <a:rPr lang="en-US" altLang="zh-CN" dirty="0"/>
              <a:t>The effective variable has two states per bond.</a:t>
            </a:r>
          </a:p>
          <a:p>
            <a:r>
              <a:rPr lang="en-US" altLang="zh-CN" dirty="0"/>
              <a:t>Integer spin: topological trivial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Half-integer spin: topological non-trivial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653FBE-3173-B4A9-C8C0-B2F4CA64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1CFFFB2-1336-9D45-7283-8F2A1C5A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7" name="图片 6" descr="文本">
            <a:extLst>
              <a:ext uri="{FF2B5EF4-FFF2-40B4-BE49-F238E27FC236}">
                <a16:creationId xmlns:a16="http://schemas.microsoft.com/office/drawing/2014/main" id="{897C1828-71C1-2F2A-FBEF-741FB1FC6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13" y="5017541"/>
            <a:ext cx="5503637" cy="720000"/>
          </a:xfrm>
          <a:prstGeom prst="rect">
            <a:avLst/>
          </a:prstGeom>
        </p:spPr>
      </p:pic>
      <p:pic>
        <p:nvPicPr>
          <p:cNvPr id="9" name="图片 8" descr="图片包含 图标&#10;&#10;AI 生成的内容可能不正确。">
            <a:extLst>
              <a:ext uri="{FF2B5EF4-FFF2-40B4-BE49-F238E27FC236}">
                <a16:creationId xmlns:a16="http://schemas.microsoft.com/office/drawing/2014/main" id="{E695DC72-4E5D-3F9A-A57A-3997429B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79" y="3117156"/>
            <a:ext cx="1543050" cy="623688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B0C53FD9-B118-AD0E-368B-520E2869EC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50763" r="50805" b="828"/>
          <a:stretch>
            <a:fillRect/>
          </a:stretch>
        </p:blipFill>
        <p:spPr>
          <a:xfrm>
            <a:off x="6593149" y="4070466"/>
            <a:ext cx="2415651" cy="197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00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94562-66CA-B550-8142-888CC57B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Physics interpretation of the results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D979E6-E7EA-0371-C091-19EDE2EA9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For half-integer spins, the spin bond order is translated into interaction-induced pseudo-fermion bond order, while the Z2 gauge structure is intact.</a:t>
            </a:r>
          </a:p>
          <a:p>
            <a:endParaRPr lang="en-US" altLang="zh-CN" dirty="0"/>
          </a:p>
          <a:p>
            <a:r>
              <a:rPr lang="en-US" altLang="zh-CN" dirty="0"/>
              <a:t>For spin 1, there might be a scenario of Z2 condensation from a parent theory with bosons interacting with a Z2 gauge field.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35AEB1-C2E8-BC5A-E29B-069A8A09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CFC166-ACFA-F60F-919A-A033202D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73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E2ABACDF-EEB7-227B-E9C1-329C78F1E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PART II. New development of  two-dimensional tensor networks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9614720-D844-C17D-86DF-069E26F8A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2A6E95-9BE7-B670-B327-E0E1BDD1B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23F24-B174-5226-676A-F6D7B0D4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68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2E57A-7AB5-1E7C-CE6D-1D0A992E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EC6C66-FABF-F84A-480F-3C29704B0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PART I.  Introduction and results</a:t>
            </a:r>
          </a:p>
          <a:p>
            <a:pPr lvl="1"/>
            <a:r>
              <a:rPr lang="en-US" altLang="zh-CN" dirty="0"/>
              <a:t>we find an unusual spontaneous valence bond solid with topological order. 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PART II. New development of two-dimensional tensor networks</a:t>
            </a:r>
          </a:p>
          <a:p>
            <a:pPr lvl="1"/>
            <a:r>
              <a:rPr lang="en-US" altLang="zh-CN" dirty="0"/>
              <a:t>towards precise numerical studies of 2D strongly correlated electrons.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7819F1-9959-B3BA-6502-61EE9B47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8602404-D72D-2A21-CCCE-98F69AC7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63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92A247F3-F885-5337-ABFB-A0C6BDE0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 systematically improve the methods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CDA85B91-D629-BB6B-841C-84C22C373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Variational energy advantage is gained by scaling up the bond dimension D</a:t>
            </a:r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0C2304-581F-2B12-DACF-4043771F7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2D9612-830E-B633-D1A7-FF675493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11" name="图片 10" descr="图形用户界面&#10;&#10;AI 生成的内容可能不正确。">
            <a:extLst>
              <a:ext uri="{FF2B5EF4-FFF2-40B4-BE49-F238E27FC236}">
                <a16:creationId xmlns:a16="http://schemas.microsoft.com/office/drawing/2014/main" id="{6097E8C8-C3F8-57C2-C2A2-86A83E1AD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32" y="2304496"/>
            <a:ext cx="6538365" cy="455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34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D377E-E5B7-8349-4135-A310F5FF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Gradient optimization of </a:t>
            </a:r>
            <a:r>
              <a:rPr lang="en-US" altLang="zh-CN" dirty="0" err="1"/>
              <a:t>iPEPS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29C9F9-0406-EB37-131B-CC7FE96F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1089"/>
            <a:ext cx="9144000" cy="5797994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Gradient computation is complicated, but realized in </a:t>
            </a:r>
            <a:r>
              <a:rPr lang="en-US" altLang="zh-CN" b="1" dirty="0"/>
              <a:t>Phys. Rev. B 94.035133 (2015) </a:t>
            </a:r>
            <a:r>
              <a:rPr lang="en-US" altLang="zh-CN" dirty="0"/>
              <a:t>by P. Corboz</a:t>
            </a:r>
          </a:p>
          <a:p>
            <a:endParaRPr lang="en-US" altLang="zh-CN" dirty="0"/>
          </a:p>
          <a:p>
            <a:r>
              <a:rPr lang="en-US" altLang="zh-CN" dirty="0"/>
              <a:t>“Automatic differentiation”: </a:t>
            </a:r>
            <a:r>
              <a:rPr lang="en-US" altLang="zh-CN" b="1" dirty="0"/>
              <a:t>Phys. Rev. X 9, 031041 (2019) </a:t>
            </a:r>
            <a:r>
              <a:rPr lang="en-US" altLang="zh-CN" dirty="0"/>
              <a:t>by H.-J. Liao, J.-G. Liu, L. Wang, and Tao Xiang</a:t>
            </a:r>
          </a:p>
          <a:p>
            <a:endParaRPr lang="en-US" altLang="zh-CN" dirty="0"/>
          </a:p>
          <a:p>
            <a:r>
              <a:rPr lang="en-US" altLang="zh-CN" dirty="0"/>
              <a:t>Our methods and implementation, effectively, several orders of acceleration compared with  Phys. Rev. X 9, 031041 (2019) </a:t>
            </a:r>
          </a:p>
          <a:p>
            <a:pPr lvl="1"/>
            <a:r>
              <a:rPr lang="en-US" altLang="zh-CN" dirty="0"/>
              <a:t>Faster contraction: A revised VUMPS method</a:t>
            </a:r>
          </a:p>
          <a:p>
            <a:pPr lvl="1"/>
            <a:r>
              <a:rPr lang="en-US" altLang="zh-CN" dirty="0"/>
              <a:t>Faster optimization: “Geometric”  optimization</a:t>
            </a:r>
          </a:p>
          <a:p>
            <a:pPr lvl="1"/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 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E54B8E-37B8-2625-F101-41B2B62A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178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D63573-A641-BBAD-ED15-31FFAFAE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Conditioning optimization landscape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5B8C0EB-04EA-9C14-4B61-7AC7C301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Markus </a:t>
            </a:r>
            <a:r>
              <a:rPr lang="en-US" altLang="zh-CN" dirty="0" err="1"/>
              <a:t>Hauru</a:t>
            </a:r>
            <a:r>
              <a:rPr lang="en-US" altLang="zh-CN" dirty="0"/>
              <a:t>, </a:t>
            </a:r>
            <a:r>
              <a:rPr lang="fr-FR" altLang="zh-CN" dirty="0"/>
              <a:t>SciPost Phys. 10, 040 (2021)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645320A-7AEE-4FA5-19CA-7B5D6BBB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D28AAAC-CD38-3190-9083-420DE7C06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380"/>
            <a:ext cx="9144000" cy="16827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71C55C4-A0BC-55B8-B4DE-2326866D3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402" y="4272535"/>
            <a:ext cx="1857195" cy="1911288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DA0C36F-8C91-B4AB-BFCE-87DD935FA46F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4572000" y="3537130"/>
            <a:ext cx="0" cy="7354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A72EFE41-AE1D-C811-9CCE-F4573FAAF39A}"/>
              </a:ext>
            </a:extLst>
          </p:cNvPr>
          <p:cNvSpPr txBox="1"/>
          <p:nvPr/>
        </p:nvSpPr>
        <p:spPr>
          <a:xfrm>
            <a:off x="4928051" y="4861863"/>
            <a:ext cx="4215949" cy="1231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altLang="zh-CN" dirty="0">
                <a:solidFill>
                  <a:srgbClr val="FF0000"/>
                </a:solidFill>
              </a:rPr>
              <a:t>Precondition</a:t>
            </a:r>
            <a:r>
              <a:rPr lang="en-US" altLang="zh-CN" dirty="0"/>
              <a:t>: decrease the optimization steps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1493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98645-BF06-3341-BA5B-CE3D0C89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Metric in </a:t>
            </a:r>
            <a:r>
              <a:rPr lang="en-US" altLang="zh-CN" dirty="0" err="1"/>
              <a:t>iPEPS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4E24C22-6271-E01B-8393-C60E5C5122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Tangent space vector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Metric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</m:t>
                    </m:r>
                  </m:oMath>
                </a14:m>
                <a:r>
                  <a:rPr lang="en-US" altLang="zh-CN" dirty="0"/>
                  <a:t> is defined using the overlap between the states represented by the tangent vectors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4E24C22-6271-E01B-8393-C60E5C5122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0" t="-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E32568-4A44-2844-568B-FA192DE5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A60917-31AB-2B1E-CE12-8F1B9031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42E3673-C4D8-720A-1636-4B211D3BF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825" y="1974026"/>
            <a:ext cx="5086350" cy="8096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0A6E137-BF0C-278D-137D-21316AA86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075" y="4074350"/>
            <a:ext cx="3952875" cy="8096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AD4E3FF-4D78-6DFF-4BDF-1E13C029B77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239"/>
          <a:stretch>
            <a:fillRect/>
          </a:stretch>
        </p:blipFill>
        <p:spPr>
          <a:xfrm>
            <a:off x="1688041" y="5028120"/>
            <a:ext cx="5767917" cy="177061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2B20881-A51A-E22D-1C42-75828A70B4B1}"/>
              </a:ext>
            </a:extLst>
          </p:cNvPr>
          <p:cNvSpPr/>
          <p:nvPr/>
        </p:nvSpPr>
        <p:spPr>
          <a:xfrm>
            <a:off x="1688041" y="5144068"/>
            <a:ext cx="1645603" cy="69793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1BE41E3-F3D8-4E3D-98CA-1B050C336067}"/>
              </a:ext>
            </a:extLst>
          </p:cNvPr>
          <p:cNvSpPr txBox="1"/>
          <p:nvPr/>
        </p:nvSpPr>
        <p:spPr>
          <a:xfrm>
            <a:off x="1628462" y="5562897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local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3E62E-0A2F-2866-BCCE-D51E20E8CEEC}"/>
              </a:ext>
            </a:extLst>
          </p:cNvPr>
          <p:cNvSpPr txBox="1"/>
          <p:nvPr/>
        </p:nvSpPr>
        <p:spPr>
          <a:xfrm>
            <a:off x="3899338" y="205460"/>
            <a:ext cx="5244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2511.09546 Xing-Yu Zhang, Qi Yang, Philippe Corboz, </a:t>
            </a:r>
            <a:r>
              <a:rPr lang="en-US" dirty="0" err="1"/>
              <a:t>Jutho</a:t>
            </a:r>
            <a:r>
              <a:rPr lang="en-US" dirty="0"/>
              <a:t> </a:t>
            </a:r>
            <a:r>
              <a:rPr lang="en-US" dirty="0" err="1"/>
              <a:t>Haegeman</a:t>
            </a:r>
            <a:r>
              <a:rPr lang="en-US" dirty="0"/>
              <a:t> and Wei Tang</a:t>
            </a:r>
          </a:p>
        </p:txBody>
      </p:sp>
    </p:spTree>
    <p:extLst>
      <p:ext uri="{BB962C8B-B14F-4D97-AF65-F5344CB8AC3E}">
        <p14:creationId xmlns:p14="http://schemas.microsoft.com/office/powerpoint/2010/main" val="1280118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C83533B-4BB4-DDC4-286C-5AF3366631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Different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unit cell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C83533B-4BB4-DDC4-286C-5AF3366631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A530B1A-EB3A-2597-16FB-9888A281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ACFB58-07DC-C678-05B7-8A45990A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AFCA88-A237-EAFF-4EF7-830C6B2DC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151" y="2408318"/>
            <a:ext cx="4260849" cy="20078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E24A6E-88EC-8CB8-2A4D-4A07C3F9B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6123"/>
            <a:ext cx="4960938" cy="3492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D1E7607-23AA-F90D-C802-73C6A52012FB}"/>
                  </a:ext>
                </a:extLst>
              </p:cNvPr>
              <p:cNvSpPr txBox="1"/>
              <p:nvPr/>
            </p:nvSpPr>
            <p:spPr>
              <a:xfrm>
                <a:off x="2060963" y="1746788"/>
                <a:ext cx="83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D1E7607-23AA-F90D-C802-73C6A5201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963" y="1746788"/>
                <a:ext cx="83901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864CA2CE-6A9A-6CBE-A5C6-E92C0A7BA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547" y="5341839"/>
            <a:ext cx="6822721" cy="151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51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4CE31-D928-48DA-FC79-9E9D0257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0717"/>
            <a:ext cx="9144000" cy="1331089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The precision benchmarks</a:t>
            </a:r>
            <a:endParaRPr lang="zh-CN" altLang="en-US" sz="3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ECCCE5-E0A1-825A-D0AC-7A00A454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0" y="1450428"/>
            <a:ext cx="7380889" cy="4264080"/>
          </a:xfrm>
        </p:spPr>
        <p:txBody>
          <a:bodyPr/>
          <a:lstStyle/>
          <a:p>
            <a:r>
              <a:rPr lang="en-US" sz="2000" dirty="0"/>
              <a:t>In our Kitaev case,    we benchmark Kitaev spin ½,  get </a:t>
            </a:r>
            <a:r>
              <a:rPr lang="en-US" sz="2000" b="1" u="sng" dirty="0"/>
              <a:t>7</a:t>
            </a:r>
            <a:r>
              <a:rPr lang="en-US" sz="2000" dirty="0"/>
              <a:t> significant digits for the energy per site of the exact solutions</a:t>
            </a:r>
          </a:p>
          <a:p>
            <a:endParaRPr lang="en-US" sz="2000" dirty="0"/>
          </a:p>
          <a:p>
            <a:r>
              <a:rPr lang="en-US" sz="2000" dirty="0"/>
              <a:t> The square lattice. The Heisenberg model is the golden standard for benchmarking with sign-problem-free Monte Carlo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7209890-99DE-4301-5792-B778A1F58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64351"/>
              </p:ext>
            </p:extLst>
          </p:nvPr>
        </p:nvGraphicFramePr>
        <p:xfrm>
          <a:off x="716378" y="3679881"/>
          <a:ext cx="718404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011">
                  <a:extLst>
                    <a:ext uri="{9D8B030D-6E8A-4147-A177-3AD203B41FA5}">
                      <a16:colId xmlns:a16="http://schemas.microsoft.com/office/drawing/2014/main" val="1389190191"/>
                    </a:ext>
                  </a:extLst>
                </a:gridCol>
                <a:gridCol w="1796011">
                  <a:extLst>
                    <a:ext uri="{9D8B030D-6E8A-4147-A177-3AD203B41FA5}">
                      <a16:colId xmlns:a16="http://schemas.microsoft.com/office/drawing/2014/main" val="2265874478"/>
                    </a:ext>
                  </a:extLst>
                </a:gridCol>
                <a:gridCol w="1796011">
                  <a:extLst>
                    <a:ext uri="{9D8B030D-6E8A-4147-A177-3AD203B41FA5}">
                      <a16:colId xmlns:a16="http://schemas.microsoft.com/office/drawing/2014/main" val="3934706057"/>
                    </a:ext>
                  </a:extLst>
                </a:gridCol>
                <a:gridCol w="1796011">
                  <a:extLst>
                    <a:ext uri="{9D8B030D-6E8A-4147-A177-3AD203B41FA5}">
                      <a16:colId xmlns:a16="http://schemas.microsoft.com/office/drawing/2014/main" val="274712620"/>
                    </a:ext>
                  </a:extLst>
                </a:gridCol>
              </a:tblGrid>
              <a:tr h="5313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Energy per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Extrapolation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Computation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26765"/>
                  </a:ext>
                </a:extLst>
              </a:tr>
              <a:tr h="627244">
                <a:tc>
                  <a:txBody>
                    <a:bodyPr/>
                    <a:lstStyle/>
                    <a:p>
                      <a:r>
                        <a:rPr lang="en-US" dirty="0"/>
                        <a:t> SSE QMC,  Sandvick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-0.6694421(5)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Yes, finite-size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412606"/>
                  </a:ext>
                </a:extLst>
              </a:tr>
              <a:tr h="363403">
                <a:tc>
                  <a:txBody>
                    <a:bodyPr/>
                    <a:lstStyle/>
                    <a:p>
                      <a:r>
                        <a:rPr lang="en-US" dirty="0"/>
                        <a:t>Our unpublished result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-0.669438236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No, bare data for D=9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955423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EDC8D291-B6D1-BC34-CE98-EEEECD23CDF1}"/>
              </a:ext>
            </a:extLst>
          </p:cNvPr>
          <p:cNvSpPr/>
          <p:nvPr/>
        </p:nvSpPr>
        <p:spPr>
          <a:xfrm>
            <a:off x="2659747" y="4372109"/>
            <a:ext cx="905256" cy="877824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D7BBFA-A82C-A3A4-FAB4-5A7B49D18B6E}"/>
              </a:ext>
            </a:extLst>
          </p:cNvPr>
          <p:cNvSpPr txBox="1"/>
          <p:nvPr/>
        </p:nvSpPr>
        <p:spPr>
          <a:xfrm>
            <a:off x="199696" y="5719055"/>
            <a:ext cx="327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Wait!  Sandvick’s new</a:t>
            </a:r>
          </a:p>
          <a:p>
            <a:r>
              <a:rPr lang="en-US" dirty="0"/>
              <a:t>result </a:t>
            </a:r>
            <a:r>
              <a:rPr lang="en-US" b="1" dirty="0" err="1"/>
              <a:t>arxiv</a:t>
            </a:r>
            <a:r>
              <a:rPr lang="en-US" b="1" dirty="0"/>
              <a:t> 2601.20189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ECD527-5A2B-555A-5005-A229C74DB388}"/>
              </a:ext>
            </a:extLst>
          </p:cNvPr>
          <p:cNvSpPr txBox="1"/>
          <p:nvPr/>
        </p:nvSpPr>
        <p:spPr>
          <a:xfrm>
            <a:off x="2659747" y="5636505"/>
            <a:ext cx="190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−0.669441857(7)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473E8D-AED2-0450-747F-5C4C8382A6DE}"/>
              </a:ext>
            </a:extLst>
          </p:cNvPr>
          <p:cNvSpPr txBox="1"/>
          <p:nvPr/>
        </p:nvSpPr>
        <p:spPr>
          <a:xfrm>
            <a:off x="4687614" y="6054564"/>
            <a:ext cx="218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far?</a:t>
            </a:r>
          </a:p>
        </p:txBody>
      </p:sp>
    </p:spTree>
    <p:extLst>
      <p:ext uri="{BB962C8B-B14F-4D97-AF65-F5344CB8AC3E}">
        <p14:creationId xmlns:p14="http://schemas.microsoft.com/office/powerpoint/2010/main" val="2209977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F1B522-B3E4-CCA9-6175-15EF4D09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9012"/>
            <a:ext cx="9144000" cy="1331089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New Cross-validation:  between</a:t>
            </a:r>
            <a:r>
              <a:rPr lang="zh-CN" altLang="en-US" sz="3600" dirty="0"/>
              <a:t> </a:t>
            </a:r>
            <a:r>
              <a:rPr lang="en-US" altLang="zh-CN" sz="3600" dirty="0"/>
              <a:t>“cat” and symmetry-breaking </a:t>
            </a:r>
            <a:r>
              <a:rPr lang="en-US" altLang="zh-CN" sz="3600" dirty="0" err="1"/>
              <a:t>iPEPS</a:t>
            </a:r>
            <a:r>
              <a:rPr lang="en-US" altLang="zh-CN" sz="3600" dirty="0"/>
              <a:t>  calculations</a:t>
            </a:r>
            <a:endParaRPr lang="zh-CN" altLang="en-US" sz="36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BD0E85-5BAD-4686-0BA7-2BAC6BDE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1F3FEE-EBE6-8BB7-8A10-FFAA878D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A47BDA0-F915-7925-7E0C-7B955575F8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32" r="3238" b="1056"/>
          <a:stretch>
            <a:fillRect/>
          </a:stretch>
        </p:blipFill>
        <p:spPr>
          <a:xfrm>
            <a:off x="0" y="2186790"/>
            <a:ext cx="5558882" cy="316204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CB232BA-C530-4498-5479-F1977CE571DD}"/>
              </a:ext>
            </a:extLst>
          </p:cNvPr>
          <p:cNvSpPr txBox="1"/>
          <p:nvPr/>
        </p:nvSpPr>
        <p:spPr>
          <a:xfrm>
            <a:off x="5112937" y="1330322"/>
            <a:ext cx="332549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Spontaneous symmetry breaking is characterized by degenerate states that break symmetry. These can form a superposition to restore the symmetry as a cat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We can forbid symmetry-breaking states by restricting PEPS and the environment!</a:t>
            </a:r>
          </a:p>
          <a:p>
            <a:endParaRPr lang="zh-CN" alt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FA9EA3-D7C5-F593-C99F-E6360F41B118}"/>
              </a:ext>
            </a:extLst>
          </p:cNvPr>
          <p:cNvSpPr txBox="1"/>
          <p:nvPr/>
        </p:nvSpPr>
        <p:spPr>
          <a:xfrm>
            <a:off x="85881" y="5584806"/>
            <a:ext cx="2444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M. </a:t>
            </a:r>
            <a:r>
              <a:rPr lang="en-US" sz="1400" b="1" dirty="0" err="1"/>
              <a:t>Rispler</a:t>
            </a:r>
            <a:r>
              <a:rPr lang="en-US" sz="1400" b="1" dirty="0"/>
              <a:t>, K. </a:t>
            </a:r>
            <a:r>
              <a:rPr lang="en-US" sz="1400" b="1" dirty="0" err="1"/>
              <a:t>Duivenvoorden</a:t>
            </a:r>
            <a:r>
              <a:rPr lang="en-US" sz="1400" b="1" dirty="0"/>
              <a:t>, and N. Schuch </a:t>
            </a:r>
          </a:p>
          <a:p>
            <a:r>
              <a:rPr lang="en-US" sz="1400" b="1" dirty="0"/>
              <a:t>PhysRevB.92.155133 (2015)</a:t>
            </a:r>
          </a:p>
          <a:p>
            <a:r>
              <a:rPr lang="en-US" sz="1400" b="1" dirty="0"/>
              <a:t>“exact cat PEPS”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D0776-3327-AE11-9EAC-000A8CBD7E7D}"/>
              </a:ext>
            </a:extLst>
          </p:cNvPr>
          <p:cNvSpPr txBox="1"/>
          <p:nvPr/>
        </p:nvSpPr>
        <p:spPr>
          <a:xfrm>
            <a:off x="4706796" y="4938475"/>
            <a:ext cx="45837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Symmetries and CTMRG:</a:t>
            </a:r>
          </a:p>
          <a:p>
            <a:r>
              <a:rPr lang="en-US" sz="1400" b="1" dirty="0"/>
              <a:t>H.-Y. Lee, R. Kaneko, T. Okubo, and N. Kawashima Phys. Rev. Lett. 123, 087203 (2019)</a:t>
            </a:r>
          </a:p>
          <a:p>
            <a:r>
              <a:rPr lang="en-US" sz="1400" b="1" dirty="0"/>
              <a:t>I.V. Lukin and A. G. Sotnikov</a:t>
            </a:r>
          </a:p>
          <a:p>
            <a:r>
              <a:rPr lang="en-US" sz="1400" b="1" dirty="0"/>
              <a:t>Phys. Rev. B 107, 054424 (2023)</a:t>
            </a:r>
          </a:p>
          <a:p>
            <a:r>
              <a:rPr lang="en-US" sz="1400" b="1" dirty="0"/>
              <a:t>Q. Yang and P. Corboz</a:t>
            </a:r>
          </a:p>
          <a:p>
            <a:r>
              <a:rPr lang="en-US" sz="1400" b="1" dirty="0"/>
              <a:t>Phys. Rev. B 113, 085109 (2026</a:t>
            </a:r>
            <a:r>
              <a:rPr lang="en-US" sz="1400" b="1"/>
              <a:t>) </a:t>
            </a:r>
            <a:endParaRPr lang="en-US" sz="1400" b="1" dirty="0"/>
          </a:p>
          <a:p>
            <a:pPr marL="400050" indent="-400050">
              <a:buAutoNum type="romanUcPeriod"/>
            </a:pPr>
            <a:endParaRPr lang="en-US" sz="1400" b="1" dirty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10720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8222C-DE0B-7D0C-E09B-BF45CB7C6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057A6-183C-8E48-8B61-DB644059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9012"/>
            <a:ext cx="9144000" cy="1331089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Cross validation between</a:t>
            </a:r>
            <a:r>
              <a:rPr lang="zh-CN" altLang="en-US" sz="3600" dirty="0"/>
              <a:t> </a:t>
            </a:r>
            <a:r>
              <a:rPr lang="en-US" altLang="zh-CN" sz="3600" dirty="0"/>
              <a:t>“cat” and symmetry-breaking </a:t>
            </a:r>
            <a:r>
              <a:rPr lang="en-US" altLang="zh-CN" sz="3600" dirty="0" err="1"/>
              <a:t>iPEPS</a:t>
            </a:r>
            <a:r>
              <a:rPr lang="en-US" altLang="zh-CN" sz="3600" dirty="0"/>
              <a:t>  calculations</a:t>
            </a:r>
            <a:endParaRPr lang="zh-CN" altLang="en-US" sz="36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BC73DB7-E15C-D19A-C0FB-B57D8F9C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46D3D68-4FF0-A70F-7F3F-78C473E62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7" name="图片 6" descr="图示&#10;&#10;AI 生成的内容可能不正确。">
            <a:extLst>
              <a:ext uri="{FF2B5EF4-FFF2-40B4-BE49-F238E27FC236}">
                <a16:creationId xmlns:a16="http://schemas.microsoft.com/office/drawing/2014/main" id="{AE59FDC6-D939-A0AC-364B-FB404324C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29" y="1282511"/>
            <a:ext cx="3695746" cy="1394556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F3ECF304-F682-0ECD-0A17-2B1B21C49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19" y="2962719"/>
            <a:ext cx="3811855" cy="37991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31D4B34-0DD0-C7E6-9095-5CE5D6FD9DCA}"/>
                  </a:ext>
                </a:extLst>
              </p:cNvPr>
              <p:cNvSpPr txBox="1"/>
              <p:nvPr/>
            </p:nvSpPr>
            <p:spPr>
              <a:xfrm>
                <a:off x="4062202" y="1720053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Environment symmetry breaking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Correction function: Period of three site and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slower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decay</a:t>
                </a:r>
                <a:r>
                  <a:rPr lang="zh-CN" altLang="en-US" sz="2400" dirty="0"/>
                  <a:t> </a:t>
                </a:r>
                <a:r>
                  <a:rPr lang="en-US" altLang="zh-CN" sz="2400"/>
                  <a:t>than</a:t>
                </a:r>
                <a:r>
                  <a:rPr lang="zh-CN" altLang="en-US" sz="240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Different behavior of correction length for correction length extrapolation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31D4B34-0DD0-C7E6-9095-5CE5D6FD9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202" y="1720053"/>
                <a:ext cx="4572000" cy="3416320"/>
              </a:xfrm>
              <a:prstGeom prst="rect">
                <a:avLst/>
              </a:prstGeom>
              <a:blipFill>
                <a:blip r:embed="rId4"/>
                <a:stretch>
                  <a:fillRect l="-1733" t="-1426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841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675FFA-5C4A-F9C4-7430-C4C1A214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Agreement in energy extrapolation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5561D2-6435-578B-C911-06B87F3E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A69516-1CD1-AB5B-E8AF-6002D37D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11" name="图片 10" descr="图形用户界面&#10;&#10;AI 生成的内容可能不正确。">
            <a:extLst>
              <a:ext uri="{FF2B5EF4-FFF2-40B4-BE49-F238E27FC236}">
                <a16:creationId xmlns:a16="http://schemas.microsoft.com/office/drawing/2014/main" id="{F728491E-B945-48A3-6006-8747E68FE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854" y="1382193"/>
            <a:ext cx="4848225" cy="533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16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E5045-230E-442A-AF6A-92338F32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1C6998-3394-C344-4628-6C27CB1EB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Evolved variational </a:t>
            </a:r>
            <a:r>
              <a:rPr lang="en-US" altLang="zh-CN" dirty="0" err="1"/>
              <a:t>iPEPS</a:t>
            </a:r>
            <a:r>
              <a:rPr lang="en-US" altLang="zh-CN" dirty="0"/>
              <a:t>, determinate the phase for spin-1, 3/2, 2 Kitaev model. All of them have VBS order, and only S=3/2 has coexisting gapped Z2 topological order. 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B3FAD8-51F6-701E-2E00-24A43484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B8263957-549D-4686-4742-6FFBEADB7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857" b="634"/>
          <a:stretch>
            <a:fillRect/>
          </a:stretch>
        </p:blipFill>
        <p:spPr>
          <a:xfrm>
            <a:off x="2341414" y="2931205"/>
            <a:ext cx="4461171" cy="360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2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AEAB7746-454E-3E31-EB83-C78C1752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PART I.  Introduction and results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5669441-8953-FC2F-A5C6-2E7FD1B3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AE6278-BB1B-D55E-4617-535B1B0A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815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23CB-3B12-1EA2-C656-B342AF46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3C987-8608-1908-F9FC-4EED353B9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83" y="3763637"/>
            <a:ext cx="2704099" cy="61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Xing-Yu Zhang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0846FE-2C2C-4C8A-BD48-85694A2B19A5}"/>
              </a:ext>
            </a:extLst>
          </p:cNvPr>
          <p:cNvSpPr txBox="1">
            <a:spLocks/>
          </p:cNvSpPr>
          <p:nvPr/>
        </p:nvSpPr>
        <p:spPr>
          <a:xfrm>
            <a:off x="5053385" y="3838901"/>
            <a:ext cx="1254125" cy="47161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Qi Yang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836B7FB3-B5F9-D271-C632-044FA4959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35" y="4820410"/>
            <a:ext cx="1152144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CD3DEDA-D0B6-D424-A421-7A92EFDBF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r="21691"/>
          <a:stretch>
            <a:fillRect/>
          </a:stretch>
        </p:blipFill>
        <p:spPr bwMode="auto">
          <a:xfrm>
            <a:off x="5105890" y="4808555"/>
            <a:ext cx="1352038" cy="119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e the source image">
            <a:extLst>
              <a:ext uri="{FF2B5EF4-FFF2-40B4-BE49-F238E27FC236}">
                <a16:creationId xmlns:a16="http://schemas.microsoft.com/office/drawing/2014/main" id="{3B493AB9-5306-F691-0957-914FBAE26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" y="1199597"/>
            <a:ext cx="1629143" cy="13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niversity of Amsterdam 阿姆斯特丹大学 logo设计 - 德启设计">
            <a:extLst>
              <a:ext uri="{FF2B5EF4-FFF2-40B4-BE49-F238E27FC236}">
                <a16:creationId xmlns:a16="http://schemas.microsoft.com/office/drawing/2014/main" id="{0D34F4FC-92E0-3DED-DBE1-60C5CBF1A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8" r="34" b="40309"/>
          <a:stretch>
            <a:fillRect/>
          </a:stretch>
        </p:blipFill>
        <p:spPr bwMode="auto">
          <a:xfrm>
            <a:off x="4365635" y="1495497"/>
            <a:ext cx="4042586" cy="58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iew qiyang-ustc's full-sized avatar">
            <a:extLst>
              <a:ext uri="{FF2B5EF4-FFF2-40B4-BE49-F238E27FC236}">
                <a16:creationId xmlns:a16="http://schemas.microsoft.com/office/drawing/2014/main" id="{734F225E-C4EB-ED27-BF51-5FA7D9C2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90" y="2527624"/>
            <a:ext cx="1201620" cy="120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032D772-CFE0-9709-99E2-872874731609}"/>
              </a:ext>
            </a:extLst>
          </p:cNvPr>
          <p:cNvSpPr txBox="1"/>
          <p:nvPr/>
        </p:nvSpPr>
        <p:spPr>
          <a:xfrm>
            <a:off x="4572000" y="6077036"/>
            <a:ext cx="299223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600" dirty="0"/>
              <a:t>Philippe Corboz</a:t>
            </a:r>
          </a:p>
          <a:p>
            <a:pPr marL="0" indent="0">
              <a:buNone/>
            </a:pPr>
            <a:endParaRPr lang="en-US" altLang="zh-CN" sz="2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CFAF88-F342-7883-2705-ABFB21F437AA}"/>
              </a:ext>
            </a:extLst>
          </p:cNvPr>
          <p:cNvSpPr txBox="1"/>
          <p:nvPr/>
        </p:nvSpPr>
        <p:spPr>
          <a:xfrm>
            <a:off x="372247" y="6055722"/>
            <a:ext cx="4883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800" dirty="0" err="1"/>
              <a:t>Jutho</a:t>
            </a:r>
            <a:r>
              <a:rPr lang="en-US" altLang="zh-CN" sz="2800" dirty="0"/>
              <a:t> </a:t>
            </a:r>
            <a:r>
              <a:rPr lang="en-US" altLang="zh-CN" sz="2800" dirty="0" err="1"/>
              <a:t>Haegeman</a:t>
            </a:r>
            <a:endParaRPr lang="en-US" altLang="zh-C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D72CA-E3A2-6077-AD31-A4DA0EE3E0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6109" b="39612"/>
          <a:stretch>
            <a:fillRect/>
          </a:stretch>
        </p:blipFill>
        <p:spPr>
          <a:xfrm>
            <a:off x="973035" y="2520431"/>
            <a:ext cx="1201621" cy="12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78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2BCF1E66-FC38-52F4-CD4B-4C251D3E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 you for your listening!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28A2BBD3-3463-6A2E-9EEE-23435E0DA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1EA88BD-B45C-EECB-B9E0-6220B975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97E336F-AAAA-D2A5-6DDF-18DEFED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639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A22C9D83-BA63-F1A6-7B27-B1C608F5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Appendix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79A093AF-8D3B-B707-7467-6555073AD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485769-3CC1-3297-CF46-130A574E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36FF6A-AD83-9269-943A-9527ECD7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713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FC322B-0D1B-19DD-0B16-8A2FDEEE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absence of magnetic order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465413-B630-80E7-95CA-F6E74E9BB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Extensive number of local conserved quantities, a.k.a.  zero-form symmetry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u="sng" dirty="0"/>
              <a:t>Zero-form symmetry cannot break spontaneously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33B413D-2494-D9C2-2156-F67C7CD8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71C6D97-E982-3F51-FF3F-966C668D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33</a:t>
            </a:fld>
            <a:endParaRPr lang="zh-CN" alt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DD8FCC2-EDBD-0C01-B219-AEFC6686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79"/>
          <a:stretch>
            <a:fillRect/>
          </a:stretch>
        </p:blipFill>
        <p:spPr>
          <a:xfrm>
            <a:off x="1849891" y="2627787"/>
            <a:ext cx="2181965" cy="1876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606262-0B90-9A91-8519-893780123928}"/>
                  </a:ext>
                </a:extLst>
              </p:cNvPr>
              <p:cNvSpPr txBox="1"/>
              <p:nvPr/>
            </p:nvSpPr>
            <p:spPr>
              <a:xfrm>
                <a:off x="4338180" y="3566130"/>
                <a:ext cx="1189428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606262-0B90-9A91-8519-893780123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80" y="3566130"/>
                <a:ext cx="1189428" cy="318164"/>
              </a:xfrm>
              <a:prstGeom prst="rect">
                <a:avLst/>
              </a:prstGeom>
              <a:blipFill>
                <a:blip r:embed="rId3"/>
                <a:stretch>
                  <a:fillRect r="-4615" b="-17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63EB0E-77A3-E974-5B82-0DBD2F8BEB37}"/>
                  </a:ext>
                </a:extLst>
              </p:cNvPr>
              <p:cNvSpPr txBox="1"/>
              <p:nvPr/>
            </p:nvSpPr>
            <p:spPr>
              <a:xfrm>
                <a:off x="4338180" y="3090643"/>
                <a:ext cx="2901628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63EB0E-77A3-E974-5B82-0DBD2F8BE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180" y="3090643"/>
                <a:ext cx="2901628" cy="374333"/>
              </a:xfrm>
              <a:prstGeom prst="rect">
                <a:avLst/>
              </a:prstGeom>
              <a:blipFill>
                <a:blip r:embed="rId4"/>
                <a:stretch>
                  <a:fillRect l="-1050" r="-630"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E60AF023-44BC-F706-D1C9-4716FF98FCED}"/>
              </a:ext>
            </a:extLst>
          </p:cNvPr>
          <p:cNvSpPr txBox="1"/>
          <p:nvPr/>
        </p:nvSpPr>
        <p:spPr>
          <a:xfrm>
            <a:off x="4918841" y="5055243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Phys. Rev. D. 12.3978 (1975) S. </a:t>
            </a:r>
            <a:r>
              <a:rPr lang="en-US" altLang="zh-CN" sz="1400" b="1" dirty="0" err="1"/>
              <a:t>Elitzur</a:t>
            </a:r>
            <a:endParaRPr lang="en-US" altLang="zh-CN" sz="1400" b="1" dirty="0"/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76677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CF882B-120A-C6E9-D2D6-651340AD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absence of magnetic order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3FBAE4-237D-F4D2-AAA5-AA8D2A720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CN" dirty="0"/>
              <a:t>We can construct global Z2 symmetries by multiplication of  zero-form symmetries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Therefore, global Z2  symmetries cannot break, a.k.a., no magnetic order</a:t>
            </a:r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F59338-AC4D-FF8F-105B-3F3742A2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A4DDA96-0CFC-FF19-4CF9-C624A717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34</a:t>
            </a:fld>
            <a:endParaRPr lang="zh-CN" altLang="en-US"/>
          </a:p>
        </p:txBody>
      </p:sp>
      <p:pic>
        <p:nvPicPr>
          <p:cNvPr id="7" name="Picture 2" descr="Schematic picture of the Kitaev model in Eq. (1) on the honeycomb structure. The bond-dependent Ising-type interaction −JS γ j S γ j (γ = x, y, z) is defined on the γ bonds represented by blue, green, and red for γ = x, y, and z, respectively.">
            <a:extLst>
              <a:ext uri="{FF2B5EF4-FFF2-40B4-BE49-F238E27FC236}">
                <a16:creationId xmlns:a16="http://schemas.microsoft.com/office/drawing/2014/main" id="{8341610E-D314-A11A-3E4A-EC462DD53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55" y="2662178"/>
            <a:ext cx="2199619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9D19B8E8-6034-8476-F811-CB4A72871BA2}"/>
              </a:ext>
            </a:extLst>
          </p:cNvPr>
          <p:cNvSpPr txBox="1"/>
          <p:nvPr/>
        </p:nvSpPr>
        <p:spPr>
          <a:xfrm>
            <a:off x="509879" y="3051132"/>
            <a:ext cx="105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 2i-1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5BA44F9-3C0C-AD36-8FF0-3E9A9514F47B}"/>
              </a:ext>
            </a:extLst>
          </p:cNvPr>
          <p:cNvSpPr txBox="1"/>
          <p:nvPr/>
        </p:nvSpPr>
        <p:spPr>
          <a:xfrm>
            <a:off x="509879" y="3731860"/>
            <a:ext cx="105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 2i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4489318E-9C7F-314A-CDC2-D4BDBB57390E}"/>
              </a:ext>
            </a:extLst>
          </p:cNvPr>
          <p:cNvSpPr txBox="1"/>
          <p:nvPr/>
        </p:nvSpPr>
        <p:spPr>
          <a:xfrm>
            <a:off x="509879" y="4412588"/>
            <a:ext cx="105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 2i+1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C4DCB9F-C959-EFF2-B073-37FE08FAE113}"/>
                  </a:ext>
                </a:extLst>
              </p:cNvPr>
              <p:cNvSpPr txBox="1"/>
              <p:nvPr/>
            </p:nvSpPr>
            <p:spPr>
              <a:xfrm>
                <a:off x="4252267" y="2797822"/>
                <a:ext cx="4531539" cy="260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Assume periodic boundary condition.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Multiply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 plaquette in odd row,</a:t>
                </a:r>
              </a:p>
              <a:p>
                <a:r>
                  <a:rPr lang="en-US" altLang="zh-CN" dirty="0"/>
                  <a:t>we obtain global Z2 symmetry for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 rotation around z direction.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Similar, we can obtain the other two for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 rotation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C4DCB9F-C959-EFF2-B073-37FE08FAE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267" y="2797822"/>
                <a:ext cx="4531539" cy="2606739"/>
              </a:xfrm>
              <a:prstGeom prst="rect">
                <a:avLst/>
              </a:prstGeom>
              <a:blipFill>
                <a:blip r:embed="rId3"/>
                <a:stretch>
                  <a:fillRect l="-1211" t="-1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853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0FF45-D48D-07E7-39DD-38EEFA28A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91AF60-4552-B875-1884-B48BA14DE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734719" cy="1087689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String operator for low-energy fermionic excitation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70B2EE-2B25-E327-4DB1-F591F526D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1089"/>
            <a:ext cx="9144000" cy="5676614"/>
          </a:xfrm>
        </p:spPr>
        <p:txBody>
          <a:bodyPr>
            <a:normAutofit/>
          </a:bodyPr>
          <a:lstStyle/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69B8CB5-9017-453F-ACFC-255CA0CC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1E7913F-A5A7-E2EA-34BB-52B8DC15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35</a:t>
            </a:fld>
            <a:endParaRPr lang="zh-CN" altLang="en-US"/>
          </a:p>
        </p:txBody>
      </p:sp>
      <p:pic>
        <p:nvPicPr>
          <p:cNvPr id="42" name="Picture 2" descr="Schematic picture of the Kitaev model in Eq. (1) on the honeycomb structure. The bond-dependent Ising-type interaction −JS γ j S γ j (γ = x, y, z) is defined on the γ bonds represented by blue, green, and red for γ = x, y, and z, respectively.">
            <a:extLst>
              <a:ext uri="{FF2B5EF4-FFF2-40B4-BE49-F238E27FC236}">
                <a16:creationId xmlns:a16="http://schemas.microsoft.com/office/drawing/2014/main" id="{E2D8BDDB-9AE6-7270-EC3D-526928F9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59" y="1879630"/>
            <a:ext cx="380047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Ink 4">
                <a:extLst>
                  <a:ext uri="{FF2B5EF4-FFF2-40B4-BE49-F238E27FC236}">
                    <a16:creationId xmlns:a16="http://schemas.microsoft.com/office/drawing/2014/main" id="{95E5ECEB-97AA-8873-5C0F-89015DB53316}"/>
                  </a:ext>
                </a:extLst>
              </p14:cNvPr>
              <p14:cNvContentPartPr/>
              <p14:nvPr/>
            </p14:nvContentPartPr>
            <p14:xfrm>
              <a:off x="5425341" y="2204360"/>
              <a:ext cx="3008160" cy="2562840"/>
            </p14:xfrm>
          </p:contentPart>
        </mc:Choice>
        <mc:Fallback xmlns="">
          <p:pic>
            <p:nvPicPr>
              <p:cNvPr id="43" name="Ink 4">
                <a:extLst>
                  <a:ext uri="{FF2B5EF4-FFF2-40B4-BE49-F238E27FC236}">
                    <a16:creationId xmlns:a16="http://schemas.microsoft.com/office/drawing/2014/main" id="{95E5ECEB-97AA-8873-5C0F-89015DB533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1341" y="2096360"/>
                <a:ext cx="3115800" cy="277848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TextBox 8">
            <a:extLst>
              <a:ext uri="{FF2B5EF4-FFF2-40B4-BE49-F238E27FC236}">
                <a16:creationId xmlns:a16="http://schemas.microsoft.com/office/drawing/2014/main" id="{AF7DBAF8-B812-AF25-C422-E19966B1284E}"/>
              </a:ext>
            </a:extLst>
          </p:cNvPr>
          <p:cNvSpPr txBox="1"/>
          <p:nvPr/>
        </p:nvSpPr>
        <p:spPr>
          <a:xfrm>
            <a:off x="6001701" y="2204360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" name="TextBox 9">
            <a:extLst>
              <a:ext uri="{FF2B5EF4-FFF2-40B4-BE49-F238E27FC236}">
                <a16:creationId xmlns:a16="http://schemas.microsoft.com/office/drawing/2014/main" id="{7250E2E6-3569-3D46-5EED-CBA4C0EF68F7}"/>
              </a:ext>
            </a:extLst>
          </p:cNvPr>
          <p:cNvSpPr txBox="1"/>
          <p:nvPr/>
        </p:nvSpPr>
        <p:spPr>
          <a:xfrm>
            <a:off x="5532309" y="3188864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F65DD563-2241-FE22-5009-17BB74A2A7D6}"/>
              </a:ext>
            </a:extLst>
          </p:cNvPr>
          <p:cNvSpPr txBox="1"/>
          <p:nvPr/>
        </p:nvSpPr>
        <p:spPr>
          <a:xfrm>
            <a:off x="6812469" y="3134000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7" name="TextBox 11">
            <a:extLst>
              <a:ext uri="{FF2B5EF4-FFF2-40B4-BE49-F238E27FC236}">
                <a16:creationId xmlns:a16="http://schemas.microsoft.com/office/drawing/2014/main" id="{E2474E03-1FC2-77F8-4F00-0E79EA6DDC9F}"/>
              </a:ext>
            </a:extLst>
          </p:cNvPr>
          <p:cNvSpPr txBox="1"/>
          <p:nvPr/>
        </p:nvSpPr>
        <p:spPr>
          <a:xfrm>
            <a:off x="6154101" y="4331864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5176ED05-69C9-7C1C-18D8-B74AF6E85DBF}"/>
              </a:ext>
            </a:extLst>
          </p:cNvPr>
          <p:cNvSpPr txBox="1"/>
          <p:nvPr/>
        </p:nvSpPr>
        <p:spPr>
          <a:xfrm>
            <a:off x="6928293" y="4813448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F63F11F2-5F0B-1738-08D7-F3C68BB94387}"/>
              </a:ext>
            </a:extLst>
          </p:cNvPr>
          <p:cNvSpPr txBox="1"/>
          <p:nvPr/>
        </p:nvSpPr>
        <p:spPr>
          <a:xfrm>
            <a:off x="7583613" y="3960008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</a:t>
            </a: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CF635C68-84D8-4476-5A08-B750F05E39F5}"/>
              </a:ext>
            </a:extLst>
          </p:cNvPr>
          <p:cNvSpPr txBox="1"/>
          <p:nvPr/>
        </p:nvSpPr>
        <p:spPr>
          <a:xfrm>
            <a:off x="8077389" y="4298336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51" name="TextBox 15">
            <a:extLst>
              <a:ext uri="{FF2B5EF4-FFF2-40B4-BE49-F238E27FC236}">
                <a16:creationId xmlns:a16="http://schemas.microsoft.com/office/drawing/2014/main" id="{37F1F64D-7DC8-6EE1-F50B-CF354C4EF5DE}"/>
              </a:ext>
            </a:extLst>
          </p:cNvPr>
          <p:cNvSpPr txBox="1"/>
          <p:nvPr/>
        </p:nvSpPr>
        <p:spPr>
          <a:xfrm>
            <a:off x="5462205" y="2122064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52" name="TextBox 18">
            <a:extLst>
              <a:ext uri="{FF2B5EF4-FFF2-40B4-BE49-F238E27FC236}">
                <a16:creationId xmlns:a16="http://schemas.microsoft.com/office/drawing/2014/main" id="{E1E36766-9358-A2C5-5A1F-6C81E0D448E9}"/>
              </a:ext>
            </a:extLst>
          </p:cNvPr>
          <p:cNvSpPr txBox="1"/>
          <p:nvPr/>
        </p:nvSpPr>
        <p:spPr>
          <a:xfrm>
            <a:off x="4965381" y="1908704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140AD5E6-D7B3-A622-2AA4-E17D8D5A093F}"/>
              </a:ext>
            </a:extLst>
          </p:cNvPr>
          <p:cNvSpPr txBox="1"/>
          <p:nvPr/>
        </p:nvSpPr>
        <p:spPr>
          <a:xfrm>
            <a:off x="5544357" y="2477102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4" name="TextBox 20">
            <a:extLst>
              <a:ext uri="{FF2B5EF4-FFF2-40B4-BE49-F238E27FC236}">
                <a16:creationId xmlns:a16="http://schemas.microsoft.com/office/drawing/2014/main" id="{76733EE8-1246-1356-34C0-CB7001920624}"/>
              </a:ext>
            </a:extLst>
          </p:cNvPr>
          <p:cNvSpPr txBox="1"/>
          <p:nvPr/>
        </p:nvSpPr>
        <p:spPr>
          <a:xfrm>
            <a:off x="5806485" y="3388454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5" name="TextBox 21">
            <a:extLst>
              <a:ext uri="{FF2B5EF4-FFF2-40B4-BE49-F238E27FC236}">
                <a16:creationId xmlns:a16="http://schemas.microsoft.com/office/drawing/2014/main" id="{47E07F67-3852-EAA0-3A9D-4A435CB970B0}"/>
              </a:ext>
            </a:extLst>
          </p:cNvPr>
          <p:cNvSpPr txBox="1"/>
          <p:nvPr/>
        </p:nvSpPr>
        <p:spPr>
          <a:xfrm>
            <a:off x="6489381" y="3594427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56" name="TextBox 22">
            <a:extLst>
              <a:ext uri="{FF2B5EF4-FFF2-40B4-BE49-F238E27FC236}">
                <a16:creationId xmlns:a16="http://schemas.microsoft.com/office/drawing/2014/main" id="{38795368-A857-DB1B-E831-FB6B0E2E6CEB}"/>
              </a:ext>
            </a:extLst>
          </p:cNvPr>
          <p:cNvSpPr txBox="1"/>
          <p:nvPr/>
        </p:nvSpPr>
        <p:spPr>
          <a:xfrm>
            <a:off x="6452661" y="4464398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7" name="TextBox 23">
            <a:extLst>
              <a:ext uri="{FF2B5EF4-FFF2-40B4-BE49-F238E27FC236}">
                <a16:creationId xmlns:a16="http://schemas.microsoft.com/office/drawing/2014/main" id="{8E8FFBA6-120A-E678-7308-E6950DB20E64}"/>
              </a:ext>
            </a:extLst>
          </p:cNvPr>
          <p:cNvSpPr txBox="1"/>
          <p:nvPr/>
        </p:nvSpPr>
        <p:spPr>
          <a:xfrm>
            <a:off x="7028733" y="4208366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58" name="TextBox 24">
            <a:extLst>
              <a:ext uri="{FF2B5EF4-FFF2-40B4-BE49-F238E27FC236}">
                <a16:creationId xmlns:a16="http://schemas.microsoft.com/office/drawing/2014/main" id="{9642E20B-D906-6D79-1A1C-ACA9E21E3885}"/>
              </a:ext>
            </a:extLst>
          </p:cNvPr>
          <p:cNvSpPr txBox="1"/>
          <p:nvPr/>
        </p:nvSpPr>
        <p:spPr>
          <a:xfrm>
            <a:off x="7638333" y="4516214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DE84089C-437C-D6E0-B1BB-E8DB5EE2D491}"/>
              </a:ext>
            </a:extLst>
          </p:cNvPr>
          <p:cNvSpPr txBox="1"/>
          <p:nvPr/>
        </p:nvSpPr>
        <p:spPr>
          <a:xfrm>
            <a:off x="8366805" y="4119974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C6BAF868-B4D1-CB4A-E76F-EA27D0C941B5}"/>
              </a:ext>
            </a:extLst>
          </p:cNvPr>
          <p:cNvSpPr txBox="1"/>
          <p:nvPr/>
        </p:nvSpPr>
        <p:spPr>
          <a:xfrm>
            <a:off x="280779" y="2267010"/>
            <a:ext cx="39808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Define string operator, for example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Any open string , e.g., highlighted, does  not commute with the Hamiltonian due to endpoints.   Endpoints as quasi particles obey fermionic mutual statistics</a:t>
            </a:r>
          </a:p>
          <a:p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7">
                <a:extLst>
                  <a:ext uri="{FF2B5EF4-FFF2-40B4-BE49-F238E27FC236}">
                    <a16:creationId xmlns:a16="http://schemas.microsoft.com/office/drawing/2014/main" id="{1E0D6AF6-0611-4F42-86D8-86FB07BD3F5E}"/>
                  </a:ext>
                </a:extLst>
              </p:cNvPr>
              <p:cNvSpPr txBox="1"/>
              <p:nvPr/>
            </p:nvSpPr>
            <p:spPr>
              <a:xfrm>
                <a:off x="-887799" y="3086133"/>
                <a:ext cx="6094476" cy="44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7">
                <a:extLst>
                  <a:ext uri="{FF2B5EF4-FFF2-40B4-BE49-F238E27FC236}">
                    <a16:creationId xmlns:a16="http://schemas.microsoft.com/office/drawing/2014/main" id="{1E0D6AF6-0611-4F42-86D8-86FB07BD3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7799" y="3086133"/>
                <a:ext cx="6094476" cy="4403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141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D8AA6-E5D5-7C40-903D-4CC27A02C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The fermion-gauge basis transformation for spin 1/2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5B5F1FD-C784-89BD-F93E-E3AC8D855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E00ECF-6BA9-F5E1-CF42-D91810DB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AF906DF-16C9-4886-18B3-0CB083989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18" y="1515005"/>
            <a:ext cx="5290029" cy="2514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EEC519-25F2-C678-A181-E225AFE4E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326" y="4577427"/>
            <a:ext cx="5021592" cy="79589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296FC8D-67B0-006C-D5DD-DEB2BC311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59" y="5557240"/>
            <a:ext cx="7227927" cy="79589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723764E6-A494-1C54-2FE0-BF7441D3BC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885" b="5858"/>
          <a:stretch>
            <a:fillRect/>
          </a:stretch>
        </p:blipFill>
        <p:spPr>
          <a:xfrm>
            <a:off x="4317479" y="3513173"/>
            <a:ext cx="4826521" cy="923330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71680854-D076-D756-18B6-6F424E8FF672}"/>
              </a:ext>
            </a:extLst>
          </p:cNvPr>
          <p:cNvSpPr txBox="1"/>
          <p:nvPr/>
        </p:nvSpPr>
        <p:spPr>
          <a:xfrm>
            <a:off x="5244502" y="2291696"/>
            <a:ext cx="395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basis, we can solve the model by solving a free Majorana fermion theory. 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ADBADB6-09AA-3B1C-74D9-1B1F173058CB}"/>
              </a:ext>
            </a:extLst>
          </p:cNvPr>
          <p:cNvSpPr txBox="1"/>
          <p:nvPr/>
        </p:nvSpPr>
        <p:spPr>
          <a:xfrm>
            <a:off x="5017664" y="1223993"/>
            <a:ext cx="409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Annals of Physics 321 (2006) A. </a:t>
            </a:r>
            <a:r>
              <a:rPr lang="en-US" dirty="0" err="1"/>
              <a:t>Kitaev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866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A518EF-B5A2-7AB7-D51F-5B26A9DF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324170" cy="167505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The  fermion-gauge basis transformation for spin 3/2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7652D1E-F043-0E98-18D7-58E3ECA4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95AEA3B-68CC-7277-D484-FD28FD73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37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B3CF06-7589-CFD3-7C6B-BE7378C2187A}"/>
              </a:ext>
            </a:extLst>
          </p:cNvPr>
          <p:cNvSpPr txBox="1"/>
          <p:nvPr/>
        </p:nvSpPr>
        <p:spPr>
          <a:xfrm>
            <a:off x="439835" y="6277303"/>
            <a:ext cx="4196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Nature Communications 13:3813  (2022) H.-K. Jin, W. M. H. Natori, F. Pollmann and J. Knolle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665364D-A70D-9250-F98E-2FC5B0EED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75052"/>
            <a:ext cx="3354215" cy="1909720"/>
          </a:xfrm>
          <a:prstGeom prst="rect">
            <a:avLst/>
          </a:prstGeom>
        </p:spPr>
      </p:pic>
      <p:grpSp>
        <p:nvGrpSpPr>
          <p:cNvPr id="9" name="Group 9">
            <a:extLst>
              <a:ext uri="{FF2B5EF4-FFF2-40B4-BE49-F238E27FC236}">
                <a16:creationId xmlns:a16="http://schemas.microsoft.com/office/drawing/2014/main" id="{FE67AD59-CECA-00A6-68AF-29B63B0C5191}"/>
              </a:ext>
            </a:extLst>
          </p:cNvPr>
          <p:cNvGrpSpPr/>
          <p:nvPr/>
        </p:nvGrpSpPr>
        <p:grpSpPr>
          <a:xfrm>
            <a:off x="3574929" y="1380923"/>
            <a:ext cx="5671180" cy="3802025"/>
            <a:chOff x="4889765" y="1718603"/>
            <a:chExt cx="5671180" cy="3802025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5B069A40-1D08-2C38-078A-F8F3C20E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9765" y="1718603"/>
              <a:ext cx="5466964" cy="3802025"/>
            </a:xfrm>
            <a:prstGeom prst="rect">
              <a:avLst/>
            </a:prstGeom>
          </p:spPr>
        </p:pic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01186DB1-1563-C74B-C8A8-D85E4D6C3D5E}"/>
                </a:ext>
              </a:extLst>
            </p:cNvPr>
            <p:cNvSpPr/>
            <p:nvPr/>
          </p:nvSpPr>
          <p:spPr>
            <a:xfrm>
              <a:off x="9829425" y="4342640"/>
              <a:ext cx="731520" cy="758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1">
            <a:extLst>
              <a:ext uri="{FF2B5EF4-FFF2-40B4-BE49-F238E27FC236}">
                <a16:creationId xmlns:a16="http://schemas.microsoft.com/office/drawing/2014/main" id="{343DD7CE-634D-99A6-00C1-A9773F992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81" y="5557437"/>
            <a:ext cx="3982006" cy="62873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CA10CA1-B359-860E-ED55-49B7C6917CB4}"/>
              </a:ext>
            </a:extLst>
          </p:cNvPr>
          <p:cNvSpPr txBox="1"/>
          <p:nvPr/>
        </p:nvSpPr>
        <p:spPr>
          <a:xfrm>
            <a:off x="4745979" y="5609835"/>
            <a:ext cx="623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Not quadratic! Cannot be solved exactly </a:t>
            </a:r>
          </a:p>
        </p:txBody>
      </p:sp>
    </p:spTree>
    <p:extLst>
      <p:ext uri="{BB962C8B-B14F-4D97-AF65-F5344CB8AC3E}">
        <p14:creationId xmlns:p14="http://schemas.microsoft.com/office/powerpoint/2010/main" val="3178059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8314B6-872E-3F34-627D-E85EBCCA8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Detection of Z2 topological order from boundary MPS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A05A2C-E98C-AE8D-B072-63BF578E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716F93-4ECB-5D4C-7B0F-574F7F19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38</a:t>
            </a:fld>
            <a:endParaRPr lang="zh-CN" altLang="en-US"/>
          </a:p>
        </p:txBody>
      </p:sp>
      <p:pic>
        <p:nvPicPr>
          <p:cNvPr id="7" name="图片 6" descr="图表, 折线图&#10;&#10;AI 生成的内容可能不正确。">
            <a:extLst>
              <a:ext uri="{FF2B5EF4-FFF2-40B4-BE49-F238E27FC236}">
                <a16:creationId xmlns:a16="http://schemas.microsoft.com/office/drawing/2014/main" id="{4E2C4723-14FB-2F7E-42B3-0C2DFCBD8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91" y="1331089"/>
            <a:ext cx="4580091" cy="2910501"/>
          </a:xfrm>
          <a:prstGeom prst="rect">
            <a:avLst/>
          </a:prstGeom>
        </p:spPr>
      </p:pic>
      <p:pic>
        <p:nvPicPr>
          <p:cNvPr id="9" name="图片 8" descr="一群不同颜色的风筝&#10;&#10;AI 生成的内容可能不正确。">
            <a:extLst>
              <a:ext uri="{FF2B5EF4-FFF2-40B4-BE49-F238E27FC236}">
                <a16:creationId xmlns:a16="http://schemas.microsoft.com/office/drawing/2014/main" id="{E4019592-A554-3289-24FD-D5A9E30A9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26" y="4483096"/>
            <a:ext cx="6694642" cy="217189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396DCA4-B4DD-A4AD-1636-ECB9C7E1A870}"/>
              </a:ext>
            </a:extLst>
          </p:cNvPr>
          <p:cNvSpPr txBox="1"/>
          <p:nvPr/>
        </p:nvSpPr>
        <p:spPr>
          <a:xfrm>
            <a:off x="6457950" y="2605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41F849-FE56-7454-410B-7BB6AFC57E71}"/>
              </a:ext>
            </a:extLst>
          </p:cNvPr>
          <p:cNvSpPr txBox="1"/>
          <p:nvPr/>
        </p:nvSpPr>
        <p:spPr>
          <a:xfrm>
            <a:off x="4765348" y="2001509"/>
            <a:ext cx="428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1400" b="1" dirty="0"/>
              <a:t>J. Haegeman, V. Zauner, N. Schuch &amp; F. </a:t>
            </a:r>
            <a:r>
              <a:rPr lang="de-DE" altLang="zh-CN" sz="1400" b="1" dirty="0" err="1"/>
              <a:t>Verstraete</a:t>
            </a:r>
            <a:r>
              <a:rPr lang="de-DE" altLang="zh-CN" sz="1400" b="1" dirty="0"/>
              <a:t>, </a:t>
            </a:r>
            <a:r>
              <a:rPr lang="fr-FR" altLang="zh-CN" sz="1400" b="1" dirty="0"/>
              <a:t>Nature Communications 6, 8284 (2015) 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1859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1C70BB-F2E9-EEE3-9EDE-0FA82CF0E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Early history of quantum frustrated magnetism</a:t>
            </a:r>
            <a:endParaRPr lang="zh-CN" altLang="en-US" sz="36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EAF2BC-318F-3CE9-9C07-E87AD118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6" name="Picture 3" descr="A grid with arrows and circles&#10;&#10;AI-generated content may be incorrect.">
            <a:extLst>
              <a:ext uri="{FF2B5EF4-FFF2-40B4-BE49-F238E27FC236}">
                <a16:creationId xmlns:a16="http://schemas.microsoft.com/office/drawing/2014/main" id="{45964CC3-3968-CD7D-6588-B47B3501C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41" y="3066348"/>
            <a:ext cx="1855705" cy="19114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A22AB90-0597-7235-F318-440FB7791A5C}"/>
              </a:ext>
            </a:extLst>
          </p:cNvPr>
          <p:cNvSpPr txBox="1"/>
          <p:nvPr/>
        </p:nvSpPr>
        <p:spPr>
          <a:xfrm>
            <a:off x="1364533" y="5044305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Néel state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B67F4AB-48DD-BD8F-3531-93F717F09C2E}"/>
              </a:ext>
            </a:extLst>
          </p:cNvPr>
          <p:cNvSpPr txBox="1"/>
          <p:nvPr/>
        </p:nvSpPr>
        <p:spPr>
          <a:xfrm>
            <a:off x="4006462" y="5030438"/>
            <a:ext cx="2108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Valence Bond Solids</a:t>
            </a:r>
          </a:p>
          <a:p>
            <a:r>
              <a:rPr lang="en-US" altLang="zh-CN" dirty="0"/>
              <a:t>(VBS)</a:t>
            </a:r>
            <a:endParaRPr lang="zh-CN" altLang="en-US" dirty="0"/>
          </a:p>
        </p:txBody>
      </p:sp>
      <p:pic>
        <p:nvPicPr>
          <p:cNvPr id="12" name="Picture 7" descr="A black and red lines and dots&#10;&#10;AI-generated content may be incorrect.">
            <a:extLst>
              <a:ext uri="{FF2B5EF4-FFF2-40B4-BE49-F238E27FC236}">
                <a16:creationId xmlns:a16="http://schemas.microsoft.com/office/drawing/2014/main" id="{5E657D74-FC12-57D4-F425-AC1CEE8A2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581" y="3095758"/>
            <a:ext cx="1823276" cy="1800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093B57F-0879-2C74-0209-02F517D8DDB6}"/>
              </a:ext>
            </a:extLst>
          </p:cNvPr>
          <p:cNvSpPr txBox="1"/>
          <p:nvPr/>
        </p:nvSpPr>
        <p:spPr>
          <a:xfrm>
            <a:off x="7247904" y="5044305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Spin Liquids</a:t>
            </a:r>
          </a:p>
          <a:p>
            <a:r>
              <a:rPr lang="en-US" altLang="zh-CN" dirty="0"/>
              <a:t>(SL)</a:t>
            </a:r>
          </a:p>
        </p:txBody>
      </p:sp>
      <p:pic>
        <p:nvPicPr>
          <p:cNvPr id="14" name="Picture 4" descr="A white and black document with text&#10;&#10;AI-generated content may be incorrect.">
            <a:extLst>
              <a:ext uri="{FF2B5EF4-FFF2-40B4-BE49-F238E27FC236}">
                <a16:creationId xmlns:a16="http://schemas.microsoft.com/office/drawing/2014/main" id="{32E0DE89-C2D7-D4D4-E20F-3EE66899CC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5504"/>
          <a:stretch>
            <a:fillRect/>
          </a:stretch>
        </p:blipFill>
        <p:spPr>
          <a:xfrm>
            <a:off x="1179730" y="1412632"/>
            <a:ext cx="6727489" cy="100026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7AEE6C6-6228-D665-4EB7-8C8B6969BD7A}"/>
              </a:ext>
            </a:extLst>
          </p:cNvPr>
          <p:cNvSpPr txBox="1"/>
          <p:nvPr/>
        </p:nvSpPr>
        <p:spPr>
          <a:xfrm>
            <a:off x="5452435" y="2121221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(1972)</a:t>
            </a:r>
            <a:endParaRPr lang="zh-CN" altLang="en-US" sz="1400" dirty="0"/>
          </a:p>
        </p:txBody>
      </p:sp>
      <p:sp>
        <p:nvSpPr>
          <p:cNvPr id="17" name="AutoShape 4" descr="已生成图片">
            <a:extLst>
              <a:ext uri="{FF2B5EF4-FFF2-40B4-BE49-F238E27FC236}">
                <a16:creationId xmlns:a16="http://schemas.microsoft.com/office/drawing/2014/main" id="{821E2453-DD78-9A7A-BA6C-80E201B51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4020393" cy="402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9" name="图片 18" descr="图片包含 图示&#10;&#10;AI 生成的内容可能不正确。">
            <a:extLst>
              <a:ext uri="{FF2B5EF4-FFF2-40B4-BE49-F238E27FC236}">
                <a16:creationId xmlns:a16="http://schemas.microsoft.com/office/drawing/2014/main" id="{C2E823B6-8190-B615-6E7D-8A96A4A3B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 t="17909" r="32743" b="41736"/>
          <a:stretch>
            <a:fillRect/>
          </a:stretch>
        </p:blipFill>
        <p:spPr>
          <a:xfrm>
            <a:off x="3799663" y="3116514"/>
            <a:ext cx="2315133" cy="18000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74C5DF3-9418-95CC-16D8-472B853605CF}"/>
              </a:ext>
            </a:extLst>
          </p:cNvPr>
          <p:cNvSpPr txBox="1"/>
          <p:nvPr/>
        </p:nvSpPr>
        <p:spPr>
          <a:xfrm>
            <a:off x="-65306" y="575220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SU(2)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C171BDF-F105-9662-5A5A-183766213A3F}"/>
              </a:ext>
            </a:extLst>
          </p:cNvPr>
          <p:cNvCxnSpPr/>
          <p:nvPr/>
        </p:nvCxnSpPr>
        <p:spPr>
          <a:xfrm>
            <a:off x="-128125" y="6113174"/>
            <a:ext cx="9095448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9C80364C-09DD-C250-7972-EB835D4ED22C}"/>
              </a:ext>
            </a:extLst>
          </p:cNvPr>
          <p:cNvSpPr txBox="1"/>
          <p:nvPr/>
        </p:nvSpPr>
        <p:spPr>
          <a:xfrm>
            <a:off x="1571243" y="57477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8F1B756-F541-1DD6-F0FC-F3A4FBD15F27}"/>
              </a:ext>
            </a:extLst>
          </p:cNvPr>
          <p:cNvSpPr txBox="1"/>
          <p:nvPr/>
        </p:nvSpPr>
        <p:spPr>
          <a:xfrm>
            <a:off x="1571243" y="613708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AFAE374-CCD0-D0F6-22B0-89E9BF4BB8BA}"/>
              </a:ext>
            </a:extLst>
          </p:cNvPr>
          <p:cNvSpPr txBox="1"/>
          <p:nvPr/>
        </p:nvSpPr>
        <p:spPr>
          <a:xfrm>
            <a:off x="4829082" y="5764115"/>
            <a:ext cx="83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Yes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9753ED2-639B-613E-2EC5-03B1CCDF73A7}"/>
              </a:ext>
            </a:extLst>
          </p:cNvPr>
          <p:cNvSpPr txBox="1"/>
          <p:nvPr/>
        </p:nvSpPr>
        <p:spPr>
          <a:xfrm>
            <a:off x="4832736" y="6149321"/>
            <a:ext cx="46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3BB39C6-1D44-EA7F-26E0-06077EE149CD}"/>
              </a:ext>
            </a:extLst>
          </p:cNvPr>
          <p:cNvSpPr txBox="1"/>
          <p:nvPr/>
        </p:nvSpPr>
        <p:spPr>
          <a:xfrm>
            <a:off x="7794928" y="5752203"/>
            <a:ext cx="64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Yes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8522D7D-41D7-E520-6ED3-0170A5012C3B}"/>
              </a:ext>
            </a:extLst>
          </p:cNvPr>
          <p:cNvSpPr txBox="1"/>
          <p:nvPr/>
        </p:nvSpPr>
        <p:spPr>
          <a:xfrm>
            <a:off x="7794929" y="6149321"/>
            <a:ext cx="10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Yes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3F79F00-AAE2-4765-562A-8A9938A42ADB}"/>
              </a:ext>
            </a:extLst>
          </p:cNvPr>
          <p:cNvSpPr txBox="1"/>
          <p:nvPr/>
        </p:nvSpPr>
        <p:spPr>
          <a:xfrm>
            <a:off x="-55692" y="6153055"/>
            <a:ext cx="1519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Translation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743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BC8BEF-4A52-0349-86CD-99FC9871C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recent concepts for spin liquids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FC36CA-35D0-A0AE-B2F8-6CBB2FE97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SL are no longer defined by the absence of magnetic and VBS.</a:t>
            </a:r>
          </a:p>
          <a:p>
            <a:endParaRPr lang="en-US" altLang="zh-CN" dirty="0"/>
          </a:p>
          <a:p>
            <a:r>
              <a:rPr lang="en-US" altLang="zh-CN" dirty="0"/>
              <a:t>Gapped: topological orders</a:t>
            </a:r>
          </a:p>
          <a:p>
            <a:pPr marL="0" indent="0">
              <a:buNone/>
            </a:pPr>
            <a:r>
              <a:rPr lang="en-US" altLang="zh-CN" dirty="0"/>
              <a:t>   Gapless: emergent gauge fields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Rethink the relations between VBS and SL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A20DAF5-0BA5-B200-4A15-2DD120C4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252039-09BF-A2A5-A9F6-86B2C21B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32E2D76-4DBC-C7E4-02E4-669E176B1248}"/>
              </a:ext>
            </a:extLst>
          </p:cNvPr>
          <p:cNvSpPr txBox="1"/>
          <p:nvPr/>
        </p:nvSpPr>
        <p:spPr>
          <a:xfrm>
            <a:off x="404601" y="3940822"/>
            <a:ext cx="538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Example:  2D AKLT states are gapped and preserve all symmetries, but not a SL because no topological orders  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718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8D898A-2E7E-AF78-1193-88B127DE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Kitaev</a:t>
            </a:r>
            <a:r>
              <a:rPr lang="en-US" altLang="zh-CN" dirty="0"/>
              <a:t> honeycomb model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C6021F-3C7A-DBC9-7DE9-35246FAB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9202" y="6356351"/>
            <a:ext cx="416148" cy="365125"/>
          </a:xfrm>
        </p:spPr>
        <p:txBody>
          <a:bodyPr/>
          <a:lstStyle/>
          <a:p>
            <a:fld id="{7E8C033C-C33D-4B4F-A2F3-55DC93D17400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10" name="图片 9" descr="黑色的钟表&#10;&#10;AI 生成的内容可能不正确。">
            <a:extLst>
              <a:ext uri="{FF2B5EF4-FFF2-40B4-BE49-F238E27FC236}">
                <a16:creationId xmlns:a16="http://schemas.microsoft.com/office/drawing/2014/main" id="{2E9CE7A1-18AD-9076-1830-D27328EE6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077" y="1474788"/>
            <a:ext cx="2667000" cy="1057275"/>
          </a:xfrm>
          <a:prstGeom prst="rect">
            <a:avLst/>
          </a:prstGeom>
        </p:spPr>
      </p:pic>
      <p:pic>
        <p:nvPicPr>
          <p:cNvPr id="11" name="Picture 2" descr="Schematic picture of the Kitaev model in Eq. (1) on the honeycomb structure. The bond-dependent Ising-type interaction −JS γ j S γ j (γ = x, y, z) is defined on the γ bonds represented by blue, green, and red for γ = x, y, and z, respectively.">
            <a:extLst>
              <a:ext uri="{FF2B5EF4-FFF2-40B4-BE49-F238E27FC236}">
                <a16:creationId xmlns:a16="http://schemas.microsoft.com/office/drawing/2014/main" id="{23403C30-6D31-6B94-D6AD-9BD1710886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54" y="1844652"/>
            <a:ext cx="3622110" cy="414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540C879E-0F4B-9488-7BC1-6F2FD1A13C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331089"/>
                <a:ext cx="5457154" cy="57818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Analytical solvable gapless SL for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Although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&gt;1/2</m:t>
                    </m:r>
                  </m:oMath>
                </a14:m>
                <a:r>
                  <a:rPr lang="en-US" altLang="zh-CN" dirty="0"/>
                  <a:t> are not analytically solvable, Magnetic orders are absent for all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Zero-form symmetry cannot break spontaneously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540C879E-0F4B-9488-7BC1-6F2FD1A13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1089"/>
                <a:ext cx="5457154" cy="5781810"/>
              </a:xfrm>
              <a:prstGeom prst="rect">
                <a:avLst/>
              </a:prstGeom>
              <a:blipFill>
                <a:blip r:embed="rId5"/>
                <a:stretch>
                  <a:fillRect l="-2011" r="-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0F612604-615E-D2C4-C4FD-CB49C8806151}"/>
              </a:ext>
            </a:extLst>
          </p:cNvPr>
          <p:cNvSpPr txBox="1"/>
          <p:nvPr/>
        </p:nvSpPr>
        <p:spPr>
          <a:xfrm>
            <a:off x="2688887" y="5833131"/>
            <a:ext cx="253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Phys. Rev. D 12.3978 (1975) </a:t>
            </a:r>
          </a:p>
          <a:p>
            <a:r>
              <a:rPr lang="en-US" altLang="zh-CN" sz="1400" b="1" dirty="0"/>
              <a:t>S. </a:t>
            </a:r>
            <a:r>
              <a:rPr lang="en-US" altLang="zh-CN" sz="1400" b="1" dirty="0" err="1"/>
              <a:t>Elitzur</a:t>
            </a:r>
            <a:endParaRPr lang="en-US" altLang="zh-CN" sz="14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C0B3B0-8713-CEFD-2E64-3A41A04AB1FD}"/>
              </a:ext>
            </a:extLst>
          </p:cNvPr>
          <p:cNvSpPr txBox="1"/>
          <p:nvPr/>
        </p:nvSpPr>
        <p:spPr>
          <a:xfrm>
            <a:off x="1835044" y="3601542"/>
            <a:ext cx="315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Annals of Physics 321 (2006) A. </a:t>
            </a:r>
            <a:r>
              <a:rPr lang="en-US" altLang="zh-CN" sz="1400" b="1" dirty="0" err="1"/>
              <a:t>Kitaev</a:t>
            </a:r>
            <a:r>
              <a:rPr lang="en-US" altLang="zh-CN" sz="1400" b="1" dirty="0"/>
              <a:t> </a:t>
            </a:r>
          </a:p>
          <a:p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4294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E1D23E-E31C-3BBE-1257-E36E2479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252609" cy="1362487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Fractionalization for half-integer-spin Kitaev models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81D136F-4503-A938-71A0-333325263C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536797"/>
                <a:ext cx="5034837" cy="502526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Fermionic excitation (</a:t>
                </a:r>
                <a:r>
                  <a:rPr lang="en-US" altLang="zh-CN" dirty="0">
                    <a:highlight>
                      <a:srgbClr val="FFFF00"/>
                    </a:highlight>
                  </a:rPr>
                  <a:t>string</a:t>
                </a:r>
                <a:r>
                  <a:rPr lang="en-US" altLang="zh-CN" dirty="0"/>
                  <a:t>)</a:t>
                </a:r>
              </a:p>
              <a:p>
                <a:pPr lvl="1"/>
                <a:r>
                  <a:rPr lang="en-US" altLang="zh-CN" dirty="0"/>
                  <a:t>Low energy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Gapped </a:t>
                </a:r>
                <a:r>
                  <a:rPr lang="en-US" altLang="zh-CN" dirty="0"/>
                  <a:t>or gapless?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r>
                  <a:rPr lang="en-US" altLang="zh-CN" b="0" dirty="0"/>
                  <a:t>Flux excitation </a:t>
                </a:r>
                <a:r>
                  <a:rPr lang="en-US" altLang="zh-CN" dirty="0"/>
                  <a:t>(</a:t>
                </a:r>
                <a:r>
                  <a:rPr lang="en-US" altLang="zh-CN" dirty="0">
                    <a:highlight>
                      <a:srgbClr val="00FF00"/>
                    </a:highlight>
                  </a:rPr>
                  <a:t>loop</a:t>
                </a:r>
                <a:r>
                  <a:rPr lang="en-US" altLang="zh-CN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/>
                  <a:t> semion statistics with fermion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81D136F-4503-A938-71A0-333325263C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536797"/>
                <a:ext cx="5034837" cy="5025262"/>
              </a:xfrm>
              <a:blipFill>
                <a:blip r:embed="rId2"/>
                <a:stretch>
                  <a:fillRect l="-2179" t="-1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9389EEB-3CE8-628F-68DD-86AF9B45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42" name="Picture 2" descr="Schematic picture of the Kitaev model in Eq. (1) on the honeycomb structure. The bond-dependent Ising-type interaction −JS γ j S γ j (γ = x, y, z) is defined on the γ bonds represented by blue, green, and red for γ = x, y, and z, respectively.">
            <a:extLst>
              <a:ext uri="{FF2B5EF4-FFF2-40B4-BE49-F238E27FC236}">
                <a16:creationId xmlns:a16="http://schemas.microsoft.com/office/drawing/2014/main" id="{9CB56446-FFE2-62E7-ABD0-562D58C8A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59" y="1879630"/>
            <a:ext cx="380047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3" name="Ink 4">
                <a:extLst>
                  <a:ext uri="{FF2B5EF4-FFF2-40B4-BE49-F238E27FC236}">
                    <a16:creationId xmlns:a16="http://schemas.microsoft.com/office/drawing/2014/main" id="{0585A2E1-9AF7-4650-1871-71858F0FDF5C}"/>
                  </a:ext>
                </a:extLst>
              </p14:cNvPr>
              <p14:cNvContentPartPr/>
              <p14:nvPr/>
            </p14:nvContentPartPr>
            <p14:xfrm>
              <a:off x="5425341" y="2204360"/>
              <a:ext cx="3008160" cy="2562840"/>
            </p14:xfrm>
          </p:contentPart>
        </mc:Choice>
        <mc:Fallback xmlns="">
          <p:pic>
            <p:nvPicPr>
              <p:cNvPr id="43" name="Ink 4">
                <a:extLst>
                  <a:ext uri="{FF2B5EF4-FFF2-40B4-BE49-F238E27FC236}">
                    <a16:creationId xmlns:a16="http://schemas.microsoft.com/office/drawing/2014/main" id="{0585A2E1-9AF7-4650-1871-71858F0FDF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1341" y="2096360"/>
                <a:ext cx="3115800" cy="277848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TextBox 10">
            <a:extLst>
              <a:ext uri="{FF2B5EF4-FFF2-40B4-BE49-F238E27FC236}">
                <a16:creationId xmlns:a16="http://schemas.microsoft.com/office/drawing/2014/main" id="{CF64B9B4-7FE6-12B7-CA12-98358941DC0D}"/>
              </a:ext>
            </a:extLst>
          </p:cNvPr>
          <p:cNvSpPr txBox="1"/>
          <p:nvPr/>
        </p:nvSpPr>
        <p:spPr>
          <a:xfrm>
            <a:off x="6812469" y="3134000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61A058F9-D574-E275-4E23-2B9C251FB59E}"/>
              </a:ext>
            </a:extLst>
          </p:cNvPr>
          <p:cNvSpPr txBox="1"/>
          <p:nvPr/>
        </p:nvSpPr>
        <p:spPr>
          <a:xfrm>
            <a:off x="7583613" y="3960008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</a:t>
            </a:r>
          </a:p>
        </p:txBody>
      </p:sp>
      <p:sp>
        <p:nvSpPr>
          <p:cNvPr id="54" name="TextBox 20">
            <a:extLst>
              <a:ext uri="{FF2B5EF4-FFF2-40B4-BE49-F238E27FC236}">
                <a16:creationId xmlns:a16="http://schemas.microsoft.com/office/drawing/2014/main" id="{C3818C24-89A2-4141-C71E-BCDF1D4AD09B}"/>
              </a:ext>
            </a:extLst>
          </p:cNvPr>
          <p:cNvSpPr txBox="1"/>
          <p:nvPr/>
        </p:nvSpPr>
        <p:spPr>
          <a:xfrm>
            <a:off x="5806485" y="3388454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5" name="TextBox 21">
            <a:extLst>
              <a:ext uri="{FF2B5EF4-FFF2-40B4-BE49-F238E27FC236}">
                <a16:creationId xmlns:a16="http://schemas.microsoft.com/office/drawing/2014/main" id="{94DD4CB3-5EE6-3A02-AF07-4BCEAC094847}"/>
              </a:ext>
            </a:extLst>
          </p:cNvPr>
          <p:cNvSpPr txBox="1"/>
          <p:nvPr/>
        </p:nvSpPr>
        <p:spPr>
          <a:xfrm>
            <a:off x="6489381" y="3594427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56" name="TextBox 22">
            <a:extLst>
              <a:ext uri="{FF2B5EF4-FFF2-40B4-BE49-F238E27FC236}">
                <a16:creationId xmlns:a16="http://schemas.microsoft.com/office/drawing/2014/main" id="{0554C471-00C4-EC9F-3310-49DEE0C67DB8}"/>
              </a:ext>
            </a:extLst>
          </p:cNvPr>
          <p:cNvSpPr txBox="1"/>
          <p:nvPr/>
        </p:nvSpPr>
        <p:spPr>
          <a:xfrm>
            <a:off x="6452661" y="4464398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7" name="TextBox 23">
            <a:extLst>
              <a:ext uri="{FF2B5EF4-FFF2-40B4-BE49-F238E27FC236}">
                <a16:creationId xmlns:a16="http://schemas.microsoft.com/office/drawing/2014/main" id="{33A165C0-C186-C226-D6A2-3BAEA4C08295}"/>
              </a:ext>
            </a:extLst>
          </p:cNvPr>
          <p:cNvSpPr txBox="1"/>
          <p:nvPr/>
        </p:nvSpPr>
        <p:spPr>
          <a:xfrm>
            <a:off x="7028733" y="4208366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58" name="TextBox 24">
            <a:extLst>
              <a:ext uri="{FF2B5EF4-FFF2-40B4-BE49-F238E27FC236}">
                <a16:creationId xmlns:a16="http://schemas.microsoft.com/office/drawing/2014/main" id="{64F6879A-D270-6E9E-1BFE-C59E91EF2C4B}"/>
              </a:ext>
            </a:extLst>
          </p:cNvPr>
          <p:cNvSpPr txBox="1"/>
          <p:nvPr/>
        </p:nvSpPr>
        <p:spPr>
          <a:xfrm>
            <a:off x="7638333" y="4516214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3CEFE41C-1210-1C56-7579-8BD9A65C97C3}"/>
              </a:ext>
            </a:extLst>
          </p:cNvPr>
          <p:cNvSpPr txBox="1"/>
          <p:nvPr/>
        </p:nvSpPr>
        <p:spPr>
          <a:xfrm>
            <a:off x="8366805" y="4119974"/>
            <a:ext cx="33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9" name="墨迹 68">
                <a:extLst>
                  <a:ext uri="{FF2B5EF4-FFF2-40B4-BE49-F238E27FC236}">
                    <a16:creationId xmlns:a16="http://schemas.microsoft.com/office/drawing/2014/main" id="{5461B71F-2C79-D7F7-30DB-8E2449F783E0}"/>
                  </a:ext>
                </a:extLst>
              </p14:cNvPr>
              <p14:cNvContentPartPr/>
              <p14:nvPr/>
            </p14:nvContentPartPr>
            <p14:xfrm>
              <a:off x="7177355" y="2321063"/>
              <a:ext cx="1352520" cy="1370160"/>
            </p14:xfrm>
          </p:contentPart>
        </mc:Choice>
        <mc:Fallback xmlns="">
          <p:pic>
            <p:nvPicPr>
              <p:cNvPr id="69" name="墨迹 68">
                <a:extLst>
                  <a:ext uri="{FF2B5EF4-FFF2-40B4-BE49-F238E27FC236}">
                    <a16:creationId xmlns:a16="http://schemas.microsoft.com/office/drawing/2014/main" id="{5461B71F-2C79-D7F7-30DB-8E2449F783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3715" y="2213063"/>
                <a:ext cx="1460160" cy="15858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文本框 9">
            <a:extLst>
              <a:ext uri="{FF2B5EF4-FFF2-40B4-BE49-F238E27FC236}">
                <a16:creationId xmlns:a16="http://schemas.microsoft.com/office/drawing/2014/main" id="{F2DFAFC0-00AE-E0B9-46F7-7076E7D6B557}"/>
              </a:ext>
            </a:extLst>
          </p:cNvPr>
          <p:cNvSpPr txBox="1"/>
          <p:nvPr/>
        </p:nvSpPr>
        <p:spPr>
          <a:xfrm>
            <a:off x="148475" y="1359449"/>
            <a:ext cx="47378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Phys. Rev. B 78, 115116 (2008), </a:t>
            </a:r>
            <a:r>
              <a:rPr lang="sv-SE" altLang="zh-CN" sz="1400" b="1" dirty="0"/>
              <a:t>G. Baskaran, D. Sen,  and R. Shankar</a:t>
            </a:r>
          </a:p>
          <a:p>
            <a:endParaRPr lang="sv-SE" altLang="zh-CN" sz="1400" b="1" dirty="0"/>
          </a:p>
          <a:p>
            <a:r>
              <a:rPr lang="sv-SE" altLang="zh-CN" sz="1400" b="1" dirty="0"/>
              <a:t>Phys. Rev. Lett. 130, 156701 (2023), H. Ma</a:t>
            </a:r>
          </a:p>
          <a:p>
            <a:endParaRPr lang="sv-SE" altLang="zh-CN" sz="1400" b="1" dirty="0"/>
          </a:p>
          <a:p>
            <a:endParaRPr lang="en-US" altLang="zh-CN" sz="1400" b="1" dirty="0"/>
          </a:p>
        </p:txBody>
      </p:sp>
    </p:spTree>
    <p:extLst>
      <p:ext uri="{BB962C8B-B14F-4D97-AF65-F5344CB8AC3E}">
        <p14:creationId xmlns:p14="http://schemas.microsoft.com/office/powerpoint/2010/main" val="411654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F0AF6-4019-DB2A-2436-18101563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Spontaneously symmetry breaking?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E59EB65-2589-B485-6489-3F5EC11B9B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Generalizing fermion-gauge basis transformation from spin-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spin-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Mean-field 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theory approximation: Flat bond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E59EB65-2589-B485-6489-3F5EC11B9B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FA29312-D4B1-BB9F-34C6-8E94DD0F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93AE0B-F8CA-9570-EC20-2464E84E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6C8D5B-5830-8CFD-A087-D5B6E38F6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5" y="4458548"/>
            <a:ext cx="3494612" cy="2318034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C1D46F9-24F0-772B-7CCE-AD93C5E12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94" y="2916877"/>
            <a:ext cx="3982006" cy="62873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FFA414E-DA8A-AECE-3F34-414EA50FB0CB}"/>
              </a:ext>
            </a:extLst>
          </p:cNvPr>
          <p:cNvSpPr txBox="1"/>
          <p:nvPr/>
        </p:nvSpPr>
        <p:spPr>
          <a:xfrm>
            <a:off x="4968326" y="3155250"/>
            <a:ext cx="623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Not quadratic! Cannot be solved exactly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38F8187-3880-D0D6-5B51-60C09FFEDA31}"/>
              </a:ext>
            </a:extLst>
          </p:cNvPr>
          <p:cNvSpPr txBox="1"/>
          <p:nvPr/>
        </p:nvSpPr>
        <p:spPr>
          <a:xfrm>
            <a:off x="2705269" y="2059879"/>
            <a:ext cx="5688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Nature Communications 13:3813  (2022) H.-K. Jin, W. M. H. Natori, F. Pollmann and J. Knolle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2A5EAF0-9F2B-9D05-C578-736632995FD6}"/>
              </a:ext>
            </a:extLst>
          </p:cNvPr>
          <p:cNvSpPr txBox="1"/>
          <p:nvPr/>
        </p:nvSpPr>
        <p:spPr>
          <a:xfrm>
            <a:off x="3758225" y="4386077"/>
            <a:ext cx="5619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Phys. Rev. B 108.075111  (2023)  W. M. H. Natori, H.-K. Jin,  and J. Knolle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C691864-0405-AD85-D63F-04DB52AC39F1}"/>
              </a:ext>
            </a:extLst>
          </p:cNvPr>
          <p:cNvSpPr txBox="1"/>
          <p:nvPr/>
        </p:nvSpPr>
        <p:spPr>
          <a:xfrm>
            <a:off x="3758225" y="5540090"/>
            <a:ext cx="4471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Is there interaction-induced instability for the nearly flat band semimetal?</a:t>
            </a:r>
          </a:p>
          <a:p>
            <a:endParaRPr lang="zh-CN" altLang="en-US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52ABD61-E904-1813-AD90-3BD9540129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8848" r="64525"/>
          <a:stretch>
            <a:fillRect/>
          </a:stretch>
        </p:blipFill>
        <p:spPr>
          <a:xfrm>
            <a:off x="3028950" y="3341939"/>
            <a:ext cx="1939376" cy="42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22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40B13B-0212-093B-DC88-71888727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err="1"/>
              <a:t>Kitaev</a:t>
            </a:r>
            <a:r>
              <a:rPr lang="en-US" altLang="zh-CN" sz="4000" dirty="0"/>
              <a:t> model in the semiclassical limit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E625FC-D158-1FC8-005A-3011673AE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1089"/>
            <a:ext cx="4503125" cy="5025262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In the classical limit, there are extensive degeneracy</a:t>
            </a:r>
          </a:p>
          <a:p>
            <a:pPr lvl="1"/>
            <a:r>
              <a:rPr lang="en-US" altLang="zh-CN" dirty="0"/>
              <a:t>Any dimer (solid line) covering  gives the energy minimum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Order from disorder</a:t>
            </a:r>
          </a:p>
          <a:p>
            <a:pPr lvl="1"/>
            <a:r>
              <a:rPr lang="en-US" altLang="zh-CN" dirty="0"/>
              <a:t>Spin-wave theory for self-avoiding walk shows the self-avoiding walk as close loop should have minimal  length (6 bonds) to minimize the energy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3D94B5C-D86F-B396-EE27-EB2D3356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DF7265F-C6B0-E627-DE77-09E39427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033C-C33D-4B4F-A2F3-55DC93D17400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BBE3CD-B806-06C6-AA28-B051D63D4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640" y="1777340"/>
            <a:ext cx="3310820" cy="216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785CC0F-1493-8D1D-EEA2-7886DF3EB5FA}"/>
              </a:ext>
            </a:extLst>
          </p:cNvPr>
          <p:cNvSpPr txBox="1"/>
          <p:nvPr/>
        </p:nvSpPr>
        <p:spPr>
          <a:xfrm>
            <a:off x="4590300" y="1087631"/>
            <a:ext cx="4737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Phys. Rev. B 78, 115116 (2008), </a:t>
            </a:r>
            <a:r>
              <a:rPr lang="sv-SE" altLang="zh-CN" sz="1400" b="1" dirty="0"/>
              <a:t>G. Baskaran, D. Sen,  and R. Shankar</a:t>
            </a:r>
            <a:endParaRPr lang="en-US" altLang="zh-CN" sz="1400" b="1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961CC27E-FE84-8E06-0F57-FFAA534C2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125" y="4148803"/>
            <a:ext cx="3418511" cy="2160000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D76F77D1-1C9E-82B1-0761-953A3F6E0130}"/>
              </a:ext>
            </a:extLst>
          </p:cNvPr>
          <p:cNvSpPr txBox="1"/>
          <p:nvPr/>
        </p:nvSpPr>
        <p:spPr>
          <a:xfrm>
            <a:off x="5348816" y="6356351"/>
            <a:ext cx="221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Tripled unit cell   </a:t>
            </a:r>
          </a:p>
        </p:txBody>
      </p:sp>
    </p:spTree>
    <p:extLst>
      <p:ext uri="{BB962C8B-B14F-4D97-AF65-F5344CB8AC3E}">
        <p14:creationId xmlns:p14="http://schemas.microsoft.com/office/powerpoint/2010/main" val="2937261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论文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116632</TotalTime>
  <Words>1961</Words>
  <Application>Microsoft Office PowerPoint</Application>
  <PresentationFormat>On-screen Show (4:3)</PresentationFormat>
  <Paragraphs>357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等线</vt:lpstr>
      <vt:lpstr>Arial</vt:lpstr>
      <vt:lpstr>Cambria Math</vt:lpstr>
      <vt:lpstr>Times New Roman</vt:lpstr>
      <vt:lpstr>Office 主题​​</vt:lpstr>
      <vt:lpstr>PowerPoint Presentation</vt:lpstr>
      <vt:lpstr>Outlines</vt:lpstr>
      <vt:lpstr>PART I.  Introduction and results</vt:lpstr>
      <vt:lpstr>Early history of quantum frustrated magnetism</vt:lpstr>
      <vt:lpstr>More recent concepts for spin liquids</vt:lpstr>
      <vt:lpstr>Kitaev honeycomb model</vt:lpstr>
      <vt:lpstr>Fractionalization for half-integer-spin Kitaev models</vt:lpstr>
      <vt:lpstr>Spontaneously symmetry breaking?</vt:lpstr>
      <vt:lpstr>Kitaev model in the semiclassical limit</vt:lpstr>
      <vt:lpstr>Recall  of the known results and the questions </vt:lpstr>
      <vt:lpstr>The challenges for numerical methods</vt:lpstr>
      <vt:lpstr>The challenges for numerical methods</vt:lpstr>
      <vt:lpstr>Our determination of quantum phases</vt:lpstr>
      <vt:lpstr>Correlation length spectrum for Spin-3/2</vt:lpstr>
      <vt:lpstr>Contract the infinite tensor network with boundary MPS</vt:lpstr>
      <vt:lpstr>Detection of Z2 topological order from boundary MPS</vt:lpstr>
      <vt:lpstr>Topological non-trivial and trivial for different spin</vt:lpstr>
      <vt:lpstr>Physics interpretation of the results</vt:lpstr>
      <vt:lpstr>PART II. New development of  two-dimensional tensor networks</vt:lpstr>
      <vt:lpstr>We systematically improve the methods</vt:lpstr>
      <vt:lpstr>Gradient optimization of iPEPS</vt:lpstr>
      <vt:lpstr>Conditioning optimization landscape</vt:lpstr>
      <vt:lpstr>Metric in iPEPS</vt:lpstr>
      <vt:lpstr>Different D and unit cell</vt:lpstr>
      <vt:lpstr>The precision benchmarks</vt:lpstr>
      <vt:lpstr>New Cross-validation:  between “cat” and symmetry-breaking iPEPS  calculations</vt:lpstr>
      <vt:lpstr>Cross validation between “cat” and symmetry-breaking iPEPS  calculations</vt:lpstr>
      <vt:lpstr>Agreement in energy extrapolation</vt:lpstr>
      <vt:lpstr>Summary</vt:lpstr>
      <vt:lpstr>Collaboration</vt:lpstr>
      <vt:lpstr>Thank you for your listening!</vt:lpstr>
      <vt:lpstr>Appendix</vt:lpstr>
      <vt:lpstr>The absence of magnetic order</vt:lpstr>
      <vt:lpstr>The absence of magnetic order</vt:lpstr>
      <vt:lpstr>String operator for low-energy fermionic excitation</vt:lpstr>
      <vt:lpstr>The fermion-gauge basis transformation for spin 1/2</vt:lpstr>
      <vt:lpstr>The  fermion-gauge basis transformation for spin 3/2</vt:lpstr>
      <vt:lpstr>Detection of Z2 topological order from boundary MPS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多体局域化2</dc:title>
  <dc:creator>心雨</dc:creator>
  <cp:lastModifiedBy>Yuchi He</cp:lastModifiedBy>
  <cp:revision>1902</cp:revision>
  <dcterms:created xsi:type="dcterms:W3CDTF">2018-05-05T06:51:06Z</dcterms:created>
  <dcterms:modified xsi:type="dcterms:W3CDTF">2026-02-18T16:09:35Z</dcterms:modified>
</cp:coreProperties>
</file>