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48" r:id="rId2"/>
  </p:sldMasterIdLst>
  <p:notesMasterIdLst>
    <p:notesMasterId r:id="rId43"/>
  </p:notesMasterIdLst>
  <p:sldIdLst>
    <p:sldId id="256" r:id="rId3"/>
    <p:sldId id="310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5" r:id="rId18"/>
    <p:sldId id="306" r:id="rId19"/>
    <p:sldId id="307" r:id="rId20"/>
    <p:sldId id="308" r:id="rId21"/>
    <p:sldId id="309" r:id="rId22"/>
    <p:sldId id="258" r:id="rId23"/>
    <p:sldId id="259" r:id="rId24"/>
    <p:sldId id="260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8" r:id="rId34"/>
    <p:sldId id="274" r:id="rId35"/>
    <p:sldId id="273" r:id="rId36"/>
    <p:sldId id="275" r:id="rId37"/>
    <p:sldId id="276" r:id="rId38"/>
    <p:sldId id="277" r:id="rId39"/>
    <p:sldId id="280" r:id="rId40"/>
    <p:sldId id="281" r:id="rId41"/>
    <p:sldId id="272" r:id="rId4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4"/>
    </p:embeddedFont>
    <p:embeddedFont>
      <p:font typeface="Play" panose="020B060402020202020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B22C6D-788B-4344-8A23-820E3CEFCD43}" v="114" dt="2026-02-17T16:06:31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jun Dey" userId="77b8082843185c44" providerId="LiveId" clId="{C5C05921-8051-4792-A418-A830D47CC69B}"/>
    <pc:docChg chg="custSel modSld modShowInfo">
      <pc:chgData name="Arjun Dey" userId="77b8082843185c44" providerId="LiveId" clId="{C5C05921-8051-4792-A418-A830D47CC69B}" dt="2026-02-17T16:06:35.190" v="196" actId="14100"/>
      <pc:docMkLst>
        <pc:docMk/>
      </pc:docMkLst>
      <pc:sldChg chg="modSp mod">
        <pc:chgData name="Arjun Dey" userId="77b8082843185c44" providerId="LiveId" clId="{C5C05921-8051-4792-A418-A830D47CC69B}" dt="2026-02-17T12:20:09.016" v="23" actId="1076"/>
        <pc:sldMkLst>
          <pc:docMk/>
          <pc:sldMk cId="0" sldId="266"/>
        </pc:sldMkLst>
        <pc:spChg chg="mod">
          <ac:chgData name="Arjun Dey" userId="77b8082843185c44" providerId="LiveId" clId="{C5C05921-8051-4792-A418-A830D47CC69B}" dt="2026-02-17T12:20:09.016" v="23" actId="1076"/>
          <ac:spMkLst>
            <pc:docMk/>
            <pc:sldMk cId="0" sldId="266"/>
            <ac:spMk id="329" creationId="{00000000-0000-0000-0000-000000000000}"/>
          </ac:spMkLst>
        </pc:spChg>
        <pc:spChg chg="mod">
          <ac:chgData name="Arjun Dey" userId="77b8082843185c44" providerId="LiveId" clId="{C5C05921-8051-4792-A418-A830D47CC69B}" dt="2026-02-17T12:19:59.169" v="22" actId="14100"/>
          <ac:spMkLst>
            <pc:docMk/>
            <pc:sldMk cId="0" sldId="266"/>
            <ac:spMk id="333" creationId="{00000000-0000-0000-0000-000000000000}"/>
          </ac:spMkLst>
        </pc:spChg>
        <pc:spChg chg="mod">
          <ac:chgData name="Arjun Dey" userId="77b8082843185c44" providerId="LiveId" clId="{C5C05921-8051-4792-A418-A830D47CC69B}" dt="2026-02-17T12:19:52.846" v="21" actId="14100"/>
          <ac:spMkLst>
            <pc:docMk/>
            <pc:sldMk cId="0" sldId="266"/>
            <ac:spMk id="335" creationId="{00000000-0000-0000-0000-000000000000}"/>
          </ac:spMkLst>
        </pc:spChg>
      </pc:sldChg>
      <pc:sldChg chg="addSp delSp modSp mod">
        <pc:chgData name="Arjun Dey" userId="77b8082843185c44" providerId="LiveId" clId="{C5C05921-8051-4792-A418-A830D47CC69B}" dt="2026-02-17T12:23:58.745" v="100" actId="14100"/>
        <pc:sldMkLst>
          <pc:docMk/>
          <pc:sldMk cId="0" sldId="274"/>
        </pc:sldMkLst>
        <pc:spChg chg="add del mod">
          <ac:chgData name="Arjun Dey" userId="77b8082843185c44" providerId="LiveId" clId="{C5C05921-8051-4792-A418-A830D47CC69B}" dt="2026-02-17T12:22:13.445" v="58" actId="478"/>
          <ac:spMkLst>
            <pc:docMk/>
            <pc:sldMk cId="0" sldId="274"/>
            <ac:spMk id="4" creationId="{2796B1FA-F2E8-27D4-010D-4129C97B783F}"/>
          </ac:spMkLst>
        </pc:spChg>
        <pc:spChg chg="add mod">
          <ac:chgData name="Arjun Dey" userId="77b8082843185c44" providerId="LiveId" clId="{C5C05921-8051-4792-A418-A830D47CC69B}" dt="2026-02-17T12:23:24.604" v="94" actId="1076"/>
          <ac:spMkLst>
            <pc:docMk/>
            <pc:sldMk cId="0" sldId="274"/>
            <ac:spMk id="6" creationId="{03961A96-12BA-4394-7A90-7B9937B782B3}"/>
          </ac:spMkLst>
        </pc:spChg>
        <pc:cxnChg chg="add mod">
          <ac:chgData name="Arjun Dey" userId="77b8082843185c44" providerId="LiveId" clId="{C5C05921-8051-4792-A418-A830D47CC69B}" dt="2026-02-17T12:23:48.470" v="97" actId="1582"/>
          <ac:cxnSpMkLst>
            <pc:docMk/>
            <pc:sldMk cId="0" sldId="274"/>
            <ac:cxnSpMk id="8" creationId="{003233DB-3EEE-4E5B-A4DF-898A4B654F63}"/>
          </ac:cxnSpMkLst>
        </pc:cxnChg>
        <pc:cxnChg chg="add mod">
          <ac:chgData name="Arjun Dey" userId="77b8082843185c44" providerId="LiveId" clId="{C5C05921-8051-4792-A418-A830D47CC69B}" dt="2026-02-17T12:23:58.745" v="100" actId="14100"/>
          <ac:cxnSpMkLst>
            <pc:docMk/>
            <pc:sldMk cId="0" sldId="274"/>
            <ac:cxnSpMk id="9" creationId="{EED949FC-37BE-712E-75A9-F6233FEAE2D9}"/>
          </ac:cxnSpMkLst>
        </pc:cxnChg>
      </pc:sldChg>
      <pc:sldChg chg="modSp">
        <pc:chgData name="Arjun Dey" userId="77b8082843185c44" providerId="LiveId" clId="{C5C05921-8051-4792-A418-A830D47CC69B}" dt="2026-02-17T12:25:28.476" v="104" actId="20577"/>
        <pc:sldMkLst>
          <pc:docMk/>
          <pc:sldMk cId="0" sldId="276"/>
        </pc:sldMkLst>
        <pc:spChg chg="mod">
          <ac:chgData name="Arjun Dey" userId="77b8082843185c44" providerId="LiveId" clId="{C5C05921-8051-4792-A418-A830D47CC69B}" dt="2026-02-17T12:25:28.476" v="104" actId="20577"/>
          <ac:spMkLst>
            <pc:docMk/>
            <pc:sldMk cId="0" sldId="276"/>
            <ac:spMk id="2" creationId="{F84B5137-75A9-43DC-D99F-C9A3A6962F5A}"/>
          </ac:spMkLst>
        </pc:spChg>
      </pc:sldChg>
      <pc:sldChg chg="modSp">
        <pc:chgData name="Arjun Dey" userId="77b8082843185c44" providerId="LiveId" clId="{C5C05921-8051-4792-A418-A830D47CC69B}" dt="2026-02-17T12:17:00.558" v="3" actId="207"/>
        <pc:sldMkLst>
          <pc:docMk/>
          <pc:sldMk cId="1172177563" sldId="298"/>
        </pc:sldMkLst>
        <pc:spChg chg="mod">
          <ac:chgData name="Arjun Dey" userId="77b8082843185c44" providerId="LiveId" clId="{C5C05921-8051-4792-A418-A830D47CC69B}" dt="2026-02-17T12:17:00.558" v="3" actId="207"/>
          <ac:spMkLst>
            <pc:docMk/>
            <pc:sldMk cId="1172177563" sldId="298"/>
            <ac:spMk id="27" creationId="{364286DF-BE24-5816-022A-D7BA1F98DB3F}"/>
          </ac:spMkLst>
        </pc:spChg>
        <pc:spChg chg="mod">
          <ac:chgData name="Arjun Dey" userId="77b8082843185c44" providerId="LiveId" clId="{C5C05921-8051-4792-A418-A830D47CC69B}" dt="2026-02-17T12:16:53.829" v="2" actId="207"/>
          <ac:spMkLst>
            <pc:docMk/>
            <pc:sldMk cId="1172177563" sldId="298"/>
            <ac:spMk id="28" creationId="{21FC652B-84FF-FE98-5DF1-2E633C02E875}"/>
          </ac:spMkLst>
        </pc:spChg>
      </pc:sldChg>
      <pc:sldChg chg="modSp mod">
        <pc:chgData name="Arjun Dey" userId="77b8082843185c44" providerId="LiveId" clId="{C5C05921-8051-4792-A418-A830D47CC69B}" dt="2026-02-17T12:17:42.916" v="4" actId="732"/>
        <pc:sldMkLst>
          <pc:docMk/>
          <pc:sldMk cId="1394346096" sldId="301"/>
        </pc:sldMkLst>
        <pc:picChg chg="mod modCrop">
          <ac:chgData name="Arjun Dey" userId="77b8082843185c44" providerId="LiveId" clId="{C5C05921-8051-4792-A418-A830D47CC69B}" dt="2026-02-17T12:17:42.916" v="4" actId="732"/>
          <ac:picMkLst>
            <pc:docMk/>
            <pc:sldMk cId="1394346096" sldId="301"/>
            <ac:picMk id="42" creationId="{4268C162-F061-9DB4-A9FD-9018E4EB37BE}"/>
          </ac:picMkLst>
        </pc:picChg>
      </pc:sldChg>
      <pc:sldChg chg="modSp">
        <pc:chgData name="Arjun Dey" userId="77b8082843185c44" providerId="LiveId" clId="{C5C05921-8051-4792-A418-A830D47CC69B}" dt="2026-02-17T12:29:12.935" v="191" actId="20577"/>
        <pc:sldMkLst>
          <pc:docMk/>
          <pc:sldMk cId="3955778451" sldId="308"/>
        </pc:sldMkLst>
        <pc:spChg chg="mod">
          <ac:chgData name="Arjun Dey" userId="77b8082843185c44" providerId="LiveId" clId="{C5C05921-8051-4792-A418-A830D47CC69B}" dt="2026-02-17T12:27:48.040" v="181" actId="20577"/>
          <ac:spMkLst>
            <pc:docMk/>
            <pc:sldMk cId="3955778451" sldId="308"/>
            <ac:spMk id="2" creationId="{68855131-1E67-3D5D-846F-E176B5698989}"/>
          </ac:spMkLst>
        </pc:spChg>
        <pc:spChg chg="mod">
          <ac:chgData name="Arjun Dey" userId="77b8082843185c44" providerId="LiveId" clId="{C5C05921-8051-4792-A418-A830D47CC69B}" dt="2026-02-17T12:29:12.935" v="191" actId="20577"/>
          <ac:spMkLst>
            <pc:docMk/>
            <pc:sldMk cId="3955778451" sldId="308"/>
            <ac:spMk id="6" creationId="{75880093-DB1B-6DF0-AB33-F89F2C846457}"/>
          </ac:spMkLst>
        </pc:spChg>
      </pc:sldChg>
      <pc:sldChg chg="modSp mod">
        <pc:chgData name="Arjun Dey" userId="77b8082843185c44" providerId="LiveId" clId="{C5C05921-8051-4792-A418-A830D47CC69B}" dt="2026-02-17T16:06:35.190" v="196" actId="14100"/>
        <pc:sldMkLst>
          <pc:docMk/>
          <pc:sldMk cId="1029187752" sldId="310"/>
        </pc:sldMkLst>
        <pc:spChg chg="mod">
          <ac:chgData name="Arjun Dey" userId="77b8082843185c44" providerId="LiveId" clId="{C5C05921-8051-4792-A418-A830D47CC69B}" dt="2026-02-17T16:06:35.190" v="196" actId="14100"/>
          <ac:spMkLst>
            <pc:docMk/>
            <pc:sldMk cId="1029187752" sldId="310"/>
            <ac:spMk id="22" creationId="{BAD46931-4CB3-6216-F2A8-F742C792B3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5b71dce3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5f5b71dce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f82888d77_1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35f82888d77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d6e37f31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35fd6e37f3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f61e8c6b1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35f61e8c6b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f63a580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35f63a580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f63a58079_1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35f63a58079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f63a58079_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35f63a58079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f63a58079_1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35f63a58079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5f63a58079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35f63a58079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f63a58079_1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35f63a58079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f63a58079_1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g35f63a58079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Dirac Line from the monopole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Fuzzy sphere 1</a:t>
            </a:r>
          </a:p>
        </p:txBody>
      </p:sp>
    </p:spTree>
    <p:extLst>
      <p:ext uri="{BB962C8B-B14F-4D97-AF65-F5344CB8AC3E}">
        <p14:creationId xmlns:p14="http://schemas.microsoft.com/office/powerpoint/2010/main" val="3475570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5f63a58079_1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g35f63a58079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5f63a58079_1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35f63a58079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f63a58079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g35f63a58079_1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g35f63a58079_1_9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Fuzzy sphere 1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f82888d77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g35f82888d77_1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g35f82888d77_13_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Fuzzy sphere 1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63a58079_4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g35f63a58079_4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g35f63a58079_4_3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Fuzzy sphere 1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5f63a58079_1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35f63a58079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183AE-E3CE-932B-F90E-F09F2E445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F2A5CA-E44B-6253-58B5-0F58E97D1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4E7BF4-945F-C03E-1EE3-D447DF5717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Dirac Line from the monopole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6AF583F-D3F1-43F8-DA4C-F10830528C4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Fuzzy sphere 1</a:t>
            </a:r>
          </a:p>
        </p:txBody>
      </p:sp>
    </p:spTree>
    <p:extLst>
      <p:ext uri="{BB962C8B-B14F-4D97-AF65-F5344CB8AC3E}">
        <p14:creationId xmlns:p14="http://schemas.microsoft.com/office/powerpoint/2010/main" val="208711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9F355-5CFD-E133-F835-76CDF9C72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C52C5E-3384-4041-683B-E2A7F7D01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BCCFD9-72D3-3859-7923-5D609A42B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Dirac Line from the monopole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EEFA02F-5CB9-70D8-65EC-6FB30AFDDF7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Fuzzy sphere 1</a:t>
            </a:r>
          </a:p>
        </p:txBody>
      </p:sp>
    </p:spTree>
    <p:extLst>
      <p:ext uri="{BB962C8B-B14F-4D97-AF65-F5344CB8AC3E}">
        <p14:creationId xmlns:p14="http://schemas.microsoft.com/office/powerpoint/2010/main" val="1090401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82888d7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35f82888d7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5ca0b55c_1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f5ca0b55c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5ca0b55c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5f5ca0b55c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5ca0b55c_4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35f5ca0b55c_4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Z_2 rotor just maps to transverse field Ising model</a:t>
            </a:r>
            <a:endParaRPr/>
          </a:p>
        </p:txBody>
      </p:sp>
      <p:sp>
        <p:nvSpPr>
          <p:cNvPr id="202" name="Google Shape;202;g35f5ca0b55c_4_2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Fuzzy sphere 1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61e8c6b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35f61e8c6b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988C-5C0F-AB55-1412-270858783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86340-1725-E955-A1D8-E41319880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96D8D-D9C5-DAE7-5AE3-5F13428DC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489-6639-4401-9D93-710A3E8C2FE7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BA951-99D6-50D3-0E49-1C7D6DAF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Fuzzy sphere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E910B-76C1-6336-BFD8-D57B28E3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1036-C8FD-4E08-A704-478300EF2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06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A4D85-1E44-1C04-3463-A9F01578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175C4-F017-EBB0-D026-D06922442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E756F-6CE0-277D-876B-5B59FE29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E6C9-C9FB-4487-BC5F-B6FE9612548A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4D983-AD18-13AE-D462-93D2D16B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Fuzzy sphere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A8E79-374F-05B2-CB79-19386CF7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1036-C8FD-4E08-A704-478300EF2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sz="3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96CB8D-E483-AEB1-7FFD-F22ECD52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4C8F6-9D46-DB09-7CDA-30D6267EF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CD9B8-EE6F-FFD7-A2B9-E2EEDDFAE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3FA611-2F5F-4D2A-8A2D-B06FE18FFA30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EEC5B-C881-8199-7AF8-D98886A77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Fuzzy sphere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35D14-1D02-BEC8-8B30-756A93A29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2C1036-C8FD-4E08-A704-478300EF2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microsoft.com/office/2007/relationships/hdphoto" Target="../media/hdphoto4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17.jpeg"/><Relationship Id="rId10" Type="http://schemas.openxmlformats.org/officeDocument/2006/relationships/image" Target="../media/image29.png"/><Relationship Id="rId4" Type="http://schemas.microsoft.com/office/2007/relationships/hdphoto" Target="../media/hdphoto3.wdp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49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openclipart.org/detail/20195/pitr_home_icon" TargetMode="External"/><Relationship Id="rId5" Type="http://schemas.openxmlformats.org/officeDocument/2006/relationships/image" Target="../media/image69.png"/><Relationship Id="rId4" Type="http://schemas.openxmlformats.org/officeDocument/2006/relationships/hyperlink" Target="https://pixabay.com/en/question-mark-circle-blue-button-38595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1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hyperlink" Target="https://openclipart.org/detail/20195/pitr_home_ic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png"/><Relationship Id="rId4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5" descr="A colorful circle with a clock in the middl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33391" b="32536"/>
          <a:stretch/>
        </p:blipFill>
        <p:spPr>
          <a:xfrm>
            <a:off x="3410953" y="-4"/>
            <a:ext cx="5733047" cy="276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 descr="A graph of a graph of a graph"/>
          <p:cNvPicPr preferRelativeResize="0"/>
          <p:nvPr/>
        </p:nvPicPr>
        <p:blipFill rotWithShape="1">
          <a:blip r:embed="rId4">
            <a:alphaModFix/>
          </a:blip>
          <a:srcRect l="6156" r="24117" b="-10"/>
          <a:stretch/>
        </p:blipFill>
        <p:spPr>
          <a:xfrm>
            <a:off x="3410954" y="2761057"/>
            <a:ext cx="5733047" cy="23824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C0C0C"/>
              </a:gs>
              <a:gs pos="36000">
                <a:srgbClr val="0C0C0C"/>
              </a:gs>
              <a:gs pos="81000">
                <a:srgbClr val="0C0C0C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25"/>
          <p:cNvCxnSpPr/>
          <p:nvPr/>
        </p:nvCxnSpPr>
        <p:spPr>
          <a:xfrm rot="10800000">
            <a:off x="628799" y="2761056"/>
            <a:ext cx="85152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36" name="Google Shape;136;p25" descr="File:Logo EPFL.svg - Wikimedia Comm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3522" y="0"/>
            <a:ext cx="1710477" cy="4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 descr="PSI FoKo Poster Event 2025 (10 September 2025): Overview · Indic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10" y="0"/>
            <a:ext cx="1671638" cy="792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392550" y="3863269"/>
            <a:ext cx="4283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0E4F5"/>
                </a:solidFill>
                <a:latin typeface="Arial"/>
                <a:ea typeface="Arial"/>
                <a:cs typeface="Arial"/>
                <a:sym typeface="Arial"/>
              </a:rPr>
              <a:t>Prof. Dr. Andreas Martin Läuchli Herzig</a:t>
            </a:r>
            <a:endParaRPr sz="1800" dirty="0">
              <a:solidFill>
                <a:srgbClr val="C0E4F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C0E4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1422652" y="3110917"/>
            <a:ext cx="2341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0E4F5"/>
                </a:solidFill>
                <a:latin typeface="Arial"/>
                <a:ea typeface="Arial"/>
                <a:cs typeface="Arial"/>
                <a:sym typeface="Arial"/>
              </a:rPr>
              <a:t>Dr. Loic Herviou</a:t>
            </a:r>
            <a:endParaRPr sz="1800" dirty="0">
              <a:solidFill>
                <a:srgbClr val="C0E4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1547155" y="2732450"/>
            <a:ext cx="2341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Arjun Dey</a:t>
            </a:r>
            <a:endParaRPr sz="1100" dirty="0"/>
          </a:p>
        </p:txBody>
      </p:sp>
      <p:sp>
        <p:nvSpPr>
          <p:cNvPr id="2" name="Google Shape;139;p25">
            <a:extLst>
              <a:ext uri="{FF2B5EF4-FFF2-40B4-BE49-F238E27FC236}">
                <a16:creationId xmlns:a16="http://schemas.microsoft.com/office/drawing/2014/main" id="{E21E8DBE-D4A0-11D4-AC98-7AB8ECB04500}"/>
              </a:ext>
            </a:extLst>
          </p:cNvPr>
          <p:cNvSpPr txBox="1"/>
          <p:nvPr/>
        </p:nvSpPr>
        <p:spPr>
          <a:xfrm>
            <a:off x="844829" y="3490208"/>
            <a:ext cx="3143949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0E4F5"/>
                </a:solidFill>
                <a:latin typeface="Arial"/>
                <a:ea typeface="Arial"/>
                <a:cs typeface="Arial"/>
                <a:sym typeface="Arial"/>
              </a:rPr>
              <a:t>Prof. Dr. Christopher Mudry</a:t>
            </a:r>
            <a:endParaRPr sz="1800" dirty="0">
              <a:solidFill>
                <a:srgbClr val="C0E4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7DAD37-4624-4314-A217-479FC8B196BA}"/>
              </a:ext>
            </a:extLst>
          </p:cNvPr>
          <p:cNvSpPr txBox="1"/>
          <p:nvPr/>
        </p:nvSpPr>
        <p:spPr>
          <a:xfrm>
            <a:off x="565298" y="1181790"/>
            <a:ext cx="5060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Conformal Data for the O(3) Wilson Fisher CFT</a:t>
            </a:r>
            <a:endParaRPr lang="de-CH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09344-2382-DBB4-B1F0-F694850CF5C3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01" dirty="0"/>
              <a:t>https://arxiv.org/abs/2510.09755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18D7D8-0618-9452-1487-C214D981C1AF}"/>
              </a:ext>
            </a:extLst>
          </p:cNvPr>
          <p:cNvSpPr txBox="1"/>
          <p:nvPr/>
        </p:nvSpPr>
        <p:spPr>
          <a:xfrm>
            <a:off x="6457950" y="4244828"/>
            <a:ext cx="2824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01" dirty="0"/>
              <a:t>https://arxiv.org/abs/2510.09755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A8BF3C-B52F-4A23-A778-6F278968DF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786" y="3087119"/>
            <a:ext cx="1173956" cy="1173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44"/>
    </mc:Choice>
    <mc:Fallback xmlns="">
      <p:transition spd="slow" advTm="4204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069C87-F963-1A29-FFAD-4CAB6EFD9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34" name="Picture 4" descr="undefined">
            <a:extLst>
              <a:ext uri="{FF2B5EF4-FFF2-40B4-BE49-F238E27FC236}">
                <a16:creationId xmlns:a16="http://schemas.microsoft.com/office/drawing/2014/main" id="{FC2A15A6-8291-3367-F57D-332377C8D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5" b="7581"/>
          <a:stretch>
            <a:fillRect/>
          </a:stretch>
        </p:blipFill>
        <p:spPr bwMode="auto">
          <a:xfrm>
            <a:off x="3341281" y="7"/>
            <a:ext cx="5802719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317451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7443E1-A6BE-86F6-5B93-E8553AFED260}"/>
              </a:ext>
            </a:extLst>
          </p:cNvPr>
          <p:cNvSpPr txBox="1"/>
          <p:nvPr/>
        </p:nvSpPr>
        <p:spPr>
          <a:xfrm>
            <a:off x="278321" y="870966"/>
            <a:ext cx="2578608" cy="84353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tabLst/>
              <a:defRPr/>
            </a:pPr>
            <a:r>
              <a:rPr kumimoji="0" lang="en-US" sz="2100" b="0" i="0" u="none" strike="noStrike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Conformal data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685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5090CC-9F63-0FC4-F670-FF48E6128CAF}"/>
                  </a:ext>
                </a:extLst>
              </p:cNvPr>
              <p:cNvSpPr txBox="1"/>
              <p:nvPr/>
            </p:nvSpPr>
            <p:spPr>
              <a:xfrm>
                <a:off x="278320" y="2038540"/>
                <a:ext cx="4729616" cy="2405444"/>
              </a:xfrm>
              <a:prstGeom prst="rect">
                <a:avLst/>
              </a:prstGeom>
            </p:spPr>
            <p:txBody>
              <a:bodyPr vert="horz" lIns="68580" tIns="34290" rIns="68580" bIns="34290" rtlCol="0" anchor="t">
                <a:noAutofit/>
              </a:bodyPr>
              <a:lstStyle>
                <a:defPPr>
                  <a:defRPr lang="de-D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14313" indent="-171450">
                  <a:lnSpc>
                    <a:spcPct val="90000"/>
                  </a:lnSpc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marL="214313" indent="-171450">
                  <a:lnSpc>
                    <a:spcPct val="90000"/>
                  </a:lnSpc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marL="214313" indent="-171450">
                  <a:lnSpc>
                    <a:spcPct val="90000"/>
                  </a:lnSpc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1"/>
                    </a:solidFill>
                  </a:rPr>
                  <a:t>Two point correlation functions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1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∼ </m:t>
                    </m:r>
                    <m:f>
                      <m:fPr>
                        <m:ctrlP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1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214313" indent="-171450">
                  <a:lnSpc>
                    <a:spcPct val="90000"/>
                  </a:lnSpc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marL="42863">
                  <a:lnSpc>
                    <a:spcPct val="90000"/>
                  </a:lnSpc>
                  <a:spcAft>
                    <a:spcPts val="450"/>
                  </a:spcAft>
                </a:pPr>
                <a:endParaRPr lang="en-US" sz="14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214313" indent="-171450">
                  <a:lnSpc>
                    <a:spcPct val="90000"/>
                  </a:lnSpc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1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1 2 </m:t>
                                </m:r>
                                <m:r>
                                  <a:rPr lang="en-US" sz="1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lang="en-US" sz="14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14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4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14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14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</m:den>
                        </m:f>
                      </m:e>
                    </m:nary>
                    <m:r>
                      <a:rPr lang="en-US" sz="1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214313" indent="-171450">
                  <a:lnSpc>
                    <a:spcPct val="90000"/>
                  </a:lnSpc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marL="214313" indent="-171450">
                  <a:lnSpc>
                    <a:spcPct val="90000"/>
                  </a:lnSpc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marL="214313" indent="-171450">
                  <a:lnSpc>
                    <a:spcPct val="90000"/>
                  </a:lnSpc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1"/>
                    </a:solidFill>
                  </a:rPr>
                  <a:t>N-point correlation function is determined by 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bg1"/>
                  </a:solidFill>
                </a:endParaRPr>
              </a:p>
              <a:p>
                <a:pPr marL="214313" indent="-171450">
                  <a:lnSpc>
                    <a:spcPct val="90000"/>
                  </a:lnSpc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marL="214313" indent="-171450">
                  <a:lnSpc>
                    <a:spcPct val="90000"/>
                  </a:lnSpc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marL="214313" indent="-171450">
                  <a:lnSpc>
                    <a:spcPct val="90000"/>
                  </a:lnSpc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5090CC-9F63-0FC4-F670-FF48E6128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0" y="2038540"/>
                <a:ext cx="4729616" cy="2405444"/>
              </a:xfrm>
              <a:prstGeom prst="rect">
                <a:avLst/>
              </a:prstGeom>
              <a:blipFill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682AD-82E6-52B9-5443-262C77F5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8280" y="4767263"/>
            <a:ext cx="2057400" cy="273844"/>
          </a:xfrm>
        </p:spPr>
        <p:txBody>
          <a:bodyPr vert="horz" lIns="68580" tIns="34290" rIns="68580" bIns="34290" rtlCol="0" anchor="ctr">
            <a:normAutofit/>
          </a:bodyPr>
          <a:lstStyle>
            <a:defPPr>
              <a:defRPr lang="de-DE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  <a:defRPr/>
            </a:pPr>
            <a:fld id="{4A2C1036-C8FD-4E08-A704-478300EF2736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450"/>
                </a:spcAft>
                <a:defRPr/>
              </a:pPr>
              <a:t>10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00136B2-CBF8-D9A8-815B-67967FE77B95}"/>
              </a:ext>
            </a:extLst>
          </p:cNvPr>
          <p:cNvSpPr/>
          <p:nvPr/>
        </p:nvSpPr>
        <p:spPr>
          <a:xfrm>
            <a:off x="486439" y="3240048"/>
            <a:ext cx="3419441" cy="768054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7B4423F-28FC-688C-1207-5249745982D3}"/>
              </a:ext>
            </a:extLst>
          </p:cNvPr>
          <p:cNvSpPr/>
          <p:nvPr/>
        </p:nvSpPr>
        <p:spPr>
          <a:xfrm>
            <a:off x="486440" y="2320317"/>
            <a:ext cx="4588177" cy="768054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2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79"/>
    </mc:Choice>
    <mc:Fallback xmlns="">
      <p:transition spd="slow" advTm="74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959772-78E5-BAF6-A121-4BA8089C1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9EE7C-8FEC-E600-7444-4C63561FD600}"/>
              </a:ext>
            </a:extLst>
          </p:cNvPr>
          <p:cNvSpPr txBox="1"/>
          <p:nvPr/>
        </p:nvSpPr>
        <p:spPr>
          <a:xfrm>
            <a:off x="628649" y="3321000"/>
            <a:ext cx="4607720" cy="1050300"/>
          </a:xfrm>
          <a:prstGeom prst="rect">
            <a:avLst/>
          </a:prstGeom>
        </p:spPr>
        <p:txBody>
          <a:bodyPr vert="horz" wrap="square" lIns="68580" tIns="34290" rIns="68580" bIns="34290" rtlCol="0" anchor="b">
            <a:norm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Conformal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B9D92-6035-494C-8FBB-AD7494E31D8E}"/>
              </a:ext>
            </a:extLst>
          </p:cNvPr>
          <p:cNvSpPr txBox="1"/>
          <p:nvPr/>
        </p:nvSpPr>
        <p:spPr>
          <a:xfrm>
            <a:off x="5894785" y="3537354"/>
            <a:ext cx="2620566" cy="7634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1800">
                <a:solidFill>
                  <a:schemeClr val="bg1"/>
                </a:solidFill>
              </a:rPr>
              <a:t>State-Operator Correspondence</a:t>
            </a:r>
          </a:p>
        </p:txBody>
      </p:sp>
      <p:pic>
        <p:nvPicPr>
          <p:cNvPr id="2" name="Picture 1" descr="A diagram of a diagram of a cylinder&#10;&#10;AI-generated content may be incorrect.">
            <a:extLst>
              <a:ext uri="{FF2B5EF4-FFF2-40B4-BE49-F238E27FC236}">
                <a16:creationId xmlns:a16="http://schemas.microsoft.com/office/drawing/2014/main" id="{8D59C77A-808C-45EE-2B59-FF7E33E89B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11663" b="13252"/>
          <a:stretch/>
        </p:blipFill>
        <p:spPr>
          <a:xfrm>
            <a:off x="0" y="-1"/>
            <a:ext cx="9144000" cy="2540366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646744"/>
            <a:ext cx="9144000" cy="567876"/>
            <a:chOff x="0" y="2959818"/>
            <a:chExt cx="12192000" cy="75716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</p:grpSp>
      <p:pic>
        <p:nvPicPr>
          <p:cNvPr id="6" name="Picture 2" descr="Sphere – Shape, Formulas, Examples &amp; Diagrams">
            <a:extLst>
              <a:ext uri="{FF2B5EF4-FFF2-40B4-BE49-F238E27FC236}">
                <a16:creationId xmlns:a16="http://schemas.microsoft.com/office/drawing/2014/main" id="{38D2105F-4F95-9009-01D0-58D52FCB9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7" t="13297" r="6217" b="5437"/>
          <a:stretch/>
        </p:blipFill>
        <p:spPr bwMode="auto">
          <a:xfrm>
            <a:off x="7829551" y="1893125"/>
            <a:ext cx="685800" cy="662972"/>
          </a:xfrm>
          <a:prstGeom prst="rect">
            <a:avLst/>
          </a:prstGeom>
          <a:noFill/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ECC8CD-EFD9-76D8-0999-95096D63636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590721" y="1998765"/>
            <a:ext cx="1238830" cy="225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Sphere – Shape, Formulas, Examples &amp; Diagrams">
            <a:extLst>
              <a:ext uri="{FF2B5EF4-FFF2-40B4-BE49-F238E27FC236}">
                <a16:creationId xmlns:a16="http://schemas.microsoft.com/office/drawing/2014/main" id="{49A5616B-7AA8-B638-EBDF-75BC8D768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7" t="13297" r="6217" b="5437"/>
          <a:stretch/>
        </p:blipFill>
        <p:spPr bwMode="auto">
          <a:xfrm>
            <a:off x="7829551" y="1156041"/>
            <a:ext cx="685800" cy="6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phere – Shape, Formulas, Examples &amp; Diagrams">
            <a:extLst>
              <a:ext uri="{FF2B5EF4-FFF2-40B4-BE49-F238E27FC236}">
                <a16:creationId xmlns:a16="http://schemas.microsoft.com/office/drawing/2014/main" id="{5B765ADA-F610-23A1-3B55-19BA0D599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7" t="13297" r="6217" b="5437"/>
          <a:stretch/>
        </p:blipFill>
        <p:spPr bwMode="auto">
          <a:xfrm>
            <a:off x="7829552" y="419973"/>
            <a:ext cx="685800" cy="6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5B1974-03FA-63EE-F595-325AD203710D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6590721" y="1487527"/>
            <a:ext cx="1238830" cy="130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FED7C9-B883-037F-98BA-733CD523D7D5}"/>
              </a:ext>
            </a:extLst>
          </p:cNvPr>
          <p:cNvCxnSpPr>
            <a:cxnSpLocks/>
          </p:cNvCxnSpPr>
          <p:nvPr/>
        </p:nvCxnSpPr>
        <p:spPr>
          <a:xfrm flipV="1">
            <a:off x="6590721" y="864011"/>
            <a:ext cx="1238831" cy="371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4286DF-BE24-5816-022A-D7BA1F98DB3F}"/>
                  </a:ext>
                </a:extLst>
              </p:cNvPr>
              <p:cNvSpPr txBox="1"/>
              <p:nvPr/>
            </p:nvSpPr>
            <p:spPr>
              <a:xfrm>
                <a:off x="3156526" y="1454544"/>
                <a:ext cx="3001820" cy="461665"/>
              </a:xfrm>
              <a:prstGeom prst="rect">
                <a:avLst/>
              </a:prstGeom>
              <a:noFill/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FF0000"/>
                    </a:solidFill>
                  </a:rPr>
                  <a:t>On sphere,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4286DF-BE24-5816-022A-D7BA1F98D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526" y="1454544"/>
                <a:ext cx="3001820" cy="461665"/>
              </a:xfrm>
              <a:prstGeom prst="rect">
                <a:avLst/>
              </a:prstGeom>
              <a:blipFill>
                <a:blip r:embed="rId10"/>
                <a:stretch>
                  <a:fillRect l="-2610" t="-6173" b="-24691"/>
                </a:stretch>
              </a:blipFill>
              <a:ln w="3810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FC652B-84FF-FE98-5DF1-2E633C02E875}"/>
                  </a:ext>
                </a:extLst>
              </p:cNvPr>
              <p:cNvSpPr txBox="1"/>
              <p:nvPr/>
            </p:nvSpPr>
            <p:spPr>
              <a:xfrm>
                <a:off x="3579616" y="2016715"/>
                <a:ext cx="2155639" cy="630029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de-D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FC652B-84FF-FE98-5DF1-2E633C02E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616" y="2016715"/>
                <a:ext cx="2155639" cy="6300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721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78"/>
    </mc:Choice>
    <mc:Fallback xmlns="">
      <p:transition spd="slow" advTm="61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48000">
              <a:schemeClr val="bg1">
                <a:lumMod val="65000"/>
              </a:schemeClr>
            </a:gs>
            <a:gs pos="78000">
              <a:schemeClr val="bg2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745DBF-FF94-D4C5-8AAF-2EF0C45ED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Icosahedron - Wikipedia">
            <a:extLst>
              <a:ext uri="{FF2B5EF4-FFF2-40B4-BE49-F238E27FC236}">
                <a16:creationId xmlns:a16="http://schemas.microsoft.com/office/drawing/2014/main" id="{126C0F94-A77D-5687-F94E-06C6584A0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5233" y="1951599"/>
            <a:ext cx="2285434" cy="219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n certain classes of exact solutions of two magnon states in the  Heisenberg spin chain | The European Physical Journal B">
            <a:extLst>
              <a:ext uri="{FF2B5EF4-FFF2-40B4-BE49-F238E27FC236}">
                <a16:creationId xmlns:a16="http://schemas.microsoft.com/office/drawing/2014/main" id="{84FC6168-BDA5-125D-12AB-649A418C7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462" y="1744009"/>
            <a:ext cx="3435788" cy="19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D7310-3059-ECA5-9BFC-D35864E3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vert="horz" lIns="68580" tIns="34290" rIns="68580" bIns="34290" rtlCol="0" anchor="ctr">
            <a:normAutofit/>
          </a:bodyPr>
          <a:lstStyle>
            <a:defPPr>
              <a:defRPr lang="de-DE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fld id="{4A2C1036-C8FD-4E08-A704-478300EF2736}" type="slidenum">
              <a:rPr lang="en-US">
                <a:solidFill>
                  <a:schemeClr val="bg1"/>
                </a:solidFill>
              </a:rPr>
              <a:pPr>
                <a:spcAft>
                  <a:spcPts val="450"/>
                </a:spcAft>
              </a:pPr>
              <a:t>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C3F7D1-DF55-7A95-106C-C0522BDBB8D9}"/>
              </a:ext>
            </a:extLst>
          </p:cNvPr>
          <p:cNvSpPr txBox="1"/>
          <p:nvPr/>
        </p:nvSpPr>
        <p:spPr>
          <a:xfrm>
            <a:off x="352168" y="278027"/>
            <a:ext cx="569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Conformal Data: Radial Quantization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9C1BB3-32BD-7B36-7DCD-BC6C125E70C5}"/>
                  </a:ext>
                </a:extLst>
              </p:cNvPr>
              <p:cNvSpPr txBox="1"/>
              <p:nvPr/>
            </p:nvSpPr>
            <p:spPr>
              <a:xfrm>
                <a:off x="352168" y="796906"/>
                <a:ext cx="3322949" cy="24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13" dirty="0">
                    <a:solidFill>
                      <a:srgbClr val="FF0000"/>
                    </a:solidFill>
                  </a:rPr>
                  <a:t>Radial Quantization on </a:t>
                </a:r>
                <a14:m>
                  <m:oMath xmlns:m="http://schemas.openxmlformats.org/officeDocument/2006/math">
                    <m:r>
                      <a:rPr lang="en-US" sz="1013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013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013" dirty="0">
                    <a:solidFill>
                      <a:srgbClr val="FF0000"/>
                    </a:solidFill>
                  </a:rPr>
                  <a:t> vs </a:t>
                </a:r>
                <a14:m>
                  <m:oMath xmlns:m="http://schemas.openxmlformats.org/officeDocument/2006/math">
                    <m:r>
                      <a:rPr lang="en-US" sz="1013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013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9C1BB3-32BD-7B36-7DCD-BC6C125E7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68" y="796906"/>
                <a:ext cx="3322949" cy="248209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FA35D8-D988-8F83-EB43-839593ECC4D0}"/>
                  </a:ext>
                </a:extLst>
              </p:cNvPr>
              <p:cNvSpPr txBox="1"/>
              <p:nvPr/>
            </p:nvSpPr>
            <p:spPr>
              <a:xfrm>
                <a:off x="2148991" y="1351931"/>
                <a:ext cx="478529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de-D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CH" sz="2100" dirty="0">
                    <a:solidFill>
                      <a:srgbClr val="FF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FA35D8-D988-8F83-EB43-839593ECC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991" y="1351931"/>
                <a:ext cx="478529" cy="323165"/>
              </a:xfrm>
              <a:prstGeom prst="rect">
                <a:avLst/>
              </a:prstGeom>
              <a:blipFill>
                <a:blip r:embed="rId6"/>
                <a:stretch>
                  <a:fillRect l="-20513" t="-26415" r="-23077" b="-5094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175D985-11B8-750D-3FDA-EC8C348DE17F}"/>
                  </a:ext>
                </a:extLst>
              </p:cNvPr>
              <p:cNvSpPr txBox="1"/>
              <p:nvPr/>
            </p:nvSpPr>
            <p:spPr>
              <a:xfrm>
                <a:off x="5076674" y="1436246"/>
                <a:ext cx="4033714" cy="24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CH" sz="1013" dirty="0">
                    <a:solidFill>
                      <a:schemeClr val="tx1"/>
                    </a:solidFill>
                  </a:rPr>
                  <a:t>A regular </a:t>
                </a:r>
                <a14:m>
                  <m:oMath xmlns:m="http://schemas.openxmlformats.org/officeDocument/2006/math">
                    <m:r>
                      <a:rPr lang="en-US" sz="1013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013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CH" sz="1013" dirty="0">
                    <a:solidFill>
                      <a:schemeClr val="tx1"/>
                    </a:solidFill>
                  </a:rPr>
                  <a:t> lattice can not fit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13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13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013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CH" sz="1013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175D985-11B8-750D-3FDA-EC8C348DE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674" y="1436246"/>
                <a:ext cx="4033714" cy="248209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3A0DBD-86EC-5944-AD72-768B07BBB2E5}"/>
                  </a:ext>
                </a:extLst>
              </p:cNvPr>
              <p:cNvSpPr txBox="1"/>
              <p:nvPr/>
            </p:nvSpPr>
            <p:spPr>
              <a:xfrm>
                <a:off x="4661223" y="1390081"/>
                <a:ext cx="478529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de-D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CH" sz="2100" dirty="0">
                    <a:solidFill>
                      <a:srgbClr val="FF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3A0DBD-86EC-5944-AD72-768B07BBB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223" y="1390081"/>
                <a:ext cx="478529" cy="323165"/>
              </a:xfrm>
              <a:prstGeom prst="rect">
                <a:avLst/>
              </a:prstGeom>
              <a:blipFill>
                <a:blip r:embed="rId8"/>
                <a:stretch>
                  <a:fillRect l="-20513" t="-26415" r="-23077" b="-5094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3D7C6258-6ADE-B39E-2732-A171A64CA05D}"/>
              </a:ext>
            </a:extLst>
          </p:cNvPr>
          <p:cNvSpPr txBox="1"/>
          <p:nvPr/>
        </p:nvSpPr>
        <p:spPr>
          <a:xfrm>
            <a:off x="6209845" y="4251666"/>
            <a:ext cx="176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i="1" dirty="0"/>
              <a:t>Ref: Lao, B.-X. &amp; </a:t>
            </a:r>
            <a:r>
              <a:rPr lang="en-US" sz="600" i="1" dirty="0" err="1"/>
              <a:t>Rychkov</a:t>
            </a:r>
            <a:r>
              <a:rPr lang="en-US" sz="600" i="1" dirty="0"/>
              <a:t>, S. 3D </a:t>
            </a:r>
            <a:r>
              <a:rPr lang="en-US" sz="600" i="1" dirty="0" err="1"/>
              <a:t>Ising</a:t>
            </a:r>
            <a:r>
              <a:rPr lang="en-US" sz="600" i="1" dirty="0"/>
              <a:t> CFT and Exact Diagonalization on Icosahedron: The Power of Conformal Perturbation Theory. </a:t>
            </a:r>
            <a:r>
              <a:rPr lang="en-US" sz="600" i="1" dirty="0" err="1"/>
              <a:t>SciPost</a:t>
            </a:r>
            <a:r>
              <a:rPr lang="en-US" sz="600" i="1" dirty="0"/>
              <a:t> Phys. 15, 243 (2023).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0FD66E-9526-19BC-F058-F7AFDFF9726D}"/>
              </a:ext>
            </a:extLst>
          </p:cNvPr>
          <p:cNvSpPr txBox="1"/>
          <p:nvPr/>
        </p:nvSpPr>
        <p:spPr>
          <a:xfrm>
            <a:off x="1828115" y="4044928"/>
            <a:ext cx="176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i="1" dirty="0"/>
              <a:t>Ref: On certain classes of exact solutions of two magnon states in the Heisenberg spin chain,</a:t>
            </a:r>
            <a:r>
              <a:rPr lang="nn-NO" sz="600" i="1" dirty="0"/>
              <a:t> M. S. Ramkarthik &amp; Arijit Mandal </a:t>
            </a:r>
            <a:r>
              <a:rPr lang="en-US" sz="600" i="1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8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18"/>
    </mc:Choice>
    <mc:Fallback xmlns="">
      <p:transition spd="slow" advTm="77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16096F-CD23-B9B6-FA9B-0DB80DB49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6B2449-FF07-47FC-AA19-DB68D98F3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37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13033-2EE7-3376-2349-720151B82CCB}"/>
              </a:ext>
            </a:extLst>
          </p:cNvPr>
          <p:cNvSpPr txBox="1"/>
          <p:nvPr/>
        </p:nvSpPr>
        <p:spPr>
          <a:xfrm>
            <a:off x="1183532" y="442546"/>
            <a:ext cx="4010450" cy="212920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Fuzzy Sphere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45231D-D2FF-6129-5256-0D6FBEEF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168703"/>
            <a:ext cx="2057400" cy="273844"/>
          </a:xfr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fld id="{4A2C1036-C8FD-4E08-A704-478300EF2736}" type="slidenum">
              <a:rPr lang="en-US">
                <a:solidFill>
                  <a:srgbClr val="FFFFFF"/>
                </a:solidFill>
              </a:rPr>
              <a:pPr>
                <a:spcAft>
                  <a:spcPts val="45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052961-5ADC-4465-9B95-E6D4A490D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0272" y="1204808"/>
            <a:ext cx="349092" cy="436074"/>
            <a:chOff x="653696" y="1606411"/>
            <a:chExt cx="465456" cy="581432"/>
          </a:xfrm>
          <a:solidFill>
            <a:srgbClr val="FFFFFF"/>
          </a:solidFill>
        </p:grpSpPr>
        <p:sp>
          <p:nvSpPr>
            <p:cNvPr id="14" name="Graphic 13">
              <a:extLst>
                <a:ext uri="{FF2B5EF4-FFF2-40B4-BE49-F238E27FC236}">
                  <a16:creationId xmlns:a16="http://schemas.microsoft.com/office/drawing/2014/main" id="{C5CB530E-515E-412C-9DF1-5F8FFBD6F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9236" y="1606411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srgbClr val="FFFFFF"/>
                </a:solidFill>
              </a:endParaRPr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712D4376-A578-4FF1-94FC-245E7A6A4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014" y="1835705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srgbClr val="FFFFFF"/>
                </a:solidFill>
              </a:endParaRPr>
            </a:p>
          </p:txBody>
        </p:sp>
        <p:sp>
          <p:nvSpPr>
            <p:cNvPr id="16" name="Graphic 15">
              <a:extLst>
                <a:ext uri="{FF2B5EF4-FFF2-40B4-BE49-F238E27FC236}">
                  <a16:creationId xmlns:a16="http://schemas.microsoft.com/office/drawing/2014/main" id="{AEA7509D-F04F-40CB-A0B3-EEF16499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696" y="2060130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13">
                <a:solidFill>
                  <a:srgbClr val="FFFFFF"/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5947" y="2622242"/>
            <a:ext cx="0" cy="25146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olorful sphere with rings and a star">
            <a:extLst>
              <a:ext uri="{FF2B5EF4-FFF2-40B4-BE49-F238E27FC236}">
                <a16:creationId xmlns:a16="http://schemas.microsoft.com/office/drawing/2014/main" id="{EF2D8F7E-1214-03F0-7ED1-07C5D23FF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28217" r="16085" b="30698"/>
          <a:stretch/>
        </p:blipFill>
        <p:spPr>
          <a:xfrm>
            <a:off x="5740809" y="1202793"/>
            <a:ext cx="2998187" cy="27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7"/>
    </mc:Choice>
    <mc:Fallback xmlns="">
      <p:transition spd="slow" advTm="1029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  <a:lumOff val="50000"/>
              </a:schemeClr>
            </a:gs>
            <a:gs pos="23000">
              <a:schemeClr val="tx2">
                <a:lumMod val="50000"/>
                <a:lumOff val="50000"/>
              </a:schemeClr>
            </a:gs>
            <a:gs pos="65000">
              <a:schemeClr val="accent2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5F9ED3-B0B6-CE48-1833-4785D60E2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790640-601F-A3C3-7957-EA5DC19D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2C1036-C8FD-4E08-A704-478300EF273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6B88C789-F0A2-C396-3BE4-F3CF42657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26834" r="9534" b="28333"/>
          <a:stretch/>
        </p:blipFill>
        <p:spPr>
          <a:xfrm>
            <a:off x="290750" y="1389577"/>
            <a:ext cx="4191953" cy="3579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709613-4B42-B5E2-D641-65D8BEFA11B6}"/>
              </a:ext>
            </a:extLst>
          </p:cNvPr>
          <p:cNvSpPr txBox="1"/>
          <p:nvPr/>
        </p:nvSpPr>
        <p:spPr>
          <a:xfrm>
            <a:off x="-1160411" y="328497"/>
            <a:ext cx="6137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Quantum Hall on 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405BC4E-D472-F793-5533-78355840B01D}"/>
                  </a:ext>
                </a:extLst>
              </p:cNvPr>
              <p:cNvSpPr txBox="1"/>
              <p:nvPr/>
            </p:nvSpPr>
            <p:spPr>
              <a:xfrm>
                <a:off x="257889" y="923434"/>
                <a:ext cx="4436270" cy="72654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sys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405BC4E-D472-F793-5533-78355840B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89" y="923434"/>
                <a:ext cx="4436270" cy="726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59A26FD-90C0-9D18-52C5-C21F6B62F3E8}"/>
                  </a:ext>
                </a:extLst>
              </p:cNvPr>
              <p:cNvSpPr txBox="1"/>
              <p:nvPr/>
            </p:nvSpPr>
            <p:spPr>
              <a:xfrm>
                <a:off x="5550647" y="3846708"/>
                <a:ext cx="2769662" cy="883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13" dirty="0"/>
                  <a:t>Monopole Harmonics</a:t>
                </a:r>
              </a:p>
              <a:p>
                <a:endParaRPr lang="en-US" sz="1013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013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13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013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013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13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013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13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1013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13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sz="1013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013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sz="1013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013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13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013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013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013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013" dirty="0"/>
                  <a:t> </a:t>
                </a:r>
              </a:p>
              <a:p>
                <a:endParaRPr lang="en-US" sz="1013" dirty="0"/>
              </a:p>
              <a:p>
                <a:endParaRPr lang="en-US" sz="1013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59A26FD-90C0-9D18-52C5-C21F6B62F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647" y="3846708"/>
                <a:ext cx="2769662" cy="8830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 descr="A rainbow colored lines on a black background&#10;&#10;AI-generated content may be incorrect.">
            <a:extLst>
              <a:ext uri="{FF2B5EF4-FFF2-40B4-BE49-F238E27FC236}">
                <a16:creationId xmlns:a16="http://schemas.microsoft.com/office/drawing/2014/main" id="{4268C162-F061-9DB4-A9FD-9018E4EB37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5" r="2180" b="35582"/>
          <a:stretch>
            <a:fillRect/>
          </a:stretch>
        </p:blipFill>
        <p:spPr>
          <a:xfrm>
            <a:off x="4762977" y="1823719"/>
            <a:ext cx="3557332" cy="1777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51B396F-FF87-ABA6-2183-8269023B08AF}"/>
                  </a:ext>
                </a:extLst>
              </p:cNvPr>
              <p:cNvSpPr txBox="1"/>
              <p:nvPr/>
            </p:nvSpPr>
            <p:spPr>
              <a:xfrm>
                <a:off x="6467968" y="3334889"/>
                <a:ext cx="183320" cy="155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51B396F-FF87-ABA6-2183-8269023B0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968" y="3334889"/>
                <a:ext cx="183320" cy="155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34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6"/>
    </mc:Choice>
    <mc:Fallback xmlns="">
      <p:transition spd="slow" advTm="1519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  <a:lumOff val="50000"/>
              </a:schemeClr>
            </a:gs>
            <a:gs pos="23000">
              <a:schemeClr val="tx2">
                <a:lumMod val="50000"/>
                <a:lumOff val="50000"/>
              </a:schemeClr>
            </a:gs>
            <a:gs pos="65000">
              <a:schemeClr val="accent2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51BE17-98C8-E710-A2C9-5A6FE85E7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2B149D-385C-9B01-AD79-EC88A993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2C1036-C8FD-4E08-A704-478300EF2736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8D560-4516-826D-41A7-F31BA8E494D1}"/>
              </a:ext>
            </a:extLst>
          </p:cNvPr>
          <p:cNvSpPr txBox="1"/>
          <p:nvPr/>
        </p:nvSpPr>
        <p:spPr>
          <a:xfrm>
            <a:off x="-603016" y="280062"/>
            <a:ext cx="6137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Lowest Landau level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1765D16-C41B-28EA-50CA-25BF919C3015}"/>
                  </a:ext>
                </a:extLst>
              </p:cNvPr>
              <p:cNvSpPr txBox="1"/>
              <p:nvPr/>
            </p:nvSpPr>
            <p:spPr>
              <a:xfrm>
                <a:off x="3568441" y="1037359"/>
                <a:ext cx="2007119" cy="276999"/>
              </a:xfrm>
              <a:prstGeom prst="rect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lgDashDot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1765D16-C41B-28EA-50CA-25BF919C3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441" y="1037359"/>
                <a:ext cx="2007119" cy="276999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lgDashDot"/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946265-00EE-8D39-0FB8-5E51A8BB3075}"/>
                  </a:ext>
                </a:extLst>
              </p:cNvPr>
              <p:cNvSpPr txBox="1"/>
              <p:nvPr/>
            </p:nvSpPr>
            <p:spPr>
              <a:xfrm>
                <a:off x="5260792" y="1580967"/>
                <a:ext cx="2311547" cy="457946"/>
              </a:xfrm>
              <a:prstGeom prst="rect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13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1013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013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1013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013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013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013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>
                          <m:r>
                            <a:rPr lang="en-US" sz="1013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013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13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013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1013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013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013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13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013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sz="1013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013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1013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013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013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946265-00EE-8D39-0FB8-5E51A8BB3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792" y="1580967"/>
                <a:ext cx="2311547" cy="457946"/>
              </a:xfrm>
              <a:prstGeom prst="rect">
                <a:avLst/>
              </a:prstGeom>
              <a:blipFill>
                <a:blip r:embed="rId4"/>
                <a:stretch>
                  <a:fillRect t="-96296" b="-150617"/>
                </a:stretch>
              </a:blipFill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B69A2C-491C-B19B-52DE-C7F288D9BB3F}"/>
                  </a:ext>
                </a:extLst>
              </p:cNvPr>
              <p:cNvSpPr txBox="1"/>
              <p:nvPr/>
            </p:nvSpPr>
            <p:spPr>
              <a:xfrm>
                <a:off x="5221930" y="3559146"/>
                <a:ext cx="2103557" cy="455638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13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1013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013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013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013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013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1013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>
                          <m:r>
                            <a:rPr lang="en-US" sz="1013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  <m:e>
                          <m:sSub>
                            <m:sSubPr>
                              <m:ctrlP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013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013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013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1013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B69A2C-491C-B19B-52DE-C7F288D9B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930" y="3559146"/>
                <a:ext cx="2103557" cy="455638"/>
              </a:xfrm>
              <a:prstGeom prst="rect">
                <a:avLst/>
              </a:prstGeom>
              <a:blipFill>
                <a:blip r:embed="rId5"/>
                <a:stretch>
                  <a:fillRect t="-98765" b="-148148"/>
                </a:stretch>
              </a:blipFill>
              <a:ln w="38100">
                <a:solidFill>
                  <a:srgbClr val="00B0F0"/>
                </a:solidFill>
                <a:prstDash val="sysDot"/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rainbow colored lines on a black background&#10;&#10;AI-generated content may be incorrect.">
            <a:extLst>
              <a:ext uri="{FF2B5EF4-FFF2-40B4-BE49-F238E27FC236}">
                <a16:creationId xmlns:a16="http://schemas.microsoft.com/office/drawing/2014/main" id="{C5216E1D-A387-6C0E-BA4E-75959CDDA0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5" r="2126" b="35582"/>
          <a:stretch/>
        </p:blipFill>
        <p:spPr>
          <a:xfrm>
            <a:off x="587647" y="1513209"/>
            <a:ext cx="3559302" cy="1777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0C64CA-B627-6BC3-6969-62D3BCFB940E}"/>
                  </a:ext>
                </a:extLst>
              </p:cNvPr>
              <p:cNvSpPr txBox="1"/>
              <p:nvPr/>
            </p:nvSpPr>
            <p:spPr>
              <a:xfrm>
                <a:off x="2282620" y="3082728"/>
                <a:ext cx="183320" cy="155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0C64CA-B627-6BC3-6969-62D3BCFB9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620" y="3082728"/>
                <a:ext cx="183320" cy="155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D9BC62-A0C3-D8A1-4BA5-DF33EBC64DF2}"/>
              </a:ext>
            </a:extLst>
          </p:cNvPr>
          <p:cNvCxnSpPr/>
          <p:nvPr/>
        </p:nvCxnSpPr>
        <p:spPr>
          <a:xfrm>
            <a:off x="3348318" y="2401843"/>
            <a:ext cx="0" cy="29001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A2F321-529F-75CA-8611-7B0926BCED53}"/>
                  </a:ext>
                </a:extLst>
              </p:cNvPr>
              <p:cNvSpPr txBox="1"/>
              <p:nvPr/>
            </p:nvSpPr>
            <p:spPr>
              <a:xfrm>
                <a:off x="3436315" y="2401843"/>
                <a:ext cx="1082557" cy="24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13" dirty="0"/>
                  <a:t>Gap </a:t>
                </a:r>
                <a14:m>
                  <m:oMath xmlns:m="http://schemas.openxmlformats.org/officeDocument/2006/math">
                    <m:r>
                      <a:rPr lang="en-US" sz="1013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1013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1013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A2F321-529F-75CA-8611-7B0926BCE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315" y="2401843"/>
                <a:ext cx="1082557" cy="248209"/>
              </a:xfrm>
              <a:prstGeom prst="rect">
                <a:avLst/>
              </a:prstGeom>
              <a:blipFill>
                <a:blip r:embed="rId8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12EBC626-63C2-E03E-F133-EC1207D88180}"/>
              </a:ext>
            </a:extLst>
          </p:cNvPr>
          <p:cNvSpPr/>
          <p:nvPr/>
        </p:nvSpPr>
        <p:spPr>
          <a:xfrm>
            <a:off x="6014466" y="2311147"/>
            <a:ext cx="400612" cy="11932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7F024-C1C3-D013-E42A-B322F2B7D9C8}"/>
              </a:ext>
            </a:extLst>
          </p:cNvPr>
          <p:cNvSpPr txBox="1"/>
          <p:nvPr/>
        </p:nvSpPr>
        <p:spPr>
          <a:xfrm>
            <a:off x="6415078" y="2708706"/>
            <a:ext cx="270891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13" dirty="0"/>
              <a:t>Lowest Landau level projection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104330-A1D0-8D82-0837-4E3C09FCA25F}"/>
              </a:ext>
            </a:extLst>
          </p:cNvPr>
          <p:cNvSpPr txBox="1"/>
          <p:nvPr/>
        </p:nvSpPr>
        <p:spPr>
          <a:xfrm>
            <a:off x="959570" y="3504437"/>
            <a:ext cx="355930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13" dirty="0"/>
              <a:t>At filling &lt; 1, all electrons are in the LLL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E22140-F1C0-86D8-BEE6-10A16F869873}"/>
                  </a:ext>
                </a:extLst>
              </p:cNvPr>
              <p:cNvSpPr txBox="1"/>
              <p:nvPr/>
            </p:nvSpPr>
            <p:spPr>
              <a:xfrm>
                <a:off x="5190925" y="4462389"/>
                <a:ext cx="2448306" cy="24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13" dirty="0"/>
                  <a:t>Introduces fuzziness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013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13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1013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013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1013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1013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E22140-F1C0-86D8-BEE6-10A16F869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925" y="4462389"/>
                <a:ext cx="2448306" cy="248209"/>
              </a:xfrm>
              <a:prstGeom prst="rect">
                <a:avLst/>
              </a:prstGeom>
              <a:blipFill>
                <a:blip r:embed="rId9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72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14"/>
    </mc:Choice>
    <mc:Fallback xmlns="">
      <p:transition spd="slow" advTm="5201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  <a:lumOff val="50000"/>
              </a:schemeClr>
            </a:gs>
            <a:gs pos="23000">
              <a:schemeClr val="tx2">
                <a:lumMod val="50000"/>
                <a:lumOff val="50000"/>
              </a:schemeClr>
            </a:gs>
            <a:gs pos="65000">
              <a:schemeClr val="accent2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93C33-7F90-C912-B335-7A19DB9DA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91063-6E76-C88D-7719-C0186100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2C1036-C8FD-4E08-A704-478300EF2736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 descr="A colorful circle with lines&#10;&#10;AI-generated content may be incorrect.">
            <a:extLst>
              <a:ext uri="{FF2B5EF4-FFF2-40B4-BE49-F238E27FC236}">
                <a16:creationId xmlns:a16="http://schemas.microsoft.com/office/drawing/2014/main" id="{42D03B68-E203-F4DE-DEF9-64F71D19EC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2" t="25324" r="17280" b="31342"/>
          <a:stretch/>
        </p:blipFill>
        <p:spPr>
          <a:xfrm>
            <a:off x="555735" y="1200150"/>
            <a:ext cx="2591912" cy="2599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FB8E9C-C101-DD94-401E-9D89C2E129AB}"/>
              </a:ext>
            </a:extLst>
          </p:cNvPr>
          <p:cNvSpPr txBox="1"/>
          <p:nvPr/>
        </p:nvSpPr>
        <p:spPr>
          <a:xfrm>
            <a:off x="1503045" y="336471"/>
            <a:ext cx="6137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Effective spins on the fuzzy sphere</a:t>
            </a:r>
          </a:p>
        </p:txBody>
      </p:sp>
      <p:pic>
        <p:nvPicPr>
          <p:cNvPr id="7" name="Picture 6" descr="A colorful circle with lines&#10;&#10;AI-generated content may be incorrect.">
            <a:extLst>
              <a:ext uri="{FF2B5EF4-FFF2-40B4-BE49-F238E27FC236}">
                <a16:creationId xmlns:a16="http://schemas.microsoft.com/office/drawing/2014/main" id="{1522023C-AD10-645C-0A8B-BCE04826C9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t="28436" r="13887" b="24490"/>
          <a:stretch/>
        </p:blipFill>
        <p:spPr>
          <a:xfrm>
            <a:off x="6718133" y="1356240"/>
            <a:ext cx="2764404" cy="2829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98E06A-95A8-997A-D44F-E4F7AA1263A0}"/>
                  </a:ext>
                </a:extLst>
              </p:cNvPr>
              <p:cNvSpPr txBox="1"/>
              <p:nvPr/>
            </p:nvSpPr>
            <p:spPr>
              <a:xfrm>
                <a:off x="3302977" y="1070658"/>
                <a:ext cx="20647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98E06A-95A8-997A-D44F-E4F7AA126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977" y="1070658"/>
                <a:ext cx="2064796" cy="369332"/>
              </a:xfrm>
              <a:prstGeom prst="rect">
                <a:avLst/>
              </a:prstGeom>
              <a:blipFill>
                <a:blip r:embed="rId5"/>
                <a:stretch>
                  <a:fillRect l="-3245" b="-1500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6809E9-3D06-9E77-B5A5-957FE7C413E3}"/>
              </a:ext>
            </a:extLst>
          </p:cNvPr>
          <p:cNvSpPr/>
          <p:nvPr/>
        </p:nvSpPr>
        <p:spPr>
          <a:xfrm>
            <a:off x="3200400" y="1002323"/>
            <a:ext cx="2167373" cy="56856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 sz="1013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976937-46B1-64B3-8C41-6C003608F817}"/>
              </a:ext>
            </a:extLst>
          </p:cNvPr>
          <p:cNvSpPr/>
          <p:nvPr/>
        </p:nvSpPr>
        <p:spPr>
          <a:xfrm>
            <a:off x="3933092" y="1070657"/>
            <a:ext cx="422031" cy="44748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 sz="1013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EEF8A9-408B-C331-D537-77CC6A5407D4}"/>
              </a:ext>
            </a:extLst>
          </p:cNvPr>
          <p:cNvCxnSpPr>
            <a:cxnSpLocks/>
          </p:cNvCxnSpPr>
          <p:nvPr/>
        </p:nvCxnSpPr>
        <p:spPr>
          <a:xfrm flipH="1">
            <a:off x="2098432" y="1356240"/>
            <a:ext cx="1834661" cy="16189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5C714C-4AC7-DC6C-84CF-FDA039954ACA}"/>
              </a:ext>
            </a:extLst>
          </p:cNvPr>
          <p:cNvCxnSpPr>
            <a:cxnSpLocks/>
          </p:cNvCxnSpPr>
          <p:nvPr/>
        </p:nvCxnSpPr>
        <p:spPr>
          <a:xfrm flipH="1">
            <a:off x="3009243" y="1518139"/>
            <a:ext cx="1046942" cy="144359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DE32E9-01A1-0B4E-81F2-A076E900B7DE}"/>
                  </a:ext>
                </a:extLst>
              </p:cNvPr>
              <p:cNvSpPr txBox="1"/>
              <p:nvPr/>
            </p:nvSpPr>
            <p:spPr>
              <a:xfrm>
                <a:off x="3356391" y="2436242"/>
                <a:ext cx="3570305" cy="4092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1013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𝑀𝑜𝑡𝑡</m:t>
                          </m:r>
                        </m:sub>
                      </m:sSub>
                      <m:r>
                        <a:rPr lang="en-US" sz="1013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013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013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13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13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013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CH" sz="1013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DE32E9-01A1-0B4E-81F2-A076E900B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391" y="2436242"/>
                <a:ext cx="3570305" cy="409215"/>
              </a:xfrm>
              <a:prstGeom prst="rect">
                <a:avLst/>
              </a:prstGeom>
              <a:blipFill>
                <a:blip r:embed="rId6"/>
                <a:stretch>
                  <a:fillRect t="-161194" b="-22089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0BAAA0-67F5-8B2F-B155-5E0DD2320024}"/>
                  </a:ext>
                </a:extLst>
              </p:cNvPr>
              <p:cNvSpPr txBox="1"/>
              <p:nvPr/>
            </p:nvSpPr>
            <p:spPr>
              <a:xfrm>
                <a:off x="777296" y="3788620"/>
                <a:ext cx="2009300" cy="155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𝑇𝑤𝑜</m:t>
                      </m:r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𝐹𝑙𝑎𝑣𝑜𝑟𝑠</m:t>
                      </m:r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𝑒𝑙𝑒𝑐𝑡𝑟𝑜𝑛𝑠</m:t>
                      </m:r>
                    </m:oMath>
                  </m:oMathPara>
                </a14:m>
                <a:endParaRPr lang="de-CH" sz="1013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0BAAA0-67F5-8B2F-B155-5E0DD2320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96" y="3788620"/>
                <a:ext cx="2009300" cy="155877"/>
              </a:xfrm>
              <a:prstGeom prst="rect">
                <a:avLst/>
              </a:prstGeom>
              <a:blipFill>
                <a:blip r:embed="rId7"/>
                <a:stretch>
                  <a:fillRect b="-3076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DE2085-2326-1C07-281C-D4284DFE3E66}"/>
                  </a:ext>
                </a:extLst>
              </p:cNvPr>
              <p:cNvSpPr txBox="1"/>
              <p:nvPr/>
            </p:nvSpPr>
            <p:spPr>
              <a:xfrm>
                <a:off x="3361349" y="2961736"/>
                <a:ext cx="3356784" cy="301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013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013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013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13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Sup>
                            <m:sSubSup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013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13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013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CH" sz="1013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sz="1013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sz="1013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CH" sz="1013" i="0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CH" sz="1013" i="0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sz="1013" i="0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de-CH" sz="1013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sz="1013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013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13" b="0" i="0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a:rPr lang="en-US" sz="1013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r>
                                  <a:rPr lang="en-US" sz="1013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013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13" b="0" i="0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013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013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013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13" b="0" i="0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a:rPr lang="en-US" sz="1013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r>
                                  <a:rPr lang="en-US" sz="1013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013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13" b="0" i="0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013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013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CH" sz="1013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DE2085-2326-1C07-281C-D4284DFE3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349" y="2961736"/>
                <a:ext cx="3356784" cy="301236"/>
              </a:xfrm>
              <a:prstGeom prst="rect">
                <a:avLst/>
              </a:prstGeom>
              <a:blipFill>
                <a:blip r:embed="rId8"/>
                <a:stretch>
                  <a:fillRect t="-6122" b="-2040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4069B74-86D4-A20B-4912-2D486C2968A4}"/>
              </a:ext>
            </a:extLst>
          </p:cNvPr>
          <p:cNvSpPr/>
          <p:nvPr/>
        </p:nvSpPr>
        <p:spPr>
          <a:xfrm>
            <a:off x="3356391" y="2385308"/>
            <a:ext cx="3570305" cy="1152854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4AE8D2-1105-35EF-E14D-51EF59E54D49}"/>
                  </a:ext>
                </a:extLst>
              </p:cNvPr>
              <p:cNvSpPr txBox="1"/>
              <p:nvPr/>
            </p:nvSpPr>
            <p:spPr>
              <a:xfrm>
                <a:off x="7156230" y="3788620"/>
                <a:ext cx="1699023" cy="155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𝐸𝑓𝑓𝑒𝑐𝑡𝑖𝑣𝑒</m:t>
                      </m:r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𝑠𝑝𝑖𝑛</m:t>
                      </m:r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𝑚𝑜𝑑𝑒𝑙</m:t>
                      </m:r>
                    </m:oMath>
                  </m:oMathPara>
                </a14:m>
                <a:endParaRPr lang="de-CH" sz="1013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4AE8D2-1105-35EF-E14D-51EF59E54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230" y="3788620"/>
                <a:ext cx="1699023" cy="155877"/>
              </a:xfrm>
              <a:prstGeom prst="rect">
                <a:avLst/>
              </a:prstGeom>
              <a:blipFill>
                <a:blip r:embed="rId9"/>
                <a:stretch>
                  <a:fillRect b="-3076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222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44"/>
    </mc:Choice>
    <mc:Fallback xmlns="">
      <p:transition spd="slow" advTm="60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20" grpId="0"/>
      <p:bldP spid="21" grpId="0"/>
      <p:bldP spid="22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  <a:lumOff val="50000"/>
              </a:schemeClr>
            </a:gs>
            <a:gs pos="23000">
              <a:schemeClr val="tx2">
                <a:lumMod val="50000"/>
                <a:lumOff val="50000"/>
              </a:schemeClr>
            </a:gs>
            <a:gs pos="65000">
              <a:schemeClr val="accent2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FA49BF-4992-57C5-9056-DCFA345E4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B88AE-D727-C8F1-DFC2-1D7EE6E7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2C1036-C8FD-4E08-A704-478300EF2736}" type="slidenum">
              <a:rPr lang="en-US" smtClean="0"/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0EED0F-44B7-62D5-6E4D-1512978CB56D}"/>
              </a:ext>
            </a:extLst>
          </p:cNvPr>
          <p:cNvSpPr txBox="1"/>
          <p:nvPr/>
        </p:nvSpPr>
        <p:spPr>
          <a:xfrm>
            <a:off x="-216200" y="205436"/>
            <a:ext cx="250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/>
              <a:t>Ising</a:t>
            </a:r>
            <a:r>
              <a:rPr lang="en-US" sz="2400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69945B-7E54-847C-75C9-31B1497CFEE1}"/>
                  </a:ext>
                </a:extLst>
              </p:cNvPr>
              <p:cNvSpPr txBox="1"/>
              <p:nvPr/>
            </p:nvSpPr>
            <p:spPr>
              <a:xfrm>
                <a:off x="2852755" y="971011"/>
                <a:ext cx="3438490" cy="399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𝑜𝑡𝑡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𝐼𝑠𝑖𝑛𝑔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69945B-7E54-847C-75C9-31B1497CF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755" y="971011"/>
                <a:ext cx="3438490" cy="399340"/>
              </a:xfrm>
              <a:prstGeom prst="rect">
                <a:avLst/>
              </a:prstGeom>
              <a:blipFill>
                <a:blip r:embed="rId3"/>
                <a:stretch>
                  <a:fillRect l="-1773" b="-25758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D74E7A-1C7F-E350-41C1-7331A94D81D8}"/>
              </a:ext>
            </a:extLst>
          </p:cNvPr>
          <p:cNvSpPr/>
          <p:nvPr/>
        </p:nvSpPr>
        <p:spPr>
          <a:xfrm>
            <a:off x="2760785" y="886396"/>
            <a:ext cx="3530460" cy="56856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 sz="1013"/>
          </a:p>
        </p:txBody>
      </p:sp>
      <p:pic>
        <p:nvPicPr>
          <p:cNvPr id="7" name="Picture 6" descr="A colorful circle with lines&#10;&#10;AI-generated content may be incorrect.">
            <a:extLst>
              <a:ext uri="{FF2B5EF4-FFF2-40B4-BE49-F238E27FC236}">
                <a16:creationId xmlns:a16="http://schemas.microsoft.com/office/drawing/2014/main" id="{AD4804EA-49CC-F08F-4AAD-4A4094DEAA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t="28436" r="13887" b="24490"/>
          <a:stretch/>
        </p:blipFill>
        <p:spPr>
          <a:xfrm>
            <a:off x="333098" y="1539580"/>
            <a:ext cx="2764404" cy="282983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5AD8F9-3C21-922D-1198-97276E2F4D16}"/>
              </a:ext>
            </a:extLst>
          </p:cNvPr>
          <p:cNvCxnSpPr>
            <a:cxnSpLocks/>
          </p:cNvCxnSpPr>
          <p:nvPr/>
        </p:nvCxnSpPr>
        <p:spPr>
          <a:xfrm flipH="1">
            <a:off x="1715300" y="1331709"/>
            <a:ext cx="1719562" cy="46192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CB215EC-4484-893A-148C-8DC2C4726B23}"/>
              </a:ext>
            </a:extLst>
          </p:cNvPr>
          <p:cNvSpPr/>
          <p:nvPr/>
        </p:nvSpPr>
        <p:spPr>
          <a:xfrm>
            <a:off x="3434862" y="928703"/>
            <a:ext cx="1705708" cy="48395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 sz="1013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2DE75E-6584-5D35-B5A4-778767AD1F5D}"/>
              </a:ext>
            </a:extLst>
          </p:cNvPr>
          <p:cNvCxnSpPr>
            <a:cxnSpLocks/>
          </p:cNvCxnSpPr>
          <p:nvPr/>
        </p:nvCxnSpPr>
        <p:spPr>
          <a:xfrm flipH="1">
            <a:off x="2742712" y="1412658"/>
            <a:ext cx="1034237" cy="15705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E1336B-0B34-754D-43C0-3AD02A4B64A6}"/>
                  </a:ext>
                </a:extLst>
              </p:cNvPr>
              <p:cNvSpPr txBox="1"/>
              <p:nvPr/>
            </p:nvSpPr>
            <p:spPr>
              <a:xfrm>
                <a:off x="3851030" y="1643031"/>
                <a:ext cx="4572000" cy="501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𝐼𝑠𝑖𝑛𝑔</m:t>
                          </m:r>
                        </m:sub>
                      </m:sSub>
                      <m:r>
                        <a:rPr lang="en-US" sz="1013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013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013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13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13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13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1013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013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de-CH" sz="1013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E1336B-0B34-754D-43C0-3AD02A4B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030" y="1643031"/>
                <a:ext cx="4572000" cy="501548"/>
              </a:xfrm>
              <a:prstGeom prst="rect">
                <a:avLst/>
              </a:prstGeom>
              <a:blipFill>
                <a:blip r:embed="rId5"/>
                <a:stretch>
                  <a:fillRect t="-121951" b="-17195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6DE40D-B416-E684-EBC9-E6CCB8FF0ADA}"/>
                  </a:ext>
                </a:extLst>
              </p:cNvPr>
              <p:cNvSpPr txBox="1"/>
              <p:nvPr/>
            </p:nvSpPr>
            <p:spPr>
              <a:xfrm>
                <a:off x="3768969" y="2160467"/>
                <a:ext cx="4572000" cy="393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d>
                        <m:dPr>
                          <m:ctrlP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013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013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013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13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013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Sup>
                            <m:sSubSup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013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013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13" b="0" i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013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013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013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13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013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de-CH" sz="1013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sz="1013" i="1" dirty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013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13" b="0" i="0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a:rPr lang="en-US" sz="1013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r>
                                  <a:rPr lang="en-US" sz="1013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013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13" b="0" i="0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013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013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013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13" b="0" i="0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a:rPr lang="en-US" sz="1013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r>
                                  <a:rPr lang="en-US" sz="1013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013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013" b="0" i="0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013" b="0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013" b="0" i="1" dirty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CH" sz="1013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6DE40D-B416-E684-EBC9-E6CCB8FF0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969" y="2160467"/>
                <a:ext cx="4572000" cy="393569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2286C71-E3BF-5AEA-2DF6-2F717564F2CB}"/>
              </a:ext>
            </a:extLst>
          </p:cNvPr>
          <p:cNvSpPr/>
          <p:nvPr/>
        </p:nvSpPr>
        <p:spPr>
          <a:xfrm>
            <a:off x="3883193" y="1606471"/>
            <a:ext cx="4767701" cy="1152854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 sz="1013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53BCCF7-B850-E3D0-8FA4-5B3342F2BD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1245" y="2858648"/>
            <a:ext cx="2160000" cy="21263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462B9A-3746-C3C3-D600-758AA9A26C92}"/>
              </a:ext>
            </a:extLst>
          </p:cNvPr>
          <p:cNvSpPr txBox="1"/>
          <p:nvPr/>
        </p:nvSpPr>
        <p:spPr>
          <a:xfrm>
            <a:off x="2284030" y="4769571"/>
            <a:ext cx="296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i="1" dirty="0"/>
              <a:t>Ref: Zhu, W., Han, C., Huffman, E., Hofmann, J. S. &amp; He, Y.-C. Uncovering Conformal Symmetry in the 3D </a:t>
            </a:r>
            <a:r>
              <a:rPr lang="en-US" sz="600" i="1" dirty="0" err="1"/>
              <a:t>Ising</a:t>
            </a:r>
            <a:r>
              <a:rPr lang="en-US" sz="600" i="1" dirty="0"/>
              <a:t> Transition: State-Operator Correspondence from a Quantum Fuzzy Sphere Regularization. Phys. Rev. X 13, 021009 (2023).</a:t>
            </a:r>
          </a:p>
        </p:txBody>
      </p:sp>
      <p:pic>
        <p:nvPicPr>
          <p:cNvPr id="22" name="Picture 21" descr="A colorful circle with lines&#10;&#10;AI-generated content may be incorrect.">
            <a:extLst>
              <a:ext uri="{FF2B5EF4-FFF2-40B4-BE49-F238E27FC236}">
                <a16:creationId xmlns:a16="http://schemas.microsoft.com/office/drawing/2014/main" id="{E06DFD9B-E523-FD93-0599-6D3486EF15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 t="25892" r="20504" b="30826"/>
          <a:stretch/>
        </p:blipFill>
        <p:spPr>
          <a:xfrm>
            <a:off x="3003508" y="3077213"/>
            <a:ext cx="1080000" cy="1142991"/>
          </a:xfrm>
          <a:prstGeom prst="rect">
            <a:avLst/>
          </a:prstGeom>
        </p:spPr>
      </p:pic>
      <p:pic>
        <p:nvPicPr>
          <p:cNvPr id="24" name="Picture 23" descr="A colorful circle with lines on it&#10;&#10;AI-generated content may be incorrect.">
            <a:extLst>
              <a:ext uri="{FF2B5EF4-FFF2-40B4-BE49-F238E27FC236}">
                <a16:creationId xmlns:a16="http://schemas.microsoft.com/office/drawing/2014/main" id="{FEA24EDB-8079-CB14-1C29-0BC91C627B4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7" t="30008" r="19832" b="30683"/>
          <a:stretch/>
        </p:blipFill>
        <p:spPr>
          <a:xfrm>
            <a:off x="4096481" y="3180396"/>
            <a:ext cx="1080000" cy="1080327"/>
          </a:xfrm>
          <a:prstGeom prst="rect">
            <a:avLst/>
          </a:prstGeom>
        </p:spPr>
      </p:pic>
      <p:pic>
        <p:nvPicPr>
          <p:cNvPr id="26" name="Picture 25" descr="A colorful circle with rings&#10;&#10;AI-generated content may be incorrect.">
            <a:extLst>
              <a:ext uri="{FF2B5EF4-FFF2-40B4-BE49-F238E27FC236}">
                <a16:creationId xmlns:a16="http://schemas.microsoft.com/office/drawing/2014/main" id="{C2A3CB60-9F25-BBBE-8E7B-78781C6E64A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8" t="26642" r="17166" b="28541"/>
          <a:stretch/>
        </p:blipFill>
        <p:spPr>
          <a:xfrm>
            <a:off x="7530969" y="2795884"/>
            <a:ext cx="1620000" cy="178193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3BC352D-8FE5-2285-0A1A-36A033C60F35}"/>
              </a:ext>
            </a:extLst>
          </p:cNvPr>
          <p:cNvCxnSpPr/>
          <p:nvPr/>
        </p:nvCxnSpPr>
        <p:spPr>
          <a:xfrm flipH="1">
            <a:off x="3493477" y="838201"/>
            <a:ext cx="283472" cy="80483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1CD090-204F-D7BE-4B92-69BD7BD9178E}"/>
                  </a:ext>
                </a:extLst>
              </p:cNvPr>
              <p:cNvSpPr txBox="1"/>
              <p:nvPr/>
            </p:nvSpPr>
            <p:spPr>
              <a:xfrm>
                <a:off x="3400424" y="1650500"/>
                <a:ext cx="131045" cy="155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CH" sz="1013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1CD090-204F-D7BE-4B92-69BD7BD91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424" y="1650500"/>
                <a:ext cx="131045" cy="155877"/>
              </a:xfrm>
              <a:prstGeom prst="rect">
                <a:avLst/>
              </a:prstGeom>
              <a:blipFill>
                <a:blip r:embed="rId11"/>
                <a:stretch>
                  <a:fillRect l="-14286" r="-14286" b="-800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359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44"/>
    </mc:Choice>
    <mc:Fallback xmlns="">
      <p:transition spd="slow" advTm="39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5" grpId="0"/>
      <p:bldP spid="17" grpId="0"/>
      <p:bldP spid="18" grpId="0" animBg="1"/>
      <p:bldP spid="20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  <a:lumOff val="50000"/>
              </a:schemeClr>
            </a:gs>
            <a:gs pos="23000">
              <a:schemeClr val="tx2">
                <a:lumMod val="50000"/>
                <a:lumOff val="50000"/>
              </a:schemeClr>
            </a:gs>
            <a:gs pos="65000">
              <a:schemeClr val="accent2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D2DAE0-ED2A-4CEA-088A-3C4F362F5225}"/>
              </a:ext>
            </a:extLst>
          </p:cNvPr>
          <p:cNvSpPr txBox="1"/>
          <p:nvPr/>
        </p:nvSpPr>
        <p:spPr>
          <a:xfrm>
            <a:off x="607062" y="911668"/>
            <a:ext cx="408410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13" dirty="0">
                <a:solidFill>
                  <a:schemeClr val="accent1">
                    <a:lumMod val="50000"/>
                  </a:schemeClr>
                </a:solidFill>
              </a:rPr>
              <a:t>Spectrum and CFT operators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 r="2178" b="6533"/>
          <a:stretch/>
        </p:blipFill>
        <p:spPr>
          <a:xfrm>
            <a:off x="4503498" y="0"/>
            <a:ext cx="2974238" cy="51160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E55B688-F283-C048-6F01-04153EAB9897}"/>
              </a:ext>
            </a:extLst>
          </p:cNvPr>
          <p:cNvSpPr txBox="1"/>
          <p:nvPr/>
        </p:nvSpPr>
        <p:spPr>
          <a:xfrm>
            <a:off x="7459421" y="4071290"/>
            <a:ext cx="1711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i="1" dirty="0"/>
              <a:t>Data from:</a:t>
            </a:r>
          </a:p>
          <a:p>
            <a:r>
              <a:rPr lang="en-US" sz="600" i="1" dirty="0"/>
              <a:t>Ref: Zhu, W., Han, C., Huffman, E., Hofmann, J. S. &amp; He, Y.-C. Uncovering Conformal Symmetry in the 3D </a:t>
            </a:r>
            <a:r>
              <a:rPr lang="en-US" sz="600" i="1" dirty="0" err="1"/>
              <a:t>Ising</a:t>
            </a:r>
            <a:r>
              <a:rPr lang="en-US" sz="600" i="1" dirty="0"/>
              <a:t> Transition: State-Operator Correspondence from a Quantum Fuzzy Sphere Regularization. Phys. Rev. X 13, 021009 (2023).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075A632-0CB7-D479-18D0-0AA52DD499AB}"/>
                  </a:ext>
                </a:extLst>
              </p:cNvPr>
              <p:cNvSpPr txBox="1"/>
              <p:nvPr/>
            </p:nvSpPr>
            <p:spPr>
              <a:xfrm>
                <a:off x="668522" y="1551552"/>
                <a:ext cx="2371371" cy="461665"/>
              </a:xfrm>
              <a:custGeom>
                <a:avLst/>
                <a:gdLst>
                  <a:gd name="csX0" fmla="*/ 0 w 2371371"/>
                  <a:gd name="csY0" fmla="*/ 0 h 461665"/>
                  <a:gd name="csX1" fmla="*/ 569129 w 2371371"/>
                  <a:gd name="csY1" fmla="*/ 0 h 461665"/>
                  <a:gd name="csX2" fmla="*/ 1161972 w 2371371"/>
                  <a:gd name="csY2" fmla="*/ 0 h 461665"/>
                  <a:gd name="csX3" fmla="*/ 1754815 w 2371371"/>
                  <a:gd name="csY3" fmla="*/ 0 h 461665"/>
                  <a:gd name="csX4" fmla="*/ 2371371 w 2371371"/>
                  <a:gd name="csY4" fmla="*/ 0 h 461665"/>
                  <a:gd name="csX5" fmla="*/ 2371371 w 2371371"/>
                  <a:gd name="csY5" fmla="*/ 461665 h 461665"/>
                  <a:gd name="csX6" fmla="*/ 1778528 w 2371371"/>
                  <a:gd name="csY6" fmla="*/ 461665 h 461665"/>
                  <a:gd name="csX7" fmla="*/ 1233113 w 2371371"/>
                  <a:gd name="csY7" fmla="*/ 461665 h 461665"/>
                  <a:gd name="csX8" fmla="*/ 687698 w 2371371"/>
                  <a:gd name="csY8" fmla="*/ 461665 h 461665"/>
                  <a:gd name="csX9" fmla="*/ 0 w 2371371"/>
                  <a:gd name="csY9" fmla="*/ 461665 h 461665"/>
                  <a:gd name="csX10" fmla="*/ 0 w 2371371"/>
                  <a:gd name="csY10" fmla="*/ 0 h 4616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2371371" h="461665" fill="none" extrusionOk="0">
                    <a:moveTo>
                      <a:pt x="0" y="0"/>
                    </a:moveTo>
                    <a:cubicBezTo>
                      <a:pt x="171068" y="-36607"/>
                      <a:pt x="288354" y="56709"/>
                      <a:pt x="569129" y="0"/>
                    </a:cubicBezTo>
                    <a:cubicBezTo>
                      <a:pt x="849904" y="-56709"/>
                      <a:pt x="1014100" y="47378"/>
                      <a:pt x="1161972" y="0"/>
                    </a:cubicBezTo>
                    <a:cubicBezTo>
                      <a:pt x="1309844" y="-47378"/>
                      <a:pt x="1616654" y="62264"/>
                      <a:pt x="1754815" y="0"/>
                    </a:cubicBezTo>
                    <a:cubicBezTo>
                      <a:pt x="1892976" y="-62264"/>
                      <a:pt x="2171248" y="25324"/>
                      <a:pt x="2371371" y="0"/>
                    </a:cubicBezTo>
                    <a:cubicBezTo>
                      <a:pt x="2383338" y="97575"/>
                      <a:pt x="2371127" y="328061"/>
                      <a:pt x="2371371" y="461665"/>
                    </a:cubicBezTo>
                    <a:cubicBezTo>
                      <a:pt x="2090144" y="478336"/>
                      <a:pt x="2002162" y="440886"/>
                      <a:pt x="1778528" y="461665"/>
                    </a:cubicBezTo>
                    <a:cubicBezTo>
                      <a:pt x="1554894" y="482444"/>
                      <a:pt x="1411758" y="417870"/>
                      <a:pt x="1233113" y="461665"/>
                    </a:cubicBezTo>
                    <a:cubicBezTo>
                      <a:pt x="1054468" y="505460"/>
                      <a:pt x="947445" y="458194"/>
                      <a:pt x="687698" y="461665"/>
                    </a:cubicBezTo>
                    <a:cubicBezTo>
                      <a:pt x="427951" y="465136"/>
                      <a:pt x="162731" y="405604"/>
                      <a:pt x="0" y="461665"/>
                    </a:cubicBezTo>
                    <a:cubicBezTo>
                      <a:pt x="-3231" y="302047"/>
                      <a:pt x="44527" y="228585"/>
                      <a:pt x="0" y="0"/>
                    </a:cubicBezTo>
                    <a:close/>
                  </a:path>
                  <a:path w="2371371" h="461665" stroke="0" extrusionOk="0">
                    <a:moveTo>
                      <a:pt x="0" y="0"/>
                    </a:moveTo>
                    <a:cubicBezTo>
                      <a:pt x="267483" y="-1137"/>
                      <a:pt x="359700" y="3308"/>
                      <a:pt x="569129" y="0"/>
                    </a:cubicBezTo>
                    <a:cubicBezTo>
                      <a:pt x="778558" y="-3308"/>
                      <a:pt x="874791" y="38832"/>
                      <a:pt x="1090831" y="0"/>
                    </a:cubicBezTo>
                    <a:cubicBezTo>
                      <a:pt x="1306871" y="-38832"/>
                      <a:pt x="1424908" y="43995"/>
                      <a:pt x="1731101" y="0"/>
                    </a:cubicBezTo>
                    <a:cubicBezTo>
                      <a:pt x="2037294" y="-43995"/>
                      <a:pt x="2113369" y="10109"/>
                      <a:pt x="2371371" y="0"/>
                    </a:cubicBezTo>
                    <a:cubicBezTo>
                      <a:pt x="2425410" y="167166"/>
                      <a:pt x="2334131" y="342841"/>
                      <a:pt x="2371371" y="461665"/>
                    </a:cubicBezTo>
                    <a:cubicBezTo>
                      <a:pt x="2223262" y="471348"/>
                      <a:pt x="1969596" y="453910"/>
                      <a:pt x="1825956" y="461665"/>
                    </a:cubicBezTo>
                    <a:cubicBezTo>
                      <a:pt x="1682316" y="469420"/>
                      <a:pt x="1418074" y="427784"/>
                      <a:pt x="1280540" y="461665"/>
                    </a:cubicBezTo>
                    <a:cubicBezTo>
                      <a:pt x="1143006" y="495546"/>
                      <a:pt x="905644" y="412934"/>
                      <a:pt x="640270" y="461665"/>
                    </a:cubicBezTo>
                    <a:cubicBezTo>
                      <a:pt x="374896" y="510396"/>
                      <a:pt x="132390" y="460365"/>
                      <a:pt x="0" y="461665"/>
                    </a:cubicBezTo>
                    <a:cubicBezTo>
                      <a:pt x="-7079" y="275849"/>
                      <a:pt x="43389" y="136500"/>
                      <a:pt x="0" y="0"/>
                    </a:cubicBezTo>
                    <a:close/>
                  </a:path>
                </a:pathLst>
              </a:custGeom>
              <a:ln w="25400"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CH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075A632-0CB7-D479-18D0-0AA52DD49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22" y="1551552"/>
                <a:ext cx="237137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371371"/>
                          <a:gd name="connsiteY0" fmla="*/ 0 h 461665"/>
                          <a:gd name="connsiteX1" fmla="*/ 569129 w 2371371"/>
                          <a:gd name="connsiteY1" fmla="*/ 0 h 461665"/>
                          <a:gd name="connsiteX2" fmla="*/ 1161972 w 2371371"/>
                          <a:gd name="connsiteY2" fmla="*/ 0 h 461665"/>
                          <a:gd name="connsiteX3" fmla="*/ 1754815 w 2371371"/>
                          <a:gd name="connsiteY3" fmla="*/ 0 h 461665"/>
                          <a:gd name="connsiteX4" fmla="*/ 2371371 w 2371371"/>
                          <a:gd name="connsiteY4" fmla="*/ 0 h 461665"/>
                          <a:gd name="connsiteX5" fmla="*/ 2371371 w 2371371"/>
                          <a:gd name="connsiteY5" fmla="*/ 461665 h 461665"/>
                          <a:gd name="connsiteX6" fmla="*/ 1778528 w 2371371"/>
                          <a:gd name="connsiteY6" fmla="*/ 461665 h 461665"/>
                          <a:gd name="connsiteX7" fmla="*/ 1233113 w 2371371"/>
                          <a:gd name="connsiteY7" fmla="*/ 461665 h 461665"/>
                          <a:gd name="connsiteX8" fmla="*/ 687698 w 2371371"/>
                          <a:gd name="connsiteY8" fmla="*/ 461665 h 461665"/>
                          <a:gd name="connsiteX9" fmla="*/ 0 w 2371371"/>
                          <a:gd name="connsiteY9" fmla="*/ 461665 h 461665"/>
                          <a:gd name="connsiteX10" fmla="*/ 0 w 2371371"/>
                          <a:gd name="connsiteY10" fmla="*/ 0 h 4616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71371" h="461665" fill="none" extrusionOk="0">
                            <a:moveTo>
                              <a:pt x="0" y="0"/>
                            </a:moveTo>
                            <a:cubicBezTo>
                              <a:pt x="171068" y="-36607"/>
                              <a:pt x="288354" y="56709"/>
                              <a:pt x="569129" y="0"/>
                            </a:cubicBezTo>
                            <a:cubicBezTo>
                              <a:pt x="849904" y="-56709"/>
                              <a:pt x="1014100" y="47378"/>
                              <a:pt x="1161972" y="0"/>
                            </a:cubicBezTo>
                            <a:cubicBezTo>
                              <a:pt x="1309844" y="-47378"/>
                              <a:pt x="1616654" y="62264"/>
                              <a:pt x="1754815" y="0"/>
                            </a:cubicBezTo>
                            <a:cubicBezTo>
                              <a:pt x="1892976" y="-62264"/>
                              <a:pt x="2171248" y="25324"/>
                              <a:pt x="2371371" y="0"/>
                            </a:cubicBezTo>
                            <a:cubicBezTo>
                              <a:pt x="2383338" y="97575"/>
                              <a:pt x="2371127" y="328061"/>
                              <a:pt x="2371371" y="461665"/>
                            </a:cubicBezTo>
                            <a:cubicBezTo>
                              <a:pt x="2090144" y="478336"/>
                              <a:pt x="2002162" y="440886"/>
                              <a:pt x="1778528" y="461665"/>
                            </a:cubicBezTo>
                            <a:cubicBezTo>
                              <a:pt x="1554894" y="482444"/>
                              <a:pt x="1411758" y="417870"/>
                              <a:pt x="1233113" y="461665"/>
                            </a:cubicBezTo>
                            <a:cubicBezTo>
                              <a:pt x="1054468" y="505460"/>
                              <a:pt x="947445" y="458194"/>
                              <a:pt x="687698" y="461665"/>
                            </a:cubicBezTo>
                            <a:cubicBezTo>
                              <a:pt x="427951" y="465136"/>
                              <a:pt x="162731" y="405604"/>
                              <a:pt x="0" y="461665"/>
                            </a:cubicBezTo>
                            <a:cubicBezTo>
                              <a:pt x="-3231" y="302047"/>
                              <a:pt x="44527" y="228585"/>
                              <a:pt x="0" y="0"/>
                            </a:cubicBezTo>
                            <a:close/>
                          </a:path>
                          <a:path w="2371371" h="461665" stroke="0" extrusionOk="0">
                            <a:moveTo>
                              <a:pt x="0" y="0"/>
                            </a:moveTo>
                            <a:cubicBezTo>
                              <a:pt x="267483" y="-1137"/>
                              <a:pt x="359700" y="3308"/>
                              <a:pt x="569129" y="0"/>
                            </a:cubicBezTo>
                            <a:cubicBezTo>
                              <a:pt x="778558" y="-3308"/>
                              <a:pt x="874791" y="38832"/>
                              <a:pt x="1090831" y="0"/>
                            </a:cubicBezTo>
                            <a:cubicBezTo>
                              <a:pt x="1306871" y="-38832"/>
                              <a:pt x="1424908" y="43995"/>
                              <a:pt x="1731101" y="0"/>
                            </a:cubicBezTo>
                            <a:cubicBezTo>
                              <a:pt x="2037294" y="-43995"/>
                              <a:pt x="2113369" y="10109"/>
                              <a:pt x="2371371" y="0"/>
                            </a:cubicBezTo>
                            <a:cubicBezTo>
                              <a:pt x="2425410" y="167166"/>
                              <a:pt x="2334131" y="342841"/>
                              <a:pt x="2371371" y="461665"/>
                            </a:cubicBezTo>
                            <a:cubicBezTo>
                              <a:pt x="2223262" y="471348"/>
                              <a:pt x="1969596" y="453910"/>
                              <a:pt x="1825956" y="461665"/>
                            </a:cubicBezTo>
                            <a:cubicBezTo>
                              <a:pt x="1682316" y="469420"/>
                              <a:pt x="1418074" y="427784"/>
                              <a:pt x="1280540" y="461665"/>
                            </a:cubicBezTo>
                            <a:cubicBezTo>
                              <a:pt x="1143006" y="495546"/>
                              <a:pt x="905644" y="412934"/>
                              <a:pt x="640270" y="461665"/>
                            </a:cubicBezTo>
                            <a:cubicBezTo>
                              <a:pt x="374896" y="510396"/>
                              <a:pt x="132390" y="460365"/>
                              <a:pt x="0" y="461665"/>
                            </a:cubicBezTo>
                            <a:cubicBezTo>
                              <a:pt x="-7079" y="275849"/>
                              <a:pt x="43389" y="13650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8207" y="2514600"/>
            <a:ext cx="339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Extract conformal towers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934" y="1"/>
            <a:ext cx="3077223" cy="5116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523" y="3395621"/>
            <a:ext cx="3186953" cy="7158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13" dirty="0"/>
              <a:t>Primaries: lowest energy state of a conformal tower</a:t>
            </a:r>
          </a:p>
          <a:p>
            <a:endParaRPr lang="en-US" sz="1013" dirty="0"/>
          </a:p>
          <a:p>
            <a:r>
              <a:rPr lang="en-US" sz="1013" dirty="0"/>
              <a:t>Descendants: generated from primaries by using translation operator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934" y="1"/>
            <a:ext cx="2976630" cy="51165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9934" y="1"/>
            <a:ext cx="3077223" cy="511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FE08A6-D175-5BD6-E42A-11F6824E1A2C}"/>
              </a:ext>
            </a:extLst>
          </p:cNvPr>
          <p:cNvSpPr txBox="1"/>
          <p:nvPr/>
        </p:nvSpPr>
        <p:spPr>
          <a:xfrm>
            <a:off x="-1833110" y="376897"/>
            <a:ext cx="6137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/>
              <a:t>Ising</a:t>
            </a:r>
            <a:r>
              <a:rPr lang="en-US" sz="2400" dirty="0"/>
              <a:t> CFT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75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8"/>
    </mc:Choice>
    <mc:Fallback xmlns="">
      <p:transition spd="slow" advTm="1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  <a:lumOff val="50000"/>
              </a:schemeClr>
            </a:gs>
            <a:gs pos="23000">
              <a:schemeClr val="tx2">
                <a:lumMod val="50000"/>
                <a:lumOff val="50000"/>
              </a:schemeClr>
            </a:gs>
            <a:gs pos="65000">
              <a:schemeClr val="accent2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899F5-7A11-DED7-2C17-C340D3C0C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190"/>
          <a:stretch/>
        </p:blipFill>
        <p:spPr>
          <a:xfrm>
            <a:off x="1703989" y="1022533"/>
            <a:ext cx="5893404" cy="1884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4137B-C12B-1CC7-4683-F5F1A0B0A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32" r="65190"/>
          <a:stretch/>
        </p:blipFill>
        <p:spPr>
          <a:xfrm>
            <a:off x="1703989" y="2906915"/>
            <a:ext cx="2051524" cy="1890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C00A30-FF13-9434-80AF-BC1BE994F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10" t="49966" b="224"/>
          <a:stretch/>
        </p:blipFill>
        <p:spPr>
          <a:xfrm>
            <a:off x="3755512" y="2912869"/>
            <a:ext cx="3841880" cy="18843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EE7F50F-6C0E-ACE6-B8DE-B0099B0267BB}"/>
              </a:ext>
            </a:extLst>
          </p:cNvPr>
          <p:cNvSpPr/>
          <p:nvPr/>
        </p:nvSpPr>
        <p:spPr>
          <a:xfrm>
            <a:off x="2120366" y="2454895"/>
            <a:ext cx="177129" cy="194577"/>
          </a:xfrm>
          <a:prstGeom prst="ellipse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 sz="1013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5C8BCD-3D99-DE44-D6A5-922B8BCAECF1}"/>
              </a:ext>
            </a:extLst>
          </p:cNvPr>
          <p:cNvSpPr/>
          <p:nvPr/>
        </p:nvSpPr>
        <p:spPr>
          <a:xfrm>
            <a:off x="3966623" y="2283353"/>
            <a:ext cx="177129" cy="194577"/>
          </a:xfrm>
          <a:prstGeom prst="ellipse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 sz="1013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EB0016-C387-CC33-68B1-9A2A57C203F3}"/>
              </a:ext>
            </a:extLst>
          </p:cNvPr>
          <p:cNvSpPr/>
          <p:nvPr/>
        </p:nvSpPr>
        <p:spPr>
          <a:xfrm>
            <a:off x="5818640" y="1795793"/>
            <a:ext cx="177129" cy="194577"/>
          </a:xfrm>
          <a:prstGeom prst="ellipse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 sz="1013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6C4DD5-8F32-F56D-FB3F-645B23FEE992}"/>
              </a:ext>
            </a:extLst>
          </p:cNvPr>
          <p:cNvSpPr/>
          <p:nvPr/>
        </p:nvSpPr>
        <p:spPr>
          <a:xfrm>
            <a:off x="4650691" y="3560218"/>
            <a:ext cx="177129" cy="194577"/>
          </a:xfrm>
          <a:prstGeom prst="ellipse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 sz="1013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E05F75-9265-E32D-4A43-DB3025815DBD}"/>
              </a:ext>
            </a:extLst>
          </p:cNvPr>
          <p:cNvSpPr/>
          <p:nvPr/>
        </p:nvSpPr>
        <p:spPr>
          <a:xfrm>
            <a:off x="2807960" y="3798543"/>
            <a:ext cx="177129" cy="194577"/>
          </a:xfrm>
          <a:prstGeom prst="ellipse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 sz="1013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E6AABC-6B52-1252-FFCD-EF8F46B29746}"/>
              </a:ext>
            </a:extLst>
          </p:cNvPr>
          <p:cNvSpPr/>
          <p:nvPr/>
        </p:nvSpPr>
        <p:spPr>
          <a:xfrm>
            <a:off x="6846143" y="3475431"/>
            <a:ext cx="177129" cy="194577"/>
          </a:xfrm>
          <a:prstGeom prst="ellipse">
            <a:avLst/>
          </a:prstGeom>
          <a:noFill/>
          <a:ln w="28575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 sz="1013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563A7C-7D1C-5E3A-3FF1-8F75E5351E39}"/>
              </a:ext>
            </a:extLst>
          </p:cNvPr>
          <p:cNvSpPr txBox="1"/>
          <p:nvPr/>
        </p:nvSpPr>
        <p:spPr>
          <a:xfrm>
            <a:off x="5264402" y="4817441"/>
            <a:ext cx="296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i="1" dirty="0"/>
              <a:t>Ref: Zhu, W., Han, C., Huffman, E., Hofmann, J. S. &amp; He, Y.-C. Uncovering Conformal Symmetry in the 3D </a:t>
            </a:r>
            <a:r>
              <a:rPr lang="en-US" sz="600" i="1" dirty="0" err="1"/>
              <a:t>Ising</a:t>
            </a:r>
            <a:r>
              <a:rPr lang="en-US" sz="600" i="1" dirty="0"/>
              <a:t> Transition: State-Operator Correspondence from a Quantum Fuzzy Sphere Regularization. Phys. Rev. X 13, 021009 (2023).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6F5B2-1986-D5AF-703F-5AA617E733E9}"/>
              </a:ext>
            </a:extLst>
          </p:cNvPr>
          <p:cNvSpPr txBox="1"/>
          <p:nvPr/>
        </p:nvSpPr>
        <p:spPr>
          <a:xfrm>
            <a:off x="-1994159" y="326509"/>
            <a:ext cx="6137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/>
              <a:t>Ising</a:t>
            </a:r>
            <a:r>
              <a:rPr lang="en-US" sz="2400" dirty="0"/>
              <a:t> CFT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855131-1E67-3D5D-846F-E176B5698989}"/>
              </a:ext>
            </a:extLst>
          </p:cNvPr>
          <p:cNvSpPr txBox="1"/>
          <p:nvPr/>
        </p:nvSpPr>
        <p:spPr>
          <a:xfrm>
            <a:off x="1276462" y="2773985"/>
            <a:ext cx="692558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GB" sz="2000" dirty="0">
                <a:solidFill>
                  <a:schemeClr val="tx1"/>
                </a:solidFill>
              </a:rPr>
              <a:t>How to simulate other criticalities?</a:t>
            </a:r>
          </a:p>
          <a:p>
            <a:pPr marL="342900" indent="-3429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GB" sz="2000" dirty="0">
                <a:solidFill>
                  <a:schemeClr val="tx1"/>
                </a:solidFill>
              </a:rPr>
              <a:t>What about Wilson Fisher (O(N)) criticalities? 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880093-DB1B-6DF0-AB33-F89F2C846457}"/>
              </a:ext>
            </a:extLst>
          </p:cNvPr>
          <p:cNvSpPr txBox="1"/>
          <p:nvPr/>
        </p:nvSpPr>
        <p:spPr>
          <a:xfrm>
            <a:off x="1276462" y="1142769"/>
            <a:ext cx="692558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GB" sz="2000" dirty="0">
                <a:solidFill>
                  <a:schemeClr val="tx1"/>
                </a:solidFill>
              </a:rPr>
              <a:t>Lowest landau level projection + Hubbard like interaction gives you effective 2+1D spin model on sphere</a:t>
            </a:r>
          </a:p>
          <a:p>
            <a:pPr marL="285750" indent="-285750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GB" sz="2000" dirty="0">
                <a:solidFill>
                  <a:schemeClr val="tx1"/>
                </a:solidFill>
              </a:rPr>
              <a:t>Spin-spin interactions can then simulate known spin models and their criticalities</a:t>
            </a:r>
            <a:r>
              <a:rPr lang="en-GB" sz="2000">
                <a:solidFill>
                  <a:schemeClr val="tx1"/>
                </a:solidFill>
              </a:rPr>
              <a:t>. e.</a:t>
            </a:r>
            <a:r>
              <a:rPr lang="en-GB" sz="2000" dirty="0">
                <a:solidFill>
                  <a:schemeClr val="tx1"/>
                </a:solidFill>
              </a:rPr>
              <a:t>g. Ising criticality</a:t>
            </a:r>
          </a:p>
          <a:p>
            <a:endParaRPr lang="en-001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7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"/>
    </mc:Choice>
    <mc:Fallback xmlns="">
      <p:transition spd="slow" advTm="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8" grpId="0"/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F608B5-31DD-EFCF-FB5D-C1E973E6A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284CA7F-B696-4085-84C6-CD66881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37709" cy="2550694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58A10F4-B847-4777-BC82-782F6FB3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291" y="1"/>
            <a:ext cx="4537709" cy="2550694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883B597-C9A1-46EF-AB6B-71DF0B1E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6870"/>
            <a:ext cx="4537709" cy="252663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11" name="Picture 4" descr="undefined">
            <a:extLst>
              <a:ext uri="{FF2B5EF4-FFF2-40B4-BE49-F238E27FC236}">
                <a16:creationId xmlns:a16="http://schemas.microsoft.com/office/drawing/2014/main" id="{79D84CA8-5E5D-8C8C-9305-96570253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77" y="167759"/>
            <a:ext cx="1799679" cy="179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0B38421-369F-445C-9543-5BC17BC0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291" y="2616870"/>
            <a:ext cx="4537709" cy="252663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AA9CE81-CAF0-41E3-8E73-CAFA13A0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7802" y="1438979"/>
            <a:ext cx="3168396" cy="2265544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14" name="Picture 13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D4C78C98-A6C0-77B8-0D01-E76FD0BC2E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9"/>
          <a:stretch/>
        </p:blipFill>
        <p:spPr>
          <a:xfrm>
            <a:off x="3028601" y="1658269"/>
            <a:ext cx="3113028" cy="1811699"/>
          </a:xfrm>
          <a:prstGeom prst="rect">
            <a:avLst/>
          </a:prstGeom>
        </p:spPr>
      </p:pic>
      <p:pic>
        <p:nvPicPr>
          <p:cNvPr id="10" name="Picture 9" descr="A colorful sphere with rings and a star">
            <a:extLst>
              <a:ext uri="{FF2B5EF4-FFF2-40B4-BE49-F238E27FC236}">
                <a16:creationId xmlns:a16="http://schemas.microsoft.com/office/drawing/2014/main" id="{465832FD-CA4A-C754-B766-9B7AABB8B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28217" r="16085" b="30698"/>
          <a:stretch/>
        </p:blipFill>
        <p:spPr>
          <a:xfrm>
            <a:off x="6877411" y="384874"/>
            <a:ext cx="2308352" cy="2107966"/>
          </a:xfrm>
          <a:prstGeom prst="rect">
            <a:avLst/>
          </a:prstGeom>
        </p:spPr>
      </p:pic>
      <p:pic>
        <p:nvPicPr>
          <p:cNvPr id="13" name="Picture 12" descr="A colorful circle with a clock in the middle&#10;&#10;AI-generated content may be incorrect.">
            <a:extLst>
              <a:ext uri="{FF2B5EF4-FFF2-40B4-BE49-F238E27FC236}">
                <a16:creationId xmlns:a16="http://schemas.microsoft.com/office/drawing/2014/main" id="{33EB9A87-1E8A-4BD5-7E47-73DD720B79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t="23476" r="8414" b="22621"/>
          <a:stretch/>
        </p:blipFill>
        <p:spPr>
          <a:xfrm>
            <a:off x="6638199" y="2858170"/>
            <a:ext cx="1851095" cy="18115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89449-DFCE-D975-5C2F-A12239D9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8326" y="4917782"/>
            <a:ext cx="714374" cy="205740"/>
          </a:xfrm>
        </p:spPr>
        <p:txBody>
          <a:bodyPr vert="horz" lIns="68580" tIns="34290" rIns="68580" bIns="34290" rtlCol="0" anchor="ctr">
            <a:normAutofit fontScale="92500"/>
          </a:bodyPr>
          <a:lstStyle>
            <a:defPPr>
              <a:defRPr lang="en-US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fld id="{4A2C1036-C8FD-4E08-A704-478300EF2736}" type="slidenum">
              <a:rPr lang="en-US">
                <a:solidFill>
                  <a:schemeClr val="bg1"/>
                </a:solidFill>
              </a:rPr>
              <a:pPr>
                <a:spcAft>
                  <a:spcPts val="450"/>
                </a:spcAft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A blue circle with black lines&#10;&#10;AI-generated content may be incorrect.">
            <a:extLst>
              <a:ext uri="{FF2B5EF4-FFF2-40B4-BE49-F238E27FC236}">
                <a16:creationId xmlns:a16="http://schemas.microsoft.com/office/drawing/2014/main" id="{8D0C752C-000A-76B2-E09A-D2B17FDF87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3" r="-1860" b="54209"/>
          <a:stretch/>
        </p:blipFill>
        <p:spPr>
          <a:xfrm>
            <a:off x="388047" y="3770697"/>
            <a:ext cx="3563539" cy="11795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3294C9-98A9-7047-2B8B-4AD3731F0716}"/>
              </a:ext>
            </a:extLst>
          </p:cNvPr>
          <p:cNvSpPr txBox="1"/>
          <p:nvPr/>
        </p:nvSpPr>
        <p:spPr>
          <a:xfrm>
            <a:off x="2028738" y="257399"/>
            <a:ext cx="239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Conformal Field Theory (CFT)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687EE7-A59C-70C1-850C-050809F5F5F1}"/>
              </a:ext>
            </a:extLst>
          </p:cNvPr>
          <p:cNvSpPr txBox="1"/>
          <p:nvPr/>
        </p:nvSpPr>
        <p:spPr>
          <a:xfrm>
            <a:off x="5380996" y="836767"/>
            <a:ext cx="239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Fuzzy sphere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4DFBA4-63BB-23F0-3B73-AC47D6C571E7}"/>
              </a:ext>
            </a:extLst>
          </p:cNvPr>
          <p:cNvSpPr txBox="1"/>
          <p:nvPr/>
        </p:nvSpPr>
        <p:spPr>
          <a:xfrm>
            <a:off x="560317" y="3000282"/>
            <a:ext cx="239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Quantum rotors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B7F72F-F1DB-9333-9023-FB785AD4D682}"/>
              </a:ext>
            </a:extLst>
          </p:cNvPr>
          <p:cNvSpPr txBox="1"/>
          <p:nvPr/>
        </p:nvSpPr>
        <p:spPr>
          <a:xfrm>
            <a:off x="4925755" y="4087444"/>
            <a:ext cx="239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Rotors on FS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D46931-4CB3-6216-F2A8-F742C792B326}"/>
              </a:ext>
            </a:extLst>
          </p:cNvPr>
          <p:cNvSpPr txBox="1"/>
          <p:nvPr/>
        </p:nvSpPr>
        <p:spPr>
          <a:xfrm>
            <a:off x="3081756" y="2523535"/>
            <a:ext cx="30598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Emergence of O(3) CFT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91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92"/>
    </mc:Choice>
    <mc:Fallback xmlns="">
      <p:transition spd="slow" advTm="28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30" descr="A blue circle with black lin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5918" r="1" b="50007"/>
          <a:stretch/>
        </p:blipFill>
        <p:spPr>
          <a:xfrm>
            <a:off x="3410954" y="-4"/>
            <a:ext cx="5733046" cy="2761054"/>
          </a:xfrm>
          <a:prstGeom prst="rect">
            <a:avLst/>
          </a:prstGeom>
          <a:gradFill>
            <a:gsLst>
              <a:gs pos="0">
                <a:srgbClr val="0C0C0C"/>
              </a:gs>
              <a:gs pos="13000">
                <a:srgbClr val="0C0C0C"/>
              </a:gs>
              <a:gs pos="35000">
                <a:srgbClr val="383838"/>
              </a:gs>
              <a:gs pos="65000">
                <a:srgbClr val="BFBFBF"/>
              </a:gs>
              <a:gs pos="89000">
                <a:schemeClr val="lt1"/>
              </a:gs>
              <a:gs pos="100000">
                <a:schemeClr val="lt1"/>
              </a:gs>
            </a:gsLst>
            <a:lin ang="6600000" scaled="0"/>
          </a:gradFill>
          <a:ln>
            <a:noFill/>
          </a:ln>
        </p:spPr>
      </p:pic>
      <p:pic>
        <p:nvPicPr>
          <p:cNvPr id="226" name="Google Shape;226;p30" descr="A red circles with arrows and black tex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5309" y="2761052"/>
            <a:ext cx="7818691" cy="238244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C0C0C"/>
              </a:gs>
              <a:gs pos="36000">
                <a:srgbClr val="0C0C0C"/>
              </a:gs>
              <a:gs pos="81000">
                <a:srgbClr val="0C0C0C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628650" y="836414"/>
            <a:ext cx="5107781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Quantum Rotor Model</a:t>
            </a:r>
            <a:endParaRPr sz="1100" dirty="0"/>
          </a:p>
        </p:txBody>
      </p:sp>
      <p:cxnSp>
        <p:nvCxnSpPr>
          <p:cNvPr id="229" name="Google Shape;229;p30"/>
          <p:cNvCxnSpPr/>
          <p:nvPr/>
        </p:nvCxnSpPr>
        <p:spPr>
          <a:xfrm rot="10800000">
            <a:off x="628651" y="2761056"/>
            <a:ext cx="851534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0" name="Google Shape;230;p30"/>
          <p:cNvSpPr txBox="1">
            <a:spLocks noGrp="1"/>
          </p:cNvSpPr>
          <p:nvPr>
            <p:ph type="sldNum" idx="12"/>
          </p:nvPr>
        </p:nvSpPr>
        <p:spPr>
          <a:xfrm>
            <a:off x="8188325" y="4917782"/>
            <a:ext cx="714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2500"/>
          </a:bodyPr>
          <a:lstStyle>
            <a:defPPr>
              <a:defRPr lang="de-DE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"/>
    </mc:Choice>
    <mc:Fallback xmlns="">
      <p:transition spd="slow" advTm="58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/>
          <p:nvPr/>
        </p:nvSpPr>
        <p:spPr>
          <a:xfrm>
            <a:off x="-1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7" descr="A blue circle with black lin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3056" b="47146"/>
          <a:stretch/>
        </p:blipFill>
        <p:spPr>
          <a:xfrm>
            <a:off x="15" y="-17"/>
            <a:ext cx="9143983" cy="514351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/>
          <p:nvPr/>
        </p:nvSpPr>
        <p:spPr>
          <a:xfrm rot="-5400000">
            <a:off x="-827533" y="825237"/>
            <a:ext cx="5143502" cy="349301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8000">
                <a:srgbClr val="000000">
                  <a:alpha val="23921"/>
                </a:srgbClr>
              </a:gs>
              <a:gs pos="85000">
                <a:srgbClr val="000000">
                  <a:alpha val="44705"/>
                </a:srgbClr>
              </a:gs>
              <a:gs pos="100000">
                <a:srgbClr val="000000">
                  <a:alpha val="4470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482599" y="482600"/>
            <a:ext cx="4089397" cy="267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O(N)  Rotors</a:t>
            </a:r>
            <a:endParaRPr sz="1100"/>
          </a:p>
        </p:txBody>
      </p:sp>
      <p:sp>
        <p:nvSpPr>
          <p:cNvPr id="170" name="Google Shape;170;p27"/>
          <p:cNvSpPr/>
          <p:nvPr/>
        </p:nvSpPr>
        <p:spPr>
          <a:xfrm rot="5400000">
            <a:off x="5655140" y="1654638"/>
            <a:ext cx="5143502" cy="183421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8000">
                <a:srgbClr val="000000">
                  <a:alpha val="23921"/>
                </a:srgbClr>
              </a:gs>
              <a:gs pos="85000">
                <a:srgbClr val="000000">
                  <a:alpha val="44705"/>
                </a:srgbClr>
              </a:gs>
              <a:gs pos="100000">
                <a:srgbClr val="000000">
                  <a:alpha val="4470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3766858" y="4381608"/>
            <a:ext cx="1003496" cy="7618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8188325" y="4917782"/>
            <a:ext cx="714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8" descr="A screen shot of a phon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r="9091" b="49116"/>
          <a:stretch/>
        </p:blipFill>
        <p:spPr>
          <a:xfrm>
            <a:off x="2642616" y="8"/>
            <a:ext cx="6501384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/>
          <p:nvPr/>
        </p:nvSpPr>
        <p:spPr>
          <a:xfrm>
            <a:off x="2" y="0"/>
            <a:ext cx="7004405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358486" y="841772"/>
            <a:ext cx="3017520" cy="240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Quantum Rotor model</a:t>
            </a:r>
            <a:endParaRPr sz="1100"/>
          </a:p>
        </p:txBody>
      </p:sp>
      <p:sp>
        <p:nvSpPr>
          <p:cNvPr id="181" name="Google Shape;181;p28"/>
          <p:cNvSpPr txBox="1"/>
          <p:nvPr/>
        </p:nvSpPr>
        <p:spPr>
          <a:xfrm>
            <a:off x="358485" y="3654691"/>
            <a:ext cx="3017519" cy="9061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182" name="Google Shape;182;p28"/>
          <p:cNvSpPr/>
          <p:nvPr/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8"/>
          <p:cNvSpPr/>
          <p:nvPr/>
        </p:nvSpPr>
        <p:spPr>
          <a:xfrm>
            <a:off x="360772" y="3410190"/>
            <a:ext cx="2983230" cy="137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sldNum" idx="12"/>
          </p:nvPr>
        </p:nvSpPr>
        <p:spPr>
          <a:xfrm>
            <a:off x="6728114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8"/>
          <p:cNvSpPr/>
          <p:nvPr/>
        </p:nvSpPr>
        <p:spPr>
          <a:xfrm>
            <a:off x="2013951" y="3576234"/>
            <a:ext cx="1362053" cy="72549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8"/>
          <p:cNvSpPr/>
          <p:nvPr/>
        </p:nvSpPr>
        <p:spPr>
          <a:xfrm>
            <a:off x="1140342" y="3589223"/>
            <a:ext cx="765544" cy="71250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2347142" y="4419488"/>
            <a:ext cx="347836" cy="20774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1840" r="-6578" b="-15553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188" name="Google Shape;188;p28"/>
          <p:cNvSpPr txBox="1"/>
          <p:nvPr/>
        </p:nvSpPr>
        <p:spPr>
          <a:xfrm>
            <a:off x="1412824" y="4418516"/>
            <a:ext cx="253291" cy="20774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16362" r="-9090" b="-15215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cxnSp>
        <p:nvCxnSpPr>
          <p:cNvPr id="189" name="Google Shape;189;p28"/>
          <p:cNvCxnSpPr/>
          <p:nvPr/>
        </p:nvCxnSpPr>
        <p:spPr>
          <a:xfrm rot="10800000" flipH="1">
            <a:off x="3390254" y="1310708"/>
            <a:ext cx="4010006" cy="227851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28"/>
          <p:cNvCxnSpPr/>
          <p:nvPr/>
        </p:nvCxnSpPr>
        <p:spPr>
          <a:xfrm rot="10800000" flipH="1">
            <a:off x="3376004" y="2083981"/>
            <a:ext cx="4481456" cy="221774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28"/>
          <p:cNvCxnSpPr/>
          <p:nvPr/>
        </p:nvCxnSpPr>
        <p:spPr>
          <a:xfrm>
            <a:off x="5645881" y="4035056"/>
            <a:ext cx="2886739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2" name="Google Shape;192;p28"/>
          <p:cNvSpPr txBox="1"/>
          <p:nvPr/>
        </p:nvSpPr>
        <p:spPr>
          <a:xfrm>
            <a:off x="5587527" y="4078835"/>
            <a:ext cx="233237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193" name="Google Shape;193;p28"/>
          <p:cNvSpPr txBox="1"/>
          <p:nvPr/>
        </p:nvSpPr>
        <p:spPr>
          <a:xfrm>
            <a:off x="8593507" y="3850390"/>
            <a:ext cx="464214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194" name="Google Shape;194;p28"/>
          <p:cNvSpPr txBox="1"/>
          <p:nvPr/>
        </p:nvSpPr>
        <p:spPr>
          <a:xfrm>
            <a:off x="5820764" y="3381953"/>
            <a:ext cx="129241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Paramagnetic</a:t>
            </a:r>
            <a:endParaRPr sz="1100"/>
          </a:p>
        </p:txBody>
      </p:sp>
      <p:sp>
        <p:nvSpPr>
          <p:cNvPr id="195" name="Google Shape;195;p28"/>
          <p:cNvSpPr txBox="1"/>
          <p:nvPr/>
        </p:nvSpPr>
        <p:spPr>
          <a:xfrm>
            <a:off x="7301089" y="3360112"/>
            <a:ext cx="129241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Ferromagnetic</a:t>
            </a:r>
            <a:endParaRPr sz="1100"/>
          </a:p>
        </p:txBody>
      </p:sp>
      <p:sp>
        <p:nvSpPr>
          <p:cNvPr id="196" name="Google Shape;196;p28"/>
          <p:cNvSpPr txBox="1"/>
          <p:nvPr/>
        </p:nvSpPr>
        <p:spPr>
          <a:xfrm>
            <a:off x="6171353" y="4587044"/>
            <a:ext cx="2422154" cy="20774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l="-1508" t="-2172" r="-565" b="-32607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197" name="Google Shape;197;p28"/>
          <p:cNvSpPr/>
          <p:nvPr/>
        </p:nvSpPr>
        <p:spPr>
          <a:xfrm>
            <a:off x="7089251" y="3615769"/>
            <a:ext cx="305384" cy="839657"/>
          </a:xfrm>
          <a:prstGeom prst="lightningBolt">
            <a:avLst/>
          </a:prstGeom>
          <a:solidFill>
            <a:schemeClr val="accent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8"/>
          <p:cNvSpPr txBox="1">
            <a:spLocks noGrp="1"/>
          </p:cNvSpPr>
          <p:nvPr>
            <p:ph type="sldNum" idx="12"/>
          </p:nvPr>
        </p:nvSpPr>
        <p:spPr>
          <a:xfrm>
            <a:off x="8188325" y="4917782"/>
            <a:ext cx="714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22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0C0C"/>
            </a:gs>
            <a:gs pos="23000">
              <a:srgbClr val="383838"/>
            </a:gs>
            <a:gs pos="65000">
              <a:srgbClr val="BFBFBF"/>
            </a:gs>
            <a:gs pos="96552">
              <a:schemeClr val="lt1"/>
            </a:gs>
            <a:gs pos="100000">
              <a:schemeClr val="lt1"/>
            </a:gs>
          </a:gsLst>
          <a:lin ang="2700000" scaled="0"/>
        </a:gra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23</a:t>
            </a:fld>
            <a:endParaRPr sz="1100"/>
          </a:p>
        </p:txBody>
      </p:sp>
      <p:sp>
        <p:nvSpPr>
          <p:cNvPr id="205" name="Google Shape;205;p29"/>
          <p:cNvSpPr txBox="1"/>
          <p:nvPr/>
        </p:nvSpPr>
        <p:spPr>
          <a:xfrm>
            <a:off x="1503045" y="336470"/>
            <a:ext cx="613791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Rotors Hilbert space</a:t>
            </a:r>
            <a:endParaRPr sz="1100"/>
          </a:p>
        </p:txBody>
      </p:sp>
      <p:pic>
        <p:nvPicPr>
          <p:cNvPr id="206" name="Google Shape;206;p29" descr="A blue circle with black lin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21953" r="83157" b="54209"/>
          <a:stretch/>
        </p:blipFill>
        <p:spPr>
          <a:xfrm>
            <a:off x="1390738" y="870073"/>
            <a:ext cx="575488" cy="115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 descr="A blue circle with black lin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67312" t="21953" r="-1859" b="54209"/>
          <a:stretch/>
        </p:blipFill>
        <p:spPr>
          <a:xfrm>
            <a:off x="994740" y="3520306"/>
            <a:ext cx="1367480" cy="1334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 descr="A blue circle with black lin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30802" t="21953" r="33888" b="54995"/>
          <a:stretch/>
        </p:blipFill>
        <p:spPr>
          <a:xfrm>
            <a:off x="994741" y="2139796"/>
            <a:ext cx="1367480" cy="1262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 txBox="1"/>
          <p:nvPr/>
        </p:nvSpPr>
        <p:spPr>
          <a:xfrm>
            <a:off x="3615070" y="1172240"/>
            <a:ext cx="1043321" cy="43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12497" b="-34373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210" name="Google Shape;210;p29"/>
          <p:cNvSpPr txBox="1"/>
          <p:nvPr/>
        </p:nvSpPr>
        <p:spPr>
          <a:xfrm>
            <a:off x="3694813" y="2491369"/>
            <a:ext cx="579967" cy="38366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211" name="Google Shape;211;p29"/>
          <p:cNvSpPr txBox="1"/>
          <p:nvPr/>
        </p:nvSpPr>
        <p:spPr>
          <a:xfrm>
            <a:off x="4658390" y="2614973"/>
            <a:ext cx="1193308" cy="20774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3447" b="-15553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212" name="Google Shape;212;p29"/>
          <p:cNvSpPr txBox="1"/>
          <p:nvPr/>
        </p:nvSpPr>
        <p:spPr>
          <a:xfrm>
            <a:off x="3122320" y="3971261"/>
            <a:ext cx="1326036" cy="38553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pic>
        <p:nvPicPr>
          <p:cNvPr id="213" name="Google Shape;213;p29" descr="A yellow sphere in a cube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6579" y="3106784"/>
            <a:ext cx="685800" cy="72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 descr="A yellow sphere with a square in the middle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56579" y="4094953"/>
            <a:ext cx="685800" cy="5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 descr="A yellow balls with a cube and a cube&#10;&#10;AI-generated content may be incorrect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79749" y="3402517"/>
            <a:ext cx="685800" cy="106570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 txBox="1"/>
          <p:nvPr/>
        </p:nvSpPr>
        <p:spPr>
          <a:xfrm>
            <a:off x="7156378" y="1239191"/>
            <a:ext cx="16015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Finite Hilbert space</a:t>
            </a:r>
            <a:endParaRPr sz="1100"/>
          </a:p>
        </p:txBody>
      </p:sp>
      <p:sp>
        <p:nvSpPr>
          <p:cNvPr id="217" name="Google Shape;217;p29"/>
          <p:cNvSpPr txBox="1"/>
          <p:nvPr/>
        </p:nvSpPr>
        <p:spPr>
          <a:xfrm>
            <a:off x="7156378" y="2545723"/>
            <a:ext cx="1744402" cy="27699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l="-2093" t="-8330" b="-28331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218" name="Google Shape;218;p29"/>
          <p:cNvSpPr txBox="1"/>
          <p:nvPr/>
        </p:nvSpPr>
        <p:spPr>
          <a:xfrm>
            <a:off x="7157132" y="3956453"/>
            <a:ext cx="1617504" cy="27699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l="-2259" t="-6554" b="-2622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219" name="Google Shape;219;p29"/>
          <p:cNvSpPr txBox="1"/>
          <p:nvPr/>
        </p:nvSpPr>
        <p:spPr>
          <a:xfrm>
            <a:off x="2895053" y="4559513"/>
            <a:ext cx="2061526" cy="415499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l="-886" r="-1550" b="-3296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33" descr="A colorful circle with a clock in the middl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26478" r="9091" b="22638"/>
          <a:stretch/>
        </p:blipFill>
        <p:spPr>
          <a:xfrm>
            <a:off x="2642616" y="8"/>
            <a:ext cx="6501384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3"/>
          <p:cNvSpPr/>
          <p:nvPr/>
        </p:nvSpPr>
        <p:spPr>
          <a:xfrm>
            <a:off x="2" y="0"/>
            <a:ext cx="7004405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3"/>
          <p:cNvSpPr txBox="1"/>
          <p:nvPr/>
        </p:nvSpPr>
        <p:spPr>
          <a:xfrm>
            <a:off x="246843" y="1550564"/>
            <a:ext cx="5438917" cy="152684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3864" b="-15866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281" name="Google Shape;281;p33"/>
          <p:cNvSpPr/>
          <p:nvPr/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360772" y="3410190"/>
            <a:ext cx="2983230" cy="137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3"/>
          <p:cNvSpPr txBox="1">
            <a:spLocks noGrp="1"/>
          </p:cNvSpPr>
          <p:nvPr>
            <p:ph type="sldNum" idx="12"/>
          </p:nvPr>
        </p:nvSpPr>
        <p:spPr>
          <a:xfrm>
            <a:off x="6728114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3"/>
          <p:cNvSpPr txBox="1">
            <a:spLocks noGrp="1"/>
          </p:cNvSpPr>
          <p:nvPr>
            <p:ph type="sldNum" idx="12"/>
          </p:nvPr>
        </p:nvSpPr>
        <p:spPr>
          <a:xfrm>
            <a:off x="8188325" y="4917782"/>
            <a:ext cx="714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24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0C0C"/>
            </a:gs>
            <a:gs pos="6000">
              <a:srgbClr val="0C0C0C"/>
            </a:gs>
            <a:gs pos="43000">
              <a:srgbClr val="383838"/>
            </a:gs>
            <a:gs pos="65000">
              <a:srgbClr val="BFBFBF"/>
            </a:gs>
            <a:gs pos="89000">
              <a:schemeClr val="lt1"/>
            </a:gs>
            <a:gs pos="100000">
              <a:schemeClr val="lt1"/>
            </a:gs>
          </a:gsLst>
          <a:lin ang="19199999" scaled="0"/>
        </a:gra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25</a:t>
            </a:fld>
            <a:endParaRPr sz="1100"/>
          </a:p>
        </p:txBody>
      </p:sp>
      <p:sp>
        <p:nvSpPr>
          <p:cNvPr id="290" name="Google Shape;290;p34"/>
          <p:cNvSpPr txBox="1"/>
          <p:nvPr/>
        </p:nvSpPr>
        <p:spPr>
          <a:xfrm>
            <a:off x="735184" y="359917"/>
            <a:ext cx="7218924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endParaRPr sz="1100"/>
          </a:p>
        </p:txBody>
      </p:sp>
      <p:pic>
        <p:nvPicPr>
          <p:cNvPr id="291" name="Google Shape;291;p34" descr="A colorful circle with a clock in the middl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13735" t="23476" r="8414" b="22621"/>
          <a:stretch/>
        </p:blipFill>
        <p:spPr>
          <a:xfrm>
            <a:off x="6166849" y="2138326"/>
            <a:ext cx="2831123" cy="277250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4"/>
          <p:cNvSpPr txBox="1"/>
          <p:nvPr/>
        </p:nvSpPr>
        <p:spPr>
          <a:xfrm>
            <a:off x="375476" y="1377028"/>
            <a:ext cx="8323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flavors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4"/>
          <p:cNvSpPr txBox="1"/>
          <p:nvPr/>
        </p:nvSpPr>
        <p:spPr>
          <a:xfrm>
            <a:off x="1325742" y="1008346"/>
            <a:ext cx="1185228" cy="105980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294" name="Google Shape;294;p34"/>
          <p:cNvSpPr txBox="1"/>
          <p:nvPr/>
        </p:nvSpPr>
        <p:spPr>
          <a:xfrm>
            <a:off x="2879603" y="1054922"/>
            <a:ext cx="291330" cy="2168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5624" r="-6249" b="-12764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295" name="Google Shape;295;p34"/>
          <p:cNvSpPr txBox="1"/>
          <p:nvPr/>
        </p:nvSpPr>
        <p:spPr>
          <a:xfrm>
            <a:off x="2879602" y="1295164"/>
            <a:ext cx="378710" cy="21688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12047" r="-4818" b="-12498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296" name="Google Shape;296;p34"/>
          <p:cNvSpPr txBox="1"/>
          <p:nvPr/>
        </p:nvSpPr>
        <p:spPr>
          <a:xfrm>
            <a:off x="2879667" y="1568038"/>
            <a:ext cx="291330" cy="21688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15623" r="-4686" b="-12764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297" name="Google Shape;297;p34"/>
          <p:cNvSpPr txBox="1"/>
          <p:nvPr/>
        </p:nvSpPr>
        <p:spPr>
          <a:xfrm>
            <a:off x="2879603" y="1831850"/>
            <a:ext cx="291330" cy="21688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15623" r="-4686" b="-12764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cxnSp>
        <p:nvCxnSpPr>
          <p:cNvPr id="298" name="Google Shape;298;p34"/>
          <p:cNvCxnSpPr/>
          <p:nvPr/>
        </p:nvCxnSpPr>
        <p:spPr>
          <a:xfrm>
            <a:off x="2477904" y="1940294"/>
            <a:ext cx="346646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299" name="Google Shape;299;p34"/>
          <p:cNvCxnSpPr/>
          <p:nvPr/>
        </p:nvCxnSpPr>
        <p:spPr>
          <a:xfrm>
            <a:off x="2476031" y="1676481"/>
            <a:ext cx="346646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300" name="Google Shape;300;p34"/>
          <p:cNvCxnSpPr/>
          <p:nvPr/>
        </p:nvCxnSpPr>
        <p:spPr>
          <a:xfrm>
            <a:off x="2476031" y="1413331"/>
            <a:ext cx="346646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301" name="Google Shape;301;p34"/>
          <p:cNvCxnSpPr/>
          <p:nvPr/>
        </p:nvCxnSpPr>
        <p:spPr>
          <a:xfrm>
            <a:off x="2476031" y="1155207"/>
            <a:ext cx="346646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302" name="Google Shape;302;p34"/>
          <p:cNvSpPr txBox="1"/>
          <p:nvPr/>
        </p:nvSpPr>
        <p:spPr>
          <a:xfrm>
            <a:off x="4372465" y="1051909"/>
            <a:ext cx="2259706" cy="40487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303" name="Google Shape;303;p34"/>
          <p:cNvSpPr txBox="1"/>
          <p:nvPr/>
        </p:nvSpPr>
        <p:spPr>
          <a:xfrm>
            <a:off x="4046876" y="1565683"/>
            <a:ext cx="2920943" cy="54491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304" name="Google Shape;304;p34"/>
          <p:cNvSpPr txBox="1"/>
          <p:nvPr/>
        </p:nvSpPr>
        <p:spPr>
          <a:xfrm>
            <a:off x="3557954" y="2161526"/>
            <a:ext cx="4013965" cy="20774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t="-6665" b="-35555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305" name="Google Shape;305;p34"/>
          <p:cNvSpPr/>
          <p:nvPr/>
        </p:nvSpPr>
        <p:spPr>
          <a:xfrm>
            <a:off x="4046876" y="1514749"/>
            <a:ext cx="3088768" cy="97779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3884280" y="4067456"/>
            <a:ext cx="1940169" cy="84523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pic>
        <p:nvPicPr>
          <p:cNvPr id="307" name="Google Shape;307;p3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23772" y="4060102"/>
            <a:ext cx="3646736" cy="92181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4"/>
          <p:cNvSpPr/>
          <p:nvPr/>
        </p:nvSpPr>
        <p:spPr>
          <a:xfrm>
            <a:off x="297749" y="2667016"/>
            <a:ext cx="5188652" cy="115285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6C0F2A-D6B1-138B-D822-8F699DB9BD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476" y="2738239"/>
            <a:ext cx="4818816" cy="1050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0C0C"/>
            </a:gs>
            <a:gs pos="6000">
              <a:srgbClr val="0C0C0C"/>
            </a:gs>
            <a:gs pos="43000">
              <a:srgbClr val="383838"/>
            </a:gs>
            <a:gs pos="65000">
              <a:srgbClr val="BFBFBF"/>
            </a:gs>
            <a:gs pos="89000">
              <a:schemeClr val="lt1"/>
            </a:gs>
            <a:gs pos="100000">
              <a:schemeClr val="lt1"/>
            </a:gs>
          </a:gsLst>
          <a:lin ang="19199999" scaled="0"/>
        </a:gra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26</a:t>
            </a:fld>
            <a:endParaRPr sz="1100"/>
          </a:p>
        </p:txBody>
      </p:sp>
      <p:sp>
        <p:nvSpPr>
          <p:cNvPr id="315" name="Google Shape;315;p35"/>
          <p:cNvSpPr txBox="1"/>
          <p:nvPr/>
        </p:nvSpPr>
        <p:spPr>
          <a:xfrm>
            <a:off x="735184" y="359917"/>
            <a:ext cx="7218924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Symmetries</a:t>
            </a:r>
            <a:endParaRPr sz="1100"/>
          </a:p>
        </p:txBody>
      </p:sp>
      <p:pic>
        <p:nvPicPr>
          <p:cNvPr id="316" name="Google Shape;316;p35" descr="A colorful circle with a clock in the middl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13735" t="23476" r="8414" b="22621"/>
          <a:stretch/>
        </p:blipFill>
        <p:spPr>
          <a:xfrm>
            <a:off x="3200912" y="1665676"/>
            <a:ext cx="2831123" cy="277250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5"/>
          <p:cNvSpPr txBox="1"/>
          <p:nvPr/>
        </p:nvSpPr>
        <p:spPr>
          <a:xfrm>
            <a:off x="3383580" y="1047421"/>
            <a:ext cx="2115243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318" name="Google Shape;318;p35"/>
          <p:cNvSpPr txBox="1"/>
          <p:nvPr/>
        </p:nvSpPr>
        <p:spPr>
          <a:xfrm>
            <a:off x="374363" y="2364001"/>
            <a:ext cx="2220080" cy="20774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2473" t="-2172" r="-1442" b="-32607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319" name="Google Shape;319;p35"/>
          <p:cNvSpPr txBox="1"/>
          <p:nvPr/>
        </p:nvSpPr>
        <p:spPr>
          <a:xfrm>
            <a:off x="798854" y="2672861"/>
            <a:ext cx="1357295" cy="20774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3029" b="-6666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320" name="Google Shape;320;p35"/>
          <p:cNvSpPr txBox="1"/>
          <p:nvPr/>
        </p:nvSpPr>
        <p:spPr>
          <a:xfrm>
            <a:off x="360561" y="2981722"/>
            <a:ext cx="2233881" cy="20774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2458" t="-2172" r="-1432" b="-32607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321" name="Google Shape;321;p35"/>
          <p:cNvSpPr/>
          <p:nvPr/>
        </p:nvSpPr>
        <p:spPr>
          <a:xfrm>
            <a:off x="5117123" y="1776047"/>
            <a:ext cx="715108" cy="44547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8283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5"/>
          <p:cNvSpPr/>
          <p:nvPr/>
        </p:nvSpPr>
        <p:spPr>
          <a:xfrm>
            <a:off x="4683369" y="1047421"/>
            <a:ext cx="815454" cy="41210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8283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" name="Google Shape;323;p35"/>
          <p:cNvCxnSpPr>
            <a:stCxn id="322" idx="2"/>
          </p:cNvCxnSpPr>
          <p:nvPr/>
        </p:nvCxnSpPr>
        <p:spPr>
          <a:xfrm>
            <a:off x="5091096" y="1459523"/>
            <a:ext cx="13200" cy="340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35"/>
          <p:cNvCxnSpPr>
            <a:stCxn id="322" idx="2"/>
          </p:cNvCxnSpPr>
          <p:nvPr/>
        </p:nvCxnSpPr>
        <p:spPr>
          <a:xfrm>
            <a:off x="5091096" y="1459523"/>
            <a:ext cx="659700" cy="296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5" name="Google Shape;325;p35"/>
          <p:cNvSpPr txBox="1"/>
          <p:nvPr/>
        </p:nvSpPr>
        <p:spPr>
          <a:xfrm>
            <a:off x="5976848" y="1479437"/>
            <a:ext cx="925830" cy="20774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6403" b="-15553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326" name="Google Shape;326;p35"/>
          <p:cNvSpPr txBox="1"/>
          <p:nvPr/>
        </p:nvSpPr>
        <p:spPr>
          <a:xfrm>
            <a:off x="6398734" y="2489667"/>
            <a:ext cx="2459760" cy="20774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l="-742" t="-4442" r="-371" b="-35555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327" name="Google Shape;327;p35"/>
          <p:cNvSpPr txBox="1"/>
          <p:nvPr/>
        </p:nvSpPr>
        <p:spPr>
          <a:xfrm>
            <a:off x="7231174" y="2139716"/>
            <a:ext cx="737132" cy="27699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328" name="Google Shape;328;p35"/>
          <p:cNvSpPr txBox="1"/>
          <p:nvPr/>
        </p:nvSpPr>
        <p:spPr>
          <a:xfrm>
            <a:off x="7056155" y="2779201"/>
            <a:ext cx="979547" cy="20774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l="-3718" t="-2220" r="-6045" b="-35552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329" name="Google Shape;329;p35"/>
          <p:cNvSpPr txBox="1"/>
          <p:nvPr/>
        </p:nvSpPr>
        <p:spPr>
          <a:xfrm>
            <a:off x="5395750" y="3387924"/>
            <a:ext cx="4572986" cy="27699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330" name="Google Shape;330;p35"/>
          <p:cNvSpPr/>
          <p:nvPr/>
        </p:nvSpPr>
        <p:spPr>
          <a:xfrm>
            <a:off x="5917981" y="1439054"/>
            <a:ext cx="984697" cy="31652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8283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35"/>
          <p:cNvCxnSpPr>
            <a:stCxn id="317" idx="3"/>
            <a:endCxn id="330" idx="1"/>
          </p:cNvCxnSpPr>
          <p:nvPr/>
        </p:nvCxnSpPr>
        <p:spPr>
          <a:xfrm>
            <a:off x="5498823" y="1232087"/>
            <a:ext cx="419100" cy="365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" name="Google Shape;332;p35"/>
          <p:cNvCxnSpPr>
            <a:stCxn id="317" idx="3"/>
          </p:cNvCxnSpPr>
          <p:nvPr/>
        </p:nvCxnSpPr>
        <p:spPr>
          <a:xfrm>
            <a:off x="5498823" y="1232087"/>
            <a:ext cx="1373400" cy="225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p35"/>
          <p:cNvSpPr/>
          <p:nvPr/>
        </p:nvSpPr>
        <p:spPr>
          <a:xfrm>
            <a:off x="6872300" y="3369875"/>
            <a:ext cx="1986193" cy="693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5"/>
          <p:cNvSpPr/>
          <p:nvPr/>
        </p:nvSpPr>
        <p:spPr>
          <a:xfrm>
            <a:off x="5976848" y="2129181"/>
            <a:ext cx="3139362" cy="86730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5"/>
          <p:cNvSpPr txBox="1"/>
          <p:nvPr/>
        </p:nvSpPr>
        <p:spPr>
          <a:xfrm>
            <a:off x="6879026" y="3716850"/>
            <a:ext cx="2131970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Electrons in (</a:t>
            </a:r>
            <a:r>
              <a:rPr lang="en" dirty="0">
                <a:solidFill>
                  <a:schemeClr val="dk1"/>
                </a:solidFill>
              </a:rPr>
              <a:t>l=1)</a:t>
            </a:r>
            <a:r>
              <a:rPr lang="e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% 2</a:t>
            </a:r>
            <a:endParaRPr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36" descr="A graph of a graph with numbers and point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182" t="9091"/>
          <a:stretch/>
        </p:blipFill>
        <p:spPr>
          <a:xfrm>
            <a:off x="0" y="0"/>
            <a:ext cx="6572312" cy="448927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6"/>
          <p:cNvSpPr/>
          <p:nvPr/>
        </p:nvSpPr>
        <p:spPr>
          <a:xfrm flipH="1">
            <a:off x="2091300" y="0"/>
            <a:ext cx="70527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0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6"/>
          <p:cNvSpPr txBox="1"/>
          <p:nvPr/>
        </p:nvSpPr>
        <p:spPr>
          <a:xfrm>
            <a:off x="4654302" y="841775"/>
            <a:ext cx="4249800" cy="1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Determination of critical point</a:t>
            </a:r>
            <a:endParaRPr sz="1100"/>
          </a:p>
        </p:txBody>
      </p:sp>
      <p:sp>
        <p:nvSpPr>
          <p:cNvPr id="344" name="Google Shape;344;p36"/>
          <p:cNvSpPr/>
          <p:nvPr/>
        </p:nvSpPr>
        <p:spPr>
          <a:xfrm rot="5400000">
            <a:off x="6097905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6"/>
          <p:cNvSpPr/>
          <p:nvPr/>
        </p:nvSpPr>
        <p:spPr>
          <a:xfrm>
            <a:off x="5888736" y="3410190"/>
            <a:ext cx="3017520" cy="137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6"/>
          <p:cNvSpPr txBox="1"/>
          <p:nvPr/>
        </p:nvSpPr>
        <p:spPr>
          <a:xfrm>
            <a:off x="6460659" y="2364001"/>
            <a:ext cx="1184315" cy="20774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3088" r="-3088" b="-15215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347" name="Google Shape;347;p36"/>
          <p:cNvSpPr txBox="1"/>
          <p:nvPr/>
        </p:nvSpPr>
        <p:spPr>
          <a:xfrm>
            <a:off x="4991438" y="4065485"/>
            <a:ext cx="3163200" cy="472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348" name="Google Shape;348;p36"/>
          <p:cNvSpPr/>
          <p:nvPr/>
        </p:nvSpPr>
        <p:spPr>
          <a:xfrm>
            <a:off x="3219038" y="1955283"/>
            <a:ext cx="287079" cy="255230"/>
          </a:xfrm>
          <a:prstGeom prst="ellipse">
            <a:avLst/>
          </a:prstGeom>
          <a:noFill/>
          <a:ln w="76200" cap="flat" cmpd="sng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36" descr="A screenshot of a computer screen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 l="55599" t="26694" r="12059" b="5808"/>
          <a:stretch/>
        </p:blipFill>
        <p:spPr>
          <a:xfrm>
            <a:off x="1130100" y="2210525"/>
            <a:ext cx="3017525" cy="260587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 txBox="1">
            <a:spLocks noGrp="1"/>
          </p:cNvSpPr>
          <p:nvPr>
            <p:ph type="sldNum" idx="12"/>
          </p:nvPr>
        </p:nvSpPr>
        <p:spPr>
          <a:xfrm>
            <a:off x="8154525" y="4834032"/>
            <a:ext cx="714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51" name="Google Shape;351;p36"/>
          <p:cNvSpPr txBox="1"/>
          <p:nvPr/>
        </p:nvSpPr>
        <p:spPr>
          <a:xfrm>
            <a:off x="4897850" y="2817400"/>
            <a:ext cx="37692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δH is coupling to a CFT operator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Symmetry constraints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37" descr="A graph of a graph of a graph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8187" r="58405" b="-2"/>
          <a:stretch/>
        </p:blipFill>
        <p:spPr>
          <a:xfrm>
            <a:off x="3212927" y="8"/>
            <a:ext cx="5931074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C0C0C"/>
              </a:gs>
              <a:gs pos="36000">
                <a:srgbClr val="0C0C0C"/>
              </a:gs>
              <a:gs pos="81000">
                <a:srgbClr val="0C0C0C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7"/>
          <p:cNvSpPr txBox="1"/>
          <p:nvPr/>
        </p:nvSpPr>
        <p:spPr>
          <a:xfrm>
            <a:off x="546501" y="1905000"/>
            <a:ext cx="69453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Emergence of O(3) CFT</a:t>
            </a:r>
            <a:endParaRPr sz="1100"/>
          </a:p>
        </p:txBody>
      </p:sp>
      <p:cxnSp>
        <p:nvCxnSpPr>
          <p:cNvPr id="360" name="Google Shape;360;p37"/>
          <p:cNvCxnSpPr/>
          <p:nvPr/>
        </p:nvCxnSpPr>
        <p:spPr>
          <a:xfrm rot="10800000">
            <a:off x="96439" y="2761056"/>
            <a:ext cx="8951115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1" name="Google Shape;361;p37"/>
          <p:cNvSpPr txBox="1">
            <a:spLocks noGrp="1"/>
          </p:cNvSpPr>
          <p:nvPr>
            <p:ph type="sldNum" idx="12"/>
          </p:nvPr>
        </p:nvSpPr>
        <p:spPr>
          <a:xfrm>
            <a:off x="8205300" y="4798957"/>
            <a:ext cx="714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28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0C0C"/>
            </a:gs>
            <a:gs pos="6000">
              <a:srgbClr val="0C0C0C"/>
            </a:gs>
            <a:gs pos="43000">
              <a:srgbClr val="383838"/>
            </a:gs>
            <a:gs pos="65000">
              <a:srgbClr val="BFBFBF"/>
            </a:gs>
            <a:gs pos="89000">
              <a:schemeClr val="lt1"/>
            </a:gs>
            <a:gs pos="100000">
              <a:schemeClr val="lt1"/>
            </a:gs>
          </a:gsLst>
          <a:lin ang="19199999" scaled="0"/>
        </a:gra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"/>
          <p:cNvSpPr txBox="1"/>
          <p:nvPr/>
        </p:nvSpPr>
        <p:spPr>
          <a:xfrm>
            <a:off x="4168186" y="0"/>
            <a:ext cx="1100782" cy="4154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375" name="Google Shape;375;p38"/>
          <p:cNvSpPr txBox="1">
            <a:spLocks noGrp="1"/>
          </p:cNvSpPr>
          <p:nvPr>
            <p:ph type="sldNum" idx="12"/>
          </p:nvPr>
        </p:nvSpPr>
        <p:spPr>
          <a:xfrm>
            <a:off x="8188325" y="4917782"/>
            <a:ext cx="714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29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AF660-AC09-BC42-0E4D-6A578149E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499"/>
            <a:ext cx="7567777" cy="4728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796171-038A-F468-7724-00D04A789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44" y="415498"/>
            <a:ext cx="1703756" cy="21482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F7268F-CC5A-D6E9-7242-F3DCFFF01946}"/>
              </a:ext>
            </a:extLst>
          </p:cNvPr>
          <p:cNvSpPr/>
          <p:nvPr/>
        </p:nvSpPr>
        <p:spPr>
          <a:xfrm>
            <a:off x="775607" y="3380014"/>
            <a:ext cx="914400" cy="2204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3C96E-F47D-03D1-FB02-DBCD431FAD42}"/>
              </a:ext>
            </a:extLst>
          </p:cNvPr>
          <p:cNvSpPr/>
          <p:nvPr/>
        </p:nvSpPr>
        <p:spPr>
          <a:xfrm>
            <a:off x="2194475" y="2779500"/>
            <a:ext cx="914400" cy="2204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596576-5669-F525-3C12-E99ACBC599C0}"/>
              </a:ext>
            </a:extLst>
          </p:cNvPr>
          <p:cNvSpPr/>
          <p:nvPr/>
        </p:nvSpPr>
        <p:spPr>
          <a:xfrm>
            <a:off x="3588894" y="2188645"/>
            <a:ext cx="914400" cy="2204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D7FC8-D9D0-4CC3-B08F-199B7C206883}"/>
              </a:ext>
            </a:extLst>
          </p:cNvPr>
          <p:cNvSpPr/>
          <p:nvPr/>
        </p:nvSpPr>
        <p:spPr>
          <a:xfrm>
            <a:off x="2179557" y="1597790"/>
            <a:ext cx="914400" cy="2204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479E26-EB6C-49A7-EF89-7D67BCB6E311}"/>
              </a:ext>
            </a:extLst>
          </p:cNvPr>
          <p:cNvSpPr/>
          <p:nvPr/>
        </p:nvSpPr>
        <p:spPr>
          <a:xfrm>
            <a:off x="775607" y="2188645"/>
            <a:ext cx="914400" cy="2204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06630-6A09-A1F2-2A82-799FABF42C75}"/>
              </a:ext>
            </a:extLst>
          </p:cNvPr>
          <p:cNvSpPr/>
          <p:nvPr/>
        </p:nvSpPr>
        <p:spPr>
          <a:xfrm>
            <a:off x="3588894" y="2559064"/>
            <a:ext cx="914400" cy="220436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B3E525-95F4-5609-4382-118BC30AC09E}"/>
              </a:ext>
            </a:extLst>
          </p:cNvPr>
          <p:cNvSpPr txBox="1"/>
          <p:nvPr/>
        </p:nvSpPr>
        <p:spPr>
          <a:xfrm>
            <a:off x="4213083" y="2652375"/>
            <a:ext cx="3703453" cy="86036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775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Conformal Field Theory (CFT)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8832" y="1787232"/>
            <a:ext cx="1440180" cy="144018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91663"/>
            <a:ext cx="2798064" cy="3551837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87" y="-3249"/>
            <a:ext cx="3182112" cy="1840619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DB6FE6A8-3E05-4C40-9190-B19BFD524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931" y="0"/>
            <a:ext cx="2935224" cy="1713926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97" name="Picture 96" descr="A diagram of a flow of information&#10;&#10;AI-generated content may be incorrect.">
            <a:extLst>
              <a:ext uri="{FF2B5EF4-FFF2-40B4-BE49-F238E27FC236}">
                <a16:creationId xmlns:a16="http://schemas.microsoft.com/office/drawing/2014/main" id="{964C9627-78FE-8C42-948E-CA1D60057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45" y="174107"/>
            <a:ext cx="1234595" cy="1149170"/>
          </a:xfrm>
          <a:prstGeom prst="rect">
            <a:avLst/>
          </a:prstGeom>
        </p:spPr>
      </p:pic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38315451-BA4E-4F56-BA8A-9CCCA5A0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16248"/>
            <a:ext cx="2673479" cy="3427251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5665E03E-3504-4366-BFC7-0CDEDC63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2276" y="1910676"/>
            <a:ext cx="1193292" cy="1193292"/>
          </a:xfrm>
          <a:custGeom>
            <a:avLst/>
            <a:gdLst>
              <a:gd name="connsiteX0" fmla="*/ 795528 w 1591056"/>
              <a:gd name="connsiteY0" fmla="*/ 0 h 1591056"/>
              <a:gd name="connsiteX1" fmla="*/ 1591056 w 1591056"/>
              <a:gd name="connsiteY1" fmla="*/ 795528 h 1591056"/>
              <a:gd name="connsiteX2" fmla="*/ 795528 w 1591056"/>
              <a:gd name="connsiteY2" fmla="*/ 1591056 h 1591056"/>
              <a:gd name="connsiteX3" fmla="*/ 0 w 1591056"/>
              <a:gd name="connsiteY3" fmla="*/ 795528 h 1591056"/>
              <a:gd name="connsiteX4" fmla="*/ 795528 w 1591056"/>
              <a:gd name="connsiteY4" fmla="*/ 0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1905" y="227909"/>
            <a:ext cx="2386584" cy="2386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A9A95DA0-8F7C-4AB7-B890-22075705D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5349" y="351353"/>
            <a:ext cx="2139696" cy="2139696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13" name="Picture 12" descr="Quantum chromodynamics, illustration - Stock Image - C046/7873 - Science  Photo Library">
            <a:extLst>
              <a:ext uri="{FF2B5EF4-FFF2-40B4-BE49-F238E27FC236}">
                <a16:creationId xmlns:a16="http://schemas.microsoft.com/office/drawing/2014/main" id="{064B5EBC-701B-D58E-29BB-CEA0369D8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78" r="3" b="1528"/>
          <a:stretch>
            <a:fillRect/>
          </a:stretch>
        </p:blipFill>
        <p:spPr bwMode="auto">
          <a:xfrm>
            <a:off x="4598187" y="656617"/>
            <a:ext cx="1334023" cy="130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4426" y="-3249"/>
            <a:ext cx="2579574" cy="2662562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E2193FF3-0731-4CB1-A0ED-1F3321A42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9071" y="-3248"/>
            <a:ext cx="2454929" cy="2537918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11" name="Picture 6" descr="undefined">
            <a:extLst>
              <a:ext uri="{FF2B5EF4-FFF2-40B4-BE49-F238E27FC236}">
                <a16:creationId xmlns:a16="http://schemas.microsoft.com/office/drawing/2014/main" id="{B1F90B86-C9E0-74F3-90E3-F5B0AA8A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2" r="5" b="25886"/>
          <a:stretch>
            <a:fillRect/>
          </a:stretch>
        </p:blipFill>
        <p:spPr bwMode="auto">
          <a:xfrm>
            <a:off x="7346577" y="597970"/>
            <a:ext cx="1547327" cy="8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ree Vector | Sticker horseshoe magnet on white background">
            <a:extLst>
              <a:ext uri="{FF2B5EF4-FFF2-40B4-BE49-F238E27FC236}">
                <a16:creationId xmlns:a16="http://schemas.microsoft.com/office/drawing/2014/main" id="{43AF0BCF-1E0D-FF5A-29A5-1620B58A7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" r="-4" b="-2496"/>
          <a:stretch>
            <a:fillRect/>
          </a:stretch>
        </p:blipFill>
        <p:spPr bwMode="auto">
          <a:xfrm>
            <a:off x="257183" y="2854137"/>
            <a:ext cx="1686206" cy="184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olymer transparent background PNG cliparts free download | HiClipart">
            <a:extLst>
              <a:ext uri="{FF2B5EF4-FFF2-40B4-BE49-F238E27FC236}">
                <a16:creationId xmlns:a16="http://schemas.microsoft.com/office/drawing/2014/main" id="{339B1430-E5C7-BC0B-9E5D-27D794195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5" r="1" b="22353"/>
          <a:stretch>
            <a:fillRect/>
          </a:stretch>
        </p:blipFill>
        <p:spPr bwMode="auto">
          <a:xfrm>
            <a:off x="3020061" y="2301296"/>
            <a:ext cx="777724" cy="41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9499" y="2930563"/>
            <a:ext cx="2244502" cy="2212937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A1CCC4E2-0E38-41AA-A1C5-DBB034387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2429" y="3053491"/>
            <a:ext cx="2121574" cy="2090009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9" name="Picture 2" descr="7,032 Boiling Water Cartoon Royalty-Free Images, Stock Photos &amp; Pictures |  Shutterstock">
            <a:extLst>
              <a:ext uri="{FF2B5EF4-FFF2-40B4-BE49-F238E27FC236}">
                <a16:creationId xmlns:a16="http://schemas.microsoft.com/office/drawing/2014/main" id="{BD01B8D2-AFC1-12BB-B6D2-F3027035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5" b="7007"/>
          <a:stretch>
            <a:fillRect/>
          </a:stretch>
        </p:blipFill>
        <p:spPr bwMode="auto">
          <a:xfrm>
            <a:off x="7427260" y="3883807"/>
            <a:ext cx="1539260" cy="8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5E96483-820E-2F0E-9F89-B9206B4E2BE1}"/>
              </a:ext>
            </a:extLst>
          </p:cNvPr>
          <p:cNvSpPr txBox="1"/>
          <p:nvPr/>
        </p:nvSpPr>
        <p:spPr>
          <a:xfrm>
            <a:off x="3078309" y="3564782"/>
            <a:ext cx="3610762" cy="133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/>
              <a:t>Field theories with conformal symmetry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13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/>
              <a:t>Appears in critical points (continuous phase transitions)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13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/>
              <a:t>Universality classes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13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13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13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749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15149"/>
    </mc:Choice>
    <mc:Fallback xmlns="">
      <p:transition advTm="1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0C0C"/>
            </a:gs>
            <a:gs pos="6000">
              <a:srgbClr val="0C0C0C"/>
            </a:gs>
            <a:gs pos="43000">
              <a:srgbClr val="383838"/>
            </a:gs>
            <a:gs pos="65000">
              <a:srgbClr val="BFBFBF"/>
            </a:gs>
            <a:gs pos="89000">
              <a:schemeClr val="lt1"/>
            </a:gs>
            <a:gs pos="100000">
              <a:schemeClr val="lt1"/>
            </a:gs>
          </a:gsLst>
          <a:lin ang="19199999" scaled="0"/>
        </a:gra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/>
          <p:nvPr/>
        </p:nvSpPr>
        <p:spPr>
          <a:xfrm>
            <a:off x="4132444" y="0"/>
            <a:ext cx="1100782" cy="4154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389" name="Google Shape;389;p39"/>
          <p:cNvSpPr txBox="1">
            <a:spLocks noGrp="1"/>
          </p:cNvSpPr>
          <p:nvPr>
            <p:ph type="sldNum" idx="12"/>
          </p:nvPr>
        </p:nvSpPr>
        <p:spPr>
          <a:xfrm>
            <a:off x="8188325" y="4917782"/>
            <a:ext cx="714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30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E5F4EB-9CC7-216B-04E0-ABFAED923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244" y="415498"/>
            <a:ext cx="1703756" cy="2148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48FED2-28F2-8952-9D55-DAF333A44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15498"/>
            <a:ext cx="7409823" cy="472800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0C0C"/>
            </a:gs>
            <a:gs pos="6000">
              <a:srgbClr val="0C0C0C"/>
            </a:gs>
            <a:gs pos="43000">
              <a:srgbClr val="383838"/>
            </a:gs>
            <a:gs pos="65000">
              <a:srgbClr val="BFBFBF"/>
            </a:gs>
            <a:gs pos="89000">
              <a:schemeClr val="lt1"/>
            </a:gs>
            <a:gs pos="100000">
              <a:schemeClr val="lt1"/>
            </a:gs>
          </a:gsLst>
          <a:lin ang="19199999" scaled="0"/>
        </a:gra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0"/>
          <p:cNvSpPr txBox="1"/>
          <p:nvPr/>
        </p:nvSpPr>
        <p:spPr>
          <a:xfrm>
            <a:off x="4293527" y="0"/>
            <a:ext cx="1100782" cy="4154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401" name="Google Shape;401;p40"/>
          <p:cNvSpPr txBox="1">
            <a:spLocks noGrp="1"/>
          </p:cNvSpPr>
          <p:nvPr>
            <p:ph type="sldNum" idx="12"/>
          </p:nvPr>
        </p:nvSpPr>
        <p:spPr>
          <a:xfrm>
            <a:off x="8188325" y="4917782"/>
            <a:ext cx="714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31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243D52-C13F-C4A4-5B2A-DB6507D18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244" y="415498"/>
            <a:ext cx="1703756" cy="2148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BC1E5C-075C-F896-6250-D38F91F11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5499"/>
            <a:ext cx="7410450" cy="472800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7"/>
          <p:cNvSpPr txBox="1"/>
          <p:nvPr/>
        </p:nvSpPr>
        <p:spPr>
          <a:xfrm>
            <a:off x="94654" y="264434"/>
            <a:ext cx="6065044" cy="85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Operator product expansion coefficients</a:t>
            </a:r>
            <a:endParaRPr sz="1100"/>
          </a:p>
        </p:txBody>
      </p:sp>
      <p:cxnSp>
        <p:nvCxnSpPr>
          <p:cNvPr id="482" name="Google Shape;482;p47"/>
          <p:cNvCxnSpPr/>
          <p:nvPr/>
        </p:nvCxnSpPr>
        <p:spPr>
          <a:xfrm rot="10800000">
            <a:off x="1" y="2407444"/>
            <a:ext cx="4571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3" name="Google Shape;483;p47" descr="A graph of a functio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7082" y="1596790"/>
            <a:ext cx="5022263" cy="2767368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7"/>
          <p:cNvSpPr/>
          <p:nvPr/>
        </p:nvSpPr>
        <p:spPr>
          <a:xfrm>
            <a:off x="94654" y="86395"/>
            <a:ext cx="8954691" cy="4970711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7"/>
          <p:cNvSpPr txBox="1"/>
          <p:nvPr/>
        </p:nvSpPr>
        <p:spPr>
          <a:xfrm>
            <a:off x="422696" y="2571750"/>
            <a:ext cx="3163078" cy="4724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486" name="Google Shape;486;p47"/>
          <p:cNvSpPr txBox="1">
            <a:spLocks noGrp="1"/>
          </p:cNvSpPr>
          <p:nvPr>
            <p:ph type="sldNum" idx="12"/>
          </p:nvPr>
        </p:nvSpPr>
        <p:spPr>
          <a:xfrm>
            <a:off x="8188325" y="4748007"/>
            <a:ext cx="714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32</a:t>
            </a:fld>
            <a:endParaRPr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34F28E-3665-0715-9868-CDF9FF3489E3}"/>
                  </a:ext>
                </a:extLst>
              </p:cNvPr>
              <p:cNvSpPr txBox="1"/>
              <p:nvPr/>
            </p:nvSpPr>
            <p:spPr>
              <a:xfrm>
                <a:off x="966407" y="3414305"/>
                <a:ext cx="1934480" cy="60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GB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001" sz="16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001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34F28E-3665-0715-9868-CDF9FF348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07" y="3414305"/>
                <a:ext cx="1934480" cy="6036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D96DB08-3642-4C78-7FA7-710423B4C1D9}"/>
              </a:ext>
            </a:extLst>
          </p:cNvPr>
          <p:cNvSpPr txBox="1"/>
          <p:nvPr/>
        </p:nvSpPr>
        <p:spPr>
          <a:xfrm>
            <a:off x="1276462" y="1142769"/>
            <a:ext cx="6925586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</a:pPr>
            <a:r>
              <a:rPr lang="en-GB" sz="2000" dirty="0">
                <a:solidFill>
                  <a:schemeClr val="tx1"/>
                </a:solidFill>
              </a:rPr>
              <a:t>Truncated quantum rotors can be fuzzified to study O(N) models and their criticality </a:t>
            </a:r>
          </a:p>
          <a:p>
            <a:pPr marL="285750" indent="-285750"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</a:pPr>
            <a:r>
              <a:rPr lang="en-GB" sz="2000" dirty="0">
                <a:solidFill>
                  <a:schemeClr val="tx1"/>
                </a:solidFill>
              </a:rPr>
              <a:t>Conformal perturbation theory gives you access to the critical point. It also gives you access to OPE coefficients, and can explain finite size corrections at the critical point.</a:t>
            </a:r>
          </a:p>
          <a:p>
            <a:endParaRPr lang="en-001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Rectangle 437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table of numbers and letters&#10;&#10;AI-generated content may be incorrect.">
            <a:extLst>
              <a:ext uri="{FF2B5EF4-FFF2-40B4-BE49-F238E27FC236}">
                <a16:creationId xmlns:a16="http://schemas.microsoft.com/office/drawing/2014/main" id="{8DD49B06-3EBA-41FB-14C0-20F06DDA2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594697"/>
            <a:ext cx="4029075" cy="1954101"/>
          </a:xfrm>
          <a:prstGeom prst="rect">
            <a:avLst/>
          </a:prstGeom>
        </p:spPr>
      </p:pic>
      <p:sp>
        <p:nvSpPr>
          <p:cNvPr id="436" name="Google Shape;436;p4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33</a:t>
            </a:fld>
            <a:endParaRPr lang="en-US" sz="7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able of mathematical equations&#10;&#10;AI-generated content may be incorrect.">
            <a:extLst>
              <a:ext uri="{FF2B5EF4-FFF2-40B4-BE49-F238E27FC236}">
                <a16:creationId xmlns:a16="http://schemas.microsoft.com/office/drawing/2014/main" id="{B4382328-14F9-00CF-E7DA-ACC31BEA9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080" y="482600"/>
            <a:ext cx="2935255" cy="41782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F4B1F9-F965-99CA-4198-2640248F608D}"/>
              </a:ext>
            </a:extLst>
          </p:cNvPr>
          <p:cNvSpPr/>
          <p:nvPr/>
        </p:nvSpPr>
        <p:spPr>
          <a:xfrm>
            <a:off x="5550011" y="715617"/>
            <a:ext cx="2790908" cy="230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61A96-12BA-4394-7A90-7B9937B782B3}"/>
              </a:ext>
            </a:extLst>
          </p:cNvPr>
          <p:cNvSpPr txBox="1"/>
          <p:nvPr/>
        </p:nvSpPr>
        <p:spPr>
          <a:xfrm>
            <a:off x="2069870" y="3754954"/>
            <a:ext cx="1404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(# of electrons)</a:t>
            </a:r>
            <a:endParaRPr lang="en-001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3233DB-3EEE-4E5B-A4DF-898A4B654F63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2344189" y="3548798"/>
            <a:ext cx="428106" cy="2061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D949FC-37BE-712E-75A9-F6233FEAE2D9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772295" y="3530583"/>
            <a:ext cx="463520" cy="22437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2"/>
          <p:cNvSpPr txBox="1"/>
          <p:nvPr/>
        </p:nvSpPr>
        <p:spPr>
          <a:xfrm>
            <a:off x="5025629" y="530349"/>
            <a:ext cx="3180048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Verifying large charge expansion predictions</a:t>
            </a:r>
            <a:endParaRPr sz="1100"/>
          </a:p>
        </p:txBody>
      </p:sp>
      <p:cxnSp>
        <p:nvCxnSpPr>
          <p:cNvPr id="420" name="Google Shape;420;p42"/>
          <p:cNvCxnSpPr/>
          <p:nvPr/>
        </p:nvCxnSpPr>
        <p:spPr>
          <a:xfrm rot="10800000">
            <a:off x="0" y="2407444"/>
            <a:ext cx="732234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1" name="Google Shape;421;p42" descr="A screenshot of a graph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54" y="371694"/>
            <a:ext cx="4625263" cy="440011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2"/>
          <p:cNvSpPr/>
          <p:nvPr/>
        </p:nvSpPr>
        <p:spPr>
          <a:xfrm>
            <a:off x="94654" y="86395"/>
            <a:ext cx="8954691" cy="4970711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42"/>
          <p:cNvSpPr txBox="1">
            <a:spLocks noGrp="1"/>
          </p:cNvSpPr>
          <p:nvPr>
            <p:ph type="sldNum" idx="12"/>
          </p:nvPr>
        </p:nvSpPr>
        <p:spPr>
          <a:xfrm>
            <a:off x="8205675" y="4771807"/>
            <a:ext cx="714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24" name="Google Shape;424;p42"/>
          <p:cNvSpPr txBox="1"/>
          <p:nvPr/>
        </p:nvSpPr>
        <p:spPr>
          <a:xfrm>
            <a:off x="5364150" y="4253100"/>
            <a:ext cx="31800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Ref: Gapped Goldstones at the cut-off scale: a non-relativistic EFT, Gabriele Cuomo et. al.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0C0C"/>
            </a:gs>
            <a:gs pos="43000">
              <a:srgbClr val="383838"/>
            </a:gs>
            <a:gs pos="65000">
              <a:srgbClr val="BFBFBF"/>
            </a:gs>
            <a:gs pos="89000">
              <a:schemeClr val="lt1"/>
            </a:gs>
            <a:gs pos="100000">
              <a:schemeClr val="lt1"/>
            </a:gs>
          </a:gsLst>
          <a:lin ang="19199999" scaled="0"/>
        </a:gra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4"/>
          <p:cNvSpPr/>
          <p:nvPr/>
        </p:nvSpPr>
        <p:spPr>
          <a:xfrm>
            <a:off x="-1" y="0"/>
            <a:ext cx="9141714" cy="5143500"/>
          </a:xfrm>
          <a:prstGeom prst="rect">
            <a:avLst/>
          </a:prstGeom>
          <a:gradFill>
            <a:gsLst>
              <a:gs pos="0">
                <a:srgbClr val="0C0C0C"/>
              </a:gs>
              <a:gs pos="43000">
                <a:srgbClr val="383838"/>
              </a:gs>
              <a:gs pos="65000">
                <a:srgbClr val="BFBFBF"/>
              </a:gs>
              <a:gs pos="89000">
                <a:schemeClr val="lt1"/>
              </a:gs>
              <a:gs pos="100000">
                <a:schemeClr val="lt1"/>
              </a:gs>
            </a:gsLst>
            <a:lin ang="19199999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44"/>
          <p:cNvSpPr txBox="1"/>
          <p:nvPr/>
        </p:nvSpPr>
        <p:spPr>
          <a:xfrm>
            <a:off x="898636" y="420661"/>
            <a:ext cx="7346729" cy="83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Dimerized Heisenberg antiferromagnets</a:t>
            </a:r>
            <a:endParaRPr sz="1100"/>
          </a:p>
        </p:txBody>
      </p:sp>
      <p:sp>
        <p:nvSpPr>
          <p:cNvPr id="443" name="Google Shape;443;p44"/>
          <p:cNvSpPr txBox="1"/>
          <p:nvPr/>
        </p:nvSpPr>
        <p:spPr>
          <a:xfrm>
            <a:off x="898636" y="1379696"/>
            <a:ext cx="7346729" cy="7073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pic>
        <p:nvPicPr>
          <p:cNvPr id="444" name="Google Shape;444;p44" descr="A screenshot of a graph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 r="48490" b="12617"/>
          <a:stretch/>
        </p:blipFill>
        <p:spPr>
          <a:xfrm>
            <a:off x="1364225" y="2475238"/>
            <a:ext cx="2251576" cy="1995800"/>
          </a:xfrm>
          <a:prstGeom prst="rect">
            <a:avLst/>
          </a:prstGeom>
          <a:gradFill>
            <a:gsLst>
              <a:gs pos="0">
                <a:srgbClr val="0C0C0C"/>
              </a:gs>
              <a:gs pos="43000">
                <a:srgbClr val="383838"/>
              </a:gs>
              <a:gs pos="65000">
                <a:srgbClr val="BFBFBF"/>
              </a:gs>
              <a:gs pos="89000">
                <a:schemeClr val="lt1"/>
              </a:gs>
              <a:gs pos="100000">
                <a:schemeClr val="lt1"/>
              </a:gs>
            </a:gsLst>
            <a:lin ang="19199999" scaled="0"/>
          </a:gradFill>
          <a:ln>
            <a:noFill/>
          </a:ln>
        </p:spPr>
      </p:pic>
      <p:pic>
        <p:nvPicPr>
          <p:cNvPr id="445" name="Google Shape;445;p44" descr="A close-up of a letter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 l="-56" r="507"/>
          <a:stretch/>
        </p:blipFill>
        <p:spPr>
          <a:xfrm>
            <a:off x="4636879" y="2913287"/>
            <a:ext cx="4371196" cy="1119705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4"/>
          <p:cNvSpPr txBox="1">
            <a:spLocks noGrp="1"/>
          </p:cNvSpPr>
          <p:nvPr>
            <p:ph type="sldNum" idx="12"/>
          </p:nvPr>
        </p:nvSpPr>
        <p:spPr>
          <a:xfrm>
            <a:off x="8245375" y="4859257"/>
            <a:ext cx="714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35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0C0C"/>
            </a:gs>
            <a:gs pos="43000">
              <a:srgbClr val="383838"/>
            </a:gs>
            <a:gs pos="65000">
              <a:srgbClr val="BFBFBF"/>
            </a:gs>
            <a:gs pos="89000">
              <a:schemeClr val="lt1"/>
            </a:gs>
            <a:gs pos="100000">
              <a:schemeClr val="lt1"/>
            </a:gs>
          </a:gsLst>
          <a:lin ang="19199999" scaled="0"/>
        </a:gra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499" y="1006954"/>
            <a:ext cx="4461632" cy="164842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5"/>
          <p:cNvSpPr txBox="1"/>
          <p:nvPr/>
        </p:nvSpPr>
        <p:spPr>
          <a:xfrm>
            <a:off x="1911855" y="1785048"/>
            <a:ext cx="1027926" cy="20774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3083" r="-3522" b="-4166"/>
            </a:stretch>
          </a:blip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pic>
        <p:nvPicPr>
          <p:cNvPr id="453" name="Google Shape;453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6907" y="1023501"/>
            <a:ext cx="3899158" cy="188634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5"/>
          <p:cNvSpPr txBox="1"/>
          <p:nvPr/>
        </p:nvSpPr>
        <p:spPr>
          <a:xfrm>
            <a:off x="6457950" y="2185586"/>
            <a:ext cx="688891" cy="20774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5920" r="-5919" b="-6381"/>
            </a:stretch>
          </a:blip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pic>
        <p:nvPicPr>
          <p:cNvPr id="456" name="Google Shape;456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64463" y="3068487"/>
            <a:ext cx="4248814" cy="162844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5"/>
          <p:cNvSpPr txBox="1"/>
          <p:nvPr/>
        </p:nvSpPr>
        <p:spPr>
          <a:xfrm>
            <a:off x="6538261" y="3969661"/>
            <a:ext cx="688891" cy="20774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5228" r="-5881" b="-4166"/>
            </a:stretch>
          </a:blip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pic>
        <p:nvPicPr>
          <p:cNvPr id="458" name="Google Shape;458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5510" y="2956777"/>
            <a:ext cx="4498954" cy="1819898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5"/>
          <p:cNvSpPr txBox="1"/>
          <p:nvPr/>
        </p:nvSpPr>
        <p:spPr>
          <a:xfrm>
            <a:off x="2218631" y="4177411"/>
            <a:ext cx="592711" cy="20774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l="-6060" r="-6817" b="-4253"/>
            </a:stretch>
          </a:blip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461" name="Google Shape;461;p45"/>
          <p:cNvSpPr txBox="1">
            <a:spLocks noGrp="1"/>
          </p:cNvSpPr>
          <p:nvPr>
            <p:ph type="sldNum" idx="12"/>
          </p:nvPr>
        </p:nvSpPr>
        <p:spPr>
          <a:xfrm>
            <a:off x="8245375" y="4855557"/>
            <a:ext cx="714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36</a:t>
            </a:fld>
            <a:endParaRPr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4B5137-75A9-43DC-D99F-C9A3A6962F5A}"/>
                  </a:ext>
                </a:extLst>
              </p:cNvPr>
              <p:cNvSpPr txBox="1"/>
              <p:nvPr/>
            </p:nvSpPr>
            <p:spPr>
              <a:xfrm>
                <a:off x="3441700" y="0"/>
                <a:ext cx="2550886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de-CH" sz="2800" dirty="0">
                    <a:solidFill>
                      <a:schemeClr val="bg1"/>
                    </a:solidFill>
                  </a:rPr>
                  <a:t> in literature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4B5137-75A9-43DC-D99F-C9A3A6962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700" y="0"/>
                <a:ext cx="2550886" cy="557910"/>
              </a:xfrm>
              <a:prstGeom prst="rect">
                <a:avLst/>
              </a:prstGeom>
              <a:blipFill>
                <a:blip r:embed="rId11"/>
                <a:stretch>
                  <a:fillRect t="-11957" b="-21739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0C0C"/>
            </a:gs>
            <a:gs pos="43000">
              <a:srgbClr val="383838"/>
            </a:gs>
            <a:gs pos="65000">
              <a:srgbClr val="BFBFBF"/>
            </a:gs>
            <a:gs pos="89000">
              <a:schemeClr val="lt1"/>
            </a:gs>
            <a:gs pos="100000">
              <a:schemeClr val="lt1"/>
            </a:gs>
          </a:gsLst>
          <a:lin ang="19199999" scaled="0"/>
        </a:gra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46" descr="A close up of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4078" y="4090793"/>
            <a:ext cx="3636095" cy="835784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6"/>
          <p:cNvSpPr txBox="1"/>
          <p:nvPr/>
        </p:nvSpPr>
        <p:spPr>
          <a:xfrm>
            <a:off x="704342" y="1147702"/>
            <a:ext cx="4154672" cy="136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 relevant, no new  universality class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18 electrons ~ </a:t>
            </a:r>
            <a:r>
              <a:rPr lang="en-US" dirty="0">
                <a:solidFill>
                  <a:schemeClr val="lt1"/>
                </a:solidFill>
              </a:rPr>
              <a:t>3</a:t>
            </a:r>
            <a:r>
              <a:rPr lang="en-U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.23</a:t>
            </a:r>
            <a:endParaRPr sz="1100" dirty="0"/>
          </a:p>
          <a:p>
            <a:pPr marL="21590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Five-loop epsilon expansion calculation shows ~3.44</a:t>
            </a:r>
            <a:endParaRPr sz="1100" dirty="0"/>
          </a:p>
        </p:txBody>
      </p:sp>
      <p:pic>
        <p:nvPicPr>
          <p:cNvPr id="469" name="Google Shape;469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375" y="3596872"/>
            <a:ext cx="3570281" cy="144423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6"/>
          <p:cNvSpPr txBox="1"/>
          <p:nvPr/>
        </p:nvSpPr>
        <p:spPr>
          <a:xfrm>
            <a:off x="688915" y="2571750"/>
            <a:ext cx="45732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operator is in-fact is a cubic-interaction term</a:t>
            </a:r>
            <a:endParaRPr sz="1100" dirty="0"/>
          </a:p>
          <a:p>
            <a:pPr marL="21590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1930" y="1063199"/>
            <a:ext cx="2598826" cy="286973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6"/>
          <p:cNvSpPr txBox="1"/>
          <p:nvPr/>
        </p:nvSpPr>
        <p:spPr>
          <a:xfrm>
            <a:off x="6289167" y="3086694"/>
            <a:ext cx="1321083" cy="22448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6529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474" name="Google Shape;474;p46"/>
          <p:cNvSpPr txBox="1">
            <a:spLocks noGrp="1"/>
          </p:cNvSpPr>
          <p:nvPr>
            <p:ph type="sldNum" idx="12"/>
          </p:nvPr>
        </p:nvSpPr>
        <p:spPr>
          <a:xfrm>
            <a:off x="8245375" y="4835307"/>
            <a:ext cx="714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37</a:t>
            </a:fld>
            <a:endParaRPr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477C84-53D7-141C-2CB2-F0BC4A171812}"/>
                  </a:ext>
                </a:extLst>
              </p:cNvPr>
              <p:cNvSpPr txBox="1"/>
              <p:nvPr/>
            </p:nvSpPr>
            <p:spPr>
              <a:xfrm>
                <a:off x="3441700" y="0"/>
                <a:ext cx="2374900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More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de-CH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477C84-53D7-141C-2CB2-F0BC4A171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700" y="0"/>
                <a:ext cx="2374900" cy="557910"/>
              </a:xfrm>
              <a:prstGeom prst="rect">
                <a:avLst/>
              </a:prstGeom>
              <a:blipFill>
                <a:blip r:embed="rId7"/>
                <a:stretch>
                  <a:fillRect l="-5398" t="-11957" b="-21739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0C0C"/>
            </a:gs>
            <a:gs pos="43000">
              <a:srgbClr val="383838"/>
            </a:gs>
            <a:gs pos="65000">
              <a:srgbClr val="BFBFBF"/>
            </a:gs>
            <a:gs pos="89000">
              <a:schemeClr val="lt1"/>
            </a:gs>
            <a:gs pos="100000">
              <a:schemeClr val="lt1"/>
            </a:gs>
          </a:gsLst>
          <a:lin ang="19199999" scaled="0"/>
        </a:gra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38</a:t>
            </a:fld>
            <a:endParaRPr sz="1100"/>
          </a:p>
        </p:txBody>
      </p:sp>
      <p:sp>
        <p:nvSpPr>
          <p:cNvPr id="504" name="Google Shape;504;p49"/>
          <p:cNvSpPr txBox="1"/>
          <p:nvPr/>
        </p:nvSpPr>
        <p:spPr>
          <a:xfrm>
            <a:off x="2716085" y="360452"/>
            <a:ext cx="408866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Conclusion and outlook</a:t>
            </a:r>
            <a:endParaRPr sz="1100"/>
          </a:p>
        </p:txBody>
      </p:sp>
      <p:pic>
        <p:nvPicPr>
          <p:cNvPr id="506" name="Google Shape;506;p49" descr="A colorful circle with a clock in the middl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13735" t="23476" r="8414" b="22621"/>
          <a:stretch/>
        </p:blipFill>
        <p:spPr>
          <a:xfrm>
            <a:off x="5983116" y="711068"/>
            <a:ext cx="2126273" cy="208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9" descr="A graph of a function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 l="50411"/>
          <a:stretch/>
        </p:blipFill>
        <p:spPr>
          <a:xfrm>
            <a:off x="628650" y="2855913"/>
            <a:ext cx="2057400" cy="19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F20CE6-FF73-F25D-016E-F851F5E5CD5C}"/>
              </a:ext>
            </a:extLst>
          </p:cNvPr>
          <p:cNvSpPr txBox="1"/>
          <p:nvPr/>
        </p:nvSpPr>
        <p:spPr>
          <a:xfrm>
            <a:off x="384563" y="1155566"/>
            <a:ext cx="4375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Scaling dimensions and OPEs for O(3) CFT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Model is generalizable to O(N) (results for O(2) available)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e-CH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02FC61-C116-18F9-29C6-AC0641E6BC14}"/>
                  </a:ext>
                </a:extLst>
              </p:cNvPr>
              <p:cNvSpPr txBox="1"/>
              <p:nvPr/>
            </p:nvSpPr>
            <p:spPr>
              <a:xfrm>
                <a:off x="2914650" y="2927350"/>
                <a:ext cx="5467350" cy="1402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What happens to the operators in the presence of a boundary?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operator should show interesting </a:t>
                </a:r>
                <a:r>
                  <a:rPr lang="en-US" dirty="0" err="1">
                    <a:solidFill>
                      <a:schemeClr val="bg1"/>
                    </a:solidFill>
                  </a:rPr>
                  <a:t>behaviour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buClr>
                    <a:schemeClr val="bg1"/>
                  </a:buClr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Non-diagonal OPEs?</a:t>
                </a: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endParaRPr lang="de-CH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02FC61-C116-18F9-29C6-AC0641E6B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50" y="2927350"/>
                <a:ext cx="5467350" cy="1402307"/>
              </a:xfrm>
              <a:prstGeom prst="rect">
                <a:avLst/>
              </a:prstGeom>
              <a:blipFill>
                <a:blip r:embed="rId5"/>
                <a:stretch>
                  <a:fillRect l="-111" t="-870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0C0C"/>
            </a:gs>
            <a:gs pos="43000">
              <a:srgbClr val="383838"/>
            </a:gs>
            <a:gs pos="65000">
              <a:srgbClr val="BFBFBF"/>
            </a:gs>
            <a:gs pos="89000">
              <a:schemeClr val="lt1"/>
            </a:gs>
            <a:gs pos="100000">
              <a:schemeClr val="lt1"/>
            </a:gs>
          </a:gsLst>
          <a:lin ang="19200160" scaled="0"/>
        </a:gra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0"/>
          <p:cNvSpPr txBox="1"/>
          <p:nvPr/>
        </p:nvSpPr>
        <p:spPr>
          <a:xfrm>
            <a:off x="3419702" y="2192975"/>
            <a:ext cx="3672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7,032 Boiling Water Cartoon Royalty-Free Images, Stock Photos &amp; Pictures |  Shutterstock">
            <a:extLst>
              <a:ext uri="{FF2B5EF4-FFF2-40B4-BE49-F238E27FC236}">
                <a16:creationId xmlns:a16="http://schemas.microsoft.com/office/drawing/2014/main" id="{5FBE5696-769F-A054-5DD4-B334D7073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3" r="2" b="2"/>
          <a:stretch>
            <a:fillRect/>
          </a:stretch>
        </p:blipFill>
        <p:spPr bwMode="auto">
          <a:xfrm>
            <a:off x="2911928" y="7"/>
            <a:ext cx="6232072" cy="5143493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5" cy="51435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de-DE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13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de-DE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13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de-DE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13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de-DE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13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52F2A0-104F-9907-156B-D8191C8845B7}"/>
                  </a:ext>
                </a:extLst>
              </p:cNvPr>
              <p:cNvSpPr txBox="1"/>
              <p:nvPr/>
            </p:nvSpPr>
            <p:spPr>
              <a:xfrm>
                <a:off x="303063" y="756914"/>
                <a:ext cx="186041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100" dirty="0">
                    <a:solidFill>
                      <a:schemeClr val="bg1"/>
                    </a:solidFill>
                  </a:rPr>
                  <a:t>Ising CFT: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H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52F2A0-104F-9907-156B-D8191C884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63" y="756914"/>
                <a:ext cx="1860415" cy="415498"/>
              </a:xfrm>
              <a:prstGeom prst="rect">
                <a:avLst/>
              </a:prstGeom>
              <a:blipFill>
                <a:blip r:embed="rId4"/>
                <a:stretch>
                  <a:fillRect l="-3934" t="-8824" b="-29412"/>
                </a:stretch>
              </a:blipFill>
            </p:spPr>
            <p:txBody>
              <a:bodyPr/>
              <a:lstStyle/>
              <a:p>
                <a:r>
                  <a:rPr lang="en-001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48FB9C7-E4C8-6260-CF2C-5342276842EC}"/>
              </a:ext>
            </a:extLst>
          </p:cNvPr>
          <p:cNvSpPr txBox="1"/>
          <p:nvPr/>
        </p:nvSpPr>
        <p:spPr>
          <a:xfrm>
            <a:off x="293859" y="3738860"/>
            <a:ext cx="209723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13" dirty="0">
                <a:solidFill>
                  <a:schemeClr val="bg1"/>
                </a:solidFill>
              </a:rPr>
              <a:t>Critical point of water</a:t>
            </a:r>
            <a:endParaRPr lang="en-CH" sz="1013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7051BA-AB98-03A2-8D82-2DA69811E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14" y="1401494"/>
            <a:ext cx="2697714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86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9482">
        <p159:morph option="byObject"/>
      </p:transition>
    </mc:Choice>
    <mc:Fallback xmlns="">
      <p:transition spd="slow" advTm="9482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0C0C"/>
            </a:gs>
            <a:gs pos="6000">
              <a:srgbClr val="0C0C0C"/>
            </a:gs>
            <a:gs pos="43000">
              <a:srgbClr val="383838"/>
            </a:gs>
            <a:gs pos="65000">
              <a:srgbClr val="BFBFBF"/>
            </a:gs>
            <a:gs pos="89000">
              <a:schemeClr val="lt1"/>
            </a:gs>
            <a:gs pos="100000">
              <a:schemeClr val="lt1"/>
            </a:gs>
          </a:gsLst>
          <a:lin ang="19199999" scaled="0"/>
        </a:gra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1"/>
          <p:cNvSpPr txBox="1"/>
          <p:nvPr/>
        </p:nvSpPr>
        <p:spPr>
          <a:xfrm>
            <a:off x="4119814" y="0"/>
            <a:ext cx="1100782" cy="4154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  <p:sp>
        <p:nvSpPr>
          <p:cNvPr id="413" name="Google Shape;413;p41"/>
          <p:cNvSpPr txBox="1">
            <a:spLocks noGrp="1"/>
          </p:cNvSpPr>
          <p:nvPr>
            <p:ph type="sldNum" idx="12"/>
          </p:nvPr>
        </p:nvSpPr>
        <p:spPr>
          <a:xfrm>
            <a:off x="8188325" y="4917782"/>
            <a:ext cx="714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40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2F01C3-590D-37F6-B277-D1A4785FF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244" y="415498"/>
            <a:ext cx="1703756" cy="2148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ECA7AA-347A-0197-CEC0-91D22F48B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5498"/>
            <a:ext cx="7407276" cy="47280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83BF21-514B-BD60-9056-E3D844EC3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3323FC-2E4B-160C-3F4B-17319D2EB313}"/>
              </a:ext>
            </a:extLst>
          </p:cNvPr>
          <p:cNvSpPr txBox="1"/>
          <p:nvPr/>
        </p:nvSpPr>
        <p:spPr>
          <a:xfrm>
            <a:off x="4213083" y="2652375"/>
            <a:ext cx="3703453" cy="86036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775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Conformal Field Theory (CFT)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B94AD717-9B8F-8666-1BBD-870F64364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8832" y="1787232"/>
            <a:ext cx="1440180" cy="144018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160115C5-BB52-D79E-7198-7BE045785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91663"/>
            <a:ext cx="2798064" cy="3551837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217EF5FC-A5EA-CE3D-A14F-D767FA66F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87" y="-3249"/>
            <a:ext cx="3182112" cy="1840619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9E2C7BFD-88D9-5C7E-E7B5-F3AA85C39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931" y="0"/>
            <a:ext cx="2935224" cy="1713926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97" name="Picture 96" descr="A diagram of a flow of information&#10;&#10;AI-generated content may be incorrect.">
            <a:extLst>
              <a:ext uri="{FF2B5EF4-FFF2-40B4-BE49-F238E27FC236}">
                <a16:creationId xmlns:a16="http://schemas.microsoft.com/office/drawing/2014/main" id="{50CF033D-9D8C-0D91-62F5-E5380E645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45" y="174107"/>
            <a:ext cx="1234595" cy="1149170"/>
          </a:xfrm>
          <a:prstGeom prst="rect">
            <a:avLst/>
          </a:prstGeom>
        </p:spPr>
      </p:pic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3CBCE6E0-567F-9E5D-B51A-C20F36847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16248"/>
            <a:ext cx="2673479" cy="3427251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01DFE1E4-1143-B4A9-07E4-B383FE4DF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2276" y="1910676"/>
            <a:ext cx="1193292" cy="1193292"/>
          </a:xfrm>
          <a:custGeom>
            <a:avLst/>
            <a:gdLst>
              <a:gd name="connsiteX0" fmla="*/ 795528 w 1591056"/>
              <a:gd name="connsiteY0" fmla="*/ 0 h 1591056"/>
              <a:gd name="connsiteX1" fmla="*/ 1591056 w 1591056"/>
              <a:gd name="connsiteY1" fmla="*/ 795528 h 1591056"/>
              <a:gd name="connsiteX2" fmla="*/ 795528 w 1591056"/>
              <a:gd name="connsiteY2" fmla="*/ 1591056 h 1591056"/>
              <a:gd name="connsiteX3" fmla="*/ 0 w 1591056"/>
              <a:gd name="connsiteY3" fmla="*/ 795528 h 1591056"/>
              <a:gd name="connsiteX4" fmla="*/ 795528 w 1591056"/>
              <a:gd name="connsiteY4" fmla="*/ 0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E9A8914A-565E-16AB-F9FE-36234CAC3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1905" y="227909"/>
            <a:ext cx="2386584" cy="2386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027E90DD-C5DD-ABA8-6DC8-B7295C058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5349" y="351353"/>
            <a:ext cx="2139696" cy="2139696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13" name="Picture 12" descr="Quantum chromodynamics, illustration - Stock Image - C046/7873 - Science  Photo Library">
            <a:extLst>
              <a:ext uri="{FF2B5EF4-FFF2-40B4-BE49-F238E27FC236}">
                <a16:creationId xmlns:a16="http://schemas.microsoft.com/office/drawing/2014/main" id="{F10609A3-6585-50D3-D25F-BFE35BA79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78" r="3" b="1528"/>
          <a:stretch>
            <a:fillRect/>
          </a:stretch>
        </p:blipFill>
        <p:spPr bwMode="auto">
          <a:xfrm>
            <a:off x="4598187" y="656617"/>
            <a:ext cx="1334023" cy="130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5BAFA388-4143-BC8D-21E3-B8138220A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4426" y="-3249"/>
            <a:ext cx="2579574" cy="2662562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D6B31922-AFF1-57EF-C97C-5324F1C74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9071" y="-3248"/>
            <a:ext cx="2454929" cy="2537918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11" name="Picture 6" descr="undefined">
            <a:extLst>
              <a:ext uri="{FF2B5EF4-FFF2-40B4-BE49-F238E27FC236}">
                <a16:creationId xmlns:a16="http://schemas.microsoft.com/office/drawing/2014/main" id="{D293A65E-52E2-ACBE-8B58-F316932E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2" r="5" b="25886"/>
          <a:stretch>
            <a:fillRect/>
          </a:stretch>
        </p:blipFill>
        <p:spPr bwMode="auto">
          <a:xfrm>
            <a:off x="7346577" y="597970"/>
            <a:ext cx="1547327" cy="8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ree Vector | Sticker horseshoe magnet on white background">
            <a:extLst>
              <a:ext uri="{FF2B5EF4-FFF2-40B4-BE49-F238E27FC236}">
                <a16:creationId xmlns:a16="http://schemas.microsoft.com/office/drawing/2014/main" id="{00E43BC1-A4DC-482A-6465-CEB419E62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" r="-4" b="-2496"/>
          <a:stretch>
            <a:fillRect/>
          </a:stretch>
        </p:blipFill>
        <p:spPr bwMode="auto">
          <a:xfrm>
            <a:off x="257183" y="2854137"/>
            <a:ext cx="1686206" cy="184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olymer transparent background PNG cliparts free download | HiClipart">
            <a:extLst>
              <a:ext uri="{FF2B5EF4-FFF2-40B4-BE49-F238E27FC236}">
                <a16:creationId xmlns:a16="http://schemas.microsoft.com/office/drawing/2014/main" id="{0CB05A2F-CD57-6620-CF9A-C68DC266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5" r="1" b="22353"/>
          <a:stretch>
            <a:fillRect/>
          </a:stretch>
        </p:blipFill>
        <p:spPr bwMode="auto">
          <a:xfrm>
            <a:off x="3020061" y="2301296"/>
            <a:ext cx="777724" cy="41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240EF966-7CDE-9D0D-FADB-652273EA9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9499" y="2930563"/>
            <a:ext cx="2244502" cy="2212937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8D3D09DD-4DBC-5236-456F-59561EA59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2429" y="3053491"/>
            <a:ext cx="2121574" cy="2090009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9" name="Picture 2" descr="7,032 Boiling Water Cartoon Royalty-Free Images, Stock Photos &amp; Pictures |  Shutterstock">
            <a:extLst>
              <a:ext uri="{FF2B5EF4-FFF2-40B4-BE49-F238E27FC236}">
                <a16:creationId xmlns:a16="http://schemas.microsoft.com/office/drawing/2014/main" id="{9DC423DB-1D59-171D-53B8-B0AED8B8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5" b="7007"/>
          <a:stretch>
            <a:fillRect/>
          </a:stretch>
        </p:blipFill>
        <p:spPr bwMode="auto">
          <a:xfrm>
            <a:off x="7427260" y="3883807"/>
            <a:ext cx="1539260" cy="8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684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555"/>
    </mc:Choice>
    <mc:Fallback xmlns="">
      <p:transition advTm="5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defined">
            <a:extLst>
              <a:ext uri="{FF2B5EF4-FFF2-40B4-BE49-F238E27FC236}">
                <a16:creationId xmlns:a16="http://schemas.microsoft.com/office/drawing/2014/main" id="{458F8048-0F7D-D964-8A9C-239D6DD9D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" b="296"/>
          <a:stretch>
            <a:fillRect/>
          </a:stretch>
        </p:blipFill>
        <p:spPr bwMode="auto">
          <a:xfrm>
            <a:off x="3429000" y="0"/>
            <a:ext cx="4993823" cy="514350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5" cy="51435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de-DE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13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de-DE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13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de-DE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13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de-DE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13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D7AE9E-154C-B27F-94C3-1A9F1B83A7E1}"/>
                  </a:ext>
                </a:extLst>
              </p:cNvPr>
              <p:cNvSpPr txBox="1"/>
              <p:nvPr/>
            </p:nvSpPr>
            <p:spPr>
              <a:xfrm>
                <a:off x="579411" y="677437"/>
                <a:ext cx="161413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1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1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𝐶𝐹𝑇</m:t>
                      </m:r>
                    </m:oMath>
                  </m:oMathPara>
                </a14:m>
                <a:endParaRPr sz="1013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D7AE9E-154C-B27F-94C3-1A9F1B83A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11" y="677437"/>
                <a:ext cx="1614139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undefined">
            <a:extLst>
              <a:ext uri="{FF2B5EF4-FFF2-40B4-BE49-F238E27FC236}">
                <a16:creationId xmlns:a16="http://schemas.microsoft.com/office/drawing/2014/main" id="{F0FDA93B-560F-7ECA-CFD2-D1A3FB1B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28" y="2008876"/>
            <a:ext cx="2845618" cy="208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C3F895-2CB0-B637-9C0F-EC168EEBA691}"/>
                  </a:ext>
                </a:extLst>
              </p:cNvPr>
              <p:cNvSpPr txBox="1"/>
              <p:nvPr/>
            </p:nvSpPr>
            <p:spPr>
              <a:xfrm>
                <a:off x="721178" y="4168771"/>
                <a:ext cx="1251408" cy="263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1013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013" dirty="0">
                    <a:solidFill>
                      <a:schemeClr val="bg1"/>
                    </a:solidFill>
                  </a:rPr>
                  <a:t>-point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013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1013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1013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</m:oMath>
                </a14:m>
                <a:endParaRPr lang="en-US" sz="101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C3F895-2CB0-B637-9C0F-EC168EEBA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78" y="4168771"/>
                <a:ext cx="1251408" cy="263470"/>
              </a:xfrm>
              <a:prstGeom prst="rect">
                <a:avLst/>
              </a:prstGeom>
              <a:blipFill>
                <a:blip r:embed="rId7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364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235">
        <p159:morph option="byObject"/>
      </p:transition>
    </mc:Choice>
    <mc:Fallback xmlns="">
      <p:transition spd="slow" advTm="5235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382175-4B63-3628-AB9C-3F748875B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C31E85-B97D-5B9D-2362-E38CB71604C9}"/>
              </a:ext>
            </a:extLst>
          </p:cNvPr>
          <p:cNvSpPr txBox="1"/>
          <p:nvPr/>
        </p:nvSpPr>
        <p:spPr>
          <a:xfrm>
            <a:off x="4213083" y="2652375"/>
            <a:ext cx="3703453" cy="86036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775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Conformal Field Theory (CFT)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02D2ACA-A767-5EBC-F0D1-CF1801B42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8832" y="1787232"/>
            <a:ext cx="1440180" cy="144018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222404A7-7C8A-4A90-0E43-911959A19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91663"/>
            <a:ext cx="2798064" cy="3551837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3ECE781F-13AC-CA91-6572-03202143C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87" y="-3249"/>
            <a:ext cx="3182112" cy="1840619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52976D6B-0257-5F56-B8C9-A9B07DC6E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931" y="0"/>
            <a:ext cx="2935224" cy="1713926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97" name="Picture 96" descr="A diagram of a flow of information&#10;&#10;AI-generated content may be incorrect.">
            <a:extLst>
              <a:ext uri="{FF2B5EF4-FFF2-40B4-BE49-F238E27FC236}">
                <a16:creationId xmlns:a16="http://schemas.microsoft.com/office/drawing/2014/main" id="{7FCAEC48-4D79-7453-DDA7-6E3C466A1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45" y="174107"/>
            <a:ext cx="1234595" cy="1149170"/>
          </a:xfrm>
          <a:prstGeom prst="rect">
            <a:avLst/>
          </a:prstGeom>
        </p:spPr>
      </p:pic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7A035186-C73C-104B-AEAC-81887BC02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16248"/>
            <a:ext cx="2673479" cy="3427251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7C6223A8-9429-B21A-6668-5B3C48F39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2276" y="1910676"/>
            <a:ext cx="1193292" cy="1193292"/>
          </a:xfrm>
          <a:custGeom>
            <a:avLst/>
            <a:gdLst>
              <a:gd name="connsiteX0" fmla="*/ 795528 w 1591056"/>
              <a:gd name="connsiteY0" fmla="*/ 0 h 1591056"/>
              <a:gd name="connsiteX1" fmla="*/ 1591056 w 1591056"/>
              <a:gd name="connsiteY1" fmla="*/ 795528 h 1591056"/>
              <a:gd name="connsiteX2" fmla="*/ 795528 w 1591056"/>
              <a:gd name="connsiteY2" fmla="*/ 1591056 h 1591056"/>
              <a:gd name="connsiteX3" fmla="*/ 0 w 1591056"/>
              <a:gd name="connsiteY3" fmla="*/ 795528 h 1591056"/>
              <a:gd name="connsiteX4" fmla="*/ 795528 w 1591056"/>
              <a:gd name="connsiteY4" fmla="*/ 0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43129836-C5A5-951F-1599-B83203972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1905" y="227909"/>
            <a:ext cx="2386584" cy="23865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04F6AE24-D456-D8B9-2D4E-E37C78B63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5349" y="351353"/>
            <a:ext cx="2139696" cy="2139696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13" name="Picture 12" descr="Quantum chromodynamics, illustration - Stock Image - C046/7873 - Science  Photo Library">
            <a:extLst>
              <a:ext uri="{FF2B5EF4-FFF2-40B4-BE49-F238E27FC236}">
                <a16:creationId xmlns:a16="http://schemas.microsoft.com/office/drawing/2014/main" id="{04625ABA-AAC9-FEDB-2C9C-D393B2FBA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78" r="3" b="1528"/>
          <a:stretch>
            <a:fillRect/>
          </a:stretch>
        </p:blipFill>
        <p:spPr bwMode="auto">
          <a:xfrm>
            <a:off x="4598187" y="656617"/>
            <a:ext cx="1334023" cy="130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1A6894AD-FE21-728D-9984-EF0336AEF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4426" y="-3249"/>
            <a:ext cx="2579574" cy="2662562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9B2913EF-2F0F-B0D7-B3F1-69CE45204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9071" y="-3248"/>
            <a:ext cx="2454929" cy="2537918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11" name="Picture 6" descr="undefined">
            <a:extLst>
              <a:ext uri="{FF2B5EF4-FFF2-40B4-BE49-F238E27FC236}">
                <a16:creationId xmlns:a16="http://schemas.microsoft.com/office/drawing/2014/main" id="{49E3F1B8-6ACE-65B4-E0A7-EFBDC4AB2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2" r="5" b="25886"/>
          <a:stretch>
            <a:fillRect/>
          </a:stretch>
        </p:blipFill>
        <p:spPr bwMode="auto">
          <a:xfrm>
            <a:off x="7346577" y="597970"/>
            <a:ext cx="1547327" cy="8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ree Vector | Sticker horseshoe magnet on white background">
            <a:extLst>
              <a:ext uri="{FF2B5EF4-FFF2-40B4-BE49-F238E27FC236}">
                <a16:creationId xmlns:a16="http://schemas.microsoft.com/office/drawing/2014/main" id="{E54C740D-F3AB-8FA6-3012-EB0219965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" r="-4" b="-2496"/>
          <a:stretch>
            <a:fillRect/>
          </a:stretch>
        </p:blipFill>
        <p:spPr bwMode="auto">
          <a:xfrm>
            <a:off x="257183" y="2854137"/>
            <a:ext cx="1686206" cy="184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olymer transparent background PNG cliparts free download | HiClipart">
            <a:extLst>
              <a:ext uri="{FF2B5EF4-FFF2-40B4-BE49-F238E27FC236}">
                <a16:creationId xmlns:a16="http://schemas.microsoft.com/office/drawing/2014/main" id="{C68A5301-48C0-DE46-0BA7-02A4BA8F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5" r="1" b="22353"/>
          <a:stretch>
            <a:fillRect/>
          </a:stretch>
        </p:blipFill>
        <p:spPr bwMode="auto">
          <a:xfrm>
            <a:off x="3020061" y="2301296"/>
            <a:ext cx="777724" cy="41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84355D1D-10CC-D40C-4B88-D69D3B03F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9499" y="2930563"/>
            <a:ext cx="2244502" cy="2212937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E196699A-3CFB-62DA-698C-18AC2F16C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2429" y="3053491"/>
            <a:ext cx="2121574" cy="2090009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9" name="Picture 2" descr="7,032 Boiling Water Cartoon Royalty-Free Images, Stock Photos &amp; Pictures |  Shutterstock">
            <a:extLst>
              <a:ext uri="{FF2B5EF4-FFF2-40B4-BE49-F238E27FC236}">
                <a16:creationId xmlns:a16="http://schemas.microsoft.com/office/drawing/2014/main" id="{45F03FF2-67F3-5A3F-F12E-754E994BD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5" b="7007"/>
          <a:stretch>
            <a:fillRect/>
          </a:stretch>
        </p:blipFill>
        <p:spPr bwMode="auto">
          <a:xfrm>
            <a:off x="7427260" y="3883807"/>
            <a:ext cx="1539260" cy="8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47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1523"/>
    </mc:Choice>
    <mc:Fallback xmlns="">
      <p:transition advTm="152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e Vector | Sticker horseshoe magnet on white background">
            <a:extLst>
              <a:ext uri="{FF2B5EF4-FFF2-40B4-BE49-F238E27FC236}">
                <a16:creationId xmlns:a16="http://schemas.microsoft.com/office/drawing/2014/main" id="{D0B3898E-AEC6-94AF-E8C3-F7E22CE00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" r="2" b="412"/>
          <a:stretch>
            <a:fillRect/>
          </a:stretch>
        </p:blipFill>
        <p:spPr bwMode="auto">
          <a:xfrm>
            <a:off x="3850140" y="201855"/>
            <a:ext cx="4465185" cy="473979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5" cy="51435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de-DE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13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de-DE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13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de-DE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13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de-DE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13"/>
                </a:p>
              </p:txBody>
            </p:sp>
          </p:grp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FD0C3-E770-0C4A-8B92-7CD3B9B3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006" y="4612585"/>
            <a:ext cx="496094" cy="530915"/>
          </a:xfrm>
        </p:spPr>
        <p:txBody>
          <a:bodyPr vert="horz" lIns="68580" tIns="34290" rIns="68580" bIns="34290" rtlCol="0" anchor="ctr">
            <a:normAutofit/>
          </a:bodyPr>
          <a:lstStyle>
            <a:defPPr>
              <a:defRPr lang="de-DE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50"/>
              </a:spcAft>
            </a:pPr>
            <a:fld id="{4A2C1036-C8FD-4E08-A704-478300EF2736}" type="slidenum">
              <a:rPr lang="en-US" sz="3300"/>
              <a:pPr>
                <a:lnSpc>
                  <a:spcPct val="90000"/>
                </a:lnSpc>
                <a:spcAft>
                  <a:spcPts val="450"/>
                </a:spcAft>
              </a:pPr>
              <a:t>8</a:t>
            </a:fld>
            <a:endParaRPr 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FDD6A7-E713-DA77-69AC-24DF9CAA3AD7}"/>
                  </a:ext>
                </a:extLst>
              </p:cNvPr>
              <p:cNvSpPr txBox="1"/>
              <p:nvPr/>
            </p:nvSpPr>
            <p:spPr>
              <a:xfrm>
                <a:off x="748306" y="776339"/>
                <a:ext cx="127635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100" dirty="0">
                    <a:solidFill>
                      <a:schemeClr val="bg1"/>
                    </a:solidFill>
                  </a:rPr>
                  <a:t> CFT</a:t>
                </a:r>
                <a:endParaRPr lang="en-CH" sz="2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FDD6A7-E713-DA77-69AC-24DF9CAA3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06" y="776339"/>
                <a:ext cx="1276350" cy="415498"/>
              </a:xfrm>
              <a:prstGeom prst="rect">
                <a:avLst/>
              </a:prstGeom>
              <a:blipFill>
                <a:blip r:embed="rId4"/>
                <a:stretch>
                  <a:fillRect l="-478" t="-8696" r="-3349" b="-2753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AD52CB7-5B06-25ED-255C-92D9AB5F78E6}"/>
              </a:ext>
            </a:extLst>
          </p:cNvPr>
          <p:cNvSpPr txBox="1"/>
          <p:nvPr/>
        </p:nvSpPr>
        <p:spPr>
          <a:xfrm>
            <a:off x="629725" y="1945095"/>
            <a:ext cx="192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Isotropic magnet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6FBBB-5FFC-2408-2B18-01E68E290540}"/>
              </a:ext>
            </a:extLst>
          </p:cNvPr>
          <p:cNvSpPr txBox="1"/>
          <p:nvPr/>
        </p:nvSpPr>
        <p:spPr>
          <a:xfrm>
            <a:off x="828676" y="3113850"/>
            <a:ext cx="166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Paramagnet</a:t>
            </a:r>
            <a:endParaRPr lang="en-CH" sz="18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12DB8D-05CD-9C50-6F46-68D72A4704CB}"/>
              </a:ext>
            </a:extLst>
          </p:cNvPr>
          <p:cNvCxnSpPr/>
          <p:nvPr/>
        </p:nvCxnSpPr>
        <p:spPr>
          <a:xfrm>
            <a:off x="1481897" y="2433183"/>
            <a:ext cx="0" cy="5984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552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1705">
        <p159:morph option="byObject"/>
      </p:transition>
    </mc:Choice>
    <mc:Fallback xmlns="">
      <p:transition spd="slow" advTm="11705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19FC55-BAE9-078D-6ED1-239BAB3B9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pic>
        <p:nvPicPr>
          <p:cNvPr id="15" name="Picture 4" descr="undefined">
            <a:extLst>
              <a:ext uri="{FF2B5EF4-FFF2-40B4-BE49-F238E27FC236}">
                <a16:creationId xmlns:a16="http://schemas.microsoft.com/office/drawing/2014/main" id="{57B421F1-8D9C-B262-DF7E-894ED624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r="-1" b="7701"/>
          <a:stretch>
            <a:fillRect/>
          </a:stretch>
        </p:blipFill>
        <p:spPr bwMode="auto">
          <a:xfrm>
            <a:off x="15" y="7"/>
            <a:ext cx="6501369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26550" y="0"/>
            <a:ext cx="7317451" cy="51435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A0EEE-1410-2AA3-52F6-AE489E135FE5}"/>
              </a:ext>
            </a:extLst>
          </p:cNvPr>
          <p:cNvSpPr txBox="1"/>
          <p:nvPr/>
        </p:nvSpPr>
        <p:spPr>
          <a:xfrm>
            <a:off x="6296901" y="870966"/>
            <a:ext cx="2578608" cy="84353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Conformal Symmetry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15500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64" y="1832610"/>
            <a:ext cx="2414016" cy="685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918C0-86ED-65C9-B2D4-CD2C0D8D881E}"/>
              </a:ext>
            </a:extLst>
          </p:cNvPr>
          <p:cNvSpPr txBox="1"/>
          <p:nvPr/>
        </p:nvSpPr>
        <p:spPr>
          <a:xfrm>
            <a:off x="6296901" y="2038540"/>
            <a:ext cx="2579180" cy="240544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dirty="0">
                <a:solidFill>
                  <a:schemeClr val="bg1"/>
                </a:solidFill>
              </a:rPr>
              <a:t>Translations</a:t>
            </a:r>
          </a:p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275" dirty="0">
              <a:solidFill>
                <a:schemeClr val="bg1"/>
              </a:solidFill>
            </a:endParaRPr>
          </a:p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dirty="0">
                <a:solidFill>
                  <a:schemeClr val="bg1"/>
                </a:solidFill>
              </a:rPr>
              <a:t>Rotation</a:t>
            </a:r>
          </a:p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275" dirty="0">
              <a:solidFill>
                <a:schemeClr val="bg1"/>
              </a:solidFill>
            </a:endParaRPr>
          </a:p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dirty="0">
                <a:solidFill>
                  <a:schemeClr val="bg1"/>
                </a:solidFill>
              </a:rPr>
              <a:t>Scaling</a:t>
            </a:r>
          </a:p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275" dirty="0">
              <a:solidFill>
                <a:schemeClr val="bg1"/>
              </a:solidFill>
            </a:endParaRPr>
          </a:p>
          <a:p>
            <a:pPr marL="342900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dirty="0">
                <a:solidFill>
                  <a:schemeClr val="bg1"/>
                </a:solidFill>
              </a:rPr>
              <a:t>Special conformal transformation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8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63"/>
    </mc:Choice>
    <mc:Fallback xmlns="">
      <p:transition spd="slow" advTm="26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8.8|5.2|3.6|7.7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.5|5.7|36.4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3.6|0.6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3|12.9|5.5|5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9|0.4|1.5|0.4|14|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2.6|12.8|3.8|2.5|0.4|1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987</Words>
  <Application>Microsoft Office PowerPoint</Application>
  <PresentationFormat>On-screen Show (16:9)</PresentationFormat>
  <Paragraphs>232</Paragraphs>
  <Slides>40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Aptos Display</vt:lpstr>
      <vt:lpstr>Aptos</vt:lpstr>
      <vt:lpstr>Arial</vt:lpstr>
      <vt:lpstr>Play</vt:lpstr>
      <vt:lpstr>Calibri</vt:lpstr>
      <vt:lpstr>Cambria Math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Arjun Dey</cp:lastModifiedBy>
  <cp:revision>43</cp:revision>
  <dcterms:modified xsi:type="dcterms:W3CDTF">2026-02-17T16:06:38Z</dcterms:modified>
</cp:coreProperties>
</file>