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12" r:id="rId5"/>
    <p:sldMasterId id="2147483697" r:id="rId6"/>
  </p:sldMasterIdLst>
  <p:notesMasterIdLst>
    <p:notesMasterId r:id="rId22"/>
  </p:notesMasterIdLst>
  <p:sldIdLst>
    <p:sldId id="272" r:id="rId7"/>
    <p:sldId id="321" r:id="rId8"/>
    <p:sldId id="336" r:id="rId9"/>
    <p:sldId id="323" r:id="rId10"/>
    <p:sldId id="278" r:id="rId11"/>
    <p:sldId id="325" r:id="rId12"/>
    <p:sldId id="296" r:id="rId13"/>
    <p:sldId id="327" r:id="rId14"/>
    <p:sldId id="328" r:id="rId15"/>
    <p:sldId id="312" r:id="rId16"/>
    <p:sldId id="319" r:id="rId17"/>
    <p:sldId id="330" r:id="rId18"/>
    <p:sldId id="332" r:id="rId19"/>
    <p:sldId id="284"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848C8-AE02-C93E-C4C8-61FD99F3B522}" name="Sean Gregory" initials="SG" userId="S::ppysmg@nottingham.ac.uk::7fabf6e3-9e36-48c9-8c06-4c396dc9c2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4"/>
    <a:srgbClr val="FAE6E8"/>
    <a:srgbClr val="E47583"/>
    <a:srgbClr val="F4E8C9"/>
    <a:srgbClr val="89A4D1"/>
    <a:srgbClr val="AA0000"/>
    <a:srgbClr val="D6D6D6"/>
    <a:srgbClr val="1F36E4"/>
    <a:srgbClr val="FFFF0C"/>
    <a:srgbClr val="FEF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28C53-7BB2-4FBC-8821-6125FA599E18}" v="2" dt="2025-05-09T17:09:27.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86" autoAdjust="0"/>
    <p:restoredTop sz="94322"/>
  </p:normalViewPr>
  <p:slideViewPr>
    <p:cSldViewPr snapToGrid="0">
      <p:cViewPr varScale="1">
        <p:scale>
          <a:sx n="78" d="100"/>
          <a:sy n="78" d="100"/>
        </p:scale>
        <p:origin x="98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2.520"/>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16.117"/>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17.219"/>
    </inkml:context>
    <inkml:brush xml:id="br0">
      <inkml:brushProperty name="width" value="0.035" units="cm"/>
      <inkml:brushProperty name="height" value="0.035" units="cm"/>
      <inkml:brushProperty name="color" value="#FFFFFF"/>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3.037"/>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3.667"/>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4.405"/>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5.962"/>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8.162"/>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8.711"/>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09.089"/>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15:12:11.825"/>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222FB-6AEB-084D-8CCA-BE983FF7F8F4}" type="datetimeFigureOut">
              <a:rPr lang="en-IT" smtClean="0"/>
              <a:t>01/14/2026</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8F6A3-988D-B544-A7BC-8164E2404178}" type="slidenum">
              <a:rPr lang="en-IT" smtClean="0"/>
              <a:t>‹#›</a:t>
            </a:fld>
            <a:endParaRPr lang="en-IT"/>
          </a:p>
        </p:txBody>
      </p:sp>
    </p:spTree>
    <p:extLst>
      <p:ext uri="{BB962C8B-B14F-4D97-AF65-F5344CB8AC3E}">
        <p14:creationId xmlns:p14="http://schemas.microsoft.com/office/powerpoint/2010/main" val="394805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work of myself and my collaborators is to use the methodology of analogue gravity to study the creation and subsequent thermalisation of matter in the early universe.  First, I’ll briefly cover our general research approach, followed by the cosmological theory to which we apply it. Then I’ll discuss our experimental setup, and the recent advances to what we can resolve. I’ll talk about our most recent findings in the areas of nonequilibrium physics and fluid dynamics, and then finally I’ll discuss in more depth the link between our experiment to cosmology and what we can hope to learn.</a:t>
            </a:r>
          </a:p>
          <a:p>
            <a:endParaRPr lang="en-GB" dirty="0"/>
          </a:p>
        </p:txBody>
      </p:sp>
      <p:sp>
        <p:nvSpPr>
          <p:cNvPr id="4" name="Slide Number Placeholder 3"/>
          <p:cNvSpPr>
            <a:spLocks noGrp="1"/>
          </p:cNvSpPr>
          <p:nvPr>
            <p:ph type="sldNum" sz="quarter" idx="5"/>
          </p:nvPr>
        </p:nvSpPr>
        <p:spPr/>
        <p:txBody>
          <a:bodyPr/>
          <a:lstStyle/>
          <a:p>
            <a:fld id="{1D18F6A3-988D-B544-A7BC-8164E2404178}" type="slidenum">
              <a:rPr lang="en-IT" smtClean="0"/>
              <a:t>2</a:t>
            </a:fld>
            <a:endParaRPr lang="en-IT"/>
          </a:p>
        </p:txBody>
      </p:sp>
    </p:spTree>
    <p:extLst>
      <p:ext uri="{BB962C8B-B14F-4D97-AF65-F5344CB8AC3E}">
        <p14:creationId xmlns:p14="http://schemas.microsoft.com/office/powerpoint/2010/main" val="334487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FFD-937E-CDBA-C908-E4CF6BAD4A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D2F6482-4254-D6DB-0F85-041577FAD7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4773AF-8B5E-0537-47C9-FB368A6E3783}"/>
              </a:ext>
            </a:extLst>
          </p:cNvPr>
          <p:cNvSpPr>
            <a:spLocks noGrp="1"/>
          </p:cNvSpPr>
          <p:nvPr>
            <p:ph type="dt" sz="half" idx="10"/>
          </p:nvPr>
        </p:nvSpPr>
        <p:spPr/>
        <p:txBody>
          <a:bodyPr/>
          <a:lstStyle/>
          <a:p>
            <a:fld id="{D0BD7037-3F6C-1047-A701-9FB96B6A1F42}" type="datetime1">
              <a:rPr lang="it-IT" smtClean="0"/>
              <a:t>14/01/2026</a:t>
            </a:fld>
            <a:endParaRPr lang="en-US"/>
          </a:p>
        </p:txBody>
      </p:sp>
      <p:sp>
        <p:nvSpPr>
          <p:cNvPr id="5" name="Footer Placeholder 4">
            <a:extLst>
              <a:ext uri="{FF2B5EF4-FFF2-40B4-BE49-F238E27FC236}">
                <a16:creationId xmlns:a16="http://schemas.microsoft.com/office/drawing/2014/main" id="{FB955FFD-F2A4-62C2-84AC-CC27BC61A06F}"/>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1A6FE0E6-3CB6-E290-E7B6-9B5C683A498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2801669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0B7D-AB9F-4556-9FD2-2EC48C5A02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46CE8F-773A-A368-F29C-A0259E5A78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FB606C-F468-27DC-D6AC-0389BA691250}"/>
              </a:ext>
            </a:extLst>
          </p:cNvPr>
          <p:cNvSpPr>
            <a:spLocks noGrp="1"/>
          </p:cNvSpPr>
          <p:nvPr>
            <p:ph type="dt" sz="half" idx="10"/>
          </p:nvPr>
        </p:nvSpPr>
        <p:spPr/>
        <p:txBody>
          <a:bodyPr/>
          <a:lstStyle/>
          <a:p>
            <a:fld id="{51C57652-EE77-C046-86EF-68D412FEDAB7}" type="datetime1">
              <a:rPr lang="it-IT" smtClean="0"/>
              <a:t>14/01/2026</a:t>
            </a:fld>
            <a:endParaRPr lang="en-US"/>
          </a:p>
        </p:txBody>
      </p:sp>
      <p:sp>
        <p:nvSpPr>
          <p:cNvPr id="5" name="Footer Placeholder 4">
            <a:extLst>
              <a:ext uri="{FF2B5EF4-FFF2-40B4-BE49-F238E27FC236}">
                <a16:creationId xmlns:a16="http://schemas.microsoft.com/office/drawing/2014/main" id="{292BDA42-2669-581A-A82E-7374B85C9ED7}"/>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A88644A6-4DAC-1E0A-3EEB-DC8A8549E27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621791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77D95-2FE1-4152-2DC2-E1B880E2DE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23E0CA-BAAC-6663-AFEA-C5B5BAD596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8B013-DF51-3B82-B8C2-AFFB7107564F}"/>
              </a:ext>
            </a:extLst>
          </p:cNvPr>
          <p:cNvSpPr>
            <a:spLocks noGrp="1"/>
          </p:cNvSpPr>
          <p:nvPr>
            <p:ph type="dt" sz="half" idx="10"/>
          </p:nvPr>
        </p:nvSpPr>
        <p:spPr/>
        <p:txBody>
          <a:bodyPr/>
          <a:lstStyle/>
          <a:p>
            <a:fld id="{77163EC6-1BA0-2148-8750-DB0B4D957225}" type="datetime1">
              <a:rPr lang="it-IT" smtClean="0"/>
              <a:t>14/01/2026</a:t>
            </a:fld>
            <a:endParaRPr lang="en-US"/>
          </a:p>
        </p:txBody>
      </p:sp>
      <p:sp>
        <p:nvSpPr>
          <p:cNvPr id="5" name="Footer Placeholder 4">
            <a:extLst>
              <a:ext uri="{FF2B5EF4-FFF2-40B4-BE49-F238E27FC236}">
                <a16:creationId xmlns:a16="http://schemas.microsoft.com/office/drawing/2014/main" id="{10D25362-8720-7779-B6D1-59D995EBEF40}"/>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2279F8DF-7325-89DA-E989-A94B09FB99E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642788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429451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FFD-937E-CDBA-C908-E4CF6BAD4A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D2F6482-4254-D6DB-0F85-041577FAD7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4773AF-8B5E-0537-47C9-FB368A6E3783}"/>
              </a:ext>
            </a:extLst>
          </p:cNvPr>
          <p:cNvSpPr>
            <a:spLocks noGrp="1"/>
          </p:cNvSpPr>
          <p:nvPr>
            <p:ph type="dt" sz="half" idx="10"/>
          </p:nvPr>
        </p:nvSpPr>
        <p:spPr/>
        <p:txBody>
          <a:bodyPr/>
          <a:lstStyle/>
          <a:p>
            <a:fld id="{D0BD7037-3F6C-1047-A701-9FB96B6A1F42}" type="datetime1">
              <a:rPr lang="it-IT" smtClean="0"/>
              <a:t>14/01/2026</a:t>
            </a:fld>
            <a:endParaRPr lang="en-US"/>
          </a:p>
        </p:txBody>
      </p:sp>
      <p:sp>
        <p:nvSpPr>
          <p:cNvPr id="5" name="Footer Placeholder 4">
            <a:extLst>
              <a:ext uri="{FF2B5EF4-FFF2-40B4-BE49-F238E27FC236}">
                <a16:creationId xmlns:a16="http://schemas.microsoft.com/office/drawing/2014/main" id="{FB955FFD-F2A4-62C2-84AC-CC27BC61A06F}"/>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1A6FE0E6-3CB6-E290-E7B6-9B5C683A498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211794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9BC0-3B8F-C7FA-2438-7D8E4DF259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584D29-096D-E749-7E2A-DAEC7293A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AEBE5-341B-AB0C-5719-D4E03EA97B6F}"/>
              </a:ext>
            </a:extLst>
          </p:cNvPr>
          <p:cNvSpPr>
            <a:spLocks noGrp="1"/>
          </p:cNvSpPr>
          <p:nvPr>
            <p:ph type="dt" sz="half" idx="10"/>
          </p:nvPr>
        </p:nvSpPr>
        <p:spPr/>
        <p:txBody>
          <a:bodyPr/>
          <a:lstStyle/>
          <a:p>
            <a:fld id="{F2242FF3-49F6-6249-80F9-C5CD3244364C}" type="datetime1">
              <a:rPr lang="it-IT" smtClean="0"/>
              <a:t>14/01/2026</a:t>
            </a:fld>
            <a:endParaRPr lang="en-US"/>
          </a:p>
        </p:txBody>
      </p:sp>
      <p:sp>
        <p:nvSpPr>
          <p:cNvPr id="5" name="Footer Placeholder 4">
            <a:extLst>
              <a:ext uri="{FF2B5EF4-FFF2-40B4-BE49-F238E27FC236}">
                <a16:creationId xmlns:a16="http://schemas.microsoft.com/office/drawing/2014/main" id="{6C32B754-D320-F345-ED61-6A08680BBAC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CC422CB4-9BE3-C16C-C859-B3AE6555A4BE}"/>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3030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594F-8EBB-4F6B-D51E-050F2FEFFC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832B9F-5B5A-911B-4F02-F982BD619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7C89C9-A121-18F0-35BC-B3D63828D1C6}"/>
              </a:ext>
            </a:extLst>
          </p:cNvPr>
          <p:cNvSpPr>
            <a:spLocks noGrp="1"/>
          </p:cNvSpPr>
          <p:nvPr>
            <p:ph type="dt" sz="half" idx="10"/>
          </p:nvPr>
        </p:nvSpPr>
        <p:spPr/>
        <p:txBody>
          <a:bodyPr/>
          <a:lstStyle/>
          <a:p>
            <a:fld id="{99C79C8F-EC09-9140-A6AB-88491B30E11A}" type="datetime1">
              <a:rPr lang="it-IT" smtClean="0"/>
              <a:t>14/01/2026</a:t>
            </a:fld>
            <a:endParaRPr lang="en-US"/>
          </a:p>
        </p:txBody>
      </p:sp>
      <p:sp>
        <p:nvSpPr>
          <p:cNvPr id="5" name="Footer Placeholder 4">
            <a:extLst>
              <a:ext uri="{FF2B5EF4-FFF2-40B4-BE49-F238E27FC236}">
                <a16:creationId xmlns:a16="http://schemas.microsoft.com/office/drawing/2014/main" id="{5FC93585-8069-84B0-5501-4E38D11D03A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523F7790-94C2-3529-4FF9-F975E30D23B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4217682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333F5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4E8C9"/>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00902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0A52-FCEA-4F57-53DC-087BF97FDA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8E44DD-4A15-AD23-8092-28E4B9A06A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ADF0A5-EBA8-774C-5AC9-AC9648E31B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9730190-E67A-8B01-2251-FEA799E3E964}"/>
              </a:ext>
            </a:extLst>
          </p:cNvPr>
          <p:cNvSpPr>
            <a:spLocks noGrp="1"/>
          </p:cNvSpPr>
          <p:nvPr>
            <p:ph type="dt" sz="half" idx="10"/>
          </p:nvPr>
        </p:nvSpPr>
        <p:spPr/>
        <p:txBody>
          <a:bodyPr/>
          <a:lstStyle/>
          <a:p>
            <a:fld id="{B088EF65-2A7F-9847-8B24-B4966F5729D1}" type="datetime1">
              <a:rPr lang="it-IT" smtClean="0"/>
              <a:t>14/01/2026</a:t>
            </a:fld>
            <a:endParaRPr lang="en-US"/>
          </a:p>
        </p:txBody>
      </p:sp>
      <p:sp>
        <p:nvSpPr>
          <p:cNvPr id="6" name="Footer Placeholder 5">
            <a:extLst>
              <a:ext uri="{FF2B5EF4-FFF2-40B4-BE49-F238E27FC236}">
                <a16:creationId xmlns:a16="http://schemas.microsoft.com/office/drawing/2014/main" id="{E19B04CB-E937-D510-930F-044C44995757}"/>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748341EE-61AF-C831-BEE2-9548B7A6A14B}"/>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780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3C6D-6D8E-26D6-4BA4-780069987D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4DFB66-892F-E167-2193-D8E570FFF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4E1830-1ED9-CAA8-E69E-C5C8F9D69D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F5F5DB-6BBE-BC16-1D15-7E0D4ACD9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94D7C5-1708-08B0-43A9-7A45717550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3D4BE0-4138-70B3-E149-85D7D22A70A3}"/>
              </a:ext>
            </a:extLst>
          </p:cNvPr>
          <p:cNvSpPr>
            <a:spLocks noGrp="1"/>
          </p:cNvSpPr>
          <p:nvPr>
            <p:ph type="dt" sz="half" idx="10"/>
          </p:nvPr>
        </p:nvSpPr>
        <p:spPr/>
        <p:txBody>
          <a:bodyPr/>
          <a:lstStyle/>
          <a:p>
            <a:fld id="{55551582-AEC6-1B4A-B257-C7EEB6F89188}" type="datetime1">
              <a:rPr lang="it-IT" smtClean="0"/>
              <a:t>14/01/2026</a:t>
            </a:fld>
            <a:endParaRPr lang="en-US"/>
          </a:p>
        </p:txBody>
      </p:sp>
      <p:sp>
        <p:nvSpPr>
          <p:cNvPr id="8" name="Footer Placeholder 7">
            <a:extLst>
              <a:ext uri="{FF2B5EF4-FFF2-40B4-BE49-F238E27FC236}">
                <a16:creationId xmlns:a16="http://schemas.microsoft.com/office/drawing/2014/main" id="{6BB1554E-5EA4-BBFF-6ADB-32F1D8C003CA}"/>
              </a:ext>
            </a:extLst>
          </p:cNvPr>
          <p:cNvSpPr>
            <a:spLocks noGrp="1"/>
          </p:cNvSpPr>
          <p:nvPr>
            <p:ph type="ftr" sz="quarter" idx="11"/>
          </p:nvPr>
        </p:nvSpPr>
        <p:spPr/>
        <p:txBody>
          <a:bodyPr/>
          <a:lstStyle/>
          <a:p>
            <a:r>
              <a:rPr lang="en-US"/>
              <a:t>Ringdown in semi-open systems</a:t>
            </a:r>
          </a:p>
        </p:txBody>
      </p:sp>
      <p:sp>
        <p:nvSpPr>
          <p:cNvPr id="9" name="Slide Number Placeholder 8">
            <a:extLst>
              <a:ext uri="{FF2B5EF4-FFF2-40B4-BE49-F238E27FC236}">
                <a16:creationId xmlns:a16="http://schemas.microsoft.com/office/drawing/2014/main" id="{CABF8FB6-B762-852D-ABF0-3338E7629B59}"/>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238718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6A28-D2BC-66A5-AD1E-901F8741C1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581B47-D9E4-B61C-4A16-8F2C6E2F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20FD92-2ACD-903F-AFA9-BB1A121E2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2DB1FB-B8DC-3CAA-3226-D526F2ACE3CD}"/>
              </a:ext>
            </a:extLst>
          </p:cNvPr>
          <p:cNvSpPr>
            <a:spLocks noGrp="1"/>
          </p:cNvSpPr>
          <p:nvPr>
            <p:ph type="dt" sz="half" idx="10"/>
          </p:nvPr>
        </p:nvSpPr>
        <p:spPr/>
        <p:txBody>
          <a:bodyPr/>
          <a:lstStyle/>
          <a:p>
            <a:fld id="{4082A4E6-F855-844F-B636-190C5724909B}" type="datetime1">
              <a:rPr lang="it-IT" smtClean="0"/>
              <a:t>14/01/2026</a:t>
            </a:fld>
            <a:endParaRPr lang="en-US"/>
          </a:p>
        </p:txBody>
      </p:sp>
      <p:sp>
        <p:nvSpPr>
          <p:cNvPr id="6" name="Footer Placeholder 5">
            <a:extLst>
              <a:ext uri="{FF2B5EF4-FFF2-40B4-BE49-F238E27FC236}">
                <a16:creationId xmlns:a16="http://schemas.microsoft.com/office/drawing/2014/main" id="{1FD4D5C2-418C-67AA-1229-ED8F8C93640A}"/>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2AC5F262-C210-2A21-009F-AD699E58AB6A}"/>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88008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9BC0-3B8F-C7FA-2438-7D8E4DF259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584D29-096D-E749-7E2A-DAEC7293A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AEBE5-341B-AB0C-5719-D4E03EA97B6F}"/>
              </a:ext>
            </a:extLst>
          </p:cNvPr>
          <p:cNvSpPr>
            <a:spLocks noGrp="1"/>
          </p:cNvSpPr>
          <p:nvPr>
            <p:ph type="dt" sz="half" idx="10"/>
          </p:nvPr>
        </p:nvSpPr>
        <p:spPr/>
        <p:txBody>
          <a:bodyPr/>
          <a:lstStyle/>
          <a:p>
            <a:fld id="{F2242FF3-49F6-6249-80F9-C5CD3244364C}" type="datetime1">
              <a:rPr lang="it-IT" smtClean="0"/>
              <a:t>14/01/2026</a:t>
            </a:fld>
            <a:endParaRPr lang="en-US"/>
          </a:p>
        </p:txBody>
      </p:sp>
      <p:sp>
        <p:nvSpPr>
          <p:cNvPr id="5" name="Footer Placeholder 4">
            <a:extLst>
              <a:ext uri="{FF2B5EF4-FFF2-40B4-BE49-F238E27FC236}">
                <a16:creationId xmlns:a16="http://schemas.microsoft.com/office/drawing/2014/main" id="{6C32B754-D320-F345-ED61-6A08680BBAC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CC422CB4-9BE3-C16C-C859-B3AE6555A4BE}"/>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69633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A502-42E6-48EC-FD69-EE09E03799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D162E1F-E344-B762-9A61-D6FF79764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316B63-8D2E-3425-5342-6E507D3F8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A07699-DD6C-6D05-5C84-351C3E2EE3C7}"/>
              </a:ext>
            </a:extLst>
          </p:cNvPr>
          <p:cNvSpPr>
            <a:spLocks noGrp="1"/>
          </p:cNvSpPr>
          <p:nvPr>
            <p:ph type="dt" sz="half" idx="10"/>
          </p:nvPr>
        </p:nvSpPr>
        <p:spPr/>
        <p:txBody>
          <a:bodyPr/>
          <a:lstStyle/>
          <a:p>
            <a:fld id="{6D87C5BD-853D-BE44-8121-5EE0EFAADFE6}" type="datetime1">
              <a:rPr lang="it-IT" smtClean="0"/>
              <a:t>14/01/2026</a:t>
            </a:fld>
            <a:endParaRPr lang="en-US"/>
          </a:p>
        </p:txBody>
      </p:sp>
      <p:sp>
        <p:nvSpPr>
          <p:cNvPr id="6" name="Footer Placeholder 5">
            <a:extLst>
              <a:ext uri="{FF2B5EF4-FFF2-40B4-BE49-F238E27FC236}">
                <a16:creationId xmlns:a16="http://schemas.microsoft.com/office/drawing/2014/main" id="{175E7654-514E-3DD1-6391-0F85C5801D0D}"/>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D7840C43-AEF1-9436-D195-C2FF503F9A06}"/>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303914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433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0B7D-AB9F-4556-9FD2-2EC48C5A02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46CE8F-773A-A368-F29C-A0259E5A78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FB606C-F468-27DC-D6AC-0389BA691250}"/>
              </a:ext>
            </a:extLst>
          </p:cNvPr>
          <p:cNvSpPr>
            <a:spLocks noGrp="1"/>
          </p:cNvSpPr>
          <p:nvPr>
            <p:ph type="dt" sz="half" idx="10"/>
          </p:nvPr>
        </p:nvSpPr>
        <p:spPr/>
        <p:txBody>
          <a:bodyPr/>
          <a:lstStyle/>
          <a:p>
            <a:fld id="{51C57652-EE77-C046-86EF-68D412FEDAB7}" type="datetime1">
              <a:rPr lang="it-IT" smtClean="0"/>
              <a:t>14/01/2026</a:t>
            </a:fld>
            <a:endParaRPr lang="en-US"/>
          </a:p>
        </p:txBody>
      </p:sp>
      <p:sp>
        <p:nvSpPr>
          <p:cNvPr id="5" name="Footer Placeholder 4">
            <a:extLst>
              <a:ext uri="{FF2B5EF4-FFF2-40B4-BE49-F238E27FC236}">
                <a16:creationId xmlns:a16="http://schemas.microsoft.com/office/drawing/2014/main" id="{292BDA42-2669-581A-A82E-7374B85C9ED7}"/>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A88644A6-4DAC-1E0A-3EEB-DC8A8549E27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566643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77D95-2FE1-4152-2DC2-E1B880E2DE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23E0CA-BAAC-6663-AFEA-C5B5BAD596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8B013-DF51-3B82-B8C2-AFFB7107564F}"/>
              </a:ext>
            </a:extLst>
          </p:cNvPr>
          <p:cNvSpPr>
            <a:spLocks noGrp="1"/>
          </p:cNvSpPr>
          <p:nvPr>
            <p:ph type="dt" sz="half" idx="10"/>
          </p:nvPr>
        </p:nvSpPr>
        <p:spPr/>
        <p:txBody>
          <a:bodyPr/>
          <a:lstStyle/>
          <a:p>
            <a:fld id="{77163EC6-1BA0-2148-8750-DB0B4D957225}" type="datetime1">
              <a:rPr lang="it-IT" smtClean="0"/>
              <a:t>14/01/2026</a:t>
            </a:fld>
            <a:endParaRPr lang="en-US"/>
          </a:p>
        </p:txBody>
      </p:sp>
      <p:sp>
        <p:nvSpPr>
          <p:cNvPr id="5" name="Footer Placeholder 4">
            <a:extLst>
              <a:ext uri="{FF2B5EF4-FFF2-40B4-BE49-F238E27FC236}">
                <a16:creationId xmlns:a16="http://schemas.microsoft.com/office/drawing/2014/main" id="{10D25362-8720-7779-B6D1-59D995EBEF40}"/>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2279F8DF-7325-89DA-E989-A94B09FB99E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416910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601764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F4E8C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333F5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918007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2E1AE"/>
                </a:solidFill>
              </a:defRPr>
            </a:lvl1pPr>
          </a:lstStyle>
          <a:p>
            <a:r>
              <a:rPr lang="en-GB"/>
              <a:t>Click to edit Master title style</a:t>
            </a:r>
            <a:endParaRPr lang="en-US"/>
          </a:p>
        </p:txBody>
      </p:sp>
    </p:spTree>
    <p:extLst>
      <p:ext uri="{BB962C8B-B14F-4D97-AF65-F5344CB8AC3E}">
        <p14:creationId xmlns:p14="http://schemas.microsoft.com/office/powerpoint/2010/main" val="9424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FFD-937E-CDBA-C908-E4CF6BAD4A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D2F6482-4254-D6DB-0F85-041577FAD7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4773AF-8B5E-0537-47C9-FB368A6E3783}"/>
              </a:ext>
            </a:extLst>
          </p:cNvPr>
          <p:cNvSpPr>
            <a:spLocks noGrp="1"/>
          </p:cNvSpPr>
          <p:nvPr>
            <p:ph type="dt" sz="half" idx="10"/>
          </p:nvPr>
        </p:nvSpPr>
        <p:spPr/>
        <p:txBody>
          <a:bodyPr/>
          <a:lstStyle/>
          <a:p>
            <a:fld id="{D0BD7037-3F6C-1047-A701-9FB96B6A1F42}" type="datetime1">
              <a:rPr lang="it-IT" smtClean="0"/>
              <a:t>14/01/2026</a:t>
            </a:fld>
            <a:endParaRPr lang="en-US"/>
          </a:p>
        </p:txBody>
      </p:sp>
      <p:sp>
        <p:nvSpPr>
          <p:cNvPr id="5" name="Footer Placeholder 4">
            <a:extLst>
              <a:ext uri="{FF2B5EF4-FFF2-40B4-BE49-F238E27FC236}">
                <a16:creationId xmlns:a16="http://schemas.microsoft.com/office/drawing/2014/main" id="{FB955FFD-F2A4-62C2-84AC-CC27BC61A06F}"/>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1A6FE0E6-3CB6-E290-E7B6-9B5C683A498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2545140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9BC0-3B8F-C7FA-2438-7D8E4DF259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584D29-096D-E749-7E2A-DAEC7293A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AEBE5-341B-AB0C-5719-D4E03EA97B6F}"/>
              </a:ext>
            </a:extLst>
          </p:cNvPr>
          <p:cNvSpPr>
            <a:spLocks noGrp="1"/>
          </p:cNvSpPr>
          <p:nvPr>
            <p:ph type="dt" sz="half" idx="10"/>
          </p:nvPr>
        </p:nvSpPr>
        <p:spPr/>
        <p:txBody>
          <a:bodyPr/>
          <a:lstStyle/>
          <a:p>
            <a:fld id="{F2242FF3-49F6-6249-80F9-C5CD3244364C}" type="datetime1">
              <a:rPr lang="it-IT" smtClean="0"/>
              <a:t>14/01/2026</a:t>
            </a:fld>
            <a:endParaRPr lang="en-US"/>
          </a:p>
        </p:txBody>
      </p:sp>
      <p:sp>
        <p:nvSpPr>
          <p:cNvPr id="5" name="Footer Placeholder 4">
            <a:extLst>
              <a:ext uri="{FF2B5EF4-FFF2-40B4-BE49-F238E27FC236}">
                <a16:creationId xmlns:a16="http://schemas.microsoft.com/office/drawing/2014/main" id="{6C32B754-D320-F345-ED61-6A08680BBAC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CC422CB4-9BE3-C16C-C859-B3AE6555A4BE}"/>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749446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594F-8EBB-4F6B-D51E-050F2FEFFC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832B9F-5B5A-911B-4F02-F982BD619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7C89C9-A121-18F0-35BC-B3D63828D1C6}"/>
              </a:ext>
            </a:extLst>
          </p:cNvPr>
          <p:cNvSpPr>
            <a:spLocks noGrp="1"/>
          </p:cNvSpPr>
          <p:nvPr>
            <p:ph type="dt" sz="half" idx="10"/>
          </p:nvPr>
        </p:nvSpPr>
        <p:spPr/>
        <p:txBody>
          <a:bodyPr/>
          <a:lstStyle/>
          <a:p>
            <a:fld id="{99C79C8F-EC09-9140-A6AB-88491B30E11A}" type="datetime1">
              <a:rPr lang="it-IT" smtClean="0"/>
              <a:t>14/01/2026</a:t>
            </a:fld>
            <a:endParaRPr lang="en-US"/>
          </a:p>
        </p:txBody>
      </p:sp>
      <p:sp>
        <p:nvSpPr>
          <p:cNvPr id="5" name="Footer Placeholder 4">
            <a:extLst>
              <a:ext uri="{FF2B5EF4-FFF2-40B4-BE49-F238E27FC236}">
                <a16:creationId xmlns:a16="http://schemas.microsoft.com/office/drawing/2014/main" id="{5FC93585-8069-84B0-5501-4E38D11D03A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523F7790-94C2-3529-4FF9-F975E30D23B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428719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594F-8EBB-4F6B-D51E-050F2FEFFC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832B9F-5B5A-911B-4F02-F982BD619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7C89C9-A121-18F0-35BC-B3D63828D1C6}"/>
              </a:ext>
            </a:extLst>
          </p:cNvPr>
          <p:cNvSpPr>
            <a:spLocks noGrp="1"/>
          </p:cNvSpPr>
          <p:nvPr>
            <p:ph type="dt" sz="half" idx="10"/>
          </p:nvPr>
        </p:nvSpPr>
        <p:spPr/>
        <p:txBody>
          <a:bodyPr/>
          <a:lstStyle/>
          <a:p>
            <a:fld id="{99C79C8F-EC09-9140-A6AB-88491B30E11A}" type="datetime1">
              <a:rPr lang="it-IT" smtClean="0"/>
              <a:t>14/01/2026</a:t>
            </a:fld>
            <a:endParaRPr lang="en-US"/>
          </a:p>
        </p:txBody>
      </p:sp>
      <p:sp>
        <p:nvSpPr>
          <p:cNvPr id="5" name="Footer Placeholder 4">
            <a:extLst>
              <a:ext uri="{FF2B5EF4-FFF2-40B4-BE49-F238E27FC236}">
                <a16:creationId xmlns:a16="http://schemas.microsoft.com/office/drawing/2014/main" id="{5FC93585-8069-84B0-5501-4E38D11D03AD}"/>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523F7790-94C2-3529-4FF9-F975E30D23B1}"/>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396279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4E8C9"/>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873366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0A52-FCEA-4F57-53DC-087BF97FDA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8E44DD-4A15-AD23-8092-28E4B9A06A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ADF0A5-EBA8-774C-5AC9-AC9648E31B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9730190-E67A-8B01-2251-FEA799E3E964}"/>
              </a:ext>
            </a:extLst>
          </p:cNvPr>
          <p:cNvSpPr>
            <a:spLocks noGrp="1"/>
          </p:cNvSpPr>
          <p:nvPr>
            <p:ph type="dt" sz="half" idx="10"/>
          </p:nvPr>
        </p:nvSpPr>
        <p:spPr/>
        <p:txBody>
          <a:bodyPr/>
          <a:lstStyle/>
          <a:p>
            <a:fld id="{B088EF65-2A7F-9847-8B24-B4966F5729D1}" type="datetime1">
              <a:rPr lang="it-IT" smtClean="0"/>
              <a:t>14/01/2026</a:t>
            </a:fld>
            <a:endParaRPr lang="en-US"/>
          </a:p>
        </p:txBody>
      </p:sp>
      <p:sp>
        <p:nvSpPr>
          <p:cNvPr id="6" name="Footer Placeholder 5">
            <a:extLst>
              <a:ext uri="{FF2B5EF4-FFF2-40B4-BE49-F238E27FC236}">
                <a16:creationId xmlns:a16="http://schemas.microsoft.com/office/drawing/2014/main" id="{E19B04CB-E937-D510-930F-044C44995757}"/>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748341EE-61AF-C831-BEE2-9548B7A6A14B}"/>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21929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3C6D-6D8E-26D6-4BA4-780069987D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4DFB66-892F-E167-2193-D8E570FFF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4E1830-1ED9-CAA8-E69E-C5C8F9D69D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F5F5DB-6BBE-BC16-1D15-7E0D4ACD9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94D7C5-1708-08B0-43A9-7A45717550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3D4BE0-4138-70B3-E149-85D7D22A70A3}"/>
              </a:ext>
            </a:extLst>
          </p:cNvPr>
          <p:cNvSpPr>
            <a:spLocks noGrp="1"/>
          </p:cNvSpPr>
          <p:nvPr>
            <p:ph type="dt" sz="half" idx="10"/>
          </p:nvPr>
        </p:nvSpPr>
        <p:spPr/>
        <p:txBody>
          <a:bodyPr/>
          <a:lstStyle/>
          <a:p>
            <a:fld id="{55551582-AEC6-1B4A-B257-C7EEB6F89188}" type="datetime1">
              <a:rPr lang="it-IT" smtClean="0"/>
              <a:t>14/01/2026</a:t>
            </a:fld>
            <a:endParaRPr lang="en-US"/>
          </a:p>
        </p:txBody>
      </p:sp>
      <p:sp>
        <p:nvSpPr>
          <p:cNvPr id="8" name="Footer Placeholder 7">
            <a:extLst>
              <a:ext uri="{FF2B5EF4-FFF2-40B4-BE49-F238E27FC236}">
                <a16:creationId xmlns:a16="http://schemas.microsoft.com/office/drawing/2014/main" id="{6BB1554E-5EA4-BBFF-6ADB-32F1D8C003CA}"/>
              </a:ext>
            </a:extLst>
          </p:cNvPr>
          <p:cNvSpPr>
            <a:spLocks noGrp="1"/>
          </p:cNvSpPr>
          <p:nvPr>
            <p:ph type="ftr" sz="quarter" idx="11"/>
          </p:nvPr>
        </p:nvSpPr>
        <p:spPr/>
        <p:txBody>
          <a:bodyPr/>
          <a:lstStyle/>
          <a:p>
            <a:r>
              <a:rPr lang="en-US"/>
              <a:t>Ringdown in semi-open systems</a:t>
            </a:r>
          </a:p>
        </p:txBody>
      </p:sp>
      <p:sp>
        <p:nvSpPr>
          <p:cNvPr id="9" name="Slide Number Placeholder 8">
            <a:extLst>
              <a:ext uri="{FF2B5EF4-FFF2-40B4-BE49-F238E27FC236}">
                <a16:creationId xmlns:a16="http://schemas.microsoft.com/office/drawing/2014/main" id="{CABF8FB6-B762-852D-ABF0-3338E7629B59}"/>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2996597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6A28-D2BC-66A5-AD1E-901F8741C1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581B47-D9E4-B61C-4A16-8F2C6E2F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20FD92-2ACD-903F-AFA9-BB1A121E2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2DB1FB-B8DC-3CAA-3226-D526F2ACE3CD}"/>
              </a:ext>
            </a:extLst>
          </p:cNvPr>
          <p:cNvSpPr>
            <a:spLocks noGrp="1"/>
          </p:cNvSpPr>
          <p:nvPr>
            <p:ph type="dt" sz="half" idx="10"/>
          </p:nvPr>
        </p:nvSpPr>
        <p:spPr/>
        <p:txBody>
          <a:bodyPr/>
          <a:lstStyle/>
          <a:p>
            <a:fld id="{4082A4E6-F855-844F-B636-190C5724909B}" type="datetime1">
              <a:rPr lang="it-IT" smtClean="0"/>
              <a:t>14/01/2026</a:t>
            </a:fld>
            <a:endParaRPr lang="en-US"/>
          </a:p>
        </p:txBody>
      </p:sp>
      <p:sp>
        <p:nvSpPr>
          <p:cNvPr id="6" name="Footer Placeholder 5">
            <a:extLst>
              <a:ext uri="{FF2B5EF4-FFF2-40B4-BE49-F238E27FC236}">
                <a16:creationId xmlns:a16="http://schemas.microsoft.com/office/drawing/2014/main" id="{1FD4D5C2-418C-67AA-1229-ED8F8C93640A}"/>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2AC5F262-C210-2A21-009F-AD699E58AB6A}"/>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342485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A502-42E6-48EC-FD69-EE09E03799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D162E1F-E344-B762-9A61-D6FF79764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316B63-8D2E-3425-5342-6E507D3F8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A07699-DD6C-6D05-5C84-351C3E2EE3C7}"/>
              </a:ext>
            </a:extLst>
          </p:cNvPr>
          <p:cNvSpPr>
            <a:spLocks noGrp="1"/>
          </p:cNvSpPr>
          <p:nvPr>
            <p:ph type="dt" sz="half" idx="10"/>
          </p:nvPr>
        </p:nvSpPr>
        <p:spPr/>
        <p:txBody>
          <a:bodyPr/>
          <a:lstStyle/>
          <a:p>
            <a:fld id="{6D87C5BD-853D-BE44-8121-5EE0EFAADFE6}" type="datetime1">
              <a:rPr lang="it-IT" smtClean="0"/>
              <a:t>14/01/2026</a:t>
            </a:fld>
            <a:endParaRPr lang="en-US"/>
          </a:p>
        </p:txBody>
      </p:sp>
      <p:sp>
        <p:nvSpPr>
          <p:cNvPr id="6" name="Footer Placeholder 5">
            <a:extLst>
              <a:ext uri="{FF2B5EF4-FFF2-40B4-BE49-F238E27FC236}">
                <a16:creationId xmlns:a16="http://schemas.microsoft.com/office/drawing/2014/main" id="{175E7654-514E-3DD1-6391-0F85C5801D0D}"/>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D7840C43-AEF1-9436-D195-C2FF503F9A06}"/>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098168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667607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0B7D-AB9F-4556-9FD2-2EC48C5A02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46CE8F-773A-A368-F29C-A0259E5A78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FB606C-F468-27DC-D6AC-0389BA691250}"/>
              </a:ext>
            </a:extLst>
          </p:cNvPr>
          <p:cNvSpPr>
            <a:spLocks noGrp="1"/>
          </p:cNvSpPr>
          <p:nvPr>
            <p:ph type="dt" sz="half" idx="10"/>
          </p:nvPr>
        </p:nvSpPr>
        <p:spPr/>
        <p:txBody>
          <a:bodyPr/>
          <a:lstStyle/>
          <a:p>
            <a:fld id="{51C57652-EE77-C046-86EF-68D412FEDAB7}" type="datetime1">
              <a:rPr lang="it-IT" smtClean="0"/>
              <a:t>14/01/2026</a:t>
            </a:fld>
            <a:endParaRPr lang="en-US"/>
          </a:p>
        </p:txBody>
      </p:sp>
      <p:sp>
        <p:nvSpPr>
          <p:cNvPr id="5" name="Footer Placeholder 4">
            <a:extLst>
              <a:ext uri="{FF2B5EF4-FFF2-40B4-BE49-F238E27FC236}">
                <a16:creationId xmlns:a16="http://schemas.microsoft.com/office/drawing/2014/main" id="{292BDA42-2669-581A-A82E-7374B85C9ED7}"/>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A88644A6-4DAC-1E0A-3EEB-DC8A8549E27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8188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77D95-2FE1-4152-2DC2-E1B880E2DE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23E0CA-BAAC-6663-AFEA-C5B5BAD596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8B013-DF51-3B82-B8C2-AFFB7107564F}"/>
              </a:ext>
            </a:extLst>
          </p:cNvPr>
          <p:cNvSpPr>
            <a:spLocks noGrp="1"/>
          </p:cNvSpPr>
          <p:nvPr>
            <p:ph type="dt" sz="half" idx="10"/>
          </p:nvPr>
        </p:nvSpPr>
        <p:spPr/>
        <p:txBody>
          <a:bodyPr/>
          <a:lstStyle/>
          <a:p>
            <a:fld id="{77163EC6-1BA0-2148-8750-DB0B4D957225}" type="datetime1">
              <a:rPr lang="it-IT" smtClean="0"/>
              <a:t>14/01/2026</a:t>
            </a:fld>
            <a:endParaRPr lang="en-US"/>
          </a:p>
        </p:txBody>
      </p:sp>
      <p:sp>
        <p:nvSpPr>
          <p:cNvPr id="5" name="Footer Placeholder 4">
            <a:extLst>
              <a:ext uri="{FF2B5EF4-FFF2-40B4-BE49-F238E27FC236}">
                <a16:creationId xmlns:a16="http://schemas.microsoft.com/office/drawing/2014/main" id="{10D25362-8720-7779-B6D1-59D995EBEF40}"/>
              </a:ext>
            </a:extLst>
          </p:cNvPr>
          <p:cNvSpPr>
            <a:spLocks noGrp="1"/>
          </p:cNvSpPr>
          <p:nvPr>
            <p:ph type="ftr" sz="quarter" idx="11"/>
          </p:nvPr>
        </p:nvSpPr>
        <p:spPr/>
        <p:txBody>
          <a:bodyPr/>
          <a:lstStyle/>
          <a:p>
            <a:r>
              <a:rPr lang="en-US"/>
              <a:t>Ringdown in semi-open systems</a:t>
            </a:r>
          </a:p>
        </p:txBody>
      </p:sp>
      <p:sp>
        <p:nvSpPr>
          <p:cNvPr id="6" name="Slide Number Placeholder 5">
            <a:extLst>
              <a:ext uri="{FF2B5EF4-FFF2-40B4-BE49-F238E27FC236}">
                <a16:creationId xmlns:a16="http://schemas.microsoft.com/office/drawing/2014/main" id="{2279F8DF-7325-89DA-E989-A94B09FB99ED}"/>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4020809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2E1AE"/>
                </a:solidFill>
              </a:defRPr>
            </a:lvl1pPr>
          </a:lstStyle>
          <a:p>
            <a:r>
              <a:rPr lang="en-GB"/>
              <a:t>Click to edit Master title style</a:t>
            </a:r>
            <a:endParaRPr lang="en-US"/>
          </a:p>
        </p:txBody>
      </p:sp>
    </p:spTree>
    <p:extLst>
      <p:ext uri="{BB962C8B-B14F-4D97-AF65-F5344CB8AC3E}">
        <p14:creationId xmlns:p14="http://schemas.microsoft.com/office/powerpoint/2010/main" val="1860738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22652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333F5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4E8C9"/>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283393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02BD0-4347-D510-4F7B-2BDC5CCE0BB2}"/>
              </a:ext>
            </a:extLst>
          </p:cNvPr>
          <p:cNvSpPr>
            <a:spLocks noGrp="1"/>
          </p:cNvSpPr>
          <p:nvPr>
            <p:ph type="dt" sz="half" idx="10"/>
          </p:nvPr>
        </p:nvSpPr>
        <p:spPr/>
        <p:txBody>
          <a:bodyPr/>
          <a:lstStyle>
            <a:lvl1pPr>
              <a:defRPr>
                <a:solidFill>
                  <a:srgbClr val="F2E1AE"/>
                </a:solidFill>
              </a:defRPr>
            </a:lvl1pPr>
          </a:lstStyle>
          <a:p>
            <a:fld id="{213BF354-08D8-464A-9760-E901D0F99E09}" type="datetime1">
              <a:rPr lang="it-IT" smtClean="0"/>
              <a:pPr/>
              <a:t>14/01/2026</a:t>
            </a:fld>
            <a:endParaRPr lang="en-US"/>
          </a:p>
        </p:txBody>
      </p:sp>
      <p:sp>
        <p:nvSpPr>
          <p:cNvPr id="3" name="Footer Placeholder 2">
            <a:extLst>
              <a:ext uri="{FF2B5EF4-FFF2-40B4-BE49-F238E27FC236}">
                <a16:creationId xmlns:a16="http://schemas.microsoft.com/office/drawing/2014/main" id="{5E76223A-3BB4-F988-8E4E-A67B6832F832}"/>
              </a:ext>
            </a:extLst>
          </p:cNvPr>
          <p:cNvSpPr>
            <a:spLocks noGrp="1"/>
          </p:cNvSpPr>
          <p:nvPr>
            <p:ph type="ftr" sz="quarter" idx="11"/>
          </p:nvPr>
        </p:nvSpPr>
        <p:spPr/>
        <p:txBody>
          <a:bodyPr/>
          <a:lstStyle>
            <a:lvl1pPr>
              <a:defRPr>
                <a:solidFill>
                  <a:srgbClr val="F2E1AE"/>
                </a:solidFill>
              </a:defRPr>
            </a:lvl1pPr>
          </a:lstStyle>
          <a:p>
            <a:r>
              <a:rPr lang="en-US"/>
              <a:t>Ringdown in semi-open systems</a:t>
            </a:r>
          </a:p>
        </p:txBody>
      </p:sp>
      <p:sp>
        <p:nvSpPr>
          <p:cNvPr id="4" name="Slide Number Placeholder 3">
            <a:extLst>
              <a:ext uri="{FF2B5EF4-FFF2-40B4-BE49-F238E27FC236}">
                <a16:creationId xmlns:a16="http://schemas.microsoft.com/office/drawing/2014/main" id="{E1529B72-6269-067C-1CD2-901E3D4984F9}"/>
              </a:ext>
            </a:extLst>
          </p:cNvPr>
          <p:cNvSpPr>
            <a:spLocks noGrp="1"/>
          </p:cNvSpPr>
          <p:nvPr>
            <p:ph type="sldNum" sz="quarter" idx="12"/>
          </p:nvPr>
        </p:nvSpPr>
        <p:spPr/>
        <p:txBody>
          <a:bodyPr/>
          <a:lstStyle>
            <a:lvl1pPr>
              <a:defRPr>
                <a:solidFill>
                  <a:srgbClr val="F2E1AE"/>
                </a:solidFill>
              </a:defRPr>
            </a:lvl1pPr>
          </a:lstStyle>
          <a:p>
            <a:fld id="{CB93F257-6BBA-414E-8121-BAD21A67B24E}" type="slidenum">
              <a:rPr lang="en-US" smtClean="0"/>
              <a:pPr/>
              <a:t>‹#›</a:t>
            </a:fld>
            <a:endParaRPr lang="en-US"/>
          </a:p>
        </p:txBody>
      </p:sp>
      <p:sp>
        <p:nvSpPr>
          <p:cNvPr id="6" name="Title 1">
            <a:extLst>
              <a:ext uri="{FF2B5EF4-FFF2-40B4-BE49-F238E27FC236}">
                <a16:creationId xmlns:a16="http://schemas.microsoft.com/office/drawing/2014/main" id="{9288EB21-78C8-4179-11F8-4F06ABD92FA3}"/>
              </a:ext>
            </a:extLst>
          </p:cNvPr>
          <p:cNvSpPr>
            <a:spLocks noGrp="1"/>
          </p:cNvSpPr>
          <p:nvPr>
            <p:ph type="title"/>
          </p:nvPr>
        </p:nvSpPr>
        <p:spPr>
          <a:xfrm>
            <a:off x="831850" y="1709738"/>
            <a:ext cx="10515600" cy="2852737"/>
          </a:xfrm>
        </p:spPr>
        <p:txBody>
          <a:bodyPr anchor="ctr"/>
          <a:lstStyle>
            <a:lvl1pPr algn="ctr">
              <a:defRPr sz="6000">
                <a:solidFill>
                  <a:srgbClr val="F4E8C9"/>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83689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0A52-FCEA-4F57-53DC-087BF97FDA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8E44DD-4A15-AD23-8092-28E4B9A06A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ADF0A5-EBA8-774C-5AC9-AC9648E31B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9730190-E67A-8B01-2251-FEA799E3E964}"/>
              </a:ext>
            </a:extLst>
          </p:cNvPr>
          <p:cNvSpPr>
            <a:spLocks noGrp="1"/>
          </p:cNvSpPr>
          <p:nvPr>
            <p:ph type="dt" sz="half" idx="10"/>
          </p:nvPr>
        </p:nvSpPr>
        <p:spPr/>
        <p:txBody>
          <a:bodyPr/>
          <a:lstStyle/>
          <a:p>
            <a:fld id="{B088EF65-2A7F-9847-8B24-B4966F5729D1}" type="datetime1">
              <a:rPr lang="it-IT" smtClean="0"/>
              <a:t>14/01/2026</a:t>
            </a:fld>
            <a:endParaRPr lang="en-US"/>
          </a:p>
        </p:txBody>
      </p:sp>
      <p:sp>
        <p:nvSpPr>
          <p:cNvPr id="6" name="Footer Placeholder 5">
            <a:extLst>
              <a:ext uri="{FF2B5EF4-FFF2-40B4-BE49-F238E27FC236}">
                <a16:creationId xmlns:a16="http://schemas.microsoft.com/office/drawing/2014/main" id="{E19B04CB-E937-D510-930F-044C44995757}"/>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748341EE-61AF-C831-BEE2-9548B7A6A14B}"/>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36888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3C6D-6D8E-26D6-4BA4-780069987D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4DFB66-892F-E167-2193-D8E570FFF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4E1830-1ED9-CAA8-E69E-C5C8F9D69D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F5F5DB-6BBE-BC16-1D15-7E0D4ACD9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94D7C5-1708-08B0-43A9-7A45717550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3D4BE0-4138-70B3-E149-85D7D22A70A3}"/>
              </a:ext>
            </a:extLst>
          </p:cNvPr>
          <p:cNvSpPr>
            <a:spLocks noGrp="1"/>
          </p:cNvSpPr>
          <p:nvPr>
            <p:ph type="dt" sz="half" idx="10"/>
          </p:nvPr>
        </p:nvSpPr>
        <p:spPr/>
        <p:txBody>
          <a:bodyPr/>
          <a:lstStyle/>
          <a:p>
            <a:fld id="{55551582-AEC6-1B4A-B257-C7EEB6F89188}" type="datetime1">
              <a:rPr lang="it-IT" smtClean="0"/>
              <a:t>14/01/2026</a:t>
            </a:fld>
            <a:endParaRPr lang="en-US"/>
          </a:p>
        </p:txBody>
      </p:sp>
      <p:sp>
        <p:nvSpPr>
          <p:cNvPr id="8" name="Footer Placeholder 7">
            <a:extLst>
              <a:ext uri="{FF2B5EF4-FFF2-40B4-BE49-F238E27FC236}">
                <a16:creationId xmlns:a16="http://schemas.microsoft.com/office/drawing/2014/main" id="{6BB1554E-5EA4-BBFF-6ADB-32F1D8C003CA}"/>
              </a:ext>
            </a:extLst>
          </p:cNvPr>
          <p:cNvSpPr>
            <a:spLocks noGrp="1"/>
          </p:cNvSpPr>
          <p:nvPr>
            <p:ph type="ftr" sz="quarter" idx="11"/>
          </p:nvPr>
        </p:nvSpPr>
        <p:spPr/>
        <p:txBody>
          <a:bodyPr/>
          <a:lstStyle/>
          <a:p>
            <a:r>
              <a:rPr lang="en-US"/>
              <a:t>Ringdown in semi-open systems</a:t>
            </a:r>
          </a:p>
        </p:txBody>
      </p:sp>
      <p:sp>
        <p:nvSpPr>
          <p:cNvPr id="9" name="Slide Number Placeholder 8">
            <a:extLst>
              <a:ext uri="{FF2B5EF4-FFF2-40B4-BE49-F238E27FC236}">
                <a16:creationId xmlns:a16="http://schemas.microsoft.com/office/drawing/2014/main" id="{CABF8FB6-B762-852D-ABF0-3338E7629B59}"/>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11585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6A28-D2BC-66A5-AD1E-901F8741C1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581B47-D9E4-B61C-4A16-8F2C6E2F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20FD92-2ACD-903F-AFA9-BB1A121E2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2DB1FB-B8DC-3CAA-3226-D526F2ACE3CD}"/>
              </a:ext>
            </a:extLst>
          </p:cNvPr>
          <p:cNvSpPr>
            <a:spLocks noGrp="1"/>
          </p:cNvSpPr>
          <p:nvPr>
            <p:ph type="dt" sz="half" idx="10"/>
          </p:nvPr>
        </p:nvSpPr>
        <p:spPr/>
        <p:txBody>
          <a:bodyPr/>
          <a:lstStyle/>
          <a:p>
            <a:fld id="{4082A4E6-F855-844F-B636-190C5724909B}" type="datetime1">
              <a:rPr lang="it-IT" smtClean="0"/>
              <a:t>14/01/2026</a:t>
            </a:fld>
            <a:endParaRPr lang="en-US"/>
          </a:p>
        </p:txBody>
      </p:sp>
      <p:sp>
        <p:nvSpPr>
          <p:cNvPr id="6" name="Footer Placeholder 5">
            <a:extLst>
              <a:ext uri="{FF2B5EF4-FFF2-40B4-BE49-F238E27FC236}">
                <a16:creationId xmlns:a16="http://schemas.microsoft.com/office/drawing/2014/main" id="{1FD4D5C2-418C-67AA-1229-ED8F8C93640A}"/>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2AC5F262-C210-2A21-009F-AD699E58AB6A}"/>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16860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A502-42E6-48EC-FD69-EE09E03799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D162E1F-E344-B762-9A61-D6FF79764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316B63-8D2E-3425-5342-6E507D3F8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A07699-DD6C-6D05-5C84-351C3E2EE3C7}"/>
              </a:ext>
            </a:extLst>
          </p:cNvPr>
          <p:cNvSpPr>
            <a:spLocks noGrp="1"/>
          </p:cNvSpPr>
          <p:nvPr>
            <p:ph type="dt" sz="half" idx="10"/>
          </p:nvPr>
        </p:nvSpPr>
        <p:spPr/>
        <p:txBody>
          <a:bodyPr/>
          <a:lstStyle/>
          <a:p>
            <a:fld id="{6D87C5BD-853D-BE44-8121-5EE0EFAADFE6}" type="datetime1">
              <a:rPr lang="it-IT" smtClean="0"/>
              <a:t>14/01/2026</a:t>
            </a:fld>
            <a:endParaRPr lang="en-US"/>
          </a:p>
        </p:txBody>
      </p:sp>
      <p:sp>
        <p:nvSpPr>
          <p:cNvPr id="6" name="Footer Placeholder 5">
            <a:extLst>
              <a:ext uri="{FF2B5EF4-FFF2-40B4-BE49-F238E27FC236}">
                <a16:creationId xmlns:a16="http://schemas.microsoft.com/office/drawing/2014/main" id="{175E7654-514E-3DD1-6391-0F85C5801D0D}"/>
              </a:ext>
            </a:extLst>
          </p:cNvPr>
          <p:cNvSpPr>
            <a:spLocks noGrp="1"/>
          </p:cNvSpPr>
          <p:nvPr>
            <p:ph type="ftr" sz="quarter" idx="11"/>
          </p:nvPr>
        </p:nvSpPr>
        <p:spPr/>
        <p:txBody>
          <a:bodyPr/>
          <a:lstStyle/>
          <a:p>
            <a:r>
              <a:rPr lang="en-US"/>
              <a:t>Ringdown in semi-open systems</a:t>
            </a:r>
          </a:p>
        </p:txBody>
      </p:sp>
      <p:sp>
        <p:nvSpPr>
          <p:cNvPr id="7" name="Slide Number Placeholder 6">
            <a:extLst>
              <a:ext uri="{FF2B5EF4-FFF2-40B4-BE49-F238E27FC236}">
                <a16:creationId xmlns:a16="http://schemas.microsoft.com/office/drawing/2014/main" id="{D7840C43-AEF1-9436-D195-C2FF503F9A06}"/>
              </a:ext>
            </a:extLst>
          </p:cNvPr>
          <p:cNvSpPr>
            <a:spLocks noGrp="1"/>
          </p:cNvSpPr>
          <p:nvPr>
            <p:ph type="sldNum" sz="quarter" idx="12"/>
          </p:nvPr>
        </p:nvSpPr>
        <p:spPr/>
        <p:txBody>
          <a:bodyPr/>
          <a:lstStyle/>
          <a:p>
            <a:fld id="{CB93F257-6BBA-414E-8121-BAD21A67B24E}" type="slidenum">
              <a:rPr lang="en-US" smtClean="0"/>
              <a:t>‹#›</a:t>
            </a:fld>
            <a:endParaRPr lang="en-US"/>
          </a:p>
        </p:txBody>
      </p:sp>
    </p:spTree>
    <p:extLst>
      <p:ext uri="{BB962C8B-B14F-4D97-AF65-F5344CB8AC3E}">
        <p14:creationId xmlns:p14="http://schemas.microsoft.com/office/powerpoint/2010/main" val="320021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5A64CC-8AB4-4157-E9F3-4610383F434E}"/>
              </a:ext>
            </a:extLst>
          </p:cNvPr>
          <p:cNvSpPr>
            <a:spLocks noGrp="1"/>
          </p:cNvSpPr>
          <p:nvPr>
            <p:ph type="body" sz="quarter" idx="13"/>
          </p:nvPr>
        </p:nvSpPr>
        <p:spPr>
          <a:xfrm>
            <a:off x="1181100" y="2095500"/>
            <a:ext cx="8345488" cy="274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5E792EB8-59FB-169F-6211-919503899DB0}"/>
              </a:ext>
            </a:extLst>
          </p:cNvPr>
          <p:cNvSpPr>
            <a:spLocks noGrp="1"/>
          </p:cNvSpPr>
          <p:nvPr>
            <p:ph type="dt" sz="half" idx="14"/>
          </p:nvPr>
        </p:nvSpPr>
        <p:spPr/>
        <p:txBody>
          <a:bodyPr/>
          <a:lstStyle/>
          <a:p>
            <a:fld id="{D6566B3D-7B86-264B-9F7E-CD79ED762CC3}" type="datetime1">
              <a:rPr lang="it-IT" smtClean="0"/>
              <a:t>14/01/2026</a:t>
            </a:fld>
            <a:endParaRPr lang="en-US"/>
          </a:p>
        </p:txBody>
      </p:sp>
      <p:sp>
        <p:nvSpPr>
          <p:cNvPr id="9" name="Footer Placeholder 8">
            <a:extLst>
              <a:ext uri="{FF2B5EF4-FFF2-40B4-BE49-F238E27FC236}">
                <a16:creationId xmlns:a16="http://schemas.microsoft.com/office/drawing/2014/main" id="{DF6B12E5-8B2E-B3A8-37CD-B69AA346D7C6}"/>
              </a:ext>
            </a:extLst>
          </p:cNvPr>
          <p:cNvSpPr>
            <a:spLocks noGrp="1"/>
          </p:cNvSpPr>
          <p:nvPr>
            <p:ph type="ftr" sz="quarter" idx="15"/>
          </p:nvPr>
        </p:nvSpPr>
        <p:spPr/>
        <p:txBody>
          <a:bodyPr/>
          <a:lstStyle/>
          <a:p>
            <a:r>
              <a:rPr lang="en-US"/>
              <a:t>Ringdown in semi-open systems</a:t>
            </a:r>
          </a:p>
        </p:txBody>
      </p:sp>
      <p:sp>
        <p:nvSpPr>
          <p:cNvPr id="10" name="Slide Number Placeholder 9">
            <a:extLst>
              <a:ext uri="{FF2B5EF4-FFF2-40B4-BE49-F238E27FC236}">
                <a16:creationId xmlns:a16="http://schemas.microsoft.com/office/drawing/2014/main" id="{5C7FA887-DF86-9348-D2A2-F0DF9EC987BB}"/>
              </a:ext>
            </a:extLst>
          </p:cNvPr>
          <p:cNvSpPr>
            <a:spLocks noGrp="1"/>
          </p:cNvSpPr>
          <p:nvPr>
            <p:ph type="sldNum" sz="quarter" idx="16"/>
          </p:nvPr>
        </p:nvSpPr>
        <p:spPr/>
        <p:txBody>
          <a:bodyPr/>
          <a:lstStyle/>
          <a:p>
            <a:fld id="{CB93F257-6BBA-414E-8121-BAD21A67B24E}" type="slidenum">
              <a:rPr lang="en-US" smtClean="0"/>
              <a:t>‹#›</a:t>
            </a:fld>
            <a:endParaRPr lang="en-US"/>
          </a:p>
        </p:txBody>
      </p:sp>
      <p:sp>
        <p:nvSpPr>
          <p:cNvPr id="11" name="Title 10">
            <a:extLst>
              <a:ext uri="{FF2B5EF4-FFF2-40B4-BE49-F238E27FC236}">
                <a16:creationId xmlns:a16="http://schemas.microsoft.com/office/drawing/2014/main" id="{6D6C3A24-6C61-0642-B4C8-057FD327A8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06025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E8C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1411-A320-57C9-0E1B-5D700C1B2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F1049F-512D-FD3D-8C3B-F3166CB25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B24347C-30D9-2ED3-6D8F-ED65C55F5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66B3D-7B86-264B-9F7E-CD79ED762CC3}" type="datetime1">
              <a:rPr lang="it-IT" smtClean="0"/>
              <a:t>14/01/2026</a:t>
            </a:fld>
            <a:endParaRPr lang="en-US"/>
          </a:p>
        </p:txBody>
      </p:sp>
      <p:sp>
        <p:nvSpPr>
          <p:cNvPr id="5" name="Footer Placeholder 4">
            <a:extLst>
              <a:ext uri="{FF2B5EF4-FFF2-40B4-BE49-F238E27FC236}">
                <a16:creationId xmlns:a16="http://schemas.microsoft.com/office/drawing/2014/main" id="{EE79E37B-F120-3FE8-4AB1-446604CC5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Ringdown in semi-open systems</a:t>
            </a:r>
          </a:p>
        </p:txBody>
      </p:sp>
      <p:sp>
        <p:nvSpPr>
          <p:cNvPr id="6" name="Slide Number Placeholder 5">
            <a:extLst>
              <a:ext uri="{FF2B5EF4-FFF2-40B4-BE49-F238E27FC236}">
                <a16:creationId xmlns:a16="http://schemas.microsoft.com/office/drawing/2014/main" id="{DC17EE88-9408-01F7-D6ED-0F1829785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3F257-6BBA-414E-8121-BAD21A67B24E}" type="slidenum">
              <a:rPr lang="en-US" smtClean="0"/>
              <a:t>‹#›</a:t>
            </a:fld>
            <a:endParaRPr lang="en-US"/>
          </a:p>
        </p:txBody>
      </p:sp>
    </p:spTree>
    <p:extLst>
      <p:ext uri="{BB962C8B-B14F-4D97-AF65-F5344CB8AC3E}">
        <p14:creationId xmlns:p14="http://schemas.microsoft.com/office/powerpoint/2010/main" val="35889817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4" r:id="rId12"/>
  </p:sldLayoutIdLst>
  <p:hf hdr="0" dt="0"/>
  <p:txStyles>
    <p:titleStyle>
      <a:lvl1pPr algn="l" defTabSz="914400" rtl="0" eaLnBrk="1" latinLnBrk="0" hangingPunct="1">
        <a:lnSpc>
          <a:spcPct val="90000"/>
        </a:lnSpc>
        <a:spcBef>
          <a:spcPct val="0"/>
        </a:spcBef>
        <a:buNone/>
        <a:defRPr sz="4400" b="1" i="0" kern="1200">
          <a:solidFill>
            <a:srgbClr val="333F54"/>
          </a:solidFill>
          <a:latin typeface="Futura" panose="020B0602020204020303" pitchFamily="34" charset="-79"/>
          <a:ea typeface="Baskerville" panose="02020502070401020303" pitchFamily="18" charset="0"/>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3F5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1411-A320-57C9-0E1B-5D700C1B2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F1049F-512D-FD3D-8C3B-F3166CB25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B24347C-30D9-2ED3-6D8F-ED65C55F5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66B3D-7B86-264B-9F7E-CD79ED762CC3}" type="datetime1">
              <a:rPr lang="it-IT" smtClean="0"/>
              <a:t>14/01/2026</a:t>
            </a:fld>
            <a:endParaRPr lang="en-US"/>
          </a:p>
        </p:txBody>
      </p:sp>
      <p:sp>
        <p:nvSpPr>
          <p:cNvPr id="5" name="Footer Placeholder 4">
            <a:extLst>
              <a:ext uri="{FF2B5EF4-FFF2-40B4-BE49-F238E27FC236}">
                <a16:creationId xmlns:a16="http://schemas.microsoft.com/office/drawing/2014/main" id="{EE79E37B-F120-3FE8-4AB1-446604CC5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Ringdown in semi-open systems</a:t>
            </a:r>
          </a:p>
        </p:txBody>
      </p:sp>
      <p:sp>
        <p:nvSpPr>
          <p:cNvPr id="6" name="Slide Number Placeholder 5">
            <a:extLst>
              <a:ext uri="{FF2B5EF4-FFF2-40B4-BE49-F238E27FC236}">
                <a16:creationId xmlns:a16="http://schemas.microsoft.com/office/drawing/2014/main" id="{DC17EE88-9408-01F7-D6ED-0F1829785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3F257-6BBA-414E-8121-BAD21A67B24E}" type="slidenum">
              <a:rPr lang="en-US" smtClean="0"/>
              <a:t>‹#›</a:t>
            </a:fld>
            <a:endParaRPr lang="en-US"/>
          </a:p>
        </p:txBody>
      </p:sp>
    </p:spTree>
    <p:extLst>
      <p:ext uri="{BB962C8B-B14F-4D97-AF65-F5344CB8AC3E}">
        <p14:creationId xmlns:p14="http://schemas.microsoft.com/office/powerpoint/2010/main" val="1943564124"/>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dt="0"/>
  <p:txStyles>
    <p:titleStyle>
      <a:lvl1pPr algn="l" defTabSz="914400" rtl="0" eaLnBrk="1" latinLnBrk="0" hangingPunct="1">
        <a:lnSpc>
          <a:spcPct val="90000"/>
        </a:lnSpc>
        <a:spcBef>
          <a:spcPct val="0"/>
        </a:spcBef>
        <a:buNone/>
        <a:defRPr sz="4400" b="1" i="0" kern="1200">
          <a:solidFill>
            <a:srgbClr val="F4E8C9"/>
          </a:solidFill>
          <a:latin typeface="Futura" panose="020B0602020204020303" pitchFamily="34" charset="-79"/>
          <a:ea typeface="Baskerville" panose="02020502070401020303" pitchFamily="18" charset="0"/>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4E8C9"/>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4E8C9"/>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4E8C9"/>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4E8C9"/>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4E8C9"/>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FCF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1411-A320-57C9-0E1B-5D700C1B2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F1049F-512D-FD3D-8C3B-F3166CB25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B24347C-30D9-2ED3-6D8F-ED65C55F5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66B3D-7B86-264B-9F7E-CD79ED762CC3}" type="datetime1">
              <a:rPr lang="it-IT" smtClean="0"/>
              <a:t>14/01/2026</a:t>
            </a:fld>
            <a:endParaRPr lang="en-US"/>
          </a:p>
        </p:txBody>
      </p:sp>
      <p:sp>
        <p:nvSpPr>
          <p:cNvPr id="5" name="Footer Placeholder 4">
            <a:extLst>
              <a:ext uri="{FF2B5EF4-FFF2-40B4-BE49-F238E27FC236}">
                <a16:creationId xmlns:a16="http://schemas.microsoft.com/office/drawing/2014/main" id="{EE79E37B-F120-3FE8-4AB1-446604CC5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Ringdown in semi-open systems</a:t>
            </a:r>
          </a:p>
        </p:txBody>
      </p:sp>
      <p:sp>
        <p:nvSpPr>
          <p:cNvPr id="6" name="Slide Number Placeholder 5">
            <a:extLst>
              <a:ext uri="{FF2B5EF4-FFF2-40B4-BE49-F238E27FC236}">
                <a16:creationId xmlns:a16="http://schemas.microsoft.com/office/drawing/2014/main" id="{DC17EE88-9408-01F7-D6ED-0F1829785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3F257-6BBA-414E-8121-BAD21A67B24E}" type="slidenum">
              <a:rPr lang="en-US" smtClean="0"/>
              <a:t>‹#›</a:t>
            </a:fld>
            <a:endParaRPr lang="en-US"/>
          </a:p>
        </p:txBody>
      </p:sp>
    </p:spTree>
    <p:extLst>
      <p:ext uri="{BB962C8B-B14F-4D97-AF65-F5344CB8AC3E}">
        <p14:creationId xmlns:p14="http://schemas.microsoft.com/office/powerpoint/2010/main" val="3592978889"/>
      </p:ext>
    </p:extLst>
  </p:cSld>
  <p:clrMap bg1="dk1" tx1="lt1" bg2="dk2" tx2="lt2" accent1="accent1" accent2="accent2" accent3="accent3" accent4="accent4" accent5="accent5" accent6="accent6" hlink="hlink" folHlink="folHlink"/>
  <p:sldLayoutIdLst>
    <p:sldLayoutId id="214748365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hdr="0" dt="0"/>
  <p:txStyles>
    <p:titleStyle>
      <a:lvl1pPr algn="l" defTabSz="914400" rtl="0" eaLnBrk="1" latinLnBrk="0" hangingPunct="1">
        <a:lnSpc>
          <a:spcPct val="90000"/>
        </a:lnSpc>
        <a:spcBef>
          <a:spcPct val="0"/>
        </a:spcBef>
        <a:buNone/>
        <a:defRPr sz="4400" b="1" i="0" kern="1200">
          <a:solidFill>
            <a:srgbClr val="0070C0"/>
          </a:solidFill>
          <a:latin typeface="Futura" panose="020B0602020204020303" pitchFamily="34" charset="-79"/>
          <a:ea typeface="Baskerville" panose="02020502070401020303" pitchFamily="18" charset="0"/>
          <a:cs typeface="Futura"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0.png"/><Relationship Id="rId7" Type="http://schemas.openxmlformats.org/officeDocument/2006/relationships/image" Target="../media/image7.png"/><Relationship Id="rId2" Type="http://schemas.openxmlformats.org/officeDocument/2006/relationships/image" Target="../media/image280.png"/><Relationship Id="rId1" Type="http://schemas.openxmlformats.org/officeDocument/2006/relationships/slideLayout" Target="../slideLayouts/slideLayout4.xml"/><Relationship Id="rId6" Type="http://schemas.openxmlformats.org/officeDocument/2006/relationships/image" Target="../media/image34.svg"/><Relationship Id="rId11" Type="http://schemas.openxmlformats.org/officeDocument/2006/relationships/image" Target="../media/image350.png"/><Relationship Id="rId5" Type="http://schemas.openxmlformats.org/officeDocument/2006/relationships/image" Target="../media/image33.png"/><Relationship Id="rId10" Type="http://schemas.openxmlformats.org/officeDocument/2006/relationships/image" Target="../media/image340.png"/><Relationship Id="rId4" Type="http://schemas.openxmlformats.org/officeDocument/2006/relationships/image" Target="../media/image11.png"/><Relationship Id="rId9" Type="http://schemas.openxmlformats.org/officeDocument/2006/relationships/image" Target="../media/image330.png"/></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5.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18" Type="http://schemas.openxmlformats.org/officeDocument/2006/relationships/customXml" Target="../ink/ink10.xml"/><Relationship Id="rId3" Type="http://schemas.openxmlformats.org/officeDocument/2006/relationships/image" Target="../media/image36.png"/><Relationship Id="rId7" Type="http://schemas.openxmlformats.org/officeDocument/2006/relationships/image" Target="../media/image42.png"/><Relationship Id="rId12" Type="http://schemas.openxmlformats.org/officeDocument/2006/relationships/customXml" Target="../ink/ink4.xml"/><Relationship Id="rId17" Type="http://schemas.openxmlformats.org/officeDocument/2006/relationships/customXml" Target="../ink/ink9.xml"/><Relationship Id="rId2" Type="http://schemas.openxmlformats.org/officeDocument/2006/relationships/image" Target="../media/image37.png"/><Relationship Id="rId16" Type="http://schemas.openxmlformats.org/officeDocument/2006/relationships/customXml" Target="../ink/ink8.xml"/><Relationship Id="rId20"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customXml" Target="../ink/ink3.xml"/><Relationship Id="rId5" Type="http://schemas.openxmlformats.org/officeDocument/2006/relationships/image" Target="../media/image40.png"/><Relationship Id="rId15" Type="http://schemas.openxmlformats.org/officeDocument/2006/relationships/customXml" Target="../ink/ink7.xml"/><Relationship Id="rId10" Type="http://schemas.openxmlformats.org/officeDocument/2006/relationships/customXml" Target="../ink/ink2.xml"/><Relationship Id="rId19" Type="http://schemas.openxmlformats.org/officeDocument/2006/relationships/customXml" Target="../ink/ink11.xml"/><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3F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A636-8925-E9EC-E7C9-8F3D0D9AE6B7}"/>
              </a:ext>
            </a:extLst>
          </p:cNvPr>
          <p:cNvSpPr>
            <a:spLocks noGrp="1"/>
          </p:cNvSpPr>
          <p:nvPr>
            <p:ph type="ctrTitle"/>
          </p:nvPr>
        </p:nvSpPr>
        <p:spPr>
          <a:xfrm>
            <a:off x="3220771" y="1789340"/>
            <a:ext cx="8627097" cy="2387600"/>
          </a:xfrm>
        </p:spPr>
        <p:txBody>
          <a:bodyPr>
            <a:noAutofit/>
          </a:bodyPr>
          <a:lstStyle/>
          <a:p>
            <a:pPr algn="l"/>
            <a:br>
              <a:rPr lang="en-GB" sz="4000" dirty="0">
                <a:solidFill>
                  <a:srgbClr val="F4E8C9"/>
                </a:solidFill>
                <a:latin typeface="Futura" panose="020B0602020204020303" pitchFamily="34" charset="-79"/>
                <a:cs typeface="Futura" panose="020B0602020204020303" pitchFamily="34" charset="-79"/>
              </a:rPr>
            </a:br>
            <a:r>
              <a:rPr lang="en-GB" sz="3200" dirty="0">
                <a:solidFill>
                  <a:srgbClr val="F4E8C9"/>
                </a:solidFill>
                <a:latin typeface="Futura" panose="020B0602020204020303" pitchFamily="34" charset="-79"/>
                <a:cs typeface="Futura" panose="020B0602020204020303" pitchFamily="34" charset="-79"/>
              </a:rPr>
              <a:t>SPECTRAL CASCADE FORMATION</a:t>
            </a:r>
            <a:br>
              <a:rPr lang="en-GB" sz="3200" dirty="0">
                <a:solidFill>
                  <a:srgbClr val="F4E8C9"/>
                </a:solidFill>
                <a:latin typeface="Futura" panose="020B0602020204020303" pitchFamily="34" charset="-79"/>
                <a:cs typeface="Futura" panose="020B0602020204020303" pitchFamily="34" charset="-79"/>
              </a:rPr>
            </a:br>
            <a:r>
              <a:rPr lang="en-GB" sz="2400" dirty="0">
                <a:solidFill>
                  <a:srgbClr val="F4E8C9"/>
                </a:solidFill>
                <a:latin typeface="Futura" panose="020B0602020204020303" pitchFamily="34" charset="-79"/>
                <a:cs typeface="Futura" panose="020B0602020204020303" pitchFamily="34" charset="-79"/>
              </a:rPr>
              <a:t>IN A TWO-FLUID ANALOGUE COSMOLOGY SYSTEM</a:t>
            </a:r>
            <a:endParaRPr lang="en-US" sz="4000" dirty="0">
              <a:solidFill>
                <a:srgbClr val="F4E8C9"/>
              </a:solidFill>
              <a:latin typeface="Futura" panose="020B0602020204020303" pitchFamily="34" charset="-79"/>
              <a:cs typeface="Futura" panose="020B0602020204020303" pitchFamily="34" charset="-79"/>
            </a:endParaRPr>
          </a:p>
        </p:txBody>
      </p:sp>
      <p:sp>
        <p:nvSpPr>
          <p:cNvPr id="3" name="Subtitle 2">
            <a:extLst>
              <a:ext uri="{FF2B5EF4-FFF2-40B4-BE49-F238E27FC236}">
                <a16:creationId xmlns:a16="http://schemas.microsoft.com/office/drawing/2014/main" id="{F174B873-4274-3C5C-EB8D-8E529DBAFCC4}"/>
              </a:ext>
            </a:extLst>
          </p:cNvPr>
          <p:cNvSpPr>
            <a:spLocks noGrp="1"/>
          </p:cNvSpPr>
          <p:nvPr>
            <p:ph type="subTitle" idx="1"/>
          </p:nvPr>
        </p:nvSpPr>
        <p:spPr>
          <a:xfrm>
            <a:off x="3254160" y="4176940"/>
            <a:ext cx="6887732" cy="462397"/>
          </a:xfrm>
        </p:spPr>
        <p:txBody>
          <a:bodyPr>
            <a:normAutofit/>
          </a:bodyPr>
          <a:lstStyle/>
          <a:p>
            <a:pPr algn="l"/>
            <a:r>
              <a:rPr lang="en-US" dirty="0">
                <a:solidFill>
                  <a:srgbClr val="F4E8C9"/>
                </a:solidFill>
                <a:latin typeface="Canela" pitchFamily="2" charset="77"/>
                <a:cs typeface="Arial Nova" panose="020F0502020204030204" pitchFamily="34" charset="0"/>
              </a:rPr>
              <a:t>Seán Gregory – University of Nottingham</a:t>
            </a:r>
          </a:p>
        </p:txBody>
      </p:sp>
      <p:sp>
        <p:nvSpPr>
          <p:cNvPr id="4" name="Subtitle 2">
            <a:extLst>
              <a:ext uri="{FF2B5EF4-FFF2-40B4-BE49-F238E27FC236}">
                <a16:creationId xmlns:a16="http://schemas.microsoft.com/office/drawing/2014/main" id="{FA5E278A-DDB2-0395-9A09-58F69DF07CBA}"/>
              </a:ext>
            </a:extLst>
          </p:cNvPr>
          <p:cNvSpPr txBox="1">
            <a:spLocks/>
          </p:cNvSpPr>
          <p:nvPr/>
        </p:nvSpPr>
        <p:spPr>
          <a:xfrm>
            <a:off x="3254160" y="2425953"/>
            <a:ext cx="7213410" cy="878384"/>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dirty="0">
                <a:solidFill>
                  <a:srgbClr val="F4E8C9"/>
                </a:solidFill>
                <a:latin typeface="Canela" pitchFamily="2" charset="77"/>
                <a:cs typeface="Arial Nova" panose="020F0502020204030204" pitchFamily="34" charset="0"/>
              </a:rPr>
              <a:t>Analogue Gravity in 2026</a:t>
            </a:r>
          </a:p>
        </p:txBody>
      </p:sp>
      <p:sp>
        <p:nvSpPr>
          <p:cNvPr id="8" name="Freeform 7">
            <a:extLst>
              <a:ext uri="{FF2B5EF4-FFF2-40B4-BE49-F238E27FC236}">
                <a16:creationId xmlns:a16="http://schemas.microsoft.com/office/drawing/2014/main" id="{5961C760-24D3-2467-C318-A6B6AB76A6C3}"/>
              </a:ext>
            </a:extLst>
          </p:cNvPr>
          <p:cNvSpPr/>
          <p:nvPr/>
        </p:nvSpPr>
        <p:spPr>
          <a:xfrm>
            <a:off x="1500272" y="2895354"/>
            <a:ext cx="1442951" cy="1236874"/>
          </a:xfrm>
          <a:custGeom>
            <a:avLst/>
            <a:gdLst>
              <a:gd name="connsiteX0" fmla="*/ 1340412 w 1442951"/>
              <a:gd name="connsiteY0" fmla="*/ 1227736 h 1236874"/>
              <a:gd name="connsiteX1" fmla="*/ 1339781 w 1442951"/>
              <a:gd name="connsiteY1" fmla="*/ 917158 h 1236874"/>
              <a:gd name="connsiteX2" fmla="*/ 1325513 w 1442951"/>
              <a:gd name="connsiteY2" fmla="*/ 758166 h 1236874"/>
              <a:gd name="connsiteX3" fmla="*/ 1120321 w 1442951"/>
              <a:gd name="connsiteY3" fmla="*/ 551981 h 1236874"/>
              <a:gd name="connsiteX4" fmla="*/ 558270 w 1442951"/>
              <a:gd name="connsiteY4" fmla="*/ 509121 h 1236874"/>
              <a:gd name="connsiteX5" fmla="*/ 224822 w 1442951"/>
              <a:gd name="connsiteY5" fmla="*/ 477054 h 1236874"/>
              <a:gd name="connsiteX6" fmla="*/ 10250 w 1442951"/>
              <a:gd name="connsiteY6" fmla="*/ 267324 h 1236874"/>
              <a:gd name="connsiteX7" fmla="*/ 83088 w 1442951"/>
              <a:gd name="connsiteY7" fmla="*/ 0 h 1236874"/>
              <a:gd name="connsiteX8" fmla="*/ 98380 w 1442951"/>
              <a:gd name="connsiteY8" fmla="*/ 28284 h 1236874"/>
              <a:gd name="connsiteX9" fmla="*/ 447042 w 1442951"/>
              <a:gd name="connsiteY9" fmla="*/ 346189 h 1236874"/>
              <a:gd name="connsiteX10" fmla="*/ 1041255 w 1442951"/>
              <a:gd name="connsiteY10" fmla="*/ 378335 h 1236874"/>
              <a:gd name="connsiteX11" fmla="*/ 1252123 w 1442951"/>
              <a:gd name="connsiteY11" fmla="*/ 406619 h 1236874"/>
              <a:gd name="connsiteX12" fmla="*/ 1425547 w 1442951"/>
              <a:gd name="connsiteY12" fmla="*/ 603192 h 1236874"/>
              <a:gd name="connsiteX13" fmla="*/ 1442811 w 1442951"/>
              <a:gd name="connsiteY13" fmla="*/ 1105695 h 1236874"/>
              <a:gd name="connsiteX14" fmla="*/ 1382034 w 1442951"/>
              <a:gd name="connsiteY14" fmla="*/ 1236875 h 1236874"/>
              <a:gd name="connsiteX15" fmla="*/ 1340412 w 1442951"/>
              <a:gd name="connsiteY15" fmla="*/ 1227736 h 123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2951" h="1236874">
                <a:moveTo>
                  <a:pt x="1340412" y="1227736"/>
                </a:moveTo>
                <a:cubicBezTo>
                  <a:pt x="1340412" y="1124210"/>
                  <a:pt x="1341909" y="1020605"/>
                  <a:pt x="1339781" y="917158"/>
                </a:cubicBezTo>
                <a:cubicBezTo>
                  <a:pt x="1338678" y="863977"/>
                  <a:pt x="1337101" y="809614"/>
                  <a:pt x="1325513" y="758166"/>
                </a:cubicBezTo>
                <a:cubicBezTo>
                  <a:pt x="1300761" y="648416"/>
                  <a:pt x="1241166" y="563720"/>
                  <a:pt x="1120321" y="551981"/>
                </a:cubicBezTo>
                <a:cubicBezTo>
                  <a:pt x="933338" y="533860"/>
                  <a:pt x="745646" y="523854"/>
                  <a:pt x="558270" y="509121"/>
                </a:cubicBezTo>
                <a:cubicBezTo>
                  <a:pt x="446884" y="500375"/>
                  <a:pt x="334553" y="496121"/>
                  <a:pt x="224822" y="477054"/>
                </a:cubicBezTo>
                <a:cubicBezTo>
                  <a:pt x="110441" y="457121"/>
                  <a:pt x="36973" y="386292"/>
                  <a:pt x="10250" y="267324"/>
                </a:cubicBezTo>
                <a:cubicBezTo>
                  <a:pt x="-12690" y="165216"/>
                  <a:pt x="-708" y="77369"/>
                  <a:pt x="83088" y="0"/>
                </a:cubicBezTo>
                <a:cubicBezTo>
                  <a:pt x="89867" y="12133"/>
                  <a:pt x="96962" y="19697"/>
                  <a:pt x="98380" y="28284"/>
                </a:cubicBezTo>
                <a:cubicBezTo>
                  <a:pt x="135667" y="246288"/>
                  <a:pt x="226478" y="331535"/>
                  <a:pt x="447042" y="346189"/>
                </a:cubicBezTo>
                <a:cubicBezTo>
                  <a:pt x="644982" y="359347"/>
                  <a:pt x="843315" y="365886"/>
                  <a:pt x="1041255" y="378335"/>
                </a:cubicBezTo>
                <a:cubicBezTo>
                  <a:pt x="1111965" y="382747"/>
                  <a:pt x="1183384" y="390546"/>
                  <a:pt x="1252123" y="406619"/>
                </a:cubicBezTo>
                <a:cubicBezTo>
                  <a:pt x="1353576" y="430334"/>
                  <a:pt x="1419083" y="496278"/>
                  <a:pt x="1425547" y="603192"/>
                </a:cubicBezTo>
                <a:cubicBezTo>
                  <a:pt x="1435716" y="770457"/>
                  <a:pt x="1444151" y="938194"/>
                  <a:pt x="1442811" y="1105695"/>
                </a:cubicBezTo>
                <a:cubicBezTo>
                  <a:pt x="1442495" y="1149579"/>
                  <a:pt x="1403396" y="1193148"/>
                  <a:pt x="1382034" y="1236875"/>
                </a:cubicBezTo>
                <a:cubicBezTo>
                  <a:pt x="1368160" y="1233802"/>
                  <a:pt x="1354286" y="1230730"/>
                  <a:pt x="1340412" y="1227736"/>
                </a:cubicBezTo>
                <a:close/>
              </a:path>
            </a:pathLst>
          </a:custGeom>
          <a:solidFill>
            <a:srgbClr val="F4E8C9"/>
          </a:solidFill>
          <a:ln w="7873"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8DF28544-4E96-7377-A275-DEE2B73944FC}"/>
              </a:ext>
            </a:extLst>
          </p:cNvPr>
          <p:cNvSpPr/>
          <p:nvPr/>
        </p:nvSpPr>
        <p:spPr>
          <a:xfrm>
            <a:off x="1189335" y="3096260"/>
            <a:ext cx="1519393" cy="1239159"/>
          </a:xfrm>
          <a:custGeom>
            <a:avLst/>
            <a:gdLst>
              <a:gd name="connsiteX0" fmla="*/ 1343600 w 1519393"/>
              <a:gd name="connsiteY0" fmla="*/ 1226790 h 1239159"/>
              <a:gd name="connsiteX1" fmla="*/ 1343284 w 1519393"/>
              <a:gd name="connsiteY1" fmla="*/ 1046053 h 1239159"/>
              <a:gd name="connsiteX2" fmla="*/ 1331302 w 1519393"/>
              <a:gd name="connsiteY2" fmla="*/ 749342 h 1239159"/>
              <a:gd name="connsiteX3" fmla="*/ 1122484 w 1519393"/>
              <a:gd name="connsiteY3" fmla="*/ 512351 h 1239159"/>
              <a:gd name="connsiteX4" fmla="*/ 789825 w 1519393"/>
              <a:gd name="connsiteY4" fmla="*/ 478236 h 1239159"/>
              <a:gd name="connsiteX5" fmla="*/ 280826 w 1519393"/>
              <a:gd name="connsiteY5" fmla="*/ 446800 h 1239159"/>
              <a:gd name="connsiteX6" fmla="*/ 431 w 1519393"/>
              <a:gd name="connsiteY6" fmla="*/ 107071 h 1239159"/>
              <a:gd name="connsiteX7" fmla="*/ 31883 w 1519393"/>
              <a:gd name="connsiteY7" fmla="*/ 55860 h 1239159"/>
              <a:gd name="connsiteX8" fmla="*/ 169125 w 1519393"/>
              <a:gd name="connsiteY8" fmla="*/ 0 h 1239159"/>
              <a:gd name="connsiteX9" fmla="*/ 183866 w 1519393"/>
              <a:gd name="connsiteY9" fmla="*/ 93126 h 1239159"/>
              <a:gd name="connsiteX10" fmla="*/ 445657 w 1519393"/>
              <a:gd name="connsiteY10" fmla="*/ 375498 h 1239159"/>
              <a:gd name="connsiteX11" fmla="*/ 1152518 w 1519393"/>
              <a:gd name="connsiteY11" fmla="*/ 421431 h 1239159"/>
              <a:gd name="connsiteX12" fmla="*/ 1288498 w 1519393"/>
              <a:gd name="connsiteY12" fmla="*/ 436400 h 1239159"/>
              <a:gd name="connsiteX13" fmla="*/ 1503938 w 1519393"/>
              <a:gd name="connsiteY13" fmla="*/ 674888 h 1239159"/>
              <a:gd name="connsiteX14" fmla="*/ 1519310 w 1519393"/>
              <a:gd name="connsiteY14" fmla="*/ 1123973 h 1239159"/>
              <a:gd name="connsiteX15" fmla="*/ 1368510 w 1519393"/>
              <a:gd name="connsiteY15" fmla="*/ 1239160 h 1239159"/>
              <a:gd name="connsiteX16" fmla="*/ 1343600 w 1519393"/>
              <a:gd name="connsiteY16" fmla="*/ 1226790 h 123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9393" h="1239159">
                <a:moveTo>
                  <a:pt x="1343600" y="1226790"/>
                </a:moveTo>
                <a:cubicBezTo>
                  <a:pt x="1343600" y="1166518"/>
                  <a:pt x="1344940" y="1106246"/>
                  <a:pt x="1343284" y="1046053"/>
                </a:cubicBezTo>
                <a:cubicBezTo>
                  <a:pt x="1340604" y="947097"/>
                  <a:pt x="1340447" y="847747"/>
                  <a:pt x="1331302" y="749342"/>
                </a:cubicBezTo>
                <a:cubicBezTo>
                  <a:pt x="1318690" y="614774"/>
                  <a:pt x="1254523" y="537563"/>
                  <a:pt x="1122484" y="512351"/>
                </a:cubicBezTo>
                <a:cubicBezTo>
                  <a:pt x="1013384" y="491551"/>
                  <a:pt x="901053" y="485957"/>
                  <a:pt x="789825" y="478236"/>
                </a:cubicBezTo>
                <a:cubicBezTo>
                  <a:pt x="620185" y="466497"/>
                  <a:pt x="449126" y="468073"/>
                  <a:pt x="280826" y="446800"/>
                </a:cubicBezTo>
                <a:cubicBezTo>
                  <a:pt x="79102" y="421352"/>
                  <a:pt x="-6901" y="308608"/>
                  <a:pt x="431" y="107071"/>
                </a:cubicBezTo>
                <a:cubicBezTo>
                  <a:pt x="1061" y="89108"/>
                  <a:pt x="16275" y="64132"/>
                  <a:pt x="31883" y="55860"/>
                </a:cubicBezTo>
                <a:cubicBezTo>
                  <a:pt x="71613" y="34666"/>
                  <a:pt x="115442" y="21115"/>
                  <a:pt x="169125" y="0"/>
                </a:cubicBezTo>
                <a:cubicBezTo>
                  <a:pt x="175037" y="36715"/>
                  <a:pt x="181343" y="64763"/>
                  <a:pt x="183866" y="93126"/>
                </a:cubicBezTo>
                <a:cubicBezTo>
                  <a:pt x="199159" y="267639"/>
                  <a:pt x="272233" y="358008"/>
                  <a:pt x="445657" y="375498"/>
                </a:cubicBezTo>
                <a:cubicBezTo>
                  <a:pt x="680410" y="399213"/>
                  <a:pt x="916898" y="406383"/>
                  <a:pt x="1152518" y="421431"/>
                </a:cubicBezTo>
                <a:cubicBezTo>
                  <a:pt x="1198002" y="424346"/>
                  <a:pt x="1244038" y="427104"/>
                  <a:pt x="1288498" y="436400"/>
                </a:cubicBezTo>
                <a:cubicBezTo>
                  <a:pt x="1425661" y="465079"/>
                  <a:pt x="1493296" y="535120"/>
                  <a:pt x="1503938" y="674888"/>
                </a:cubicBezTo>
                <a:cubicBezTo>
                  <a:pt x="1515368" y="824111"/>
                  <a:pt x="1520098" y="974278"/>
                  <a:pt x="1519310" y="1123973"/>
                </a:cubicBezTo>
                <a:cubicBezTo>
                  <a:pt x="1518758" y="1224584"/>
                  <a:pt x="1421089" y="1203469"/>
                  <a:pt x="1368510" y="1239160"/>
                </a:cubicBezTo>
                <a:cubicBezTo>
                  <a:pt x="1360311" y="1235063"/>
                  <a:pt x="1351956" y="1230887"/>
                  <a:pt x="1343600" y="1226790"/>
                </a:cubicBezTo>
                <a:close/>
              </a:path>
            </a:pathLst>
          </a:custGeom>
          <a:solidFill>
            <a:srgbClr val="F4E8C9"/>
          </a:solidFill>
          <a:ln w="7873"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AF1AB45F-15B1-51E8-2FE4-8A5AFAC32395}"/>
              </a:ext>
            </a:extLst>
          </p:cNvPr>
          <p:cNvSpPr/>
          <p:nvPr/>
        </p:nvSpPr>
        <p:spPr>
          <a:xfrm>
            <a:off x="247290" y="3558109"/>
            <a:ext cx="1423036" cy="1237662"/>
          </a:xfrm>
          <a:custGeom>
            <a:avLst/>
            <a:gdLst>
              <a:gd name="connsiteX0" fmla="*/ 1335124 w 1423036"/>
              <a:gd name="connsiteY0" fmla="*/ 1230257 h 1237662"/>
              <a:gd name="connsiteX1" fmla="*/ 1334572 w 1423036"/>
              <a:gd name="connsiteY1" fmla="*/ 975145 h 1237662"/>
              <a:gd name="connsiteX2" fmla="*/ 1320540 w 1423036"/>
              <a:gd name="connsiteY2" fmla="*/ 739572 h 1237662"/>
              <a:gd name="connsiteX3" fmla="*/ 1163276 w 1423036"/>
              <a:gd name="connsiteY3" fmla="*/ 555290 h 1237662"/>
              <a:gd name="connsiteX4" fmla="*/ 863568 w 1423036"/>
              <a:gd name="connsiteY4" fmla="*/ 509436 h 1237662"/>
              <a:gd name="connsiteX5" fmla="*/ 263127 w 1423036"/>
              <a:gd name="connsiteY5" fmla="*/ 471303 h 1237662"/>
              <a:gd name="connsiteX6" fmla="*/ 2281 w 1423036"/>
              <a:gd name="connsiteY6" fmla="*/ 146622 h 1237662"/>
              <a:gd name="connsiteX7" fmla="*/ 48081 w 1423036"/>
              <a:gd name="connsiteY7" fmla="*/ 0 h 1237662"/>
              <a:gd name="connsiteX8" fmla="*/ 68813 w 1423036"/>
              <a:gd name="connsiteY8" fmla="*/ 2994 h 1237662"/>
              <a:gd name="connsiteX9" fmla="*/ 83239 w 1423036"/>
              <a:gd name="connsiteY9" fmla="*/ 48375 h 1237662"/>
              <a:gd name="connsiteX10" fmla="*/ 417395 w 1423036"/>
              <a:gd name="connsiteY10" fmla="*/ 359820 h 1237662"/>
              <a:gd name="connsiteX11" fmla="*/ 1057330 w 1423036"/>
              <a:gd name="connsiteY11" fmla="*/ 391649 h 1237662"/>
              <a:gd name="connsiteX12" fmla="*/ 1358221 w 1423036"/>
              <a:gd name="connsiteY12" fmla="*/ 510933 h 1237662"/>
              <a:gd name="connsiteX13" fmla="*/ 1408119 w 1423036"/>
              <a:gd name="connsiteY13" fmla="*/ 632895 h 1237662"/>
              <a:gd name="connsiteX14" fmla="*/ 1422545 w 1423036"/>
              <a:gd name="connsiteY14" fmla="*/ 1090016 h 1237662"/>
              <a:gd name="connsiteX15" fmla="*/ 1371937 w 1423036"/>
              <a:gd name="connsiteY15" fmla="*/ 1237663 h 1237662"/>
              <a:gd name="connsiteX16" fmla="*/ 1335124 w 1423036"/>
              <a:gd name="connsiteY16" fmla="*/ 1230257 h 123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3036" h="1237662">
                <a:moveTo>
                  <a:pt x="1335124" y="1230257"/>
                </a:moveTo>
                <a:cubicBezTo>
                  <a:pt x="1335124" y="1145246"/>
                  <a:pt x="1336937" y="1060077"/>
                  <a:pt x="1334572" y="975145"/>
                </a:cubicBezTo>
                <a:cubicBezTo>
                  <a:pt x="1332365" y="896516"/>
                  <a:pt x="1327398" y="817886"/>
                  <a:pt x="1320540" y="739572"/>
                </a:cubicBezTo>
                <a:cubicBezTo>
                  <a:pt x="1312027" y="641798"/>
                  <a:pt x="1254087" y="577508"/>
                  <a:pt x="1163276" y="555290"/>
                </a:cubicBezTo>
                <a:cubicBezTo>
                  <a:pt x="1065449" y="531339"/>
                  <a:pt x="964154" y="517236"/>
                  <a:pt x="863568" y="509436"/>
                </a:cubicBezTo>
                <a:cubicBezTo>
                  <a:pt x="663579" y="493915"/>
                  <a:pt x="461697" y="496357"/>
                  <a:pt x="263127" y="471303"/>
                </a:cubicBezTo>
                <a:cubicBezTo>
                  <a:pt x="64320" y="446249"/>
                  <a:pt x="-14904" y="337680"/>
                  <a:pt x="2281" y="146622"/>
                </a:cubicBezTo>
                <a:cubicBezTo>
                  <a:pt x="6774" y="96750"/>
                  <a:pt x="32236" y="48848"/>
                  <a:pt x="48081" y="0"/>
                </a:cubicBezTo>
                <a:cubicBezTo>
                  <a:pt x="55018" y="1024"/>
                  <a:pt x="61876" y="2048"/>
                  <a:pt x="68813" y="2994"/>
                </a:cubicBezTo>
                <a:cubicBezTo>
                  <a:pt x="73779" y="18121"/>
                  <a:pt x="81268" y="32933"/>
                  <a:pt x="83239" y="48375"/>
                </a:cubicBezTo>
                <a:cubicBezTo>
                  <a:pt x="109331" y="255033"/>
                  <a:pt x="207158" y="348001"/>
                  <a:pt x="417395" y="359820"/>
                </a:cubicBezTo>
                <a:cubicBezTo>
                  <a:pt x="630628" y="371795"/>
                  <a:pt x="844097" y="379359"/>
                  <a:pt x="1057330" y="391649"/>
                </a:cubicBezTo>
                <a:cubicBezTo>
                  <a:pt x="1169977" y="398189"/>
                  <a:pt x="1284594" y="409377"/>
                  <a:pt x="1358221" y="510933"/>
                </a:cubicBezTo>
                <a:cubicBezTo>
                  <a:pt x="1383525" y="545757"/>
                  <a:pt x="1405282" y="590980"/>
                  <a:pt x="1408119" y="632895"/>
                </a:cubicBezTo>
                <a:cubicBezTo>
                  <a:pt x="1418525" y="784953"/>
                  <a:pt x="1424910" y="937642"/>
                  <a:pt x="1422545" y="1090016"/>
                </a:cubicBezTo>
                <a:cubicBezTo>
                  <a:pt x="1421757" y="1139494"/>
                  <a:pt x="1389673" y="1188421"/>
                  <a:pt x="1371937" y="1237663"/>
                </a:cubicBezTo>
                <a:cubicBezTo>
                  <a:pt x="1359718" y="1235063"/>
                  <a:pt x="1347421" y="1232620"/>
                  <a:pt x="1335124" y="1230257"/>
                </a:cubicBezTo>
                <a:close/>
              </a:path>
            </a:pathLst>
          </a:custGeom>
          <a:solidFill>
            <a:srgbClr val="F4E8C9"/>
          </a:solidFill>
          <a:ln w="7873"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AE8A1B2B-C6B8-DCC7-AF53-C788C0E189FE}"/>
              </a:ext>
            </a:extLst>
          </p:cNvPr>
          <p:cNvSpPr/>
          <p:nvPr/>
        </p:nvSpPr>
        <p:spPr>
          <a:xfrm>
            <a:off x="728632" y="3194083"/>
            <a:ext cx="1564820" cy="1194724"/>
          </a:xfrm>
          <a:custGeom>
            <a:avLst/>
            <a:gdLst>
              <a:gd name="connsiteX0" fmla="*/ 1559696 w 1564820"/>
              <a:gd name="connsiteY0" fmla="*/ 930897 h 1194724"/>
              <a:gd name="connsiteX1" fmla="*/ 1560721 w 1564820"/>
              <a:gd name="connsiteY1" fmla="*/ 1113919 h 1194724"/>
              <a:gd name="connsiteX2" fmla="*/ 1480473 w 1564820"/>
              <a:gd name="connsiteY2" fmla="*/ 1193179 h 1194724"/>
              <a:gd name="connsiteX3" fmla="*/ 1411813 w 1564820"/>
              <a:gd name="connsiteY3" fmla="*/ 1194360 h 1194724"/>
              <a:gd name="connsiteX4" fmla="*/ 1344966 w 1564820"/>
              <a:gd name="connsiteY4" fmla="*/ 1126052 h 1194724"/>
              <a:gd name="connsiteX5" fmla="*/ 1340630 w 1564820"/>
              <a:gd name="connsiteY5" fmla="*/ 782857 h 1194724"/>
              <a:gd name="connsiteX6" fmla="*/ 1001902 w 1564820"/>
              <a:gd name="connsiteY6" fmla="*/ 441316 h 1194724"/>
              <a:gd name="connsiteX7" fmla="*/ 271235 w 1564820"/>
              <a:gd name="connsiteY7" fmla="*/ 396092 h 1194724"/>
              <a:gd name="connsiteX8" fmla="*/ 5659 w 1564820"/>
              <a:gd name="connsiteY8" fmla="*/ 48169 h 1194724"/>
              <a:gd name="connsiteX9" fmla="*/ 41763 w 1564820"/>
              <a:gd name="connsiteY9" fmla="*/ 8067 h 1194724"/>
              <a:gd name="connsiteX10" fmla="*/ 101831 w 1564820"/>
              <a:gd name="connsiteY10" fmla="*/ 1449 h 1194724"/>
              <a:gd name="connsiteX11" fmla="*/ 224331 w 1564820"/>
              <a:gd name="connsiteY11" fmla="*/ 104817 h 1194724"/>
              <a:gd name="connsiteX12" fmla="*/ 553049 w 1564820"/>
              <a:gd name="connsiteY12" fmla="*/ 400031 h 1194724"/>
              <a:gd name="connsiteX13" fmla="*/ 1170044 w 1564820"/>
              <a:gd name="connsiteY13" fmla="*/ 432413 h 1194724"/>
              <a:gd name="connsiteX14" fmla="*/ 1358051 w 1564820"/>
              <a:gd name="connsiteY14" fmla="*/ 460067 h 1194724"/>
              <a:gd name="connsiteX15" fmla="*/ 1547320 w 1564820"/>
              <a:gd name="connsiteY15" fmla="*/ 672319 h 1194724"/>
              <a:gd name="connsiteX16" fmla="*/ 1564820 w 1564820"/>
              <a:gd name="connsiteY16" fmla="*/ 930740 h 1194724"/>
              <a:gd name="connsiteX17" fmla="*/ 1559696 w 1564820"/>
              <a:gd name="connsiteY17" fmla="*/ 930897 h 119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4820" h="1194724">
                <a:moveTo>
                  <a:pt x="1559696" y="930897"/>
                </a:moveTo>
                <a:cubicBezTo>
                  <a:pt x="1559696" y="991957"/>
                  <a:pt x="1556149" y="1053174"/>
                  <a:pt x="1560721" y="1113919"/>
                </a:cubicBezTo>
                <a:cubicBezTo>
                  <a:pt x="1565372" y="1176239"/>
                  <a:pt x="1536757" y="1196015"/>
                  <a:pt x="1480473" y="1193179"/>
                </a:cubicBezTo>
                <a:cubicBezTo>
                  <a:pt x="1457691" y="1191997"/>
                  <a:pt x="1434595" y="1192627"/>
                  <a:pt x="1411813" y="1194360"/>
                </a:cubicBezTo>
                <a:cubicBezTo>
                  <a:pt x="1361756" y="1198063"/>
                  <a:pt x="1344808" y="1173403"/>
                  <a:pt x="1344966" y="1126052"/>
                </a:cubicBezTo>
                <a:cubicBezTo>
                  <a:pt x="1345202" y="1011654"/>
                  <a:pt x="1346463" y="897098"/>
                  <a:pt x="1340630" y="782857"/>
                </a:cubicBezTo>
                <a:cubicBezTo>
                  <a:pt x="1328333" y="544605"/>
                  <a:pt x="1240123" y="456758"/>
                  <a:pt x="1001902" y="441316"/>
                </a:cubicBezTo>
                <a:cubicBezTo>
                  <a:pt x="758398" y="425558"/>
                  <a:pt x="514501" y="414764"/>
                  <a:pt x="271235" y="396092"/>
                </a:cubicBezTo>
                <a:cubicBezTo>
                  <a:pt x="88982" y="382068"/>
                  <a:pt x="-27607" y="225834"/>
                  <a:pt x="5659" y="48169"/>
                </a:cubicBezTo>
                <a:cubicBezTo>
                  <a:pt x="8576" y="32648"/>
                  <a:pt x="26470" y="15000"/>
                  <a:pt x="41763" y="8067"/>
                </a:cubicBezTo>
                <a:cubicBezTo>
                  <a:pt x="59184" y="109"/>
                  <a:pt x="81572" y="2315"/>
                  <a:pt x="101831" y="1449"/>
                </a:cubicBezTo>
                <a:cubicBezTo>
                  <a:pt x="211640" y="-3200"/>
                  <a:pt x="211640" y="-3042"/>
                  <a:pt x="224331" y="104817"/>
                </a:cubicBezTo>
                <a:cubicBezTo>
                  <a:pt x="247822" y="304778"/>
                  <a:pt x="337530" y="387031"/>
                  <a:pt x="553049" y="400031"/>
                </a:cubicBezTo>
                <a:cubicBezTo>
                  <a:pt x="758635" y="412401"/>
                  <a:pt x="964537" y="419807"/>
                  <a:pt x="1170044" y="432413"/>
                </a:cubicBezTo>
                <a:cubicBezTo>
                  <a:pt x="1233107" y="436273"/>
                  <a:pt x="1296486" y="445885"/>
                  <a:pt x="1358051" y="460067"/>
                </a:cubicBezTo>
                <a:cubicBezTo>
                  <a:pt x="1469516" y="485751"/>
                  <a:pt x="1534077" y="559575"/>
                  <a:pt x="1547320" y="672319"/>
                </a:cubicBezTo>
                <a:cubicBezTo>
                  <a:pt x="1557410" y="757960"/>
                  <a:pt x="1559302" y="844547"/>
                  <a:pt x="1564820" y="930740"/>
                </a:cubicBezTo>
                <a:cubicBezTo>
                  <a:pt x="1563086" y="930661"/>
                  <a:pt x="1561431" y="930740"/>
                  <a:pt x="1559696" y="930897"/>
                </a:cubicBezTo>
                <a:close/>
              </a:path>
            </a:pathLst>
          </a:custGeom>
          <a:solidFill>
            <a:srgbClr val="F4E8C9"/>
          </a:solidFill>
          <a:ln w="7873"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DD0EE6F2-BEF8-7AAB-A819-257884BC2322}"/>
              </a:ext>
            </a:extLst>
          </p:cNvPr>
          <p:cNvSpPr/>
          <p:nvPr/>
        </p:nvSpPr>
        <p:spPr>
          <a:xfrm>
            <a:off x="448150" y="3304337"/>
            <a:ext cx="1464573" cy="1254680"/>
          </a:xfrm>
          <a:custGeom>
            <a:avLst/>
            <a:gdLst>
              <a:gd name="connsiteX0" fmla="*/ 1348915 w 1464573"/>
              <a:gd name="connsiteY0" fmla="*/ 1241051 h 1254680"/>
              <a:gd name="connsiteX1" fmla="*/ 1348837 w 1464573"/>
              <a:gd name="connsiteY1" fmla="*/ 823086 h 1254680"/>
              <a:gd name="connsiteX2" fmla="*/ 1122755 w 1464573"/>
              <a:gd name="connsiteY2" fmla="*/ 528817 h 1254680"/>
              <a:gd name="connsiteX3" fmla="*/ 904556 w 1464573"/>
              <a:gd name="connsiteY3" fmla="*/ 500139 h 1254680"/>
              <a:gd name="connsiteX4" fmla="*/ 310894 w 1464573"/>
              <a:gd name="connsiteY4" fmla="*/ 467758 h 1254680"/>
              <a:gd name="connsiteX5" fmla="*/ 307 w 1464573"/>
              <a:gd name="connsiteY5" fmla="*/ 149616 h 1254680"/>
              <a:gd name="connsiteX6" fmla="*/ 108067 w 1464573"/>
              <a:gd name="connsiteY6" fmla="*/ 0 h 1254680"/>
              <a:gd name="connsiteX7" fmla="*/ 126119 w 1464573"/>
              <a:gd name="connsiteY7" fmla="*/ 82884 h 1254680"/>
              <a:gd name="connsiteX8" fmla="*/ 439228 w 1464573"/>
              <a:gd name="connsiteY8" fmla="*/ 381486 h 1254680"/>
              <a:gd name="connsiteX9" fmla="*/ 1032890 w 1464573"/>
              <a:gd name="connsiteY9" fmla="*/ 414261 h 1254680"/>
              <a:gd name="connsiteX10" fmla="*/ 1266302 w 1464573"/>
              <a:gd name="connsiteY10" fmla="*/ 446091 h 1254680"/>
              <a:gd name="connsiteX11" fmla="*/ 1448871 w 1464573"/>
              <a:gd name="connsiteY11" fmla="*/ 652276 h 1254680"/>
              <a:gd name="connsiteX12" fmla="*/ 1463375 w 1464573"/>
              <a:gd name="connsiteY12" fmla="*/ 1124288 h 1254680"/>
              <a:gd name="connsiteX13" fmla="*/ 1380447 w 1464573"/>
              <a:gd name="connsiteY13" fmla="*/ 1254681 h 1254680"/>
              <a:gd name="connsiteX14" fmla="*/ 1348915 w 1464573"/>
              <a:gd name="connsiteY14" fmla="*/ 1241051 h 12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4573" h="1254680">
                <a:moveTo>
                  <a:pt x="1348915" y="1241051"/>
                </a:moveTo>
                <a:cubicBezTo>
                  <a:pt x="1348915" y="1101755"/>
                  <a:pt x="1349310" y="962381"/>
                  <a:pt x="1348837" y="823086"/>
                </a:cubicBezTo>
                <a:cubicBezTo>
                  <a:pt x="1348285" y="673470"/>
                  <a:pt x="1269140" y="565847"/>
                  <a:pt x="1122755" y="528817"/>
                </a:cubicBezTo>
                <a:cubicBezTo>
                  <a:pt x="1052045" y="510933"/>
                  <a:pt x="977709" y="504709"/>
                  <a:pt x="904556" y="500139"/>
                </a:cubicBezTo>
                <a:cubicBezTo>
                  <a:pt x="706774" y="487769"/>
                  <a:pt x="508361" y="483594"/>
                  <a:pt x="310894" y="467758"/>
                </a:cubicBezTo>
                <a:cubicBezTo>
                  <a:pt x="93089" y="450346"/>
                  <a:pt x="13472" y="364074"/>
                  <a:pt x="307" y="149616"/>
                </a:cubicBezTo>
                <a:cubicBezTo>
                  <a:pt x="-4344" y="73981"/>
                  <a:pt x="44373" y="36715"/>
                  <a:pt x="108067" y="0"/>
                </a:cubicBezTo>
                <a:cubicBezTo>
                  <a:pt x="114846" y="30727"/>
                  <a:pt x="122335" y="56569"/>
                  <a:pt x="126119" y="82884"/>
                </a:cubicBezTo>
                <a:cubicBezTo>
                  <a:pt x="154260" y="278433"/>
                  <a:pt x="238135" y="364626"/>
                  <a:pt x="439228" y="381486"/>
                </a:cubicBezTo>
                <a:cubicBezTo>
                  <a:pt x="636616" y="398110"/>
                  <a:pt x="835107" y="401419"/>
                  <a:pt x="1032890" y="414261"/>
                </a:cubicBezTo>
                <a:cubicBezTo>
                  <a:pt x="1111167" y="419304"/>
                  <a:pt x="1190075" y="428522"/>
                  <a:pt x="1266302" y="446091"/>
                </a:cubicBezTo>
                <a:cubicBezTo>
                  <a:pt x="1372958" y="470673"/>
                  <a:pt x="1442564" y="537799"/>
                  <a:pt x="1448871" y="652276"/>
                </a:cubicBezTo>
                <a:cubicBezTo>
                  <a:pt x="1457542" y="809535"/>
                  <a:pt x="1468184" y="967187"/>
                  <a:pt x="1463375" y="1124288"/>
                </a:cubicBezTo>
                <a:cubicBezTo>
                  <a:pt x="1462035" y="1168567"/>
                  <a:pt x="1409535" y="1211269"/>
                  <a:pt x="1380447" y="1254681"/>
                </a:cubicBezTo>
                <a:cubicBezTo>
                  <a:pt x="1369805" y="1250111"/>
                  <a:pt x="1359321" y="1245620"/>
                  <a:pt x="1348915" y="1241051"/>
                </a:cubicBezTo>
                <a:close/>
              </a:path>
            </a:pathLst>
          </a:custGeom>
          <a:solidFill>
            <a:srgbClr val="F4E8C9"/>
          </a:solidFill>
          <a:ln w="7873" cap="flat">
            <a:noFill/>
            <a:prstDash val="solid"/>
            <a:miter/>
          </a:ln>
        </p:spPr>
        <p:txBody>
          <a:bodyPr rtlCol="0" anchor="ctr"/>
          <a:lstStyle/>
          <a:p>
            <a:endParaRPr lang="en-GB"/>
          </a:p>
        </p:txBody>
      </p:sp>
    </p:spTree>
    <p:extLst>
      <p:ext uri="{BB962C8B-B14F-4D97-AF65-F5344CB8AC3E}">
        <p14:creationId xmlns:p14="http://schemas.microsoft.com/office/powerpoint/2010/main" val="2574003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558F-EADE-516C-3B6A-89E0CDECE90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0BEE5C-F35D-8806-37CF-16CF4DCDD824}"/>
              </a:ext>
            </a:extLst>
          </p:cNvPr>
          <p:cNvSpPr>
            <a:spLocks noGrp="1"/>
          </p:cNvSpPr>
          <p:nvPr>
            <p:ph type="sldNum" sz="quarter" idx="12"/>
          </p:nvPr>
        </p:nvSpPr>
        <p:spPr/>
        <p:txBody>
          <a:bodyPr/>
          <a:lstStyle/>
          <a:p>
            <a:fld id="{CB93F257-6BBA-414E-8121-BAD21A67B24E}" type="slidenum">
              <a:rPr lang="en-US" smtClean="0">
                <a:solidFill>
                  <a:srgbClr val="89A4D1"/>
                </a:solidFill>
              </a:rPr>
              <a:pPr/>
              <a:t>10</a:t>
            </a:fld>
            <a:endParaRPr lang="en-US" dirty="0">
              <a:solidFill>
                <a:srgbClr val="89A4D1"/>
              </a:solidFill>
            </a:endParaRPr>
          </a:p>
        </p:txBody>
      </p:sp>
      <p:sp>
        <p:nvSpPr>
          <p:cNvPr id="4" name="Title 3">
            <a:extLst>
              <a:ext uri="{FF2B5EF4-FFF2-40B4-BE49-F238E27FC236}">
                <a16:creationId xmlns:a16="http://schemas.microsoft.com/office/drawing/2014/main" id="{735C61EA-DD21-1686-BFE1-3FD290C84C24}"/>
              </a:ext>
            </a:extLst>
          </p:cNvPr>
          <p:cNvSpPr>
            <a:spLocks noGrp="1"/>
          </p:cNvSpPr>
          <p:nvPr>
            <p:ph type="title"/>
          </p:nvPr>
        </p:nvSpPr>
        <p:spPr>
          <a:xfrm>
            <a:off x="6660049" y="1232772"/>
            <a:ext cx="4896950" cy="1841326"/>
          </a:xfrm>
        </p:spPr>
        <p:txBody>
          <a:bodyPr>
            <a:normAutofit/>
          </a:bodyPr>
          <a:lstStyle/>
          <a:p>
            <a:pPr algn="l"/>
            <a:r>
              <a:rPr lang="en-GB" sz="2800" dirty="0"/>
              <a:t>Findings in fluid mechanics</a:t>
            </a:r>
            <a:endParaRPr lang="en-GB" sz="3600" dirty="0"/>
          </a:p>
        </p:txBody>
      </p:sp>
      <p:sp>
        <p:nvSpPr>
          <p:cNvPr id="8" name="Text Placeholder 3">
            <a:extLst>
              <a:ext uri="{FF2B5EF4-FFF2-40B4-BE49-F238E27FC236}">
                <a16:creationId xmlns:a16="http://schemas.microsoft.com/office/drawing/2014/main" id="{0BC33C9A-3225-F8CF-FC45-E1E40758B4F7}"/>
              </a:ext>
            </a:extLst>
          </p:cNvPr>
          <p:cNvSpPr txBox="1">
            <a:spLocks/>
          </p:cNvSpPr>
          <p:nvPr/>
        </p:nvSpPr>
        <p:spPr>
          <a:xfrm>
            <a:off x="6660049" y="2443124"/>
            <a:ext cx="5250300" cy="2944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Fluid interface spectral cascades are typically treated with the theory of </a:t>
            </a:r>
            <a:r>
              <a:rPr lang="en-GB" sz="1800" b="1" dirty="0">
                <a:solidFill>
                  <a:srgbClr val="F4E8C9"/>
                </a:solidFill>
              </a:rPr>
              <a:t>weak wave turbulence</a:t>
            </a:r>
            <a:r>
              <a:rPr lang="en-GB" sz="1800" dirty="0">
                <a:solidFill>
                  <a:srgbClr val="F4E8C9"/>
                </a:solidFill>
              </a:rPr>
              <a:t> (WWT)</a:t>
            </a:r>
          </a:p>
          <a:p>
            <a:pPr marL="0" indent="0">
              <a:buNone/>
            </a:pPr>
            <a:r>
              <a:rPr lang="en-GB" sz="1800" dirty="0">
                <a:solidFill>
                  <a:srgbClr val="F4E8C9"/>
                </a:solidFill>
              </a:rPr>
              <a:t>strong forcing, nonlinearity and finite size are all conditions beyond the applicability of WWT, yet a spectral cascade emerges nonetheless</a:t>
            </a:r>
          </a:p>
          <a:p>
            <a:pPr marL="0" indent="0">
              <a:buNone/>
            </a:pPr>
            <a:r>
              <a:rPr lang="en-GB" sz="1800" dirty="0">
                <a:solidFill>
                  <a:srgbClr val="F4E8C9"/>
                </a:solidFill>
              </a:rPr>
              <a:t>Correlation methods (</a:t>
            </a:r>
            <a:r>
              <a:rPr lang="en-GB" sz="1800" i="1" dirty="0">
                <a:solidFill>
                  <a:srgbClr val="F4E8C9"/>
                </a:solidFill>
              </a:rPr>
              <a:t>see next talk by Silvia </a:t>
            </a:r>
            <a:r>
              <a:rPr lang="en-GB" sz="1800" i="1" dirty="0" err="1">
                <a:solidFill>
                  <a:srgbClr val="F4E8C9"/>
                </a:solidFill>
              </a:rPr>
              <a:t>Schiattarella</a:t>
            </a:r>
            <a:r>
              <a:rPr lang="en-GB" sz="1800" dirty="0">
                <a:solidFill>
                  <a:srgbClr val="F4E8C9"/>
                </a:solidFill>
              </a:rPr>
              <a:t>) have verified two assumptions of WWT:</a:t>
            </a:r>
          </a:p>
          <a:p>
            <a:r>
              <a:rPr lang="en-GB" sz="1800" dirty="0">
                <a:solidFill>
                  <a:srgbClr val="F4E8C9"/>
                </a:solidFill>
              </a:rPr>
              <a:t>Conservation of frequency</a:t>
            </a:r>
          </a:p>
          <a:p>
            <a:r>
              <a:rPr lang="en-GB" sz="1800" dirty="0">
                <a:solidFill>
                  <a:srgbClr val="F4E8C9"/>
                </a:solidFill>
              </a:rPr>
              <a:t>Only 3</a:t>
            </a:r>
            <a:r>
              <a:rPr lang="en-GB" sz="1800" baseline="30000" dirty="0">
                <a:solidFill>
                  <a:srgbClr val="F4E8C9"/>
                </a:solidFill>
              </a:rPr>
              <a:t>rd</a:t>
            </a:r>
            <a:r>
              <a:rPr lang="en-GB" sz="1800" dirty="0">
                <a:solidFill>
                  <a:srgbClr val="F4E8C9"/>
                </a:solidFill>
              </a:rPr>
              <a:t> and 4</a:t>
            </a:r>
            <a:r>
              <a:rPr lang="en-GB" sz="1800" baseline="30000" dirty="0">
                <a:solidFill>
                  <a:srgbClr val="F4E8C9"/>
                </a:solidFill>
              </a:rPr>
              <a:t>th</a:t>
            </a:r>
            <a:r>
              <a:rPr lang="en-GB" sz="1800" dirty="0">
                <a:solidFill>
                  <a:srgbClr val="F4E8C9"/>
                </a:solidFill>
              </a:rPr>
              <a:t> order wave-mixing is relevant</a:t>
            </a:r>
          </a:p>
          <a:p>
            <a:pPr marL="0" indent="0">
              <a:buNone/>
            </a:pPr>
            <a:endParaRPr lang="en-GB" sz="1800" dirty="0">
              <a:solidFill>
                <a:srgbClr val="F4E8C9"/>
              </a:solidFill>
            </a:endParaRPr>
          </a:p>
        </p:txBody>
      </p:sp>
      <p:sp>
        <p:nvSpPr>
          <p:cNvPr id="10" name="Rectangle 2">
            <a:extLst>
              <a:ext uri="{FF2B5EF4-FFF2-40B4-BE49-F238E27FC236}">
                <a16:creationId xmlns:a16="http://schemas.microsoft.com/office/drawing/2014/main" id="{0E3D06A4-2581-30DE-75B2-3AA02E2B06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1258F61E-8A4F-C9DA-3193-A5AB35E08A1F}"/>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pic>
        <p:nvPicPr>
          <p:cNvPr id="9" name="Picture 8" descr="A close-up of a text&#10;&#10;AI-generated content may be incorrect.">
            <a:extLst>
              <a:ext uri="{FF2B5EF4-FFF2-40B4-BE49-F238E27FC236}">
                <a16:creationId xmlns:a16="http://schemas.microsoft.com/office/drawing/2014/main" id="{DE08A3C6-2E97-1617-C76C-8E1084908178}"/>
              </a:ext>
            </a:extLst>
          </p:cNvPr>
          <p:cNvPicPr>
            <a:picLocks noChangeAspect="1"/>
          </p:cNvPicPr>
          <p:nvPr/>
        </p:nvPicPr>
        <p:blipFill>
          <a:blip r:embed="rId2"/>
          <a:stretch>
            <a:fillRect/>
          </a:stretch>
        </p:blipFill>
        <p:spPr>
          <a:xfrm>
            <a:off x="408948" y="1997724"/>
            <a:ext cx="6183629" cy="3389884"/>
          </a:xfrm>
          <a:prstGeom prst="rect">
            <a:avLst/>
          </a:prstGeom>
        </p:spPr>
      </p:pic>
      <p:sp>
        <p:nvSpPr>
          <p:cNvPr id="15" name="Text Placeholder 3">
            <a:extLst>
              <a:ext uri="{FF2B5EF4-FFF2-40B4-BE49-F238E27FC236}">
                <a16:creationId xmlns:a16="http://schemas.microsoft.com/office/drawing/2014/main" id="{C9BD7AB5-8A73-05B3-54DC-496806A06D74}"/>
              </a:ext>
            </a:extLst>
          </p:cNvPr>
          <p:cNvSpPr txBox="1">
            <a:spLocks/>
          </p:cNvSpPr>
          <p:nvPr/>
        </p:nvSpPr>
        <p:spPr>
          <a:xfrm>
            <a:off x="5517260" y="32478"/>
            <a:ext cx="6618035" cy="144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[5] Falcon, E., &amp; Mordant, N. (2022). Experiments in surface gravity–capillary wave turbulence. Annual Review of Fluid Mechanics, 54(1), 1-25.</a:t>
            </a:r>
          </a:p>
        </p:txBody>
      </p:sp>
      <p:sp>
        <p:nvSpPr>
          <p:cNvPr id="17" name="Text Placeholder 3">
            <a:extLst>
              <a:ext uri="{FF2B5EF4-FFF2-40B4-BE49-F238E27FC236}">
                <a16:creationId xmlns:a16="http://schemas.microsoft.com/office/drawing/2014/main" id="{477FFA51-7A22-384A-CEBF-53A9703B9811}"/>
              </a:ext>
            </a:extLst>
          </p:cNvPr>
          <p:cNvSpPr txBox="1">
            <a:spLocks/>
          </p:cNvSpPr>
          <p:nvPr/>
        </p:nvSpPr>
        <p:spPr>
          <a:xfrm>
            <a:off x="408949" y="1644766"/>
            <a:ext cx="6183629" cy="6183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F4E8C9"/>
                </a:solidFill>
              </a:rPr>
              <a:t>Current research outlooks in the field of weak wave turbulence, from [5]</a:t>
            </a:r>
          </a:p>
          <a:p>
            <a:pPr marL="0" indent="0">
              <a:buNone/>
            </a:pPr>
            <a:endParaRPr lang="en-GB" sz="1600" dirty="0">
              <a:solidFill>
                <a:srgbClr val="F4E8C9"/>
              </a:solidFill>
            </a:endParaRPr>
          </a:p>
        </p:txBody>
      </p:sp>
    </p:spTree>
    <p:extLst>
      <p:ext uri="{BB962C8B-B14F-4D97-AF65-F5344CB8AC3E}">
        <p14:creationId xmlns:p14="http://schemas.microsoft.com/office/powerpoint/2010/main" val="3442123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D1C0-AA20-4560-CF41-7A791E60CC5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8E656-12CD-4820-3121-8BB3674512E0}"/>
              </a:ext>
            </a:extLst>
          </p:cNvPr>
          <p:cNvSpPr>
            <a:spLocks noGrp="1"/>
          </p:cNvSpPr>
          <p:nvPr>
            <p:ph type="sldNum" sz="quarter" idx="12"/>
          </p:nvPr>
        </p:nvSpPr>
        <p:spPr/>
        <p:txBody>
          <a:bodyPr/>
          <a:lstStyle/>
          <a:p>
            <a:fld id="{CB93F257-6BBA-414E-8121-BAD21A67B24E}" type="slidenum">
              <a:rPr lang="en-US" smtClean="0">
                <a:solidFill>
                  <a:srgbClr val="89A4D1"/>
                </a:solidFill>
              </a:rPr>
              <a:pPr/>
              <a:t>11</a:t>
            </a:fld>
            <a:endParaRPr lang="en-US" dirty="0">
              <a:solidFill>
                <a:srgbClr val="89A4D1"/>
              </a:solidFill>
            </a:endParaRPr>
          </a:p>
        </p:txBody>
      </p:sp>
      <p:sp>
        <p:nvSpPr>
          <p:cNvPr id="4" name="Title 3">
            <a:extLst>
              <a:ext uri="{FF2B5EF4-FFF2-40B4-BE49-F238E27FC236}">
                <a16:creationId xmlns:a16="http://schemas.microsoft.com/office/drawing/2014/main" id="{615D86D6-75A6-CE01-7831-12BC143E6AFD}"/>
              </a:ext>
            </a:extLst>
          </p:cNvPr>
          <p:cNvSpPr>
            <a:spLocks noGrp="1"/>
          </p:cNvSpPr>
          <p:nvPr>
            <p:ph type="title"/>
          </p:nvPr>
        </p:nvSpPr>
        <p:spPr>
          <a:xfrm>
            <a:off x="258518" y="-60992"/>
            <a:ext cx="4216208" cy="1536971"/>
          </a:xfrm>
        </p:spPr>
        <p:txBody>
          <a:bodyPr>
            <a:normAutofit/>
          </a:bodyPr>
          <a:lstStyle/>
          <a:p>
            <a:pPr algn="l"/>
            <a:r>
              <a:rPr lang="en-GB" sz="3600" dirty="0"/>
              <a:t>One mode reduced dynamics</a:t>
            </a:r>
            <a:endParaRPr lang="en-GB" sz="4400" dirty="0"/>
          </a:p>
        </p:txBody>
      </p:sp>
      <mc:AlternateContent xmlns:mc="http://schemas.openxmlformats.org/markup-compatibility/2006">
        <mc:Choice xmlns:a14="http://schemas.microsoft.com/office/drawing/2010/main" Requires="a14">
          <p:sp>
            <p:nvSpPr>
              <p:cNvPr id="8" name="Text Placeholder 3">
                <a:extLst>
                  <a:ext uri="{FF2B5EF4-FFF2-40B4-BE49-F238E27FC236}">
                    <a16:creationId xmlns:a16="http://schemas.microsoft.com/office/drawing/2014/main" id="{4A4679AB-DC8B-9492-C8FF-D8A027CDAA36}"/>
                  </a:ext>
                </a:extLst>
              </p:cNvPr>
              <p:cNvSpPr txBox="1">
                <a:spLocks/>
              </p:cNvSpPr>
              <p:nvPr/>
            </p:nvSpPr>
            <p:spPr>
              <a:xfrm>
                <a:off x="287945" y="1432614"/>
                <a:ext cx="6907478" cy="3046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Approximation scheme for predicting saturation of primary </a:t>
                </a:r>
                <a:r>
                  <a:rPr lang="en-GB" sz="1800">
                    <a:solidFill>
                      <a:srgbClr val="F4E8C9"/>
                    </a:solidFill>
                  </a:rPr>
                  <a:t>mode [1]</a:t>
                </a:r>
                <a:endParaRPr lang="en-GB" sz="1800" dirty="0">
                  <a:solidFill>
                    <a:srgbClr val="F4E8C9"/>
                  </a:solidFill>
                </a:endParaRPr>
              </a:p>
              <a:p>
                <a:pPr marL="0" indent="0">
                  <a:buNone/>
                </a:pPr>
                <a:endParaRPr lang="en-GB" sz="1800" dirty="0">
                  <a:solidFill>
                    <a:srgbClr val="F4E8C9"/>
                  </a:solidFill>
                </a:endParaRPr>
              </a:p>
              <a:p>
                <a:pPr marL="0" indent="0">
                  <a:buNone/>
                </a:pPr>
                <a:r>
                  <a:rPr lang="en-GB" sz="1800" dirty="0">
                    <a:solidFill>
                      <a:srgbClr val="F4E8C9"/>
                    </a:solidFill>
                  </a:rPr>
                  <a:t>Can estimate timescale of cascade formation as:</a:t>
                </a:r>
              </a:p>
              <a:p>
                <a:pPr marL="0" indent="0" algn="r">
                  <a:buNone/>
                </a:pPr>
                <a:r>
                  <a:rPr lang="en-GB" sz="1800" dirty="0">
                    <a:solidFill>
                      <a:srgbClr val="F4E8C9"/>
                    </a:solidFill>
                  </a:rPr>
                  <a:t> </a:t>
                </a:r>
                <a14:m>
                  <m:oMath xmlns:m="http://schemas.openxmlformats.org/officeDocument/2006/math">
                    <m:r>
                      <m:rPr>
                        <m:sty m:val="p"/>
                      </m:rPr>
                      <a:rPr lang="el-GR" sz="1800" i="0" dirty="0" smtClean="0">
                        <a:solidFill>
                          <a:srgbClr val="F4E8C9"/>
                        </a:solidFill>
                        <a:latin typeface="Cambria Math" panose="02040503050406030204" pitchFamily="18" charset="0"/>
                      </a:rPr>
                      <m:t>Δ</m:t>
                    </m:r>
                    <m:r>
                      <a:rPr lang="el-GR" sz="1800" i="1" dirty="0" smtClean="0">
                        <a:solidFill>
                          <a:srgbClr val="F4E8C9"/>
                        </a:solidFill>
                        <a:latin typeface="Cambria Math" panose="02040503050406030204" pitchFamily="18" charset="0"/>
                      </a:rPr>
                      <m:t>𝑡</m:t>
                    </m:r>
                    <m:r>
                      <a:rPr lang="el-GR" sz="1800" i="1" dirty="0" smtClean="0">
                        <a:solidFill>
                          <a:srgbClr val="F4E8C9"/>
                        </a:solidFill>
                        <a:latin typeface="Cambria Math" panose="02040503050406030204" pitchFamily="18" charset="0"/>
                      </a:rPr>
                      <m:t>=</m:t>
                    </m:r>
                    <m:r>
                      <a:rPr lang="el-GR" sz="1800" i="1" dirty="0" smtClean="0">
                        <a:solidFill>
                          <a:srgbClr val="F4E8C9"/>
                        </a:solidFill>
                        <a:latin typeface="Cambria Math" panose="02040503050406030204" pitchFamily="18" charset="0"/>
                      </a:rPr>
                      <m:t>𝜆</m:t>
                    </m:r>
                    <m:r>
                      <a:rPr lang="el-GR" sz="1800" i="1" dirty="0" smtClean="0">
                        <a:solidFill>
                          <a:srgbClr val="F4E8C9"/>
                        </a:solidFill>
                        <a:latin typeface="Cambria Math" panose="02040503050406030204" pitchFamily="18" charset="0"/>
                      </a:rPr>
                      <m:t> </m:t>
                    </m:r>
                    <m:r>
                      <m:rPr>
                        <m:sty m:val="p"/>
                      </m:rPr>
                      <a:rPr lang="en-GB" sz="1800" i="1" dirty="0" smtClean="0">
                        <a:solidFill>
                          <a:srgbClr val="F4E8C9"/>
                        </a:solidFill>
                        <a:latin typeface="Cambria Math" panose="02040503050406030204" pitchFamily="18" charset="0"/>
                      </a:rPr>
                      <m:t>log</m:t>
                    </m:r>
                    <m:r>
                      <a:rPr lang="en-GB" sz="1800" i="1" dirty="0" smtClean="0">
                        <a:solidFill>
                          <a:srgbClr val="F4E8C9"/>
                        </a:solidFill>
                        <a:latin typeface="Cambria Math" panose="02040503050406030204" pitchFamily="18" charset="0"/>
                      </a:rPr>
                      <m:t>⁡(</m:t>
                    </m:r>
                    <m:sSub>
                      <m:sSubPr>
                        <m:ctrlPr>
                          <a:rPr lang="en-GB" sz="1800" b="0" i="1" dirty="0" smtClean="0">
                            <a:solidFill>
                              <a:srgbClr val="F4E8C9"/>
                            </a:solidFill>
                            <a:latin typeface="Cambria Math" panose="02040503050406030204" pitchFamily="18" charset="0"/>
                            <a:ea typeface="Cambria Math" panose="02040503050406030204" pitchFamily="18" charset="0"/>
                          </a:rPr>
                        </m:ctrlPr>
                      </m:sSubPr>
                      <m:e>
                        <m:r>
                          <a:rPr lang="en-GB" sz="1800" i="1" dirty="0" smtClean="0">
                            <a:solidFill>
                              <a:srgbClr val="F4E8C9"/>
                            </a:solidFill>
                            <a:latin typeface="Cambria Math" panose="02040503050406030204" pitchFamily="18" charset="0"/>
                            <a:ea typeface="Cambria Math" panose="02040503050406030204" pitchFamily="18" charset="0"/>
                          </a:rPr>
                          <m:t>𝜉</m:t>
                        </m:r>
                      </m:e>
                      <m:sub>
                        <m:r>
                          <a:rPr lang="en-GB" sz="1800" b="0" i="1" dirty="0" smtClean="0">
                            <a:solidFill>
                              <a:srgbClr val="F4E8C9"/>
                            </a:solidFill>
                            <a:latin typeface="Cambria Math" panose="02040503050406030204" pitchFamily="18" charset="0"/>
                            <a:ea typeface="Cambria Math" panose="02040503050406030204" pitchFamily="18" charset="0"/>
                          </a:rPr>
                          <m:t>𝑅𝑀𝑆</m:t>
                        </m:r>
                      </m:sub>
                    </m:sSub>
                    <m:r>
                      <a:rPr lang="en-GB" sz="1800" b="0" i="1" dirty="0" smtClean="0">
                        <a:solidFill>
                          <a:srgbClr val="F4E8C9"/>
                        </a:solidFill>
                        <a:latin typeface="Cambria Math" panose="02040503050406030204" pitchFamily="18" charset="0"/>
                        <a:ea typeface="Cambria Math" panose="02040503050406030204" pitchFamily="18" charset="0"/>
                      </a:rPr>
                      <m:t>(</m:t>
                    </m:r>
                    <m:sSub>
                      <m:sSubPr>
                        <m:ctrlPr>
                          <a:rPr lang="en-GB" sz="1800" b="0" i="1" dirty="0" smtClean="0">
                            <a:solidFill>
                              <a:srgbClr val="F4E8C9"/>
                            </a:solidFill>
                            <a:latin typeface="Cambria Math" panose="02040503050406030204" pitchFamily="18" charset="0"/>
                            <a:ea typeface="Cambria Math" panose="02040503050406030204" pitchFamily="18" charset="0"/>
                          </a:rPr>
                        </m:ctrlPr>
                      </m:sSubPr>
                      <m:e>
                        <m:r>
                          <a:rPr lang="en-GB" sz="1800" b="0" i="1" dirty="0" smtClean="0">
                            <a:solidFill>
                              <a:srgbClr val="F4E8C9"/>
                            </a:solidFill>
                            <a:latin typeface="Cambria Math" panose="02040503050406030204" pitchFamily="18" charset="0"/>
                            <a:ea typeface="Cambria Math" panose="02040503050406030204" pitchFamily="18" charset="0"/>
                          </a:rPr>
                          <m:t>𝑡</m:t>
                        </m:r>
                      </m:e>
                      <m:sub>
                        <m:r>
                          <a:rPr lang="en-GB" sz="1800" b="0" i="1" dirty="0" smtClean="0">
                            <a:solidFill>
                              <a:srgbClr val="F4E8C9"/>
                            </a:solidFill>
                            <a:latin typeface="Cambria Math" panose="02040503050406030204" pitchFamily="18" charset="0"/>
                            <a:ea typeface="Cambria Math" panose="02040503050406030204" pitchFamily="18" charset="0"/>
                          </a:rPr>
                          <m:t>𝑓</m:t>
                        </m:r>
                      </m:sub>
                    </m:sSub>
                    <m:r>
                      <a:rPr lang="en-GB" sz="1800" b="0" i="1" dirty="0" smtClean="0">
                        <a:solidFill>
                          <a:srgbClr val="F4E8C9"/>
                        </a:solidFill>
                        <a:latin typeface="Cambria Math" panose="02040503050406030204" pitchFamily="18" charset="0"/>
                        <a:ea typeface="Cambria Math" panose="02040503050406030204" pitchFamily="18" charset="0"/>
                      </a:rPr>
                      <m:t>)/</m:t>
                    </m:r>
                    <m:sSub>
                      <m:sSubPr>
                        <m:ctrlPr>
                          <a:rPr lang="en-GB" sz="1800" i="1" dirty="0">
                            <a:solidFill>
                              <a:srgbClr val="F4E8C9"/>
                            </a:solidFill>
                            <a:latin typeface="Cambria Math" panose="02040503050406030204" pitchFamily="18" charset="0"/>
                            <a:ea typeface="Cambria Math" panose="02040503050406030204" pitchFamily="18" charset="0"/>
                          </a:rPr>
                        </m:ctrlPr>
                      </m:sSubPr>
                      <m:e>
                        <m:r>
                          <a:rPr lang="en-GB" sz="1800" i="1" dirty="0">
                            <a:solidFill>
                              <a:srgbClr val="F4E8C9"/>
                            </a:solidFill>
                            <a:latin typeface="Cambria Math" panose="02040503050406030204" pitchFamily="18" charset="0"/>
                            <a:ea typeface="Cambria Math" panose="02040503050406030204" pitchFamily="18" charset="0"/>
                          </a:rPr>
                          <m:t>𝜉</m:t>
                        </m:r>
                      </m:e>
                      <m:sub>
                        <m:r>
                          <a:rPr lang="en-GB" sz="1800" i="1" dirty="0">
                            <a:solidFill>
                              <a:srgbClr val="F4E8C9"/>
                            </a:solidFill>
                            <a:latin typeface="Cambria Math" panose="02040503050406030204" pitchFamily="18" charset="0"/>
                            <a:ea typeface="Cambria Math" panose="02040503050406030204" pitchFamily="18" charset="0"/>
                          </a:rPr>
                          <m:t>𝑅𝑀𝑆</m:t>
                        </m:r>
                      </m:sub>
                    </m:sSub>
                    <m:r>
                      <a:rPr lang="en-GB" sz="1800" i="1" dirty="0">
                        <a:solidFill>
                          <a:srgbClr val="F4E8C9"/>
                        </a:solidFill>
                        <a:latin typeface="Cambria Math" panose="02040503050406030204" pitchFamily="18" charset="0"/>
                        <a:ea typeface="Cambria Math" panose="02040503050406030204" pitchFamily="18" charset="0"/>
                      </a:rPr>
                      <m:t>(</m:t>
                    </m:r>
                    <m:sSub>
                      <m:sSubPr>
                        <m:ctrlPr>
                          <a:rPr lang="en-GB" sz="1800" i="1" dirty="0">
                            <a:solidFill>
                              <a:srgbClr val="F4E8C9"/>
                            </a:solidFill>
                            <a:latin typeface="Cambria Math" panose="02040503050406030204" pitchFamily="18" charset="0"/>
                            <a:ea typeface="Cambria Math" panose="02040503050406030204" pitchFamily="18" charset="0"/>
                          </a:rPr>
                        </m:ctrlPr>
                      </m:sSubPr>
                      <m:e>
                        <m:r>
                          <a:rPr lang="en-GB" sz="1800" i="1" dirty="0">
                            <a:solidFill>
                              <a:srgbClr val="F4E8C9"/>
                            </a:solidFill>
                            <a:latin typeface="Cambria Math" panose="02040503050406030204" pitchFamily="18" charset="0"/>
                            <a:ea typeface="Cambria Math" panose="02040503050406030204" pitchFamily="18" charset="0"/>
                          </a:rPr>
                          <m:t>𝑡</m:t>
                        </m:r>
                      </m:e>
                      <m:sub>
                        <m:r>
                          <a:rPr lang="en-GB" sz="1800" b="0" i="1" dirty="0" smtClean="0">
                            <a:solidFill>
                              <a:srgbClr val="F4E8C9"/>
                            </a:solidFill>
                            <a:latin typeface="Cambria Math" panose="02040503050406030204" pitchFamily="18" charset="0"/>
                            <a:ea typeface="Cambria Math" panose="02040503050406030204" pitchFamily="18" charset="0"/>
                          </a:rPr>
                          <m:t>0</m:t>
                        </m:r>
                      </m:sub>
                    </m:sSub>
                    <m:r>
                      <a:rPr lang="en-GB" sz="1800" i="1" dirty="0">
                        <a:solidFill>
                          <a:srgbClr val="F4E8C9"/>
                        </a:solidFill>
                        <a:latin typeface="Cambria Math" panose="02040503050406030204" pitchFamily="18" charset="0"/>
                        <a:ea typeface="Cambria Math" panose="02040503050406030204" pitchFamily="18" charset="0"/>
                      </a:rPr>
                      <m:t>)</m:t>
                    </m:r>
                    <m:r>
                      <a:rPr lang="en-GB" sz="1800" i="1" dirty="0" smtClean="0">
                        <a:solidFill>
                          <a:srgbClr val="F4E8C9"/>
                        </a:solidFill>
                        <a:latin typeface="Cambria Math" panose="02040503050406030204" pitchFamily="18" charset="0"/>
                      </a:rPr>
                      <m:t>)</m:t>
                    </m:r>
                  </m:oMath>
                </a14:m>
                <a:r>
                  <a:rPr lang="en-GB" sz="1800" dirty="0">
                    <a:solidFill>
                      <a:srgbClr val="F4E8C9"/>
                    </a:solidFill>
                  </a:rPr>
                  <a:t>         (where </a:t>
                </a:r>
                <a14:m>
                  <m:oMath xmlns:m="http://schemas.openxmlformats.org/officeDocument/2006/math">
                    <m:r>
                      <a:rPr lang="el-GR" sz="1800" i="1" dirty="0">
                        <a:solidFill>
                          <a:srgbClr val="F4E8C9"/>
                        </a:solidFill>
                        <a:latin typeface="Cambria Math" panose="02040503050406030204" pitchFamily="18" charset="0"/>
                      </a:rPr>
                      <m:t>𝜆</m:t>
                    </m:r>
                  </m:oMath>
                </a14:m>
                <a:r>
                  <a:rPr lang="en-GB" sz="1800" dirty="0">
                    <a:solidFill>
                      <a:srgbClr val="F4E8C9"/>
                    </a:solidFill>
                  </a:rPr>
                  <a:t> is the growth rate)</a:t>
                </a:r>
              </a:p>
              <a:p>
                <a:pPr marL="0" indent="0">
                  <a:buNone/>
                </a:pPr>
                <a:endParaRPr lang="en-GB" sz="1800" dirty="0">
                  <a:solidFill>
                    <a:srgbClr val="F4E8C9"/>
                  </a:solidFill>
                </a:endParaRPr>
              </a:p>
              <a:p>
                <a:pPr marL="0" indent="0">
                  <a:buNone/>
                </a:pPr>
                <a:r>
                  <a:rPr lang="en-GB" sz="1800" dirty="0">
                    <a:solidFill>
                      <a:srgbClr val="F4E8C9"/>
                    </a:solidFill>
                  </a:rPr>
                  <a:t>Approach generally applicable to other narrow band resonance systems</a:t>
                </a:r>
              </a:p>
              <a:p>
                <a:pPr marL="0" indent="0">
                  <a:buNone/>
                </a:pPr>
                <a:endParaRPr lang="en-GB" sz="1800" dirty="0">
                  <a:solidFill>
                    <a:srgbClr val="F4E8C9"/>
                  </a:solidFill>
                </a:endParaRPr>
              </a:p>
            </p:txBody>
          </p:sp>
        </mc:Choice>
        <mc:Fallback>
          <p:sp>
            <p:nvSpPr>
              <p:cNvPr id="8" name="Text Placeholder 3">
                <a:extLst>
                  <a:ext uri="{FF2B5EF4-FFF2-40B4-BE49-F238E27FC236}">
                    <a16:creationId xmlns:a16="http://schemas.microsoft.com/office/drawing/2014/main" id="{4A4679AB-DC8B-9492-C8FF-D8A027CDAA36}"/>
                  </a:ext>
                </a:extLst>
              </p:cNvPr>
              <p:cNvSpPr txBox="1">
                <a:spLocks noRot="1" noChangeAspect="1" noMove="1" noResize="1" noEditPoints="1" noAdjustHandles="1" noChangeArrowheads="1" noChangeShapeType="1" noTextEdit="1"/>
              </p:cNvSpPr>
              <p:nvPr/>
            </p:nvSpPr>
            <p:spPr>
              <a:xfrm>
                <a:off x="287945" y="1432614"/>
                <a:ext cx="6907478" cy="3046404"/>
              </a:xfrm>
              <a:prstGeom prst="rect">
                <a:avLst/>
              </a:prstGeom>
              <a:blipFill>
                <a:blip r:embed="rId2"/>
                <a:stretch>
                  <a:fillRect l="-706" t="-1800" r="-794"/>
                </a:stretch>
              </a:blipFill>
            </p:spPr>
            <p:txBody>
              <a:bodyPr/>
              <a:lstStyle/>
              <a:p>
                <a:r>
                  <a:rPr lang="en-GB">
                    <a:noFill/>
                  </a:rPr>
                  <a:t> </a:t>
                </a:r>
              </a:p>
            </p:txBody>
          </p:sp>
        </mc:Fallback>
      </mc:AlternateContent>
      <p:sp>
        <p:nvSpPr>
          <p:cNvPr id="10" name="Rectangle 2">
            <a:extLst>
              <a:ext uri="{FF2B5EF4-FFF2-40B4-BE49-F238E27FC236}">
                <a16:creationId xmlns:a16="http://schemas.microsoft.com/office/drawing/2014/main" id="{8FAAF6A0-AB87-3387-97DF-8C4FE00052F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25DB9F98-53F6-98BF-B744-135191060E33}"/>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sp>
        <p:nvSpPr>
          <p:cNvPr id="9" name="Text Placeholder 3">
            <a:extLst>
              <a:ext uri="{FF2B5EF4-FFF2-40B4-BE49-F238E27FC236}">
                <a16:creationId xmlns:a16="http://schemas.microsoft.com/office/drawing/2014/main" id="{20178A29-4E49-8F36-EC3A-96C1DC5BF828}"/>
              </a:ext>
            </a:extLst>
          </p:cNvPr>
          <p:cNvSpPr txBox="1">
            <a:spLocks/>
          </p:cNvSpPr>
          <p:nvPr/>
        </p:nvSpPr>
        <p:spPr>
          <a:xfrm>
            <a:off x="5517260" y="32478"/>
            <a:ext cx="6618035" cy="144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[1] Gregory, S., </a:t>
            </a:r>
            <a:r>
              <a:rPr lang="en-GB" sz="1200" i="1" dirty="0" err="1">
                <a:solidFill>
                  <a:srgbClr val="F4E8C9"/>
                </a:solidFill>
              </a:rPr>
              <a:t>Schiattarella</a:t>
            </a:r>
            <a:r>
              <a:rPr lang="en-GB" sz="1200" i="1" dirty="0">
                <a:solidFill>
                  <a:srgbClr val="F4E8C9"/>
                </a:solidFill>
              </a:rPr>
              <a:t>, S., Barroso, V. S., Kaiser, D. I., </a:t>
            </a:r>
            <a:r>
              <a:rPr lang="en-GB" sz="1200" i="1" dirty="0" err="1">
                <a:solidFill>
                  <a:srgbClr val="F4E8C9"/>
                </a:solidFill>
              </a:rPr>
              <a:t>Avgoustidis</a:t>
            </a:r>
            <a:r>
              <a:rPr lang="en-GB" sz="1200" i="1" dirty="0">
                <a:solidFill>
                  <a:srgbClr val="F4E8C9"/>
                </a:solidFill>
              </a:rPr>
              <a:t>, A., &amp; Weinfurtner, S. (2024). Tracing the nonlinear formation of an interfacial wave spectral cascade from one to few to many. </a:t>
            </a:r>
            <a:r>
              <a:rPr lang="en-GB" sz="1200" i="1" dirty="0" err="1">
                <a:solidFill>
                  <a:srgbClr val="F4E8C9"/>
                </a:solidFill>
              </a:rPr>
              <a:t>arXiv</a:t>
            </a:r>
            <a:r>
              <a:rPr lang="en-GB" sz="1200" i="1" dirty="0">
                <a:solidFill>
                  <a:srgbClr val="F4E8C9"/>
                </a:solidFill>
              </a:rPr>
              <a:t> preprint arXiv:2410.08842.</a:t>
            </a:r>
          </a:p>
          <a:p>
            <a:pPr marL="0" indent="0" algn="just">
              <a:buNone/>
            </a:pPr>
            <a:endParaRPr lang="en-GB" sz="1200" i="1" dirty="0">
              <a:solidFill>
                <a:srgbClr val="F4E8C9"/>
              </a:solidFill>
            </a:endParaRPr>
          </a:p>
          <a:p>
            <a:pPr marL="0" indent="0" algn="just">
              <a:buNone/>
            </a:pPr>
            <a:endParaRPr lang="en-GB" sz="1200" i="1" dirty="0">
              <a:solidFill>
                <a:srgbClr val="F4E8C9"/>
              </a:solidFill>
            </a:endParaRPr>
          </a:p>
        </p:txBody>
      </p:sp>
      <p:sp>
        <p:nvSpPr>
          <p:cNvPr id="7" name="TextBox 9">
            <a:extLst>
              <a:ext uri="{FF2B5EF4-FFF2-40B4-BE49-F238E27FC236}">
                <a16:creationId xmlns:a16="http://schemas.microsoft.com/office/drawing/2014/main" id="{DD124B6D-B5CB-74A1-D839-CB75D6E54A88}"/>
              </a:ext>
            </a:extLst>
          </p:cNvPr>
          <p:cNvSpPr txBox="1"/>
          <p:nvPr/>
        </p:nvSpPr>
        <p:spPr>
          <a:xfrm>
            <a:off x="3688068" y="3155551"/>
            <a:ext cx="65"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2" name="Arc 11">
            <a:extLst>
              <a:ext uri="{FF2B5EF4-FFF2-40B4-BE49-F238E27FC236}">
                <a16:creationId xmlns:a16="http://schemas.microsoft.com/office/drawing/2014/main" id="{FA5A8416-7B5D-0C9B-0D2A-E63D94D2A7A2}"/>
              </a:ext>
            </a:extLst>
          </p:cNvPr>
          <p:cNvSpPr/>
          <p:nvPr/>
        </p:nvSpPr>
        <p:spPr>
          <a:xfrm rot="6856520">
            <a:off x="1854521" y="5426943"/>
            <a:ext cx="1409476" cy="786656"/>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solidFill>
                <a:srgbClr val="1F36E4"/>
              </a:solidFill>
            </a:endParaRPr>
          </a:p>
        </p:txBody>
      </p:sp>
      <p:sp>
        <p:nvSpPr>
          <p:cNvPr id="13" name="TextBox 10">
            <a:extLst>
              <a:ext uri="{FF2B5EF4-FFF2-40B4-BE49-F238E27FC236}">
                <a16:creationId xmlns:a16="http://schemas.microsoft.com/office/drawing/2014/main" id="{0ED88B6A-7BBC-8587-121B-49276FFDD022}"/>
              </a:ext>
            </a:extLst>
          </p:cNvPr>
          <p:cNvSpPr txBox="1"/>
          <p:nvPr/>
        </p:nvSpPr>
        <p:spPr>
          <a:xfrm>
            <a:off x="687757" y="6190838"/>
            <a:ext cx="185030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89A4D1"/>
                </a:solidFill>
                <a:latin typeface="Cavolini" panose="03000502040302020204" pitchFamily="66" charset="0"/>
                <a:cs typeface="Cavolini" panose="03000502040302020204" pitchFamily="66" charset="0"/>
              </a:rPr>
              <a:t>Self-coupling</a:t>
            </a:r>
          </a:p>
        </p:txBody>
      </p:sp>
      <p:sp>
        <p:nvSpPr>
          <p:cNvPr id="14" name="TextBox 11">
            <a:extLst>
              <a:ext uri="{FF2B5EF4-FFF2-40B4-BE49-F238E27FC236}">
                <a16:creationId xmlns:a16="http://schemas.microsoft.com/office/drawing/2014/main" id="{6E0957A2-B9DD-EEE1-D9CA-4011A45A3278}"/>
              </a:ext>
            </a:extLst>
          </p:cNvPr>
          <p:cNvSpPr txBox="1"/>
          <p:nvPr/>
        </p:nvSpPr>
        <p:spPr>
          <a:xfrm>
            <a:off x="618482" y="4265737"/>
            <a:ext cx="167491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Frequency</a:t>
            </a:r>
            <a:r>
              <a:rPr lang="en-GB" sz="1600" dirty="0">
                <a:solidFill>
                  <a:srgbClr val="89A4D1"/>
                </a:solidFill>
                <a:latin typeface="Cavolini" panose="020B0502040204020203" pitchFamily="66" charset="0"/>
                <a:cs typeface="Cavolini" panose="020B0502040204020203" pitchFamily="66" charset="0"/>
              </a:rPr>
              <a:t> detuning</a:t>
            </a:r>
          </a:p>
        </p:txBody>
      </p:sp>
      <p:sp>
        <p:nvSpPr>
          <p:cNvPr id="15" name="TextBox 12">
            <a:extLst>
              <a:ext uri="{FF2B5EF4-FFF2-40B4-BE49-F238E27FC236}">
                <a16:creationId xmlns:a16="http://schemas.microsoft.com/office/drawing/2014/main" id="{09EC5395-739C-1EA0-0EAB-85D2ABE1FAE4}"/>
              </a:ext>
            </a:extLst>
          </p:cNvPr>
          <p:cNvSpPr txBox="1"/>
          <p:nvPr/>
        </p:nvSpPr>
        <p:spPr>
          <a:xfrm rot="195524">
            <a:off x="3159736" y="3841484"/>
            <a:ext cx="282915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Driving strength term</a:t>
            </a:r>
          </a:p>
        </p:txBody>
      </p:sp>
      <p:sp>
        <p:nvSpPr>
          <p:cNvPr id="16" name="TextBox 13">
            <a:extLst>
              <a:ext uri="{FF2B5EF4-FFF2-40B4-BE49-F238E27FC236}">
                <a16:creationId xmlns:a16="http://schemas.microsoft.com/office/drawing/2014/main" id="{B854D806-E832-9641-EA55-7C35ECE4015F}"/>
              </a:ext>
            </a:extLst>
          </p:cNvPr>
          <p:cNvSpPr txBox="1"/>
          <p:nvPr/>
        </p:nvSpPr>
        <p:spPr>
          <a:xfrm rot="506557">
            <a:off x="4985142" y="4397019"/>
            <a:ext cx="183593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Damping term</a:t>
            </a:r>
          </a:p>
        </p:txBody>
      </p:sp>
      <p:sp>
        <p:nvSpPr>
          <p:cNvPr id="17" name="Arc 16">
            <a:extLst>
              <a:ext uri="{FF2B5EF4-FFF2-40B4-BE49-F238E27FC236}">
                <a16:creationId xmlns:a16="http://schemas.microsoft.com/office/drawing/2014/main" id="{98E50648-58FA-FE8A-5F64-54EF6C7F8399}"/>
              </a:ext>
            </a:extLst>
          </p:cNvPr>
          <p:cNvSpPr/>
          <p:nvPr/>
        </p:nvSpPr>
        <p:spPr>
          <a:xfrm rot="16200000">
            <a:off x="3277266" y="4418128"/>
            <a:ext cx="1608264" cy="786656"/>
          </a:xfrm>
          <a:prstGeom prst="arc">
            <a:avLst>
              <a:gd name="adj1" fmla="val 14795381"/>
              <a:gd name="adj2" fmla="val 20514257"/>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solidFill>
                <a:srgbClr val="1F36E4"/>
              </a:solidFill>
            </a:endParaRPr>
          </a:p>
        </p:txBody>
      </p:sp>
      <p:sp>
        <p:nvSpPr>
          <p:cNvPr id="19" name="Arc 18">
            <a:extLst>
              <a:ext uri="{FF2B5EF4-FFF2-40B4-BE49-F238E27FC236}">
                <a16:creationId xmlns:a16="http://schemas.microsoft.com/office/drawing/2014/main" id="{98C3126C-B4CE-4A9F-3467-FFEB777647AD}"/>
              </a:ext>
            </a:extLst>
          </p:cNvPr>
          <p:cNvSpPr/>
          <p:nvPr/>
        </p:nvSpPr>
        <p:spPr>
          <a:xfrm rot="2917376" flipH="1">
            <a:off x="1659178" y="4562545"/>
            <a:ext cx="1200919" cy="907187"/>
          </a:xfrm>
          <a:prstGeom prst="arc">
            <a:avLst>
              <a:gd name="adj1" fmla="val 14204196"/>
              <a:gd name="adj2" fmla="val 19851886"/>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ln>
                <a:solidFill>
                  <a:srgbClr val="89A4D1"/>
                </a:solidFill>
              </a:ln>
              <a:solidFill>
                <a:srgbClr val="89A4D1"/>
              </a:solidFill>
            </a:endParaRPr>
          </a:p>
        </p:txBody>
      </p:sp>
      <p:sp>
        <p:nvSpPr>
          <p:cNvPr id="22" name="Arc 21">
            <a:extLst>
              <a:ext uri="{FF2B5EF4-FFF2-40B4-BE49-F238E27FC236}">
                <a16:creationId xmlns:a16="http://schemas.microsoft.com/office/drawing/2014/main" id="{F41C6781-38FE-4681-DFFF-89E1C4B81F96}"/>
              </a:ext>
            </a:extLst>
          </p:cNvPr>
          <p:cNvSpPr/>
          <p:nvPr/>
        </p:nvSpPr>
        <p:spPr>
          <a:xfrm rot="18713990">
            <a:off x="4063811" y="4704439"/>
            <a:ext cx="1409476" cy="786656"/>
          </a:xfrm>
          <a:prstGeom prst="arc">
            <a:avLst>
              <a:gd name="adj1" fmla="val 14795381"/>
              <a:gd name="adj2" fmla="val 20374181"/>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solidFill>
                <a:srgbClr val="1F36E4"/>
              </a:solidFill>
            </a:endParaRPr>
          </a:p>
        </p:txBody>
      </p:sp>
      <p:pic>
        <p:nvPicPr>
          <p:cNvPr id="24" name="Picture 23">
            <a:extLst>
              <a:ext uri="{FF2B5EF4-FFF2-40B4-BE49-F238E27FC236}">
                <a16:creationId xmlns:a16="http://schemas.microsoft.com/office/drawing/2014/main" id="{9ADA53B4-D335-32A4-186F-D2A7CDF82AAD}"/>
              </a:ext>
            </a:extLst>
          </p:cNvPr>
          <p:cNvPicPr>
            <a:picLocks noChangeAspect="1"/>
          </p:cNvPicPr>
          <p:nvPr/>
        </p:nvPicPr>
        <p:blipFill>
          <a:blip r:embed="rId3"/>
          <a:stretch>
            <a:fillRect/>
          </a:stretch>
        </p:blipFill>
        <p:spPr>
          <a:xfrm>
            <a:off x="7292518" y="1097004"/>
            <a:ext cx="4745682" cy="3919134"/>
          </a:xfrm>
          <a:prstGeom prst="rect">
            <a:avLst/>
          </a:prstGeom>
        </p:spPr>
      </p:pic>
      <p:pic>
        <p:nvPicPr>
          <p:cNvPr id="3082" name="Picture 10">
            <a:extLst>
              <a:ext uri="{FF2B5EF4-FFF2-40B4-BE49-F238E27FC236}">
                <a16:creationId xmlns:a16="http://schemas.microsoft.com/office/drawing/2014/main" id="{1A7F431F-9E69-AD03-5F3B-5C052FA8C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69" y="4886515"/>
            <a:ext cx="7575702" cy="953868"/>
          </a:xfrm>
          <a:prstGeom prst="rect">
            <a:avLst/>
          </a:prstGeom>
          <a:noFill/>
          <a:extLst>
            <a:ext uri="{909E8E84-426E-40DD-AFC4-6F175D3DCCD1}">
              <a14:hiddenFill xmlns:a14="http://schemas.microsoft.com/office/drawing/2010/main">
                <a:solidFill>
                  <a:srgbClr val="FFFFFF"/>
                </a:solidFill>
              </a14:hiddenFill>
            </a:ext>
          </a:extLst>
        </p:spPr>
      </p:pic>
      <p:sp>
        <p:nvSpPr>
          <p:cNvPr id="20" name="Arc 19">
            <a:extLst>
              <a:ext uri="{FF2B5EF4-FFF2-40B4-BE49-F238E27FC236}">
                <a16:creationId xmlns:a16="http://schemas.microsoft.com/office/drawing/2014/main" id="{FE78C7CE-C195-FA2A-A1EF-6C69ADE278ED}"/>
              </a:ext>
            </a:extLst>
          </p:cNvPr>
          <p:cNvSpPr/>
          <p:nvPr/>
        </p:nvSpPr>
        <p:spPr>
          <a:xfrm rot="6403130">
            <a:off x="6984690" y="1775404"/>
            <a:ext cx="3327089" cy="4461224"/>
          </a:xfrm>
          <a:prstGeom prst="arc">
            <a:avLst>
              <a:gd name="adj1" fmla="val 15522003"/>
              <a:gd name="adj2" fmla="val 86082"/>
            </a:avLst>
          </a:prstGeom>
          <a:ln w="57150">
            <a:solidFill>
              <a:srgbClr val="D6D6D6"/>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solidFill>
                <a:srgbClr val="1F36E4"/>
              </a:solidFill>
            </a:endParaRPr>
          </a:p>
        </p:txBody>
      </p:sp>
    </p:spTree>
    <p:extLst>
      <p:ext uri="{BB962C8B-B14F-4D97-AF65-F5344CB8AC3E}">
        <p14:creationId xmlns:p14="http://schemas.microsoft.com/office/powerpoint/2010/main" val="480992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CA98A-155B-F4E0-F071-F9475338EEA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Text Placeholder 3">
                <a:extLst>
                  <a:ext uri="{FF2B5EF4-FFF2-40B4-BE49-F238E27FC236}">
                    <a16:creationId xmlns:a16="http://schemas.microsoft.com/office/drawing/2014/main" id="{66E0B133-65BD-A680-CB3B-4A6B7D5AC511}"/>
                  </a:ext>
                </a:extLst>
              </p:cNvPr>
              <p:cNvSpPr txBox="1">
                <a:spLocks/>
              </p:cNvSpPr>
              <p:nvPr/>
            </p:nvSpPr>
            <p:spPr>
              <a:xfrm>
                <a:off x="6087492" y="1030585"/>
                <a:ext cx="6065995" cy="1248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800" dirty="0">
                  <a:solidFill>
                    <a:srgbClr val="F4E8C9"/>
                  </a:solidFill>
                </a:endParaRPr>
              </a:p>
              <a:p>
                <a:pPr marL="0" indent="0" algn="ctr">
                  <a:buNone/>
                </a:pPr>
                <a:r>
                  <a:rPr lang="en-GB" sz="1800" dirty="0">
                    <a:solidFill>
                      <a:srgbClr val="F4E8C9"/>
                    </a:solidFill>
                  </a:rPr>
                  <a:t>Periodic forcing from </a:t>
                </a:r>
                <a:r>
                  <a:rPr lang="en-GB" sz="1800" dirty="0" err="1">
                    <a:solidFill>
                      <a:srgbClr val="F4E8C9"/>
                    </a:solidFill>
                  </a:rPr>
                  <a:t>inflaton</a:t>
                </a:r>
                <a:r>
                  <a:rPr lang="en-GB" sz="1800" dirty="0">
                    <a:solidFill>
                      <a:srgbClr val="F4E8C9"/>
                    </a:solidFill>
                  </a:rPr>
                  <a:t> oscillating around potential minima at amplitude 𝐴, frequency </a:t>
                </a:r>
                <a14:m>
                  <m:oMath xmlns:m="http://schemas.openxmlformats.org/officeDocument/2006/math">
                    <m:r>
                      <a:rPr lang="en-GB" sz="1800" i="1" dirty="0" smtClean="0">
                        <a:solidFill>
                          <a:srgbClr val="F4E8C9"/>
                        </a:solidFill>
                        <a:latin typeface="Cambria Math" panose="02040503050406030204" pitchFamily="18" charset="0"/>
                      </a:rPr>
                      <m:t>2</m:t>
                    </m:r>
                    <m:sSub>
                      <m:sSubPr>
                        <m:ctrlPr>
                          <a:rPr lang="en-GB" sz="1800" i="1" dirty="0" smtClean="0">
                            <a:solidFill>
                              <a:srgbClr val="F4E8C9"/>
                            </a:solidFill>
                            <a:latin typeface="Cambria Math" panose="02040503050406030204" pitchFamily="18" charset="0"/>
                          </a:rPr>
                        </m:ctrlPr>
                      </m:sSubPr>
                      <m:e>
                        <m:r>
                          <a:rPr lang="en-GB" sz="1800" i="1" dirty="0" smtClean="0">
                            <a:solidFill>
                              <a:srgbClr val="F4E8C9"/>
                            </a:solidFill>
                            <a:latin typeface="Cambria Math" panose="02040503050406030204" pitchFamily="18" charset="0"/>
                          </a:rPr>
                          <m:t>𝜔</m:t>
                        </m:r>
                      </m:e>
                      <m:sub>
                        <m:r>
                          <a:rPr lang="en-GB" sz="1800" i="1" dirty="0" smtClean="0">
                            <a:solidFill>
                              <a:srgbClr val="F4E8C9"/>
                            </a:solidFill>
                            <a:latin typeface="Cambria Math" panose="02040503050406030204" pitchFamily="18" charset="0"/>
                          </a:rPr>
                          <m:t>0</m:t>
                        </m:r>
                      </m:sub>
                    </m:sSub>
                  </m:oMath>
                </a14:m>
                <a:r>
                  <a:rPr lang="en-GB" sz="1800" dirty="0">
                    <a:solidFill>
                      <a:srgbClr val="F4E8C9"/>
                    </a:solidFill>
                  </a:rPr>
                  <a:t>, immediately after inflation </a:t>
                </a:r>
              </a:p>
              <a:p>
                <a:pPr marL="0" indent="0" algn="ctr">
                  <a:buNone/>
                </a:pPr>
                <a:endParaRPr lang="en-GB" sz="1800" dirty="0">
                  <a:solidFill>
                    <a:srgbClr val="F4E8C9"/>
                  </a:solidFill>
                </a:endParaRPr>
              </a:p>
              <a:p>
                <a:pPr marL="0" indent="0" algn="ctr">
                  <a:buNone/>
                </a:pPr>
                <a:endParaRPr lang="en-GB" sz="1800" dirty="0">
                  <a:solidFill>
                    <a:srgbClr val="F4E8C9"/>
                  </a:solidFill>
                </a:endParaRPr>
              </a:p>
              <a:p>
                <a:pPr marL="0" indent="0" algn="ctr">
                  <a:buNone/>
                </a:pPr>
                <a:endParaRPr lang="en-GB" sz="1800" dirty="0">
                  <a:solidFill>
                    <a:srgbClr val="F4E8C9"/>
                  </a:solidFill>
                </a:endParaRPr>
              </a:p>
              <a:p>
                <a:pPr marL="0" indent="0" algn="ctr">
                  <a:buNone/>
                </a:pPr>
                <a:endParaRPr lang="en-GB" sz="1800" dirty="0">
                  <a:solidFill>
                    <a:srgbClr val="F4E8C9"/>
                  </a:solidFill>
                </a:endParaRPr>
              </a:p>
              <a:p>
                <a:pPr marL="0" indent="0" algn="ctr">
                  <a:buNone/>
                </a:pPr>
                <a:endParaRPr lang="en-GB" sz="1800" dirty="0">
                  <a:solidFill>
                    <a:srgbClr val="F4E8C9"/>
                  </a:solidFill>
                </a:endParaRPr>
              </a:p>
              <a:p>
                <a:pPr marL="0" indent="0" algn="ctr">
                  <a:buNone/>
                </a:pPr>
                <a:endParaRPr lang="en-GB" sz="1800" dirty="0">
                  <a:solidFill>
                    <a:srgbClr val="F4E8C9"/>
                  </a:solidFill>
                </a:endParaRPr>
              </a:p>
              <a:p>
                <a:pPr marL="0" indent="0" algn="ctr">
                  <a:buNone/>
                </a:pPr>
                <a:endParaRPr lang="en-GB" sz="1800" dirty="0">
                  <a:solidFill>
                    <a:srgbClr val="F4E8C9"/>
                  </a:solidFill>
                </a:endParaRPr>
              </a:p>
            </p:txBody>
          </p:sp>
        </mc:Choice>
        <mc:Fallback xmlns="">
          <p:sp>
            <p:nvSpPr>
              <p:cNvPr id="27" name="Text Placeholder 3">
                <a:extLst>
                  <a:ext uri="{FF2B5EF4-FFF2-40B4-BE49-F238E27FC236}">
                    <a16:creationId xmlns:a16="http://schemas.microsoft.com/office/drawing/2014/main" id="{66E0B133-65BD-A680-CB3B-4A6B7D5AC511}"/>
                  </a:ext>
                </a:extLst>
              </p:cNvPr>
              <p:cNvSpPr txBox="1">
                <a:spLocks noRot="1" noChangeAspect="1" noMove="1" noResize="1" noEditPoints="1" noAdjustHandles="1" noChangeArrowheads="1" noChangeShapeType="1" noTextEdit="1"/>
              </p:cNvSpPr>
              <p:nvPr/>
            </p:nvSpPr>
            <p:spPr>
              <a:xfrm>
                <a:off x="6087492" y="1030585"/>
                <a:ext cx="6065995" cy="1248266"/>
              </a:xfrm>
              <a:prstGeom prst="rect">
                <a:avLst/>
              </a:prstGeom>
              <a:blipFill>
                <a:blip r:embed="rId2"/>
                <a:stretch>
                  <a:fillRect b="-4390"/>
                </a:stretch>
              </a:blipFill>
            </p:spPr>
            <p:txBody>
              <a:bodyPr/>
              <a:lstStyle/>
              <a:p>
                <a:r>
                  <a:rPr lang="en-GB">
                    <a:noFill/>
                  </a:rPr>
                  <a:t> </a:t>
                </a:r>
              </a:p>
            </p:txBody>
          </p:sp>
        </mc:Fallback>
      </mc:AlternateContent>
      <p:sp>
        <p:nvSpPr>
          <p:cNvPr id="22" name="Rectangle 21">
            <a:extLst>
              <a:ext uri="{FF2B5EF4-FFF2-40B4-BE49-F238E27FC236}">
                <a16:creationId xmlns:a16="http://schemas.microsoft.com/office/drawing/2014/main" id="{2086D35E-53DC-D053-DDA2-0437451EE612}"/>
              </a:ext>
            </a:extLst>
          </p:cNvPr>
          <p:cNvSpPr/>
          <p:nvPr/>
        </p:nvSpPr>
        <p:spPr>
          <a:xfrm>
            <a:off x="-17017" y="0"/>
            <a:ext cx="6113017" cy="6857996"/>
          </a:xfrm>
          <a:prstGeom prst="rect">
            <a:avLst/>
          </a:prstGeom>
          <a:solidFill>
            <a:srgbClr val="F4E8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BDB0260-2227-C0BB-64DA-74BC342AAF2C}"/>
              </a:ext>
            </a:extLst>
          </p:cNvPr>
          <p:cNvSpPr>
            <a:spLocks noGrp="1"/>
          </p:cNvSpPr>
          <p:nvPr>
            <p:ph type="sldNum" sz="quarter" idx="12"/>
          </p:nvPr>
        </p:nvSpPr>
        <p:spPr/>
        <p:txBody>
          <a:bodyPr/>
          <a:lstStyle/>
          <a:p>
            <a:fld id="{CB93F257-6BBA-414E-8121-BAD21A67B24E}" type="slidenum">
              <a:rPr lang="en-US" smtClean="0">
                <a:solidFill>
                  <a:srgbClr val="89A4D1"/>
                </a:solidFill>
              </a:rPr>
              <a:pPr/>
              <a:t>12</a:t>
            </a:fld>
            <a:endParaRPr lang="en-US" dirty="0">
              <a:solidFill>
                <a:srgbClr val="89A4D1"/>
              </a:solidFill>
            </a:endParaRPr>
          </a:p>
        </p:txBody>
      </p:sp>
      <p:sp>
        <p:nvSpPr>
          <p:cNvPr id="4" name="Title 3">
            <a:extLst>
              <a:ext uri="{FF2B5EF4-FFF2-40B4-BE49-F238E27FC236}">
                <a16:creationId xmlns:a16="http://schemas.microsoft.com/office/drawing/2014/main" id="{90C175EF-67EA-BA59-48B7-1B966B1787DF}"/>
              </a:ext>
            </a:extLst>
          </p:cNvPr>
          <p:cNvSpPr>
            <a:spLocks noGrp="1"/>
          </p:cNvSpPr>
          <p:nvPr>
            <p:ph type="title"/>
          </p:nvPr>
        </p:nvSpPr>
        <p:spPr>
          <a:xfrm>
            <a:off x="4098296" y="79216"/>
            <a:ext cx="4055416" cy="709073"/>
          </a:xfrm>
        </p:spPr>
        <p:txBody>
          <a:bodyPr>
            <a:normAutofit/>
          </a:bodyPr>
          <a:lstStyle/>
          <a:p>
            <a:r>
              <a:rPr lang="en-GB" sz="3200" dirty="0">
                <a:solidFill>
                  <a:srgbClr val="333F54"/>
                </a:solidFill>
              </a:rPr>
              <a:t>Analogue</a:t>
            </a:r>
            <a:r>
              <a:rPr lang="en-GB" sz="2800" dirty="0"/>
              <a:t> cosmology</a:t>
            </a:r>
            <a:endParaRPr lang="en-GB" sz="3600" dirty="0"/>
          </a:p>
        </p:txBody>
      </p:sp>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BCB6DD09-E795-1036-3CA9-37A13D7AE353}"/>
                  </a:ext>
                </a:extLst>
              </p:cNvPr>
              <p:cNvSpPr txBox="1">
                <a:spLocks/>
              </p:cNvSpPr>
              <p:nvPr/>
            </p:nvSpPr>
            <p:spPr>
              <a:xfrm>
                <a:off x="-1" y="781814"/>
                <a:ext cx="6096000" cy="639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333F54"/>
                    </a:solidFill>
                    <a:latin typeface="Canela"/>
                  </a:rPr>
                  <a:t>Fluid-fluid interface </a:t>
                </a:r>
                <a14:m>
                  <m:oMath xmlns:m="http://schemas.openxmlformats.org/officeDocument/2006/math">
                    <m:r>
                      <m:rPr>
                        <m:sty m:val="p"/>
                      </m:rPr>
                      <a:rPr lang="el-GR" sz="1800" i="1" dirty="0" smtClean="0">
                        <a:solidFill>
                          <a:srgbClr val="333F54"/>
                        </a:solidFill>
                        <a:latin typeface="Cambria Math" panose="02040503050406030204" pitchFamily="18" charset="0"/>
                        <a:ea typeface="Cambria Math" panose="02040503050406030204" pitchFamily="18" charset="0"/>
                      </a:rPr>
                      <m:t>ξ</m:t>
                    </m:r>
                    <m:r>
                      <a:rPr lang="en-GB" sz="1800" b="0" i="1" dirty="0" smtClean="0">
                        <a:solidFill>
                          <a:srgbClr val="333F54"/>
                        </a:solidFill>
                        <a:latin typeface="Cambria Math" panose="02040503050406030204" pitchFamily="18" charset="0"/>
                        <a:ea typeface="Cambria Math" panose="02040503050406030204" pitchFamily="18" charset="0"/>
                      </a:rPr>
                      <m:t>(</m:t>
                    </m:r>
                    <m:r>
                      <a:rPr lang="en-GB" sz="1800" b="0" i="1" dirty="0" smtClean="0">
                        <a:solidFill>
                          <a:srgbClr val="333F54"/>
                        </a:solidFill>
                        <a:latin typeface="Cambria Math" panose="02040503050406030204" pitchFamily="18" charset="0"/>
                        <a:ea typeface="Cambria Math" panose="02040503050406030204" pitchFamily="18" charset="0"/>
                      </a:rPr>
                      <m:t>𝑡</m:t>
                    </m:r>
                    <m:r>
                      <a:rPr lang="en-GB" sz="1800" b="0" i="1" dirty="0" smtClean="0">
                        <a:solidFill>
                          <a:srgbClr val="333F54"/>
                        </a:solidFill>
                        <a:latin typeface="Cambria Math" panose="02040503050406030204" pitchFamily="18" charset="0"/>
                        <a:ea typeface="Cambria Math" panose="02040503050406030204" pitchFamily="18" charset="0"/>
                      </a:rPr>
                      <m:t>,</m:t>
                    </m:r>
                    <m:acc>
                      <m:accPr>
                        <m:chr m:val="⃗"/>
                        <m:ctrlPr>
                          <a:rPr lang="en-GB" sz="1800" b="0" i="1" dirty="0" smtClean="0">
                            <a:solidFill>
                              <a:srgbClr val="333F54"/>
                            </a:solidFill>
                            <a:latin typeface="Cambria Math" panose="02040503050406030204" pitchFamily="18" charset="0"/>
                            <a:ea typeface="Cambria Math" panose="02040503050406030204" pitchFamily="18" charset="0"/>
                          </a:rPr>
                        </m:ctrlPr>
                      </m:accPr>
                      <m:e>
                        <m:r>
                          <a:rPr lang="en-GB" sz="1800" b="0" i="1" dirty="0" smtClean="0">
                            <a:solidFill>
                              <a:srgbClr val="333F54"/>
                            </a:solidFill>
                            <a:latin typeface="Cambria Math" panose="02040503050406030204" pitchFamily="18" charset="0"/>
                            <a:ea typeface="Cambria Math" panose="02040503050406030204" pitchFamily="18" charset="0"/>
                          </a:rPr>
                          <m:t>𝑥</m:t>
                        </m:r>
                      </m:e>
                    </m:acc>
                    <m:r>
                      <a:rPr lang="en-GB" sz="1800" b="0" i="1" dirty="0" smtClean="0">
                        <a:solidFill>
                          <a:srgbClr val="333F54"/>
                        </a:solidFill>
                        <a:latin typeface="Cambria Math" panose="02040503050406030204" pitchFamily="18" charset="0"/>
                        <a:ea typeface="Cambria Math" panose="02040503050406030204" pitchFamily="18" charset="0"/>
                      </a:rPr>
                      <m:t>)</m:t>
                    </m:r>
                  </m:oMath>
                </a14:m>
                <a:r>
                  <a:rPr lang="en-GB" sz="1800" dirty="0">
                    <a:solidFill>
                      <a:srgbClr val="333F54"/>
                    </a:solidFill>
                    <a:latin typeface="Canela"/>
                  </a:rPr>
                  <a:t> </a:t>
                </a: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a:p>
                <a:pPr marL="0" indent="0" algn="ctr">
                  <a:buNone/>
                </a:pPr>
                <a:endParaRPr lang="en-GB" sz="1800" dirty="0">
                  <a:solidFill>
                    <a:srgbClr val="333F54"/>
                  </a:solidFill>
                  <a:latin typeface="Canela"/>
                </a:endParaRPr>
              </a:p>
            </p:txBody>
          </p:sp>
        </mc:Choice>
        <mc:Fallback xmlns="">
          <p:sp>
            <p:nvSpPr>
              <p:cNvPr id="8" name="Text Placeholder 3">
                <a:extLst>
                  <a:ext uri="{FF2B5EF4-FFF2-40B4-BE49-F238E27FC236}">
                    <a16:creationId xmlns:a16="http://schemas.microsoft.com/office/drawing/2014/main" id="{BCB6DD09-E795-1036-3CA9-37A13D7AE353}"/>
                  </a:ext>
                </a:extLst>
              </p:cNvPr>
              <p:cNvSpPr txBox="1">
                <a:spLocks noRot="1" noChangeAspect="1" noMove="1" noResize="1" noEditPoints="1" noAdjustHandles="1" noChangeArrowheads="1" noChangeShapeType="1" noTextEdit="1"/>
              </p:cNvSpPr>
              <p:nvPr/>
            </p:nvSpPr>
            <p:spPr>
              <a:xfrm>
                <a:off x="-1" y="781814"/>
                <a:ext cx="6096000" cy="639848"/>
              </a:xfrm>
              <a:prstGeom prst="rect">
                <a:avLst/>
              </a:prstGeom>
              <a:blipFill>
                <a:blip r:embed="rId3"/>
                <a:stretch>
                  <a:fillRect t="-17143"/>
                </a:stretch>
              </a:blipFill>
            </p:spPr>
            <p:txBody>
              <a:bodyPr/>
              <a:lstStyle/>
              <a:p>
                <a:r>
                  <a:rPr lang="en-GB">
                    <a:noFill/>
                  </a:rPr>
                  <a:t> </a:t>
                </a:r>
              </a:p>
            </p:txBody>
          </p:sp>
        </mc:Fallback>
      </mc:AlternateContent>
      <p:sp>
        <p:nvSpPr>
          <p:cNvPr id="10" name="Rectangle 2">
            <a:extLst>
              <a:ext uri="{FF2B5EF4-FFF2-40B4-BE49-F238E27FC236}">
                <a16:creationId xmlns:a16="http://schemas.microsoft.com/office/drawing/2014/main" id="{33612598-D293-B0E3-3318-0142B45E76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A62FE879-8FFD-2511-B664-0196C5E3B38D}"/>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pic>
        <p:nvPicPr>
          <p:cNvPr id="6" name="Picture 5" descr="A diagram of a weight&#10;&#10;Description automatically generated with medium confidence">
            <a:extLst>
              <a:ext uri="{FF2B5EF4-FFF2-40B4-BE49-F238E27FC236}">
                <a16:creationId xmlns:a16="http://schemas.microsoft.com/office/drawing/2014/main" id="{25FA9C1C-156F-A241-DAFE-7AD53735F47F}"/>
              </a:ext>
            </a:extLst>
          </p:cNvPr>
          <p:cNvPicPr>
            <a:picLocks noChangeAspect="1"/>
          </p:cNvPicPr>
          <p:nvPr/>
        </p:nvPicPr>
        <p:blipFill>
          <a:blip r:embed="rId4"/>
          <a:stretch>
            <a:fillRect/>
          </a:stretch>
        </p:blipFill>
        <p:spPr>
          <a:xfrm>
            <a:off x="1270181" y="2043726"/>
            <a:ext cx="3422562" cy="1868485"/>
          </a:xfrm>
          <a:prstGeom prst="rect">
            <a:avLst/>
          </a:prstGeom>
        </p:spPr>
      </p:pic>
      <p:sp>
        <p:nvSpPr>
          <p:cNvPr id="2" name="Text Placeholder 3">
            <a:extLst>
              <a:ext uri="{FF2B5EF4-FFF2-40B4-BE49-F238E27FC236}">
                <a16:creationId xmlns:a16="http://schemas.microsoft.com/office/drawing/2014/main" id="{4C024AEB-864E-9E9C-F123-97722E188D8F}"/>
              </a:ext>
            </a:extLst>
          </p:cNvPr>
          <p:cNvSpPr txBox="1">
            <a:spLocks/>
          </p:cNvSpPr>
          <p:nvPr/>
        </p:nvSpPr>
        <p:spPr>
          <a:xfrm>
            <a:off x="6087492" y="791927"/>
            <a:ext cx="6083012" cy="627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F4E8C9"/>
                </a:solidFill>
              </a:rPr>
              <a:t>(2+1) Scalar field in the early universe</a:t>
            </a:r>
          </a:p>
          <a:p>
            <a:pPr marL="0" indent="0" algn="ctr">
              <a:buNone/>
            </a:pPr>
            <a:endParaRPr lang="en-GB" sz="1800" dirty="0">
              <a:solidFill>
                <a:srgbClr val="F4E8C9"/>
              </a:solidFill>
            </a:endParaRPr>
          </a:p>
          <a:p>
            <a:pPr marL="0" indent="0" algn="ctr">
              <a:buNone/>
            </a:pPr>
            <a:endParaRPr lang="en-GB" sz="1800" dirty="0">
              <a:solidFill>
                <a:srgbClr val="F4E8C9"/>
              </a:solidFill>
            </a:endParaRPr>
          </a:p>
        </p:txBody>
      </p:sp>
      <p:grpSp>
        <p:nvGrpSpPr>
          <p:cNvPr id="15" name="Group 14">
            <a:extLst>
              <a:ext uri="{FF2B5EF4-FFF2-40B4-BE49-F238E27FC236}">
                <a16:creationId xmlns:a16="http://schemas.microsoft.com/office/drawing/2014/main" id="{3A0AB5BC-1C4A-260E-4860-6ABCE69C447B}"/>
              </a:ext>
            </a:extLst>
          </p:cNvPr>
          <p:cNvGrpSpPr/>
          <p:nvPr/>
        </p:nvGrpSpPr>
        <p:grpSpPr>
          <a:xfrm>
            <a:off x="7574194" y="2178637"/>
            <a:ext cx="3347625" cy="1775529"/>
            <a:chOff x="1219367" y="268139"/>
            <a:chExt cx="2976949" cy="2563437"/>
          </a:xfrm>
        </p:grpSpPr>
        <p:pic>
          <p:nvPicPr>
            <p:cNvPr id="16" name="Graphic 15">
              <a:extLst>
                <a:ext uri="{FF2B5EF4-FFF2-40B4-BE49-F238E27FC236}">
                  <a16:creationId xmlns:a16="http://schemas.microsoft.com/office/drawing/2014/main" id="{0A1C06D7-751C-B106-4E88-1D5468485D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2399" y="282739"/>
              <a:ext cx="2713917" cy="2548837"/>
            </a:xfrm>
            <a:prstGeom prst="rect">
              <a:avLst/>
            </a:prstGeom>
          </p:spPr>
        </p:pic>
        <p:sp>
          <p:nvSpPr>
            <p:cNvPr id="17" name="Text Placeholder 3">
              <a:extLst>
                <a:ext uri="{FF2B5EF4-FFF2-40B4-BE49-F238E27FC236}">
                  <a16:creationId xmlns:a16="http://schemas.microsoft.com/office/drawing/2014/main" id="{D634CE87-D56C-4953-449F-2DAE211BDBEB}"/>
                </a:ext>
              </a:extLst>
            </p:cNvPr>
            <p:cNvSpPr txBox="1">
              <a:spLocks/>
            </p:cNvSpPr>
            <p:nvPr/>
          </p:nvSpPr>
          <p:spPr>
            <a:xfrm rot="701941">
              <a:off x="1974393" y="402011"/>
              <a:ext cx="1387400" cy="493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err="1">
                  <a:solidFill>
                    <a:srgbClr val="AA0000"/>
                  </a:solidFill>
                </a:rPr>
                <a:t>Inflaton</a:t>
              </a:r>
              <a:r>
                <a:rPr lang="en-GB" sz="1600" dirty="0">
                  <a:solidFill>
                    <a:srgbClr val="AA0000"/>
                  </a:solidFill>
                </a:rPr>
                <a:t> field</a:t>
              </a:r>
            </a:p>
          </p:txBody>
        </p:sp>
        <p:sp>
          <p:nvSpPr>
            <p:cNvPr id="18" name="Text Placeholder 3">
              <a:extLst>
                <a:ext uri="{FF2B5EF4-FFF2-40B4-BE49-F238E27FC236}">
                  <a16:creationId xmlns:a16="http://schemas.microsoft.com/office/drawing/2014/main" id="{F2FAF63D-9C2B-93FC-DBAE-A724B09EF8BD}"/>
                </a:ext>
              </a:extLst>
            </p:cNvPr>
            <p:cNvSpPr txBox="1">
              <a:spLocks/>
            </p:cNvSpPr>
            <p:nvPr/>
          </p:nvSpPr>
          <p:spPr>
            <a:xfrm rot="16200000">
              <a:off x="207981" y="1279525"/>
              <a:ext cx="2548837" cy="526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err="1">
                  <a:solidFill>
                    <a:srgbClr val="F4E8C9"/>
                  </a:solidFill>
                </a:rPr>
                <a:t>Inflaton</a:t>
              </a:r>
              <a:r>
                <a:rPr lang="en-GB" sz="1600" dirty="0">
                  <a:solidFill>
                    <a:srgbClr val="F4E8C9"/>
                  </a:solidFill>
                </a:rPr>
                <a:t> Potential</a:t>
              </a:r>
            </a:p>
          </p:txBody>
        </p:sp>
      </p:grpSp>
      <p:pic>
        <p:nvPicPr>
          <p:cNvPr id="19" name="Picture 2">
            <a:extLst>
              <a:ext uri="{FF2B5EF4-FFF2-40B4-BE49-F238E27FC236}">
                <a16:creationId xmlns:a16="http://schemas.microsoft.com/office/drawing/2014/main" id="{96210D87-0A58-6793-F849-E8CA2A968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644" y="4397935"/>
            <a:ext cx="3051841" cy="21503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aph of a graph&#10;&#10;AI-generated content may be incorrect.">
            <a:extLst>
              <a:ext uri="{FF2B5EF4-FFF2-40B4-BE49-F238E27FC236}">
                <a16:creationId xmlns:a16="http://schemas.microsoft.com/office/drawing/2014/main" id="{9FCE795B-2841-8348-7009-65E904E5ACFC}"/>
              </a:ext>
            </a:extLst>
          </p:cNvPr>
          <p:cNvPicPr>
            <a:picLocks noChangeAspect="1"/>
          </p:cNvPicPr>
          <p:nvPr/>
        </p:nvPicPr>
        <p:blipFill>
          <a:blip r:embed="rId8"/>
          <a:stretch>
            <a:fillRect/>
          </a:stretch>
        </p:blipFill>
        <p:spPr>
          <a:xfrm>
            <a:off x="1619628" y="4409174"/>
            <a:ext cx="2723668" cy="231230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DF06D11-3521-59F3-5936-97B3B231DFCC}"/>
                  </a:ext>
                </a:extLst>
              </p:cNvPr>
              <p:cNvSpPr txBox="1"/>
              <p:nvPr/>
            </p:nvSpPr>
            <p:spPr>
              <a:xfrm>
                <a:off x="-30007" y="4051736"/>
                <a:ext cx="6126006" cy="369332"/>
              </a:xfrm>
              <a:prstGeom prst="rect">
                <a:avLst/>
              </a:prstGeom>
              <a:noFill/>
            </p:spPr>
            <p:txBody>
              <a:bodyPr wrap="square">
                <a:spAutoFit/>
              </a:bodyPr>
              <a:lstStyle/>
              <a:p>
                <a:pPr marL="0" indent="0" algn="ctr">
                  <a:buNone/>
                </a:pPr>
                <a:r>
                  <a:rPr lang="en-GB" sz="1800" dirty="0">
                    <a:solidFill>
                      <a:srgbClr val="333F54"/>
                    </a:solidFill>
                    <a:latin typeface="Canela"/>
                  </a:rPr>
                  <a:t>Power spectral density of fluid interface </a:t>
                </a:r>
                <a14:m>
                  <m:oMath xmlns:m="http://schemas.openxmlformats.org/officeDocument/2006/math">
                    <m:sSub>
                      <m:sSubPr>
                        <m:ctrlPr>
                          <a:rPr lang="en-GB" sz="1800" b="0" i="1" dirty="0" smtClean="0">
                            <a:solidFill>
                              <a:srgbClr val="333F54"/>
                            </a:solidFill>
                            <a:latin typeface="Cambria Math" panose="02040503050406030204" pitchFamily="18" charset="0"/>
                          </a:rPr>
                        </m:ctrlPr>
                      </m:sSubPr>
                      <m:e>
                        <m:r>
                          <a:rPr lang="en-GB" sz="1800" i="1" dirty="0" smtClean="0">
                            <a:solidFill>
                              <a:srgbClr val="333F54"/>
                            </a:solidFill>
                            <a:latin typeface="Cambria Math" panose="02040503050406030204" pitchFamily="18" charset="0"/>
                          </a:rPr>
                          <m:t>𝑆</m:t>
                        </m:r>
                      </m:e>
                      <m:sub>
                        <m:r>
                          <a:rPr lang="en-GB" sz="1800" i="1" dirty="0" smtClean="0">
                            <a:solidFill>
                              <a:srgbClr val="333F54"/>
                            </a:solidFill>
                            <a:latin typeface="Cambria Math" panose="02040503050406030204" pitchFamily="18" charset="0"/>
                          </a:rPr>
                          <m:t>𝑚</m:t>
                        </m:r>
                        <m:r>
                          <a:rPr lang="en-GB" sz="1800" b="0" i="1" dirty="0" smtClean="0">
                            <a:solidFill>
                              <a:srgbClr val="333F54"/>
                            </a:solidFill>
                            <a:latin typeface="Cambria Math" panose="02040503050406030204" pitchFamily="18" charset="0"/>
                          </a:rPr>
                          <m:t>𝑛</m:t>
                        </m:r>
                      </m:sub>
                    </m:sSub>
                    <m:r>
                      <a:rPr lang="en-GB" sz="1800" b="0" i="1" dirty="0" smtClean="0">
                        <a:solidFill>
                          <a:srgbClr val="333F54"/>
                        </a:solidFill>
                        <a:latin typeface="Cambria Math" panose="02040503050406030204" pitchFamily="18" charset="0"/>
                      </a:rPr>
                      <m:t> </m:t>
                    </m:r>
                  </m:oMath>
                </a14:m>
                <a:endParaRPr lang="en-GB" sz="1800" dirty="0">
                  <a:solidFill>
                    <a:srgbClr val="333F54"/>
                  </a:solidFill>
                </a:endParaRPr>
              </a:p>
            </p:txBody>
          </p:sp>
        </mc:Choice>
        <mc:Fallback xmlns="">
          <p:sp>
            <p:nvSpPr>
              <p:cNvPr id="24" name="TextBox 23">
                <a:extLst>
                  <a:ext uri="{FF2B5EF4-FFF2-40B4-BE49-F238E27FC236}">
                    <a16:creationId xmlns:a16="http://schemas.microsoft.com/office/drawing/2014/main" id="{3DF06D11-3521-59F3-5936-97B3B231DFCC}"/>
                  </a:ext>
                </a:extLst>
              </p:cNvPr>
              <p:cNvSpPr txBox="1">
                <a:spLocks noRot="1" noChangeAspect="1" noMove="1" noResize="1" noEditPoints="1" noAdjustHandles="1" noChangeArrowheads="1" noChangeShapeType="1" noTextEdit="1"/>
              </p:cNvSpPr>
              <p:nvPr/>
            </p:nvSpPr>
            <p:spPr>
              <a:xfrm>
                <a:off x="-30007" y="4051736"/>
                <a:ext cx="6126006" cy="369332"/>
              </a:xfrm>
              <a:prstGeom prst="rect">
                <a:avLst/>
              </a:prstGeom>
              <a:blipFill>
                <a:blip r:embed="rId9"/>
                <a:stretch>
                  <a:fillRect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4989FE-4F22-ADD0-D34D-4E59DDA0CE26}"/>
                  </a:ext>
                </a:extLst>
              </p:cNvPr>
              <p:cNvSpPr txBox="1"/>
              <p:nvPr/>
            </p:nvSpPr>
            <p:spPr>
              <a:xfrm>
                <a:off x="0" y="1422655"/>
                <a:ext cx="6108989" cy="646331"/>
              </a:xfrm>
              <a:prstGeom prst="rect">
                <a:avLst/>
              </a:prstGeom>
              <a:noFill/>
            </p:spPr>
            <p:txBody>
              <a:bodyPr wrap="square">
                <a:spAutoFit/>
              </a:bodyPr>
              <a:lstStyle/>
              <a:p>
                <a:pPr algn="ctr"/>
                <a:r>
                  <a:rPr lang="en-GB" sz="1800" dirty="0">
                    <a:solidFill>
                      <a:srgbClr val="333F54"/>
                    </a:solidFill>
                    <a:latin typeface="Canela"/>
                  </a:rPr>
                  <a:t>Periodic forcing from shaking platform at amplitude </a:t>
                </a:r>
                <a14:m>
                  <m:oMath xmlns:m="http://schemas.openxmlformats.org/officeDocument/2006/math">
                    <m:r>
                      <a:rPr lang="en-GB" sz="1800" i="1" dirty="0" smtClean="0">
                        <a:solidFill>
                          <a:srgbClr val="333F54"/>
                        </a:solidFill>
                        <a:latin typeface="Cambria Math" panose="02040503050406030204" pitchFamily="18" charset="0"/>
                      </a:rPr>
                      <m:t>𝐴</m:t>
                    </m:r>
                  </m:oMath>
                </a14:m>
                <a:r>
                  <a:rPr lang="en-GB" sz="1800" dirty="0">
                    <a:solidFill>
                      <a:srgbClr val="333F54"/>
                    </a:solidFill>
                    <a:latin typeface="Canela"/>
                  </a:rPr>
                  <a:t>, frequency </a:t>
                </a:r>
                <a14:m>
                  <m:oMath xmlns:m="http://schemas.openxmlformats.org/officeDocument/2006/math">
                    <m:r>
                      <a:rPr lang="en-GB" sz="1800" i="1" dirty="0" smtClean="0">
                        <a:solidFill>
                          <a:srgbClr val="333F54"/>
                        </a:solidFill>
                        <a:latin typeface="Cambria Math" panose="02040503050406030204" pitchFamily="18" charset="0"/>
                      </a:rPr>
                      <m:t>2</m:t>
                    </m:r>
                    <m:sSub>
                      <m:sSubPr>
                        <m:ctrlPr>
                          <a:rPr lang="en-GB" sz="1800" b="0" i="1" dirty="0" smtClean="0">
                            <a:solidFill>
                              <a:srgbClr val="333F54"/>
                            </a:solidFill>
                            <a:latin typeface="Cambria Math" panose="02040503050406030204" pitchFamily="18" charset="0"/>
                            <a:ea typeface="Cambria Math" panose="02040503050406030204" pitchFamily="18" charset="0"/>
                          </a:rPr>
                        </m:ctrlPr>
                      </m:sSubPr>
                      <m:e>
                        <m:r>
                          <a:rPr lang="en-GB" sz="1800" i="1" dirty="0" smtClean="0">
                            <a:solidFill>
                              <a:srgbClr val="333F54"/>
                            </a:solidFill>
                            <a:latin typeface="Cambria Math" panose="02040503050406030204" pitchFamily="18" charset="0"/>
                            <a:ea typeface="Cambria Math" panose="02040503050406030204" pitchFamily="18" charset="0"/>
                          </a:rPr>
                          <m:t>𝜔</m:t>
                        </m:r>
                      </m:e>
                      <m:sub>
                        <m:r>
                          <a:rPr lang="en-GB" sz="1800" b="0" i="1" dirty="0" smtClean="0">
                            <a:solidFill>
                              <a:srgbClr val="333F54"/>
                            </a:solidFill>
                            <a:latin typeface="Cambria Math" panose="02040503050406030204" pitchFamily="18" charset="0"/>
                            <a:ea typeface="Cambria Math" panose="02040503050406030204" pitchFamily="18" charset="0"/>
                          </a:rPr>
                          <m:t>0</m:t>
                        </m:r>
                      </m:sub>
                    </m:sSub>
                  </m:oMath>
                </a14:m>
                <a:endParaRPr lang="en-GB" dirty="0">
                  <a:latin typeface="Canela"/>
                </a:endParaRPr>
              </a:p>
            </p:txBody>
          </p:sp>
        </mc:Choice>
        <mc:Fallback xmlns="">
          <p:sp>
            <p:nvSpPr>
              <p:cNvPr id="26" name="TextBox 25">
                <a:extLst>
                  <a:ext uri="{FF2B5EF4-FFF2-40B4-BE49-F238E27FC236}">
                    <a16:creationId xmlns:a16="http://schemas.microsoft.com/office/drawing/2014/main" id="{074989FE-4F22-ADD0-D34D-4E59DDA0CE26}"/>
                  </a:ext>
                </a:extLst>
              </p:cNvPr>
              <p:cNvSpPr txBox="1">
                <a:spLocks noRot="1" noChangeAspect="1" noMove="1" noResize="1" noEditPoints="1" noAdjustHandles="1" noChangeArrowheads="1" noChangeShapeType="1" noTextEdit="1"/>
              </p:cNvSpPr>
              <p:nvPr/>
            </p:nvSpPr>
            <p:spPr>
              <a:xfrm>
                <a:off x="0" y="1422655"/>
                <a:ext cx="6108989" cy="646331"/>
              </a:xfrm>
              <a:prstGeom prst="rect">
                <a:avLst/>
              </a:prstGeom>
              <a:blipFill>
                <a:blip r:embed="rId10"/>
                <a:stretch>
                  <a:fillRect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 Placeholder 3">
                <a:extLst>
                  <a:ext uri="{FF2B5EF4-FFF2-40B4-BE49-F238E27FC236}">
                    <a16:creationId xmlns:a16="http://schemas.microsoft.com/office/drawing/2014/main" id="{52F7534E-B20C-B891-D49D-3041750C7246}"/>
                  </a:ext>
                </a:extLst>
              </p:cNvPr>
              <p:cNvSpPr txBox="1">
                <a:spLocks/>
              </p:cNvSpPr>
              <p:nvPr/>
            </p:nvSpPr>
            <p:spPr>
              <a:xfrm>
                <a:off x="6126005" y="3653294"/>
                <a:ext cx="6065995" cy="994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800" dirty="0">
                  <a:solidFill>
                    <a:srgbClr val="F4E8C9"/>
                  </a:solidFill>
                </a:endParaRPr>
              </a:p>
              <a:p>
                <a:pPr marL="0" indent="0" algn="ctr">
                  <a:buNone/>
                </a:pPr>
                <a:r>
                  <a:rPr lang="en-GB" sz="1800" dirty="0">
                    <a:solidFill>
                      <a:srgbClr val="F4E8C9"/>
                    </a:solidFill>
                  </a:rPr>
                  <a:t>Momentum distribution of particles </a:t>
                </a:r>
                <a14:m>
                  <m:oMath xmlns:m="http://schemas.openxmlformats.org/officeDocument/2006/math">
                    <m:sSub>
                      <m:sSubPr>
                        <m:ctrlPr>
                          <a:rPr lang="en-GB" sz="1800" b="0" i="1" smtClean="0">
                            <a:solidFill>
                              <a:srgbClr val="F4E8C9"/>
                            </a:solidFill>
                            <a:latin typeface="Cambria Math" panose="02040503050406030204" pitchFamily="18" charset="0"/>
                          </a:rPr>
                        </m:ctrlPr>
                      </m:sSubPr>
                      <m:e>
                        <m:r>
                          <a:rPr lang="en-GB" sz="1800" b="0" i="1" smtClean="0">
                            <a:solidFill>
                              <a:srgbClr val="F4E8C9"/>
                            </a:solidFill>
                            <a:latin typeface="Cambria Math" panose="02040503050406030204" pitchFamily="18" charset="0"/>
                          </a:rPr>
                          <m:t>𝑛</m:t>
                        </m:r>
                      </m:e>
                      <m:sub>
                        <m:r>
                          <a:rPr lang="en-GB" sz="1800" b="0" i="1" smtClean="0">
                            <a:solidFill>
                              <a:srgbClr val="F4E8C9"/>
                            </a:solidFill>
                            <a:latin typeface="Cambria Math" panose="02040503050406030204" pitchFamily="18" charset="0"/>
                          </a:rPr>
                          <m:t>𝑘</m:t>
                        </m:r>
                      </m:sub>
                    </m:sSub>
                  </m:oMath>
                </a14:m>
                <a:endParaRPr lang="en-GB" sz="1800" dirty="0">
                  <a:solidFill>
                    <a:srgbClr val="F4E8C9"/>
                  </a:solidFill>
                </a:endParaRPr>
              </a:p>
              <a:p>
                <a:pPr marL="0" indent="0" algn="ctr">
                  <a:buNone/>
                </a:pPr>
                <a:endParaRPr lang="en-GB" sz="1800" dirty="0">
                  <a:solidFill>
                    <a:srgbClr val="F4E8C9"/>
                  </a:solidFill>
                </a:endParaRPr>
              </a:p>
            </p:txBody>
          </p:sp>
        </mc:Choice>
        <mc:Fallback xmlns="">
          <p:sp>
            <p:nvSpPr>
              <p:cNvPr id="28" name="Text Placeholder 3">
                <a:extLst>
                  <a:ext uri="{FF2B5EF4-FFF2-40B4-BE49-F238E27FC236}">
                    <a16:creationId xmlns:a16="http://schemas.microsoft.com/office/drawing/2014/main" id="{52F7534E-B20C-B891-D49D-3041750C7246}"/>
                  </a:ext>
                </a:extLst>
              </p:cNvPr>
              <p:cNvSpPr txBox="1">
                <a:spLocks noRot="1" noChangeAspect="1" noMove="1" noResize="1" noEditPoints="1" noAdjustHandles="1" noChangeArrowheads="1" noChangeShapeType="1" noTextEdit="1"/>
              </p:cNvSpPr>
              <p:nvPr/>
            </p:nvSpPr>
            <p:spPr>
              <a:xfrm>
                <a:off x="6126005" y="3653294"/>
                <a:ext cx="6065995" cy="994525"/>
              </a:xfrm>
              <a:prstGeom prst="rect">
                <a:avLst/>
              </a:prstGeom>
              <a:blipFill>
                <a:blip r:embed="rId11"/>
                <a:stretch>
                  <a:fillRect/>
                </a:stretch>
              </a:blipFill>
            </p:spPr>
            <p:txBody>
              <a:bodyPr/>
              <a:lstStyle/>
              <a:p>
                <a:r>
                  <a:rPr lang="en-GB">
                    <a:noFill/>
                  </a:rPr>
                  <a:t> </a:t>
                </a:r>
              </a:p>
            </p:txBody>
          </p:sp>
        </mc:Fallback>
      </mc:AlternateContent>
      <p:sp>
        <p:nvSpPr>
          <p:cNvPr id="29" name="Text Placeholder 3">
            <a:extLst>
              <a:ext uri="{FF2B5EF4-FFF2-40B4-BE49-F238E27FC236}">
                <a16:creationId xmlns:a16="http://schemas.microsoft.com/office/drawing/2014/main" id="{716CA81F-FCE5-ACA6-81EE-7448894AF81F}"/>
              </a:ext>
            </a:extLst>
          </p:cNvPr>
          <p:cNvSpPr txBox="1">
            <a:spLocks/>
          </p:cNvSpPr>
          <p:nvPr/>
        </p:nvSpPr>
        <p:spPr>
          <a:xfrm>
            <a:off x="6126005" y="-12388"/>
            <a:ext cx="6618035" cy="144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[2] Micha, R., &amp; Tkachev, I. I. (2004). Turbulent thermalization. Physical Review D, 70(4), 043538.</a:t>
            </a:r>
          </a:p>
        </p:txBody>
      </p:sp>
      <p:sp>
        <p:nvSpPr>
          <p:cNvPr id="31" name="TextBox 30">
            <a:extLst>
              <a:ext uri="{FF2B5EF4-FFF2-40B4-BE49-F238E27FC236}">
                <a16:creationId xmlns:a16="http://schemas.microsoft.com/office/drawing/2014/main" id="{EC36279E-968F-CC64-C2B4-AB97BC45398E}"/>
              </a:ext>
            </a:extLst>
          </p:cNvPr>
          <p:cNvSpPr txBox="1"/>
          <p:nvPr/>
        </p:nvSpPr>
        <p:spPr>
          <a:xfrm>
            <a:off x="10784485" y="5226278"/>
            <a:ext cx="591569" cy="369332"/>
          </a:xfrm>
          <a:prstGeom prst="rect">
            <a:avLst/>
          </a:prstGeom>
          <a:noFill/>
        </p:spPr>
        <p:txBody>
          <a:bodyPr wrap="square">
            <a:spAutoFit/>
          </a:bodyPr>
          <a:lstStyle/>
          <a:p>
            <a:r>
              <a:rPr lang="en-GB" sz="1800" i="1" dirty="0">
                <a:solidFill>
                  <a:srgbClr val="F4E8C9"/>
                </a:solidFill>
              </a:rPr>
              <a:t>[2] </a:t>
            </a:r>
            <a:endParaRPr lang="en-GB" dirty="0"/>
          </a:p>
        </p:txBody>
      </p:sp>
    </p:spTree>
    <p:extLst>
      <p:ext uri="{BB962C8B-B14F-4D97-AF65-F5344CB8AC3E}">
        <p14:creationId xmlns:p14="http://schemas.microsoft.com/office/powerpoint/2010/main" val="2386255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a:extLst>
            <a:ext uri="{FF2B5EF4-FFF2-40B4-BE49-F238E27FC236}">
              <a16:creationId xmlns:a16="http://schemas.microsoft.com/office/drawing/2014/main" id="{93259E89-30F5-8A19-2681-A237CE2A219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2F56FE-85D0-BB12-8306-005666738FB4}"/>
              </a:ext>
            </a:extLst>
          </p:cNvPr>
          <p:cNvSpPr>
            <a:spLocks noGrp="1"/>
          </p:cNvSpPr>
          <p:nvPr>
            <p:ph type="sldNum" sz="quarter" idx="12"/>
          </p:nvPr>
        </p:nvSpPr>
        <p:spPr/>
        <p:txBody>
          <a:bodyPr/>
          <a:lstStyle/>
          <a:p>
            <a:fld id="{CB93F257-6BBA-414E-8121-BAD21A67B24E}" type="slidenum">
              <a:rPr lang="en-US" smtClean="0"/>
              <a:pPr/>
              <a:t>13</a:t>
            </a:fld>
            <a:endParaRPr lang="en-US"/>
          </a:p>
        </p:txBody>
      </p:sp>
      <p:sp>
        <p:nvSpPr>
          <p:cNvPr id="4" name="Title 3">
            <a:extLst>
              <a:ext uri="{FF2B5EF4-FFF2-40B4-BE49-F238E27FC236}">
                <a16:creationId xmlns:a16="http://schemas.microsoft.com/office/drawing/2014/main" id="{EDDA2AE9-AD95-FF72-1AA6-74D24165F397}"/>
              </a:ext>
            </a:extLst>
          </p:cNvPr>
          <p:cNvSpPr>
            <a:spLocks noGrp="1"/>
          </p:cNvSpPr>
          <p:nvPr>
            <p:ph type="title"/>
          </p:nvPr>
        </p:nvSpPr>
        <p:spPr>
          <a:xfrm>
            <a:off x="0" y="696822"/>
            <a:ext cx="5839837" cy="2852737"/>
          </a:xfrm>
        </p:spPr>
        <p:txBody>
          <a:bodyPr>
            <a:normAutofit/>
          </a:bodyPr>
          <a:lstStyle/>
          <a:p>
            <a:r>
              <a:rPr lang="en-GB" sz="4400" dirty="0">
                <a:solidFill>
                  <a:srgbClr val="333F54"/>
                </a:solidFill>
              </a:rPr>
              <a:t>CONCLUSION</a:t>
            </a:r>
          </a:p>
        </p:txBody>
      </p:sp>
      <p:sp>
        <p:nvSpPr>
          <p:cNvPr id="2" name="Text Placeholder 3">
            <a:extLst>
              <a:ext uri="{FF2B5EF4-FFF2-40B4-BE49-F238E27FC236}">
                <a16:creationId xmlns:a16="http://schemas.microsoft.com/office/drawing/2014/main" id="{B64584C9-0B2F-B0AC-06ED-61864ACFD350}"/>
              </a:ext>
            </a:extLst>
          </p:cNvPr>
          <p:cNvSpPr txBox="1">
            <a:spLocks/>
          </p:cNvSpPr>
          <p:nvPr/>
        </p:nvSpPr>
        <p:spPr>
          <a:xfrm>
            <a:off x="5839837" y="291307"/>
            <a:ext cx="5937115" cy="5885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t>We use a parametrically excited </a:t>
            </a:r>
            <a:r>
              <a:rPr lang="en-GB" sz="2400" b="1" dirty="0"/>
              <a:t>two-fluid system </a:t>
            </a:r>
            <a:r>
              <a:rPr lang="en-GB" sz="2400" dirty="0"/>
              <a:t>as an analogue for </a:t>
            </a:r>
            <a:r>
              <a:rPr lang="en-GB" sz="2400" b="1" dirty="0"/>
              <a:t>cosmological preheating</a:t>
            </a:r>
          </a:p>
          <a:p>
            <a:pPr marL="0" indent="0" algn="ctr">
              <a:buNone/>
            </a:pPr>
            <a:endParaRPr lang="en-GB" sz="2400" b="1" dirty="0"/>
          </a:p>
          <a:p>
            <a:pPr marL="0" indent="0" algn="ctr">
              <a:buNone/>
            </a:pPr>
            <a:r>
              <a:rPr lang="en-GB" sz="2400" dirty="0"/>
              <a:t>We observe rich nonlinear dynamics responsible for the formation of a </a:t>
            </a:r>
            <a:r>
              <a:rPr lang="en-GB" sz="2400" b="1" dirty="0"/>
              <a:t>direct energy cascade </a:t>
            </a:r>
            <a:r>
              <a:rPr lang="en-GB" sz="2400" dirty="0"/>
              <a:t>[1]</a:t>
            </a:r>
          </a:p>
          <a:p>
            <a:pPr marL="0" indent="0" algn="ctr">
              <a:buNone/>
            </a:pPr>
            <a:endParaRPr lang="en-GB" sz="2400" dirty="0"/>
          </a:p>
          <a:p>
            <a:pPr marL="0" indent="0" algn="ctr">
              <a:buNone/>
            </a:pPr>
            <a:r>
              <a:rPr lang="en-GB" sz="2400" dirty="0"/>
              <a:t>The </a:t>
            </a:r>
            <a:r>
              <a:rPr lang="en-GB" sz="2400" b="1" dirty="0"/>
              <a:t>universality</a:t>
            </a:r>
            <a:r>
              <a:rPr lang="en-GB" sz="2400" dirty="0"/>
              <a:t> of cascade dynamics means that our analysis has relevance to many systems beyond our own</a:t>
            </a:r>
          </a:p>
          <a:p>
            <a:pPr marL="0" indent="0" algn="ctr">
              <a:buNone/>
            </a:pPr>
            <a:endParaRPr lang="en-GB" sz="2400" b="1" dirty="0"/>
          </a:p>
          <a:p>
            <a:pPr marL="0" indent="0" algn="ctr">
              <a:buNone/>
            </a:pPr>
            <a:r>
              <a:rPr lang="en-GB" sz="2400" dirty="0"/>
              <a:t>By mapping the field theory of the interface to models of cosmology, we can use our experiment as a </a:t>
            </a:r>
            <a:r>
              <a:rPr lang="en-GB" sz="2400" b="1" dirty="0"/>
              <a:t>simulation</a:t>
            </a:r>
            <a:r>
              <a:rPr lang="en-GB" sz="2400" dirty="0"/>
              <a:t> tool</a:t>
            </a:r>
          </a:p>
          <a:p>
            <a:pPr marL="0" indent="0" algn="ctr">
              <a:buNone/>
            </a:pPr>
            <a:endParaRPr lang="en-GB" sz="2400" dirty="0"/>
          </a:p>
          <a:p>
            <a:pPr marL="0" indent="0" algn="ctr">
              <a:buNone/>
            </a:pPr>
            <a:r>
              <a:rPr lang="en-GB" sz="2400" dirty="0"/>
              <a:t> </a:t>
            </a:r>
          </a:p>
        </p:txBody>
      </p:sp>
      <p:sp>
        <p:nvSpPr>
          <p:cNvPr id="5" name="Text Placeholder 3">
            <a:extLst>
              <a:ext uri="{FF2B5EF4-FFF2-40B4-BE49-F238E27FC236}">
                <a16:creationId xmlns:a16="http://schemas.microsoft.com/office/drawing/2014/main" id="{437E1C61-FAD4-F611-0ADB-766A072AE9EE}"/>
              </a:ext>
            </a:extLst>
          </p:cNvPr>
          <p:cNvSpPr txBox="1">
            <a:spLocks/>
          </p:cNvSpPr>
          <p:nvPr/>
        </p:nvSpPr>
        <p:spPr>
          <a:xfrm>
            <a:off x="245651" y="5771374"/>
            <a:ext cx="5348534" cy="810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i="1" dirty="0"/>
              <a:t>[1] Gregory, S., </a:t>
            </a:r>
            <a:r>
              <a:rPr lang="en-GB" sz="1600" i="1" dirty="0" err="1"/>
              <a:t>Schiattarella</a:t>
            </a:r>
            <a:r>
              <a:rPr lang="en-GB" sz="1600" i="1" dirty="0"/>
              <a:t>, S., Barroso, V. S., Kaiser, D. I., </a:t>
            </a:r>
            <a:r>
              <a:rPr lang="en-GB" sz="1600" i="1" dirty="0" err="1"/>
              <a:t>Avgoustidis</a:t>
            </a:r>
            <a:r>
              <a:rPr lang="en-GB" sz="1600" i="1" dirty="0"/>
              <a:t>, A., &amp; Weinfurtner, S. (2024). Tracing the nonlinear formation of an interfacial wave spectral cascade from one to few to many. </a:t>
            </a:r>
            <a:r>
              <a:rPr lang="en-GB" sz="1600" i="1" dirty="0" err="1"/>
              <a:t>arXiv</a:t>
            </a:r>
            <a:r>
              <a:rPr lang="en-GB" sz="1600" i="1" dirty="0"/>
              <a:t> preprint arXiv:2410.08842.</a:t>
            </a:r>
          </a:p>
          <a:p>
            <a:pPr marL="0" indent="0" algn="just">
              <a:buNone/>
            </a:pPr>
            <a:endParaRPr lang="en-GB" sz="1800" i="1" dirty="0"/>
          </a:p>
        </p:txBody>
      </p:sp>
      <p:sp>
        <p:nvSpPr>
          <p:cNvPr id="7" name="Slide Number Placeholder 2">
            <a:extLst>
              <a:ext uri="{FF2B5EF4-FFF2-40B4-BE49-F238E27FC236}">
                <a16:creationId xmlns:a16="http://schemas.microsoft.com/office/drawing/2014/main" id="{DD5DE7A2-5F6C-4366-5F16-337E6FEB7ED1}"/>
              </a:ext>
            </a:extLst>
          </p:cNvPr>
          <p:cNvSpPr txBox="1">
            <a:spLocks/>
          </p:cNvSpPr>
          <p:nvPr/>
        </p:nvSpPr>
        <p:spPr>
          <a:xfrm>
            <a:off x="86106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2E1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93F257-6BBA-414E-8121-BAD21A67B24E}" type="slidenum">
              <a:rPr lang="en-US" smtClean="0">
                <a:solidFill>
                  <a:srgbClr val="89A4D1"/>
                </a:solidFill>
              </a:rPr>
              <a:pPr/>
              <a:t>13</a:t>
            </a:fld>
            <a:endParaRPr lang="en-US" dirty="0">
              <a:solidFill>
                <a:srgbClr val="89A4D1"/>
              </a:solidFill>
            </a:endParaRPr>
          </a:p>
        </p:txBody>
      </p:sp>
      <p:pic>
        <p:nvPicPr>
          <p:cNvPr id="1026" name="Picture 2">
            <a:extLst>
              <a:ext uri="{FF2B5EF4-FFF2-40B4-BE49-F238E27FC236}">
                <a16:creationId xmlns:a16="http://schemas.microsoft.com/office/drawing/2014/main" id="{3B036790-1079-CF3A-20DA-96B8A9A8E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301" y="3077004"/>
            <a:ext cx="2213235" cy="221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0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D2324F-3D15-065C-E3BD-729A6FA1698F}"/>
              </a:ext>
            </a:extLst>
          </p:cNvPr>
          <p:cNvSpPr>
            <a:spLocks noGrp="1"/>
          </p:cNvSpPr>
          <p:nvPr>
            <p:ph type="sldNum" sz="quarter" idx="12"/>
          </p:nvPr>
        </p:nvSpPr>
        <p:spPr/>
        <p:txBody>
          <a:bodyPr/>
          <a:lstStyle/>
          <a:p>
            <a:fld id="{CB93F257-6BBA-414E-8121-BAD21A67B24E}" type="slidenum">
              <a:rPr lang="en-US" smtClean="0"/>
              <a:pPr/>
              <a:t>14</a:t>
            </a:fld>
            <a:endParaRPr lang="en-US"/>
          </a:p>
        </p:txBody>
      </p:sp>
      <p:sp>
        <p:nvSpPr>
          <p:cNvPr id="4" name="Title 3">
            <a:extLst>
              <a:ext uri="{FF2B5EF4-FFF2-40B4-BE49-F238E27FC236}">
                <a16:creationId xmlns:a16="http://schemas.microsoft.com/office/drawing/2014/main" id="{01197E82-32D8-AA20-6A80-0E268E04F15E}"/>
              </a:ext>
            </a:extLst>
          </p:cNvPr>
          <p:cNvSpPr>
            <a:spLocks noGrp="1"/>
          </p:cNvSpPr>
          <p:nvPr>
            <p:ph type="title"/>
          </p:nvPr>
        </p:nvSpPr>
        <p:spPr>
          <a:xfrm>
            <a:off x="1450309" y="2166328"/>
            <a:ext cx="4300245" cy="910676"/>
          </a:xfrm>
        </p:spPr>
        <p:txBody>
          <a:bodyPr>
            <a:normAutofit/>
          </a:bodyPr>
          <a:lstStyle/>
          <a:p>
            <a:pPr algn="l"/>
            <a:r>
              <a:rPr lang="en-GB" sz="4400" dirty="0"/>
              <a:t>Thank You</a:t>
            </a:r>
          </a:p>
        </p:txBody>
      </p:sp>
      <p:sp>
        <p:nvSpPr>
          <p:cNvPr id="5" name="Freeform 4">
            <a:extLst>
              <a:ext uri="{FF2B5EF4-FFF2-40B4-BE49-F238E27FC236}">
                <a16:creationId xmlns:a16="http://schemas.microsoft.com/office/drawing/2014/main" id="{1ECE6705-978E-7BE3-3542-513F63FCEA29}"/>
              </a:ext>
            </a:extLst>
          </p:cNvPr>
          <p:cNvSpPr/>
          <p:nvPr/>
        </p:nvSpPr>
        <p:spPr>
          <a:xfrm>
            <a:off x="9505416" y="4929028"/>
            <a:ext cx="1134357" cy="1088259"/>
          </a:xfrm>
          <a:custGeom>
            <a:avLst/>
            <a:gdLst>
              <a:gd name="connsiteX0" fmla="*/ 1340412 w 1442951"/>
              <a:gd name="connsiteY0" fmla="*/ 1227736 h 1236874"/>
              <a:gd name="connsiteX1" fmla="*/ 1339781 w 1442951"/>
              <a:gd name="connsiteY1" fmla="*/ 917158 h 1236874"/>
              <a:gd name="connsiteX2" fmla="*/ 1325513 w 1442951"/>
              <a:gd name="connsiteY2" fmla="*/ 758166 h 1236874"/>
              <a:gd name="connsiteX3" fmla="*/ 1120321 w 1442951"/>
              <a:gd name="connsiteY3" fmla="*/ 551981 h 1236874"/>
              <a:gd name="connsiteX4" fmla="*/ 558270 w 1442951"/>
              <a:gd name="connsiteY4" fmla="*/ 509121 h 1236874"/>
              <a:gd name="connsiteX5" fmla="*/ 224822 w 1442951"/>
              <a:gd name="connsiteY5" fmla="*/ 477054 h 1236874"/>
              <a:gd name="connsiteX6" fmla="*/ 10250 w 1442951"/>
              <a:gd name="connsiteY6" fmla="*/ 267324 h 1236874"/>
              <a:gd name="connsiteX7" fmla="*/ 83088 w 1442951"/>
              <a:gd name="connsiteY7" fmla="*/ 0 h 1236874"/>
              <a:gd name="connsiteX8" fmla="*/ 98380 w 1442951"/>
              <a:gd name="connsiteY8" fmla="*/ 28284 h 1236874"/>
              <a:gd name="connsiteX9" fmla="*/ 447042 w 1442951"/>
              <a:gd name="connsiteY9" fmla="*/ 346189 h 1236874"/>
              <a:gd name="connsiteX10" fmla="*/ 1041255 w 1442951"/>
              <a:gd name="connsiteY10" fmla="*/ 378335 h 1236874"/>
              <a:gd name="connsiteX11" fmla="*/ 1252123 w 1442951"/>
              <a:gd name="connsiteY11" fmla="*/ 406619 h 1236874"/>
              <a:gd name="connsiteX12" fmla="*/ 1425547 w 1442951"/>
              <a:gd name="connsiteY12" fmla="*/ 603192 h 1236874"/>
              <a:gd name="connsiteX13" fmla="*/ 1442811 w 1442951"/>
              <a:gd name="connsiteY13" fmla="*/ 1105695 h 1236874"/>
              <a:gd name="connsiteX14" fmla="*/ 1382034 w 1442951"/>
              <a:gd name="connsiteY14" fmla="*/ 1236875 h 1236874"/>
              <a:gd name="connsiteX15" fmla="*/ 1340412 w 1442951"/>
              <a:gd name="connsiteY15" fmla="*/ 1227736 h 123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2951" h="1236874">
                <a:moveTo>
                  <a:pt x="1340412" y="1227736"/>
                </a:moveTo>
                <a:cubicBezTo>
                  <a:pt x="1340412" y="1124210"/>
                  <a:pt x="1341909" y="1020605"/>
                  <a:pt x="1339781" y="917158"/>
                </a:cubicBezTo>
                <a:cubicBezTo>
                  <a:pt x="1338678" y="863977"/>
                  <a:pt x="1337101" y="809614"/>
                  <a:pt x="1325513" y="758166"/>
                </a:cubicBezTo>
                <a:cubicBezTo>
                  <a:pt x="1300761" y="648416"/>
                  <a:pt x="1241166" y="563720"/>
                  <a:pt x="1120321" y="551981"/>
                </a:cubicBezTo>
                <a:cubicBezTo>
                  <a:pt x="933338" y="533860"/>
                  <a:pt x="745646" y="523854"/>
                  <a:pt x="558270" y="509121"/>
                </a:cubicBezTo>
                <a:cubicBezTo>
                  <a:pt x="446884" y="500375"/>
                  <a:pt x="334553" y="496121"/>
                  <a:pt x="224822" y="477054"/>
                </a:cubicBezTo>
                <a:cubicBezTo>
                  <a:pt x="110441" y="457121"/>
                  <a:pt x="36973" y="386292"/>
                  <a:pt x="10250" y="267324"/>
                </a:cubicBezTo>
                <a:cubicBezTo>
                  <a:pt x="-12690" y="165216"/>
                  <a:pt x="-708" y="77369"/>
                  <a:pt x="83088" y="0"/>
                </a:cubicBezTo>
                <a:cubicBezTo>
                  <a:pt x="89867" y="12133"/>
                  <a:pt x="96962" y="19697"/>
                  <a:pt x="98380" y="28284"/>
                </a:cubicBezTo>
                <a:cubicBezTo>
                  <a:pt x="135667" y="246288"/>
                  <a:pt x="226478" y="331535"/>
                  <a:pt x="447042" y="346189"/>
                </a:cubicBezTo>
                <a:cubicBezTo>
                  <a:pt x="644982" y="359347"/>
                  <a:pt x="843315" y="365886"/>
                  <a:pt x="1041255" y="378335"/>
                </a:cubicBezTo>
                <a:cubicBezTo>
                  <a:pt x="1111965" y="382747"/>
                  <a:pt x="1183384" y="390546"/>
                  <a:pt x="1252123" y="406619"/>
                </a:cubicBezTo>
                <a:cubicBezTo>
                  <a:pt x="1353576" y="430334"/>
                  <a:pt x="1419083" y="496278"/>
                  <a:pt x="1425547" y="603192"/>
                </a:cubicBezTo>
                <a:cubicBezTo>
                  <a:pt x="1435716" y="770457"/>
                  <a:pt x="1444151" y="938194"/>
                  <a:pt x="1442811" y="1105695"/>
                </a:cubicBezTo>
                <a:cubicBezTo>
                  <a:pt x="1442495" y="1149579"/>
                  <a:pt x="1403396" y="1193148"/>
                  <a:pt x="1382034" y="1236875"/>
                </a:cubicBezTo>
                <a:cubicBezTo>
                  <a:pt x="1368160" y="1233802"/>
                  <a:pt x="1354286" y="1230730"/>
                  <a:pt x="1340412" y="1227736"/>
                </a:cubicBezTo>
                <a:close/>
              </a:path>
            </a:pathLst>
          </a:custGeom>
          <a:solidFill>
            <a:srgbClr val="333F54"/>
          </a:solidFill>
          <a:ln w="7873" cap="flat">
            <a:noFill/>
            <a:prstDash val="solid"/>
            <a:miter/>
          </a:ln>
        </p:spPr>
        <p:txBody>
          <a:bodyPr rtlCol="0" anchor="ctr"/>
          <a:lstStyle/>
          <a:p>
            <a:endParaRPr lang="en-GB"/>
          </a:p>
        </p:txBody>
      </p:sp>
      <p:sp>
        <p:nvSpPr>
          <p:cNvPr id="6" name="Freeform 5">
            <a:extLst>
              <a:ext uri="{FF2B5EF4-FFF2-40B4-BE49-F238E27FC236}">
                <a16:creationId xmlns:a16="http://schemas.microsoft.com/office/drawing/2014/main" id="{908B046F-3080-DE91-F748-F5041BFE7A22}"/>
              </a:ext>
            </a:extLst>
          </p:cNvPr>
          <p:cNvSpPr/>
          <p:nvPr/>
        </p:nvSpPr>
        <p:spPr>
          <a:xfrm>
            <a:off x="9194479" y="5130210"/>
            <a:ext cx="1194451" cy="1090269"/>
          </a:xfrm>
          <a:custGeom>
            <a:avLst/>
            <a:gdLst>
              <a:gd name="connsiteX0" fmla="*/ 1343600 w 1519393"/>
              <a:gd name="connsiteY0" fmla="*/ 1226790 h 1239159"/>
              <a:gd name="connsiteX1" fmla="*/ 1343284 w 1519393"/>
              <a:gd name="connsiteY1" fmla="*/ 1046053 h 1239159"/>
              <a:gd name="connsiteX2" fmla="*/ 1331302 w 1519393"/>
              <a:gd name="connsiteY2" fmla="*/ 749342 h 1239159"/>
              <a:gd name="connsiteX3" fmla="*/ 1122484 w 1519393"/>
              <a:gd name="connsiteY3" fmla="*/ 512351 h 1239159"/>
              <a:gd name="connsiteX4" fmla="*/ 789825 w 1519393"/>
              <a:gd name="connsiteY4" fmla="*/ 478236 h 1239159"/>
              <a:gd name="connsiteX5" fmla="*/ 280826 w 1519393"/>
              <a:gd name="connsiteY5" fmla="*/ 446800 h 1239159"/>
              <a:gd name="connsiteX6" fmla="*/ 431 w 1519393"/>
              <a:gd name="connsiteY6" fmla="*/ 107071 h 1239159"/>
              <a:gd name="connsiteX7" fmla="*/ 31883 w 1519393"/>
              <a:gd name="connsiteY7" fmla="*/ 55860 h 1239159"/>
              <a:gd name="connsiteX8" fmla="*/ 169125 w 1519393"/>
              <a:gd name="connsiteY8" fmla="*/ 0 h 1239159"/>
              <a:gd name="connsiteX9" fmla="*/ 183866 w 1519393"/>
              <a:gd name="connsiteY9" fmla="*/ 93126 h 1239159"/>
              <a:gd name="connsiteX10" fmla="*/ 445657 w 1519393"/>
              <a:gd name="connsiteY10" fmla="*/ 375498 h 1239159"/>
              <a:gd name="connsiteX11" fmla="*/ 1152518 w 1519393"/>
              <a:gd name="connsiteY11" fmla="*/ 421431 h 1239159"/>
              <a:gd name="connsiteX12" fmla="*/ 1288498 w 1519393"/>
              <a:gd name="connsiteY12" fmla="*/ 436400 h 1239159"/>
              <a:gd name="connsiteX13" fmla="*/ 1503938 w 1519393"/>
              <a:gd name="connsiteY13" fmla="*/ 674888 h 1239159"/>
              <a:gd name="connsiteX14" fmla="*/ 1519310 w 1519393"/>
              <a:gd name="connsiteY14" fmla="*/ 1123973 h 1239159"/>
              <a:gd name="connsiteX15" fmla="*/ 1368510 w 1519393"/>
              <a:gd name="connsiteY15" fmla="*/ 1239160 h 1239159"/>
              <a:gd name="connsiteX16" fmla="*/ 1343600 w 1519393"/>
              <a:gd name="connsiteY16" fmla="*/ 1226790 h 123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9393" h="1239159">
                <a:moveTo>
                  <a:pt x="1343600" y="1226790"/>
                </a:moveTo>
                <a:cubicBezTo>
                  <a:pt x="1343600" y="1166518"/>
                  <a:pt x="1344940" y="1106246"/>
                  <a:pt x="1343284" y="1046053"/>
                </a:cubicBezTo>
                <a:cubicBezTo>
                  <a:pt x="1340604" y="947097"/>
                  <a:pt x="1340447" y="847747"/>
                  <a:pt x="1331302" y="749342"/>
                </a:cubicBezTo>
                <a:cubicBezTo>
                  <a:pt x="1318690" y="614774"/>
                  <a:pt x="1254523" y="537563"/>
                  <a:pt x="1122484" y="512351"/>
                </a:cubicBezTo>
                <a:cubicBezTo>
                  <a:pt x="1013384" y="491551"/>
                  <a:pt x="901053" y="485957"/>
                  <a:pt x="789825" y="478236"/>
                </a:cubicBezTo>
                <a:cubicBezTo>
                  <a:pt x="620185" y="466497"/>
                  <a:pt x="449126" y="468073"/>
                  <a:pt x="280826" y="446800"/>
                </a:cubicBezTo>
                <a:cubicBezTo>
                  <a:pt x="79102" y="421352"/>
                  <a:pt x="-6901" y="308608"/>
                  <a:pt x="431" y="107071"/>
                </a:cubicBezTo>
                <a:cubicBezTo>
                  <a:pt x="1061" y="89108"/>
                  <a:pt x="16275" y="64132"/>
                  <a:pt x="31883" y="55860"/>
                </a:cubicBezTo>
                <a:cubicBezTo>
                  <a:pt x="71613" y="34666"/>
                  <a:pt x="115442" y="21115"/>
                  <a:pt x="169125" y="0"/>
                </a:cubicBezTo>
                <a:cubicBezTo>
                  <a:pt x="175037" y="36715"/>
                  <a:pt x="181343" y="64763"/>
                  <a:pt x="183866" y="93126"/>
                </a:cubicBezTo>
                <a:cubicBezTo>
                  <a:pt x="199159" y="267639"/>
                  <a:pt x="272233" y="358008"/>
                  <a:pt x="445657" y="375498"/>
                </a:cubicBezTo>
                <a:cubicBezTo>
                  <a:pt x="680410" y="399213"/>
                  <a:pt x="916898" y="406383"/>
                  <a:pt x="1152518" y="421431"/>
                </a:cubicBezTo>
                <a:cubicBezTo>
                  <a:pt x="1198002" y="424346"/>
                  <a:pt x="1244038" y="427104"/>
                  <a:pt x="1288498" y="436400"/>
                </a:cubicBezTo>
                <a:cubicBezTo>
                  <a:pt x="1425661" y="465079"/>
                  <a:pt x="1493296" y="535120"/>
                  <a:pt x="1503938" y="674888"/>
                </a:cubicBezTo>
                <a:cubicBezTo>
                  <a:pt x="1515368" y="824111"/>
                  <a:pt x="1520098" y="974278"/>
                  <a:pt x="1519310" y="1123973"/>
                </a:cubicBezTo>
                <a:cubicBezTo>
                  <a:pt x="1518758" y="1224584"/>
                  <a:pt x="1421089" y="1203469"/>
                  <a:pt x="1368510" y="1239160"/>
                </a:cubicBezTo>
                <a:cubicBezTo>
                  <a:pt x="1360311" y="1235063"/>
                  <a:pt x="1351956" y="1230887"/>
                  <a:pt x="1343600" y="1226790"/>
                </a:cubicBezTo>
                <a:close/>
              </a:path>
            </a:pathLst>
          </a:custGeom>
          <a:solidFill>
            <a:srgbClr val="333F54"/>
          </a:solidFill>
          <a:ln w="7873" cap="flat">
            <a:noFill/>
            <a:prstDash val="solid"/>
            <a:miter/>
          </a:ln>
        </p:spPr>
        <p:txBody>
          <a:bodyPr rtlCol="0" anchor="ctr"/>
          <a:lstStyle/>
          <a:p>
            <a:endParaRPr lang="en-GB"/>
          </a:p>
        </p:txBody>
      </p:sp>
      <p:sp>
        <p:nvSpPr>
          <p:cNvPr id="7" name="Freeform 6">
            <a:extLst>
              <a:ext uri="{FF2B5EF4-FFF2-40B4-BE49-F238E27FC236}">
                <a16:creationId xmlns:a16="http://schemas.microsoft.com/office/drawing/2014/main" id="{119C77B8-B8CA-FA67-EF59-A44D902C380D}"/>
              </a:ext>
            </a:extLst>
          </p:cNvPr>
          <p:cNvSpPr/>
          <p:nvPr/>
        </p:nvSpPr>
        <p:spPr>
          <a:xfrm>
            <a:off x="8252434" y="5591879"/>
            <a:ext cx="1118701" cy="1088952"/>
          </a:xfrm>
          <a:custGeom>
            <a:avLst/>
            <a:gdLst>
              <a:gd name="connsiteX0" fmla="*/ 1335124 w 1423036"/>
              <a:gd name="connsiteY0" fmla="*/ 1230257 h 1237662"/>
              <a:gd name="connsiteX1" fmla="*/ 1334572 w 1423036"/>
              <a:gd name="connsiteY1" fmla="*/ 975145 h 1237662"/>
              <a:gd name="connsiteX2" fmla="*/ 1320540 w 1423036"/>
              <a:gd name="connsiteY2" fmla="*/ 739572 h 1237662"/>
              <a:gd name="connsiteX3" fmla="*/ 1163276 w 1423036"/>
              <a:gd name="connsiteY3" fmla="*/ 555290 h 1237662"/>
              <a:gd name="connsiteX4" fmla="*/ 863568 w 1423036"/>
              <a:gd name="connsiteY4" fmla="*/ 509436 h 1237662"/>
              <a:gd name="connsiteX5" fmla="*/ 263127 w 1423036"/>
              <a:gd name="connsiteY5" fmla="*/ 471303 h 1237662"/>
              <a:gd name="connsiteX6" fmla="*/ 2281 w 1423036"/>
              <a:gd name="connsiteY6" fmla="*/ 146622 h 1237662"/>
              <a:gd name="connsiteX7" fmla="*/ 48081 w 1423036"/>
              <a:gd name="connsiteY7" fmla="*/ 0 h 1237662"/>
              <a:gd name="connsiteX8" fmla="*/ 68813 w 1423036"/>
              <a:gd name="connsiteY8" fmla="*/ 2994 h 1237662"/>
              <a:gd name="connsiteX9" fmla="*/ 83239 w 1423036"/>
              <a:gd name="connsiteY9" fmla="*/ 48375 h 1237662"/>
              <a:gd name="connsiteX10" fmla="*/ 417395 w 1423036"/>
              <a:gd name="connsiteY10" fmla="*/ 359820 h 1237662"/>
              <a:gd name="connsiteX11" fmla="*/ 1057330 w 1423036"/>
              <a:gd name="connsiteY11" fmla="*/ 391649 h 1237662"/>
              <a:gd name="connsiteX12" fmla="*/ 1358221 w 1423036"/>
              <a:gd name="connsiteY12" fmla="*/ 510933 h 1237662"/>
              <a:gd name="connsiteX13" fmla="*/ 1408119 w 1423036"/>
              <a:gd name="connsiteY13" fmla="*/ 632895 h 1237662"/>
              <a:gd name="connsiteX14" fmla="*/ 1422545 w 1423036"/>
              <a:gd name="connsiteY14" fmla="*/ 1090016 h 1237662"/>
              <a:gd name="connsiteX15" fmla="*/ 1371937 w 1423036"/>
              <a:gd name="connsiteY15" fmla="*/ 1237663 h 1237662"/>
              <a:gd name="connsiteX16" fmla="*/ 1335124 w 1423036"/>
              <a:gd name="connsiteY16" fmla="*/ 1230257 h 123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3036" h="1237662">
                <a:moveTo>
                  <a:pt x="1335124" y="1230257"/>
                </a:moveTo>
                <a:cubicBezTo>
                  <a:pt x="1335124" y="1145246"/>
                  <a:pt x="1336937" y="1060077"/>
                  <a:pt x="1334572" y="975145"/>
                </a:cubicBezTo>
                <a:cubicBezTo>
                  <a:pt x="1332365" y="896516"/>
                  <a:pt x="1327398" y="817886"/>
                  <a:pt x="1320540" y="739572"/>
                </a:cubicBezTo>
                <a:cubicBezTo>
                  <a:pt x="1312027" y="641798"/>
                  <a:pt x="1254087" y="577508"/>
                  <a:pt x="1163276" y="555290"/>
                </a:cubicBezTo>
                <a:cubicBezTo>
                  <a:pt x="1065449" y="531339"/>
                  <a:pt x="964154" y="517236"/>
                  <a:pt x="863568" y="509436"/>
                </a:cubicBezTo>
                <a:cubicBezTo>
                  <a:pt x="663579" y="493915"/>
                  <a:pt x="461697" y="496357"/>
                  <a:pt x="263127" y="471303"/>
                </a:cubicBezTo>
                <a:cubicBezTo>
                  <a:pt x="64320" y="446249"/>
                  <a:pt x="-14904" y="337680"/>
                  <a:pt x="2281" y="146622"/>
                </a:cubicBezTo>
                <a:cubicBezTo>
                  <a:pt x="6774" y="96750"/>
                  <a:pt x="32236" y="48848"/>
                  <a:pt x="48081" y="0"/>
                </a:cubicBezTo>
                <a:cubicBezTo>
                  <a:pt x="55018" y="1024"/>
                  <a:pt x="61876" y="2048"/>
                  <a:pt x="68813" y="2994"/>
                </a:cubicBezTo>
                <a:cubicBezTo>
                  <a:pt x="73779" y="18121"/>
                  <a:pt x="81268" y="32933"/>
                  <a:pt x="83239" y="48375"/>
                </a:cubicBezTo>
                <a:cubicBezTo>
                  <a:pt x="109331" y="255033"/>
                  <a:pt x="207158" y="348001"/>
                  <a:pt x="417395" y="359820"/>
                </a:cubicBezTo>
                <a:cubicBezTo>
                  <a:pt x="630628" y="371795"/>
                  <a:pt x="844097" y="379359"/>
                  <a:pt x="1057330" y="391649"/>
                </a:cubicBezTo>
                <a:cubicBezTo>
                  <a:pt x="1169977" y="398189"/>
                  <a:pt x="1284594" y="409377"/>
                  <a:pt x="1358221" y="510933"/>
                </a:cubicBezTo>
                <a:cubicBezTo>
                  <a:pt x="1383525" y="545757"/>
                  <a:pt x="1405282" y="590980"/>
                  <a:pt x="1408119" y="632895"/>
                </a:cubicBezTo>
                <a:cubicBezTo>
                  <a:pt x="1418525" y="784953"/>
                  <a:pt x="1424910" y="937642"/>
                  <a:pt x="1422545" y="1090016"/>
                </a:cubicBezTo>
                <a:cubicBezTo>
                  <a:pt x="1421757" y="1139494"/>
                  <a:pt x="1389673" y="1188421"/>
                  <a:pt x="1371937" y="1237663"/>
                </a:cubicBezTo>
                <a:cubicBezTo>
                  <a:pt x="1359718" y="1235063"/>
                  <a:pt x="1347421" y="1232620"/>
                  <a:pt x="1335124" y="1230257"/>
                </a:cubicBezTo>
                <a:close/>
              </a:path>
            </a:pathLst>
          </a:custGeom>
          <a:solidFill>
            <a:srgbClr val="333F54"/>
          </a:solidFill>
          <a:ln w="7873"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403CC63A-308B-608D-2551-3765DF821520}"/>
              </a:ext>
            </a:extLst>
          </p:cNvPr>
          <p:cNvSpPr/>
          <p:nvPr/>
        </p:nvSpPr>
        <p:spPr>
          <a:xfrm>
            <a:off x="8733776" y="5222693"/>
            <a:ext cx="1230163" cy="1051173"/>
          </a:xfrm>
          <a:custGeom>
            <a:avLst/>
            <a:gdLst>
              <a:gd name="connsiteX0" fmla="*/ 1559696 w 1564820"/>
              <a:gd name="connsiteY0" fmla="*/ 930897 h 1194724"/>
              <a:gd name="connsiteX1" fmla="*/ 1560721 w 1564820"/>
              <a:gd name="connsiteY1" fmla="*/ 1113919 h 1194724"/>
              <a:gd name="connsiteX2" fmla="*/ 1480473 w 1564820"/>
              <a:gd name="connsiteY2" fmla="*/ 1193179 h 1194724"/>
              <a:gd name="connsiteX3" fmla="*/ 1411813 w 1564820"/>
              <a:gd name="connsiteY3" fmla="*/ 1194360 h 1194724"/>
              <a:gd name="connsiteX4" fmla="*/ 1344966 w 1564820"/>
              <a:gd name="connsiteY4" fmla="*/ 1126052 h 1194724"/>
              <a:gd name="connsiteX5" fmla="*/ 1340630 w 1564820"/>
              <a:gd name="connsiteY5" fmla="*/ 782857 h 1194724"/>
              <a:gd name="connsiteX6" fmla="*/ 1001902 w 1564820"/>
              <a:gd name="connsiteY6" fmla="*/ 441316 h 1194724"/>
              <a:gd name="connsiteX7" fmla="*/ 271235 w 1564820"/>
              <a:gd name="connsiteY7" fmla="*/ 396092 h 1194724"/>
              <a:gd name="connsiteX8" fmla="*/ 5659 w 1564820"/>
              <a:gd name="connsiteY8" fmla="*/ 48169 h 1194724"/>
              <a:gd name="connsiteX9" fmla="*/ 41763 w 1564820"/>
              <a:gd name="connsiteY9" fmla="*/ 8067 h 1194724"/>
              <a:gd name="connsiteX10" fmla="*/ 101831 w 1564820"/>
              <a:gd name="connsiteY10" fmla="*/ 1449 h 1194724"/>
              <a:gd name="connsiteX11" fmla="*/ 224331 w 1564820"/>
              <a:gd name="connsiteY11" fmla="*/ 104817 h 1194724"/>
              <a:gd name="connsiteX12" fmla="*/ 553049 w 1564820"/>
              <a:gd name="connsiteY12" fmla="*/ 400031 h 1194724"/>
              <a:gd name="connsiteX13" fmla="*/ 1170044 w 1564820"/>
              <a:gd name="connsiteY13" fmla="*/ 432413 h 1194724"/>
              <a:gd name="connsiteX14" fmla="*/ 1358051 w 1564820"/>
              <a:gd name="connsiteY14" fmla="*/ 460067 h 1194724"/>
              <a:gd name="connsiteX15" fmla="*/ 1547320 w 1564820"/>
              <a:gd name="connsiteY15" fmla="*/ 672319 h 1194724"/>
              <a:gd name="connsiteX16" fmla="*/ 1564820 w 1564820"/>
              <a:gd name="connsiteY16" fmla="*/ 930740 h 1194724"/>
              <a:gd name="connsiteX17" fmla="*/ 1559696 w 1564820"/>
              <a:gd name="connsiteY17" fmla="*/ 930897 h 119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4820" h="1194724">
                <a:moveTo>
                  <a:pt x="1559696" y="930897"/>
                </a:moveTo>
                <a:cubicBezTo>
                  <a:pt x="1559696" y="991957"/>
                  <a:pt x="1556149" y="1053174"/>
                  <a:pt x="1560721" y="1113919"/>
                </a:cubicBezTo>
                <a:cubicBezTo>
                  <a:pt x="1565372" y="1176239"/>
                  <a:pt x="1536757" y="1196015"/>
                  <a:pt x="1480473" y="1193179"/>
                </a:cubicBezTo>
                <a:cubicBezTo>
                  <a:pt x="1457691" y="1191997"/>
                  <a:pt x="1434595" y="1192627"/>
                  <a:pt x="1411813" y="1194360"/>
                </a:cubicBezTo>
                <a:cubicBezTo>
                  <a:pt x="1361756" y="1198063"/>
                  <a:pt x="1344808" y="1173403"/>
                  <a:pt x="1344966" y="1126052"/>
                </a:cubicBezTo>
                <a:cubicBezTo>
                  <a:pt x="1345202" y="1011654"/>
                  <a:pt x="1346463" y="897098"/>
                  <a:pt x="1340630" y="782857"/>
                </a:cubicBezTo>
                <a:cubicBezTo>
                  <a:pt x="1328333" y="544605"/>
                  <a:pt x="1240123" y="456758"/>
                  <a:pt x="1001902" y="441316"/>
                </a:cubicBezTo>
                <a:cubicBezTo>
                  <a:pt x="758398" y="425558"/>
                  <a:pt x="514501" y="414764"/>
                  <a:pt x="271235" y="396092"/>
                </a:cubicBezTo>
                <a:cubicBezTo>
                  <a:pt x="88982" y="382068"/>
                  <a:pt x="-27607" y="225834"/>
                  <a:pt x="5659" y="48169"/>
                </a:cubicBezTo>
                <a:cubicBezTo>
                  <a:pt x="8576" y="32648"/>
                  <a:pt x="26470" y="15000"/>
                  <a:pt x="41763" y="8067"/>
                </a:cubicBezTo>
                <a:cubicBezTo>
                  <a:pt x="59184" y="109"/>
                  <a:pt x="81572" y="2315"/>
                  <a:pt x="101831" y="1449"/>
                </a:cubicBezTo>
                <a:cubicBezTo>
                  <a:pt x="211640" y="-3200"/>
                  <a:pt x="211640" y="-3042"/>
                  <a:pt x="224331" y="104817"/>
                </a:cubicBezTo>
                <a:cubicBezTo>
                  <a:pt x="247822" y="304778"/>
                  <a:pt x="337530" y="387031"/>
                  <a:pt x="553049" y="400031"/>
                </a:cubicBezTo>
                <a:cubicBezTo>
                  <a:pt x="758635" y="412401"/>
                  <a:pt x="964537" y="419807"/>
                  <a:pt x="1170044" y="432413"/>
                </a:cubicBezTo>
                <a:cubicBezTo>
                  <a:pt x="1233107" y="436273"/>
                  <a:pt x="1296486" y="445885"/>
                  <a:pt x="1358051" y="460067"/>
                </a:cubicBezTo>
                <a:cubicBezTo>
                  <a:pt x="1469516" y="485751"/>
                  <a:pt x="1534077" y="559575"/>
                  <a:pt x="1547320" y="672319"/>
                </a:cubicBezTo>
                <a:cubicBezTo>
                  <a:pt x="1557410" y="757960"/>
                  <a:pt x="1559302" y="844547"/>
                  <a:pt x="1564820" y="930740"/>
                </a:cubicBezTo>
                <a:cubicBezTo>
                  <a:pt x="1563086" y="930661"/>
                  <a:pt x="1561431" y="930740"/>
                  <a:pt x="1559696" y="930897"/>
                </a:cubicBezTo>
                <a:close/>
              </a:path>
            </a:pathLst>
          </a:custGeom>
          <a:solidFill>
            <a:srgbClr val="333F54"/>
          </a:solidFill>
          <a:ln w="7873"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36BFE7D-3822-5A57-61CF-435BCBBB390A}"/>
              </a:ext>
            </a:extLst>
          </p:cNvPr>
          <p:cNvSpPr/>
          <p:nvPr/>
        </p:nvSpPr>
        <p:spPr>
          <a:xfrm>
            <a:off x="8453294" y="5340151"/>
            <a:ext cx="1151355" cy="1103926"/>
          </a:xfrm>
          <a:custGeom>
            <a:avLst/>
            <a:gdLst>
              <a:gd name="connsiteX0" fmla="*/ 1348915 w 1464573"/>
              <a:gd name="connsiteY0" fmla="*/ 1241051 h 1254680"/>
              <a:gd name="connsiteX1" fmla="*/ 1348837 w 1464573"/>
              <a:gd name="connsiteY1" fmla="*/ 823086 h 1254680"/>
              <a:gd name="connsiteX2" fmla="*/ 1122755 w 1464573"/>
              <a:gd name="connsiteY2" fmla="*/ 528817 h 1254680"/>
              <a:gd name="connsiteX3" fmla="*/ 904556 w 1464573"/>
              <a:gd name="connsiteY3" fmla="*/ 500139 h 1254680"/>
              <a:gd name="connsiteX4" fmla="*/ 310894 w 1464573"/>
              <a:gd name="connsiteY4" fmla="*/ 467758 h 1254680"/>
              <a:gd name="connsiteX5" fmla="*/ 307 w 1464573"/>
              <a:gd name="connsiteY5" fmla="*/ 149616 h 1254680"/>
              <a:gd name="connsiteX6" fmla="*/ 108067 w 1464573"/>
              <a:gd name="connsiteY6" fmla="*/ 0 h 1254680"/>
              <a:gd name="connsiteX7" fmla="*/ 126119 w 1464573"/>
              <a:gd name="connsiteY7" fmla="*/ 82884 h 1254680"/>
              <a:gd name="connsiteX8" fmla="*/ 439228 w 1464573"/>
              <a:gd name="connsiteY8" fmla="*/ 381486 h 1254680"/>
              <a:gd name="connsiteX9" fmla="*/ 1032890 w 1464573"/>
              <a:gd name="connsiteY9" fmla="*/ 414261 h 1254680"/>
              <a:gd name="connsiteX10" fmla="*/ 1266302 w 1464573"/>
              <a:gd name="connsiteY10" fmla="*/ 446091 h 1254680"/>
              <a:gd name="connsiteX11" fmla="*/ 1448871 w 1464573"/>
              <a:gd name="connsiteY11" fmla="*/ 652276 h 1254680"/>
              <a:gd name="connsiteX12" fmla="*/ 1463375 w 1464573"/>
              <a:gd name="connsiteY12" fmla="*/ 1124288 h 1254680"/>
              <a:gd name="connsiteX13" fmla="*/ 1380447 w 1464573"/>
              <a:gd name="connsiteY13" fmla="*/ 1254681 h 1254680"/>
              <a:gd name="connsiteX14" fmla="*/ 1348915 w 1464573"/>
              <a:gd name="connsiteY14" fmla="*/ 1241051 h 12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4573" h="1254680">
                <a:moveTo>
                  <a:pt x="1348915" y="1241051"/>
                </a:moveTo>
                <a:cubicBezTo>
                  <a:pt x="1348915" y="1101755"/>
                  <a:pt x="1349310" y="962381"/>
                  <a:pt x="1348837" y="823086"/>
                </a:cubicBezTo>
                <a:cubicBezTo>
                  <a:pt x="1348285" y="673470"/>
                  <a:pt x="1269140" y="565847"/>
                  <a:pt x="1122755" y="528817"/>
                </a:cubicBezTo>
                <a:cubicBezTo>
                  <a:pt x="1052045" y="510933"/>
                  <a:pt x="977709" y="504709"/>
                  <a:pt x="904556" y="500139"/>
                </a:cubicBezTo>
                <a:cubicBezTo>
                  <a:pt x="706774" y="487769"/>
                  <a:pt x="508361" y="483594"/>
                  <a:pt x="310894" y="467758"/>
                </a:cubicBezTo>
                <a:cubicBezTo>
                  <a:pt x="93089" y="450346"/>
                  <a:pt x="13472" y="364074"/>
                  <a:pt x="307" y="149616"/>
                </a:cubicBezTo>
                <a:cubicBezTo>
                  <a:pt x="-4344" y="73981"/>
                  <a:pt x="44373" y="36715"/>
                  <a:pt x="108067" y="0"/>
                </a:cubicBezTo>
                <a:cubicBezTo>
                  <a:pt x="114846" y="30727"/>
                  <a:pt x="122335" y="56569"/>
                  <a:pt x="126119" y="82884"/>
                </a:cubicBezTo>
                <a:cubicBezTo>
                  <a:pt x="154260" y="278433"/>
                  <a:pt x="238135" y="364626"/>
                  <a:pt x="439228" y="381486"/>
                </a:cubicBezTo>
                <a:cubicBezTo>
                  <a:pt x="636616" y="398110"/>
                  <a:pt x="835107" y="401419"/>
                  <a:pt x="1032890" y="414261"/>
                </a:cubicBezTo>
                <a:cubicBezTo>
                  <a:pt x="1111167" y="419304"/>
                  <a:pt x="1190075" y="428522"/>
                  <a:pt x="1266302" y="446091"/>
                </a:cubicBezTo>
                <a:cubicBezTo>
                  <a:pt x="1372958" y="470673"/>
                  <a:pt x="1442564" y="537799"/>
                  <a:pt x="1448871" y="652276"/>
                </a:cubicBezTo>
                <a:cubicBezTo>
                  <a:pt x="1457542" y="809535"/>
                  <a:pt x="1468184" y="967187"/>
                  <a:pt x="1463375" y="1124288"/>
                </a:cubicBezTo>
                <a:cubicBezTo>
                  <a:pt x="1462035" y="1168567"/>
                  <a:pt x="1409535" y="1211269"/>
                  <a:pt x="1380447" y="1254681"/>
                </a:cubicBezTo>
                <a:cubicBezTo>
                  <a:pt x="1369805" y="1250111"/>
                  <a:pt x="1359321" y="1245620"/>
                  <a:pt x="1348915" y="1241051"/>
                </a:cubicBezTo>
                <a:close/>
              </a:path>
            </a:pathLst>
          </a:custGeom>
          <a:solidFill>
            <a:srgbClr val="333F54"/>
          </a:solidFill>
          <a:ln w="7873" cap="flat">
            <a:noFill/>
            <a:prstDash val="solid"/>
            <a:miter/>
          </a:ln>
        </p:spPr>
        <p:txBody>
          <a:bodyPr rtlCol="0" anchor="ctr"/>
          <a:lstStyle/>
          <a:p>
            <a:endParaRPr lang="en-GB"/>
          </a:p>
        </p:txBody>
      </p:sp>
      <p:sp>
        <p:nvSpPr>
          <p:cNvPr id="11" name="Rectangle 10">
            <a:extLst>
              <a:ext uri="{FF2B5EF4-FFF2-40B4-BE49-F238E27FC236}">
                <a16:creationId xmlns:a16="http://schemas.microsoft.com/office/drawing/2014/main" id="{3F8F20D4-5688-893A-8927-466F67B05277}"/>
              </a:ext>
            </a:extLst>
          </p:cNvPr>
          <p:cNvSpPr/>
          <p:nvPr/>
        </p:nvSpPr>
        <p:spPr>
          <a:xfrm>
            <a:off x="6551013" y="-45259"/>
            <a:ext cx="5762071" cy="7227518"/>
          </a:xfrm>
          <a:prstGeom prst="rect">
            <a:avLst/>
          </a:prstGeom>
          <a:solidFill>
            <a:srgbClr val="333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4E8C9"/>
                </a:solidFill>
                <a:latin typeface="Canela" pitchFamily="2" charset="77"/>
              </a:rPr>
              <a:t>Contact: sean.gregory@nottingham.ac.uk</a:t>
            </a:r>
          </a:p>
          <a:p>
            <a:pPr algn="ctr"/>
            <a:endParaRPr lang="en-GB" dirty="0">
              <a:solidFill>
                <a:srgbClr val="F4E8C9"/>
              </a:solidFill>
              <a:latin typeface="Canela" pitchFamily="2" charset="77"/>
            </a:endParaRPr>
          </a:p>
          <a:p>
            <a:pPr algn="ctr"/>
            <a:r>
              <a:rPr lang="en-GB" dirty="0">
                <a:solidFill>
                  <a:srgbClr val="F4E8C9"/>
                </a:solidFill>
                <a:latin typeface="Canela" pitchFamily="2" charset="77"/>
              </a:rPr>
              <a:t>Follow us on Instagram</a:t>
            </a:r>
          </a:p>
          <a:p>
            <a:pPr algn="ctr"/>
            <a:r>
              <a:rPr lang="en-GB" dirty="0">
                <a:solidFill>
                  <a:srgbClr val="F4E8C9"/>
                </a:solidFill>
                <a:latin typeface="Canela" pitchFamily="2" charset="77"/>
              </a:rPr>
              <a:t>@</a:t>
            </a:r>
            <a:r>
              <a:rPr lang="en-GB" dirty="0" err="1">
                <a:solidFill>
                  <a:srgbClr val="F4E8C9"/>
                </a:solidFill>
                <a:latin typeface="Canela" pitchFamily="2" charset="77"/>
              </a:rPr>
              <a:t>gravity_laboratory</a:t>
            </a:r>
            <a:r>
              <a:rPr lang="en-GB" dirty="0">
                <a:solidFill>
                  <a:srgbClr val="F4E8C9"/>
                </a:solidFill>
                <a:latin typeface="Canela" pitchFamily="2" charset="77"/>
              </a:rPr>
              <a:t> </a:t>
            </a:r>
          </a:p>
        </p:txBody>
      </p:sp>
      <p:pic>
        <p:nvPicPr>
          <p:cNvPr id="13" name="Picture 12" descr="A black and blue sign with text&#10;&#10;Description automatically generated">
            <a:extLst>
              <a:ext uri="{FF2B5EF4-FFF2-40B4-BE49-F238E27FC236}">
                <a16:creationId xmlns:a16="http://schemas.microsoft.com/office/drawing/2014/main" id="{183F01D9-6010-93E5-A11C-A5D68CCAD2CC}"/>
              </a:ext>
            </a:extLst>
          </p:cNvPr>
          <p:cNvPicPr>
            <a:picLocks noChangeAspect="1"/>
          </p:cNvPicPr>
          <p:nvPr/>
        </p:nvPicPr>
        <p:blipFill>
          <a:blip r:embed="rId2"/>
          <a:stretch>
            <a:fillRect/>
          </a:stretch>
        </p:blipFill>
        <p:spPr>
          <a:xfrm>
            <a:off x="344405" y="190061"/>
            <a:ext cx="1405447" cy="523924"/>
          </a:xfrm>
          <a:prstGeom prst="rect">
            <a:avLst/>
          </a:prstGeom>
        </p:spPr>
      </p:pic>
      <p:pic>
        <p:nvPicPr>
          <p:cNvPr id="16" name="Picture 15" descr="A logo for a laboratory&#10;&#10;Description automatically generated">
            <a:extLst>
              <a:ext uri="{FF2B5EF4-FFF2-40B4-BE49-F238E27FC236}">
                <a16:creationId xmlns:a16="http://schemas.microsoft.com/office/drawing/2014/main" id="{82544C9E-7B53-85F5-0B18-2ECDA18AF89A}"/>
              </a:ext>
            </a:extLst>
          </p:cNvPr>
          <p:cNvPicPr>
            <a:picLocks noChangeAspect="1"/>
          </p:cNvPicPr>
          <p:nvPr/>
        </p:nvPicPr>
        <p:blipFill rotWithShape="1">
          <a:blip r:embed="rId3">
            <a:duotone>
              <a:prstClr val="black"/>
              <a:srgbClr val="D9C3A5">
                <a:tint val="50000"/>
                <a:satMod val="180000"/>
              </a:srgbClr>
            </a:duotone>
          </a:blip>
          <a:srcRect l="23273" t="43703" r="26423" b="43659"/>
          <a:stretch/>
        </p:blipFill>
        <p:spPr>
          <a:xfrm>
            <a:off x="2056453" y="284480"/>
            <a:ext cx="1709674" cy="429505"/>
          </a:xfrm>
          <a:prstGeom prst="rect">
            <a:avLst/>
          </a:prstGeom>
        </p:spPr>
      </p:pic>
      <p:pic>
        <p:nvPicPr>
          <p:cNvPr id="17" name="Picture 16">
            <a:extLst>
              <a:ext uri="{FF2B5EF4-FFF2-40B4-BE49-F238E27FC236}">
                <a16:creationId xmlns:a16="http://schemas.microsoft.com/office/drawing/2014/main" id="{1FC92D9D-B305-120E-108E-97B78E616E16}"/>
              </a:ext>
            </a:extLst>
          </p:cNvPr>
          <p:cNvPicPr>
            <a:picLocks noChangeAspect="1"/>
          </p:cNvPicPr>
          <p:nvPr/>
        </p:nvPicPr>
        <p:blipFill>
          <a:blip r:embed="rId4">
            <a:duotone>
              <a:prstClr val="black"/>
              <a:srgbClr val="D9C3A5">
                <a:tint val="50000"/>
                <a:satMod val="180000"/>
              </a:srgbClr>
            </a:duotone>
          </a:blip>
          <a:stretch>
            <a:fillRect/>
          </a:stretch>
        </p:blipFill>
        <p:spPr>
          <a:xfrm>
            <a:off x="4072728" y="224026"/>
            <a:ext cx="2128680" cy="496692"/>
          </a:xfrm>
          <a:prstGeom prst="rect">
            <a:avLst/>
          </a:prstGeom>
        </p:spPr>
      </p:pic>
      <p:pic>
        <p:nvPicPr>
          <p:cNvPr id="2" name="Picture 2">
            <a:extLst>
              <a:ext uri="{FF2B5EF4-FFF2-40B4-BE49-F238E27FC236}">
                <a16:creationId xmlns:a16="http://schemas.microsoft.com/office/drawing/2014/main" id="{112AEB35-1425-4678-AD72-B5DE6E868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3301" y="3077004"/>
            <a:ext cx="2213235" cy="221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09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a:extLst>
            <a:ext uri="{FF2B5EF4-FFF2-40B4-BE49-F238E27FC236}">
              <a16:creationId xmlns:a16="http://schemas.microsoft.com/office/drawing/2014/main" id="{2C54BFEB-1D5F-551E-E2B8-84B9F8EE121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940833-C2DD-985D-3201-C44C6E1BC4AC}"/>
              </a:ext>
            </a:extLst>
          </p:cNvPr>
          <p:cNvSpPr>
            <a:spLocks noGrp="1"/>
          </p:cNvSpPr>
          <p:nvPr>
            <p:ph type="sldNum" sz="quarter" idx="12"/>
          </p:nvPr>
        </p:nvSpPr>
        <p:spPr/>
        <p:txBody>
          <a:bodyPr/>
          <a:lstStyle/>
          <a:p>
            <a:fld id="{CB93F257-6BBA-414E-8121-BAD21A67B24E}" type="slidenum">
              <a:rPr lang="en-US" smtClean="0"/>
              <a:pPr/>
              <a:t>15</a:t>
            </a:fld>
            <a:endParaRPr lang="en-US"/>
          </a:p>
        </p:txBody>
      </p:sp>
      <p:sp>
        <p:nvSpPr>
          <p:cNvPr id="4" name="Title 3">
            <a:extLst>
              <a:ext uri="{FF2B5EF4-FFF2-40B4-BE49-F238E27FC236}">
                <a16:creationId xmlns:a16="http://schemas.microsoft.com/office/drawing/2014/main" id="{0B81D21E-61FB-E6C5-79EE-B9E5639843B5}"/>
              </a:ext>
            </a:extLst>
          </p:cNvPr>
          <p:cNvSpPr>
            <a:spLocks noGrp="1"/>
          </p:cNvSpPr>
          <p:nvPr>
            <p:ph type="title"/>
          </p:nvPr>
        </p:nvSpPr>
        <p:spPr>
          <a:xfrm>
            <a:off x="7647871" y="145693"/>
            <a:ext cx="4236720" cy="1158240"/>
          </a:xfrm>
        </p:spPr>
        <p:txBody>
          <a:bodyPr>
            <a:normAutofit/>
          </a:bodyPr>
          <a:lstStyle/>
          <a:p>
            <a:pPr algn="r"/>
            <a:r>
              <a:rPr lang="en-GB" sz="3200" dirty="0">
                <a:solidFill>
                  <a:srgbClr val="333F54"/>
                </a:solidFill>
              </a:rPr>
              <a:t>Bonus Slide: Experimental setup</a:t>
            </a:r>
            <a:endParaRPr lang="en-GB" sz="4400" dirty="0">
              <a:solidFill>
                <a:srgbClr val="333F54"/>
              </a:solidFill>
            </a:endParaRPr>
          </a:p>
        </p:txBody>
      </p:sp>
      <mc:AlternateContent xmlns:mc="http://schemas.openxmlformats.org/markup-compatibility/2006" xmlns:a14="http://schemas.microsoft.com/office/drawing/2010/main">
        <mc:Choice Requires="a14">
          <p:sp>
            <p:nvSpPr>
              <p:cNvPr id="2" name="Text Placeholder 3">
                <a:extLst>
                  <a:ext uri="{FF2B5EF4-FFF2-40B4-BE49-F238E27FC236}">
                    <a16:creationId xmlns:a16="http://schemas.microsoft.com/office/drawing/2014/main" id="{078A9363-A6CF-F06F-012F-BB979A9D8E44}"/>
                  </a:ext>
                </a:extLst>
              </p:cNvPr>
              <p:cNvSpPr txBox="1">
                <a:spLocks/>
              </p:cNvSpPr>
              <p:nvPr/>
            </p:nvSpPr>
            <p:spPr>
              <a:xfrm>
                <a:off x="307409" y="286960"/>
                <a:ext cx="4236720" cy="1277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Upper Fluid: </a:t>
                </a:r>
                <a:r>
                  <a:rPr lang="en-GB" sz="1800" dirty="0"/>
                  <a:t>organic solution of ethanol and distilled water</a:t>
                </a:r>
              </a:p>
              <a:p>
                <a:pPr marL="0" indent="0">
                  <a:buNone/>
                </a:pPr>
                <a:r>
                  <a:rPr lang="en-GB" sz="1800" b="1" dirty="0"/>
                  <a:t>Density:</a:t>
                </a:r>
                <a:r>
                  <a:rPr lang="en-GB" sz="1800" dirty="0"/>
                  <a:t> </a:t>
                </a:r>
                <a14:m>
                  <m:oMath xmlns:m="http://schemas.openxmlformats.org/officeDocument/2006/math">
                    <m:r>
                      <a:rPr lang="en-GB" sz="1800" b="0" i="0" smtClean="0">
                        <a:latin typeface="Cambria Math" panose="02040503050406030204" pitchFamily="18" charset="0"/>
                      </a:rPr>
                      <m:t>920.6</m:t>
                    </m:r>
                    <m:r>
                      <a:rPr lang="en-GB" sz="1800" b="0" i="1" smtClean="0">
                        <a:latin typeface="Cambria Math" panose="02040503050406030204" pitchFamily="18" charset="0"/>
                        <a:ea typeface="Cambria Math" panose="02040503050406030204" pitchFamily="18" charset="0"/>
                      </a:rPr>
                      <m:t>±2.3</m:t>
                    </m:r>
                    <m:r>
                      <a:rPr lang="en-GB" sz="1800" b="0" i="0" smtClean="0">
                        <a:latin typeface="Cambria Math" panose="02040503050406030204" pitchFamily="18" charset="0"/>
                      </a:rPr>
                      <m:t> </m:t>
                    </m:r>
                    <m:sSup>
                      <m:sSupPr>
                        <m:ctrlPr>
                          <a:rPr lang="en-GB" sz="1800" b="0" i="1" smtClean="0">
                            <a:latin typeface="Cambria Math" panose="02040503050406030204" pitchFamily="18" charset="0"/>
                          </a:rPr>
                        </m:ctrlPr>
                      </m:sSupPr>
                      <m:e>
                        <m:r>
                          <m:rPr>
                            <m:sty m:val="p"/>
                          </m:rPr>
                          <a:rPr lang="en-GB" sz="1800" b="0" i="0" smtClean="0">
                            <a:latin typeface="Cambria Math" panose="02040503050406030204" pitchFamily="18" charset="0"/>
                          </a:rPr>
                          <m:t>kg</m:t>
                        </m:r>
                        <m:r>
                          <a:rPr lang="en-GB" sz="1800" b="0" i="0" smtClean="0">
                            <a:latin typeface="Cambria Math" panose="02040503050406030204" pitchFamily="18" charset="0"/>
                          </a:rPr>
                          <m:t> </m:t>
                        </m:r>
                        <m:r>
                          <m:rPr>
                            <m:sty m:val="p"/>
                          </m:rPr>
                          <a:rPr lang="en-GB" sz="1800" b="0" i="0" smtClean="0">
                            <a:latin typeface="Cambria Math" panose="02040503050406030204" pitchFamily="18" charset="0"/>
                          </a:rPr>
                          <m:t>m</m:t>
                        </m:r>
                      </m:e>
                      <m:sup>
                        <m:r>
                          <a:rPr lang="en-GB" sz="1800" b="0" i="1" smtClean="0">
                            <a:latin typeface="Cambria Math" panose="02040503050406030204" pitchFamily="18" charset="0"/>
                          </a:rPr>
                          <m:t>−3</m:t>
                        </m:r>
                      </m:sup>
                    </m:sSup>
                    <m:r>
                      <a:rPr lang="en-GB" sz="1800" b="0" i="1" smtClean="0">
                        <a:latin typeface="Cambria Math" panose="02040503050406030204" pitchFamily="18" charset="0"/>
                      </a:rPr>
                      <m:t> </m:t>
                    </m:r>
                  </m:oMath>
                </a14:m>
                <a:endParaRPr lang="en-GB" sz="1800" dirty="0"/>
              </a:p>
              <a:p>
                <a:pPr marL="0" indent="0">
                  <a:buNone/>
                </a:pPr>
                <a:r>
                  <a:rPr lang="en-GB" sz="1800" b="1" dirty="0"/>
                  <a:t>Kinematic viscosity:</a:t>
                </a:r>
                <a:r>
                  <a:rPr lang="en-GB" sz="1800" dirty="0"/>
                  <a:t> </a:t>
                </a:r>
                <a14:m>
                  <m:oMath xmlns:m="http://schemas.openxmlformats.org/officeDocument/2006/math">
                    <m:r>
                      <a:rPr lang="en-GB" sz="1800" b="0" i="0" smtClean="0">
                        <a:latin typeface="Cambria Math" panose="02040503050406030204" pitchFamily="18" charset="0"/>
                      </a:rPr>
                      <m:t>3.40</m:t>
                    </m:r>
                    <m:r>
                      <a:rPr lang="en-GB" sz="1800" i="1">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0.02</m:t>
                    </m:r>
                    <m:r>
                      <a:rPr lang="en-GB" sz="1800">
                        <a:latin typeface="Cambria Math" panose="02040503050406030204" pitchFamily="18" charset="0"/>
                      </a:rPr>
                      <m:t> </m:t>
                    </m:r>
                    <m:sSup>
                      <m:sSupPr>
                        <m:ctrlPr>
                          <a:rPr lang="en-GB" sz="1800" i="1">
                            <a:latin typeface="Cambria Math" panose="02040503050406030204" pitchFamily="18" charset="0"/>
                          </a:rPr>
                        </m:ctrlPr>
                      </m:sSupPr>
                      <m:e>
                        <m:r>
                          <m:rPr>
                            <m:sty m:val="p"/>
                          </m:rPr>
                          <a:rPr lang="en-GB" sz="1800" b="0" i="0" smtClean="0">
                            <a:latin typeface="Cambria Math" panose="02040503050406030204" pitchFamily="18" charset="0"/>
                          </a:rPr>
                          <m:t>m</m:t>
                        </m:r>
                        <m:r>
                          <m:rPr>
                            <m:sty m:val="p"/>
                          </m:rPr>
                          <a:rPr lang="en-GB" sz="1800">
                            <a:latin typeface="Cambria Math" panose="02040503050406030204" pitchFamily="18" charset="0"/>
                          </a:rPr>
                          <m:t>m</m:t>
                        </m:r>
                      </m:e>
                      <m:sup>
                        <m:r>
                          <a:rPr lang="en-GB" sz="1800" b="0" i="1" smtClean="0">
                            <a:latin typeface="Cambria Math" panose="02040503050406030204" pitchFamily="18" charset="0"/>
                          </a:rPr>
                          <m:t>2</m:t>
                        </m:r>
                      </m:sup>
                    </m:sSup>
                    <m:sSup>
                      <m:sSupPr>
                        <m:ctrlPr>
                          <a:rPr lang="en-GB" sz="1800" b="0" i="1" smtClean="0">
                            <a:latin typeface="Cambria Math" panose="02040503050406030204" pitchFamily="18" charset="0"/>
                          </a:rPr>
                        </m:ctrlPr>
                      </m:sSupPr>
                      <m:e>
                        <m:r>
                          <m:rPr>
                            <m:sty m:val="p"/>
                          </m:rPr>
                          <a:rPr lang="en-GB" sz="1800" b="0" i="0" smtClean="0">
                            <a:latin typeface="Cambria Math" panose="02040503050406030204" pitchFamily="18" charset="0"/>
                          </a:rPr>
                          <m:t>s</m:t>
                        </m:r>
                      </m:e>
                      <m:sup>
                        <m:r>
                          <a:rPr lang="en-GB" sz="1800" b="0" i="1" smtClean="0">
                            <a:latin typeface="Cambria Math" panose="02040503050406030204" pitchFamily="18" charset="0"/>
                          </a:rPr>
                          <m:t>−1</m:t>
                        </m:r>
                      </m:sup>
                    </m:sSup>
                    <m:r>
                      <a:rPr lang="en-GB" sz="1800" i="1">
                        <a:latin typeface="Cambria Math" panose="02040503050406030204" pitchFamily="18" charset="0"/>
                      </a:rPr>
                      <m:t> </m:t>
                    </m:r>
                  </m:oMath>
                </a14:m>
                <a:endParaRPr lang="en-GB" sz="1800" dirty="0"/>
              </a:p>
              <a:p>
                <a:pPr marL="0" indent="0">
                  <a:buNone/>
                </a:pPr>
                <a:endParaRPr lang="en-GB" sz="1800" b="1" dirty="0"/>
              </a:p>
              <a:p>
                <a:pPr marL="0" indent="0">
                  <a:buNone/>
                </a:pPr>
                <a:endParaRPr lang="en-GB" sz="1800" dirty="0"/>
              </a:p>
              <a:p>
                <a:pPr marL="0" indent="0">
                  <a:buNone/>
                </a:pPr>
                <a:r>
                  <a:rPr lang="en-GB" sz="1800" dirty="0"/>
                  <a:t> </a:t>
                </a:r>
              </a:p>
            </p:txBody>
          </p:sp>
        </mc:Choice>
        <mc:Fallback xmlns="">
          <p:sp>
            <p:nvSpPr>
              <p:cNvPr id="2" name="Text Placeholder 3">
                <a:extLst>
                  <a:ext uri="{FF2B5EF4-FFF2-40B4-BE49-F238E27FC236}">
                    <a16:creationId xmlns:a16="http://schemas.microsoft.com/office/drawing/2014/main" id="{078A9363-A6CF-F06F-012F-BB979A9D8E44}"/>
                  </a:ext>
                </a:extLst>
              </p:cNvPr>
              <p:cNvSpPr txBox="1">
                <a:spLocks noRot="1" noChangeAspect="1" noMove="1" noResize="1" noEditPoints="1" noAdjustHandles="1" noChangeArrowheads="1" noChangeShapeType="1" noTextEdit="1"/>
              </p:cNvSpPr>
              <p:nvPr/>
            </p:nvSpPr>
            <p:spPr>
              <a:xfrm>
                <a:off x="307409" y="286960"/>
                <a:ext cx="4236720" cy="1277039"/>
              </a:xfrm>
              <a:prstGeom prst="rect">
                <a:avLst/>
              </a:prstGeom>
              <a:blipFill>
                <a:blip r:embed="rId2"/>
                <a:stretch>
                  <a:fillRect l="-1151" t="-4286" b="-11905"/>
                </a:stretch>
              </a:blipFill>
            </p:spPr>
            <p:txBody>
              <a:bodyPr/>
              <a:lstStyle/>
              <a:p>
                <a:r>
                  <a:rPr lang="en-GB">
                    <a:noFill/>
                  </a:rPr>
                  <a:t> </a:t>
                </a:r>
              </a:p>
            </p:txBody>
          </p:sp>
        </mc:Fallback>
      </mc:AlternateContent>
      <p:sp>
        <p:nvSpPr>
          <p:cNvPr id="7" name="Slide Number Placeholder 2">
            <a:extLst>
              <a:ext uri="{FF2B5EF4-FFF2-40B4-BE49-F238E27FC236}">
                <a16:creationId xmlns:a16="http://schemas.microsoft.com/office/drawing/2014/main" id="{52BCCF45-B47E-6F46-2AF0-CE9436CA9BF5}"/>
              </a:ext>
            </a:extLst>
          </p:cNvPr>
          <p:cNvSpPr txBox="1">
            <a:spLocks/>
          </p:cNvSpPr>
          <p:nvPr/>
        </p:nvSpPr>
        <p:spPr>
          <a:xfrm>
            <a:off x="86106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2E1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93F257-6BBA-414E-8121-BAD21A67B24E}" type="slidenum">
              <a:rPr lang="en-US" smtClean="0">
                <a:solidFill>
                  <a:srgbClr val="89A4D1"/>
                </a:solidFill>
              </a:rPr>
              <a:pPr/>
              <a:t>15</a:t>
            </a:fld>
            <a:endParaRPr lang="en-US" dirty="0">
              <a:solidFill>
                <a:srgbClr val="89A4D1"/>
              </a:solidFill>
            </a:endParaRPr>
          </a:p>
        </p:txBody>
      </p:sp>
      <p:pic>
        <p:nvPicPr>
          <p:cNvPr id="8" name="Picture 7" descr="A diagram of a machine&#10;&#10;AI-generated content may be incorrect.">
            <a:extLst>
              <a:ext uri="{FF2B5EF4-FFF2-40B4-BE49-F238E27FC236}">
                <a16:creationId xmlns:a16="http://schemas.microsoft.com/office/drawing/2014/main" id="{F84969A5-D175-0B77-89C5-7007B43E9D3B}"/>
              </a:ext>
            </a:extLst>
          </p:cNvPr>
          <p:cNvPicPr>
            <a:picLocks noChangeAspect="1"/>
          </p:cNvPicPr>
          <p:nvPr/>
        </p:nvPicPr>
        <p:blipFill>
          <a:blip r:embed="rId3"/>
          <a:srcRect t="4582" r="43318" b="17000"/>
          <a:stretch>
            <a:fillRect/>
          </a:stretch>
        </p:blipFill>
        <p:spPr>
          <a:xfrm>
            <a:off x="6104334" y="2601189"/>
            <a:ext cx="5419387" cy="3755160"/>
          </a:xfrm>
          <a:prstGeom prst="rect">
            <a:avLst/>
          </a:prstGeom>
        </p:spPr>
      </p:pic>
      <p:pic>
        <p:nvPicPr>
          <p:cNvPr id="10" name="Picture 9" descr="A diagram of a circular object&#10;&#10;AI-generated content may be incorrect.">
            <a:extLst>
              <a:ext uri="{FF2B5EF4-FFF2-40B4-BE49-F238E27FC236}">
                <a16:creationId xmlns:a16="http://schemas.microsoft.com/office/drawing/2014/main" id="{EBF96657-2E66-E148-9FBD-1B05C40C4698}"/>
              </a:ext>
            </a:extLst>
          </p:cNvPr>
          <p:cNvPicPr>
            <a:picLocks noChangeAspect="1"/>
          </p:cNvPicPr>
          <p:nvPr/>
        </p:nvPicPr>
        <p:blipFill>
          <a:blip r:embed="rId4"/>
          <a:stretch>
            <a:fillRect/>
          </a:stretch>
        </p:blipFill>
        <p:spPr>
          <a:xfrm>
            <a:off x="982912" y="3795283"/>
            <a:ext cx="3921583" cy="2092041"/>
          </a:xfrm>
          <a:prstGeom prst="rect">
            <a:avLst/>
          </a:prstGeom>
        </p:spPr>
      </p:pic>
      <mc:AlternateContent xmlns:mc="http://schemas.openxmlformats.org/markup-compatibility/2006" xmlns:a14="http://schemas.microsoft.com/office/drawing/2010/main">
        <mc:Choice Requires="a14">
          <p:sp>
            <p:nvSpPr>
              <p:cNvPr id="11" name="Text Placeholder 3">
                <a:extLst>
                  <a:ext uri="{FF2B5EF4-FFF2-40B4-BE49-F238E27FC236}">
                    <a16:creationId xmlns:a16="http://schemas.microsoft.com/office/drawing/2014/main" id="{133E8AE2-86D6-3B05-3AB7-F61AD2215D82}"/>
                  </a:ext>
                </a:extLst>
              </p:cNvPr>
              <p:cNvSpPr txBox="1">
                <a:spLocks/>
              </p:cNvSpPr>
              <p:nvPr/>
            </p:nvSpPr>
            <p:spPr>
              <a:xfrm>
                <a:off x="307409" y="1785679"/>
                <a:ext cx="4236720" cy="1277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Lower Fluid: </a:t>
                </a:r>
                <a:r>
                  <a:rPr lang="en-GB" sz="1800" dirty="0"/>
                  <a:t>aqueous solution of potassium carbonate and distilled water</a:t>
                </a:r>
              </a:p>
              <a:p>
                <a:pPr marL="0" indent="0">
                  <a:buNone/>
                </a:pPr>
                <a:r>
                  <a:rPr lang="en-GB" sz="1800" b="1" dirty="0"/>
                  <a:t>Density:</a:t>
                </a:r>
                <a:r>
                  <a:rPr lang="en-GB" sz="1800" dirty="0"/>
                  <a:t> </a:t>
                </a:r>
                <a14:m>
                  <m:oMath xmlns:m="http://schemas.openxmlformats.org/officeDocument/2006/math">
                    <m:r>
                      <a:rPr lang="en-GB" sz="1800" b="0" i="0" smtClean="0">
                        <a:latin typeface="Cambria Math" panose="02040503050406030204" pitchFamily="18" charset="0"/>
                      </a:rPr>
                      <m:t>1288.7</m:t>
                    </m:r>
                    <m:r>
                      <a:rPr lang="en-GB" sz="1800" b="0" i="1" smtClean="0">
                        <a:latin typeface="Cambria Math" panose="02040503050406030204" pitchFamily="18" charset="0"/>
                        <a:ea typeface="Cambria Math" panose="02040503050406030204" pitchFamily="18" charset="0"/>
                      </a:rPr>
                      <m:t>±2.3</m:t>
                    </m:r>
                    <m:r>
                      <a:rPr lang="en-GB" sz="1800" b="0" i="0" smtClean="0">
                        <a:latin typeface="Cambria Math" panose="02040503050406030204" pitchFamily="18" charset="0"/>
                      </a:rPr>
                      <m:t> </m:t>
                    </m:r>
                    <m:sSup>
                      <m:sSupPr>
                        <m:ctrlPr>
                          <a:rPr lang="en-GB" sz="1800" b="0" i="1" smtClean="0">
                            <a:latin typeface="Cambria Math" panose="02040503050406030204" pitchFamily="18" charset="0"/>
                          </a:rPr>
                        </m:ctrlPr>
                      </m:sSupPr>
                      <m:e>
                        <m:r>
                          <m:rPr>
                            <m:sty m:val="p"/>
                          </m:rPr>
                          <a:rPr lang="en-GB" sz="1800" b="0" i="0" smtClean="0">
                            <a:latin typeface="Cambria Math" panose="02040503050406030204" pitchFamily="18" charset="0"/>
                          </a:rPr>
                          <m:t>kg</m:t>
                        </m:r>
                        <m:r>
                          <a:rPr lang="en-GB" sz="1800" b="0" i="0" smtClean="0">
                            <a:latin typeface="Cambria Math" panose="02040503050406030204" pitchFamily="18" charset="0"/>
                          </a:rPr>
                          <m:t> </m:t>
                        </m:r>
                        <m:r>
                          <m:rPr>
                            <m:sty m:val="p"/>
                          </m:rPr>
                          <a:rPr lang="en-GB" sz="1800" b="0" i="0" smtClean="0">
                            <a:latin typeface="Cambria Math" panose="02040503050406030204" pitchFamily="18" charset="0"/>
                          </a:rPr>
                          <m:t>m</m:t>
                        </m:r>
                      </m:e>
                      <m:sup>
                        <m:r>
                          <a:rPr lang="en-GB" sz="1800" b="0" i="1" smtClean="0">
                            <a:latin typeface="Cambria Math" panose="02040503050406030204" pitchFamily="18" charset="0"/>
                          </a:rPr>
                          <m:t>−3</m:t>
                        </m:r>
                      </m:sup>
                    </m:sSup>
                    <m:r>
                      <a:rPr lang="en-GB" sz="1800" b="0" i="1" smtClean="0">
                        <a:latin typeface="Cambria Math" panose="02040503050406030204" pitchFamily="18" charset="0"/>
                      </a:rPr>
                      <m:t> </m:t>
                    </m:r>
                  </m:oMath>
                </a14:m>
                <a:endParaRPr lang="en-GB" sz="1800" dirty="0"/>
              </a:p>
              <a:p>
                <a:pPr marL="0" indent="0">
                  <a:buNone/>
                </a:pPr>
                <a:r>
                  <a:rPr lang="en-GB" sz="1800" b="1" dirty="0"/>
                  <a:t>Kinematic viscosity:</a:t>
                </a:r>
                <a:r>
                  <a:rPr lang="en-GB" sz="1800" dirty="0"/>
                  <a:t> </a:t>
                </a:r>
                <a14:m>
                  <m:oMath xmlns:m="http://schemas.openxmlformats.org/officeDocument/2006/math">
                    <m:r>
                      <a:rPr lang="en-GB" sz="1800" b="0" i="0" smtClean="0">
                        <a:latin typeface="Cambria Math" panose="02040503050406030204" pitchFamily="18" charset="0"/>
                      </a:rPr>
                      <m:t>2.35</m:t>
                    </m:r>
                    <m:r>
                      <a:rPr lang="en-GB" sz="1800" i="1">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0.02</m:t>
                    </m:r>
                    <m:r>
                      <a:rPr lang="en-GB" sz="1800">
                        <a:latin typeface="Cambria Math" panose="02040503050406030204" pitchFamily="18" charset="0"/>
                      </a:rPr>
                      <m:t> </m:t>
                    </m:r>
                    <m:sSup>
                      <m:sSupPr>
                        <m:ctrlPr>
                          <a:rPr lang="en-GB" sz="1800" i="1">
                            <a:latin typeface="Cambria Math" panose="02040503050406030204" pitchFamily="18" charset="0"/>
                          </a:rPr>
                        </m:ctrlPr>
                      </m:sSupPr>
                      <m:e>
                        <m:r>
                          <m:rPr>
                            <m:sty m:val="p"/>
                          </m:rPr>
                          <a:rPr lang="en-GB" sz="1800" b="0" i="0" smtClean="0">
                            <a:latin typeface="Cambria Math" panose="02040503050406030204" pitchFamily="18" charset="0"/>
                          </a:rPr>
                          <m:t>m</m:t>
                        </m:r>
                        <m:r>
                          <m:rPr>
                            <m:sty m:val="p"/>
                          </m:rPr>
                          <a:rPr lang="en-GB" sz="1800">
                            <a:latin typeface="Cambria Math" panose="02040503050406030204" pitchFamily="18" charset="0"/>
                          </a:rPr>
                          <m:t>m</m:t>
                        </m:r>
                      </m:e>
                      <m:sup>
                        <m:r>
                          <a:rPr lang="en-GB" sz="1800" b="0" i="1" smtClean="0">
                            <a:latin typeface="Cambria Math" panose="02040503050406030204" pitchFamily="18" charset="0"/>
                          </a:rPr>
                          <m:t>2</m:t>
                        </m:r>
                      </m:sup>
                    </m:sSup>
                    <m:sSup>
                      <m:sSupPr>
                        <m:ctrlPr>
                          <a:rPr lang="en-GB" sz="1800" b="0" i="1" smtClean="0">
                            <a:latin typeface="Cambria Math" panose="02040503050406030204" pitchFamily="18" charset="0"/>
                          </a:rPr>
                        </m:ctrlPr>
                      </m:sSupPr>
                      <m:e>
                        <m:r>
                          <m:rPr>
                            <m:sty m:val="p"/>
                          </m:rPr>
                          <a:rPr lang="en-GB" sz="1800" b="0" i="0" smtClean="0">
                            <a:latin typeface="Cambria Math" panose="02040503050406030204" pitchFamily="18" charset="0"/>
                          </a:rPr>
                          <m:t>s</m:t>
                        </m:r>
                      </m:e>
                      <m:sup>
                        <m:r>
                          <a:rPr lang="en-GB" sz="1800" b="0" i="1" smtClean="0">
                            <a:latin typeface="Cambria Math" panose="02040503050406030204" pitchFamily="18" charset="0"/>
                          </a:rPr>
                          <m:t>−1</m:t>
                        </m:r>
                      </m:sup>
                    </m:sSup>
                    <m:r>
                      <a:rPr lang="en-GB" sz="1800" i="1">
                        <a:latin typeface="Cambria Math" panose="02040503050406030204" pitchFamily="18" charset="0"/>
                      </a:rPr>
                      <m:t> </m:t>
                    </m:r>
                  </m:oMath>
                </a14:m>
                <a:endParaRPr lang="en-GB" sz="1800" dirty="0"/>
              </a:p>
              <a:p>
                <a:pPr marL="0" indent="0">
                  <a:buNone/>
                </a:pPr>
                <a:endParaRPr lang="en-GB" sz="1800" b="1" dirty="0"/>
              </a:p>
              <a:p>
                <a:pPr marL="0" indent="0">
                  <a:buNone/>
                </a:pPr>
                <a:endParaRPr lang="en-GB" sz="1800" dirty="0"/>
              </a:p>
              <a:p>
                <a:pPr marL="0" indent="0">
                  <a:buNone/>
                </a:pPr>
                <a:r>
                  <a:rPr lang="en-GB" sz="1800" dirty="0"/>
                  <a:t> </a:t>
                </a:r>
              </a:p>
            </p:txBody>
          </p:sp>
        </mc:Choice>
        <mc:Fallback xmlns="">
          <p:sp>
            <p:nvSpPr>
              <p:cNvPr id="11" name="Text Placeholder 3">
                <a:extLst>
                  <a:ext uri="{FF2B5EF4-FFF2-40B4-BE49-F238E27FC236}">
                    <a16:creationId xmlns:a16="http://schemas.microsoft.com/office/drawing/2014/main" id="{133E8AE2-86D6-3B05-3AB7-F61AD2215D82}"/>
                  </a:ext>
                </a:extLst>
              </p:cNvPr>
              <p:cNvSpPr txBox="1">
                <a:spLocks noRot="1" noChangeAspect="1" noMove="1" noResize="1" noEditPoints="1" noAdjustHandles="1" noChangeArrowheads="1" noChangeShapeType="1" noTextEdit="1"/>
              </p:cNvSpPr>
              <p:nvPr/>
            </p:nvSpPr>
            <p:spPr>
              <a:xfrm>
                <a:off x="307409" y="1785679"/>
                <a:ext cx="4236720" cy="1277039"/>
              </a:xfrm>
              <a:prstGeom prst="rect">
                <a:avLst/>
              </a:prstGeom>
              <a:blipFill>
                <a:blip r:embed="rId5"/>
                <a:stretch>
                  <a:fillRect l="-1151" t="-4785" b="-12440"/>
                </a:stretch>
              </a:blipFill>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6C92ADA5-3867-7520-CE6E-4577C1AF5A85}"/>
              </a:ext>
            </a:extLst>
          </p:cNvPr>
          <p:cNvCxnSpPr/>
          <p:nvPr/>
        </p:nvCxnSpPr>
        <p:spPr>
          <a:xfrm>
            <a:off x="307409" y="1679120"/>
            <a:ext cx="4236720" cy="0"/>
          </a:xfrm>
          <a:prstGeom prst="line">
            <a:avLst/>
          </a:prstGeom>
          <a:ln w="19050">
            <a:solidFill>
              <a:srgbClr val="333F5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2AB561-DF6E-8166-2DD6-A414249BB0FF}"/>
              </a:ext>
            </a:extLst>
          </p:cNvPr>
          <p:cNvCxnSpPr/>
          <p:nvPr/>
        </p:nvCxnSpPr>
        <p:spPr>
          <a:xfrm flipV="1">
            <a:off x="741680" y="4013263"/>
            <a:ext cx="0" cy="1656080"/>
          </a:xfrm>
          <a:prstGeom prst="straightConnector1">
            <a:avLst/>
          </a:prstGeom>
          <a:ln w="38100">
            <a:solidFill>
              <a:srgbClr val="333F54"/>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 Placeholder 3">
                <a:extLst>
                  <a:ext uri="{FF2B5EF4-FFF2-40B4-BE49-F238E27FC236}">
                    <a16:creationId xmlns:a16="http://schemas.microsoft.com/office/drawing/2014/main" id="{22625443-D9C5-81D4-3ED4-D2334060F668}"/>
                  </a:ext>
                </a:extLst>
              </p:cNvPr>
              <p:cNvSpPr txBox="1">
                <a:spLocks/>
              </p:cNvSpPr>
              <p:nvPr/>
            </p:nvSpPr>
            <p:spPr>
              <a:xfrm rot="16200000">
                <a:off x="90274" y="4607481"/>
                <a:ext cx="868542" cy="274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GB" sz="1800" b="0" i="0" smtClean="0">
                          <a:latin typeface="Cambria Math" panose="02040503050406030204" pitchFamily="18" charset="0"/>
                        </a:rPr>
                        <m:t>30</m:t>
                      </m:r>
                      <m:r>
                        <m:rPr>
                          <m:sty m:val="p"/>
                        </m:rPr>
                        <a:rPr lang="en-GB" sz="1800" b="0" i="0" smtClean="0">
                          <a:latin typeface="Cambria Math" panose="02040503050406030204" pitchFamily="18" charset="0"/>
                        </a:rPr>
                        <m:t>mm</m:t>
                      </m:r>
                      <m:r>
                        <a:rPr lang="en-GB" sz="1800" i="1">
                          <a:latin typeface="Cambria Math" panose="02040503050406030204" pitchFamily="18" charset="0"/>
                        </a:rPr>
                        <m:t> </m:t>
                      </m:r>
                    </m:oMath>
                  </m:oMathPara>
                </a14:m>
                <a:endParaRPr lang="en-GB" sz="1800" dirty="0"/>
              </a:p>
              <a:p>
                <a:pPr marL="0" indent="0">
                  <a:buNone/>
                </a:pPr>
                <a:endParaRPr lang="en-GB" sz="1800" b="1" dirty="0"/>
              </a:p>
              <a:p>
                <a:pPr marL="0" indent="0">
                  <a:buNone/>
                </a:pPr>
                <a:endParaRPr lang="en-GB" sz="1800" dirty="0"/>
              </a:p>
              <a:p>
                <a:pPr marL="0" indent="0">
                  <a:buNone/>
                </a:pPr>
                <a:r>
                  <a:rPr lang="en-GB" sz="1800" dirty="0"/>
                  <a:t> </a:t>
                </a:r>
              </a:p>
            </p:txBody>
          </p:sp>
        </mc:Choice>
        <mc:Fallback xmlns="">
          <p:sp>
            <p:nvSpPr>
              <p:cNvPr id="16" name="Text Placeholder 3">
                <a:extLst>
                  <a:ext uri="{FF2B5EF4-FFF2-40B4-BE49-F238E27FC236}">
                    <a16:creationId xmlns:a16="http://schemas.microsoft.com/office/drawing/2014/main" id="{22625443-D9C5-81D4-3ED4-D2334060F668}"/>
                  </a:ext>
                </a:extLst>
              </p:cNvPr>
              <p:cNvSpPr txBox="1">
                <a:spLocks noRot="1" noChangeAspect="1" noMove="1" noResize="1" noEditPoints="1" noAdjustHandles="1" noChangeArrowheads="1" noChangeShapeType="1" noTextEdit="1"/>
              </p:cNvSpPr>
              <p:nvPr/>
            </p:nvSpPr>
            <p:spPr>
              <a:xfrm rot="16200000">
                <a:off x="90274" y="4607481"/>
                <a:ext cx="868542" cy="274257"/>
              </a:xfrm>
              <a:prstGeom prst="rect">
                <a:avLst/>
              </a:prstGeom>
              <a:blipFill>
                <a:blip r:embed="rId6"/>
                <a:stretch>
                  <a:fillRect r="-15556"/>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3947D1D9-0C36-27DE-77D1-E6B76EB041FC}"/>
              </a:ext>
            </a:extLst>
          </p:cNvPr>
          <p:cNvCxnSpPr>
            <a:cxnSpLocks/>
          </p:cNvCxnSpPr>
          <p:nvPr/>
        </p:nvCxnSpPr>
        <p:spPr>
          <a:xfrm>
            <a:off x="1173480" y="6101143"/>
            <a:ext cx="3561080" cy="0"/>
          </a:xfrm>
          <a:prstGeom prst="straightConnector1">
            <a:avLst/>
          </a:prstGeom>
          <a:ln w="38100">
            <a:solidFill>
              <a:srgbClr val="333F54"/>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 Placeholder 3">
                <a:extLst>
                  <a:ext uri="{FF2B5EF4-FFF2-40B4-BE49-F238E27FC236}">
                    <a16:creationId xmlns:a16="http://schemas.microsoft.com/office/drawing/2014/main" id="{4A7CB436-6065-E0CE-920F-5D37D3F6C33B}"/>
                  </a:ext>
                </a:extLst>
              </p:cNvPr>
              <p:cNvSpPr txBox="1">
                <a:spLocks/>
              </p:cNvSpPr>
              <p:nvPr/>
            </p:nvSpPr>
            <p:spPr>
              <a:xfrm>
                <a:off x="2509432" y="6177834"/>
                <a:ext cx="868542" cy="274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GB" sz="1800">
                          <a:latin typeface="Cambria Math" panose="02040503050406030204" pitchFamily="18" charset="0"/>
                        </a:rPr>
                        <m:t>8</m:t>
                      </m:r>
                      <m:r>
                        <a:rPr lang="en-GB" sz="1800" b="0" i="0" smtClean="0">
                          <a:latin typeface="Cambria Math" panose="02040503050406030204" pitchFamily="18" charset="0"/>
                        </a:rPr>
                        <m:t>0</m:t>
                      </m:r>
                      <m:r>
                        <m:rPr>
                          <m:sty m:val="p"/>
                        </m:rPr>
                        <a:rPr lang="en-GB" sz="1800" b="0" i="0" smtClean="0">
                          <a:latin typeface="Cambria Math" panose="02040503050406030204" pitchFamily="18" charset="0"/>
                        </a:rPr>
                        <m:t>mm</m:t>
                      </m:r>
                      <m:r>
                        <a:rPr lang="en-GB" sz="1800" i="1">
                          <a:latin typeface="Cambria Math" panose="02040503050406030204" pitchFamily="18" charset="0"/>
                        </a:rPr>
                        <m:t> </m:t>
                      </m:r>
                    </m:oMath>
                  </m:oMathPara>
                </a14:m>
                <a:endParaRPr lang="en-GB" sz="1800" dirty="0"/>
              </a:p>
              <a:p>
                <a:pPr marL="0" indent="0">
                  <a:buNone/>
                </a:pPr>
                <a:endParaRPr lang="en-GB" sz="1800" b="1" dirty="0"/>
              </a:p>
              <a:p>
                <a:pPr marL="0" indent="0">
                  <a:buNone/>
                </a:pPr>
                <a:endParaRPr lang="en-GB" sz="1800" dirty="0"/>
              </a:p>
              <a:p>
                <a:pPr marL="0" indent="0">
                  <a:buNone/>
                </a:pPr>
                <a:r>
                  <a:rPr lang="en-GB" sz="1800" dirty="0"/>
                  <a:t> </a:t>
                </a:r>
              </a:p>
            </p:txBody>
          </p:sp>
        </mc:Choice>
        <mc:Fallback xmlns="">
          <p:sp>
            <p:nvSpPr>
              <p:cNvPr id="19" name="Text Placeholder 3">
                <a:extLst>
                  <a:ext uri="{FF2B5EF4-FFF2-40B4-BE49-F238E27FC236}">
                    <a16:creationId xmlns:a16="http://schemas.microsoft.com/office/drawing/2014/main" id="{4A7CB436-6065-E0CE-920F-5D37D3F6C33B}"/>
                  </a:ext>
                </a:extLst>
              </p:cNvPr>
              <p:cNvSpPr txBox="1">
                <a:spLocks noRot="1" noChangeAspect="1" noMove="1" noResize="1" noEditPoints="1" noAdjustHandles="1" noChangeArrowheads="1" noChangeShapeType="1" noTextEdit="1"/>
              </p:cNvSpPr>
              <p:nvPr/>
            </p:nvSpPr>
            <p:spPr>
              <a:xfrm>
                <a:off x="2509432" y="6177834"/>
                <a:ext cx="868542" cy="274257"/>
              </a:xfrm>
              <a:prstGeom prst="rect">
                <a:avLst/>
              </a:prstGeom>
              <a:blipFill>
                <a:blip r:embed="rId7"/>
                <a:stretch>
                  <a:fillRect b="-15556"/>
                </a:stretch>
              </a:blipFill>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63D90A1F-9842-12D2-C90E-71B22EA8998E}"/>
              </a:ext>
            </a:extLst>
          </p:cNvPr>
          <p:cNvCxnSpPr>
            <a:cxnSpLocks/>
          </p:cNvCxnSpPr>
          <p:nvPr/>
        </p:nvCxnSpPr>
        <p:spPr>
          <a:xfrm>
            <a:off x="4867275" y="3996690"/>
            <a:ext cx="2194560" cy="281940"/>
          </a:xfrm>
          <a:prstGeom prst="line">
            <a:avLst/>
          </a:prstGeom>
          <a:ln>
            <a:solidFill>
              <a:srgbClr val="E4758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1563F7-A7AD-6859-0BFD-90DAEF63B223}"/>
              </a:ext>
            </a:extLst>
          </p:cNvPr>
          <p:cNvCxnSpPr>
            <a:cxnSpLocks/>
          </p:cNvCxnSpPr>
          <p:nvPr/>
        </p:nvCxnSpPr>
        <p:spPr>
          <a:xfrm flipV="1">
            <a:off x="4867275" y="4697730"/>
            <a:ext cx="2194560" cy="1009650"/>
          </a:xfrm>
          <a:prstGeom prst="line">
            <a:avLst/>
          </a:prstGeom>
          <a:ln>
            <a:solidFill>
              <a:srgbClr val="E4758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5FC77DE-0672-4F7D-6F88-0F5FB58534D3}"/>
              </a:ext>
            </a:extLst>
          </p:cNvPr>
          <p:cNvSpPr/>
          <p:nvPr/>
        </p:nvSpPr>
        <p:spPr>
          <a:xfrm>
            <a:off x="4766475" y="4013263"/>
            <a:ext cx="97200" cy="1678877"/>
          </a:xfrm>
          <a:prstGeom prst="rect">
            <a:avLst/>
          </a:prstGeom>
          <a:solidFill>
            <a:srgbClr val="FA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712B549E-9620-7E77-3F27-E6E2EC3FF22B}"/>
              </a:ext>
            </a:extLst>
          </p:cNvPr>
          <p:cNvGrpSpPr/>
          <p:nvPr/>
        </p:nvGrpSpPr>
        <p:grpSpPr>
          <a:xfrm>
            <a:off x="4891875" y="5634885"/>
            <a:ext cx="2160" cy="9720"/>
            <a:chOff x="4891875" y="5634885"/>
            <a:chExt cx="2160" cy="9720"/>
          </a:xfrm>
        </p:grpSpPr>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55CBDE82-9B22-7C28-8433-1C48363FBC2F}"/>
                    </a:ext>
                  </a:extLst>
                </p14:cNvPr>
                <p14:cNvContentPartPr/>
                <p14:nvPr/>
              </p14:nvContentPartPr>
              <p14:xfrm>
                <a:off x="4891875" y="5640645"/>
                <a:ext cx="360" cy="360"/>
              </p14:xfrm>
            </p:contentPart>
          </mc:Choice>
          <mc:Fallback xmlns="">
            <p:pic>
              <p:nvPicPr>
                <p:cNvPr id="31" name="Ink 30">
                  <a:extLst>
                    <a:ext uri="{FF2B5EF4-FFF2-40B4-BE49-F238E27FC236}">
                      <a16:creationId xmlns:a16="http://schemas.microsoft.com/office/drawing/2014/main" id="{55CBDE82-9B22-7C28-8433-1C48363FBC2F}"/>
                    </a:ext>
                  </a:extLst>
                </p:cNvPr>
                <p:cNvPicPr/>
                <p:nvPr/>
              </p:nvPicPr>
              <p:blipFill>
                <a:blip r:embed="rId9"/>
                <a:stretch>
                  <a:fillRect/>
                </a:stretch>
              </p:blipFill>
              <p:spPr>
                <a:xfrm>
                  <a:off x="4885755" y="563452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D702FB43-5075-C885-F8E9-3764D8474E90}"/>
                    </a:ext>
                  </a:extLst>
                </p14:cNvPr>
                <p14:cNvContentPartPr/>
                <p14:nvPr/>
              </p14:nvContentPartPr>
              <p14:xfrm>
                <a:off x="4891875" y="5634885"/>
                <a:ext cx="360" cy="360"/>
              </p14:xfrm>
            </p:contentPart>
          </mc:Choice>
          <mc:Fallback xmlns="">
            <p:pic>
              <p:nvPicPr>
                <p:cNvPr id="32" name="Ink 31">
                  <a:extLst>
                    <a:ext uri="{FF2B5EF4-FFF2-40B4-BE49-F238E27FC236}">
                      <a16:creationId xmlns:a16="http://schemas.microsoft.com/office/drawing/2014/main" id="{D702FB43-5075-C885-F8E9-3764D8474E90}"/>
                    </a:ext>
                  </a:extLst>
                </p:cNvPr>
                <p:cNvPicPr/>
                <p:nvPr/>
              </p:nvPicPr>
              <p:blipFill>
                <a:blip r:embed="rId9"/>
                <a:stretch>
                  <a:fillRect/>
                </a:stretch>
              </p:blipFill>
              <p:spPr>
                <a:xfrm>
                  <a:off x="4885755" y="562876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Ink 32">
                  <a:extLst>
                    <a:ext uri="{FF2B5EF4-FFF2-40B4-BE49-F238E27FC236}">
                      <a16:creationId xmlns:a16="http://schemas.microsoft.com/office/drawing/2014/main" id="{E9BFEA0A-EFA2-868D-509C-7DE181E6454A}"/>
                    </a:ext>
                  </a:extLst>
                </p14:cNvPr>
                <p14:cNvContentPartPr/>
                <p14:nvPr/>
              </p14:nvContentPartPr>
              <p14:xfrm>
                <a:off x="4891875" y="5644245"/>
                <a:ext cx="360" cy="360"/>
              </p14:xfrm>
            </p:contentPart>
          </mc:Choice>
          <mc:Fallback xmlns="">
            <p:pic>
              <p:nvPicPr>
                <p:cNvPr id="33" name="Ink 32">
                  <a:extLst>
                    <a:ext uri="{FF2B5EF4-FFF2-40B4-BE49-F238E27FC236}">
                      <a16:creationId xmlns:a16="http://schemas.microsoft.com/office/drawing/2014/main" id="{E9BFEA0A-EFA2-868D-509C-7DE181E6454A}"/>
                    </a:ext>
                  </a:extLst>
                </p:cNvPr>
                <p:cNvPicPr/>
                <p:nvPr/>
              </p:nvPicPr>
              <p:blipFill>
                <a:blip r:embed="rId9"/>
                <a:stretch>
                  <a:fillRect/>
                </a:stretch>
              </p:blipFill>
              <p:spPr>
                <a:xfrm>
                  <a:off x="4885755" y="563812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k 33">
                  <a:extLst>
                    <a:ext uri="{FF2B5EF4-FFF2-40B4-BE49-F238E27FC236}">
                      <a16:creationId xmlns:a16="http://schemas.microsoft.com/office/drawing/2014/main" id="{A945FA6E-4E3C-CD69-BB92-C87B16A7F3C9}"/>
                    </a:ext>
                  </a:extLst>
                </p14:cNvPr>
                <p14:cNvContentPartPr/>
                <p14:nvPr/>
              </p14:nvContentPartPr>
              <p14:xfrm>
                <a:off x="4893675" y="5638485"/>
                <a:ext cx="360" cy="360"/>
              </p14:xfrm>
            </p:contentPart>
          </mc:Choice>
          <mc:Fallback xmlns="">
            <p:pic>
              <p:nvPicPr>
                <p:cNvPr id="34" name="Ink 33">
                  <a:extLst>
                    <a:ext uri="{FF2B5EF4-FFF2-40B4-BE49-F238E27FC236}">
                      <a16:creationId xmlns:a16="http://schemas.microsoft.com/office/drawing/2014/main" id="{A945FA6E-4E3C-CD69-BB92-C87B16A7F3C9}"/>
                    </a:ext>
                  </a:extLst>
                </p:cNvPr>
                <p:cNvPicPr/>
                <p:nvPr/>
              </p:nvPicPr>
              <p:blipFill>
                <a:blip r:embed="rId9"/>
                <a:stretch>
                  <a:fillRect/>
                </a:stretch>
              </p:blipFill>
              <p:spPr>
                <a:xfrm>
                  <a:off x="4887555" y="563236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6" name="Ink 35">
                  <a:extLst>
                    <a:ext uri="{FF2B5EF4-FFF2-40B4-BE49-F238E27FC236}">
                      <a16:creationId xmlns:a16="http://schemas.microsoft.com/office/drawing/2014/main" id="{0C657882-4B80-F5AE-ACFE-BECEDBB4DCA3}"/>
                    </a:ext>
                  </a:extLst>
                </p14:cNvPr>
                <p14:cNvContentPartPr/>
                <p14:nvPr/>
              </p14:nvContentPartPr>
              <p14:xfrm>
                <a:off x="4893675" y="5634885"/>
                <a:ext cx="360" cy="360"/>
              </p14:xfrm>
            </p:contentPart>
          </mc:Choice>
          <mc:Fallback xmlns="">
            <p:pic>
              <p:nvPicPr>
                <p:cNvPr id="36" name="Ink 35">
                  <a:extLst>
                    <a:ext uri="{FF2B5EF4-FFF2-40B4-BE49-F238E27FC236}">
                      <a16:creationId xmlns:a16="http://schemas.microsoft.com/office/drawing/2014/main" id="{0C657882-4B80-F5AE-ACFE-BECEDBB4DCA3}"/>
                    </a:ext>
                  </a:extLst>
                </p:cNvPr>
                <p:cNvPicPr/>
                <p:nvPr/>
              </p:nvPicPr>
              <p:blipFill>
                <a:blip r:embed="rId9"/>
                <a:stretch>
                  <a:fillRect/>
                </a:stretch>
              </p:blipFill>
              <p:spPr>
                <a:xfrm>
                  <a:off x="4887555" y="5628765"/>
                  <a:ext cx="12600" cy="12600"/>
                </a:xfrm>
                <a:prstGeom prst="rect">
                  <a:avLst/>
                </a:prstGeom>
              </p:spPr>
            </p:pic>
          </mc:Fallback>
        </mc:AlternateContent>
      </p:grpSp>
      <p:grpSp>
        <p:nvGrpSpPr>
          <p:cNvPr id="43" name="Group 42">
            <a:extLst>
              <a:ext uri="{FF2B5EF4-FFF2-40B4-BE49-F238E27FC236}">
                <a16:creationId xmlns:a16="http://schemas.microsoft.com/office/drawing/2014/main" id="{4DA9272E-EE05-9058-A544-7D8A931508CD}"/>
              </a:ext>
            </a:extLst>
          </p:cNvPr>
          <p:cNvGrpSpPr/>
          <p:nvPr/>
        </p:nvGrpSpPr>
        <p:grpSpPr>
          <a:xfrm>
            <a:off x="4891875" y="4930005"/>
            <a:ext cx="4320" cy="9720"/>
            <a:chOff x="4891875" y="4930005"/>
            <a:chExt cx="4320" cy="9720"/>
          </a:xfrm>
        </p:grpSpPr>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993D078A-7CE4-ECC6-A220-C100189C8D3C}"/>
                    </a:ext>
                  </a:extLst>
                </p14:cNvPr>
                <p14:cNvContentPartPr/>
                <p14:nvPr/>
              </p14:nvContentPartPr>
              <p14:xfrm>
                <a:off x="4891875" y="4931805"/>
                <a:ext cx="360" cy="360"/>
              </p14:xfrm>
            </p:contentPart>
          </mc:Choice>
          <mc:Fallback xmlns="">
            <p:pic>
              <p:nvPicPr>
                <p:cNvPr id="38" name="Ink 37">
                  <a:extLst>
                    <a:ext uri="{FF2B5EF4-FFF2-40B4-BE49-F238E27FC236}">
                      <a16:creationId xmlns:a16="http://schemas.microsoft.com/office/drawing/2014/main" id="{993D078A-7CE4-ECC6-A220-C100189C8D3C}"/>
                    </a:ext>
                  </a:extLst>
                </p:cNvPr>
                <p:cNvPicPr/>
                <p:nvPr/>
              </p:nvPicPr>
              <p:blipFill>
                <a:blip r:embed="rId9"/>
                <a:stretch>
                  <a:fillRect/>
                </a:stretch>
              </p:blipFill>
              <p:spPr>
                <a:xfrm>
                  <a:off x="4885755" y="492568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854D10E2-FA95-FF17-3F01-8C3B51DBD4E4}"/>
                    </a:ext>
                  </a:extLst>
                </p14:cNvPr>
                <p14:cNvContentPartPr/>
                <p14:nvPr/>
              </p14:nvContentPartPr>
              <p14:xfrm>
                <a:off x="4893675" y="4939365"/>
                <a:ext cx="360" cy="360"/>
              </p14:xfrm>
            </p:contentPart>
          </mc:Choice>
          <mc:Fallback xmlns="">
            <p:pic>
              <p:nvPicPr>
                <p:cNvPr id="39" name="Ink 38">
                  <a:extLst>
                    <a:ext uri="{FF2B5EF4-FFF2-40B4-BE49-F238E27FC236}">
                      <a16:creationId xmlns:a16="http://schemas.microsoft.com/office/drawing/2014/main" id="{854D10E2-FA95-FF17-3F01-8C3B51DBD4E4}"/>
                    </a:ext>
                  </a:extLst>
                </p:cNvPr>
                <p:cNvPicPr/>
                <p:nvPr/>
              </p:nvPicPr>
              <p:blipFill>
                <a:blip r:embed="rId9"/>
                <a:stretch>
                  <a:fillRect/>
                </a:stretch>
              </p:blipFill>
              <p:spPr>
                <a:xfrm>
                  <a:off x="4887555" y="493324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k 39">
                  <a:extLst>
                    <a:ext uri="{FF2B5EF4-FFF2-40B4-BE49-F238E27FC236}">
                      <a16:creationId xmlns:a16="http://schemas.microsoft.com/office/drawing/2014/main" id="{9BCF7B0E-22B3-61C8-D0DD-16C4FCD79EBE}"/>
                    </a:ext>
                  </a:extLst>
                </p14:cNvPr>
                <p14:cNvContentPartPr/>
                <p14:nvPr/>
              </p14:nvContentPartPr>
              <p14:xfrm>
                <a:off x="4893675" y="4939365"/>
                <a:ext cx="360" cy="360"/>
              </p14:xfrm>
            </p:contentPart>
          </mc:Choice>
          <mc:Fallback xmlns="">
            <p:pic>
              <p:nvPicPr>
                <p:cNvPr id="40" name="Ink 39">
                  <a:extLst>
                    <a:ext uri="{FF2B5EF4-FFF2-40B4-BE49-F238E27FC236}">
                      <a16:creationId xmlns:a16="http://schemas.microsoft.com/office/drawing/2014/main" id="{9BCF7B0E-22B3-61C8-D0DD-16C4FCD79EBE}"/>
                    </a:ext>
                  </a:extLst>
                </p:cNvPr>
                <p:cNvPicPr/>
                <p:nvPr/>
              </p:nvPicPr>
              <p:blipFill>
                <a:blip r:embed="rId9"/>
                <a:stretch>
                  <a:fillRect/>
                </a:stretch>
              </p:blipFill>
              <p:spPr>
                <a:xfrm>
                  <a:off x="4887555" y="493324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7450A668-B1D6-432C-0E6F-0CEA3372AB27}"/>
                    </a:ext>
                  </a:extLst>
                </p14:cNvPr>
                <p14:cNvContentPartPr/>
                <p14:nvPr/>
              </p14:nvContentPartPr>
              <p14:xfrm>
                <a:off x="4895835" y="4930005"/>
                <a:ext cx="360" cy="360"/>
              </p14:xfrm>
            </p:contentPart>
          </mc:Choice>
          <mc:Fallback xmlns="">
            <p:pic>
              <p:nvPicPr>
                <p:cNvPr id="42" name="Ink 41">
                  <a:extLst>
                    <a:ext uri="{FF2B5EF4-FFF2-40B4-BE49-F238E27FC236}">
                      <a16:creationId xmlns:a16="http://schemas.microsoft.com/office/drawing/2014/main" id="{7450A668-B1D6-432C-0E6F-0CEA3372AB27}"/>
                    </a:ext>
                  </a:extLst>
                </p:cNvPr>
                <p:cNvPicPr/>
                <p:nvPr/>
              </p:nvPicPr>
              <p:blipFill>
                <a:blip r:embed="rId9"/>
                <a:stretch>
                  <a:fillRect/>
                </a:stretch>
              </p:blipFill>
              <p:spPr>
                <a:xfrm>
                  <a:off x="4889715" y="4923885"/>
                  <a:ext cx="12600" cy="12600"/>
                </a:xfrm>
                <a:prstGeom prst="rect">
                  <a:avLst/>
                </a:prstGeom>
              </p:spPr>
            </p:pic>
          </mc:Fallback>
        </mc:AlternateContent>
      </p:grpSp>
      <p:grpSp>
        <p:nvGrpSpPr>
          <p:cNvPr id="46" name="Group 45">
            <a:extLst>
              <a:ext uri="{FF2B5EF4-FFF2-40B4-BE49-F238E27FC236}">
                <a16:creationId xmlns:a16="http://schemas.microsoft.com/office/drawing/2014/main" id="{C41F0B39-1030-A99C-1B2D-59CCBD253309}"/>
              </a:ext>
            </a:extLst>
          </p:cNvPr>
          <p:cNvGrpSpPr/>
          <p:nvPr/>
        </p:nvGrpSpPr>
        <p:grpSpPr>
          <a:xfrm>
            <a:off x="4899435" y="4074555"/>
            <a:ext cx="360" cy="7920"/>
            <a:chOff x="4899435" y="4074555"/>
            <a:chExt cx="360" cy="7920"/>
          </a:xfrm>
        </p:grpSpPr>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3C667028-41A3-5025-7A9B-CBEBEF242B13}"/>
                    </a:ext>
                  </a:extLst>
                </p14:cNvPr>
                <p14:cNvContentPartPr/>
                <p14:nvPr/>
              </p14:nvContentPartPr>
              <p14:xfrm>
                <a:off x="4899435" y="4082115"/>
                <a:ext cx="360" cy="360"/>
              </p14:xfrm>
            </p:contentPart>
          </mc:Choice>
          <mc:Fallback xmlns="">
            <p:pic>
              <p:nvPicPr>
                <p:cNvPr id="44" name="Ink 43">
                  <a:extLst>
                    <a:ext uri="{FF2B5EF4-FFF2-40B4-BE49-F238E27FC236}">
                      <a16:creationId xmlns:a16="http://schemas.microsoft.com/office/drawing/2014/main" id="{3C667028-41A3-5025-7A9B-CBEBEF242B13}"/>
                    </a:ext>
                  </a:extLst>
                </p:cNvPr>
                <p:cNvPicPr/>
                <p:nvPr/>
              </p:nvPicPr>
              <p:blipFill>
                <a:blip r:embed="rId9"/>
                <a:stretch>
                  <a:fillRect/>
                </a:stretch>
              </p:blipFill>
              <p:spPr>
                <a:xfrm>
                  <a:off x="4893315" y="407599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79BAFD94-F53A-45E4-62FC-B4E3BA4B8C98}"/>
                    </a:ext>
                  </a:extLst>
                </p14:cNvPr>
                <p14:cNvContentPartPr/>
                <p14:nvPr/>
              </p14:nvContentPartPr>
              <p14:xfrm>
                <a:off x="4899435" y="4074555"/>
                <a:ext cx="360" cy="360"/>
              </p14:xfrm>
            </p:contentPart>
          </mc:Choice>
          <mc:Fallback xmlns="">
            <p:pic>
              <p:nvPicPr>
                <p:cNvPr id="45" name="Ink 44">
                  <a:extLst>
                    <a:ext uri="{FF2B5EF4-FFF2-40B4-BE49-F238E27FC236}">
                      <a16:creationId xmlns:a16="http://schemas.microsoft.com/office/drawing/2014/main" id="{79BAFD94-F53A-45E4-62FC-B4E3BA4B8C98}"/>
                    </a:ext>
                  </a:extLst>
                </p:cNvPr>
                <p:cNvPicPr/>
                <p:nvPr/>
              </p:nvPicPr>
              <p:blipFill>
                <a:blip r:embed="rId9"/>
                <a:stretch>
                  <a:fillRect/>
                </a:stretch>
              </p:blipFill>
              <p:spPr>
                <a:xfrm>
                  <a:off x="4893315" y="4068435"/>
                  <a:ext cx="12600" cy="12600"/>
                </a:xfrm>
                <a:prstGeom prst="rect">
                  <a:avLst/>
                </a:prstGeom>
              </p:spPr>
            </p:pic>
          </mc:Fallback>
        </mc:AlternateContent>
      </p:grpSp>
      <mc:AlternateContent xmlns:mc="http://schemas.openxmlformats.org/markup-compatibility/2006">
        <mc:Choice xmlns:a14="http://schemas.microsoft.com/office/drawing/2010/main" Requires="a14">
          <p:sp>
            <p:nvSpPr>
              <p:cNvPr id="5" name="Text Placeholder 3">
                <a:extLst>
                  <a:ext uri="{FF2B5EF4-FFF2-40B4-BE49-F238E27FC236}">
                    <a16:creationId xmlns:a16="http://schemas.microsoft.com/office/drawing/2014/main" id="{F41805A1-FF05-56EE-AE6F-D28334AC3922}"/>
                  </a:ext>
                </a:extLst>
              </p:cNvPr>
              <p:cNvSpPr txBox="1">
                <a:spLocks/>
              </p:cNvSpPr>
              <p:nvPr/>
            </p:nvSpPr>
            <p:spPr>
              <a:xfrm>
                <a:off x="7848730" y="1785679"/>
                <a:ext cx="3674991" cy="773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Driving strength:</a:t>
                </a:r>
                <a:r>
                  <a:rPr lang="en-GB" sz="1800" dirty="0"/>
                  <a:t> </a:t>
                </a:r>
                <a14:m>
                  <m:oMath xmlns:m="http://schemas.openxmlformats.org/officeDocument/2006/math">
                    <m:r>
                      <a:rPr lang="en-GB" sz="1800" b="0" i="0" smtClean="0">
                        <a:latin typeface="Cambria Math" panose="02040503050406030204" pitchFamily="18" charset="0"/>
                      </a:rPr>
                      <m:t>2.53</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0.04</m:t>
                    </m:r>
                    <m:r>
                      <a:rPr lang="en-GB" sz="1800" b="0" i="0" smtClean="0">
                        <a:latin typeface="Cambria Math" panose="02040503050406030204" pitchFamily="18" charset="0"/>
                      </a:rPr>
                      <m:t> </m:t>
                    </m:r>
                    <m:sSup>
                      <m:sSupPr>
                        <m:ctrlPr>
                          <a:rPr lang="en-GB" sz="1800" b="0" i="1" smtClean="0">
                            <a:latin typeface="Cambria Math" panose="02040503050406030204" pitchFamily="18" charset="0"/>
                          </a:rPr>
                        </m:ctrlPr>
                      </m:sSupPr>
                      <m:e>
                        <m:r>
                          <m:rPr>
                            <m:sty m:val="p"/>
                          </m:rPr>
                          <a:rPr lang="en-GB" sz="1800" b="0" i="0" smtClean="0">
                            <a:latin typeface="Cambria Math" panose="02040503050406030204" pitchFamily="18" charset="0"/>
                          </a:rPr>
                          <m:t>m</m:t>
                        </m:r>
                        <m:r>
                          <m:rPr>
                            <m:sty m:val="p"/>
                          </m:rPr>
                          <a:rPr lang="en-GB" sz="1800" b="0" i="0" smtClean="0">
                            <a:latin typeface="Cambria Math" panose="02040503050406030204" pitchFamily="18" charset="0"/>
                          </a:rPr>
                          <m:t>s</m:t>
                        </m:r>
                      </m:e>
                      <m:sup>
                        <m:r>
                          <a:rPr lang="en-GB" sz="1800" b="0" i="1" smtClean="0">
                            <a:latin typeface="Cambria Math" panose="02040503050406030204" pitchFamily="18" charset="0"/>
                          </a:rPr>
                          <m:t>−</m:t>
                        </m:r>
                        <m:r>
                          <a:rPr lang="en-GB" sz="1800" b="0" i="1" smtClean="0">
                            <a:latin typeface="Cambria Math" panose="02040503050406030204" pitchFamily="18" charset="0"/>
                          </a:rPr>
                          <m:t>2</m:t>
                        </m:r>
                      </m:sup>
                    </m:sSup>
                    <m:r>
                      <a:rPr lang="en-GB" sz="1800" b="0" i="1" smtClean="0">
                        <a:latin typeface="Cambria Math" panose="02040503050406030204" pitchFamily="18" charset="0"/>
                      </a:rPr>
                      <m:t> </m:t>
                    </m:r>
                  </m:oMath>
                </a14:m>
                <a:endParaRPr lang="en-GB" sz="1800" dirty="0"/>
              </a:p>
              <a:p>
                <a:pPr marL="0" indent="0">
                  <a:buNone/>
                </a:pPr>
                <a:r>
                  <a:rPr lang="en-GB" sz="1800" b="1" dirty="0"/>
                  <a:t>Driving frequency:</a:t>
                </a:r>
                <a:r>
                  <a:rPr lang="en-GB" sz="1800" dirty="0"/>
                  <a:t> </a:t>
                </a:r>
                <a14:m>
                  <m:oMath xmlns:m="http://schemas.openxmlformats.org/officeDocument/2006/math">
                    <m:r>
                      <a:rPr lang="en-GB" sz="1800" b="0" i="1" smtClean="0">
                        <a:latin typeface="Cambria Math" panose="02040503050406030204" pitchFamily="18" charset="0"/>
                      </a:rPr>
                      <m:t>6.21</m:t>
                    </m:r>
                    <m:r>
                      <a:rPr lang="en-GB" sz="1800">
                        <a:latin typeface="Cambria Math" panose="02040503050406030204" pitchFamily="18" charset="0"/>
                      </a:rPr>
                      <m:t> </m:t>
                    </m:r>
                    <m:r>
                      <m:rPr>
                        <m:sty m:val="p"/>
                      </m:rPr>
                      <a:rPr lang="en-GB" sz="1800" i="0" smtClean="0">
                        <a:latin typeface="Cambria Math" panose="02040503050406030204" pitchFamily="18" charset="0"/>
                      </a:rPr>
                      <m:t>H</m:t>
                    </m:r>
                    <m:r>
                      <m:rPr>
                        <m:sty m:val="p"/>
                      </m:rPr>
                      <a:rPr lang="en-GB" sz="1800" b="0" i="0" smtClean="0">
                        <a:latin typeface="Cambria Math" panose="02040503050406030204" pitchFamily="18" charset="0"/>
                      </a:rPr>
                      <m:t>z</m:t>
                    </m:r>
                    <m:r>
                      <a:rPr lang="en-GB" sz="1800" i="1">
                        <a:latin typeface="Cambria Math" panose="02040503050406030204" pitchFamily="18" charset="0"/>
                      </a:rPr>
                      <m:t> </m:t>
                    </m:r>
                  </m:oMath>
                </a14:m>
                <a:endParaRPr lang="en-GB" sz="1800" dirty="0"/>
              </a:p>
              <a:p>
                <a:pPr marL="0" indent="0">
                  <a:buNone/>
                </a:pPr>
                <a:endParaRPr lang="en-GB" sz="1800" b="1" dirty="0"/>
              </a:p>
              <a:p>
                <a:pPr marL="0" indent="0">
                  <a:buNone/>
                </a:pPr>
                <a:endParaRPr lang="en-GB" sz="1800" dirty="0"/>
              </a:p>
              <a:p>
                <a:pPr marL="0" indent="0">
                  <a:buNone/>
                </a:pPr>
                <a:r>
                  <a:rPr lang="en-GB" sz="1800" dirty="0"/>
                  <a:t> </a:t>
                </a:r>
              </a:p>
            </p:txBody>
          </p:sp>
        </mc:Choice>
        <mc:Fallback>
          <p:sp>
            <p:nvSpPr>
              <p:cNvPr id="5" name="Text Placeholder 3">
                <a:extLst>
                  <a:ext uri="{FF2B5EF4-FFF2-40B4-BE49-F238E27FC236}">
                    <a16:creationId xmlns:a16="http://schemas.microsoft.com/office/drawing/2014/main" id="{F41805A1-FF05-56EE-AE6F-D28334AC3922}"/>
                  </a:ext>
                </a:extLst>
              </p:cNvPr>
              <p:cNvSpPr txBox="1">
                <a:spLocks noRot="1" noChangeAspect="1" noMove="1" noResize="1" noEditPoints="1" noAdjustHandles="1" noChangeArrowheads="1" noChangeShapeType="1" noTextEdit="1"/>
              </p:cNvSpPr>
              <p:nvPr/>
            </p:nvSpPr>
            <p:spPr>
              <a:xfrm>
                <a:off x="7848730" y="1785679"/>
                <a:ext cx="3674991" cy="773672"/>
              </a:xfrm>
              <a:prstGeom prst="rect">
                <a:avLst/>
              </a:prstGeom>
              <a:blipFill>
                <a:blip r:embed="rId20"/>
                <a:stretch>
                  <a:fillRect l="-1495" t="-7874" b="-4724"/>
                </a:stretch>
              </a:blipFill>
            </p:spPr>
            <p:txBody>
              <a:bodyPr/>
              <a:lstStyle/>
              <a:p>
                <a:r>
                  <a:rPr lang="en-GB">
                    <a:noFill/>
                  </a:rPr>
                  <a:t> </a:t>
                </a:r>
              </a:p>
            </p:txBody>
          </p:sp>
        </mc:Fallback>
      </mc:AlternateContent>
    </p:spTree>
    <p:extLst>
      <p:ext uri="{BB962C8B-B14F-4D97-AF65-F5344CB8AC3E}">
        <p14:creationId xmlns:p14="http://schemas.microsoft.com/office/powerpoint/2010/main" val="554615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AC6546-485D-F612-3463-52F67930E1C2}"/>
              </a:ext>
            </a:extLst>
          </p:cNvPr>
          <p:cNvSpPr>
            <a:spLocks noGrp="1"/>
          </p:cNvSpPr>
          <p:nvPr>
            <p:ph type="sldNum" sz="quarter" idx="12"/>
          </p:nvPr>
        </p:nvSpPr>
        <p:spPr>
          <a:xfrm>
            <a:off x="8688422" y="5967244"/>
            <a:ext cx="2743200" cy="365125"/>
          </a:xfrm>
        </p:spPr>
        <p:txBody>
          <a:bodyPr/>
          <a:lstStyle/>
          <a:p>
            <a:fld id="{CB93F257-6BBA-414E-8121-BAD21A67B24E}" type="slidenum">
              <a:rPr lang="en-US" smtClean="0"/>
              <a:pPr/>
              <a:t>2</a:t>
            </a:fld>
            <a:endParaRPr lang="en-US"/>
          </a:p>
        </p:txBody>
      </p:sp>
      <p:sp>
        <p:nvSpPr>
          <p:cNvPr id="4" name="Title 3">
            <a:extLst>
              <a:ext uri="{FF2B5EF4-FFF2-40B4-BE49-F238E27FC236}">
                <a16:creationId xmlns:a16="http://schemas.microsoft.com/office/drawing/2014/main" id="{E87A78F6-6318-D5D3-2886-BAA79B1B0059}"/>
              </a:ext>
            </a:extLst>
          </p:cNvPr>
          <p:cNvSpPr>
            <a:spLocks noGrp="1"/>
          </p:cNvSpPr>
          <p:nvPr>
            <p:ph type="title"/>
          </p:nvPr>
        </p:nvSpPr>
        <p:spPr>
          <a:xfrm>
            <a:off x="423259" y="1490472"/>
            <a:ext cx="4409872" cy="1047450"/>
          </a:xfrm>
        </p:spPr>
        <p:txBody>
          <a:bodyPr>
            <a:normAutofit/>
          </a:bodyPr>
          <a:lstStyle/>
          <a:p>
            <a:r>
              <a:rPr lang="en-GB" sz="5400" dirty="0">
                <a:solidFill>
                  <a:srgbClr val="333F54"/>
                </a:solidFill>
              </a:rPr>
              <a:t>Contents</a:t>
            </a:r>
          </a:p>
        </p:txBody>
      </p:sp>
      <p:sp>
        <p:nvSpPr>
          <p:cNvPr id="19" name="Title 3">
            <a:extLst>
              <a:ext uri="{FF2B5EF4-FFF2-40B4-BE49-F238E27FC236}">
                <a16:creationId xmlns:a16="http://schemas.microsoft.com/office/drawing/2014/main" id="{F76356CB-F45D-99EE-D457-3A77C4D78555}"/>
              </a:ext>
            </a:extLst>
          </p:cNvPr>
          <p:cNvSpPr txBox="1">
            <a:spLocks/>
          </p:cNvSpPr>
          <p:nvPr/>
        </p:nvSpPr>
        <p:spPr>
          <a:xfrm>
            <a:off x="1061758" y="2450592"/>
            <a:ext cx="7542746" cy="42702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i="0" kern="1200">
                <a:solidFill>
                  <a:srgbClr val="F4E8C9"/>
                </a:solidFill>
                <a:latin typeface="Futura" panose="020B0602020204020303" pitchFamily="34" charset="-79"/>
                <a:ea typeface="Baskerville" panose="02020502070401020303" pitchFamily="18" charset="0"/>
                <a:cs typeface="Futura" panose="020B0602020204020303" pitchFamily="34" charset="-79"/>
              </a:defRPr>
            </a:lvl1pPr>
          </a:lstStyle>
          <a:p>
            <a:pPr marL="285750" indent="-285750" algn="l">
              <a:buFont typeface="Arial" panose="020B0604020202020204" pitchFamily="34" charset="0"/>
              <a:buChar char="•"/>
            </a:pPr>
            <a:r>
              <a:rPr lang="en-GB" sz="2000" dirty="0">
                <a:solidFill>
                  <a:srgbClr val="333F54"/>
                </a:solidFill>
              </a:rPr>
              <a:t>Spectral cascades</a:t>
            </a:r>
          </a:p>
          <a:p>
            <a:pPr marL="285750" indent="-285750" algn="l">
              <a:buFont typeface="Arial" panose="020B0604020202020204" pitchFamily="34" charset="0"/>
              <a:buChar char="•"/>
            </a:pPr>
            <a:endParaRPr lang="en-GB" sz="2000" dirty="0">
              <a:solidFill>
                <a:srgbClr val="333F54"/>
              </a:solidFill>
            </a:endParaRPr>
          </a:p>
          <a:p>
            <a:pPr marL="285750" indent="-285750" algn="l">
              <a:buFont typeface="Arial" panose="020B0604020202020204" pitchFamily="34" charset="0"/>
              <a:buChar char="•"/>
            </a:pPr>
            <a:r>
              <a:rPr lang="en-GB" sz="2000" dirty="0">
                <a:solidFill>
                  <a:srgbClr val="333F54"/>
                </a:solidFill>
              </a:rPr>
              <a:t>The shaker experiment</a:t>
            </a:r>
          </a:p>
          <a:p>
            <a:pPr algn="l"/>
            <a:endParaRPr lang="en-GB" sz="2000" dirty="0">
              <a:solidFill>
                <a:srgbClr val="333F54"/>
              </a:solidFill>
            </a:endParaRPr>
          </a:p>
          <a:p>
            <a:pPr marL="285750" indent="-285750" algn="l">
              <a:buFont typeface="Arial" panose="020B0604020202020204" pitchFamily="34" charset="0"/>
              <a:buChar char="•"/>
            </a:pPr>
            <a:r>
              <a:rPr lang="en-GB" sz="2000" dirty="0">
                <a:solidFill>
                  <a:srgbClr val="333F54"/>
                </a:solidFill>
              </a:rPr>
              <a:t>Cosmological analogue</a:t>
            </a:r>
          </a:p>
          <a:p>
            <a:pPr algn="l"/>
            <a:endParaRPr lang="en-GB" sz="2000" dirty="0">
              <a:solidFill>
                <a:srgbClr val="333F54"/>
              </a:solidFill>
            </a:endParaRPr>
          </a:p>
          <a:p>
            <a:pPr marL="285750" indent="-285750" algn="l">
              <a:buFont typeface="Arial" panose="020B0604020202020204" pitchFamily="34" charset="0"/>
              <a:buChar char="•"/>
            </a:pPr>
            <a:r>
              <a:rPr lang="en-GB" sz="2000" dirty="0">
                <a:solidFill>
                  <a:srgbClr val="333F54"/>
                </a:solidFill>
              </a:rPr>
              <a:t>Outlook</a:t>
            </a:r>
          </a:p>
          <a:p>
            <a:pPr algn="l"/>
            <a:endParaRPr lang="en-GB" sz="2000" dirty="0">
              <a:solidFill>
                <a:srgbClr val="333F54"/>
              </a:solidFill>
            </a:endParaRPr>
          </a:p>
          <a:p>
            <a:pPr algn="l"/>
            <a:endParaRPr lang="en-GB" sz="2000" dirty="0">
              <a:solidFill>
                <a:srgbClr val="333F54"/>
              </a:solidFill>
            </a:endParaRPr>
          </a:p>
          <a:p>
            <a:pPr algn="l"/>
            <a:endParaRPr lang="en-GB" sz="2000" dirty="0">
              <a:solidFill>
                <a:srgbClr val="333F54"/>
              </a:solidFill>
            </a:endParaRPr>
          </a:p>
          <a:p>
            <a:pPr algn="l"/>
            <a:r>
              <a:rPr lang="en-GB" sz="2000" dirty="0">
                <a:solidFill>
                  <a:srgbClr val="333F54"/>
                </a:solidFill>
              </a:rPr>
              <a:t> </a:t>
            </a:r>
          </a:p>
          <a:p>
            <a:pPr algn="l"/>
            <a:endParaRPr lang="en-GB" sz="2000" dirty="0">
              <a:solidFill>
                <a:srgbClr val="333F54"/>
              </a:solidFill>
            </a:endParaRPr>
          </a:p>
          <a:p>
            <a:pPr algn="l"/>
            <a:endParaRPr lang="en-GB" sz="2000" dirty="0">
              <a:solidFill>
                <a:srgbClr val="333F54"/>
              </a:solidFill>
            </a:endParaRPr>
          </a:p>
        </p:txBody>
      </p:sp>
      <p:sp>
        <p:nvSpPr>
          <p:cNvPr id="7" name="Slide Number Placeholder 2">
            <a:extLst>
              <a:ext uri="{FF2B5EF4-FFF2-40B4-BE49-F238E27FC236}">
                <a16:creationId xmlns:a16="http://schemas.microsoft.com/office/drawing/2014/main" id="{4161DA52-18E6-6890-A462-9FE35DDF2C2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2E1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93F257-6BBA-414E-8121-BAD21A67B24E}" type="slidenum">
              <a:rPr lang="en-US" smtClean="0">
                <a:solidFill>
                  <a:srgbClr val="89A4D1"/>
                </a:solidFill>
              </a:rPr>
              <a:pPr/>
              <a:t>2</a:t>
            </a:fld>
            <a:endParaRPr lang="en-US" dirty="0">
              <a:solidFill>
                <a:srgbClr val="89A4D1"/>
              </a:solidFill>
            </a:endParaRPr>
          </a:p>
        </p:txBody>
      </p:sp>
      <p:pic>
        <p:nvPicPr>
          <p:cNvPr id="2" name="Picture 1" descr="A black and blue sign with text&#10;&#10;Description automatically generated">
            <a:extLst>
              <a:ext uri="{FF2B5EF4-FFF2-40B4-BE49-F238E27FC236}">
                <a16:creationId xmlns:a16="http://schemas.microsoft.com/office/drawing/2014/main" id="{7004EB14-1EC6-2021-A645-ECD6A652AD2B}"/>
              </a:ext>
            </a:extLst>
          </p:cNvPr>
          <p:cNvPicPr>
            <a:picLocks noChangeAspect="1"/>
          </p:cNvPicPr>
          <p:nvPr/>
        </p:nvPicPr>
        <p:blipFill>
          <a:blip r:embed="rId3"/>
          <a:stretch>
            <a:fillRect/>
          </a:stretch>
        </p:blipFill>
        <p:spPr>
          <a:xfrm>
            <a:off x="6096000" y="243320"/>
            <a:ext cx="1405447" cy="523924"/>
          </a:xfrm>
          <a:prstGeom prst="rect">
            <a:avLst/>
          </a:prstGeom>
        </p:spPr>
      </p:pic>
      <p:pic>
        <p:nvPicPr>
          <p:cNvPr id="5" name="Picture 4" descr="A logo for a laboratory&#10;&#10;Description automatically generated">
            <a:extLst>
              <a:ext uri="{FF2B5EF4-FFF2-40B4-BE49-F238E27FC236}">
                <a16:creationId xmlns:a16="http://schemas.microsoft.com/office/drawing/2014/main" id="{6A6E9B41-685E-F5A6-C351-44BCF4D573DF}"/>
              </a:ext>
            </a:extLst>
          </p:cNvPr>
          <p:cNvPicPr>
            <a:picLocks noChangeAspect="1"/>
          </p:cNvPicPr>
          <p:nvPr/>
        </p:nvPicPr>
        <p:blipFill rotWithShape="1">
          <a:blip r:embed="rId4">
            <a:duotone>
              <a:prstClr val="black"/>
              <a:srgbClr val="D9C3A5">
                <a:tint val="50000"/>
                <a:satMod val="180000"/>
              </a:srgbClr>
            </a:duotone>
          </a:blip>
          <a:srcRect l="23273" t="43703" r="26423" b="43659"/>
          <a:stretch/>
        </p:blipFill>
        <p:spPr>
          <a:xfrm>
            <a:off x="7808048" y="337739"/>
            <a:ext cx="1709674" cy="429505"/>
          </a:xfrm>
          <a:prstGeom prst="rect">
            <a:avLst/>
          </a:prstGeom>
        </p:spPr>
      </p:pic>
      <p:pic>
        <p:nvPicPr>
          <p:cNvPr id="6" name="Picture 5">
            <a:extLst>
              <a:ext uri="{FF2B5EF4-FFF2-40B4-BE49-F238E27FC236}">
                <a16:creationId xmlns:a16="http://schemas.microsoft.com/office/drawing/2014/main" id="{EB8B8257-784A-0C10-EBCE-847C666B32D2}"/>
              </a:ext>
            </a:extLst>
          </p:cNvPr>
          <p:cNvPicPr>
            <a:picLocks noChangeAspect="1"/>
          </p:cNvPicPr>
          <p:nvPr/>
        </p:nvPicPr>
        <p:blipFill>
          <a:blip r:embed="rId5">
            <a:duotone>
              <a:prstClr val="black"/>
              <a:srgbClr val="D9C3A5">
                <a:tint val="50000"/>
                <a:satMod val="180000"/>
              </a:srgbClr>
            </a:duotone>
          </a:blip>
          <a:stretch>
            <a:fillRect/>
          </a:stretch>
        </p:blipFill>
        <p:spPr>
          <a:xfrm>
            <a:off x="9824323" y="277285"/>
            <a:ext cx="2128680" cy="496692"/>
          </a:xfrm>
          <a:prstGeom prst="rect">
            <a:avLst/>
          </a:prstGeom>
        </p:spPr>
      </p:pic>
      <p:pic>
        <p:nvPicPr>
          <p:cNvPr id="8" name="Picture 2">
            <a:extLst>
              <a:ext uri="{FF2B5EF4-FFF2-40B4-BE49-F238E27FC236}">
                <a16:creationId xmlns:a16="http://schemas.microsoft.com/office/drawing/2014/main" id="{9F429415-71D5-2004-6DE7-3844211D7C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043" y="3582154"/>
            <a:ext cx="2743200" cy="2750215"/>
          </a:xfrm>
          <a:prstGeom prst="rect">
            <a:avLst/>
          </a:prstGeom>
          <a:noFill/>
          <a:extLst>
            <a:ext uri="{909E8E84-426E-40DD-AFC4-6F175D3DCCD1}">
              <a14:hiddenFill xmlns:a14="http://schemas.microsoft.com/office/drawing/2010/main">
                <a:solidFill>
                  <a:srgbClr val="FFFFFF"/>
                </a:solidFill>
              </a14:hiddenFill>
            </a:ext>
          </a:extLst>
        </p:spPr>
      </p:pic>
      <p:sp>
        <p:nvSpPr>
          <p:cNvPr id="9" name="Arc 8">
            <a:extLst>
              <a:ext uri="{FF2B5EF4-FFF2-40B4-BE49-F238E27FC236}">
                <a16:creationId xmlns:a16="http://schemas.microsoft.com/office/drawing/2014/main" id="{654CF190-9728-F81A-428F-CE5996BD3DAD}"/>
              </a:ext>
            </a:extLst>
          </p:cNvPr>
          <p:cNvSpPr/>
          <p:nvPr/>
        </p:nvSpPr>
        <p:spPr>
          <a:xfrm rot="384008" flipH="1">
            <a:off x="7685194" y="4779552"/>
            <a:ext cx="1235891" cy="894850"/>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 name="Text Placeholder 3">
            <a:extLst>
              <a:ext uri="{FF2B5EF4-FFF2-40B4-BE49-F238E27FC236}">
                <a16:creationId xmlns:a16="http://schemas.microsoft.com/office/drawing/2014/main" id="{0BEC0A71-AE0B-BD52-3855-8E6A564F0833}"/>
              </a:ext>
            </a:extLst>
          </p:cNvPr>
          <p:cNvSpPr txBox="1">
            <a:spLocks/>
          </p:cNvSpPr>
          <p:nvPr/>
        </p:nvSpPr>
        <p:spPr>
          <a:xfrm rot="802379">
            <a:off x="6006473" y="5138602"/>
            <a:ext cx="2486043" cy="1312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89A4D1"/>
                </a:solidFill>
                <a:latin typeface="Cavolini" panose="03000502040302020204" pitchFamily="66" charset="0"/>
                <a:cs typeface="Cavolini" panose="03000502040302020204" pitchFamily="66" charset="0"/>
              </a:rPr>
              <a:t>Find our paper here!</a:t>
            </a:r>
          </a:p>
        </p:txBody>
      </p:sp>
      <p:sp>
        <p:nvSpPr>
          <p:cNvPr id="11" name="Title 3">
            <a:extLst>
              <a:ext uri="{FF2B5EF4-FFF2-40B4-BE49-F238E27FC236}">
                <a16:creationId xmlns:a16="http://schemas.microsoft.com/office/drawing/2014/main" id="{FAA54979-6BE0-A928-B191-9C16B8EB267A}"/>
              </a:ext>
            </a:extLst>
          </p:cNvPr>
          <p:cNvSpPr txBox="1">
            <a:spLocks/>
          </p:cNvSpPr>
          <p:nvPr/>
        </p:nvSpPr>
        <p:spPr>
          <a:xfrm>
            <a:off x="6114678" y="1734097"/>
            <a:ext cx="5342258" cy="21513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i="0" kern="1200">
                <a:solidFill>
                  <a:srgbClr val="F4E8C9"/>
                </a:solidFill>
                <a:latin typeface="Futura" panose="020B0602020204020303" pitchFamily="34" charset="-79"/>
                <a:ea typeface="Baskerville" panose="02020502070401020303" pitchFamily="18" charset="0"/>
                <a:cs typeface="Futura" panose="020B0602020204020303" pitchFamily="34" charset="-79"/>
              </a:defRPr>
            </a:lvl1pPr>
          </a:lstStyle>
          <a:p>
            <a:pPr algn="l"/>
            <a:r>
              <a:rPr lang="en-GB" sz="1800" dirty="0">
                <a:solidFill>
                  <a:srgbClr val="333F54"/>
                </a:solidFill>
                <a:latin typeface="Canela"/>
                <a:cs typeface="Futura" panose="020B0602020204020303"/>
              </a:rPr>
              <a:t>Most of this talk will be on the study of this paper:</a:t>
            </a:r>
          </a:p>
          <a:p>
            <a:pPr algn="l"/>
            <a:r>
              <a:rPr lang="en-GB" sz="1600" i="1" dirty="0">
                <a:solidFill>
                  <a:srgbClr val="333F54"/>
                </a:solidFill>
                <a:latin typeface="Canela"/>
                <a:cs typeface="Futura" panose="020B0602020204020303"/>
              </a:rPr>
              <a:t>[1] Gregory, S., </a:t>
            </a:r>
            <a:r>
              <a:rPr lang="en-GB" sz="1600" i="1" dirty="0" err="1">
                <a:solidFill>
                  <a:srgbClr val="333F54"/>
                </a:solidFill>
                <a:latin typeface="Canela"/>
                <a:cs typeface="Futura" panose="020B0602020204020303"/>
              </a:rPr>
              <a:t>Schiattarella</a:t>
            </a:r>
            <a:r>
              <a:rPr lang="en-GB" sz="1600" i="1" dirty="0">
                <a:solidFill>
                  <a:srgbClr val="333F54"/>
                </a:solidFill>
                <a:latin typeface="Canela"/>
                <a:cs typeface="Futura" panose="020B0602020204020303"/>
              </a:rPr>
              <a:t>, S., Barroso, V. S., Kaiser, D. I., </a:t>
            </a:r>
            <a:r>
              <a:rPr lang="en-GB" sz="1600" i="1" dirty="0" err="1">
                <a:solidFill>
                  <a:srgbClr val="333F54"/>
                </a:solidFill>
                <a:latin typeface="Canela"/>
                <a:cs typeface="Futura" panose="020B0602020204020303"/>
              </a:rPr>
              <a:t>Avgoustidis</a:t>
            </a:r>
            <a:r>
              <a:rPr lang="en-GB" sz="1600" i="1" dirty="0">
                <a:solidFill>
                  <a:srgbClr val="333F54"/>
                </a:solidFill>
                <a:latin typeface="Canela"/>
                <a:cs typeface="Futura" panose="020B0602020204020303"/>
              </a:rPr>
              <a:t>, A., &amp; Weinfurtner, S. (2024). Tracing the nonlinear formation of an interfacial wave spectral cascade from one to few to many. </a:t>
            </a:r>
            <a:r>
              <a:rPr lang="en-GB" sz="1600" i="1" dirty="0" err="1">
                <a:solidFill>
                  <a:srgbClr val="333F54"/>
                </a:solidFill>
                <a:latin typeface="Canela"/>
                <a:cs typeface="Futura" panose="020B0602020204020303"/>
              </a:rPr>
              <a:t>arXiv</a:t>
            </a:r>
            <a:r>
              <a:rPr lang="en-GB" sz="1600" i="1" dirty="0">
                <a:solidFill>
                  <a:srgbClr val="333F54"/>
                </a:solidFill>
                <a:latin typeface="Canela"/>
                <a:cs typeface="Futura" panose="020B0602020204020303"/>
              </a:rPr>
              <a:t> preprint arXiv:2410.08842.</a:t>
            </a:r>
          </a:p>
          <a:p>
            <a:pPr algn="l"/>
            <a:endParaRPr lang="en-GB" sz="1600" dirty="0">
              <a:solidFill>
                <a:srgbClr val="333F54"/>
              </a:solidFill>
              <a:latin typeface="Canela"/>
              <a:cs typeface="Futura" panose="020B0602020204020303"/>
            </a:endParaRPr>
          </a:p>
          <a:p>
            <a:pPr algn="l"/>
            <a:endParaRPr lang="en-GB" sz="1600" dirty="0">
              <a:solidFill>
                <a:srgbClr val="333F54"/>
              </a:solidFill>
              <a:latin typeface="Canela"/>
              <a:cs typeface="Futura" panose="020B0602020204020303"/>
            </a:endParaRPr>
          </a:p>
        </p:txBody>
      </p:sp>
    </p:spTree>
    <p:extLst>
      <p:ext uri="{BB962C8B-B14F-4D97-AF65-F5344CB8AC3E}">
        <p14:creationId xmlns:p14="http://schemas.microsoft.com/office/powerpoint/2010/main" val="735974521"/>
      </p:ext>
    </p:extLst>
  </p:cSld>
  <p:clrMapOvr>
    <a:masterClrMapping/>
  </p:clrMapOvr>
  <mc:AlternateContent xmlns:mc="http://schemas.openxmlformats.org/markup-compatibility/2006" xmlns:p14="http://schemas.microsoft.com/office/powerpoint/2010/main">
    <mc:Choice Requires="p14">
      <p:transition spd="slow" p14:dur="2000" advTm="39108"/>
    </mc:Choice>
    <mc:Fallback xmlns="">
      <p:transition spd="slow" advTm="391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75DF2-D5D0-85C0-1B22-5EAB67D42CE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23E9B6-1303-959F-9BA0-A9A711872D42}"/>
              </a:ext>
            </a:extLst>
          </p:cNvPr>
          <p:cNvSpPr>
            <a:spLocks noGrp="1"/>
          </p:cNvSpPr>
          <p:nvPr>
            <p:ph type="sldNum" sz="quarter" idx="12"/>
          </p:nvPr>
        </p:nvSpPr>
        <p:spPr/>
        <p:txBody>
          <a:bodyPr/>
          <a:lstStyle/>
          <a:p>
            <a:fld id="{CB93F257-6BBA-414E-8121-BAD21A67B24E}" type="slidenum">
              <a:rPr lang="en-US" smtClean="0">
                <a:solidFill>
                  <a:srgbClr val="89A4D1"/>
                </a:solidFill>
              </a:rPr>
              <a:pPr/>
              <a:t>3</a:t>
            </a:fld>
            <a:endParaRPr lang="en-US" dirty="0">
              <a:solidFill>
                <a:srgbClr val="89A4D1"/>
              </a:solidFill>
            </a:endParaRPr>
          </a:p>
        </p:txBody>
      </p:sp>
      <p:sp>
        <p:nvSpPr>
          <p:cNvPr id="4" name="Title 3">
            <a:extLst>
              <a:ext uri="{FF2B5EF4-FFF2-40B4-BE49-F238E27FC236}">
                <a16:creationId xmlns:a16="http://schemas.microsoft.com/office/drawing/2014/main" id="{182A09D7-8B1A-32DF-E228-7CF8096A0E85}"/>
              </a:ext>
            </a:extLst>
          </p:cNvPr>
          <p:cNvSpPr>
            <a:spLocks noGrp="1"/>
          </p:cNvSpPr>
          <p:nvPr>
            <p:ph type="title"/>
          </p:nvPr>
        </p:nvSpPr>
        <p:spPr>
          <a:xfrm>
            <a:off x="6312720" y="907196"/>
            <a:ext cx="4896950" cy="1841326"/>
          </a:xfrm>
        </p:spPr>
        <p:txBody>
          <a:bodyPr>
            <a:normAutofit/>
          </a:bodyPr>
          <a:lstStyle/>
          <a:p>
            <a:pPr algn="r"/>
            <a:r>
              <a:rPr lang="en-GB" sz="4400" dirty="0"/>
              <a:t>Cascades</a:t>
            </a:r>
            <a:endParaRPr lang="en-GB" sz="5400" dirty="0"/>
          </a:p>
        </p:txBody>
      </p:sp>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DDEE7034-B6EC-6B2C-984C-1106AF4657BC}"/>
                  </a:ext>
                </a:extLst>
              </p:cNvPr>
              <p:cNvSpPr txBox="1">
                <a:spLocks/>
              </p:cNvSpPr>
              <p:nvPr/>
            </p:nvSpPr>
            <p:spPr>
              <a:xfrm>
                <a:off x="5442646" y="2430599"/>
                <a:ext cx="6335908" cy="33577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A </a:t>
                </a:r>
                <a:r>
                  <a:rPr lang="en-GB" sz="1800" b="1" dirty="0">
                    <a:solidFill>
                      <a:srgbClr val="F4E8C9"/>
                    </a:solidFill>
                  </a:rPr>
                  <a:t>universal nonequilibrium</a:t>
                </a:r>
                <a:r>
                  <a:rPr lang="en-GB" sz="1800" dirty="0">
                    <a:solidFill>
                      <a:srgbClr val="F4E8C9"/>
                    </a:solidFill>
                  </a:rPr>
                  <a:t> process</a:t>
                </a:r>
              </a:p>
              <a:p>
                <a:pPr marL="0" indent="0">
                  <a:buNone/>
                </a:pPr>
                <a:r>
                  <a:rPr lang="en-GB" sz="1800" dirty="0">
                    <a:solidFill>
                      <a:srgbClr val="F4E8C9"/>
                    </a:solidFill>
                  </a:rPr>
                  <a:t>Energy is injected at a particular length/momentum </a:t>
                </a:r>
                <a14:m>
                  <m:oMath xmlns:m="http://schemas.openxmlformats.org/officeDocument/2006/math">
                    <m:r>
                      <a:rPr lang="en-GB" sz="1800" i="1" dirty="0" smtClean="0">
                        <a:solidFill>
                          <a:srgbClr val="F4E8C9"/>
                        </a:solidFill>
                        <a:latin typeface="Cambria Math" panose="02040503050406030204" pitchFamily="18" charset="0"/>
                      </a:rPr>
                      <m:t>𝑘</m:t>
                    </m:r>
                  </m:oMath>
                </a14:m>
                <a:r>
                  <a:rPr lang="en-GB" sz="1800" dirty="0">
                    <a:solidFill>
                      <a:srgbClr val="F4E8C9"/>
                    </a:solidFill>
                  </a:rPr>
                  <a:t> scale</a:t>
                </a:r>
              </a:p>
              <a:p>
                <a:pPr marL="0" indent="0">
                  <a:buNone/>
                </a:pPr>
                <a:r>
                  <a:rPr lang="en-GB" sz="1800" dirty="0">
                    <a:solidFill>
                      <a:srgbClr val="F4E8C9"/>
                    </a:solidFill>
                  </a:rPr>
                  <a:t>Nonlinear interactions redistribute energy across different scales</a:t>
                </a:r>
              </a:p>
              <a:p>
                <a:pPr marL="0" indent="0">
                  <a:buNone/>
                </a:pPr>
                <a:r>
                  <a:rPr lang="en-GB" sz="1800" dirty="0">
                    <a:solidFill>
                      <a:srgbClr val="F4E8C9"/>
                    </a:solidFill>
                  </a:rPr>
                  <a:t>Eventually a </a:t>
                </a:r>
                <a:r>
                  <a:rPr lang="en-GB" sz="1800" b="1" dirty="0">
                    <a:solidFill>
                      <a:srgbClr val="F4E8C9"/>
                    </a:solidFill>
                  </a:rPr>
                  <a:t>steady state </a:t>
                </a:r>
                <a:r>
                  <a:rPr lang="en-GB" sz="1800" dirty="0">
                    <a:solidFill>
                      <a:srgbClr val="F4E8C9"/>
                    </a:solidFill>
                  </a:rPr>
                  <a:t>is reached</a:t>
                </a:r>
              </a:p>
              <a:p>
                <a:pPr marL="0" indent="0">
                  <a:buNone/>
                </a:pPr>
                <a:r>
                  <a:rPr lang="en-GB" sz="1800" dirty="0">
                    <a:solidFill>
                      <a:srgbClr val="F4E8C9"/>
                    </a:solidFill>
                  </a:rPr>
                  <a:t>During this steady state, a power law emerges in the energy spectrum</a:t>
                </a:r>
              </a:p>
              <a:p>
                <a:pPr marL="0" indent="0">
                  <a:buNone/>
                </a:pPr>
                <a:r>
                  <a:rPr lang="en-GB" sz="1800" dirty="0">
                    <a:solidFill>
                      <a:srgbClr val="F4E8C9"/>
                    </a:solidFill>
                  </a:rPr>
                  <a:t>We are interested in </a:t>
                </a:r>
                <a:r>
                  <a:rPr lang="en-GB" sz="1800" b="1" dirty="0">
                    <a:solidFill>
                      <a:srgbClr val="F4E8C9"/>
                    </a:solidFill>
                  </a:rPr>
                  <a:t>direct energy cascades</a:t>
                </a:r>
                <a:r>
                  <a:rPr lang="en-GB" sz="1800" dirty="0">
                    <a:solidFill>
                      <a:srgbClr val="F4E8C9"/>
                    </a:solidFill>
                  </a:rPr>
                  <a:t>, in which energy is transported from low to high </a:t>
                </a:r>
                <a14:m>
                  <m:oMath xmlns:m="http://schemas.openxmlformats.org/officeDocument/2006/math">
                    <m:r>
                      <a:rPr lang="en-GB" sz="1800" i="1" dirty="0" smtClean="0">
                        <a:solidFill>
                          <a:srgbClr val="F4E8C9"/>
                        </a:solidFill>
                        <a:latin typeface="Cambria Math" panose="02040503050406030204" pitchFamily="18" charset="0"/>
                      </a:rPr>
                      <m:t>𝑘</m:t>
                    </m:r>
                  </m:oMath>
                </a14:m>
                <a:endParaRPr lang="en-GB" sz="1800" dirty="0">
                  <a:solidFill>
                    <a:srgbClr val="F4E8C9"/>
                  </a:solidFill>
                </a:endParaRPr>
              </a:p>
              <a:p>
                <a:pPr marL="0" indent="0">
                  <a:buNone/>
                </a:pPr>
                <a:endParaRPr lang="en-GB" sz="1800" dirty="0">
                  <a:solidFill>
                    <a:srgbClr val="F4E8C9"/>
                  </a:solidFill>
                </a:endParaRPr>
              </a:p>
            </p:txBody>
          </p:sp>
        </mc:Choice>
        <mc:Fallback xmlns="">
          <p:sp>
            <p:nvSpPr>
              <p:cNvPr id="8" name="Text Placeholder 3">
                <a:extLst>
                  <a:ext uri="{FF2B5EF4-FFF2-40B4-BE49-F238E27FC236}">
                    <a16:creationId xmlns:a16="http://schemas.microsoft.com/office/drawing/2014/main" id="{DDEE7034-B6EC-6B2C-984C-1106AF4657BC}"/>
                  </a:ext>
                </a:extLst>
              </p:cNvPr>
              <p:cNvSpPr txBox="1">
                <a:spLocks noRot="1" noChangeAspect="1" noMove="1" noResize="1" noEditPoints="1" noAdjustHandles="1" noChangeArrowheads="1" noChangeShapeType="1" noTextEdit="1"/>
              </p:cNvSpPr>
              <p:nvPr/>
            </p:nvSpPr>
            <p:spPr>
              <a:xfrm>
                <a:off x="5442646" y="2430599"/>
                <a:ext cx="6335908" cy="3357759"/>
              </a:xfrm>
              <a:prstGeom prst="rect">
                <a:avLst/>
              </a:prstGeom>
              <a:blipFill>
                <a:blip r:embed="rId2"/>
                <a:stretch>
                  <a:fillRect l="-866" t="-1815"/>
                </a:stretch>
              </a:blipFill>
            </p:spPr>
            <p:txBody>
              <a:bodyPr/>
              <a:lstStyle/>
              <a:p>
                <a:r>
                  <a:rPr lang="en-GB">
                    <a:noFill/>
                  </a:rPr>
                  <a:t> </a:t>
                </a:r>
              </a:p>
            </p:txBody>
          </p:sp>
        </mc:Fallback>
      </mc:AlternateContent>
      <p:sp>
        <p:nvSpPr>
          <p:cNvPr id="10" name="Rectangle 2">
            <a:extLst>
              <a:ext uri="{FF2B5EF4-FFF2-40B4-BE49-F238E27FC236}">
                <a16:creationId xmlns:a16="http://schemas.microsoft.com/office/drawing/2014/main" id="{7B9A5B59-C0DB-8120-E0F7-D1BBC6DBEC1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7BF3D552-F956-91AD-4205-C6C95410A3AD}"/>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cxnSp>
        <p:nvCxnSpPr>
          <p:cNvPr id="9" name="Straight Connector 8">
            <a:extLst>
              <a:ext uri="{FF2B5EF4-FFF2-40B4-BE49-F238E27FC236}">
                <a16:creationId xmlns:a16="http://schemas.microsoft.com/office/drawing/2014/main" id="{79059212-F0F4-90F8-E8CB-0E3D65FF7C90}"/>
              </a:ext>
            </a:extLst>
          </p:cNvPr>
          <p:cNvCxnSpPr>
            <a:cxnSpLocks/>
          </p:cNvCxnSpPr>
          <p:nvPr/>
        </p:nvCxnSpPr>
        <p:spPr>
          <a:xfrm>
            <a:off x="894080" y="1524000"/>
            <a:ext cx="0" cy="3810000"/>
          </a:xfrm>
          <a:prstGeom prst="line">
            <a:avLst/>
          </a:prstGeom>
          <a:ln w="38100">
            <a:solidFill>
              <a:srgbClr val="F4E8C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BC5474-BCC9-CD30-0ED8-B141A3BFF9FA}"/>
              </a:ext>
            </a:extLst>
          </p:cNvPr>
          <p:cNvCxnSpPr>
            <a:cxnSpLocks/>
          </p:cNvCxnSpPr>
          <p:nvPr/>
        </p:nvCxnSpPr>
        <p:spPr>
          <a:xfrm rot="5400000">
            <a:off x="2641600" y="3261360"/>
            <a:ext cx="0" cy="3810000"/>
          </a:xfrm>
          <a:prstGeom prst="line">
            <a:avLst/>
          </a:prstGeom>
          <a:ln w="38100">
            <a:solidFill>
              <a:srgbClr val="F4E8C9"/>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3047F2A-A6ED-E374-B774-E716CB9E96C0}"/>
              </a:ext>
            </a:extLst>
          </p:cNvPr>
          <p:cNvSpPr txBox="1">
            <a:spLocks/>
          </p:cNvSpPr>
          <p:nvPr/>
        </p:nvSpPr>
        <p:spPr>
          <a:xfrm rot="16200000">
            <a:off x="-244648" y="1993954"/>
            <a:ext cx="1758218" cy="430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Log(Spectrum)</a:t>
            </a:r>
          </a:p>
          <a:p>
            <a:pPr marL="0" indent="0">
              <a:buNone/>
            </a:pPr>
            <a:endParaRPr lang="en-GB" sz="1800" dirty="0">
              <a:solidFill>
                <a:srgbClr val="F4E8C9"/>
              </a:solidFill>
            </a:endParaRPr>
          </a:p>
        </p:txBody>
      </p:sp>
      <mc:AlternateContent xmlns:mc="http://schemas.openxmlformats.org/markup-compatibility/2006" xmlns:a14="http://schemas.microsoft.com/office/drawing/2010/main">
        <mc:Choice Requires="a14">
          <p:sp>
            <p:nvSpPr>
              <p:cNvPr id="14" name="Text Placeholder 3">
                <a:extLst>
                  <a:ext uri="{FF2B5EF4-FFF2-40B4-BE49-F238E27FC236}">
                    <a16:creationId xmlns:a16="http://schemas.microsoft.com/office/drawing/2014/main" id="{9988672E-1C56-B2C7-5636-D936F74D72C2}"/>
                  </a:ext>
                </a:extLst>
              </p:cNvPr>
              <p:cNvSpPr txBox="1">
                <a:spLocks/>
              </p:cNvSpPr>
              <p:nvPr/>
            </p:nvSpPr>
            <p:spPr>
              <a:xfrm>
                <a:off x="3736055" y="5267092"/>
                <a:ext cx="1621089" cy="430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Log(</a:t>
                </a:r>
                <a14:m>
                  <m:oMath xmlns:m="http://schemas.openxmlformats.org/officeDocument/2006/math">
                    <m:r>
                      <a:rPr lang="en-GB" sz="1800" i="1" dirty="0" smtClean="0">
                        <a:solidFill>
                          <a:srgbClr val="F4E8C9"/>
                        </a:solidFill>
                        <a:latin typeface="Cambria Math" panose="02040503050406030204" pitchFamily="18" charset="0"/>
                      </a:rPr>
                      <m:t>𝑘</m:t>
                    </m:r>
                    <m:r>
                      <a:rPr lang="en-GB" sz="1800" b="0" i="1" dirty="0" smtClean="0">
                        <a:solidFill>
                          <a:srgbClr val="F4E8C9"/>
                        </a:solidFill>
                        <a:latin typeface="Cambria Math" panose="02040503050406030204" pitchFamily="18" charset="0"/>
                      </a:rPr>
                      <m:t>)</m:t>
                    </m:r>
                  </m:oMath>
                </a14:m>
                <a:endParaRPr lang="en-GB" sz="1800" dirty="0">
                  <a:solidFill>
                    <a:srgbClr val="F4E8C9"/>
                  </a:solidFill>
                </a:endParaRPr>
              </a:p>
              <a:p>
                <a:pPr marL="0" indent="0">
                  <a:buNone/>
                </a:pPr>
                <a:endParaRPr lang="en-GB" sz="1800" dirty="0">
                  <a:solidFill>
                    <a:srgbClr val="F4E8C9"/>
                  </a:solidFill>
                </a:endParaRPr>
              </a:p>
            </p:txBody>
          </p:sp>
        </mc:Choice>
        <mc:Fallback xmlns="">
          <p:sp>
            <p:nvSpPr>
              <p:cNvPr id="14" name="Text Placeholder 3">
                <a:extLst>
                  <a:ext uri="{FF2B5EF4-FFF2-40B4-BE49-F238E27FC236}">
                    <a16:creationId xmlns:a16="http://schemas.microsoft.com/office/drawing/2014/main" id="{9988672E-1C56-B2C7-5636-D936F74D72C2}"/>
                  </a:ext>
                </a:extLst>
              </p:cNvPr>
              <p:cNvSpPr txBox="1">
                <a:spLocks noRot="1" noChangeAspect="1" noMove="1" noResize="1" noEditPoints="1" noAdjustHandles="1" noChangeArrowheads="1" noChangeShapeType="1" noTextEdit="1"/>
              </p:cNvSpPr>
              <p:nvPr/>
            </p:nvSpPr>
            <p:spPr>
              <a:xfrm>
                <a:off x="3736055" y="5267092"/>
                <a:ext cx="1621089" cy="430408"/>
              </a:xfrm>
              <a:prstGeom prst="rect">
                <a:avLst/>
              </a:prstGeom>
              <a:blipFill>
                <a:blip r:embed="rId3"/>
                <a:stretch>
                  <a:fillRect l="-3383" t="-12676" b="-1408"/>
                </a:stretch>
              </a:blipFill>
            </p:spPr>
            <p:txBody>
              <a:bodyPr/>
              <a:lstStyle/>
              <a:p>
                <a:r>
                  <a:rPr lang="en-GB">
                    <a:noFill/>
                  </a:rPr>
                  <a:t> </a:t>
                </a:r>
              </a:p>
            </p:txBody>
          </p:sp>
        </mc:Fallback>
      </mc:AlternateContent>
      <p:sp>
        <p:nvSpPr>
          <p:cNvPr id="15" name="Arrow: Down 14">
            <a:extLst>
              <a:ext uri="{FF2B5EF4-FFF2-40B4-BE49-F238E27FC236}">
                <a16:creationId xmlns:a16="http://schemas.microsoft.com/office/drawing/2014/main" id="{D0C2FF49-F5D8-185C-901F-20E177CE87E6}"/>
              </a:ext>
            </a:extLst>
          </p:cNvPr>
          <p:cNvSpPr/>
          <p:nvPr/>
        </p:nvSpPr>
        <p:spPr>
          <a:xfrm rot="10800000">
            <a:off x="2695938" y="3088267"/>
            <a:ext cx="314950" cy="1534151"/>
          </a:xfrm>
          <a:prstGeom prst="downArrow">
            <a:avLst/>
          </a:prstGeom>
          <a:solidFill>
            <a:srgbClr val="89A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4ACA2B47-E0F1-6853-9DEC-0FBBAD4BB46B}"/>
              </a:ext>
            </a:extLst>
          </p:cNvPr>
          <p:cNvCxnSpPr>
            <a:cxnSpLocks/>
          </p:cNvCxnSpPr>
          <p:nvPr/>
        </p:nvCxnSpPr>
        <p:spPr>
          <a:xfrm>
            <a:off x="2874134" y="2930934"/>
            <a:ext cx="1265404" cy="1147542"/>
          </a:xfrm>
          <a:prstGeom prst="line">
            <a:avLst/>
          </a:prstGeom>
          <a:ln w="5715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FF5600-C086-0F78-A398-C2370F9DE0A2}"/>
              </a:ext>
            </a:extLst>
          </p:cNvPr>
          <p:cNvCxnSpPr>
            <a:cxnSpLocks/>
          </p:cNvCxnSpPr>
          <p:nvPr/>
        </p:nvCxnSpPr>
        <p:spPr>
          <a:xfrm>
            <a:off x="1383110" y="2430599"/>
            <a:ext cx="1491024" cy="500335"/>
          </a:xfrm>
          <a:prstGeom prst="line">
            <a:avLst/>
          </a:prstGeom>
          <a:ln w="5715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E0EF2ED-F7B4-29CD-B56D-BD81A7BAA373}"/>
              </a:ext>
            </a:extLst>
          </p:cNvPr>
          <p:cNvSpPr/>
          <p:nvPr/>
        </p:nvSpPr>
        <p:spPr>
          <a:xfrm rot="2738850">
            <a:off x="3620460" y="3979064"/>
            <a:ext cx="580265" cy="618982"/>
          </a:xfrm>
          <a:prstGeom prst="arc">
            <a:avLst>
              <a:gd name="adj1" fmla="val 16200000"/>
              <a:gd name="adj2" fmla="val 18276452"/>
            </a:avLst>
          </a:prstGeom>
          <a:noFill/>
          <a:ln w="5715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rgbClr val="89A4D1"/>
                </a:solidFill>
              </a:ln>
            </a:endParaRPr>
          </a:p>
        </p:txBody>
      </p:sp>
      <p:sp>
        <p:nvSpPr>
          <p:cNvPr id="23" name="Arc 22">
            <a:extLst>
              <a:ext uri="{FF2B5EF4-FFF2-40B4-BE49-F238E27FC236}">
                <a16:creationId xmlns:a16="http://schemas.microsoft.com/office/drawing/2014/main" id="{B7AB36C1-0934-5628-05E6-1E8873F65DE6}"/>
              </a:ext>
            </a:extLst>
          </p:cNvPr>
          <p:cNvSpPr/>
          <p:nvPr/>
        </p:nvSpPr>
        <p:spPr>
          <a:xfrm rot="19383915">
            <a:off x="1082110" y="2423790"/>
            <a:ext cx="580265" cy="618982"/>
          </a:xfrm>
          <a:prstGeom prst="arc">
            <a:avLst>
              <a:gd name="adj1" fmla="val 14023804"/>
              <a:gd name="adj2" fmla="val 18654904"/>
            </a:avLst>
          </a:prstGeom>
          <a:noFill/>
          <a:ln w="5715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rgbClr val="89A4D1"/>
                </a:solidFill>
              </a:ln>
            </a:endParaRPr>
          </a:p>
        </p:txBody>
      </p:sp>
      <p:sp>
        <p:nvSpPr>
          <p:cNvPr id="25" name="Oval 24">
            <a:extLst>
              <a:ext uri="{FF2B5EF4-FFF2-40B4-BE49-F238E27FC236}">
                <a16:creationId xmlns:a16="http://schemas.microsoft.com/office/drawing/2014/main" id="{FD1F927F-9279-4D23-4DE0-9761E7A67E3E}"/>
              </a:ext>
            </a:extLst>
          </p:cNvPr>
          <p:cNvSpPr/>
          <p:nvPr/>
        </p:nvSpPr>
        <p:spPr>
          <a:xfrm>
            <a:off x="2851274" y="2908074"/>
            <a:ext cx="45719" cy="45719"/>
          </a:xfrm>
          <a:prstGeom prst="ellipse">
            <a:avLst/>
          </a:prstGeom>
          <a:solidFill>
            <a:schemeClr val="bg1">
              <a:lumMod val="50000"/>
              <a:lumOff val="50000"/>
            </a:schemeClr>
          </a:solidFill>
          <a:ln>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1">
            <a:extLst>
              <a:ext uri="{FF2B5EF4-FFF2-40B4-BE49-F238E27FC236}">
                <a16:creationId xmlns:a16="http://schemas.microsoft.com/office/drawing/2014/main" id="{BA5DA174-EEB9-2AD4-D322-C0FB7A383B55}"/>
              </a:ext>
            </a:extLst>
          </p:cNvPr>
          <p:cNvSpPr txBox="1"/>
          <p:nvPr/>
        </p:nvSpPr>
        <p:spPr>
          <a:xfrm>
            <a:off x="2036674" y="4581585"/>
            <a:ext cx="167491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Energy injection</a:t>
            </a:r>
            <a:endParaRPr lang="en-GB" sz="1600" dirty="0">
              <a:solidFill>
                <a:srgbClr val="89A4D1"/>
              </a:solidFill>
              <a:latin typeface="Cavolini" panose="020B0502040204020203" pitchFamily="66" charset="0"/>
              <a:cs typeface="Cavolini" panose="020B0502040204020203" pitchFamily="66" charset="0"/>
            </a:endParaRPr>
          </a:p>
        </p:txBody>
      </p:sp>
      <p:sp>
        <p:nvSpPr>
          <p:cNvPr id="2" name="TextBox 11">
            <a:extLst>
              <a:ext uri="{FF2B5EF4-FFF2-40B4-BE49-F238E27FC236}">
                <a16:creationId xmlns:a16="http://schemas.microsoft.com/office/drawing/2014/main" id="{CDED4A18-F947-1A5F-6CBB-564F0F88A7A0}"/>
              </a:ext>
            </a:extLst>
          </p:cNvPr>
          <p:cNvSpPr txBox="1"/>
          <p:nvPr/>
        </p:nvSpPr>
        <p:spPr>
          <a:xfrm rot="2530952">
            <a:off x="2853575" y="3005704"/>
            <a:ext cx="167491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Direct cascade</a:t>
            </a:r>
            <a:endParaRPr lang="en-GB" sz="1600" dirty="0">
              <a:solidFill>
                <a:srgbClr val="89A4D1"/>
              </a:solidFill>
              <a:latin typeface="Cavolini" panose="020B0502040204020203" pitchFamily="66" charset="0"/>
              <a:cs typeface="Cavolini" panose="020B0502040204020203" pitchFamily="66" charset="0"/>
            </a:endParaRPr>
          </a:p>
        </p:txBody>
      </p:sp>
      <p:sp>
        <p:nvSpPr>
          <p:cNvPr id="6" name="TextBox 11">
            <a:extLst>
              <a:ext uri="{FF2B5EF4-FFF2-40B4-BE49-F238E27FC236}">
                <a16:creationId xmlns:a16="http://schemas.microsoft.com/office/drawing/2014/main" id="{3BD89ECE-74DF-BC6D-659C-0F3103194CA6}"/>
              </a:ext>
            </a:extLst>
          </p:cNvPr>
          <p:cNvSpPr txBox="1"/>
          <p:nvPr/>
        </p:nvSpPr>
        <p:spPr>
          <a:xfrm rot="1153346">
            <a:off x="1352145" y="2135437"/>
            <a:ext cx="167491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rgbClr val="89A4D1"/>
                </a:solidFill>
                <a:latin typeface="Cavolini" panose="03000502040302020204" pitchFamily="66" charset="0"/>
                <a:cs typeface="Cavolini" panose="03000502040302020204" pitchFamily="66" charset="0"/>
              </a:rPr>
              <a:t>Indirect cascade</a:t>
            </a:r>
            <a:endParaRPr lang="en-GB" sz="1600" dirty="0">
              <a:solidFill>
                <a:srgbClr val="89A4D1"/>
              </a:solidFill>
              <a:latin typeface="Cavolini" panose="020B0502040204020203" pitchFamily="66" charset="0"/>
              <a:cs typeface="Cavolini" panose="020B0502040204020203" pitchFamily="66" charset="0"/>
            </a:endParaRPr>
          </a:p>
        </p:txBody>
      </p:sp>
    </p:spTree>
    <p:extLst>
      <p:ext uri="{BB962C8B-B14F-4D97-AF65-F5344CB8AC3E}">
        <p14:creationId xmlns:p14="http://schemas.microsoft.com/office/powerpoint/2010/main" val="368929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FE3CD-AB33-DD23-5D1D-350550B711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CCD8D1-7A10-71E5-6BD8-C02466C372C8}"/>
              </a:ext>
            </a:extLst>
          </p:cNvPr>
          <p:cNvSpPr>
            <a:spLocks noGrp="1"/>
          </p:cNvSpPr>
          <p:nvPr>
            <p:ph type="sldNum" sz="quarter" idx="12"/>
          </p:nvPr>
        </p:nvSpPr>
        <p:spPr/>
        <p:txBody>
          <a:bodyPr/>
          <a:lstStyle/>
          <a:p>
            <a:fld id="{CB93F257-6BBA-414E-8121-BAD21A67B24E}" type="slidenum">
              <a:rPr lang="en-US" smtClean="0">
                <a:solidFill>
                  <a:srgbClr val="89A4D1"/>
                </a:solidFill>
              </a:rPr>
              <a:pPr/>
              <a:t>4</a:t>
            </a:fld>
            <a:endParaRPr lang="en-US" dirty="0">
              <a:solidFill>
                <a:srgbClr val="89A4D1"/>
              </a:solidFill>
            </a:endParaRPr>
          </a:p>
        </p:txBody>
      </p:sp>
      <p:sp>
        <p:nvSpPr>
          <p:cNvPr id="4" name="Title 3">
            <a:extLst>
              <a:ext uri="{FF2B5EF4-FFF2-40B4-BE49-F238E27FC236}">
                <a16:creationId xmlns:a16="http://schemas.microsoft.com/office/drawing/2014/main" id="{108D487A-28E0-F465-A157-9B7D9DE1AD3D}"/>
              </a:ext>
            </a:extLst>
          </p:cNvPr>
          <p:cNvSpPr>
            <a:spLocks noGrp="1"/>
          </p:cNvSpPr>
          <p:nvPr>
            <p:ph type="title"/>
          </p:nvPr>
        </p:nvSpPr>
        <p:spPr>
          <a:xfrm>
            <a:off x="176231" y="5676827"/>
            <a:ext cx="3510203" cy="1019291"/>
          </a:xfrm>
        </p:spPr>
        <p:txBody>
          <a:bodyPr>
            <a:normAutofit/>
          </a:bodyPr>
          <a:lstStyle/>
          <a:p>
            <a:pPr algn="r"/>
            <a:r>
              <a:rPr lang="en-GB" sz="4400" dirty="0"/>
              <a:t>Universality</a:t>
            </a:r>
            <a:endParaRPr lang="en-GB" sz="5400" dirty="0"/>
          </a:p>
        </p:txBody>
      </p:sp>
      <p:sp>
        <p:nvSpPr>
          <p:cNvPr id="10" name="Rectangle 2">
            <a:extLst>
              <a:ext uri="{FF2B5EF4-FFF2-40B4-BE49-F238E27FC236}">
                <a16:creationId xmlns:a16="http://schemas.microsoft.com/office/drawing/2014/main" id="{CE9790EE-49E7-6106-A30D-6E20CA215B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BE91B27D-5321-DCD3-A258-7A6EEBC88400}"/>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sp>
        <p:nvSpPr>
          <p:cNvPr id="9" name="Text Placeholder 3">
            <a:extLst>
              <a:ext uri="{FF2B5EF4-FFF2-40B4-BE49-F238E27FC236}">
                <a16:creationId xmlns:a16="http://schemas.microsoft.com/office/drawing/2014/main" id="{A6F9C579-0595-2426-866C-670662911D97}"/>
              </a:ext>
            </a:extLst>
          </p:cNvPr>
          <p:cNvSpPr txBox="1">
            <a:spLocks/>
          </p:cNvSpPr>
          <p:nvPr/>
        </p:nvSpPr>
        <p:spPr>
          <a:xfrm>
            <a:off x="5992238" y="32478"/>
            <a:ext cx="6143057" cy="144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[1] J. Berges, Nonequilibrium Quantum </a:t>
            </a:r>
            <a:r>
              <a:rPr lang="en-GB" sz="1200" i="1" dirty="0" err="1">
                <a:solidFill>
                  <a:srgbClr val="F4E8C9"/>
                </a:solidFill>
              </a:rPr>
              <a:t>Fields:From</a:t>
            </a:r>
            <a:r>
              <a:rPr lang="en-GB" sz="1200" i="1" dirty="0">
                <a:solidFill>
                  <a:srgbClr val="F4E8C9"/>
                </a:solidFill>
              </a:rPr>
              <a:t> Cold Atoms to Cosmology</a:t>
            </a:r>
          </a:p>
          <a:p>
            <a:pPr marL="0" indent="0" algn="just">
              <a:buNone/>
            </a:pPr>
            <a:r>
              <a:rPr lang="en-GB" sz="1200" i="1" dirty="0">
                <a:solidFill>
                  <a:srgbClr val="F4E8C9"/>
                </a:solidFill>
              </a:rPr>
              <a:t>[2] Micha, R., &amp; Tkachev, I. I. (2004). Turbulent thermalization. Physical Review D, 70(4), 043538.</a:t>
            </a:r>
          </a:p>
        </p:txBody>
      </p:sp>
      <p:grpSp>
        <p:nvGrpSpPr>
          <p:cNvPr id="12" name="Group 11">
            <a:extLst>
              <a:ext uri="{FF2B5EF4-FFF2-40B4-BE49-F238E27FC236}">
                <a16:creationId xmlns:a16="http://schemas.microsoft.com/office/drawing/2014/main" id="{A7718863-0F3B-131C-8840-0EF7C3AD9B1B}"/>
              </a:ext>
            </a:extLst>
          </p:cNvPr>
          <p:cNvGrpSpPr/>
          <p:nvPr/>
        </p:nvGrpSpPr>
        <p:grpSpPr>
          <a:xfrm>
            <a:off x="7955663" y="2720795"/>
            <a:ext cx="4179632" cy="3635555"/>
            <a:chOff x="7955663" y="2648019"/>
            <a:chExt cx="4179632" cy="3635555"/>
          </a:xfrm>
        </p:grpSpPr>
        <p:pic>
          <p:nvPicPr>
            <p:cNvPr id="1026" name="Picture 2">
              <a:extLst>
                <a:ext uri="{FF2B5EF4-FFF2-40B4-BE49-F238E27FC236}">
                  <a16:creationId xmlns:a16="http://schemas.microsoft.com/office/drawing/2014/main" id="{F14C1B49-F94D-A86A-1329-F5F9F6BF2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103" y="2978306"/>
              <a:ext cx="3870193" cy="2726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 Placeholder 3">
                  <a:extLst>
                    <a:ext uri="{FF2B5EF4-FFF2-40B4-BE49-F238E27FC236}">
                      <a16:creationId xmlns:a16="http://schemas.microsoft.com/office/drawing/2014/main" id="{C0C87FA2-608E-8A24-EBF8-A84E8FA4AB6D}"/>
                    </a:ext>
                  </a:extLst>
                </p:cNvPr>
                <p:cNvSpPr txBox="1">
                  <a:spLocks/>
                </p:cNvSpPr>
                <p:nvPr/>
              </p:nvSpPr>
              <p:spPr>
                <a:xfrm>
                  <a:off x="7955663" y="5704552"/>
                  <a:ext cx="4179632" cy="579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rgbClr val="F4E8C9"/>
                      </a:solidFill>
                    </a:rPr>
                    <a:t>Particle number density </a:t>
                  </a:r>
                  <a14:m>
                    <m:oMath xmlns:m="http://schemas.openxmlformats.org/officeDocument/2006/math">
                      <m:sSub>
                        <m:sSubPr>
                          <m:ctrlPr>
                            <a:rPr lang="en-GB" sz="1400" b="0" i="1" smtClean="0">
                              <a:solidFill>
                                <a:srgbClr val="F4E8C9"/>
                              </a:solidFill>
                              <a:latin typeface="Cambria Math" panose="02040503050406030204" pitchFamily="18" charset="0"/>
                            </a:rPr>
                          </m:ctrlPr>
                        </m:sSubPr>
                        <m:e>
                          <m:r>
                            <a:rPr lang="en-GB" sz="1400" b="0" i="1" smtClean="0">
                              <a:solidFill>
                                <a:srgbClr val="F4E8C9"/>
                              </a:solidFill>
                              <a:latin typeface="Cambria Math" panose="02040503050406030204" pitchFamily="18" charset="0"/>
                            </a:rPr>
                            <m:t>𝑛</m:t>
                          </m:r>
                        </m:e>
                        <m:sub>
                          <m:r>
                            <a:rPr lang="en-GB" sz="1400" b="0" i="1" smtClean="0">
                              <a:solidFill>
                                <a:srgbClr val="F4E8C9"/>
                              </a:solidFill>
                              <a:latin typeface="Cambria Math" panose="02040503050406030204" pitchFamily="18" charset="0"/>
                            </a:rPr>
                            <m:t>𝑘</m:t>
                          </m:r>
                        </m:sub>
                      </m:sSub>
                    </m:oMath>
                  </a14:m>
                  <a:r>
                    <a:rPr lang="en-GB" sz="1400" dirty="0">
                      <a:solidFill>
                        <a:srgbClr val="F4E8C9"/>
                      </a:solidFill>
                    </a:rPr>
                    <a:t> vs momentum </a:t>
                  </a:r>
                  <a14:m>
                    <m:oMath xmlns:m="http://schemas.openxmlformats.org/officeDocument/2006/math">
                      <m:r>
                        <a:rPr lang="en-GB" sz="1400" b="0" i="1" smtClean="0">
                          <a:solidFill>
                            <a:srgbClr val="F4E8C9"/>
                          </a:solidFill>
                          <a:latin typeface="Cambria Math" panose="02040503050406030204" pitchFamily="18" charset="0"/>
                        </a:rPr>
                        <m:t>𝑘</m:t>
                      </m:r>
                    </m:oMath>
                  </a14:m>
                  <a:r>
                    <a:rPr lang="en-GB" sz="1400" dirty="0">
                      <a:solidFill>
                        <a:srgbClr val="F4E8C9"/>
                      </a:solidFill>
                    </a:rPr>
                    <a:t> of a scalar field coupled to the </a:t>
                  </a:r>
                  <a:r>
                    <a:rPr lang="en-GB" sz="1400" dirty="0" err="1">
                      <a:solidFill>
                        <a:srgbClr val="F4E8C9"/>
                      </a:solidFill>
                    </a:rPr>
                    <a:t>inflaton</a:t>
                  </a:r>
                  <a:r>
                    <a:rPr lang="en-GB" sz="1400" dirty="0">
                      <a:solidFill>
                        <a:srgbClr val="F4E8C9"/>
                      </a:solidFill>
                    </a:rPr>
                    <a:t>, at different times </a:t>
                  </a:r>
                  <a14:m>
                    <m:oMath xmlns:m="http://schemas.openxmlformats.org/officeDocument/2006/math">
                      <m:r>
                        <a:rPr lang="en-GB" sz="1400" i="1" smtClean="0">
                          <a:solidFill>
                            <a:srgbClr val="F4E8C9"/>
                          </a:solidFill>
                          <a:latin typeface="Cambria Math" panose="02040503050406030204" pitchFamily="18" charset="0"/>
                          <a:ea typeface="Cambria Math" panose="02040503050406030204" pitchFamily="18" charset="0"/>
                        </a:rPr>
                        <m:t>𝜂</m:t>
                      </m:r>
                    </m:oMath>
                  </a14:m>
                  <a:r>
                    <a:rPr lang="en-GB" sz="1400" dirty="0">
                      <a:solidFill>
                        <a:srgbClr val="F4E8C9"/>
                      </a:solidFill>
                    </a:rPr>
                    <a:t> [2] </a:t>
                  </a:r>
                </a:p>
              </p:txBody>
            </p:sp>
          </mc:Choice>
          <mc:Fallback xmlns="">
            <p:sp>
              <p:nvSpPr>
                <p:cNvPr id="2" name="Text Placeholder 3">
                  <a:extLst>
                    <a:ext uri="{FF2B5EF4-FFF2-40B4-BE49-F238E27FC236}">
                      <a16:creationId xmlns:a16="http://schemas.microsoft.com/office/drawing/2014/main" id="{C0C87FA2-608E-8A24-EBF8-A84E8FA4AB6D}"/>
                    </a:ext>
                  </a:extLst>
                </p:cNvPr>
                <p:cNvSpPr txBox="1">
                  <a:spLocks noRot="1" noChangeAspect="1" noMove="1" noResize="1" noEditPoints="1" noAdjustHandles="1" noChangeArrowheads="1" noChangeShapeType="1" noTextEdit="1"/>
                </p:cNvSpPr>
                <p:nvPr/>
              </p:nvSpPr>
              <p:spPr>
                <a:xfrm>
                  <a:off x="7955663" y="5704552"/>
                  <a:ext cx="4179632" cy="579022"/>
                </a:xfrm>
                <a:prstGeom prst="rect">
                  <a:avLst/>
                </a:prstGeom>
                <a:blipFill>
                  <a:blip r:embed="rId3"/>
                  <a:stretch>
                    <a:fillRect l="-437" t="-5263" r="-146"/>
                  </a:stretch>
                </a:blipFill>
              </p:spPr>
              <p:txBody>
                <a:bodyPr/>
                <a:lstStyle/>
                <a:p>
                  <a:r>
                    <a:rPr lang="en-GB">
                      <a:noFill/>
                    </a:rPr>
                    <a:t> </a:t>
                  </a:r>
                </a:p>
              </p:txBody>
            </p:sp>
          </mc:Fallback>
        </mc:AlternateContent>
        <p:sp>
          <p:nvSpPr>
            <p:cNvPr id="13" name="Text Placeholder 3">
              <a:extLst>
                <a:ext uri="{FF2B5EF4-FFF2-40B4-BE49-F238E27FC236}">
                  <a16:creationId xmlns:a16="http://schemas.microsoft.com/office/drawing/2014/main" id="{7B192D76-B170-0D20-76DC-09C2E749F231}"/>
                </a:ext>
              </a:extLst>
            </p:cNvPr>
            <p:cNvSpPr txBox="1">
              <a:spLocks/>
            </p:cNvSpPr>
            <p:nvPr/>
          </p:nvSpPr>
          <p:spPr>
            <a:xfrm>
              <a:off x="8060832" y="2648019"/>
              <a:ext cx="3870193" cy="8448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rgbClr val="F4E8C9"/>
                  </a:solidFill>
                </a:rPr>
                <a:t>Cosmological </a:t>
              </a:r>
              <a:r>
                <a:rPr lang="en-GB" sz="1800" dirty="0">
                  <a:solidFill>
                    <a:srgbClr val="F4E8C9"/>
                  </a:solidFill>
                </a:rPr>
                <a:t>(p)</a:t>
              </a:r>
              <a:r>
                <a:rPr lang="en-GB" sz="1800" b="1" dirty="0">
                  <a:solidFill>
                    <a:srgbClr val="F4E8C9"/>
                  </a:solidFill>
                </a:rPr>
                <a:t>reheating</a:t>
              </a:r>
            </a:p>
          </p:txBody>
        </p:sp>
      </p:grpSp>
      <p:pic>
        <p:nvPicPr>
          <p:cNvPr id="2050" name="Picture 2" descr="Turbulent Ocean Pattern On Surface Of Pacific Ocean Stock Photo - Download  Image Now - iStock">
            <a:extLst>
              <a:ext uri="{FF2B5EF4-FFF2-40B4-BE49-F238E27FC236}">
                <a16:creationId xmlns:a16="http://schemas.microsoft.com/office/drawing/2014/main" id="{E6DB7890-B9FF-42A5-67D6-D89ADD0F7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31" y="564343"/>
            <a:ext cx="4253529" cy="31901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94DE37B4-492A-0596-A46D-A3A709D82E59}"/>
              </a:ext>
            </a:extLst>
          </p:cNvPr>
          <p:cNvSpPr txBox="1">
            <a:spLocks/>
          </p:cNvSpPr>
          <p:nvPr/>
        </p:nvSpPr>
        <p:spPr>
          <a:xfrm>
            <a:off x="176231" y="211267"/>
            <a:ext cx="4253529" cy="578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rgbClr val="F4E8C9"/>
                </a:solidFill>
              </a:rPr>
              <a:t>Turbulence</a:t>
            </a:r>
            <a:endParaRPr lang="en-GB" sz="1800" dirty="0">
              <a:solidFill>
                <a:srgbClr val="F4E8C9"/>
              </a:solidFill>
            </a:endParaRPr>
          </a:p>
        </p:txBody>
      </p:sp>
      <p:grpSp>
        <p:nvGrpSpPr>
          <p:cNvPr id="15" name="Group 14">
            <a:extLst>
              <a:ext uri="{FF2B5EF4-FFF2-40B4-BE49-F238E27FC236}">
                <a16:creationId xmlns:a16="http://schemas.microsoft.com/office/drawing/2014/main" id="{61129589-A0A3-A1B6-FA77-97AA9BE1DE01}"/>
              </a:ext>
            </a:extLst>
          </p:cNvPr>
          <p:cNvGrpSpPr/>
          <p:nvPr/>
        </p:nvGrpSpPr>
        <p:grpSpPr>
          <a:xfrm>
            <a:off x="4624423" y="1066336"/>
            <a:ext cx="3204681" cy="4287625"/>
            <a:chOff x="4385954" y="1198929"/>
            <a:chExt cx="3204681" cy="4287625"/>
          </a:xfrm>
        </p:grpSpPr>
        <p:pic>
          <p:nvPicPr>
            <p:cNvPr id="7" name="Picture 6" descr="A diagram of a diagram&#10;&#10;AI-generated content may be incorrect.">
              <a:extLst>
                <a:ext uri="{FF2B5EF4-FFF2-40B4-BE49-F238E27FC236}">
                  <a16:creationId xmlns:a16="http://schemas.microsoft.com/office/drawing/2014/main" id="{9CD761C2-3187-BEE4-60E6-EF0984D2465D}"/>
                </a:ext>
              </a:extLst>
            </p:cNvPr>
            <p:cNvPicPr>
              <a:picLocks noChangeAspect="1"/>
            </p:cNvPicPr>
            <p:nvPr/>
          </p:nvPicPr>
          <p:blipFill>
            <a:blip r:embed="rId5"/>
            <a:stretch>
              <a:fillRect/>
            </a:stretch>
          </p:blipFill>
          <p:spPr>
            <a:xfrm>
              <a:off x="4436705" y="1761732"/>
              <a:ext cx="3153930" cy="3145800"/>
            </a:xfrm>
            <a:prstGeom prst="rect">
              <a:avLst/>
            </a:prstGeom>
          </p:spPr>
        </p:pic>
        <p:sp>
          <p:nvSpPr>
            <p:cNvPr id="11" name="Text Placeholder 3">
              <a:extLst>
                <a:ext uri="{FF2B5EF4-FFF2-40B4-BE49-F238E27FC236}">
                  <a16:creationId xmlns:a16="http://schemas.microsoft.com/office/drawing/2014/main" id="{D0E2BBD0-66C8-5267-4146-55C0A0049C9E}"/>
                </a:ext>
              </a:extLst>
            </p:cNvPr>
            <p:cNvSpPr txBox="1">
              <a:spLocks/>
            </p:cNvSpPr>
            <p:nvPr/>
          </p:nvSpPr>
          <p:spPr>
            <a:xfrm>
              <a:off x="4537454" y="1198929"/>
              <a:ext cx="2952432" cy="672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rgbClr val="F4E8C9"/>
                  </a:solidFill>
                </a:rPr>
                <a:t>Thermalisation of far-from-equilibrium quantum fields</a:t>
              </a:r>
            </a:p>
            <a:p>
              <a:pPr marL="0" indent="0">
                <a:buNone/>
              </a:pPr>
              <a:endParaRPr lang="en-GB" sz="1800" b="1" dirty="0">
                <a:solidFill>
                  <a:srgbClr val="F4E8C9"/>
                </a:solidFill>
              </a:endParaRPr>
            </a:p>
          </p:txBody>
        </p:sp>
        <p:sp>
          <p:nvSpPr>
            <p:cNvPr id="6" name="Text Placeholder 3">
              <a:extLst>
                <a:ext uri="{FF2B5EF4-FFF2-40B4-BE49-F238E27FC236}">
                  <a16:creationId xmlns:a16="http://schemas.microsoft.com/office/drawing/2014/main" id="{C2D16144-0309-23EF-B57D-CFF44573241E}"/>
                </a:ext>
              </a:extLst>
            </p:cNvPr>
            <p:cNvSpPr txBox="1">
              <a:spLocks/>
            </p:cNvSpPr>
            <p:nvPr/>
          </p:nvSpPr>
          <p:spPr>
            <a:xfrm>
              <a:off x="4385954" y="4907532"/>
              <a:ext cx="3204681" cy="579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rgbClr val="F4E8C9"/>
                  </a:solidFill>
                </a:rPr>
                <a:t>A field transitioning from a far-from-equilibrium initial state to a thermal state passes through a nonthermal fixed point at which a spectral cascade appear [1]</a:t>
              </a:r>
            </a:p>
          </p:txBody>
        </p:sp>
      </p:grpSp>
      <p:sp>
        <p:nvSpPr>
          <p:cNvPr id="8" name="Text Placeholder 3">
            <a:extLst>
              <a:ext uri="{FF2B5EF4-FFF2-40B4-BE49-F238E27FC236}">
                <a16:creationId xmlns:a16="http://schemas.microsoft.com/office/drawing/2014/main" id="{0B31C0BB-7401-34E0-95BD-C62F4CE036B8}"/>
              </a:ext>
            </a:extLst>
          </p:cNvPr>
          <p:cNvSpPr txBox="1">
            <a:spLocks/>
          </p:cNvSpPr>
          <p:nvPr/>
        </p:nvSpPr>
        <p:spPr>
          <a:xfrm>
            <a:off x="23978" y="3748620"/>
            <a:ext cx="4647365" cy="1605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rgbClr val="F4E8C9"/>
                </a:solidFill>
              </a:rPr>
              <a:t>Conserved quantities cascade to different length-scales. The underlying mechanism is:</a:t>
            </a:r>
          </a:p>
          <a:p>
            <a:r>
              <a:rPr lang="en-GB" sz="1400" dirty="0">
                <a:solidFill>
                  <a:srgbClr val="F4E8C9"/>
                </a:solidFill>
              </a:rPr>
              <a:t>vortex buildup/breakdown for </a:t>
            </a:r>
            <a:r>
              <a:rPr lang="en-GB" sz="1400" b="1" dirty="0">
                <a:solidFill>
                  <a:srgbClr val="F4E8C9"/>
                </a:solidFill>
              </a:rPr>
              <a:t>hydrodynamic turbulence</a:t>
            </a:r>
          </a:p>
          <a:p>
            <a:r>
              <a:rPr lang="en-GB" sz="1400" dirty="0">
                <a:solidFill>
                  <a:srgbClr val="F4E8C9"/>
                </a:solidFill>
              </a:rPr>
              <a:t>Resonant wave interaction for </a:t>
            </a:r>
            <a:r>
              <a:rPr lang="en-GB" sz="1400" b="1" dirty="0">
                <a:solidFill>
                  <a:srgbClr val="F4E8C9"/>
                </a:solidFill>
              </a:rPr>
              <a:t>wave turbulence </a:t>
            </a:r>
          </a:p>
        </p:txBody>
      </p:sp>
    </p:spTree>
    <p:extLst>
      <p:ext uri="{BB962C8B-B14F-4D97-AF65-F5344CB8AC3E}">
        <p14:creationId xmlns:p14="http://schemas.microsoft.com/office/powerpoint/2010/main" val="319887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2B14B2-FA87-7AA5-E41A-989E805FF67F}"/>
              </a:ext>
            </a:extLst>
          </p:cNvPr>
          <p:cNvGrpSpPr/>
          <p:nvPr/>
        </p:nvGrpSpPr>
        <p:grpSpPr>
          <a:xfrm>
            <a:off x="5935133" y="0"/>
            <a:ext cx="6256867" cy="6858000"/>
            <a:chOff x="7095462" y="652627"/>
            <a:chExt cx="5164667" cy="5181378"/>
          </a:xfrm>
        </p:grpSpPr>
        <p:grpSp>
          <p:nvGrpSpPr>
            <p:cNvPr id="12" name="Group 11">
              <a:extLst>
                <a:ext uri="{FF2B5EF4-FFF2-40B4-BE49-F238E27FC236}">
                  <a16:creationId xmlns:a16="http://schemas.microsoft.com/office/drawing/2014/main" id="{4EE081D7-C9FB-9B49-2A10-498130BD2DA4}"/>
                </a:ext>
              </a:extLst>
            </p:cNvPr>
            <p:cNvGrpSpPr/>
            <p:nvPr/>
          </p:nvGrpSpPr>
          <p:grpSpPr>
            <a:xfrm>
              <a:off x="7095462" y="652627"/>
              <a:ext cx="5164667" cy="5181378"/>
              <a:chOff x="7095462" y="652627"/>
              <a:chExt cx="5164667" cy="5181378"/>
            </a:xfrm>
          </p:grpSpPr>
          <p:pic>
            <p:nvPicPr>
              <p:cNvPr id="13" name="Picture 12" descr="A machine with a red light&#10;&#10;Description automatically generated">
                <a:extLst>
                  <a:ext uri="{FF2B5EF4-FFF2-40B4-BE49-F238E27FC236}">
                    <a16:creationId xmlns:a16="http://schemas.microsoft.com/office/drawing/2014/main" id="{02F1B317-AC82-1653-553B-1BD2F183E73D}"/>
                  </a:ext>
                </a:extLst>
              </p:cNvPr>
              <p:cNvPicPr>
                <a:picLocks noChangeAspect="1"/>
              </p:cNvPicPr>
              <p:nvPr/>
            </p:nvPicPr>
            <p:blipFill rotWithShape="1">
              <a:blip r:embed="rId2"/>
              <a:srcRect t="9887" b="14870"/>
              <a:stretch/>
            </p:blipFill>
            <p:spPr>
              <a:xfrm>
                <a:off x="7095462" y="652627"/>
                <a:ext cx="5164667" cy="5181378"/>
              </a:xfrm>
              <a:prstGeom prst="rect">
                <a:avLst/>
              </a:prstGeom>
            </p:spPr>
          </p:pic>
          <p:sp>
            <p:nvSpPr>
              <p:cNvPr id="7" name="Freeform 9">
                <a:extLst>
                  <a:ext uri="{FF2B5EF4-FFF2-40B4-BE49-F238E27FC236}">
                    <a16:creationId xmlns:a16="http://schemas.microsoft.com/office/drawing/2014/main" id="{70CB3A73-D554-EA38-4C25-F249BBBBDB9B}"/>
                  </a:ext>
                </a:extLst>
              </p:cNvPr>
              <p:cNvSpPr/>
              <p:nvPr/>
            </p:nvSpPr>
            <p:spPr>
              <a:xfrm>
                <a:off x="9636006" y="674690"/>
                <a:ext cx="400169" cy="411160"/>
              </a:xfrm>
              <a:custGeom>
                <a:avLst/>
                <a:gdLst/>
                <a:ahLst/>
                <a:cxnLst/>
                <a:rect l="l" t="t" r="r" b="b"/>
                <a:pathLst>
                  <a:path w="585470" h="582930">
                    <a:moveTo>
                      <a:pt x="2540" y="284480"/>
                    </a:moveTo>
                    <a:cubicBezTo>
                      <a:pt x="52070" y="182880"/>
                      <a:pt x="74930" y="144780"/>
                      <a:pt x="86360" y="133350"/>
                    </a:cubicBezTo>
                    <a:cubicBezTo>
                      <a:pt x="90170" y="128270"/>
                      <a:pt x="95250" y="129540"/>
                      <a:pt x="97790" y="127000"/>
                    </a:cubicBezTo>
                    <a:cubicBezTo>
                      <a:pt x="99060" y="121920"/>
                      <a:pt x="92710" y="116840"/>
                      <a:pt x="93980" y="109220"/>
                    </a:cubicBezTo>
                    <a:cubicBezTo>
                      <a:pt x="99060" y="90170"/>
                      <a:pt x="129540" y="36830"/>
                      <a:pt x="156210" y="20320"/>
                    </a:cubicBezTo>
                    <a:cubicBezTo>
                      <a:pt x="180340" y="3810"/>
                      <a:pt x="217170" y="6350"/>
                      <a:pt x="246380" y="3810"/>
                    </a:cubicBezTo>
                    <a:cubicBezTo>
                      <a:pt x="274320" y="1270"/>
                      <a:pt x="300990" y="0"/>
                      <a:pt x="327660" y="3810"/>
                    </a:cubicBezTo>
                    <a:cubicBezTo>
                      <a:pt x="355600" y="6350"/>
                      <a:pt x="384810" y="7620"/>
                      <a:pt x="408940" y="21590"/>
                    </a:cubicBezTo>
                    <a:cubicBezTo>
                      <a:pt x="436880" y="36830"/>
                      <a:pt x="466090" y="67310"/>
                      <a:pt x="482600" y="93980"/>
                    </a:cubicBezTo>
                    <a:cubicBezTo>
                      <a:pt x="496570" y="115570"/>
                      <a:pt x="491490" y="142240"/>
                      <a:pt x="504190" y="163830"/>
                    </a:cubicBezTo>
                    <a:cubicBezTo>
                      <a:pt x="519430" y="187960"/>
                      <a:pt x="553720" y="203200"/>
                      <a:pt x="567690" y="228600"/>
                    </a:cubicBezTo>
                    <a:cubicBezTo>
                      <a:pt x="580390" y="254000"/>
                      <a:pt x="580390" y="289560"/>
                      <a:pt x="582930" y="318770"/>
                    </a:cubicBezTo>
                    <a:cubicBezTo>
                      <a:pt x="585470" y="344170"/>
                      <a:pt x="584200" y="368300"/>
                      <a:pt x="582930" y="394970"/>
                    </a:cubicBezTo>
                    <a:cubicBezTo>
                      <a:pt x="580390" y="421640"/>
                      <a:pt x="580390" y="452120"/>
                      <a:pt x="568960" y="477520"/>
                    </a:cubicBezTo>
                    <a:cubicBezTo>
                      <a:pt x="557530" y="504190"/>
                      <a:pt x="538480" y="535940"/>
                      <a:pt x="514350" y="552450"/>
                    </a:cubicBezTo>
                    <a:cubicBezTo>
                      <a:pt x="492760" y="568960"/>
                      <a:pt x="461010" y="574040"/>
                      <a:pt x="434340" y="579120"/>
                    </a:cubicBezTo>
                    <a:cubicBezTo>
                      <a:pt x="406400" y="582930"/>
                      <a:pt x="378460" y="579120"/>
                      <a:pt x="350520" y="577850"/>
                    </a:cubicBezTo>
                    <a:cubicBezTo>
                      <a:pt x="322580" y="576580"/>
                      <a:pt x="293370" y="572770"/>
                      <a:pt x="265430" y="570230"/>
                    </a:cubicBezTo>
                    <a:cubicBezTo>
                      <a:pt x="238760" y="568960"/>
                      <a:pt x="213360" y="572770"/>
                      <a:pt x="185420" y="566420"/>
                    </a:cubicBezTo>
                    <a:cubicBezTo>
                      <a:pt x="156210" y="560070"/>
                      <a:pt x="109220" y="546100"/>
                      <a:pt x="95250" y="533400"/>
                    </a:cubicBezTo>
                    <a:cubicBezTo>
                      <a:pt x="88900" y="525780"/>
                      <a:pt x="92710" y="514350"/>
                      <a:pt x="88900" y="510540"/>
                    </a:cubicBezTo>
                    <a:cubicBezTo>
                      <a:pt x="87630" y="509270"/>
                      <a:pt x="85090" y="511810"/>
                      <a:pt x="82550" y="509270"/>
                    </a:cubicBezTo>
                    <a:cubicBezTo>
                      <a:pt x="73660" y="504190"/>
                      <a:pt x="46990" y="469900"/>
                      <a:pt x="34290" y="445770"/>
                    </a:cubicBezTo>
                    <a:cubicBezTo>
                      <a:pt x="20320" y="422910"/>
                      <a:pt x="10160" y="394970"/>
                      <a:pt x="5080" y="368300"/>
                    </a:cubicBezTo>
                    <a:cubicBezTo>
                      <a:pt x="0" y="340360"/>
                      <a:pt x="2540" y="284480"/>
                      <a:pt x="2540" y="284480"/>
                    </a:cubicBezTo>
                  </a:path>
                </a:pathLst>
              </a:custGeom>
              <a:solidFill>
                <a:srgbClr val="FFFF0C"/>
              </a:solidFill>
              <a:ln cap="sq">
                <a:noFill/>
                <a:prstDash val="solid"/>
                <a:miter/>
              </a:ln>
            </p:spPr>
            <p:txBody>
              <a:bodyPr/>
              <a:lstStyle/>
              <a:p>
                <a:endParaRPr lang="it-IT"/>
              </a:p>
            </p:txBody>
          </p:sp>
        </p:grpSp>
        <p:sp>
          <p:nvSpPr>
            <p:cNvPr id="9" name="Oval 8">
              <a:extLst>
                <a:ext uri="{FF2B5EF4-FFF2-40B4-BE49-F238E27FC236}">
                  <a16:creationId xmlns:a16="http://schemas.microsoft.com/office/drawing/2014/main" id="{8F7E0D4E-B547-C856-E7E7-81C873ADBCAE}"/>
                </a:ext>
              </a:extLst>
            </p:cNvPr>
            <p:cNvSpPr/>
            <p:nvPr/>
          </p:nvSpPr>
          <p:spPr>
            <a:xfrm rot="20269758">
              <a:off x="9948395" y="658140"/>
              <a:ext cx="86116" cy="305325"/>
            </a:xfrm>
            <a:prstGeom prst="ellipse">
              <a:avLst/>
            </a:prstGeom>
            <a:solidFill>
              <a:srgbClr val="FDF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D7A995C-2AB4-F6ED-38EB-659261FD4336}"/>
                </a:ext>
              </a:extLst>
            </p:cNvPr>
            <p:cNvSpPr/>
            <p:nvPr/>
          </p:nvSpPr>
          <p:spPr>
            <a:xfrm>
              <a:off x="9732963" y="1065213"/>
              <a:ext cx="201612" cy="45719"/>
            </a:xfrm>
            <a:prstGeom prst="ellipse">
              <a:avLst/>
            </a:prstGeom>
            <a:solidFill>
              <a:srgbClr val="FEF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Slide Number Placeholder 2">
            <a:extLst>
              <a:ext uri="{FF2B5EF4-FFF2-40B4-BE49-F238E27FC236}">
                <a16:creationId xmlns:a16="http://schemas.microsoft.com/office/drawing/2014/main" id="{7DAFB60C-E9BF-8365-A12F-4C4B6711CF8B}"/>
              </a:ext>
            </a:extLst>
          </p:cNvPr>
          <p:cNvSpPr>
            <a:spLocks noGrp="1"/>
          </p:cNvSpPr>
          <p:nvPr>
            <p:ph type="sldNum" sz="quarter" idx="12"/>
          </p:nvPr>
        </p:nvSpPr>
        <p:spPr/>
        <p:txBody>
          <a:bodyPr/>
          <a:lstStyle/>
          <a:p>
            <a:fld id="{CB93F257-6BBA-414E-8121-BAD21A67B24E}" type="slidenum">
              <a:rPr lang="en-US" smtClean="0">
                <a:solidFill>
                  <a:srgbClr val="89A4D1"/>
                </a:solidFill>
              </a:rPr>
              <a:pPr/>
              <a:t>5</a:t>
            </a:fld>
            <a:endParaRPr lang="en-US" dirty="0">
              <a:solidFill>
                <a:srgbClr val="89A4D1"/>
              </a:solidFill>
            </a:endParaRPr>
          </a:p>
        </p:txBody>
      </p:sp>
      <p:sp>
        <p:nvSpPr>
          <p:cNvPr id="4" name="Title 3">
            <a:extLst>
              <a:ext uri="{FF2B5EF4-FFF2-40B4-BE49-F238E27FC236}">
                <a16:creationId xmlns:a16="http://schemas.microsoft.com/office/drawing/2014/main" id="{96449E57-FF79-0A76-F9A7-43291D7D4467}"/>
              </a:ext>
            </a:extLst>
          </p:cNvPr>
          <p:cNvSpPr>
            <a:spLocks noGrp="1"/>
          </p:cNvSpPr>
          <p:nvPr>
            <p:ph type="title"/>
          </p:nvPr>
        </p:nvSpPr>
        <p:spPr>
          <a:xfrm>
            <a:off x="395989" y="1097831"/>
            <a:ext cx="5220228" cy="1386896"/>
          </a:xfrm>
        </p:spPr>
        <p:txBody>
          <a:bodyPr>
            <a:normAutofit/>
          </a:bodyPr>
          <a:lstStyle/>
          <a:p>
            <a:pPr algn="l"/>
            <a:r>
              <a:rPr lang="en-GB" sz="3400" dirty="0"/>
              <a:t>The Shaker Experiment</a:t>
            </a:r>
          </a:p>
        </p:txBody>
      </p:sp>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B464828F-7C07-32CA-E791-9B19F784C7F1}"/>
                  </a:ext>
                </a:extLst>
              </p:cNvPr>
              <p:cNvSpPr txBox="1">
                <a:spLocks/>
              </p:cNvSpPr>
              <p:nvPr/>
            </p:nvSpPr>
            <p:spPr>
              <a:xfrm>
                <a:off x="395989" y="2089348"/>
                <a:ext cx="5317504" cy="233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F4E8C9"/>
                    </a:solidFill>
                  </a:rPr>
                  <a:t>A tabletop analogue cosmology experiment</a:t>
                </a:r>
              </a:p>
              <a:p>
                <a:pPr marL="0" indent="0">
                  <a:buNone/>
                </a:pPr>
                <a:r>
                  <a:rPr lang="en-GB" sz="1800" dirty="0">
                    <a:solidFill>
                      <a:srgbClr val="F4E8C9"/>
                    </a:solidFill>
                  </a:rPr>
                  <a:t>The interface between two fluids is oscillated with a shaking platform</a:t>
                </a:r>
              </a:p>
              <a:p>
                <a:pPr marL="0" indent="0">
                  <a:buNone/>
                </a:pPr>
                <a:r>
                  <a:rPr lang="en-GB" sz="1800" dirty="0">
                    <a:solidFill>
                      <a:srgbClr val="F4E8C9"/>
                    </a:solidFill>
                  </a:rPr>
                  <a:t>Synthetic Schlieren imaging [3] is used to measure the interface height as a function of space and time </a:t>
                </a:r>
                <a14:m>
                  <m:oMath xmlns:m="http://schemas.openxmlformats.org/officeDocument/2006/math">
                    <m:r>
                      <a:rPr lang="en-GB" sz="1800" i="1" smtClean="0">
                        <a:solidFill>
                          <a:srgbClr val="F4E8C9"/>
                        </a:solidFill>
                        <a:latin typeface="Cambria Math" panose="02040503050406030204" pitchFamily="18" charset="0"/>
                        <a:ea typeface="Cambria Math" panose="02040503050406030204" pitchFamily="18" charset="0"/>
                      </a:rPr>
                      <m:t>𝜉</m:t>
                    </m:r>
                    <m:r>
                      <a:rPr lang="en-GB" sz="1800" b="0" i="1" smtClean="0">
                        <a:solidFill>
                          <a:srgbClr val="F4E8C9"/>
                        </a:solidFill>
                        <a:latin typeface="Cambria Math" panose="02040503050406030204" pitchFamily="18" charset="0"/>
                        <a:ea typeface="Cambria Math" panose="02040503050406030204" pitchFamily="18" charset="0"/>
                      </a:rPr>
                      <m:t>(</m:t>
                    </m:r>
                    <m:r>
                      <a:rPr lang="en-GB" sz="1800" b="0" i="1" smtClean="0">
                        <a:solidFill>
                          <a:srgbClr val="F4E8C9"/>
                        </a:solidFill>
                        <a:latin typeface="Cambria Math" panose="02040503050406030204" pitchFamily="18" charset="0"/>
                        <a:ea typeface="Cambria Math" panose="02040503050406030204" pitchFamily="18" charset="0"/>
                      </a:rPr>
                      <m:t>𝑡</m:t>
                    </m:r>
                    <m:r>
                      <a:rPr lang="en-GB" sz="1800" b="0" i="1" smtClean="0">
                        <a:solidFill>
                          <a:srgbClr val="F4E8C9"/>
                        </a:solidFill>
                        <a:latin typeface="Cambria Math" panose="02040503050406030204" pitchFamily="18" charset="0"/>
                        <a:ea typeface="Cambria Math" panose="02040503050406030204" pitchFamily="18" charset="0"/>
                      </a:rPr>
                      <m:t>,</m:t>
                    </m:r>
                    <m:acc>
                      <m:accPr>
                        <m:chr m:val="⃗"/>
                        <m:ctrlPr>
                          <a:rPr lang="en-GB" sz="1800" b="0" i="1" smtClean="0">
                            <a:solidFill>
                              <a:srgbClr val="F4E8C9"/>
                            </a:solidFill>
                            <a:latin typeface="Cambria Math" panose="02040503050406030204" pitchFamily="18" charset="0"/>
                            <a:ea typeface="Cambria Math" panose="02040503050406030204" pitchFamily="18" charset="0"/>
                          </a:rPr>
                        </m:ctrlPr>
                      </m:accPr>
                      <m:e>
                        <m:r>
                          <a:rPr lang="en-GB" sz="1800" b="0" i="1" smtClean="0">
                            <a:solidFill>
                              <a:srgbClr val="F4E8C9"/>
                            </a:solidFill>
                            <a:latin typeface="Cambria Math" panose="02040503050406030204" pitchFamily="18" charset="0"/>
                            <a:ea typeface="Cambria Math" panose="02040503050406030204" pitchFamily="18" charset="0"/>
                          </a:rPr>
                          <m:t>𝑥</m:t>
                        </m:r>
                      </m:e>
                    </m:acc>
                    <m:r>
                      <a:rPr lang="en-GB" sz="1800" b="0" i="1" smtClean="0">
                        <a:solidFill>
                          <a:srgbClr val="F4E8C9"/>
                        </a:solidFill>
                        <a:latin typeface="Cambria Math" panose="02040503050406030204" pitchFamily="18" charset="0"/>
                        <a:ea typeface="Cambria Math" panose="02040503050406030204" pitchFamily="18" charset="0"/>
                      </a:rPr>
                      <m:t>)</m:t>
                    </m:r>
                  </m:oMath>
                </a14:m>
                <a:endParaRPr lang="en-GB" sz="1800" dirty="0">
                  <a:solidFill>
                    <a:srgbClr val="F4E8C9"/>
                  </a:solidFill>
                </a:endParaRPr>
              </a:p>
            </p:txBody>
          </p:sp>
        </mc:Choice>
        <mc:Fallback xmlns="">
          <p:sp>
            <p:nvSpPr>
              <p:cNvPr id="8" name="Text Placeholder 3">
                <a:extLst>
                  <a:ext uri="{FF2B5EF4-FFF2-40B4-BE49-F238E27FC236}">
                    <a16:creationId xmlns:a16="http://schemas.microsoft.com/office/drawing/2014/main" id="{B464828F-7C07-32CA-E791-9B19F784C7F1}"/>
                  </a:ext>
                </a:extLst>
              </p:cNvPr>
              <p:cNvSpPr txBox="1">
                <a:spLocks noRot="1" noChangeAspect="1" noMove="1" noResize="1" noEditPoints="1" noAdjustHandles="1" noChangeArrowheads="1" noChangeShapeType="1" noTextEdit="1"/>
              </p:cNvSpPr>
              <p:nvPr/>
            </p:nvSpPr>
            <p:spPr>
              <a:xfrm>
                <a:off x="395989" y="2089348"/>
                <a:ext cx="5317504" cy="2331191"/>
              </a:xfrm>
              <a:prstGeom prst="rect">
                <a:avLst/>
              </a:prstGeom>
              <a:blipFill>
                <a:blip r:embed="rId3"/>
                <a:stretch>
                  <a:fillRect l="-1032" t="-2618" r="-2638"/>
                </a:stretch>
              </a:blipFill>
            </p:spPr>
            <p:txBody>
              <a:bodyPr/>
              <a:lstStyle/>
              <a:p>
                <a:r>
                  <a:rPr lang="en-GB">
                    <a:noFill/>
                  </a:rPr>
                  <a:t> </a:t>
                </a:r>
              </a:p>
            </p:txBody>
          </p:sp>
        </mc:Fallback>
      </mc:AlternateContent>
      <p:sp>
        <p:nvSpPr>
          <p:cNvPr id="10" name="Rectangle 2">
            <a:extLst>
              <a:ext uri="{FF2B5EF4-FFF2-40B4-BE49-F238E27FC236}">
                <a16:creationId xmlns:a16="http://schemas.microsoft.com/office/drawing/2014/main" id="{1FDE51DB-BBDC-2CCB-7709-7D3EA49EADD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414C7880-5933-116A-EB91-B4D9B3B7FDAE}"/>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pic>
        <p:nvPicPr>
          <p:cNvPr id="6" name="Picture 5" descr="A diagram of a weight&#10;&#10;Description automatically generated with medium confidence">
            <a:extLst>
              <a:ext uri="{FF2B5EF4-FFF2-40B4-BE49-F238E27FC236}">
                <a16:creationId xmlns:a16="http://schemas.microsoft.com/office/drawing/2014/main" id="{0988948B-A2FC-8B66-DF5A-997FECB474A7}"/>
              </a:ext>
            </a:extLst>
          </p:cNvPr>
          <p:cNvPicPr>
            <a:picLocks noChangeAspect="1"/>
          </p:cNvPicPr>
          <p:nvPr/>
        </p:nvPicPr>
        <p:blipFill>
          <a:blip r:embed="rId4"/>
          <a:stretch>
            <a:fillRect/>
          </a:stretch>
        </p:blipFill>
        <p:spPr>
          <a:xfrm>
            <a:off x="832510" y="4025159"/>
            <a:ext cx="4270114" cy="2331191"/>
          </a:xfrm>
          <a:prstGeom prst="rect">
            <a:avLst/>
          </a:prstGeom>
        </p:spPr>
      </p:pic>
      <p:sp>
        <p:nvSpPr>
          <p:cNvPr id="2" name="Text Placeholder 3">
            <a:extLst>
              <a:ext uri="{FF2B5EF4-FFF2-40B4-BE49-F238E27FC236}">
                <a16:creationId xmlns:a16="http://schemas.microsoft.com/office/drawing/2014/main" id="{C483D5D9-9311-6113-4301-13D1D9653AE9}"/>
              </a:ext>
            </a:extLst>
          </p:cNvPr>
          <p:cNvSpPr txBox="1">
            <a:spLocks/>
          </p:cNvSpPr>
          <p:nvPr/>
        </p:nvSpPr>
        <p:spPr>
          <a:xfrm>
            <a:off x="77074" y="29202"/>
            <a:ext cx="5858059" cy="783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[3] Wildeman, S. (2018). Real-time quantitative Schlieren imaging by fast Fourier demodulation of a checkered backdrop. Experiments in Fluids, 59(6), 97.</a:t>
            </a:r>
          </a:p>
        </p:txBody>
      </p:sp>
    </p:spTree>
    <p:extLst>
      <p:ext uri="{BB962C8B-B14F-4D97-AF65-F5344CB8AC3E}">
        <p14:creationId xmlns:p14="http://schemas.microsoft.com/office/powerpoint/2010/main" val="2340921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a:extLst>
            <a:ext uri="{FF2B5EF4-FFF2-40B4-BE49-F238E27FC236}">
              <a16:creationId xmlns:a16="http://schemas.microsoft.com/office/drawing/2014/main" id="{71B25AB7-DC2A-B431-45FB-1FC001B1DB6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2AC7-F99B-E1A1-7CC6-65C413BA8E99}"/>
              </a:ext>
            </a:extLst>
          </p:cNvPr>
          <p:cNvSpPr>
            <a:spLocks noGrp="1"/>
          </p:cNvSpPr>
          <p:nvPr>
            <p:ph type="sldNum" sz="quarter" idx="12"/>
          </p:nvPr>
        </p:nvSpPr>
        <p:spPr>
          <a:xfrm>
            <a:off x="8561961" y="6321255"/>
            <a:ext cx="2743200" cy="365125"/>
          </a:xfrm>
        </p:spPr>
        <p:txBody>
          <a:bodyPr/>
          <a:lstStyle/>
          <a:p>
            <a:fld id="{CB93F257-6BBA-414E-8121-BAD21A67B24E}" type="slidenum">
              <a:rPr lang="en-US" smtClean="0"/>
              <a:pPr/>
              <a:t>6</a:t>
            </a:fld>
            <a:endParaRPr lang="en-US"/>
          </a:p>
        </p:txBody>
      </p:sp>
      <p:sp>
        <p:nvSpPr>
          <p:cNvPr id="4" name="Title 3">
            <a:extLst>
              <a:ext uri="{FF2B5EF4-FFF2-40B4-BE49-F238E27FC236}">
                <a16:creationId xmlns:a16="http://schemas.microsoft.com/office/drawing/2014/main" id="{4DABE446-6F06-40A1-68D0-8AA86DEAAC64}"/>
              </a:ext>
            </a:extLst>
          </p:cNvPr>
          <p:cNvSpPr>
            <a:spLocks noGrp="1"/>
          </p:cNvSpPr>
          <p:nvPr>
            <p:ph type="title"/>
          </p:nvPr>
        </p:nvSpPr>
        <p:spPr>
          <a:xfrm>
            <a:off x="8470900" y="-1989502"/>
            <a:ext cx="5273742" cy="1935692"/>
          </a:xfrm>
        </p:spPr>
        <p:txBody>
          <a:bodyPr>
            <a:normAutofit/>
          </a:bodyPr>
          <a:lstStyle/>
          <a:p>
            <a:pPr algn="r"/>
            <a:r>
              <a:rPr lang="en-GB" sz="4800" dirty="0">
                <a:solidFill>
                  <a:srgbClr val="333F54"/>
                </a:solidFill>
              </a:rPr>
              <a:t>Mode </a:t>
            </a:r>
            <a:r>
              <a:rPr lang="en-GB" sz="4400" dirty="0">
                <a:solidFill>
                  <a:srgbClr val="333F54"/>
                </a:solidFill>
              </a:rPr>
              <a:t>Decomposition</a:t>
            </a:r>
            <a:endParaRPr lang="en-GB" sz="4800" dirty="0">
              <a:solidFill>
                <a:srgbClr val="333F54"/>
              </a:solidFill>
            </a:endParaRPr>
          </a:p>
        </p:txBody>
      </p:sp>
      <p:pic>
        <p:nvPicPr>
          <p:cNvPr id="3074" name="Picture 2">
            <a:extLst>
              <a:ext uri="{FF2B5EF4-FFF2-40B4-BE49-F238E27FC236}">
                <a16:creationId xmlns:a16="http://schemas.microsoft.com/office/drawing/2014/main" id="{EAC2F6F0-61CA-3C82-38EA-8B9E3504E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61" y="881235"/>
            <a:ext cx="4962592" cy="9111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45D34F5-FED3-D53F-F5F6-DAF51F914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03" y="4101149"/>
            <a:ext cx="9645651" cy="9582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509A5E8-C7E5-7CC1-F315-E317BD9C2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404" y="5345209"/>
            <a:ext cx="6235700" cy="55617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5E9B0B29-A1CF-AEDD-EFBE-5EF3BD7895C8}"/>
              </a:ext>
            </a:extLst>
          </p:cNvPr>
          <p:cNvSpPr txBox="1">
            <a:spLocks/>
          </p:cNvSpPr>
          <p:nvPr/>
        </p:nvSpPr>
        <p:spPr>
          <a:xfrm rot="1053102">
            <a:off x="1687595" y="5462444"/>
            <a:ext cx="2102175" cy="656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89A4D1"/>
                </a:solidFill>
                <a:latin typeface="Cavolini" panose="03000502040302020204" pitchFamily="66" charset="0"/>
                <a:cs typeface="Cavolini" panose="03000502040302020204" pitchFamily="66" charset="0"/>
              </a:rPr>
              <a:t>Area of cylinder cross section</a:t>
            </a:r>
          </a:p>
        </p:txBody>
      </p:sp>
      <p:sp>
        <p:nvSpPr>
          <p:cNvPr id="10" name="Arc 9">
            <a:extLst>
              <a:ext uri="{FF2B5EF4-FFF2-40B4-BE49-F238E27FC236}">
                <a16:creationId xmlns:a16="http://schemas.microsoft.com/office/drawing/2014/main" id="{3054FB64-1A33-C740-DD4B-1AB7750C7F6F}"/>
              </a:ext>
            </a:extLst>
          </p:cNvPr>
          <p:cNvSpPr/>
          <p:nvPr/>
        </p:nvSpPr>
        <p:spPr>
          <a:xfrm rot="6063354">
            <a:off x="3075390" y="4783358"/>
            <a:ext cx="953285" cy="756677"/>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759A0400-B4DE-52C4-4C8B-2CC1E59E9CD8}"/>
              </a:ext>
            </a:extLst>
          </p:cNvPr>
          <p:cNvGrpSpPr/>
          <p:nvPr/>
        </p:nvGrpSpPr>
        <p:grpSpPr>
          <a:xfrm>
            <a:off x="211104" y="1761991"/>
            <a:ext cx="11557000" cy="1767417"/>
            <a:chOff x="193742" y="4384409"/>
            <a:chExt cx="11557000" cy="1767417"/>
          </a:xfrm>
        </p:grpSpPr>
        <p:pic>
          <p:nvPicPr>
            <p:cNvPr id="5" name="Picture 2">
              <a:extLst>
                <a:ext uri="{FF2B5EF4-FFF2-40B4-BE49-F238E27FC236}">
                  <a16:creationId xmlns:a16="http://schemas.microsoft.com/office/drawing/2014/main" id="{4A2C4BAC-AD1F-4394-6DA9-4DC6AFF323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08" b="72866"/>
            <a:stretch/>
          </p:blipFill>
          <p:spPr bwMode="auto">
            <a:xfrm>
              <a:off x="193742" y="4384409"/>
              <a:ext cx="11557000" cy="17674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A6146E2-0059-A943-4FEB-C63484F99485}"/>
                </a:ext>
              </a:extLst>
            </p:cNvPr>
            <p:cNvSpPr/>
            <p:nvPr/>
          </p:nvSpPr>
          <p:spPr>
            <a:xfrm>
              <a:off x="825500" y="4568076"/>
              <a:ext cx="292100" cy="251574"/>
            </a:xfrm>
            <a:prstGeom prst="rect">
              <a:avLst/>
            </a:prstGeom>
            <a:solidFill>
              <a:srgbClr val="F4E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2">
            <a:extLst>
              <a:ext uri="{FF2B5EF4-FFF2-40B4-BE49-F238E27FC236}">
                <a16:creationId xmlns:a16="http://schemas.microsoft.com/office/drawing/2014/main" id="{43738012-90CF-233E-FF80-9B9B826D5211}"/>
              </a:ext>
            </a:extLst>
          </p:cNvPr>
          <p:cNvSpPr txBox="1">
            <a:spLocks/>
          </p:cNvSpPr>
          <p:nvPr/>
        </p:nvSpPr>
        <p:spPr>
          <a:xfrm>
            <a:off x="8561961" y="63420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2E1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93F257-6BBA-414E-8121-BAD21A67B24E}" type="slidenum">
              <a:rPr lang="en-US" smtClean="0">
                <a:solidFill>
                  <a:srgbClr val="89A4D1"/>
                </a:solidFill>
              </a:rPr>
              <a:pPr/>
              <a:t>6</a:t>
            </a:fld>
            <a:endParaRPr lang="en-US" dirty="0">
              <a:solidFill>
                <a:srgbClr val="89A4D1"/>
              </a:solidFill>
            </a:endParaRPr>
          </a:p>
        </p:txBody>
      </p:sp>
      <p:sp>
        <p:nvSpPr>
          <p:cNvPr id="9" name="Footer Placeholder 1">
            <a:extLst>
              <a:ext uri="{FF2B5EF4-FFF2-40B4-BE49-F238E27FC236}">
                <a16:creationId xmlns:a16="http://schemas.microsoft.com/office/drawing/2014/main" id="{8046D16F-5370-8607-F3E4-1403D1E0387A}"/>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grpSp>
        <p:nvGrpSpPr>
          <p:cNvPr id="17" name="Group 16">
            <a:extLst>
              <a:ext uri="{FF2B5EF4-FFF2-40B4-BE49-F238E27FC236}">
                <a16:creationId xmlns:a16="http://schemas.microsoft.com/office/drawing/2014/main" id="{597E4776-605A-04B1-0718-42F077C8F916}"/>
              </a:ext>
            </a:extLst>
          </p:cNvPr>
          <p:cNvGrpSpPr/>
          <p:nvPr/>
        </p:nvGrpSpPr>
        <p:grpSpPr>
          <a:xfrm>
            <a:off x="6386548" y="150783"/>
            <a:ext cx="4962592" cy="1588048"/>
            <a:chOff x="6342569" y="171620"/>
            <a:chExt cx="4962592" cy="1588048"/>
          </a:xfrm>
        </p:grpSpPr>
        <p:sp>
          <p:nvSpPr>
            <p:cNvPr id="7" name="Text Placeholder 3">
              <a:extLst>
                <a:ext uri="{FF2B5EF4-FFF2-40B4-BE49-F238E27FC236}">
                  <a16:creationId xmlns:a16="http://schemas.microsoft.com/office/drawing/2014/main" id="{18D9B7F6-DF0D-0197-E3BF-CCE8D9EAFFCD}"/>
                </a:ext>
              </a:extLst>
            </p:cNvPr>
            <p:cNvSpPr txBox="1">
              <a:spLocks/>
            </p:cNvSpPr>
            <p:nvPr/>
          </p:nvSpPr>
          <p:spPr>
            <a:xfrm>
              <a:off x="9202986" y="171620"/>
              <a:ext cx="2102175" cy="656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89A4D1"/>
                  </a:solidFill>
                  <a:latin typeface="Cavolini" panose="03000502040302020204" pitchFamily="66" charset="0"/>
                  <a:cs typeface="Cavolini" panose="03000502040302020204" pitchFamily="66" charset="0"/>
                </a:rPr>
                <a:t>Bessel function of 1</a:t>
              </a:r>
              <a:r>
                <a:rPr lang="en-GB" sz="1600" baseline="30000" dirty="0">
                  <a:solidFill>
                    <a:srgbClr val="89A4D1"/>
                  </a:solidFill>
                  <a:latin typeface="Cavolini" panose="03000502040302020204" pitchFamily="66" charset="0"/>
                  <a:cs typeface="Cavolini" panose="03000502040302020204" pitchFamily="66" charset="0"/>
                </a:rPr>
                <a:t>st</a:t>
              </a:r>
              <a:r>
                <a:rPr lang="en-GB" sz="1600" dirty="0">
                  <a:solidFill>
                    <a:srgbClr val="89A4D1"/>
                  </a:solidFill>
                  <a:latin typeface="Cavolini" panose="03000502040302020204" pitchFamily="66" charset="0"/>
                  <a:cs typeface="Cavolini" panose="03000502040302020204" pitchFamily="66" charset="0"/>
                </a:rPr>
                <a:t> kind</a:t>
              </a:r>
            </a:p>
          </p:txBody>
        </p:sp>
        <p:pic>
          <p:nvPicPr>
            <p:cNvPr id="14" name="Picture 13" descr="A black background with text&#10;&#10;AI-generated content may be incorrect.">
              <a:extLst>
                <a:ext uri="{FF2B5EF4-FFF2-40B4-BE49-F238E27FC236}">
                  <a16:creationId xmlns:a16="http://schemas.microsoft.com/office/drawing/2014/main" id="{6F6F2978-0DAA-C47D-CC42-D37E3BD0F4C9}"/>
                </a:ext>
              </a:extLst>
            </p:cNvPr>
            <p:cNvPicPr>
              <a:picLocks noChangeAspect="1"/>
            </p:cNvPicPr>
            <p:nvPr/>
          </p:nvPicPr>
          <p:blipFill>
            <a:blip r:embed="rId6"/>
            <a:stretch>
              <a:fillRect/>
            </a:stretch>
          </p:blipFill>
          <p:spPr>
            <a:xfrm>
              <a:off x="6342569" y="535101"/>
              <a:ext cx="4962592" cy="1224567"/>
            </a:xfrm>
            <a:prstGeom prst="rect">
              <a:avLst/>
            </a:prstGeom>
          </p:spPr>
        </p:pic>
        <p:sp>
          <p:nvSpPr>
            <p:cNvPr id="15" name="Rectangle: Rounded Corners 14">
              <a:extLst>
                <a:ext uri="{FF2B5EF4-FFF2-40B4-BE49-F238E27FC236}">
                  <a16:creationId xmlns:a16="http://schemas.microsoft.com/office/drawing/2014/main" id="{90A3FB85-DDA3-9C30-3408-722BF9A235EE}"/>
                </a:ext>
              </a:extLst>
            </p:cNvPr>
            <p:cNvSpPr/>
            <p:nvPr/>
          </p:nvSpPr>
          <p:spPr>
            <a:xfrm>
              <a:off x="6493397" y="671332"/>
              <a:ext cx="4595150" cy="1015899"/>
            </a:xfrm>
            <a:prstGeom prst="roundRect">
              <a:avLst/>
            </a:prstGeom>
            <a:no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c 5">
              <a:extLst>
                <a:ext uri="{FF2B5EF4-FFF2-40B4-BE49-F238E27FC236}">
                  <a16:creationId xmlns:a16="http://schemas.microsoft.com/office/drawing/2014/main" id="{698FA6C2-E07C-1FEA-8DC2-068E636C2B48}"/>
                </a:ext>
              </a:extLst>
            </p:cNvPr>
            <p:cNvSpPr/>
            <p:nvPr/>
          </p:nvSpPr>
          <p:spPr>
            <a:xfrm rot="17278129">
              <a:off x="8676901" y="456146"/>
              <a:ext cx="953285" cy="756677"/>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Tree>
    <p:extLst>
      <p:ext uri="{BB962C8B-B14F-4D97-AF65-F5344CB8AC3E}">
        <p14:creationId xmlns:p14="http://schemas.microsoft.com/office/powerpoint/2010/main" val="412351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AFB60C-E9BF-8365-A12F-4C4B6711CF8B}"/>
              </a:ext>
            </a:extLst>
          </p:cNvPr>
          <p:cNvSpPr>
            <a:spLocks noGrp="1"/>
          </p:cNvSpPr>
          <p:nvPr>
            <p:ph type="sldNum" sz="quarter" idx="12"/>
          </p:nvPr>
        </p:nvSpPr>
        <p:spPr/>
        <p:txBody>
          <a:bodyPr/>
          <a:lstStyle/>
          <a:p>
            <a:fld id="{CB93F257-6BBA-414E-8121-BAD21A67B24E}" type="slidenum">
              <a:rPr lang="en-US" smtClean="0">
                <a:solidFill>
                  <a:srgbClr val="89A4D1"/>
                </a:solidFill>
              </a:rPr>
              <a:pPr/>
              <a:t>7</a:t>
            </a:fld>
            <a:endParaRPr lang="en-US" dirty="0">
              <a:solidFill>
                <a:srgbClr val="89A4D1"/>
              </a:solidFill>
            </a:endParaRPr>
          </a:p>
        </p:txBody>
      </p:sp>
      <p:sp>
        <p:nvSpPr>
          <p:cNvPr id="10" name="Rectangle 2">
            <a:extLst>
              <a:ext uri="{FF2B5EF4-FFF2-40B4-BE49-F238E27FC236}">
                <a16:creationId xmlns:a16="http://schemas.microsoft.com/office/drawing/2014/main" id="{1FDE51DB-BBDC-2CCB-7709-7D3EA49EADD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414C7880-5933-116A-EB91-B4D9B3B7FDAE}"/>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pic>
        <p:nvPicPr>
          <p:cNvPr id="4100" name="Picture 4">
            <a:extLst>
              <a:ext uri="{FF2B5EF4-FFF2-40B4-BE49-F238E27FC236}">
                <a16:creationId xmlns:a16="http://schemas.microsoft.com/office/drawing/2014/main" id="{407AE2FD-4C3E-7FC7-3271-ADF25EC48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986" y="570612"/>
            <a:ext cx="8675790" cy="7546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12EF71A-D561-5673-AB6A-B3BE26DBF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335" y="1441697"/>
            <a:ext cx="2523314" cy="8868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A4AD42F-6E6B-D7B1-7999-DB8D04F3D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981" y="1469002"/>
            <a:ext cx="5251617" cy="8868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B6E975C-1703-755A-4129-5F25320E2BD8}"/>
              </a:ext>
            </a:extLst>
          </p:cNvPr>
          <p:cNvGrpSpPr/>
          <p:nvPr/>
        </p:nvGrpSpPr>
        <p:grpSpPr>
          <a:xfrm>
            <a:off x="1617694" y="2622747"/>
            <a:ext cx="4819052" cy="4082853"/>
            <a:chOff x="7139357" y="1896535"/>
            <a:chExt cx="4819052" cy="4082853"/>
          </a:xfrm>
        </p:grpSpPr>
        <p:grpSp>
          <p:nvGrpSpPr>
            <p:cNvPr id="15" name="Group 14">
              <a:extLst>
                <a:ext uri="{FF2B5EF4-FFF2-40B4-BE49-F238E27FC236}">
                  <a16:creationId xmlns:a16="http://schemas.microsoft.com/office/drawing/2014/main" id="{53AF8CC8-0439-C46E-A8EE-105EE2698FA7}"/>
                </a:ext>
              </a:extLst>
            </p:cNvPr>
            <p:cNvGrpSpPr/>
            <p:nvPr/>
          </p:nvGrpSpPr>
          <p:grpSpPr>
            <a:xfrm>
              <a:off x="7139357" y="1896535"/>
              <a:ext cx="4726780" cy="3558676"/>
              <a:chOff x="435703" y="1439334"/>
              <a:chExt cx="5503769" cy="4027558"/>
            </a:xfrm>
          </p:grpSpPr>
          <p:pic>
            <p:nvPicPr>
              <p:cNvPr id="6" name="Picture 5">
                <a:extLst>
                  <a:ext uri="{FF2B5EF4-FFF2-40B4-BE49-F238E27FC236}">
                    <a16:creationId xmlns:a16="http://schemas.microsoft.com/office/drawing/2014/main" id="{364F578A-08F5-AC8A-F64D-9FAACFE63191}"/>
                  </a:ext>
                </a:extLst>
              </p:cNvPr>
              <p:cNvPicPr>
                <a:picLocks noChangeAspect="1"/>
              </p:cNvPicPr>
              <p:nvPr/>
            </p:nvPicPr>
            <p:blipFill rotWithShape="1">
              <a:blip r:embed="rId5"/>
              <a:srcRect l="17787" t="27929" r="15789" b="27881"/>
              <a:stretch/>
            </p:blipFill>
            <p:spPr>
              <a:xfrm>
                <a:off x="541866" y="1439334"/>
                <a:ext cx="2023533" cy="1346200"/>
              </a:xfrm>
              <a:prstGeom prst="rect">
                <a:avLst/>
              </a:prstGeom>
            </p:spPr>
          </p:pic>
          <p:pic>
            <p:nvPicPr>
              <p:cNvPr id="7" name="Picture 6">
                <a:extLst>
                  <a:ext uri="{FF2B5EF4-FFF2-40B4-BE49-F238E27FC236}">
                    <a16:creationId xmlns:a16="http://schemas.microsoft.com/office/drawing/2014/main" id="{A7B9CC4A-FF99-2347-496E-E7EB811A4234}"/>
                  </a:ext>
                </a:extLst>
              </p:cNvPr>
              <p:cNvPicPr>
                <a:picLocks noChangeAspect="1"/>
              </p:cNvPicPr>
              <p:nvPr/>
            </p:nvPicPr>
            <p:blipFill rotWithShape="1">
              <a:blip r:embed="rId5"/>
              <a:srcRect l="17787" t="29464" r="15789" b="26345"/>
              <a:stretch/>
            </p:blipFill>
            <p:spPr>
              <a:xfrm>
                <a:off x="541866" y="4120692"/>
                <a:ext cx="2023533" cy="1346200"/>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0F0AC0F3-9185-56D1-00F5-251A13C4AA4C}"/>
                      </a:ext>
                    </a:extLst>
                  </p:cNvPr>
                  <p:cNvSpPr txBox="1">
                    <a:spLocks/>
                  </p:cNvSpPr>
                  <p:nvPr/>
                </p:nvSpPr>
                <p:spPr>
                  <a:xfrm>
                    <a:off x="435703" y="2644571"/>
                    <a:ext cx="2023533" cy="6996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sz="2000" i="1" smtClean="0">
                              <a:solidFill>
                                <a:srgbClr val="F4E8C9"/>
                              </a:solidFill>
                              <a:latin typeface="Cambria Math" panose="02040503050406030204" pitchFamily="18" charset="0"/>
                            </a:rPr>
                            <m:t>𝑎</m:t>
                          </m:r>
                        </m:oMath>
                      </m:oMathPara>
                    </a14:m>
                    <a:endParaRPr lang="en-GB" sz="2000" b="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p:txBody>
              </p:sp>
            </mc:Choice>
            <mc:Fallback xmlns="">
              <p:sp>
                <p:nvSpPr>
                  <p:cNvPr id="12" name="Content Placeholder 2">
                    <a:extLst>
                      <a:ext uri="{FF2B5EF4-FFF2-40B4-BE49-F238E27FC236}">
                        <a16:creationId xmlns:a16="http://schemas.microsoft.com/office/drawing/2014/main" id="{0F0AC0F3-9185-56D1-00F5-251A13C4AA4C}"/>
                      </a:ext>
                    </a:extLst>
                  </p:cNvPr>
                  <p:cNvSpPr txBox="1">
                    <a:spLocks noRot="1" noChangeAspect="1" noMove="1" noResize="1" noEditPoints="1" noAdjustHandles="1" noChangeArrowheads="1" noChangeShapeType="1" noTextEdit="1"/>
                  </p:cNvSpPr>
                  <p:nvPr/>
                </p:nvSpPr>
                <p:spPr>
                  <a:xfrm>
                    <a:off x="435703" y="2644571"/>
                    <a:ext cx="2023533" cy="699661"/>
                  </a:xfrm>
                  <a:prstGeom prst="rect">
                    <a:avLst/>
                  </a:prstGeom>
                  <a:blipFill>
                    <a:blip r:embed="rId6"/>
                    <a:stretch>
                      <a:fillRect/>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AB68231B-EF95-F817-34CD-AE94121B60B9}"/>
                  </a:ext>
                </a:extLst>
              </p:cNvPr>
              <p:cNvPicPr>
                <a:picLocks noChangeAspect="1"/>
              </p:cNvPicPr>
              <p:nvPr/>
            </p:nvPicPr>
            <p:blipFill rotWithShape="1">
              <a:blip r:embed="rId7"/>
              <a:srcRect l="18745" t="28980" r="14236" b="27098"/>
              <a:stretch/>
            </p:blipFill>
            <p:spPr>
              <a:xfrm>
                <a:off x="4130821" y="2908797"/>
                <a:ext cx="1808651" cy="1185334"/>
              </a:xfrm>
              <a:prstGeom prst="rect">
                <a:avLst/>
              </a:prstGeom>
            </p:spPr>
          </p:pic>
          <p:grpSp>
            <p:nvGrpSpPr>
              <p:cNvPr id="24" name="Group 23">
                <a:extLst>
                  <a:ext uri="{FF2B5EF4-FFF2-40B4-BE49-F238E27FC236}">
                    <a16:creationId xmlns:a16="http://schemas.microsoft.com/office/drawing/2014/main" id="{97AA9F2D-80FF-6AAE-01A7-EEA434FD0DE6}"/>
                  </a:ext>
                </a:extLst>
              </p:cNvPr>
              <p:cNvGrpSpPr/>
              <p:nvPr/>
            </p:nvGrpSpPr>
            <p:grpSpPr>
              <a:xfrm>
                <a:off x="2249379" y="2620483"/>
                <a:ext cx="878338" cy="1500209"/>
                <a:chOff x="2355801" y="2692480"/>
                <a:chExt cx="823786" cy="1330798"/>
              </a:xfrm>
            </p:grpSpPr>
            <p:cxnSp>
              <p:nvCxnSpPr>
                <p:cNvPr id="19" name="Straight Connector 18">
                  <a:extLst>
                    <a:ext uri="{FF2B5EF4-FFF2-40B4-BE49-F238E27FC236}">
                      <a16:creationId xmlns:a16="http://schemas.microsoft.com/office/drawing/2014/main" id="{D7EBC9D6-C3A9-C1FA-A027-1947D304DD18}"/>
                    </a:ext>
                  </a:extLst>
                </p:cNvPr>
                <p:cNvCxnSpPr>
                  <a:cxnSpLocks/>
                </p:cNvCxnSpPr>
                <p:nvPr/>
              </p:nvCxnSpPr>
              <p:spPr>
                <a:xfrm flipV="1">
                  <a:off x="2355801" y="3357879"/>
                  <a:ext cx="823786" cy="665399"/>
                </a:xfrm>
                <a:prstGeom prst="line">
                  <a:avLst/>
                </a:prstGeom>
                <a:ln w="57150">
                  <a:solidFill>
                    <a:srgbClr val="89A4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AA86A9-507D-E4E1-B8AA-56ADD536EE4A}"/>
                    </a:ext>
                  </a:extLst>
                </p:cNvPr>
                <p:cNvCxnSpPr>
                  <a:cxnSpLocks/>
                </p:cNvCxnSpPr>
                <p:nvPr/>
              </p:nvCxnSpPr>
              <p:spPr>
                <a:xfrm>
                  <a:off x="2355801" y="2692480"/>
                  <a:ext cx="823786" cy="665399"/>
                </a:xfrm>
                <a:prstGeom prst="line">
                  <a:avLst/>
                </a:prstGeom>
                <a:ln w="57150">
                  <a:solidFill>
                    <a:srgbClr val="89A4D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D50FA4D9-FD63-E2F9-F0B8-F6B91026285E}"/>
                  </a:ext>
                </a:extLst>
              </p:cNvPr>
              <p:cNvCxnSpPr>
                <a:cxnSpLocks/>
              </p:cNvCxnSpPr>
              <p:nvPr/>
            </p:nvCxnSpPr>
            <p:spPr>
              <a:xfrm>
                <a:off x="3127717" y="3370588"/>
                <a:ext cx="1003104" cy="0"/>
              </a:xfrm>
              <a:prstGeom prst="line">
                <a:avLst/>
              </a:prstGeom>
              <a:ln w="57150">
                <a:solidFill>
                  <a:srgbClr val="89A4D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AC1EA75F-A268-25B7-AF3E-D40443ECF544}"/>
                    </a:ext>
                  </a:extLst>
                </p:cNvPr>
                <p:cNvSpPr txBox="1">
                  <a:spLocks/>
                </p:cNvSpPr>
                <p:nvPr/>
              </p:nvSpPr>
              <p:spPr>
                <a:xfrm>
                  <a:off x="7139357" y="5361180"/>
                  <a:ext cx="1737863" cy="618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sz="2000" i="1" smtClean="0">
                            <a:solidFill>
                              <a:srgbClr val="F4E8C9"/>
                            </a:solidFill>
                            <a:latin typeface="Cambria Math" panose="02040503050406030204" pitchFamily="18" charset="0"/>
                          </a:rPr>
                          <m:t>𝑏</m:t>
                        </m:r>
                      </m:oMath>
                    </m:oMathPara>
                  </a14:m>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p:txBody>
            </p:sp>
          </mc:Choice>
          <mc:Fallback xmlns="">
            <p:sp>
              <p:nvSpPr>
                <p:cNvPr id="16" name="Content Placeholder 2">
                  <a:extLst>
                    <a:ext uri="{FF2B5EF4-FFF2-40B4-BE49-F238E27FC236}">
                      <a16:creationId xmlns:a16="http://schemas.microsoft.com/office/drawing/2014/main" id="{AC1EA75F-A268-25B7-AF3E-D40443ECF544}"/>
                    </a:ext>
                  </a:extLst>
                </p:cNvPr>
                <p:cNvSpPr txBox="1">
                  <a:spLocks noRot="1" noChangeAspect="1" noMove="1" noResize="1" noEditPoints="1" noAdjustHandles="1" noChangeArrowheads="1" noChangeShapeType="1" noTextEdit="1"/>
                </p:cNvSpPr>
                <p:nvPr/>
              </p:nvSpPr>
              <p:spPr>
                <a:xfrm>
                  <a:off x="7139357" y="5361180"/>
                  <a:ext cx="1737863" cy="61820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669914F1-8788-9F37-2239-277F18663C30}"/>
                    </a:ext>
                  </a:extLst>
                </p:cNvPr>
                <p:cNvSpPr txBox="1">
                  <a:spLocks/>
                </p:cNvSpPr>
                <p:nvPr/>
              </p:nvSpPr>
              <p:spPr>
                <a:xfrm>
                  <a:off x="10220546" y="4129254"/>
                  <a:ext cx="1737863" cy="618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sz="2000" i="1" smtClean="0">
                            <a:solidFill>
                              <a:srgbClr val="F4E8C9"/>
                            </a:solidFill>
                            <a:latin typeface="Cambria Math" panose="02040503050406030204" pitchFamily="18" charset="0"/>
                          </a:rPr>
                          <m:t>𝑐</m:t>
                        </m:r>
                      </m:oMath>
                    </m:oMathPara>
                  </a14:m>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a:p>
                  <a:pPr marL="0" indent="0">
                    <a:buFont typeface="Arial" panose="020B0604020202020204" pitchFamily="34" charset="0"/>
                    <a:buNone/>
                  </a:pPr>
                  <a:endParaRPr lang="en-GB" sz="2000" dirty="0">
                    <a:solidFill>
                      <a:srgbClr val="F4E8C9"/>
                    </a:solidFill>
                  </a:endParaRPr>
                </a:p>
              </p:txBody>
            </p:sp>
          </mc:Choice>
          <mc:Fallback xmlns="">
            <p:sp>
              <p:nvSpPr>
                <p:cNvPr id="17" name="Content Placeholder 2">
                  <a:extLst>
                    <a:ext uri="{FF2B5EF4-FFF2-40B4-BE49-F238E27FC236}">
                      <a16:creationId xmlns:a16="http://schemas.microsoft.com/office/drawing/2014/main" id="{669914F1-8788-9F37-2239-277F18663C30}"/>
                    </a:ext>
                  </a:extLst>
                </p:cNvPr>
                <p:cNvSpPr txBox="1">
                  <a:spLocks noRot="1" noChangeAspect="1" noMove="1" noResize="1" noEditPoints="1" noAdjustHandles="1" noChangeArrowheads="1" noChangeShapeType="1" noTextEdit="1"/>
                </p:cNvSpPr>
                <p:nvPr/>
              </p:nvSpPr>
              <p:spPr>
                <a:xfrm>
                  <a:off x="10220546" y="4129254"/>
                  <a:ext cx="1737863" cy="618208"/>
                </a:xfrm>
                <a:prstGeom prst="rect">
                  <a:avLst/>
                </a:prstGeom>
                <a:blipFill>
                  <a:blip r:embed="rId9"/>
                  <a:stretch>
                    <a:fillRect/>
                  </a:stretch>
                </a:blipFill>
              </p:spPr>
              <p:txBody>
                <a:bodyPr/>
                <a:lstStyle/>
                <a:p>
                  <a:r>
                    <a:rPr lang="en-GB">
                      <a:noFill/>
                    </a:rPr>
                    <a:t> </a:t>
                  </a:r>
                </a:p>
              </p:txBody>
            </p:sp>
          </mc:Fallback>
        </mc:AlternateContent>
      </p:grpSp>
      <p:sp>
        <p:nvSpPr>
          <p:cNvPr id="18" name="Rectangle 9">
            <a:extLst>
              <a:ext uri="{FF2B5EF4-FFF2-40B4-BE49-F238E27FC236}">
                <a16:creationId xmlns:a16="http://schemas.microsoft.com/office/drawing/2014/main" id="{813F6B92-E7B3-2BB0-135E-C15BBD54C3E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Arc 3">
            <a:extLst>
              <a:ext uri="{FF2B5EF4-FFF2-40B4-BE49-F238E27FC236}">
                <a16:creationId xmlns:a16="http://schemas.microsoft.com/office/drawing/2014/main" id="{AC0DC3B1-309D-8660-80CB-14BAEF69B60A}"/>
              </a:ext>
            </a:extLst>
          </p:cNvPr>
          <p:cNvSpPr/>
          <p:nvPr/>
        </p:nvSpPr>
        <p:spPr>
          <a:xfrm rot="8850674" flipH="1">
            <a:off x="2865307" y="1995837"/>
            <a:ext cx="1374378" cy="1075492"/>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C3F4CA11-4807-64D0-6902-07D2BA9FABC4}"/>
                  </a:ext>
                </a:extLst>
              </p:cNvPr>
              <p:cNvSpPr txBox="1">
                <a:spLocks/>
              </p:cNvSpPr>
              <p:nvPr/>
            </p:nvSpPr>
            <p:spPr>
              <a:xfrm>
                <a:off x="6872748" y="3037111"/>
                <a:ext cx="5051927" cy="2305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14:m>
                  <m:oMath xmlns:m="http://schemas.openxmlformats.org/officeDocument/2006/math">
                    <m:sSub>
                      <m:sSubPr>
                        <m:ctrlPr>
                          <a:rPr lang="en-GB" sz="1600" b="0" i="1" smtClean="0">
                            <a:solidFill>
                              <a:srgbClr val="89A4D1"/>
                            </a:solidFill>
                            <a:latin typeface="Cambria Math" panose="02040503050406030204" pitchFamily="18" charset="0"/>
                          </a:rPr>
                        </m:ctrlPr>
                      </m:sSubPr>
                      <m:e>
                        <m:r>
                          <a:rPr lang="en-GB" sz="1600" b="0" i="1" smtClean="0">
                            <a:solidFill>
                              <a:srgbClr val="89A4D1"/>
                            </a:solidFill>
                            <a:latin typeface="Cambria Math" panose="02040503050406030204" pitchFamily="18" charset="0"/>
                          </a:rPr>
                          <m:t>𝑓</m:t>
                        </m:r>
                      </m:e>
                      <m:sub>
                        <m:r>
                          <a:rPr lang="en-GB" sz="1600" b="0" i="1" smtClean="0">
                            <a:solidFill>
                              <a:srgbClr val="89A4D1"/>
                            </a:solidFill>
                            <a:latin typeface="Cambria Math" panose="02040503050406030204" pitchFamily="18" charset="0"/>
                          </a:rPr>
                          <m:t>𝑐𝑎𝑏</m:t>
                        </m:r>
                      </m:sub>
                    </m:sSub>
                    <m:r>
                      <a:rPr lang="en-GB" sz="1600" b="0" i="1" smtClean="0">
                        <a:solidFill>
                          <a:srgbClr val="89A4D1"/>
                        </a:solidFill>
                        <a:latin typeface="Cambria Math" panose="02040503050406030204" pitchFamily="18" charset="0"/>
                      </a:rPr>
                      <m:t>, </m:t>
                    </m:r>
                    <m:sSub>
                      <m:sSubPr>
                        <m:ctrlPr>
                          <a:rPr lang="en-GB" sz="1600" b="0" i="1" smtClean="0">
                            <a:solidFill>
                              <a:srgbClr val="89A4D1"/>
                            </a:solidFill>
                            <a:latin typeface="Cambria Math" panose="02040503050406030204" pitchFamily="18" charset="0"/>
                          </a:rPr>
                        </m:ctrlPr>
                      </m:sSubPr>
                      <m:e>
                        <m:r>
                          <a:rPr lang="en-GB" sz="1600" b="0" i="1" smtClean="0">
                            <a:solidFill>
                              <a:srgbClr val="89A4D1"/>
                            </a:solidFill>
                            <a:latin typeface="Cambria Math" panose="02040503050406030204" pitchFamily="18" charset="0"/>
                          </a:rPr>
                          <m:t>𝑔</m:t>
                        </m:r>
                      </m:e>
                      <m:sub>
                        <m:r>
                          <a:rPr lang="en-GB" sz="1600" b="0" i="1" smtClean="0">
                            <a:solidFill>
                              <a:srgbClr val="89A4D1"/>
                            </a:solidFill>
                            <a:latin typeface="Cambria Math" panose="02040503050406030204" pitchFamily="18" charset="0"/>
                          </a:rPr>
                          <m:t>𝑐𝑑𝑎𝑏</m:t>
                        </m:r>
                      </m:sub>
                    </m:sSub>
                    <m:r>
                      <a:rPr lang="en-GB" sz="1600" b="0" i="1" smtClean="0">
                        <a:solidFill>
                          <a:srgbClr val="89A4D1"/>
                        </a:solidFill>
                        <a:latin typeface="Cambria Math" panose="02040503050406030204" pitchFamily="18" charset="0"/>
                      </a:rPr>
                      <m:t>,</m:t>
                    </m:r>
                    <m:sSub>
                      <m:sSubPr>
                        <m:ctrlPr>
                          <a:rPr lang="en-GB" sz="1600" b="0" i="1" smtClean="0">
                            <a:solidFill>
                              <a:srgbClr val="89A4D1"/>
                            </a:solidFill>
                            <a:latin typeface="Cambria Math" panose="02040503050406030204" pitchFamily="18" charset="0"/>
                          </a:rPr>
                        </m:ctrlPr>
                      </m:sSubPr>
                      <m:e>
                        <m:r>
                          <a:rPr lang="en-GB" sz="1600" b="0" i="1" smtClean="0">
                            <a:solidFill>
                              <a:srgbClr val="89A4D1"/>
                            </a:solidFill>
                            <a:latin typeface="Cambria Math" panose="02040503050406030204" pitchFamily="18" charset="0"/>
                          </a:rPr>
                          <m:t>h</m:t>
                        </m:r>
                      </m:e>
                      <m:sub>
                        <m:r>
                          <a:rPr lang="en-GB" sz="1600" b="0" i="1" smtClean="0">
                            <a:solidFill>
                              <a:srgbClr val="89A4D1"/>
                            </a:solidFill>
                            <a:latin typeface="Cambria Math" panose="02040503050406030204" pitchFamily="18" charset="0"/>
                          </a:rPr>
                          <m:t>𝑎𝑏𝑐𝑑</m:t>
                        </m:r>
                      </m:sub>
                    </m:sSub>
                  </m:oMath>
                </a14:m>
                <a:r>
                  <a:rPr lang="en-GB" sz="1600" dirty="0">
                    <a:solidFill>
                      <a:srgbClr val="89A4D1"/>
                    </a:solidFill>
                    <a:latin typeface="Cavolini" panose="03000502040302020204" pitchFamily="66" charset="0"/>
                    <a:cs typeface="Cavolini" panose="03000502040302020204" pitchFamily="66" charset="0"/>
                  </a:rPr>
                  <a:t> are coupling coefficients between modes </a:t>
                </a:r>
                <a14:m>
                  <m:oMath xmlns:m="http://schemas.openxmlformats.org/officeDocument/2006/math">
                    <m:r>
                      <a:rPr lang="en-GB" sz="1600" i="1" dirty="0" smtClean="0">
                        <a:solidFill>
                          <a:srgbClr val="89A4D1"/>
                        </a:solidFill>
                        <a:latin typeface="Cambria Math" panose="02040503050406030204" pitchFamily="18" charset="0"/>
                        <a:cs typeface="Cavolini" panose="03000502040302020204" pitchFamily="66" charset="0"/>
                      </a:rPr>
                      <m:t>𝑎</m:t>
                    </m:r>
                    <m:r>
                      <a:rPr lang="en-GB" sz="1600" i="1" dirty="0" smtClean="0">
                        <a:solidFill>
                          <a:srgbClr val="89A4D1"/>
                        </a:solidFill>
                        <a:latin typeface="Cambria Math" panose="02040503050406030204" pitchFamily="18" charset="0"/>
                        <a:cs typeface="Cavolini" panose="03000502040302020204" pitchFamily="66" charset="0"/>
                      </a:rPr>
                      <m:t>, </m:t>
                    </m:r>
                    <m:r>
                      <a:rPr lang="en-GB" sz="1600" i="1" dirty="0" smtClean="0">
                        <a:solidFill>
                          <a:srgbClr val="89A4D1"/>
                        </a:solidFill>
                        <a:latin typeface="Cambria Math" panose="02040503050406030204" pitchFamily="18" charset="0"/>
                        <a:cs typeface="Cavolini" panose="03000502040302020204" pitchFamily="66" charset="0"/>
                      </a:rPr>
                      <m:t>𝑏</m:t>
                    </m:r>
                    <m:r>
                      <a:rPr lang="en-GB" sz="1600" i="1" dirty="0" smtClean="0">
                        <a:solidFill>
                          <a:srgbClr val="89A4D1"/>
                        </a:solidFill>
                        <a:latin typeface="Cambria Math" panose="02040503050406030204" pitchFamily="18" charset="0"/>
                        <a:cs typeface="Cavolini" panose="03000502040302020204" pitchFamily="66" charset="0"/>
                      </a:rPr>
                      <m:t>, </m:t>
                    </m:r>
                    <m:r>
                      <a:rPr lang="en-GB" sz="1600" i="1" dirty="0" smtClean="0">
                        <a:solidFill>
                          <a:srgbClr val="89A4D1"/>
                        </a:solidFill>
                        <a:latin typeface="Cambria Math" panose="02040503050406030204" pitchFamily="18" charset="0"/>
                        <a:cs typeface="Cavolini" panose="03000502040302020204" pitchFamily="66" charset="0"/>
                      </a:rPr>
                      <m:t>𝑐</m:t>
                    </m:r>
                    <m:r>
                      <a:rPr lang="en-GB" sz="1600" i="1" dirty="0" smtClean="0">
                        <a:solidFill>
                          <a:srgbClr val="89A4D1"/>
                        </a:solidFill>
                        <a:latin typeface="Cambria Math" panose="02040503050406030204" pitchFamily="18" charset="0"/>
                        <a:cs typeface="Cavolini" panose="03000502040302020204" pitchFamily="66" charset="0"/>
                      </a:rPr>
                      <m:t>,</m:t>
                    </m:r>
                  </m:oMath>
                </a14:m>
                <a:r>
                  <a:rPr lang="en-GB" sz="1600" dirty="0">
                    <a:solidFill>
                      <a:srgbClr val="89A4D1"/>
                    </a:solidFill>
                    <a:latin typeface="Cavolini" panose="03000502040302020204" pitchFamily="66" charset="0"/>
                    <a:cs typeface="Cavolini" panose="03000502040302020204" pitchFamily="66" charset="0"/>
                  </a:rPr>
                  <a:t> and </a:t>
                </a:r>
                <a14:m>
                  <m:oMath xmlns:m="http://schemas.openxmlformats.org/officeDocument/2006/math">
                    <m:r>
                      <a:rPr lang="en-GB" sz="1600" i="1" dirty="0" smtClean="0">
                        <a:solidFill>
                          <a:srgbClr val="89A4D1"/>
                        </a:solidFill>
                        <a:latin typeface="Cambria Math" panose="02040503050406030204" pitchFamily="18" charset="0"/>
                        <a:cs typeface="Cavolini" panose="03000502040302020204" pitchFamily="66" charset="0"/>
                      </a:rPr>
                      <m:t>𝑑</m:t>
                    </m:r>
                  </m:oMath>
                </a14:m>
                <a:r>
                  <a:rPr lang="en-GB" sz="1600" dirty="0">
                    <a:solidFill>
                      <a:srgbClr val="89A4D1"/>
                    </a:solidFill>
                    <a:latin typeface="Cavolini" panose="03000502040302020204" pitchFamily="66" charset="0"/>
                    <a:cs typeface="Cavolini" panose="03000502040302020204" pitchFamily="66" charset="0"/>
                  </a:rPr>
                  <a:t> [4]</a:t>
                </a:r>
              </a:p>
              <a:p>
                <a:pPr marL="0" indent="0" algn="r">
                  <a:buNone/>
                </a:pPr>
                <a:r>
                  <a:rPr lang="en-GB" sz="1600" b="0" dirty="0">
                    <a:solidFill>
                      <a:srgbClr val="89A4D1"/>
                    </a:solidFill>
                    <a:latin typeface="Cavolini" panose="03000502040302020204" pitchFamily="66" charset="0"/>
                    <a:ea typeface="Cambria Math" panose="02040503050406030204" pitchFamily="18" charset="0"/>
                    <a:cs typeface="Cavolini" panose="03000502040302020204" pitchFamily="66" charset="0"/>
                  </a:rPr>
                  <a:t>Mode </a:t>
                </a:r>
                <a14:m>
                  <m:oMath xmlns:m="http://schemas.openxmlformats.org/officeDocument/2006/math">
                    <m:r>
                      <a:rPr lang="en-GB" sz="1600" i="1" dirty="0" smtClean="0">
                        <a:solidFill>
                          <a:srgbClr val="89A4D1"/>
                        </a:solidFill>
                        <a:latin typeface="Cambria Math" panose="02040503050406030204" pitchFamily="18" charset="0"/>
                        <a:ea typeface="Cambria Math" panose="02040503050406030204" pitchFamily="18" charset="0"/>
                        <a:cs typeface="Cavolini" panose="03000502040302020204" pitchFamily="66" charset="0"/>
                      </a:rPr>
                      <m:t>𝑎</m:t>
                    </m:r>
                  </m:oMath>
                </a14:m>
                <a:r>
                  <a:rPr lang="en-GB" sz="1600" dirty="0">
                    <a:solidFill>
                      <a:srgbClr val="89A4D1"/>
                    </a:solidFill>
                    <a:latin typeface="Cavolini" panose="03000502040302020204" pitchFamily="66" charset="0"/>
                    <a:ea typeface="Cambria Math" panose="02040503050406030204" pitchFamily="18" charset="0"/>
                    <a:cs typeface="Cavolini" panose="03000502040302020204" pitchFamily="66" charset="0"/>
                  </a:rPr>
                  <a:t> </a:t>
                </a:r>
                <a14:m>
                  <m:oMath xmlns:m="http://schemas.openxmlformats.org/officeDocument/2006/math">
                    <m:r>
                      <m:rPr>
                        <m:sty m:val="p"/>
                      </m:rPr>
                      <a:rPr lang="en-GB" sz="1600" b="0" i="0" smtClean="0">
                        <a:solidFill>
                          <a:srgbClr val="89A4D1"/>
                        </a:solidFill>
                        <a:latin typeface="Cambria Math" panose="02040503050406030204" pitchFamily="18" charset="0"/>
                      </a:rPr>
                      <m:t>h</m:t>
                    </m:r>
                  </m:oMath>
                </a14:m>
                <a:r>
                  <a:rPr lang="en-GB" sz="1600" b="0" dirty="0">
                    <a:solidFill>
                      <a:srgbClr val="89A4D1"/>
                    </a:solidFill>
                    <a:latin typeface="Cavolini" panose="03000502040302020204" pitchFamily="66" charset="0"/>
                    <a:ea typeface="Cambria Math" panose="02040503050406030204" pitchFamily="18" charset="0"/>
                    <a:cs typeface="Cavolini" panose="03000502040302020204" pitchFamily="66" charset="0"/>
                  </a:rPr>
                  <a:t>as dispersion frequency </a:t>
                </a:r>
                <a14:m>
                  <m:oMath xmlns:m="http://schemas.openxmlformats.org/officeDocument/2006/math">
                    <m:sSub>
                      <m:sSubPr>
                        <m:ctrlPr>
                          <a:rPr lang="en-GB" sz="1600" b="0" i="1" smtClean="0">
                            <a:solidFill>
                              <a:srgbClr val="89A4D1"/>
                            </a:solidFill>
                            <a:latin typeface="Cambria Math" panose="02040503050406030204" pitchFamily="18" charset="0"/>
                            <a:ea typeface="Cambria Math" panose="02040503050406030204" pitchFamily="18" charset="0"/>
                          </a:rPr>
                        </m:ctrlPr>
                      </m:sSubPr>
                      <m:e>
                        <m:r>
                          <a:rPr lang="en-GB" sz="1600" i="1" smtClean="0">
                            <a:solidFill>
                              <a:srgbClr val="89A4D1"/>
                            </a:solidFill>
                            <a:latin typeface="Cambria Math" panose="02040503050406030204" pitchFamily="18" charset="0"/>
                            <a:ea typeface="Cambria Math" panose="02040503050406030204" pitchFamily="18" charset="0"/>
                          </a:rPr>
                          <m:t>𝜔</m:t>
                        </m:r>
                      </m:e>
                      <m:sub>
                        <m:r>
                          <a:rPr lang="en-GB" sz="1600" b="0" i="1" smtClean="0">
                            <a:solidFill>
                              <a:srgbClr val="89A4D1"/>
                            </a:solidFill>
                            <a:latin typeface="Cambria Math" panose="02040503050406030204" pitchFamily="18" charset="0"/>
                            <a:ea typeface="Cambria Math" panose="02040503050406030204" pitchFamily="18" charset="0"/>
                          </a:rPr>
                          <m:t>𝑎</m:t>
                        </m:r>
                      </m:sub>
                    </m:sSub>
                  </m:oMath>
                </a14:m>
                <a:endParaRPr lang="en-GB" sz="1600" dirty="0">
                  <a:solidFill>
                    <a:srgbClr val="89A4D1"/>
                  </a:solidFill>
                  <a:latin typeface="Cavolini" panose="03000502040302020204" pitchFamily="66" charset="0"/>
                  <a:cs typeface="Cavolini" panose="03000502040302020204" pitchFamily="66" charset="0"/>
                </a:endParaRPr>
              </a:p>
              <a:p>
                <a:pPr marL="0" indent="0" algn="r">
                  <a:buNone/>
                </a:pPr>
                <a14:m>
                  <m:oMath xmlns:m="http://schemas.openxmlformats.org/officeDocument/2006/math">
                    <m:sSub>
                      <m:sSubPr>
                        <m:ctrlPr>
                          <a:rPr lang="en-GB" sz="1600" b="0" i="1" smtClean="0">
                            <a:solidFill>
                              <a:srgbClr val="89A4D1"/>
                            </a:solidFill>
                            <a:latin typeface="Cambria Math" panose="02040503050406030204" pitchFamily="18" charset="0"/>
                          </a:rPr>
                        </m:ctrlPr>
                      </m:sSubPr>
                      <m:e>
                        <m:r>
                          <a:rPr lang="en-GB" sz="1600" b="0" i="1" smtClean="0">
                            <a:solidFill>
                              <a:srgbClr val="89A4D1"/>
                            </a:solidFill>
                            <a:latin typeface="Cambria Math" panose="02040503050406030204" pitchFamily="18" charset="0"/>
                          </a:rPr>
                          <m:t>𝑐</m:t>
                        </m:r>
                      </m:e>
                      <m:sub>
                        <m:r>
                          <a:rPr lang="en-GB" sz="1600" b="0" i="1" smtClean="0">
                            <a:solidFill>
                              <a:srgbClr val="89A4D1"/>
                            </a:solidFill>
                            <a:latin typeface="Cambria Math" panose="02040503050406030204" pitchFamily="18" charset="0"/>
                          </a:rPr>
                          <m:t>𝑎</m:t>
                        </m:r>
                      </m:sub>
                    </m:sSub>
                  </m:oMath>
                </a14:m>
                <a:r>
                  <a:rPr lang="en-GB" sz="1600" dirty="0">
                    <a:solidFill>
                      <a:srgbClr val="89A4D1"/>
                    </a:solidFill>
                    <a:latin typeface="Cavolini" panose="03000502040302020204" pitchFamily="66" charset="0"/>
                    <a:cs typeface="Cavolini" panose="03000502040302020204" pitchFamily="66" charset="0"/>
                  </a:rPr>
                  <a:t> is a mode dependent constant </a:t>
                </a:r>
              </a:p>
              <a:p>
                <a:pPr marL="0" indent="0" algn="r">
                  <a:buNone/>
                </a:pPr>
                <a14:m>
                  <m:oMath xmlns:m="http://schemas.openxmlformats.org/officeDocument/2006/math">
                    <m:r>
                      <m:rPr>
                        <m:sty m:val="p"/>
                      </m:rPr>
                      <a:rPr lang="en-GB" sz="1600" b="0" i="0" smtClean="0">
                        <a:solidFill>
                          <a:srgbClr val="89A4D1"/>
                        </a:solidFill>
                        <a:latin typeface="Cambria Math" panose="02040503050406030204" pitchFamily="18" charset="0"/>
                        <a:cs typeface="Cavolini" panose="03000502040302020204" pitchFamily="66" charset="0"/>
                      </a:rPr>
                      <m:t>At</m:t>
                    </m:r>
                  </m:oMath>
                </a14:m>
                <a:r>
                  <a:rPr lang="en-GB" sz="1600" dirty="0">
                    <a:solidFill>
                      <a:srgbClr val="89A4D1"/>
                    </a:solidFill>
                    <a:latin typeface="Cavolini" panose="03000502040302020204" pitchFamily="66" charset="0"/>
                    <a:cs typeface="Cavolini" panose="03000502040302020204" pitchFamily="66" charset="0"/>
                  </a:rPr>
                  <a:t> is the Atwood number</a:t>
                </a:r>
              </a:p>
              <a:p>
                <a:pPr marL="0" indent="0" algn="r">
                  <a:buNone/>
                </a:pPr>
                <a:r>
                  <a:rPr lang="en-GB" sz="1600" dirty="0">
                    <a:solidFill>
                      <a:srgbClr val="89A4D1"/>
                    </a:solidFill>
                    <a:latin typeface="Cavolini" panose="03000502040302020204" pitchFamily="66" charset="0"/>
                    <a:cs typeface="Cavolini" panose="03000502040302020204" pitchFamily="66" charset="0"/>
                  </a:rPr>
                  <a:t>Time derivatives denoted </a:t>
                </a:r>
                <a14:m>
                  <m:oMath xmlns:m="http://schemas.openxmlformats.org/officeDocument/2006/math">
                    <m:sSub>
                      <m:sSubPr>
                        <m:ctrlPr>
                          <a:rPr lang="en-GB" sz="1600" b="0" i="1" smtClean="0">
                            <a:solidFill>
                              <a:srgbClr val="89A4D1"/>
                            </a:solidFill>
                            <a:latin typeface="Cambria Math" panose="02040503050406030204" pitchFamily="18" charset="0"/>
                          </a:rPr>
                        </m:ctrlPr>
                      </m:sSubPr>
                      <m:e>
                        <m:acc>
                          <m:accPr>
                            <m:chr m:val="̇"/>
                            <m:ctrlPr>
                              <a:rPr lang="en-GB" sz="1600" i="1" smtClean="0">
                                <a:solidFill>
                                  <a:srgbClr val="89A4D1"/>
                                </a:solidFill>
                                <a:latin typeface="Cambria Math" panose="02040503050406030204" pitchFamily="18" charset="0"/>
                              </a:rPr>
                            </m:ctrlPr>
                          </m:accPr>
                          <m:e>
                            <m:r>
                              <a:rPr lang="en-GB" sz="1600" i="1" smtClean="0">
                                <a:solidFill>
                                  <a:srgbClr val="89A4D1"/>
                                </a:solidFill>
                                <a:latin typeface="Cambria Math" panose="02040503050406030204" pitchFamily="18" charset="0"/>
                                <a:ea typeface="Cambria Math" panose="02040503050406030204" pitchFamily="18" charset="0"/>
                              </a:rPr>
                              <m:t>𝜉</m:t>
                            </m:r>
                          </m:e>
                        </m:acc>
                      </m:e>
                      <m:sub>
                        <m:r>
                          <a:rPr lang="en-GB" sz="1600" b="0" i="1" smtClean="0">
                            <a:solidFill>
                              <a:srgbClr val="89A4D1"/>
                            </a:solidFill>
                            <a:latin typeface="Cambria Math" panose="02040503050406030204" pitchFamily="18" charset="0"/>
                          </a:rPr>
                          <m:t>𝑎</m:t>
                        </m:r>
                      </m:sub>
                    </m:sSub>
                  </m:oMath>
                </a14:m>
                <a:endParaRPr lang="en-GB" sz="1600" dirty="0">
                  <a:solidFill>
                    <a:srgbClr val="89A4D1"/>
                  </a:solidFill>
                  <a:latin typeface="Cavolini" panose="03000502040302020204" pitchFamily="66" charset="0"/>
                  <a:cs typeface="Cavolini" panose="03000502040302020204" pitchFamily="66" charset="0"/>
                </a:endParaRPr>
              </a:p>
              <a:p>
                <a:pPr marL="0" indent="0" algn="r">
                  <a:buNone/>
                </a:pPr>
                <a:endParaRPr lang="en-GB" sz="1600" dirty="0">
                  <a:solidFill>
                    <a:srgbClr val="89A4D1"/>
                  </a:solidFill>
                  <a:latin typeface="Cavolini" panose="03000502040302020204" pitchFamily="66" charset="0"/>
                  <a:cs typeface="Cavolini" panose="03000502040302020204" pitchFamily="66" charset="0"/>
                </a:endParaRPr>
              </a:p>
            </p:txBody>
          </p:sp>
        </mc:Choice>
        <mc:Fallback xmlns="">
          <p:sp>
            <p:nvSpPr>
              <p:cNvPr id="8" name="Text Placeholder 3">
                <a:extLst>
                  <a:ext uri="{FF2B5EF4-FFF2-40B4-BE49-F238E27FC236}">
                    <a16:creationId xmlns:a16="http://schemas.microsoft.com/office/drawing/2014/main" id="{C3F4CA11-4807-64D0-6902-07D2BA9FABC4}"/>
                  </a:ext>
                </a:extLst>
              </p:cNvPr>
              <p:cNvSpPr txBox="1">
                <a:spLocks noRot="1" noChangeAspect="1" noMove="1" noResize="1" noEditPoints="1" noAdjustHandles="1" noChangeArrowheads="1" noChangeShapeType="1" noTextEdit="1"/>
              </p:cNvSpPr>
              <p:nvPr/>
            </p:nvSpPr>
            <p:spPr>
              <a:xfrm>
                <a:off x="6872748" y="3037111"/>
                <a:ext cx="5051927" cy="2305648"/>
              </a:xfrm>
              <a:prstGeom prst="rect">
                <a:avLst/>
              </a:prstGeom>
              <a:blipFill>
                <a:blip r:embed="rId10"/>
                <a:stretch>
                  <a:fillRect t="-1852" r="-2413"/>
                </a:stretch>
              </a:blipFill>
            </p:spPr>
            <p:txBody>
              <a:bodyPr/>
              <a:lstStyle/>
              <a:p>
                <a:r>
                  <a:rPr lang="en-GB">
                    <a:noFill/>
                  </a:rPr>
                  <a:t> </a:t>
                </a:r>
              </a:p>
            </p:txBody>
          </p:sp>
        </mc:Fallback>
      </mc:AlternateContent>
      <p:sp>
        <p:nvSpPr>
          <p:cNvPr id="9" name="Text Placeholder 3">
            <a:extLst>
              <a:ext uri="{FF2B5EF4-FFF2-40B4-BE49-F238E27FC236}">
                <a16:creationId xmlns:a16="http://schemas.microsoft.com/office/drawing/2014/main" id="{D5143951-B159-737C-C90B-B676E41BEB02}"/>
              </a:ext>
            </a:extLst>
          </p:cNvPr>
          <p:cNvSpPr txBox="1">
            <a:spLocks/>
          </p:cNvSpPr>
          <p:nvPr/>
        </p:nvSpPr>
        <p:spPr>
          <a:xfrm>
            <a:off x="5573965" y="5754820"/>
            <a:ext cx="6618035" cy="584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i="1" dirty="0">
                <a:solidFill>
                  <a:srgbClr val="F4E8C9"/>
                </a:solidFill>
              </a:rPr>
              <a:t>[4] Barroso, V. S., Bunney, C. R., &amp; Weinfurtner, S. (2023, June). Non-linear effective field theory simulators in two-fluid interfaces. In Journal of Physics: Conference Series (Vol. 2531, No. 1, p. 012003). IOP Publishing.</a:t>
            </a:r>
          </a:p>
        </p:txBody>
      </p:sp>
    </p:spTree>
    <p:extLst>
      <p:ext uri="{BB962C8B-B14F-4D97-AF65-F5344CB8AC3E}">
        <p14:creationId xmlns:p14="http://schemas.microsoft.com/office/powerpoint/2010/main" val="187331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a:extLst>
            <a:ext uri="{FF2B5EF4-FFF2-40B4-BE49-F238E27FC236}">
              <a16:creationId xmlns:a16="http://schemas.microsoft.com/office/drawing/2014/main" id="{E9DDA3F4-F5E5-2655-24BB-2341AAF17A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DE3167-2764-66EB-F813-21F21BAB604F}"/>
              </a:ext>
            </a:extLst>
          </p:cNvPr>
          <p:cNvSpPr>
            <a:spLocks noGrp="1"/>
          </p:cNvSpPr>
          <p:nvPr>
            <p:ph type="sldNum" sz="quarter" idx="12"/>
          </p:nvPr>
        </p:nvSpPr>
        <p:spPr/>
        <p:txBody>
          <a:bodyPr/>
          <a:lstStyle/>
          <a:p>
            <a:fld id="{CB93F257-6BBA-414E-8121-BAD21A67B24E}" type="slidenum">
              <a:rPr lang="en-US" smtClean="0">
                <a:solidFill>
                  <a:srgbClr val="89A4D1"/>
                </a:solidFill>
              </a:rPr>
              <a:pPr/>
              <a:t>8</a:t>
            </a:fld>
            <a:endParaRPr lang="en-US" dirty="0">
              <a:solidFill>
                <a:srgbClr val="89A4D1"/>
              </a:solidFill>
            </a:endParaRPr>
          </a:p>
        </p:txBody>
      </p:sp>
      <p:sp>
        <p:nvSpPr>
          <p:cNvPr id="10" name="Rectangle 2">
            <a:extLst>
              <a:ext uri="{FF2B5EF4-FFF2-40B4-BE49-F238E27FC236}">
                <a16:creationId xmlns:a16="http://schemas.microsoft.com/office/drawing/2014/main" id="{EC7A1E85-16CD-4B4F-87A6-5BFC4F0681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ooter Placeholder 1">
            <a:extLst>
              <a:ext uri="{FF2B5EF4-FFF2-40B4-BE49-F238E27FC236}">
                <a16:creationId xmlns:a16="http://schemas.microsoft.com/office/drawing/2014/main" id="{30BDB283-55ED-F4C2-B8C8-2FDF5689A552}"/>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sp>
        <p:nvSpPr>
          <p:cNvPr id="7" name="TextBox 9">
            <a:extLst>
              <a:ext uri="{FF2B5EF4-FFF2-40B4-BE49-F238E27FC236}">
                <a16:creationId xmlns:a16="http://schemas.microsoft.com/office/drawing/2014/main" id="{354499CA-A4DA-AE71-92C7-B257BA3A5880}"/>
              </a:ext>
            </a:extLst>
          </p:cNvPr>
          <p:cNvSpPr txBox="1"/>
          <p:nvPr/>
        </p:nvSpPr>
        <p:spPr>
          <a:xfrm>
            <a:off x="3688068" y="3155551"/>
            <a:ext cx="65"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 name="Freeform 8" descr="Immagine che contiene testo, schermata, linea, diagramma  Descrizione generata automaticamente">
            <a:extLst>
              <a:ext uri="{FF2B5EF4-FFF2-40B4-BE49-F238E27FC236}">
                <a16:creationId xmlns:a16="http://schemas.microsoft.com/office/drawing/2014/main" id="{89308C6B-FA32-C549-502E-205C014EE961}"/>
              </a:ext>
            </a:extLst>
          </p:cNvPr>
          <p:cNvSpPr/>
          <p:nvPr/>
        </p:nvSpPr>
        <p:spPr>
          <a:xfrm>
            <a:off x="240798" y="2420002"/>
            <a:ext cx="6316334" cy="3936348"/>
          </a:xfrm>
          <a:custGeom>
            <a:avLst/>
            <a:gdLst/>
            <a:ahLst/>
            <a:cxnLst/>
            <a:rect l="l" t="t" r="r" b="b"/>
            <a:pathLst>
              <a:path w="10712695" h="6583085">
                <a:moveTo>
                  <a:pt x="0" y="0"/>
                </a:moveTo>
                <a:lnTo>
                  <a:pt x="10712695" y="0"/>
                </a:lnTo>
                <a:lnTo>
                  <a:pt x="10712695" y="6583085"/>
                </a:lnTo>
                <a:lnTo>
                  <a:pt x="0" y="6583085"/>
                </a:lnTo>
                <a:lnTo>
                  <a:pt x="0" y="0"/>
                </a:lnTo>
                <a:close/>
              </a:path>
            </a:pathLst>
          </a:custGeom>
          <a:blipFill>
            <a:blip r:embed="rId2"/>
            <a:stretch>
              <a:fillRect t="-40" b="-40"/>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pic>
        <p:nvPicPr>
          <p:cNvPr id="8" name="Picture 7" descr="A graph of a function&#10;&#10;AI-generated content may be incorrect.">
            <a:extLst>
              <a:ext uri="{FF2B5EF4-FFF2-40B4-BE49-F238E27FC236}">
                <a16:creationId xmlns:a16="http://schemas.microsoft.com/office/drawing/2014/main" id="{2C00F004-EC94-0E30-64DC-FF50B6DFF796}"/>
              </a:ext>
            </a:extLst>
          </p:cNvPr>
          <p:cNvPicPr>
            <a:picLocks noChangeAspect="1"/>
          </p:cNvPicPr>
          <p:nvPr/>
        </p:nvPicPr>
        <p:blipFill>
          <a:blip r:embed="rId3"/>
          <a:stretch>
            <a:fillRect/>
          </a:stretch>
        </p:blipFill>
        <p:spPr>
          <a:xfrm>
            <a:off x="6988918" y="2159732"/>
            <a:ext cx="4934324" cy="4196618"/>
          </a:xfrm>
          <a:prstGeom prst="rect">
            <a:avLst/>
          </a:prstGeom>
        </p:spPr>
      </p:pic>
      <mc:AlternateContent xmlns:mc="http://schemas.openxmlformats.org/markup-compatibility/2006" xmlns:a14="http://schemas.microsoft.com/office/drawing/2010/main">
        <mc:Choice Requires="a14">
          <p:sp>
            <p:nvSpPr>
              <p:cNvPr id="11" name="Text Placeholder 3">
                <a:extLst>
                  <a:ext uri="{FF2B5EF4-FFF2-40B4-BE49-F238E27FC236}">
                    <a16:creationId xmlns:a16="http://schemas.microsoft.com/office/drawing/2014/main" id="{FB5889A4-A6F2-DB20-932E-E9F198EED94C}"/>
                  </a:ext>
                </a:extLst>
              </p:cNvPr>
              <p:cNvSpPr txBox="1">
                <a:spLocks/>
              </p:cNvSpPr>
              <p:nvPr/>
            </p:nvSpPr>
            <p:spPr>
              <a:xfrm>
                <a:off x="6988918" y="1451241"/>
                <a:ext cx="4934324" cy="233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rgbClr val="333F54"/>
                    </a:solidFill>
                  </a:rPr>
                  <a:t>One mode is excited via parametric resonance, its amplitude, </a:t>
                </a:r>
                <a14:m>
                  <m:oMath xmlns:m="http://schemas.openxmlformats.org/officeDocument/2006/math">
                    <m:sSub>
                      <m:sSubPr>
                        <m:ctrlPr>
                          <a:rPr lang="en-GB" sz="1800" b="0" i="1" smtClean="0">
                            <a:solidFill>
                              <a:srgbClr val="333F54"/>
                            </a:solidFill>
                            <a:latin typeface="Cambria Math" panose="02040503050406030204" pitchFamily="18" charset="0"/>
                            <a:ea typeface="Cambria Math" panose="02040503050406030204" pitchFamily="18" charset="0"/>
                          </a:rPr>
                        </m:ctrlPr>
                      </m:sSubPr>
                      <m:e>
                        <m:r>
                          <a:rPr lang="en-GB" sz="1800" i="1" smtClean="0">
                            <a:solidFill>
                              <a:srgbClr val="333F54"/>
                            </a:solidFill>
                            <a:latin typeface="Cambria Math" panose="02040503050406030204" pitchFamily="18" charset="0"/>
                            <a:ea typeface="Cambria Math" panose="02040503050406030204" pitchFamily="18" charset="0"/>
                          </a:rPr>
                          <m:t>𝜉</m:t>
                        </m:r>
                      </m:e>
                      <m:sub>
                        <m:r>
                          <m:rPr>
                            <m:sty m:val="p"/>
                          </m:rPr>
                          <a:rPr lang="en-GB" sz="1800" b="0" i="0" smtClean="0">
                            <a:solidFill>
                              <a:srgbClr val="333F54"/>
                            </a:solidFill>
                            <a:latin typeface="Cambria Math" panose="02040503050406030204" pitchFamily="18" charset="0"/>
                            <a:ea typeface="Cambria Math" panose="02040503050406030204" pitchFamily="18" charset="0"/>
                          </a:rPr>
                          <m:t>p</m:t>
                        </m:r>
                      </m:sub>
                    </m:sSub>
                    <m:r>
                      <a:rPr lang="en-GB" sz="1800" b="0" i="1" smtClean="0">
                        <a:solidFill>
                          <a:srgbClr val="333F54"/>
                        </a:solidFill>
                        <a:latin typeface="Cambria Math" panose="02040503050406030204" pitchFamily="18" charset="0"/>
                        <a:ea typeface="Cambria Math" panose="02040503050406030204" pitchFamily="18" charset="0"/>
                      </a:rPr>
                      <m:t>(</m:t>
                    </m:r>
                    <m:r>
                      <a:rPr lang="en-GB" sz="1800" b="0" i="1" smtClean="0">
                        <a:solidFill>
                          <a:srgbClr val="333F54"/>
                        </a:solidFill>
                        <a:latin typeface="Cambria Math" panose="02040503050406030204" pitchFamily="18" charset="0"/>
                        <a:ea typeface="Cambria Math" panose="02040503050406030204" pitchFamily="18" charset="0"/>
                      </a:rPr>
                      <m:t>𝑡</m:t>
                    </m:r>
                    <m:r>
                      <a:rPr lang="en-GB" sz="1800" b="0" i="1" smtClean="0">
                        <a:solidFill>
                          <a:srgbClr val="333F54"/>
                        </a:solidFill>
                        <a:latin typeface="Cambria Math" panose="02040503050406030204" pitchFamily="18" charset="0"/>
                        <a:ea typeface="Cambria Math" panose="02040503050406030204" pitchFamily="18" charset="0"/>
                      </a:rPr>
                      <m:t>)</m:t>
                    </m:r>
                  </m:oMath>
                </a14:m>
                <a:r>
                  <a:rPr lang="en-GB" sz="1800" dirty="0">
                    <a:solidFill>
                      <a:srgbClr val="333F54"/>
                    </a:solidFill>
                  </a:rPr>
                  <a:t>, grows exponentially</a:t>
                </a:r>
              </a:p>
            </p:txBody>
          </p:sp>
        </mc:Choice>
        <mc:Fallback xmlns="">
          <p:sp>
            <p:nvSpPr>
              <p:cNvPr id="11" name="Text Placeholder 3">
                <a:extLst>
                  <a:ext uri="{FF2B5EF4-FFF2-40B4-BE49-F238E27FC236}">
                    <a16:creationId xmlns:a16="http://schemas.microsoft.com/office/drawing/2014/main" id="{FB5889A4-A6F2-DB20-932E-E9F198EED94C}"/>
                  </a:ext>
                </a:extLst>
              </p:cNvPr>
              <p:cNvSpPr txBox="1">
                <a:spLocks noRot="1" noChangeAspect="1" noMove="1" noResize="1" noEditPoints="1" noAdjustHandles="1" noChangeArrowheads="1" noChangeShapeType="1" noTextEdit="1"/>
              </p:cNvSpPr>
              <p:nvPr/>
            </p:nvSpPr>
            <p:spPr>
              <a:xfrm>
                <a:off x="6988918" y="1451241"/>
                <a:ext cx="4934324" cy="2331191"/>
              </a:xfrm>
              <a:prstGeom prst="rect">
                <a:avLst/>
              </a:prstGeom>
              <a:blipFill>
                <a:blip r:embed="rId4"/>
                <a:stretch>
                  <a:fillRect t="-2356" r="-494"/>
                </a:stretch>
              </a:blipFill>
            </p:spPr>
            <p:txBody>
              <a:bodyPr/>
              <a:lstStyle/>
              <a:p>
                <a:r>
                  <a:rPr lang="en-GB">
                    <a:noFill/>
                  </a:rPr>
                  <a:t> </a:t>
                </a:r>
              </a:p>
            </p:txBody>
          </p:sp>
        </mc:Fallback>
      </mc:AlternateContent>
      <p:sp>
        <p:nvSpPr>
          <p:cNvPr id="12" name="Text Placeholder 3">
            <a:extLst>
              <a:ext uri="{FF2B5EF4-FFF2-40B4-BE49-F238E27FC236}">
                <a16:creationId xmlns:a16="http://schemas.microsoft.com/office/drawing/2014/main" id="{F8C17577-50B8-1E05-E3C5-A4EF96B31E7A}"/>
              </a:ext>
            </a:extLst>
          </p:cNvPr>
          <p:cNvSpPr txBox="1">
            <a:spLocks/>
          </p:cNvSpPr>
          <p:nvPr/>
        </p:nvSpPr>
        <p:spPr>
          <a:xfrm>
            <a:off x="365967" y="1295989"/>
            <a:ext cx="6065995" cy="994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800" dirty="0"/>
          </a:p>
          <a:p>
            <a:pPr marL="0" indent="0" algn="ctr">
              <a:buNone/>
            </a:pPr>
            <a:r>
              <a:rPr lang="en-GB" sz="1800" dirty="0"/>
              <a:t>The </a:t>
            </a:r>
            <a:r>
              <a:rPr lang="en-GB" sz="1800" b="1" dirty="0" err="1"/>
              <a:t>Floquet</a:t>
            </a:r>
            <a:r>
              <a:rPr lang="en-GB" sz="1800" b="1" dirty="0"/>
              <a:t> chart </a:t>
            </a:r>
            <a:r>
              <a:rPr lang="en-GB" sz="1800" dirty="0"/>
              <a:t>for our system informs us how to adjust the driving strength and frequency to excite a particular mode</a:t>
            </a:r>
          </a:p>
          <a:p>
            <a:pPr marL="0" indent="0" algn="ctr">
              <a:buNone/>
            </a:pPr>
            <a:endParaRPr lang="en-GB" sz="1800" dirty="0"/>
          </a:p>
        </p:txBody>
      </p:sp>
      <p:sp>
        <p:nvSpPr>
          <p:cNvPr id="13" name="Title 3">
            <a:extLst>
              <a:ext uri="{FF2B5EF4-FFF2-40B4-BE49-F238E27FC236}">
                <a16:creationId xmlns:a16="http://schemas.microsoft.com/office/drawing/2014/main" id="{DD7D371A-A36B-2D0D-2C16-6BFA8CC6904D}"/>
              </a:ext>
            </a:extLst>
          </p:cNvPr>
          <p:cNvSpPr txBox="1">
            <a:spLocks/>
          </p:cNvSpPr>
          <p:nvPr/>
        </p:nvSpPr>
        <p:spPr>
          <a:xfrm>
            <a:off x="258735" y="136525"/>
            <a:ext cx="6896911" cy="12869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i="0" kern="1200">
                <a:solidFill>
                  <a:srgbClr val="F4E8C9"/>
                </a:solidFill>
                <a:latin typeface="Futura" panose="020B0602020204020303" pitchFamily="34" charset="-79"/>
                <a:ea typeface="Baskerville" panose="02020502070401020303" pitchFamily="18" charset="0"/>
                <a:cs typeface="Futura" panose="020B0602020204020303" pitchFamily="34" charset="-79"/>
              </a:defRPr>
            </a:lvl1pPr>
          </a:lstStyle>
          <a:p>
            <a:pPr algn="l"/>
            <a:r>
              <a:rPr lang="en-GB" sz="3600" dirty="0">
                <a:solidFill>
                  <a:srgbClr val="333F54"/>
                </a:solidFill>
              </a:rPr>
              <a:t>Linear </a:t>
            </a:r>
            <a:br>
              <a:rPr lang="en-GB" sz="3600" dirty="0">
                <a:solidFill>
                  <a:srgbClr val="333F54"/>
                </a:solidFill>
              </a:rPr>
            </a:br>
            <a:r>
              <a:rPr lang="en-GB" sz="3600" dirty="0">
                <a:solidFill>
                  <a:srgbClr val="333F54"/>
                </a:solidFill>
              </a:rPr>
              <a:t>regime</a:t>
            </a:r>
            <a:endParaRPr lang="en-GB" sz="4400" dirty="0">
              <a:solidFill>
                <a:srgbClr val="333F54"/>
              </a:solidFill>
            </a:endParaRPr>
          </a:p>
        </p:txBody>
      </p:sp>
    </p:spTree>
    <p:extLst>
      <p:ext uri="{BB962C8B-B14F-4D97-AF65-F5344CB8AC3E}">
        <p14:creationId xmlns:p14="http://schemas.microsoft.com/office/powerpoint/2010/main" val="504011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8C9"/>
        </a:solidFill>
        <a:effectLst/>
      </p:bgPr>
    </p:bg>
    <p:spTree>
      <p:nvGrpSpPr>
        <p:cNvPr id="1" name="">
          <a:extLst>
            <a:ext uri="{FF2B5EF4-FFF2-40B4-BE49-F238E27FC236}">
              <a16:creationId xmlns:a16="http://schemas.microsoft.com/office/drawing/2014/main" id="{10E0E360-E5AF-99EC-9A5C-B61C738C835E}"/>
            </a:ext>
          </a:extLst>
        </p:cNvPr>
        <p:cNvGrpSpPr/>
        <p:nvPr/>
      </p:nvGrpSpPr>
      <p:grpSpPr>
        <a:xfrm>
          <a:off x="0" y="0"/>
          <a:ext cx="0" cy="0"/>
          <a:chOff x="0" y="0"/>
          <a:chExt cx="0" cy="0"/>
        </a:xfrm>
      </p:grpSpPr>
      <p:pic>
        <p:nvPicPr>
          <p:cNvPr id="7" name="Picture 8">
            <a:extLst>
              <a:ext uri="{FF2B5EF4-FFF2-40B4-BE49-F238E27FC236}">
                <a16:creationId xmlns:a16="http://schemas.microsoft.com/office/drawing/2014/main" id="{C2C131CA-9B47-2824-A950-96DE0458C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41"/>
          <a:stretch/>
        </p:blipFill>
        <p:spPr bwMode="auto">
          <a:xfrm>
            <a:off x="1642533" y="2217021"/>
            <a:ext cx="10626529" cy="41393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 Placeholder 3">
                <a:extLst>
                  <a:ext uri="{FF2B5EF4-FFF2-40B4-BE49-F238E27FC236}">
                    <a16:creationId xmlns:a16="http://schemas.microsoft.com/office/drawing/2014/main" id="{3FB08B2B-B0BA-9ED1-1791-2C2EAD033007}"/>
                  </a:ext>
                </a:extLst>
              </p:cNvPr>
              <p:cNvSpPr txBox="1">
                <a:spLocks/>
              </p:cNvSpPr>
              <p:nvPr/>
            </p:nvSpPr>
            <p:spPr>
              <a:xfrm>
                <a:off x="2556331" y="859653"/>
                <a:ext cx="9376934" cy="233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800" dirty="0"/>
                  <a:t>Through nonlinear interaction, the </a:t>
                </a:r>
                <a:r>
                  <a:rPr lang="en-GB" sz="1800" b="1" dirty="0"/>
                  <a:t>one</a:t>
                </a:r>
                <a:r>
                  <a:rPr lang="en-GB" sz="1800" dirty="0"/>
                  <a:t> primary mode excites a </a:t>
                </a:r>
                <a:r>
                  <a:rPr lang="en-GB" sz="1800" b="1" dirty="0"/>
                  <a:t>few</a:t>
                </a:r>
                <a:r>
                  <a:rPr lang="en-GB" sz="1800" dirty="0"/>
                  <a:t> others which in turn excite </a:t>
                </a:r>
                <a:r>
                  <a:rPr lang="en-GB" sz="1800" b="1" dirty="0"/>
                  <a:t>many</a:t>
                </a:r>
                <a:r>
                  <a:rPr lang="en-GB" sz="1800" dirty="0"/>
                  <a:t> more</a:t>
                </a:r>
              </a:p>
              <a:p>
                <a:pPr marL="0" indent="0" algn="r">
                  <a:buNone/>
                </a:pPr>
                <a:r>
                  <a:rPr lang="en-GB" sz="1800" dirty="0"/>
                  <a:t>Eventually, a steady-state is reached at which the discrete power spectral density </a:t>
                </a:r>
                <a14:m>
                  <m:oMath xmlns:m="http://schemas.openxmlformats.org/officeDocument/2006/math">
                    <m:sSub>
                      <m:sSubPr>
                        <m:ctrlPr>
                          <a:rPr lang="en-GB" sz="1800" i="1" dirty="0" smtClean="0">
                            <a:latin typeface="Cambria Math" panose="02040503050406030204" pitchFamily="18" charset="0"/>
                          </a:rPr>
                        </m:ctrlPr>
                      </m:sSubPr>
                      <m:e>
                        <m:r>
                          <a:rPr lang="en-GB" sz="1800" i="1" dirty="0" smtClean="0">
                            <a:latin typeface="Cambria Math" panose="02040503050406030204" pitchFamily="18" charset="0"/>
                          </a:rPr>
                          <m:t>𝑆</m:t>
                        </m:r>
                      </m:e>
                      <m:sub>
                        <m:r>
                          <a:rPr lang="en-GB" sz="1800" i="1" dirty="0" smtClean="0">
                            <a:latin typeface="Cambria Math" panose="02040503050406030204" pitchFamily="18" charset="0"/>
                          </a:rPr>
                          <m:t>𝑚𝑛</m:t>
                        </m:r>
                      </m:sub>
                    </m:sSub>
                    <m:r>
                      <a:rPr lang="en-GB" sz="1800" i="1" dirty="0" smtClean="0">
                        <a:latin typeface="Cambria Math" panose="02040503050406030204" pitchFamily="18" charset="0"/>
                      </a:rPr>
                      <m:t> </m:t>
                    </m:r>
                  </m:oMath>
                </a14:m>
                <a:r>
                  <a:rPr lang="en-GB" sz="1800" dirty="0"/>
                  <a:t>follows a power law across wavenumber </a:t>
                </a:r>
                <a14:m>
                  <m:oMath xmlns:m="http://schemas.openxmlformats.org/officeDocument/2006/math">
                    <m:r>
                      <a:rPr lang="en-GB" sz="1800" i="1" dirty="0" smtClean="0">
                        <a:latin typeface="Cambria Math" panose="02040503050406030204" pitchFamily="18" charset="0"/>
                      </a:rPr>
                      <m:t>𝑘</m:t>
                    </m:r>
                  </m:oMath>
                </a14:m>
                <a:r>
                  <a:rPr lang="en-GB" sz="1800" dirty="0"/>
                  <a:t> – this is characteristic of a spectral energy cascade</a:t>
                </a:r>
              </a:p>
            </p:txBody>
          </p:sp>
        </mc:Choice>
        <mc:Fallback xmlns="">
          <p:sp>
            <p:nvSpPr>
              <p:cNvPr id="8" name="Text Placeholder 3">
                <a:extLst>
                  <a:ext uri="{FF2B5EF4-FFF2-40B4-BE49-F238E27FC236}">
                    <a16:creationId xmlns:a16="http://schemas.microsoft.com/office/drawing/2014/main" id="{3FB08B2B-B0BA-9ED1-1791-2C2EAD033007}"/>
                  </a:ext>
                </a:extLst>
              </p:cNvPr>
              <p:cNvSpPr txBox="1">
                <a:spLocks noRot="1" noChangeAspect="1" noMove="1" noResize="1" noEditPoints="1" noAdjustHandles="1" noChangeArrowheads="1" noChangeShapeType="1" noTextEdit="1"/>
              </p:cNvSpPr>
              <p:nvPr/>
            </p:nvSpPr>
            <p:spPr>
              <a:xfrm>
                <a:off x="2556331" y="859653"/>
                <a:ext cx="9376934" cy="2331191"/>
              </a:xfrm>
              <a:prstGeom prst="rect">
                <a:avLst/>
              </a:prstGeom>
              <a:blipFill>
                <a:blip r:embed="rId3"/>
                <a:stretch>
                  <a:fillRect t="-2356" r="-1040"/>
                </a:stretch>
              </a:blipFill>
            </p:spPr>
            <p:txBody>
              <a:bodyPr/>
              <a:lstStyle/>
              <a:p>
                <a:r>
                  <a:rPr lang="en-GB">
                    <a:noFill/>
                  </a:rPr>
                  <a:t> </a:t>
                </a:r>
              </a:p>
            </p:txBody>
          </p:sp>
        </mc:Fallback>
      </mc:AlternateContent>
      <p:sp>
        <p:nvSpPr>
          <p:cNvPr id="9" name="Text Placeholder 3">
            <a:extLst>
              <a:ext uri="{FF2B5EF4-FFF2-40B4-BE49-F238E27FC236}">
                <a16:creationId xmlns:a16="http://schemas.microsoft.com/office/drawing/2014/main" id="{4CAFB79F-6832-5498-4866-E6DD090A05F0}"/>
              </a:ext>
            </a:extLst>
          </p:cNvPr>
          <p:cNvSpPr txBox="1">
            <a:spLocks/>
          </p:cNvSpPr>
          <p:nvPr/>
        </p:nvSpPr>
        <p:spPr>
          <a:xfrm rot="836107">
            <a:off x="543628" y="5946892"/>
            <a:ext cx="2197809" cy="656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89A4D1"/>
                </a:solidFill>
                <a:latin typeface="Cavolini" panose="03000502040302020204" pitchFamily="66" charset="0"/>
                <a:cs typeface="Cavolini" panose="03000502040302020204" pitchFamily="66" charset="0"/>
              </a:rPr>
              <a:t>Shaded region is detection noise</a:t>
            </a:r>
          </a:p>
        </p:txBody>
      </p:sp>
      <p:sp>
        <p:nvSpPr>
          <p:cNvPr id="10" name="Arc 9">
            <a:extLst>
              <a:ext uri="{FF2B5EF4-FFF2-40B4-BE49-F238E27FC236}">
                <a16:creationId xmlns:a16="http://schemas.microsoft.com/office/drawing/2014/main" id="{AFD8A22B-2E62-C67A-CBBE-7606849B41E2}"/>
              </a:ext>
            </a:extLst>
          </p:cNvPr>
          <p:cNvSpPr/>
          <p:nvPr/>
        </p:nvSpPr>
        <p:spPr>
          <a:xfrm rot="5400000">
            <a:off x="2091506" y="5199289"/>
            <a:ext cx="1208030" cy="1025761"/>
          </a:xfrm>
          <a:prstGeom prst="arc">
            <a:avLst>
              <a:gd name="adj1" fmla="val 14795381"/>
              <a:gd name="adj2" fmla="val 0"/>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Text Placeholder 3">
            <a:extLst>
              <a:ext uri="{FF2B5EF4-FFF2-40B4-BE49-F238E27FC236}">
                <a16:creationId xmlns:a16="http://schemas.microsoft.com/office/drawing/2014/main" id="{CC139A55-46C1-EE87-9947-1E2B55265DCF}"/>
              </a:ext>
            </a:extLst>
          </p:cNvPr>
          <p:cNvSpPr txBox="1">
            <a:spLocks/>
          </p:cNvSpPr>
          <p:nvPr/>
        </p:nvSpPr>
        <p:spPr>
          <a:xfrm rot="180246">
            <a:off x="-89290" y="3100939"/>
            <a:ext cx="1905950" cy="656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F54"/>
                </a:solidFill>
                <a:latin typeface="Canel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F54"/>
                </a:solidFill>
                <a:latin typeface="Canela"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F54"/>
                </a:solidFill>
                <a:latin typeface="Canela"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F54"/>
                </a:solidFill>
                <a:latin typeface="Canel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89A4D1"/>
                </a:solidFill>
                <a:latin typeface="Cavolini" panose="03000502040302020204" pitchFamily="66" charset="0"/>
                <a:cs typeface="Cavolini" panose="03000502040302020204" pitchFamily="66" charset="0"/>
              </a:rPr>
              <a:t>Envelope amplitude of mode</a:t>
            </a:r>
          </a:p>
        </p:txBody>
      </p:sp>
      <p:sp>
        <p:nvSpPr>
          <p:cNvPr id="12" name="Arc 11">
            <a:extLst>
              <a:ext uri="{FF2B5EF4-FFF2-40B4-BE49-F238E27FC236}">
                <a16:creationId xmlns:a16="http://schemas.microsoft.com/office/drawing/2014/main" id="{E968BAF8-5BDF-E986-F158-A9CD63D3C98F}"/>
              </a:ext>
            </a:extLst>
          </p:cNvPr>
          <p:cNvSpPr/>
          <p:nvPr/>
        </p:nvSpPr>
        <p:spPr>
          <a:xfrm rot="7827027">
            <a:off x="1146747" y="3201964"/>
            <a:ext cx="953285" cy="756677"/>
          </a:xfrm>
          <a:prstGeom prst="arc">
            <a:avLst>
              <a:gd name="adj1" fmla="val 14795381"/>
              <a:gd name="adj2" fmla="val 1219964"/>
            </a:avLst>
          </a:prstGeom>
          <a:ln w="57150">
            <a:solidFill>
              <a:srgbClr val="89A4D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 name="Slide Number Placeholder 2">
            <a:extLst>
              <a:ext uri="{FF2B5EF4-FFF2-40B4-BE49-F238E27FC236}">
                <a16:creationId xmlns:a16="http://schemas.microsoft.com/office/drawing/2014/main" id="{608CA920-2568-65B7-7A42-8730669B5B93}"/>
              </a:ext>
            </a:extLst>
          </p:cNvPr>
          <p:cNvSpPr>
            <a:spLocks noGrp="1"/>
          </p:cNvSpPr>
          <p:nvPr>
            <p:ph type="sldNum" sz="quarter" idx="12"/>
          </p:nvPr>
        </p:nvSpPr>
        <p:spPr>
          <a:xfrm>
            <a:off x="8610600" y="6356350"/>
            <a:ext cx="2743200" cy="365125"/>
          </a:xfrm>
        </p:spPr>
        <p:txBody>
          <a:bodyPr/>
          <a:lstStyle/>
          <a:p>
            <a:fld id="{CB93F257-6BBA-414E-8121-BAD21A67B24E}" type="slidenum">
              <a:rPr lang="en-US" smtClean="0">
                <a:solidFill>
                  <a:srgbClr val="89A4D1"/>
                </a:solidFill>
              </a:rPr>
              <a:pPr/>
              <a:t>9</a:t>
            </a:fld>
            <a:endParaRPr lang="en-US" dirty="0">
              <a:solidFill>
                <a:srgbClr val="89A4D1"/>
              </a:solidFill>
            </a:endParaRPr>
          </a:p>
        </p:txBody>
      </p:sp>
      <p:sp>
        <p:nvSpPr>
          <p:cNvPr id="5" name="Footer Placeholder 1">
            <a:extLst>
              <a:ext uri="{FF2B5EF4-FFF2-40B4-BE49-F238E27FC236}">
                <a16:creationId xmlns:a16="http://schemas.microsoft.com/office/drawing/2014/main" id="{4E7DA7D7-098C-EAC8-4FB4-7BFDB50C8AA0}"/>
              </a:ext>
            </a:extLst>
          </p:cNvPr>
          <p:cNvSpPr>
            <a:spLocks noGrp="1"/>
          </p:cNvSpPr>
          <p:nvPr>
            <p:ph type="ftr" sz="quarter" idx="11"/>
          </p:nvPr>
        </p:nvSpPr>
        <p:spPr>
          <a:xfrm>
            <a:off x="4038600" y="6356350"/>
            <a:ext cx="4114800" cy="365125"/>
          </a:xfrm>
        </p:spPr>
        <p:txBody>
          <a:bodyPr/>
          <a:lstStyle/>
          <a:p>
            <a:r>
              <a:rPr lang="en-US" dirty="0">
                <a:solidFill>
                  <a:srgbClr val="89A4D1"/>
                </a:solidFill>
              </a:rPr>
              <a:t>Cascade Formation in an Analogue Cosmology Simulator</a:t>
            </a:r>
          </a:p>
        </p:txBody>
      </p:sp>
      <p:sp>
        <p:nvSpPr>
          <p:cNvPr id="2" name="Title 3">
            <a:extLst>
              <a:ext uri="{FF2B5EF4-FFF2-40B4-BE49-F238E27FC236}">
                <a16:creationId xmlns:a16="http://schemas.microsoft.com/office/drawing/2014/main" id="{59D325FD-60DA-9B4A-71EA-FC68077AE338}"/>
              </a:ext>
            </a:extLst>
          </p:cNvPr>
          <p:cNvSpPr>
            <a:spLocks noGrp="1"/>
          </p:cNvSpPr>
          <p:nvPr>
            <p:ph type="title"/>
          </p:nvPr>
        </p:nvSpPr>
        <p:spPr>
          <a:xfrm>
            <a:off x="258735" y="136525"/>
            <a:ext cx="6896911" cy="1286990"/>
          </a:xfrm>
        </p:spPr>
        <p:txBody>
          <a:bodyPr>
            <a:normAutofit/>
          </a:bodyPr>
          <a:lstStyle/>
          <a:p>
            <a:pPr algn="l"/>
            <a:r>
              <a:rPr lang="en-GB" sz="3600" dirty="0">
                <a:solidFill>
                  <a:srgbClr val="333F54"/>
                </a:solidFill>
              </a:rPr>
              <a:t>Nonlinear </a:t>
            </a:r>
            <a:br>
              <a:rPr lang="en-GB" sz="3600" dirty="0">
                <a:solidFill>
                  <a:srgbClr val="333F54"/>
                </a:solidFill>
              </a:rPr>
            </a:br>
            <a:r>
              <a:rPr lang="en-GB" sz="3600" dirty="0">
                <a:solidFill>
                  <a:srgbClr val="333F54"/>
                </a:solidFill>
              </a:rPr>
              <a:t>regime</a:t>
            </a:r>
            <a:endParaRPr lang="en-GB" sz="4400" dirty="0">
              <a:solidFill>
                <a:srgbClr val="333F54"/>
              </a:solidFill>
            </a:endParaRPr>
          </a:p>
        </p:txBody>
      </p:sp>
    </p:spTree>
    <p:extLst>
      <p:ext uri="{BB962C8B-B14F-4D97-AF65-F5344CB8AC3E}">
        <p14:creationId xmlns:p14="http://schemas.microsoft.com/office/powerpoint/2010/main" val="2734137211"/>
      </p:ext>
    </p:extLst>
  </p:cSld>
  <p:clrMapOvr>
    <a:masterClrMapping/>
  </p:clrMapOvr>
</p:sld>
</file>

<file path=ppt/theme/theme1.xml><?xml version="1.0" encoding="utf-8"?>
<a:theme xmlns:a="http://schemas.openxmlformats.org/drawingml/2006/main" name="1_Office Theme">
  <a:themeElements>
    <a:clrScheme name="Custom 1">
      <a:dk1>
        <a:srgbClr val="401D00"/>
      </a:dk1>
      <a:lt1>
        <a:srgbClr val="0170BF"/>
      </a:lt1>
      <a:dk2>
        <a:srgbClr val="F2F2F2"/>
      </a:dk2>
      <a:lt2>
        <a:srgbClr val="F1E1AE"/>
      </a:lt2>
      <a:accent1>
        <a:srgbClr val="F10E0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vLab_Template" id="{116116DE-DAAF-514F-B371-4678C1946ACF}" vid="{5EE0E082-2D78-AE46-9B25-43E6B024855F}"/>
    </a:ext>
  </a:extLst>
</a:theme>
</file>

<file path=ppt/theme/theme2.xml><?xml version="1.0" encoding="utf-8"?>
<a:theme xmlns:a="http://schemas.openxmlformats.org/drawingml/2006/main" name="3_Office Theme">
  <a:themeElements>
    <a:clrScheme name="Custom 1">
      <a:dk1>
        <a:srgbClr val="401D00"/>
      </a:dk1>
      <a:lt1>
        <a:srgbClr val="0170BF"/>
      </a:lt1>
      <a:dk2>
        <a:srgbClr val="F2F2F2"/>
      </a:dk2>
      <a:lt2>
        <a:srgbClr val="F1E1AE"/>
      </a:lt2>
      <a:accent1>
        <a:srgbClr val="F10E0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vLab_Template" id="{116116DE-DAAF-514F-B371-4678C1946ACF}" vid="{93392B85-F893-244E-BC68-D5D28A12E8E1}"/>
    </a:ext>
  </a:extLst>
</a:theme>
</file>

<file path=ppt/theme/theme3.xml><?xml version="1.0" encoding="utf-8"?>
<a:theme xmlns:a="http://schemas.openxmlformats.org/drawingml/2006/main" name="2_Office Theme">
  <a:themeElements>
    <a:clrScheme name="Custom 1">
      <a:dk1>
        <a:srgbClr val="401D00"/>
      </a:dk1>
      <a:lt1>
        <a:srgbClr val="0170BF"/>
      </a:lt1>
      <a:dk2>
        <a:srgbClr val="F2F2F2"/>
      </a:dk2>
      <a:lt2>
        <a:srgbClr val="F1E1AE"/>
      </a:lt2>
      <a:accent1>
        <a:srgbClr val="F10E0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vLab_Template" id="{116116DE-DAAF-514F-B371-4678C1946ACF}" vid="{73F18222-714A-F641-AD23-75445D3D44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9418FD068F5458E9B6B8DCE03B680" ma:contentTypeVersion="15" ma:contentTypeDescription="Create a new document." ma:contentTypeScope="" ma:versionID="e4ffdf7c36c880f852303fdfa633983a">
  <xsd:schema xmlns:xsd="http://www.w3.org/2001/XMLSchema" xmlns:xs="http://www.w3.org/2001/XMLSchema" xmlns:p="http://schemas.microsoft.com/office/2006/metadata/properties" xmlns:ns3="c1501fa9-d035-4fc2-9a00-cd394bf2f4a7" xmlns:ns4="2c0ac7c9-9c86-4b69-82ea-4676f5a5e0ba" targetNamespace="http://schemas.microsoft.com/office/2006/metadata/properties" ma:root="true" ma:fieldsID="262fec252112b8c7316ea5105bf02c18" ns3:_="" ns4:_="">
    <xsd:import namespace="c1501fa9-d035-4fc2-9a00-cd394bf2f4a7"/>
    <xsd:import namespace="2c0ac7c9-9c86-4b69-82ea-4676f5a5e0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01fa9-d035-4fc2-9a00-cd394bf2f4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ac7c9-9c86-4b69-82ea-4676f5a5e0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1501fa9-d035-4fc2-9a00-cd394bf2f4a7" xsi:nil="true"/>
  </documentManagement>
</p:properties>
</file>

<file path=customXml/itemProps1.xml><?xml version="1.0" encoding="utf-8"?>
<ds:datastoreItem xmlns:ds="http://schemas.openxmlformats.org/officeDocument/2006/customXml" ds:itemID="{DA580E87-7F19-477D-8BFB-9428E1ECF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501fa9-d035-4fc2-9a00-cd394bf2f4a7"/>
    <ds:schemaRef ds:uri="2c0ac7c9-9c86-4b69-82ea-4676f5a5e0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EA1F33-739A-4838-8EDA-648812B228AC}">
  <ds:schemaRefs>
    <ds:schemaRef ds:uri="http://schemas.microsoft.com/sharepoint/v3/contenttype/forms"/>
  </ds:schemaRefs>
</ds:datastoreItem>
</file>

<file path=customXml/itemProps3.xml><?xml version="1.0" encoding="utf-8"?>
<ds:datastoreItem xmlns:ds="http://schemas.openxmlformats.org/officeDocument/2006/customXml" ds:itemID="{9B355CD8-0705-4B68-8F44-3A024660FF30}">
  <ds:schemaRefs>
    <ds:schemaRef ds:uri="c1501fa9-d035-4fc2-9a00-cd394bf2f4a7"/>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2c0ac7c9-9c86-4b69-82ea-4676f5a5e0ba"/>
  </ds:schemaRefs>
</ds:datastoreItem>
</file>

<file path=docProps/app.xml><?xml version="1.0" encoding="utf-8"?>
<Properties xmlns="http://schemas.openxmlformats.org/officeDocument/2006/extended-properties" xmlns:vt="http://schemas.openxmlformats.org/officeDocument/2006/docPropsVTypes">
  <Template/>
  <TotalTime>14151</TotalTime>
  <Words>1351</Words>
  <Application>Microsoft Office PowerPoint</Application>
  <PresentationFormat>Widescreen</PresentationFormat>
  <Paragraphs>188</Paragraphs>
  <Slides>15</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Arial</vt:lpstr>
      <vt:lpstr>Calibri</vt:lpstr>
      <vt:lpstr>Cambria Math</vt:lpstr>
      <vt:lpstr>Canela</vt:lpstr>
      <vt:lpstr>Cavolini</vt:lpstr>
      <vt:lpstr>Futura</vt:lpstr>
      <vt:lpstr>1_Office Theme</vt:lpstr>
      <vt:lpstr>3_Office Theme</vt:lpstr>
      <vt:lpstr>2_Office Theme</vt:lpstr>
      <vt:lpstr> SPECTRAL CASCADE FORMATION IN A TWO-FLUID ANALOGUE COSMOLOGY SYSTEM</vt:lpstr>
      <vt:lpstr>Contents</vt:lpstr>
      <vt:lpstr>Cascades</vt:lpstr>
      <vt:lpstr>Universality</vt:lpstr>
      <vt:lpstr>The Shaker Experiment</vt:lpstr>
      <vt:lpstr>Mode Decomposition</vt:lpstr>
      <vt:lpstr>PowerPoint Presentation</vt:lpstr>
      <vt:lpstr>PowerPoint Presentation</vt:lpstr>
      <vt:lpstr>Nonlinear  regime</vt:lpstr>
      <vt:lpstr>Findings in fluid mechanics</vt:lpstr>
      <vt:lpstr>One mode reduced dynamics</vt:lpstr>
      <vt:lpstr>Analogue cosmology</vt:lpstr>
      <vt:lpstr>CONCLUSION</vt:lpstr>
      <vt:lpstr>Thank You</vt:lpstr>
      <vt:lpstr>Bonus Slide: Experimental setup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Ringdown modes in semi-open systems</dc:title>
  <dc:creator>Sean</dc:creator>
  <cp:lastModifiedBy>Sean Gregory</cp:lastModifiedBy>
  <cp:revision>87</cp:revision>
  <dcterms:created xsi:type="dcterms:W3CDTF">2024-02-09T10:06:38Z</dcterms:created>
  <dcterms:modified xsi:type="dcterms:W3CDTF">2026-01-14T14:33:01Z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0x01010031C9418FD068F5458E9B6B8DCE03B680</vt:lpwstr>
  </property>
</Properties>
</file>