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0"/>
  </p:notesMasterIdLst>
  <p:sldIdLst>
    <p:sldId id="414" r:id="rId2"/>
    <p:sldId id="486" r:id="rId3"/>
    <p:sldId id="267" r:id="rId4"/>
    <p:sldId id="488" r:id="rId5"/>
    <p:sldId id="513" r:id="rId6"/>
    <p:sldId id="489" r:id="rId7"/>
    <p:sldId id="490" r:id="rId8"/>
    <p:sldId id="492" r:id="rId9"/>
    <p:sldId id="491" r:id="rId10"/>
    <p:sldId id="501" r:id="rId11"/>
    <p:sldId id="493" r:id="rId12"/>
    <p:sldId id="494" r:id="rId13"/>
    <p:sldId id="503" r:id="rId14"/>
    <p:sldId id="495" r:id="rId15"/>
    <p:sldId id="502" r:id="rId16"/>
    <p:sldId id="496" r:id="rId17"/>
    <p:sldId id="505" r:id="rId18"/>
    <p:sldId id="514" r:id="rId19"/>
    <p:sldId id="497" r:id="rId20"/>
    <p:sldId id="506" r:id="rId21"/>
    <p:sldId id="520" r:id="rId22"/>
    <p:sldId id="517" r:id="rId23"/>
    <p:sldId id="509" r:id="rId24"/>
    <p:sldId id="510" r:id="rId25"/>
    <p:sldId id="518" r:id="rId26"/>
    <p:sldId id="500" r:id="rId27"/>
    <p:sldId id="515" r:id="rId28"/>
    <p:sldId id="519" r:id="rId2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i="1" kern="1200">
        <a:solidFill>
          <a:schemeClr val="tx1"/>
        </a:solidFill>
        <a:latin typeface="Times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i="1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i="1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i="1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i="1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6000" algn="l" defTabSz="914400" rtl="0" eaLnBrk="1" latinLnBrk="0" hangingPunct="1">
      <a:defRPr b="1" i="1" kern="1200">
        <a:solidFill>
          <a:schemeClr val="tx1"/>
        </a:solidFill>
        <a:latin typeface="Times" charset="0"/>
        <a:ea typeface="ＭＳ Ｐゴシック" charset="-128"/>
        <a:cs typeface="+mn-cs"/>
      </a:defRPr>
    </a:lvl6pPr>
    <a:lvl7pPr marL="2743200" algn="l" defTabSz="914400" rtl="0" eaLnBrk="1" latinLnBrk="0" hangingPunct="1">
      <a:defRPr b="1" i="1" kern="1200">
        <a:solidFill>
          <a:schemeClr val="tx1"/>
        </a:solidFill>
        <a:latin typeface="Times" charset="0"/>
        <a:ea typeface="ＭＳ Ｐゴシック" charset="-128"/>
        <a:cs typeface="+mn-cs"/>
      </a:defRPr>
    </a:lvl7pPr>
    <a:lvl8pPr marL="3200400" algn="l" defTabSz="914400" rtl="0" eaLnBrk="1" latinLnBrk="0" hangingPunct="1">
      <a:defRPr b="1" i="1" kern="1200">
        <a:solidFill>
          <a:schemeClr val="tx1"/>
        </a:solidFill>
        <a:latin typeface="Times" charset="0"/>
        <a:ea typeface="ＭＳ Ｐゴシック" charset="-128"/>
        <a:cs typeface="+mn-cs"/>
      </a:defRPr>
    </a:lvl8pPr>
    <a:lvl9pPr marL="3657600" algn="l" defTabSz="914400" rtl="0" eaLnBrk="1" latinLnBrk="0" hangingPunct="1">
      <a:defRPr b="1" i="1" kern="1200">
        <a:solidFill>
          <a:schemeClr val="tx1"/>
        </a:solidFill>
        <a:latin typeface="Times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FC1"/>
    <a:srgbClr val="C2FF77"/>
    <a:srgbClr val="FF3E2A"/>
    <a:srgbClr val="9B0E69"/>
    <a:srgbClr val="FF0E02"/>
    <a:srgbClr val="009E78"/>
    <a:srgbClr val="F290FF"/>
    <a:srgbClr val="90FFFB"/>
    <a:srgbClr val="FFED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5574"/>
    <p:restoredTop sz="91528"/>
  </p:normalViewPr>
  <p:slideViewPr>
    <p:cSldViewPr>
      <p:cViewPr varScale="1">
        <p:scale>
          <a:sx n="124" d="100"/>
          <a:sy n="124" d="100"/>
        </p:scale>
        <p:origin x="1016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-2200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Times" pitchFamily="-110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" pitchFamily="-110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Times" pitchFamily="-110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BEDE027A-F63D-9A40-80B2-A51485B4F15D}" type="slidenum">
              <a:rPr lang="en-US" altLang="x-none"/>
              <a:pPr/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0" charset="0"/>
        <a:ea typeface="ＭＳ Ｐゴシック" pitchFamily="-110" charset="-128"/>
        <a:cs typeface="ＭＳ Ｐゴシック" pitchFamily="-110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0" charset="0"/>
        <a:ea typeface="ＭＳ Ｐゴシック" pitchFamily="-110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0" charset="0"/>
        <a:ea typeface="ＭＳ Ｐゴシック" pitchFamily="-110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0" charset="0"/>
        <a:ea typeface="ＭＳ Ｐゴシック" pitchFamily="-110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0" charset="0"/>
        <a:ea typeface="ＭＳ Ｐゴシック" pitchFamily="-110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 i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 b="1" i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 b="1" i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 b="1" i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 b="1" i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8376956D-ADB8-754C-B6AE-4D3C9B002DD5}" type="slidenum">
              <a:rPr lang="en-US" altLang="x-none" sz="1200" b="0"/>
              <a:pPr/>
              <a:t>1</a:t>
            </a:fld>
            <a:endParaRPr lang="en-US" altLang="x-none" sz="1200" b="0"/>
          </a:p>
        </p:txBody>
      </p:sp>
      <p:sp>
        <p:nvSpPr>
          <p:cNvPr id="5017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x-none" altLang="x-none">
              <a:latin typeface="Times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E4772F-D06D-623A-A0F5-DE0080F042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4D4DBC6-0630-5FED-9F5B-F317FA6C56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B9873D2-ACD3-C2CE-6C0D-B4B4D8B95B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91361F-BCB1-7D84-9487-9D9EDA07AD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DE027A-F63D-9A40-80B2-A51485B4F15D}" type="slidenum">
              <a:rPr lang="en-US" altLang="x-none" smtClean="0"/>
              <a:pPr/>
              <a:t>16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9521695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F9B664-8373-6EDF-411F-A12944135D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D103858-D892-E1CF-F9A8-02FBC90B94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B22C560-BC3C-C687-A8A3-7333E34BAC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62202C-4637-6907-7B43-F83BA0CEE7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DE027A-F63D-9A40-80B2-A51485B4F15D}" type="slidenum">
              <a:rPr lang="en-US" altLang="x-none" smtClean="0"/>
              <a:pPr/>
              <a:t>17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7317090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46573C-7267-A38A-68F8-3C3B5BF5B6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F2C58BA-7466-D509-9597-BAE7EFCBD6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941301B-0F7B-78AC-B0A0-B9BC272558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06BB8C-65CB-7169-220E-5B8BC37C1F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DE027A-F63D-9A40-80B2-A51485B4F15D}" type="slidenum">
              <a:rPr lang="en-US" altLang="x-none" smtClean="0"/>
              <a:pPr/>
              <a:t>18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6858404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6493F8-F946-E4D0-939E-B78FFB8CEA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39C779C-5B66-D8E7-7A5B-27E81E464A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ABE503C-9183-297F-9A32-1825BB08EE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8AE807-0719-6D6C-D37F-AF6A2AA810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DE027A-F63D-9A40-80B2-A51485B4F15D}" type="slidenum">
              <a:rPr lang="en-US" altLang="x-none" smtClean="0"/>
              <a:pPr/>
              <a:t>19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5166758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4B3421-6FDA-B8CD-A479-C20FDE3724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CA68E7A-A461-D193-4AD8-F72BE456D6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0E90B89-9483-CAF3-4385-360E943590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217351-B355-22CE-BF4A-F0033BDAAA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DE027A-F63D-9A40-80B2-A51485B4F15D}" type="slidenum">
              <a:rPr lang="en-US" altLang="x-none" smtClean="0"/>
              <a:pPr/>
              <a:t>20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9173463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81D387-59A9-B2D9-3BCC-87BC043373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B83307A-43A5-642F-288D-BD2DA0DAD3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212CC74-5173-F085-01B3-0ED5875A4A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90417A-2745-0331-EC75-DFBD8D7DC8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DE027A-F63D-9A40-80B2-A51485B4F15D}" type="slidenum">
              <a:rPr lang="en-US" altLang="x-none" smtClean="0"/>
              <a:pPr/>
              <a:t>21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42713175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2A3406-777E-F45F-18EA-EB07422A43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0BBD712-7282-410E-90FE-0F2F92CCAB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D08D21E-C832-B8B2-F324-49B9C900E3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409AAE-4959-021B-EB0B-0AC0CF85FC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DE027A-F63D-9A40-80B2-A51485B4F15D}" type="slidenum">
              <a:rPr lang="en-US" altLang="x-none" smtClean="0"/>
              <a:pPr/>
              <a:t>22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1334179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33230D-69AC-2F3F-683C-95061BC632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D997E5E-A4E6-1562-79A7-C704EB6527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2A50A3F-B57C-C31C-7BDC-4194C5BC30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136AD3-30B4-1DAB-4497-1AFC310D60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DE027A-F63D-9A40-80B2-A51485B4F15D}" type="slidenum">
              <a:rPr lang="en-US" altLang="x-none" smtClean="0"/>
              <a:pPr/>
              <a:t>23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6129515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ADA435-58D0-A0E8-72ED-BFC538B193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E55AFAE-CC85-A6FA-FB0C-EF4397B0E1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3CECB86-8457-17DA-13EB-A0180591CA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5986C5-B038-4F48-41D6-C9DD244F72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DE027A-F63D-9A40-80B2-A51485B4F15D}" type="slidenum">
              <a:rPr lang="en-US" altLang="x-none" smtClean="0"/>
              <a:pPr/>
              <a:t>24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4481939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548D26-5576-A69A-26D3-65EDDDB4A3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869C654-1DF1-C1B4-479D-1FF54625BC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BCB4531-5B12-7C38-4E43-5B39A87299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47A21D-C229-BA00-53E7-D16B062932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DE027A-F63D-9A40-80B2-A51485B4F15D}" type="slidenum">
              <a:rPr lang="en-US" altLang="x-none" smtClean="0"/>
              <a:pPr/>
              <a:t>25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578765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 i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 b="1" i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 b="1" i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 b="1" i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 b="1" i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8376956D-ADB8-754C-B6AE-4D3C9B002DD5}" type="slidenum">
              <a:rPr lang="en-US" altLang="x-none" sz="1200" b="0"/>
              <a:pPr/>
              <a:t>2</a:t>
            </a:fld>
            <a:endParaRPr lang="en-US" altLang="x-none" sz="1200" b="0"/>
          </a:p>
        </p:txBody>
      </p:sp>
      <p:sp>
        <p:nvSpPr>
          <p:cNvPr id="5017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x-none" altLang="x-none">
              <a:latin typeface="Times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915762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BC56A2-CC7D-7483-E8C4-5F490BB62A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DB1B73E-C96B-D571-90A7-F6388E0BEC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F986C4E-D2D1-9ADA-248E-93CD96499C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9652D1-1405-611F-66F6-7AB8DFB0AF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DE027A-F63D-9A40-80B2-A51485B4F15D}" type="slidenum">
              <a:rPr lang="en-US" altLang="x-none" smtClean="0"/>
              <a:pPr/>
              <a:t>26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0610377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2C0F99-996C-4CC2-FEF0-0B98AB66CF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86555B4-FB0A-C127-6ED8-60CB328354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E400FF1-01F1-AA05-08E5-9F9FD5CA35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283CAD-9199-9273-A01D-846A65848E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DE027A-F63D-9A40-80B2-A51485B4F15D}" type="slidenum">
              <a:rPr lang="en-US" altLang="x-none" smtClean="0"/>
              <a:pPr/>
              <a:t>27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4209256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4A6F79-9C4C-216C-5442-501F14FC23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85DA104-E222-7C2E-A8E0-D57AC76B20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3C8A850-8069-B20D-AD9A-E3499E3CCD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1BD51B-3FE1-4025-8493-0A11F5F92F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DE027A-F63D-9A40-80B2-A51485B4F15D}" type="slidenum">
              <a:rPr lang="en-US" altLang="x-none" smtClean="0"/>
              <a:pPr/>
              <a:t>28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9271948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DE027A-F63D-9A40-80B2-A51485B4F15D}" type="slidenum">
              <a:rPr lang="en-US" altLang="x-none" smtClean="0"/>
              <a:pPr/>
              <a:t>9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8790450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03CD0C-F7A8-A88C-E9B1-0DD19DD51E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8E83A93-B300-4911-20F1-91ACD03099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80FED23-EDA2-F587-B11E-71B70AB85C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22C5E3-6F52-4BC8-6E66-1FA680C971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DE027A-F63D-9A40-80B2-A51485B4F15D}" type="slidenum">
              <a:rPr lang="en-US" altLang="x-none" smtClean="0"/>
              <a:pPr/>
              <a:t>10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2214316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CC1960-8C50-CCCF-E33B-28EC8EE1C3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5FFF163-DF24-4D29-C1AC-0C342C0E6F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140C6A3-BC0F-6BF1-E6F9-785AAAC78F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96DF44-A799-6266-9EC9-48F068B189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DE027A-F63D-9A40-80B2-A51485B4F15D}" type="slidenum">
              <a:rPr lang="en-US" altLang="x-none" smtClean="0"/>
              <a:pPr/>
              <a:t>11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7081783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4FB76B-3C40-F0E5-817B-34FD500EA0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EC86E6F-7921-55EE-5C34-5F7EBB3FBD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40B2716-2E61-0924-855B-D027F5F902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9F2A5D-7CDD-FB59-C66F-B125E91449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DE027A-F63D-9A40-80B2-A51485B4F15D}" type="slidenum">
              <a:rPr lang="en-US" altLang="x-none" smtClean="0"/>
              <a:pPr/>
              <a:t>12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5337750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623639-0202-4373-A316-7B6E4623DD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C2EE9F8-5A7D-979B-6DE9-40BA81993A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E5A4CCE-F0DF-B6D2-E007-A89D673763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64963A-EED0-7DDD-58DC-A6029FC2AC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DE027A-F63D-9A40-80B2-A51485B4F15D}" type="slidenum">
              <a:rPr lang="en-US" altLang="x-none" smtClean="0"/>
              <a:pPr/>
              <a:t>13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8032982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C0D671-9FAA-C3D0-E80C-02E3085811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1D52562-B08E-8067-2FA0-0FD4FE83B7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B78E5B8-D6CD-8884-892A-C4F9A90943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F2A1FC-CBAA-785A-463F-194C520B94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DE027A-F63D-9A40-80B2-A51485B4F15D}" type="slidenum">
              <a:rPr lang="en-US" altLang="x-none" smtClean="0"/>
              <a:pPr/>
              <a:t>14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9702872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FBD3E7-151A-33A8-F911-D8DDA9000D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B591B3E-FB7B-F658-BE41-450C4CE332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FBCEC08-53D4-0646-EEAA-00637B05CC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5E6AA3-1EC4-09B8-8DE9-2D3B42D5A0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DE027A-F63D-9A40-80B2-A51485B4F15D}" type="slidenum">
              <a:rPr lang="en-US" altLang="x-none" smtClean="0"/>
              <a:pPr/>
              <a:t>15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602939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403F17-BD8E-D545-BDB4-DC9C982241BA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528255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162359-9D9A-554C-8C80-59B97017A6D3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989244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FE32C2-F8AC-6F43-9F7E-DCE3A31A5126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415832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1AF9C8-9730-6F42-A6A8-6B670068DAE2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694052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4C8ED5-1106-534E-9F23-DED4B4D30D8B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953773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A3D768-E924-A140-83F1-0F001ECC9A33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038386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87CE9C-5049-9B42-98CF-F4D6448FC63D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50141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5299F7-6C79-A243-A788-9B2306B3DE80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730846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0BDC0B-9366-8742-88A1-ED8D209F09D1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879644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A9588C-EBC7-1C41-AF84-9B3747339DEB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694445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234DB0-252C-DC46-807B-59194B78CB89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765547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text styles</a:t>
            </a:r>
          </a:p>
          <a:p>
            <a:pPr lvl="1"/>
            <a:r>
              <a:rPr lang="en-US" altLang="x-none"/>
              <a:t>Second level</a:t>
            </a:r>
          </a:p>
          <a:p>
            <a:pPr lvl="2"/>
            <a:r>
              <a:rPr lang="en-US" altLang="x-none"/>
              <a:t>Third level</a:t>
            </a:r>
          </a:p>
          <a:p>
            <a:pPr lvl="3"/>
            <a:r>
              <a:rPr lang="en-US" altLang="x-none"/>
              <a:t>Fourth level</a:t>
            </a:r>
          </a:p>
          <a:p>
            <a:pPr lvl="4"/>
            <a:r>
              <a:rPr lang="en-US" altLang="x-none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i="0">
                <a:latin typeface="Times" pitchFamily="-110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i="0">
                <a:latin typeface="Times" pitchFamily="-110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i="0"/>
            </a:lvl1pPr>
          </a:lstStyle>
          <a:p>
            <a:fld id="{193B8FDB-56CF-8D42-ACE4-56F8AB3D5776}" type="slidenum">
              <a:rPr lang="en-US" altLang="x-none"/>
              <a:pPr/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10" charset="-128"/>
          <a:cs typeface="ＭＳ Ｐゴシック" pitchFamily="-110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10" charset="0"/>
          <a:ea typeface="ＭＳ Ｐゴシック" pitchFamily="-110" charset="-128"/>
          <a:cs typeface="ＭＳ Ｐゴシック" pitchFamily="-11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10" charset="0"/>
          <a:ea typeface="ＭＳ Ｐゴシック" pitchFamily="-110" charset="-128"/>
          <a:cs typeface="ＭＳ Ｐゴシック" pitchFamily="-11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10" charset="0"/>
          <a:ea typeface="ＭＳ Ｐゴシック" pitchFamily="-110" charset="-128"/>
          <a:cs typeface="ＭＳ Ｐゴシック" pitchFamily="-11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10" charset="0"/>
          <a:ea typeface="ＭＳ Ｐゴシック" pitchFamily="-110" charset="-128"/>
          <a:cs typeface="ＭＳ Ｐゴシック" pitchFamily="-110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10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10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10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1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url=https%3A%2F%2Fwww.planetware.com%2Fpictures%2Fsingapore-sin.htm&amp;psig=AOvVaw2WqKkj9ELAXpyCZpv70Fd1&amp;ust=1664170566355000&amp;source=images&amp;cd=vfe&amp;ved=0CAwQjRxqFwoTCJDrpc2cr_oCFQAAAAAdAAAAABAJ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jp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3" Type="http://schemas.openxmlformats.org/officeDocument/2006/relationships/image" Target="../media/image31.emf"/><Relationship Id="rId7" Type="http://schemas.openxmlformats.org/officeDocument/2006/relationships/image" Target="../media/image3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emf"/><Relationship Id="rId5" Type="http://schemas.openxmlformats.org/officeDocument/2006/relationships/image" Target="../media/image33.emf"/><Relationship Id="rId4" Type="http://schemas.openxmlformats.org/officeDocument/2006/relationships/image" Target="../media/image32.emf"/><Relationship Id="rId9" Type="http://schemas.openxmlformats.org/officeDocument/2006/relationships/image" Target="../media/image37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emf"/><Relationship Id="rId3" Type="http://schemas.openxmlformats.org/officeDocument/2006/relationships/image" Target="../media/image38.png"/><Relationship Id="rId7" Type="http://schemas.openxmlformats.org/officeDocument/2006/relationships/image" Target="../media/image4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emf"/><Relationship Id="rId5" Type="http://schemas.openxmlformats.org/officeDocument/2006/relationships/image" Target="../media/image40.emf"/><Relationship Id="rId10" Type="http://schemas.openxmlformats.org/officeDocument/2006/relationships/image" Target="../media/image46.png"/><Relationship Id="rId4" Type="http://schemas.openxmlformats.org/officeDocument/2006/relationships/image" Target="../media/image39.emf"/><Relationship Id="rId9" Type="http://schemas.openxmlformats.org/officeDocument/2006/relationships/image" Target="../media/image4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emf"/><Relationship Id="rId3" Type="http://schemas.openxmlformats.org/officeDocument/2006/relationships/image" Target="../media/image47.emf"/><Relationship Id="rId7" Type="http://schemas.openxmlformats.org/officeDocument/2006/relationships/image" Target="../media/image51.emf"/><Relationship Id="rId12" Type="http://schemas.openxmlformats.org/officeDocument/2006/relationships/image" Target="../media/image5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emf"/><Relationship Id="rId11" Type="http://schemas.openxmlformats.org/officeDocument/2006/relationships/image" Target="../media/image50.png"/><Relationship Id="rId5" Type="http://schemas.openxmlformats.org/officeDocument/2006/relationships/image" Target="../media/image49.emf"/><Relationship Id="rId10" Type="http://schemas.openxmlformats.org/officeDocument/2006/relationships/image" Target="../media/image54.emf"/><Relationship Id="rId4" Type="http://schemas.openxmlformats.org/officeDocument/2006/relationships/image" Target="../media/image48.emf"/><Relationship Id="rId9" Type="http://schemas.openxmlformats.org/officeDocument/2006/relationships/image" Target="../media/image5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emf"/><Relationship Id="rId4" Type="http://schemas.openxmlformats.org/officeDocument/2006/relationships/image" Target="../media/image56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emf"/><Relationship Id="rId7" Type="http://schemas.openxmlformats.org/officeDocument/2006/relationships/image" Target="../media/image61.png"/><Relationship Id="rId12" Type="http://schemas.openxmlformats.org/officeDocument/2006/relationships/image" Target="../media/image5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11" Type="http://schemas.openxmlformats.org/officeDocument/2006/relationships/image" Target="../media/image52.png"/><Relationship Id="rId5" Type="http://schemas.openxmlformats.org/officeDocument/2006/relationships/image" Target="../media/image58.png"/><Relationship Id="rId10" Type="http://schemas.openxmlformats.org/officeDocument/2006/relationships/image" Target="../media/image510.png"/><Relationship Id="rId4" Type="http://schemas.openxmlformats.org/officeDocument/2006/relationships/image" Target="../media/image60.png"/><Relationship Id="rId9" Type="http://schemas.openxmlformats.org/officeDocument/2006/relationships/image" Target="../media/image50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5.emf"/><Relationship Id="rId4" Type="http://schemas.openxmlformats.org/officeDocument/2006/relationships/image" Target="../media/image64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8.emf"/><Relationship Id="rId4" Type="http://schemas.openxmlformats.org/officeDocument/2006/relationships/image" Target="../media/image67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0.jpeg"/><Relationship Id="rId4" Type="http://schemas.openxmlformats.org/officeDocument/2006/relationships/image" Target="../media/image69.emf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2.png"/><Relationship Id="rId18" Type="http://schemas.openxmlformats.org/officeDocument/2006/relationships/image" Target="../media/image75.emf"/><Relationship Id="rId3" Type="http://schemas.openxmlformats.org/officeDocument/2006/relationships/image" Target="../media/image62.png"/><Relationship Id="rId12" Type="http://schemas.openxmlformats.org/officeDocument/2006/relationships/image" Target="../media/image640.png"/><Relationship Id="rId17" Type="http://schemas.openxmlformats.org/officeDocument/2006/relationships/image" Target="../media/image74.emf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73.emf"/><Relationship Id="rId20" Type="http://schemas.openxmlformats.org/officeDocument/2006/relationships/image" Target="../media/image76.emf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630.png"/><Relationship Id="rId15" Type="http://schemas.openxmlformats.org/officeDocument/2006/relationships/image" Target="../media/image72.emf"/><Relationship Id="rId10" Type="http://schemas.openxmlformats.org/officeDocument/2006/relationships/image" Target="../media/image620.png"/><Relationship Id="rId19" Type="http://schemas.openxmlformats.org/officeDocument/2006/relationships/image" Target="../media/image78.png"/><Relationship Id="rId9" Type="http://schemas.openxmlformats.org/officeDocument/2006/relationships/image" Target="../media/image610.png"/><Relationship Id="rId14" Type="http://schemas.openxmlformats.org/officeDocument/2006/relationships/image" Target="../media/image71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8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1.emf"/><Relationship Id="rId4" Type="http://schemas.openxmlformats.org/officeDocument/2006/relationships/image" Target="../media/image8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emf"/><Relationship Id="rId5" Type="http://schemas.openxmlformats.org/officeDocument/2006/relationships/image" Target="../media/image74.emf"/><Relationship Id="rId4" Type="http://schemas.openxmlformats.org/officeDocument/2006/relationships/image" Target="../media/image73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5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6.png"/><Relationship Id="rId5" Type="http://schemas.openxmlformats.org/officeDocument/2006/relationships/image" Target="../media/image840.png"/><Relationship Id="rId4" Type="http://schemas.openxmlformats.org/officeDocument/2006/relationships/image" Target="../media/image8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8.e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7" Type="http://schemas.openxmlformats.org/officeDocument/2006/relationships/image" Target="../media/image23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E3EC332-61A1-8D53-3776-158D15741662}"/>
              </a:ext>
            </a:extLst>
          </p:cNvPr>
          <p:cNvSpPr txBox="1"/>
          <p:nvPr/>
        </p:nvSpPr>
        <p:spPr>
          <a:xfrm>
            <a:off x="647700" y="0"/>
            <a:ext cx="7848600" cy="132343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lvl1pPr>
              <a:defRPr sz="2400" b="1" i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 b="1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 b="1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 b="1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4000" b="0" i="0" dirty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The Gauge Principle in Density Functional Theory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47FA75-C626-2FA2-5FC2-0274104A3D8B}"/>
              </a:ext>
            </a:extLst>
          </p:cNvPr>
          <p:cNvSpPr txBox="1"/>
          <p:nvPr/>
        </p:nvSpPr>
        <p:spPr>
          <a:xfrm>
            <a:off x="647700" y="5867400"/>
            <a:ext cx="76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en-US" altLang="en-US" sz="2400" b="0" i="0">
                <a:solidFill>
                  <a:srgbClr val="7030A0"/>
                </a:solidFill>
              </a:rPr>
              <a:t>Time dependent Density-Functional Theory: Prospects and Applications, Benasque, Spain, 15</a:t>
            </a:r>
            <a:r>
              <a:rPr lang="en-US" altLang="en-US" sz="2400" b="0" i="0" baseline="30000">
                <a:solidFill>
                  <a:srgbClr val="7030A0"/>
                </a:solidFill>
              </a:rPr>
              <a:t>th</a:t>
            </a:r>
            <a:r>
              <a:rPr lang="en-US" altLang="en-US" sz="2400" b="0" i="0">
                <a:solidFill>
                  <a:srgbClr val="7030A0"/>
                </a:solidFill>
              </a:rPr>
              <a:t> April 2025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60B07DF-5F44-61E2-2980-834BC1B6D247}"/>
              </a:ext>
            </a:extLst>
          </p:cNvPr>
          <p:cNvGrpSpPr/>
          <p:nvPr/>
        </p:nvGrpSpPr>
        <p:grpSpPr>
          <a:xfrm>
            <a:off x="457200" y="1447800"/>
            <a:ext cx="8386373" cy="4017176"/>
            <a:chOff x="457200" y="2002624"/>
            <a:chExt cx="8386373" cy="4017176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2EB4CC99-CCA2-0702-2713-96C83F95741A}"/>
                </a:ext>
              </a:extLst>
            </p:cNvPr>
            <p:cNvGrpSpPr/>
            <p:nvPr/>
          </p:nvGrpSpPr>
          <p:grpSpPr>
            <a:xfrm>
              <a:off x="457200" y="2002624"/>
              <a:ext cx="8386373" cy="898182"/>
              <a:chOff x="-6269" y="1435262"/>
              <a:chExt cx="8386373" cy="898182"/>
            </a:xfrm>
          </p:grpSpPr>
          <p:sp>
            <p:nvSpPr>
              <p:cNvPr id="17" name="Text Box 12">
                <a:extLst>
                  <a:ext uri="{FF2B5EF4-FFF2-40B4-BE49-F238E27FC236}">
                    <a16:creationId xmlns:a16="http://schemas.microsoft.com/office/drawing/2014/main" id="{ABE65C55-C047-09D2-E14D-93CC831539C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36324" y="1435262"/>
                <a:ext cx="1870841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anchor="ctr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b="0" i="0" dirty="0"/>
                  <a:t>G. Vignale </a:t>
                </a:r>
              </a:p>
            </p:txBody>
          </p:sp>
          <p:sp>
            <p:nvSpPr>
              <p:cNvPr id="18" name="Text Box 20">
                <a:extLst>
                  <a:ext uri="{FF2B5EF4-FFF2-40B4-BE49-F238E27FC236}">
                    <a16:creationId xmlns:a16="http://schemas.microsoft.com/office/drawing/2014/main" id="{7166B4D6-24D0-6851-DA24-DFDF08631ED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6269" y="1871779"/>
                <a:ext cx="838637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anchor="ctr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b="0" i="0" dirty="0"/>
                  <a:t>Institute for Intelligent Functional Materials (I-FIM), NUS</a:t>
                </a: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F439E622-C364-A8A3-C479-3B3CCD274E1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62000" y="3155768"/>
              <a:ext cx="7479441" cy="2864032"/>
              <a:chOff x="756744" y="3653466"/>
              <a:chExt cx="6187395" cy="2369281"/>
            </a:xfrm>
          </p:grpSpPr>
          <p:pic>
            <p:nvPicPr>
              <p:cNvPr id="20" name="Picture 19" descr="Singapore in Pictures: 18 Beautiful Places to Photograph | PlanetWare">
                <a:hlinkClick r:id="rId3"/>
                <a:extLst>
                  <a:ext uri="{FF2B5EF4-FFF2-40B4-BE49-F238E27FC236}">
                    <a16:creationId xmlns:a16="http://schemas.microsoft.com/office/drawing/2014/main" id="{13AF6FF8-0FA3-E716-0612-0F3F0D73AE6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92651" y="3653467"/>
                <a:ext cx="3551488" cy="23692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Picture 20" descr="A picture containing outdoor, building, sky, skyscraper&#10;&#10;Description automatically generated">
                <a:extLst>
                  <a:ext uri="{FF2B5EF4-FFF2-40B4-BE49-F238E27FC236}">
                    <a16:creationId xmlns:a16="http://schemas.microsoft.com/office/drawing/2014/main" id="{0A194228-D992-51A1-BCE9-AC7627F3CD4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t="1049"/>
              <a:stretch/>
            </p:blipFill>
            <p:spPr>
              <a:xfrm>
                <a:off x="756744" y="3653466"/>
                <a:ext cx="2635907" cy="2369280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5B1078-6648-B7A6-AD39-ED2D0D576D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756AAD8-F8BD-DA5F-01BC-ACD550CF3CBC}"/>
              </a:ext>
            </a:extLst>
          </p:cNvPr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2400" b="1" i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 b="1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 b="1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 b="1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4000" b="0" i="0" dirty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Potentials and densities in SCDFT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B9C4B94-92B4-BFCB-CFC0-DC5736B40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8517" y="3401842"/>
            <a:ext cx="4848083" cy="886209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F8420FE0-80A5-ABFD-0C02-8959D0C908E5}"/>
              </a:ext>
            </a:extLst>
          </p:cNvPr>
          <p:cNvGrpSpPr/>
          <p:nvPr/>
        </p:nvGrpSpPr>
        <p:grpSpPr>
          <a:xfrm>
            <a:off x="654037" y="1134070"/>
            <a:ext cx="4102053" cy="1913930"/>
            <a:chOff x="654037" y="990600"/>
            <a:chExt cx="4102053" cy="1913930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5A808681-BEA3-40E4-8402-43A35011DC41}"/>
                </a:ext>
              </a:extLst>
            </p:cNvPr>
            <p:cNvGrpSpPr/>
            <p:nvPr/>
          </p:nvGrpSpPr>
          <p:grpSpPr>
            <a:xfrm>
              <a:off x="654037" y="990600"/>
              <a:ext cx="3644851" cy="921971"/>
              <a:chOff x="730238" y="1600200"/>
              <a:chExt cx="3644851" cy="921971"/>
            </a:xfrm>
          </p:grpSpPr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ADA802A2-88EC-7F3E-D9DE-D588231E8B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33600" y="1600200"/>
                <a:ext cx="2241489" cy="921971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AFDAF414-9B7C-1EA2-E3DE-8C875F69CA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30238" y="1878710"/>
                <a:ext cx="1250962" cy="407290"/>
              </a:xfrm>
              <a:prstGeom prst="rect">
                <a:avLst/>
              </a:prstGeom>
            </p:spPr>
          </p:pic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AF65048-D9BA-FCDE-7626-BCACC7C30CCA}"/>
                </a:ext>
              </a:extLst>
            </p:cNvPr>
            <p:cNvSpPr txBox="1"/>
            <p:nvPr/>
          </p:nvSpPr>
          <p:spPr>
            <a:xfrm>
              <a:off x="2514600" y="1981200"/>
              <a:ext cx="224149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0" i="0" dirty="0">
                  <a:solidFill>
                    <a:srgbClr val="FF0000"/>
                  </a:solidFill>
                </a:rPr>
                <a:t>Spin-dependent vector potential/Spin-orbit coupling</a:t>
              </a:r>
            </a:p>
          </p:txBody>
        </p:sp>
        <p:sp>
          <p:nvSpPr>
            <p:cNvPr id="23" name="Left Brace 22">
              <a:extLst>
                <a:ext uri="{FF2B5EF4-FFF2-40B4-BE49-F238E27FC236}">
                  <a16:creationId xmlns:a16="http://schemas.microsoft.com/office/drawing/2014/main" id="{E5089F10-BE51-1807-E5C1-EFD1336B1C8A}"/>
                </a:ext>
              </a:extLst>
            </p:cNvPr>
            <p:cNvSpPr/>
            <p:nvPr/>
          </p:nvSpPr>
          <p:spPr bwMode="auto">
            <a:xfrm rot="16200000">
              <a:off x="3549327" y="1499498"/>
              <a:ext cx="140346" cy="838200"/>
            </a:xfrm>
            <a:prstGeom prst="leftBrace">
              <a:avLst/>
            </a:prstGeom>
            <a:noFill/>
            <a:ln w="28575" cap="flat" cmpd="sng" algn="ctr">
              <a:solidFill>
                <a:srgbClr val="FF3E2A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-110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D6A96F6-E381-82DE-15F3-656C8C2AF852}"/>
              </a:ext>
            </a:extLst>
          </p:cNvPr>
          <p:cNvGrpSpPr/>
          <p:nvPr/>
        </p:nvGrpSpPr>
        <p:grpSpPr>
          <a:xfrm>
            <a:off x="5118151" y="1134070"/>
            <a:ext cx="3721049" cy="1525841"/>
            <a:chOff x="5118151" y="1177890"/>
            <a:chExt cx="3721049" cy="1525841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87CCE574-869B-3EBD-C6DE-910FA6E3221D}"/>
                </a:ext>
              </a:extLst>
            </p:cNvPr>
            <p:cNvGrpSpPr/>
            <p:nvPr/>
          </p:nvGrpSpPr>
          <p:grpSpPr>
            <a:xfrm>
              <a:off x="5118151" y="1177890"/>
              <a:ext cx="3568649" cy="879510"/>
              <a:chOff x="4845113" y="1600200"/>
              <a:chExt cx="3568649" cy="879510"/>
            </a:xfrm>
          </p:grpSpPr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C42DB92C-56F7-1532-8C75-3C013426B4F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186746" y="1600200"/>
                <a:ext cx="2227016" cy="879510"/>
              </a:xfrm>
              <a:prstGeom prst="rect">
                <a:avLst/>
              </a:prstGeom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E121E915-F4D5-97FA-38BB-6AC5F027BC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845113" y="1872725"/>
                <a:ext cx="1250887" cy="398010"/>
              </a:xfrm>
              <a:prstGeom prst="rect">
                <a:avLst/>
              </a:prstGeom>
            </p:spPr>
          </p:pic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6517B3C-98F9-3FDC-E274-156091956FD2}"/>
                </a:ext>
              </a:extLst>
            </p:cNvPr>
            <p:cNvSpPr txBox="1"/>
            <p:nvPr/>
          </p:nvSpPr>
          <p:spPr>
            <a:xfrm>
              <a:off x="7315200" y="2057400"/>
              <a:ext cx="1524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0" i="0" dirty="0">
                  <a:solidFill>
                    <a:srgbClr val="FF0000"/>
                  </a:solidFill>
                </a:rPr>
                <a:t>Spin-current density</a:t>
              </a:r>
            </a:p>
          </p:txBody>
        </p:sp>
        <p:sp>
          <p:nvSpPr>
            <p:cNvPr id="26" name="Left Brace 25">
              <a:extLst>
                <a:ext uri="{FF2B5EF4-FFF2-40B4-BE49-F238E27FC236}">
                  <a16:creationId xmlns:a16="http://schemas.microsoft.com/office/drawing/2014/main" id="{F8FCA243-8869-5E92-9C03-B253E4E2181C}"/>
                </a:ext>
              </a:extLst>
            </p:cNvPr>
            <p:cNvSpPr/>
            <p:nvPr/>
          </p:nvSpPr>
          <p:spPr bwMode="auto">
            <a:xfrm rot="16200000">
              <a:off x="7968927" y="1651898"/>
              <a:ext cx="140346" cy="838200"/>
            </a:xfrm>
            <a:prstGeom prst="leftBrace">
              <a:avLst/>
            </a:prstGeom>
            <a:noFill/>
            <a:ln w="28575" cap="flat" cmpd="sng" algn="ctr">
              <a:solidFill>
                <a:srgbClr val="FF3E2A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-110" charset="0"/>
              </a:endParaRPr>
            </a:p>
          </p:txBody>
        </p:sp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78A1864C-4C9E-1EA7-8F01-45CF27FD2BD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57399" y="4787646"/>
            <a:ext cx="5638800" cy="1155954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66ECBD8B-C5CA-DA15-66FA-52308BE096F8}"/>
              </a:ext>
            </a:extLst>
          </p:cNvPr>
          <p:cNvSpPr txBox="1"/>
          <p:nvPr/>
        </p:nvSpPr>
        <p:spPr>
          <a:xfrm>
            <a:off x="351927" y="2981980"/>
            <a:ext cx="789392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i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these potentials the Hamiltonian takes the form</a:t>
            </a:r>
            <a:endParaRPr lang="en-US" sz="28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3AF70B9-1FA6-E6BC-8445-A4059C6E7BC9}"/>
              </a:ext>
            </a:extLst>
          </p:cNvPr>
          <p:cNvSpPr txBox="1"/>
          <p:nvPr/>
        </p:nvSpPr>
        <p:spPr>
          <a:xfrm>
            <a:off x="457200" y="4299370"/>
            <a:ext cx="49693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i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the Kohn-Sham equation is</a:t>
            </a:r>
            <a:endParaRPr lang="en-US" sz="28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A2FAB77A-EB4B-4577-CE17-69CD3CF35192}"/>
              </a:ext>
            </a:extLst>
          </p:cNvPr>
          <p:cNvGrpSpPr/>
          <p:nvPr/>
        </p:nvGrpSpPr>
        <p:grpSpPr>
          <a:xfrm>
            <a:off x="511624" y="5929118"/>
            <a:ext cx="4969324" cy="761336"/>
            <a:chOff x="511624" y="5929118"/>
            <a:chExt cx="4969324" cy="761336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D092275F-30FF-4C2A-95F2-00CE2664F0D2}"/>
                </a:ext>
              </a:extLst>
            </p:cNvPr>
            <p:cNvSpPr txBox="1"/>
            <p:nvPr/>
          </p:nvSpPr>
          <p:spPr>
            <a:xfrm>
              <a:off x="511624" y="6023929"/>
              <a:ext cx="4969324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b="0" i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with xc potential</a:t>
              </a:r>
              <a:endPara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54E94DDB-CD05-0D1D-B594-8039D38D571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280603" y="5929118"/>
              <a:ext cx="2200345" cy="761336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1D729E77-11A9-E7A3-7F54-D15CA23A7560}"/>
              </a:ext>
            </a:extLst>
          </p:cNvPr>
          <p:cNvSpPr txBox="1"/>
          <p:nvPr/>
        </p:nvSpPr>
        <p:spPr>
          <a:xfrm>
            <a:off x="457200" y="611788"/>
            <a:ext cx="84536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0" i="0" dirty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Mark </a:t>
            </a:r>
            <a:r>
              <a:rPr lang="en-US" b="0" i="0" dirty="0" err="1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Rasolt</a:t>
            </a:r>
            <a:r>
              <a:rPr lang="en-US" b="0" i="0" dirty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and G.V 1988, K. </a:t>
            </a:r>
            <a:r>
              <a:rPr lang="en-US" b="0" i="0" dirty="0" err="1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Bencheikh</a:t>
            </a:r>
            <a:r>
              <a:rPr lang="en-US" b="0" i="0" dirty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2003, S. Rohra and A. Görling 2006</a:t>
            </a:r>
          </a:p>
        </p:txBody>
      </p:sp>
    </p:spTree>
    <p:extLst>
      <p:ext uri="{BB962C8B-B14F-4D97-AF65-F5344CB8AC3E}">
        <p14:creationId xmlns:p14="http://schemas.microsoft.com/office/powerpoint/2010/main" val="1145215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FBD584-8F87-1292-04CF-CD2B92D8DA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D9647DF-14F9-B600-6999-1687A6DF24DE}"/>
              </a:ext>
            </a:extLst>
          </p:cNvPr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2400" b="1" i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 b="1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 b="1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 b="1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4000" b="0" i="0" dirty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Gauge transformation of densities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10ABCB4-1F5F-5712-3111-A55493750B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8155" y="785691"/>
            <a:ext cx="2108200" cy="2590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67FCE19-D4E7-23F0-FBEA-34942811AA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2600" y="4615092"/>
            <a:ext cx="5618393" cy="43218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572178D-338B-0E4D-9E9C-8250C11B58AF}"/>
              </a:ext>
            </a:extLst>
          </p:cNvPr>
          <p:cNvSpPr txBox="1"/>
          <p:nvPr/>
        </p:nvSpPr>
        <p:spPr>
          <a:xfrm>
            <a:off x="800094" y="3732831"/>
            <a:ext cx="78259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2400" b="1" i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 b="1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 b="1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 b="1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600" b="0" i="0" dirty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and gauge invariance of the xc functional</a:t>
            </a:r>
            <a:endParaRPr lang="en-US" b="0" i="0" dirty="0">
              <a:solidFill>
                <a:srgbClr val="7030A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CAE912A-0BB2-0957-1A74-0055D6DA9006}"/>
              </a:ext>
            </a:extLst>
          </p:cNvPr>
          <p:cNvGrpSpPr/>
          <p:nvPr/>
        </p:nvGrpSpPr>
        <p:grpSpPr>
          <a:xfrm>
            <a:off x="680363" y="914400"/>
            <a:ext cx="4860466" cy="2622197"/>
            <a:chOff x="680363" y="914400"/>
            <a:chExt cx="4860466" cy="2622197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C5C9AAF5-68B2-534D-5D46-A68314AA41D1}"/>
                </a:ext>
              </a:extLst>
            </p:cNvPr>
            <p:cNvGrpSpPr/>
            <p:nvPr/>
          </p:nvGrpSpPr>
          <p:grpSpPr>
            <a:xfrm>
              <a:off x="767437" y="914400"/>
              <a:ext cx="4773392" cy="2622197"/>
              <a:chOff x="767437" y="1445260"/>
              <a:chExt cx="4773392" cy="2622197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987C2385-8211-1CD9-9E84-2B83B5382B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14400" y="1445260"/>
                <a:ext cx="1292380" cy="258476"/>
              </a:xfrm>
              <a:prstGeom prst="rect">
                <a:avLst/>
              </a:prstGeom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9EFDFDFE-B475-46A2-DAE7-895266FFBE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92629" y="1859821"/>
                <a:ext cx="2009372" cy="221270"/>
              </a:xfrm>
              <a:prstGeom prst="rect">
                <a:avLst/>
              </a:prstGeom>
            </p:spPr>
          </p:pic>
          <p:pic>
            <p:nvPicPr>
              <p:cNvPr id="2" name="Picture 1">
                <a:extLst>
                  <a:ext uri="{FF2B5EF4-FFF2-40B4-BE49-F238E27FC236}">
                    <a16:creationId xmlns:a16="http://schemas.microsoft.com/office/drawing/2014/main" id="{1FEAE821-BD2C-4682-90BC-F8C4628EEF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92629" y="2315917"/>
                <a:ext cx="4104850" cy="236698"/>
              </a:xfrm>
              <a:prstGeom prst="rect">
                <a:avLst/>
              </a:prstGeom>
            </p:spPr>
          </p:pic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8119B485-8BF7-013D-BB08-E42F2A937A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92629" y="2844805"/>
                <a:ext cx="4648200" cy="227912"/>
              </a:xfrm>
              <a:prstGeom prst="rect">
                <a:avLst/>
              </a:prstGeom>
            </p:spPr>
          </p:pic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63D302E-0356-871A-2595-F7E6FCC8C52F}"/>
                  </a:ext>
                </a:extLst>
              </p:cNvPr>
              <p:cNvSpPr txBox="1"/>
              <p:nvPr/>
            </p:nvSpPr>
            <p:spPr>
              <a:xfrm>
                <a:off x="767437" y="3223487"/>
                <a:ext cx="838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0" i="0" dirty="0"/>
                  <a:t>where</a:t>
                </a:r>
              </a:p>
            </p:txBody>
          </p:sp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3C583B42-BED1-3531-0558-E5B3244821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92629" y="3713390"/>
                <a:ext cx="4400550" cy="354067"/>
              </a:xfrm>
              <a:prstGeom prst="rect">
                <a:avLst/>
              </a:prstGeom>
            </p:spPr>
          </p:pic>
        </p:grpSp>
        <p:sp>
          <p:nvSpPr>
            <p:cNvPr id="15" name="Left Brace 14">
              <a:extLst>
                <a:ext uri="{FF2B5EF4-FFF2-40B4-BE49-F238E27FC236}">
                  <a16:creationId xmlns:a16="http://schemas.microsoft.com/office/drawing/2014/main" id="{B99FE585-F90D-B046-B2F4-D3896C2E1233}"/>
                </a:ext>
              </a:extLst>
            </p:cNvPr>
            <p:cNvSpPr/>
            <p:nvPr/>
          </p:nvSpPr>
          <p:spPr bwMode="auto">
            <a:xfrm>
              <a:off x="680363" y="914400"/>
              <a:ext cx="157837" cy="1627457"/>
            </a:xfrm>
            <a:prstGeom prst="lef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-110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3A874A8-A132-8AA5-F123-C51D40A1048E}"/>
                  </a:ext>
                </a:extLst>
              </p:cNvPr>
              <p:cNvSpPr txBox="1"/>
              <p:nvPr/>
            </p:nvSpPr>
            <p:spPr>
              <a:xfrm>
                <a:off x="609600" y="5317462"/>
                <a:ext cx="8144292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0" i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1988 we were not able to find a general form of </a:t>
                </a:r>
                <a:r>
                  <a:rPr lang="en-US" sz="2400" b="0" i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en-US" sz="2400" b="0" i="0" baseline="-25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xc</a:t>
                </a:r>
                <a:r>
                  <a:rPr lang="en-US" sz="2400" b="0" i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that satisfies conjoint U(1)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sz="2400" b="0" i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SU(2) invariance. This changed in 2010.  </a:t>
                </a:r>
                <a:endParaRPr lang="en-US" sz="2400" b="0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3A874A8-A132-8AA5-F123-C51D40A104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5317462"/>
                <a:ext cx="8144292" cy="830997"/>
              </a:xfrm>
              <a:prstGeom prst="rect">
                <a:avLst/>
              </a:prstGeom>
              <a:blipFill>
                <a:blip r:embed="rId10"/>
                <a:stretch>
                  <a:fillRect l="-1246" t="-5970" r="-1869" b="-149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6285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9DCA9E-DEA2-3F29-27A0-C3EE6C3AD1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42A8588-BF08-E544-834A-FBABD82F02B8}"/>
              </a:ext>
            </a:extLst>
          </p:cNvPr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2400" b="1" i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 b="1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 b="1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 b="1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3600" b="0" i="0" dirty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Why is SU(2) invariance so problematic?</a:t>
            </a:r>
            <a:endParaRPr lang="en-US" b="0" i="0" dirty="0">
              <a:solidFill>
                <a:srgbClr val="7030A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C3D9F4-847B-1015-C454-2125CD80B38D}"/>
              </a:ext>
            </a:extLst>
          </p:cNvPr>
          <p:cNvSpPr txBox="1"/>
          <p:nvPr/>
        </p:nvSpPr>
        <p:spPr>
          <a:xfrm>
            <a:off x="1143000" y="914400"/>
            <a:ext cx="678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i="0" dirty="0"/>
              <a:t>Consider the simplest nonlocal functional of </a:t>
            </a:r>
            <a:r>
              <a:rPr lang="en-US" sz="2400" i="0" dirty="0"/>
              <a:t>m</a:t>
            </a:r>
            <a:r>
              <a:rPr lang="en-US" sz="2400" b="0" i="0" dirty="0"/>
              <a:t>(</a:t>
            </a:r>
            <a:r>
              <a:rPr lang="en-US" sz="2400" i="0" dirty="0"/>
              <a:t>r</a:t>
            </a:r>
            <a:r>
              <a:rPr lang="en-US" sz="2400" b="0" i="0" dirty="0"/>
              <a:t>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E833909-AC3E-A950-E29F-561EC74DF03E}"/>
              </a:ext>
            </a:extLst>
          </p:cNvPr>
          <p:cNvSpPr txBox="1"/>
          <p:nvPr/>
        </p:nvSpPr>
        <p:spPr>
          <a:xfrm>
            <a:off x="1295400" y="2543552"/>
            <a:ext cx="678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i="0" dirty="0"/>
              <a:t>This is not SU(2) invariant because </a:t>
            </a:r>
            <a:r>
              <a:rPr lang="en-US" sz="2400" i="0" dirty="0"/>
              <a:t>m</a:t>
            </a:r>
            <a:r>
              <a:rPr lang="en-US" sz="2400" b="0" i="0" dirty="0"/>
              <a:t>(</a:t>
            </a:r>
            <a:r>
              <a:rPr lang="en-US" sz="2400" i="0" dirty="0"/>
              <a:t>r</a:t>
            </a:r>
            <a:r>
              <a:rPr lang="en-US" sz="2400" b="0" i="0" dirty="0"/>
              <a:t>) and </a:t>
            </a:r>
            <a:r>
              <a:rPr lang="en-US" sz="2400" i="0" dirty="0"/>
              <a:t>m</a:t>
            </a:r>
            <a:r>
              <a:rPr lang="en-US" sz="2400" b="0" i="0" dirty="0"/>
              <a:t>(</a:t>
            </a:r>
            <a:r>
              <a:rPr lang="en-US" sz="2400" i="0" dirty="0"/>
              <a:t>r'</a:t>
            </a:r>
            <a:r>
              <a:rPr lang="en-US" sz="2400" b="0" i="0" dirty="0"/>
              <a:t>) undergo </a:t>
            </a:r>
            <a:r>
              <a:rPr lang="en-US" sz="2400" b="0" i="0"/>
              <a:t>different rotations at different points. </a:t>
            </a:r>
            <a:endParaRPr lang="en-US" sz="2400" b="0" i="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02FBE67-CFB9-4857-80C7-E321154F8868}"/>
              </a:ext>
            </a:extLst>
          </p:cNvPr>
          <p:cNvSpPr txBox="1"/>
          <p:nvPr/>
        </p:nvSpPr>
        <p:spPr>
          <a:xfrm>
            <a:off x="1295400" y="3568594"/>
            <a:ext cx="678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i="0" dirty="0"/>
              <a:t>Even the semilocal functional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B98FFAF-8E25-BA07-04B0-F4C659583D02}"/>
              </a:ext>
            </a:extLst>
          </p:cNvPr>
          <p:cNvSpPr txBox="1"/>
          <p:nvPr/>
        </p:nvSpPr>
        <p:spPr>
          <a:xfrm>
            <a:off x="1318054" y="5389958"/>
            <a:ext cx="678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i="0" dirty="0"/>
              <a:t>is not SU(2) invariant because the gradient connects fields at different points, which undergo different rotations.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EDEFA5-2780-7EFA-6E6E-004AC42573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5825" y="4305660"/>
            <a:ext cx="4397375" cy="72534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96720BD-634F-9DE5-3A27-79B13E8B3A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5167" y="1597151"/>
            <a:ext cx="6369065" cy="742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571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44A355-CAF0-50E9-920E-7126B1F1D6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114FB3E-9305-1C95-16E9-035D30F2217E}"/>
              </a:ext>
            </a:extLst>
          </p:cNvPr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2400" b="1" i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 b="1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 b="1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 b="1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3600" b="0" i="0" dirty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 formal attempt: the AVT functional</a:t>
            </a:r>
            <a:endParaRPr lang="en-US" b="0" i="0" dirty="0">
              <a:solidFill>
                <a:srgbClr val="7030A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352E07-21C6-F1BC-504D-B36FD14DF0A8}"/>
              </a:ext>
            </a:extLst>
          </p:cNvPr>
          <p:cNvSpPr txBox="1"/>
          <p:nvPr/>
        </p:nvSpPr>
        <p:spPr>
          <a:xfrm>
            <a:off x="1752600" y="533400"/>
            <a:ext cx="5638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0" i="0" dirty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S. </a:t>
            </a:r>
            <a:r>
              <a:rPr lang="en-US" b="0" i="0" dirty="0" err="1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</a:t>
            </a:r>
            <a:r>
              <a:rPr lang="en-US" b="0" i="0" dirty="0" err="1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bedinpour</a:t>
            </a:r>
            <a:r>
              <a:rPr lang="en-US" b="0" i="0" dirty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, G.</a:t>
            </a:r>
            <a:r>
              <a:rPr lang="en-US" b="0" i="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V</a:t>
            </a:r>
            <a:r>
              <a:rPr lang="en-US" b="0" i="0" dirty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, I. V. </a:t>
            </a:r>
            <a:r>
              <a:rPr lang="en-US" b="0" i="0" dirty="0" err="1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</a:t>
            </a:r>
            <a:r>
              <a:rPr lang="en-US" b="0" i="0" dirty="0" err="1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okatly</a:t>
            </a:r>
            <a:r>
              <a:rPr lang="en-US" b="0" i="0" dirty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, PRB 81, 125123 (2010)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E489AD3-DC05-12BC-F4C0-D9058A19A3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1032652"/>
            <a:ext cx="5638800" cy="491348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C3998E3F-547D-88C6-F58F-4EC311B5458A}"/>
              </a:ext>
            </a:extLst>
          </p:cNvPr>
          <p:cNvGrpSpPr/>
          <p:nvPr/>
        </p:nvGrpSpPr>
        <p:grpSpPr>
          <a:xfrm>
            <a:off x="533400" y="1826913"/>
            <a:ext cx="3687740" cy="646331"/>
            <a:chOff x="1527216" y="2249283"/>
            <a:chExt cx="3687740" cy="64633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DFCD935-3340-74F5-9C11-7FCDC959D8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29015" y="2388834"/>
              <a:ext cx="1985941" cy="44132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57809F7-92B2-6189-4D76-EB6BD6D77712}"/>
                </a:ext>
              </a:extLst>
            </p:cNvPr>
            <p:cNvSpPr txBox="1"/>
            <p:nvPr/>
          </p:nvSpPr>
          <p:spPr>
            <a:xfrm>
              <a:off x="1527216" y="2249283"/>
              <a:ext cx="1524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0" i="0" dirty="0"/>
                <a:t>SU(2) velocity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B150F9C-1C1B-9BDF-AF3E-CEB04D7ED9E6}"/>
              </a:ext>
            </a:extLst>
          </p:cNvPr>
          <p:cNvGrpSpPr/>
          <p:nvPr/>
        </p:nvGrpSpPr>
        <p:grpSpPr>
          <a:xfrm>
            <a:off x="719120" y="2558513"/>
            <a:ext cx="5018097" cy="1039781"/>
            <a:chOff x="2001834" y="2866694"/>
            <a:chExt cx="5018097" cy="1039781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C0AACBB-9137-A535-F9D9-D6B93EA1ECD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271247" y="2866694"/>
              <a:ext cx="3748684" cy="1039781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9BCDBFA-91A4-311D-F6FA-11070349F9A6}"/>
                </a:ext>
              </a:extLst>
            </p:cNvPr>
            <p:cNvSpPr txBox="1"/>
            <p:nvPr/>
          </p:nvSpPr>
          <p:spPr>
            <a:xfrm>
              <a:off x="2001834" y="3133280"/>
              <a:ext cx="9842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0" i="0" dirty="0"/>
                <a:t>Link operator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484B246-1869-B6E9-6B0D-CF38BE6609E5}"/>
              </a:ext>
            </a:extLst>
          </p:cNvPr>
          <p:cNvGrpSpPr/>
          <p:nvPr/>
        </p:nvGrpSpPr>
        <p:grpSpPr>
          <a:xfrm>
            <a:off x="590720" y="4572000"/>
            <a:ext cx="4514680" cy="1045215"/>
            <a:chOff x="1533490" y="4276973"/>
            <a:chExt cx="4514680" cy="104521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FA01C8E-41DB-9293-77D8-AE8BB8EE519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356808" y="4276973"/>
              <a:ext cx="2691362" cy="712419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42EB62E-F9B0-8C58-5CF3-E09F83BE559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441700" y="4926349"/>
              <a:ext cx="1809549" cy="395839"/>
            </a:xfrm>
            <a:prstGeom prst="rect">
              <a:avLst/>
            </a:prstGeom>
          </p:spPr>
        </p:pic>
        <p:sp>
          <p:nvSpPr>
            <p:cNvPr id="15" name="Left Brace 14">
              <a:extLst>
                <a:ext uri="{FF2B5EF4-FFF2-40B4-BE49-F238E27FC236}">
                  <a16:creationId xmlns:a16="http://schemas.microsoft.com/office/drawing/2014/main" id="{F6E1775A-D7D1-2C5B-26C7-7D0C6844B97E}"/>
                </a:ext>
              </a:extLst>
            </p:cNvPr>
            <p:cNvSpPr/>
            <p:nvPr/>
          </p:nvSpPr>
          <p:spPr bwMode="auto">
            <a:xfrm>
              <a:off x="3076370" y="4402198"/>
              <a:ext cx="355353" cy="905151"/>
            </a:xfrm>
            <a:prstGeom prst="lef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-110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3884A1F-336B-D66F-86B3-F4EB09C1B437}"/>
                </a:ext>
              </a:extLst>
            </p:cNvPr>
            <p:cNvSpPr txBox="1"/>
            <p:nvPr/>
          </p:nvSpPr>
          <p:spPr>
            <a:xfrm>
              <a:off x="1533490" y="4417579"/>
              <a:ext cx="1524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0" i="0" dirty="0"/>
                <a:t>Covariant Vorticity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C774726-F3C5-2A5F-707C-C968ECA36F2F}"/>
              </a:ext>
            </a:extLst>
          </p:cNvPr>
          <p:cNvGrpSpPr/>
          <p:nvPr/>
        </p:nvGrpSpPr>
        <p:grpSpPr>
          <a:xfrm>
            <a:off x="609600" y="3557523"/>
            <a:ext cx="4601465" cy="809911"/>
            <a:chOff x="2114720" y="3557523"/>
            <a:chExt cx="4601465" cy="809911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6E330DA-3C66-9A77-F56A-B6170365E506}"/>
                </a:ext>
              </a:extLst>
            </p:cNvPr>
            <p:cNvSpPr/>
            <p:nvPr/>
          </p:nvSpPr>
          <p:spPr bwMode="auto">
            <a:xfrm>
              <a:off x="3934029" y="3705045"/>
              <a:ext cx="2695371" cy="646331"/>
            </a:xfrm>
            <a:prstGeom prst="rect">
              <a:avLst/>
            </a:prstGeom>
            <a:solidFill>
              <a:srgbClr val="FDFFC1"/>
            </a:solidFill>
            <a:ln w="9525" cap="flat" cmpd="sng" algn="ctr">
              <a:solidFill>
                <a:srgbClr val="FF3E2A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-110" charset="0"/>
              </a:endParaRP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43A2DD0A-AD03-1FD3-4E37-4B4E8D6D7503}"/>
                </a:ext>
              </a:extLst>
            </p:cNvPr>
            <p:cNvGrpSpPr/>
            <p:nvPr/>
          </p:nvGrpSpPr>
          <p:grpSpPr>
            <a:xfrm>
              <a:off x="2114720" y="3557523"/>
              <a:ext cx="4601465" cy="809911"/>
              <a:chOff x="1621528" y="5458250"/>
              <a:chExt cx="4601465" cy="809911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E07B1A29-3A38-8A37-787A-3DB28481E1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388302" y="5458250"/>
                <a:ext cx="2834691" cy="809911"/>
              </a:xfrm>
              <a:prstGeom prst="rect">
                <a:avLst/>
              </a:prstGeom>
            </p:spPr>
          </p:pic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59E82AD-DF52-09C2-0CB4-D1457927E563}"/>
                  </a:ext>
                </a:extLst>
              </p:cNvPr>
              <p:cNvSpPr txBox="1"/>
              <p:nvPr/>
            </p:nvSpPr>
            <p:spPr>
              <a:xfrm>
                <a:off x="1621528" y="5581895"/>
                <a:ext cx="1524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0" i="0" dirty="0"/>
                  <a:t>Invariant spin density</a:t>
                </a:r>
              </a:p>
            </p:txBody>
          </p:sp>
        </p:grp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8461E56-225A-B74B-4A8E-1ACC58F01756}"/>
              </a:ext>
            </a:extLst>
          </p:cNvPr>
          <p:cNvGrpSpPr/>
          <p:nvPr/>
        </p:nvGrpSpPr>
        <p:grpSpPr>
          <a:xfrm>
            <a:off x="623228" y="5867400"/>
            <a:ext cx="4506534" cy="808788"/>
            <a:chOff x="2071028" y="5867400"/>
            <a:chExt cx="4506534" cy="808788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CAE23DD-DAAD-2DA3-1AF5-DF0356DEDFC3}"/>
                </a:ext>
              </a:extLst>
            </p:cNvPr>
            <p:cNvSpPr/>
            <p:nvPr/>
          </p:nvSpPr>
          <p:spPr bwMode="auto">
            <a:xfrm>
              <a:off x="3882191" y="6014869"/>
              <a:ext cx="2695371" cy="646331"/>
            </a:xfrm>
            <a:prstGeom prst="rect">
              <a:avLst/>
            </a:prstGeom>
            <a:solidFill>
              <a:srgbClr val="FDFFC1"/>
            </a:solidFill>
            <a:ln w="9525" cap="flat" cmpd="sng" algn="ctr">
              <a:solidFill>
                <a:srgbClr val="FF3E2A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-110" charset="0"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D504A7F2-FA6A-BCD1-4413-C802F651AE4A}"/>
                </a:ext>
              </a:extLst>
            </p:cNvPr>
            <p:cNvGrpSpPr/>
            <p:nvPr/>
          </p:nvGrpSpPr>
          <p:grpSpPr>
            <a:xfrm>
              <a:off x="2071028" y="5867400"/>
              <a:ext cx="4430334" cy="808788"/>
              <a:chOff x="1514516" y="5950912"/>
              <a:chExt cx="4430334" cy="808788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CB5D2E92-FBDE-026D-3E1E-AC37927114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253488" y="5950912"/>
                <a:ext cx="2691362" cy="749142"/>
              </a:xfrm>
              <a:prstGeom prst="rect">
                <a:avLst/>
              </a:prstGeom>
            </p:spPr>
          </p:pic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74A1429-C280-4442-AF52-074099431F84}"/>
                  </a:ext>
                </a:extLst>
              </p:cNvPr>
              <p:cNvSpPr txBox="1"/>
              <p:nvPr/>
            </p:nvSpPr>
            <p:spPr>
              <a:xfrm>
                <a:off x="1514516" y="6113369"/>
                <a:ext cx="1524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0" i="0" dirty="0"/>
                  <a:t>Invariant vorticity</a:t>
                </a:r>
              </a:p>
            </p:txBody>
          </p:sp>
        </p:grp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0E852C80-0ED0-B600-B6C5-FC2EB73EAE8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37217" y="1641371"/>
            <a:ext cx="2736161" cy="1132430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C3280897-166A-1BD0-D97D-83D015AF08DC}"/>
              </a:ext>
            </a:extLst>
          </p:cNvPr>
          <p:cNvGrpSpPr/>
          <p:nvPr/>
        </p:nvGrpSpPr>
        <p:grpSpPr>
          <a:xfrm>
            <a:off x="6181086" y="3393825"/>
            <a:ext cx="2392817" cy="2501525"/>
            <a:chOff x="6221764" y="3213475"/>
            <a:chExt cx="2392817" cy="2501525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04D892A3-4008-D769-8392-1F76ED737F88}"/>
                </a:ext>
              </a:extLst>
            </p:cNvPr>
            <p:cNvGrpSpPr/>
            <p:nvPr/>
          </p:nvGrpSpPr>
          <p:grpSpPr>
            <a:xfrm>
              <a:off x="6292495" y="3705045"/>
              <a:ext cx="1981200" cy="1981200"/>
              <a:chOff x="6400800" y="2825099"/>
              <a:chExt cx="1981200" cy="1981200"/>
            </a:xfrm>
          </p:grpSpPr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id="{EDC2B92C-AF89-A106-3C4D-9661E99A57FD}"/>
                  </a:ext>
                </a:extLst>
              </p:cNvPr>
              <p:cNvCxnSpPr/>
              <p:nvPr/>
            </p:nvCxnSpPr>
            <p:spPr bwMode="auto">
              <a:xfrm>
                <a:off x="6400800" y="4800600"/>
                <a:ext cx="1981200" cy="0"/>
              </a:xfrm>
              <a:prstGeom prst="straightConnector1">
                <a:avLst/>
              </a:prstGeom>
              <a:ln>
                <a:headEnd type="none" w="med" len="med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>
                <a:extLst>
                  <a:ext uri="{FF2B5EF4-FFF2-40B4-BE49-F238E27FC236}">
                    <a16:creationId xmlns:a16="http://schemas.microsoft.com/office/drawing/2014/main" id="{92326914-7B72-F236-448C-C0299DB131A3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16200000">
                <a:off x="5416378" y="3815699"/>
                <a:ext cx="1981200" cy="0"/>
              </a:xfrm>
              <a:prstGeom prst="straightConnector1">
                <a:avLst/>
              </a:prstGeom>
              <a:ln>
                <a:headEnd type="none" w="med" len="med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F7371EE7-58DD-7F37-9DB3-17C76F0BF336}"/>
                </a:ext>
              </a:extLst>
            </p:cNvPr>
            <p:cNvCxnSpPr/>
            <p:nvPr/>
          </p:nvCxnSpPr>
          <p:spPr bwMode="auto">
            <a:xfrm flipV="1">
              <a:off x="6324600" y="4724400"/>
              <a:ext cx="1066800" cy="92097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26F3D2EC-C8EF-9BE5-3FB1-2F90F4D762E4}"/>
                </a:ext>
              </a:extLst>
            </p:cNvPr>
            <p:cNvCxnSpPr/>
            <p:nvPr/>
          </p:nvCxnSpPr>
          <p:spPr bwMode="auto">
            <a:xfrm flipV="1">
              <a:off x="6324600" y="4794029"/>
              <a:ext cx="1066800" cy="92097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AE82FA8-CEC9-5D07-39B3-F3E1BE824EAF}"/>
                </a:ext>
              </a:extLst>
            </p:cNvPr>
            <p:cNvSpPr txBox="1"/>
            <p:nvPr/>
          </p:nvSpPr>
          <p:spPr>
            <a:xfrm>
              <a:off x="7391400" y="4355068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s(r)</a:t>
              </a: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9F359AC0-D024-117C-5E22-E6E1D650EBB4}"/>
                </a:ext>
              </a:extLst>
            </p:cNvPr>
            <p:cNvSpPr/>
            <p:nvPr/>
          </p:nvSpPr>
          <p:spPr bwMode="auto">
            <a:xfrm>
              <a:off x="7368746" y="4701746"/>
              <a:ext cx="98854" cy="98854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-110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24C54B8F-DBB2-6DCF-A933-CE79039C82B0}"/>
                </a:ext>
              </a:extLst>
            </p:cNvPr>
            <p:cNvSpPr txBox="1"/>
            <p:nvPr/>
          </p:nvSpPr>
          <p:spPr>
            <a:xfrm>
              <a:off x="6371234" y="4662891"/>
              <a:ext cx="8381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0" i="0"/>
                <a:t>L</a:t>
              </a:r>
              <a:r>
                <a:rPr lang="en-US" b="0" i="0" baseline="-25000"/>
                <a:t>v</a:t>
              </a:r>
              <a:r>
                <a:rPr lang="en-US" b="0" i="0"/>
                <a:t>(</a:t>
              </a:r>
              <a:r>
                <a:rPr lang="en-US" i="0"/>
                <a:t>r</a:t>
              </a:r>
              <a:r>
                <a:rPr lang="en-US" b="0" i="0"/>
                <a:t>)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64555B0A-1794-ACAB-2868-560D9F452CA5}"/>
                    </a:ext>
                  </a:extLst>
                </p:cNvPr>
                <p:cNvSpPr txBox="1"/>
                <p:nvPr/>
              </p:nvSpPr>
              <p:spPr>
                <a:xfrm>
                  <a:off x="6768048" y="5161535"/>
                  <a:ext cx="83819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0" i="0">
                      <a:solidFill>
                        <a:srgbClr val="FF0000"/>
                      </a:solidFill>
                    </a:rPr>
                    <a:t>L</a:t>
                  </a:r>
                  <a14:m>
                    <m:oMath xmlns:m="http://schemas.openxmlformats.org/officeDocument/2006/math">
                      <m:r>
                        <a:rPr lang="en-US" b="0" i="1" baseline="30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†</m:t>
                      </m:r>
                    </m:oMath>
                  </a14:m>
                  <a:r>
                    <a:rPr lang="en-US" b="0" i="0" baseline="-25000">
                      <a:solidFill>
                        <a:srgbClr val="FF0000"/>
                      </a:solidFill>
                    </a:rPr>
                    <a:t>v</a:t>
                  </a:r>
                  <a:r>
                    <a:rPr lang="en-US" b="0" i="0">
                      <a:solidFill>
                        <a:srgbClr val="FF0000"/>
                      </a:solidFill>
                    </a:rPr>
                    <a:t>(</a:t>
                  </a:r>
                  <a:r>
                    <a:rPr lang="en-US" i="0">
                      <a:solidFill>
                        <a:srgbClr val="FF0000"/>
                      </a:solidFill>
                    </a:rPr>
                    <a:t>r</a:t>
                  </a:r>
                  <a:r>
                    <a:rPr lang="en-US" b="0" i="0">
                      <a:solidFill>
                        <a:srgbClr val="FF0000"/>
                      </a:solidFill>
                    </a:rPr>
                    <a:t>)</a:t>
                  </a:r>
                </a:p>
              </p:txBody>
            </p:sp>
          </mc:Choice>
          <mc:Fallback xmlns="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64555B0A-1794-ACAB-2868-560D9F452CA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68048" y="5161535"/>
                  <a:ext cx="838198" cy="369332"/>
                </a:xfrm>
                <a:prstGeom prst="rect">
                  <a:avLst/>
                </a:prstGeom>
                <a:blipFill>
                  <a:blip r:embed="rId11"/>
                  <a:stretch>
                    <a:fillRect t="-6667" b="-2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1CA52F70-60B3-0FCF-1764-00C6C15F5B82}"/>
                    </a:ext>
                  </a:extLst>
                </p:cNvPr>
                <p:cNvSpPr txBox="1"/>
                <p:nvPr/>
              </p:nvSpPr>
              <p:spPr>
                <a:xfrm>
                  <a:off x="6221764" y="3213475"/>
                  <a:ext cx="2392817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0" i="0"/>
                    <a:t>Construction of invariant spin density  </a:t>
                  </a:r>
                  <a14:m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b="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b="0" i="0"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</m:acc>
                      <m:r>
                        <a:rPr lang="en-US" b="0" i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b="0" i="0">
                          <a:latin typeface="Cambria Math" panose="02040503050406030204" pitchFamily="18" charset="0"/>
                        </a:rPr>
                        <m:t>r</m:t>
                      </m:r>
                      <m:r>
                        <a:rPr lang="en-US" b="0" i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en-US" b="0" i="0"/>
                </a:p>
              </p:txBody>
            </p:sp>
          </mc:Choice>
          <mc:Fallback xmlns="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1CA52F70-60B3-0FCF-1764-00C6C15F5B8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21764" y="3213475"/>
                  <a:ext cx="2392817" cy="923330"/>
                </a:xfrm>
                <a:prstGeom prst="rect">
                  <a:avLst/>
                </a:prstGeom>
                <a:blipFill>
                  <a:blip r:embed="rId12"/>
                  <a:stretch>
                    <a:fillRect t="-4110" r="-2116" b="-684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088006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7B3EF9-9F4A-46FA-90A8-F8BE0F5EF6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5A90E0B-A2E2-E832-640E-2D24949D58FB}"/>
              </a:ext>
            </a:extLst>
          </p:cNvPr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2400" b="1" i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 b="1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 b="1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 b="1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4000" b="0" i="0" dirty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Exchange-correlation hole</a:t>
            </a:r>
          </a:p>
        </p:txBody>
      </p:sp>
      <p:sp>
        <p:nvSpPr>
          <p:cNvPr id="5" name="Shape 221">
            <a:extLst>
              <a:ext uri="{FF2B5EF4-FFF2-40B4-BE49-F238E27FC236}">
                <a16:creationId xmlns:a16="http://schemas.microsoft.com/office/drawing/2014/main" id="{68879ADE-1EC4-C4AF-D541-78720D37BF96}"/>
              </a:ext>
            </a:extLst>
          </p:cNvPr>
          <p:cNvSpPr/>
          <p:nvPr/>
        </p:nvSpPr>
        <p:spPr>
          <a:xfrm>
            <a:off x="576992" y="911843"/>
            <a:ext cx="5486400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200">
                <a:solidFill>
                  <a:srgbClr val="0042AA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2000" b="0" i="0" dirty="0">
                <a:solidFill>
                  <a:schemeClr val="tx1"/>
                </a:solidFill>
              </a:rPr>
              <a:t>By the time AVT was proposed it was quite clear that the vorticity approach was not likely to work  well in realistic systems.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14B6304-564F-81FD-B44C-ABCB828681F0}"/>
              </a:ext>
            </a:extLst>
          </p:cNvPr>
          <p:cNvSpPr txBox="1"/>
          <p:nvPr/>
        </p:nvSpPr>
        <p:spPr>
          <a:xfrm>
            <a:off x="533400" y="2029361"/>
            <a:ext cx="53975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2000" b="0" i="0" dirty="0">
                <a:solidFill>
                  <a:schemeClr val="tx1"/>
                </a:solidFill>
              </a:rPr>
              <a:t>But in the meanwhile currents and spin currents had started to emerge as building blocks in a physically grounded </a:t>
            </a:r>
            <a:r>
              <a:rPr lang="en-US" sz="2000" b="0" i="0" dirty="0">
                <a:solidFill>
                  <a:srgbClr val="FF0000"/>
                </a:solidFill>
              </a:rPr>
              <a:t>"exchange-correlation hole approach"  </a:t>
            </a:r>
            <a:r>
              <a:rPr lang="en-US" sz="2000" b="0" i="0" dirty="0">
                <a:solidFill>
                  <a:schemeClr val="tx1"/>
                </a:solidFill>
              </a:rPr>
              <a:t>which is manifestly gauge-invariant</a:t>
            </a:r>
            <a:endParaRPr lang="en-US" sz="2000" b="0" i="0" dirty="0">
              <a:solidFill>
                <a:srgbClr val="FF0000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F2958F6-C363-A507-19BD-F11848B763D5}"/>
              </a:ext>
            </a:extLst>
          </p:cNvPr>
          <p:cNvGrpSpPr/>
          <p:nvPr/>
        </p:nvGrpSpPr>
        <p:grpSpPr>
          <a:xfrm>
            <a:off x="691978" y="3657600"/>
            <a:ext cx="7084970" cy="1055132"/>
            <a:chOff x="838200" y="3200400"/>
            <a:chExt cx="7084970" cy="105513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925AEE2-9A8A-77D0-466E-59FE2BDED2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8200" y="3200400"/>
              <a:ext cx="6899189" cy="762000"/>
            </a:xfrm>
            <a:prstGeom prst="rect">
              <a:avLst/>
            </a:prstGeom>
          </p:spPr>
        </p:pic>
        <p:sp>
          <p:nvSpPr>
            <p:cNvPr id="7" name="Right Brace 6">
              <a:extLst>
                <a:ext uri="{FF2B5EF4-FFF2-40B4-BE49-F238E27FC236}">
                  <a16:creationId xmlns:a16="http://schemas.microsoft.com/office/drawing/2014/main" id="{BC76B847-B8C2-3D85-8EBD-3B53B3322EAB}"/>
                </a:ext>
              </a:extLst>
            </p:cNvPr>
            <p:cNvSpPr/>
            <p:nvPr/>
          </p:nvSpPr>
          <p:spPr bwMode="auto">
            <a:xfrm rot="5400000" flipV="1">
              <a:off x="6520455" y="2699748"/>
              <a:ext cx="106682" cy="2327187"/>
            </a:xfrm>
            <a:prstGeom prst="righ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-110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70C25D4-AE46-AF4F-2784-FF95AE8766BA}"/>
                </a:ext>
              </a:extLst>
            </p:cNvPr>
            <p:cNvSpPr txBox="1"/>
            <p:nvPr/>
          </p:nvSpPr>
          <p:spPr>
            <a:xfrm>
              <a:off x="5334000" y="3886200"/>
              <a:ext cx="25891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0" i="0" dirty="0">
                  <a:solidFill>
                    <a:srgbClr val="FF0000"/>
                  </a:solidFill>
                </a:rPr>
                <a:t>exchange-correlation hole</a:t>
              </a:r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3BBF9ED-E24A-2B99-077D-11CC500111CE}"/>
              </a:ext>
            </a:extLst>
          </p:cNvPr>
          <p:cNvGrpSpPr/>
          <p:nvPr/>
        </p:nvGrpSpPr>
        <p:grpSpPr>
          <a:xfrm>
            <a:off x="609600" y="4633476"/>
            <a:ext cx="8001000" cy="1945538"/>
            <a:chOff x="609600" y="4633476"/>
            <a:chExt cx="8001000" cy="1945538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70905EB-9544-C629-F6E5-9629BB821E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75400" y="5224077"/>
              <a:ext cx="6947770" cy="707886"/>
            </a:xfrm>
            <a:prstGeom prst="rect">
              <a:avLst/>
            </a:prstGeom>
          </p:spPr>
        </p:pic>
        <p:sp>
          <p:nvSpPr>
            <p:cNvPr id="11" name="Shape 221">
              <a:extLst>
                <a:ext uri="{FF2B5EF4-FFF2-40B4-BE49-F238E27FC236}">
                  <a16:creationId xmlns:a16="http://schemas.microsoft.com/office/drawing/2014/main" id="{2B52B974-24F2-08AC-22A0-304F1F3C33C1}"/>
                </a:ext>
              </a:extLst>
            </p:cNvPr>
            <p:cNvSpPr/>
            <p:nvPr/>
          </p:nvSpPr>
          <p:spPr>
            <a:xfrm>
              <a:off x="609600" y="4633476"/>
              <a:ext cx="8001000" cy="47192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anchor="ctr">
              <a:spAutoFit/>
            </a:bodyPr>
            <a:lstStyle>
              <a:lvl1pPr>
                <a:defRPr sz="3200">
                  <a:solidFill>
                    <a:srgbClr val="0042AA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lang="en-US" sz="2400" b="0" i="0" dirty="0">
                  <a:solidFill>
                    <a:schemeClr val="tx1"/>
                  </a:solidFill>
                </a:rPr>
                <a:t>Local Density Approximation (LDA):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D36791-FE29-7019-55AA-3DF7B181DA6B}"/>
                </a:ext>
              </a:extLst>
            </p:cNvPr>
            <p:cNvSpPr txBox="1"/>
            <p:nvPr/>
          </p:nvSpPr>
          <p:spPr>
            <a:xfrm>
              <a:off x="4114800" y="5932683"/>
              <a:ext cx="41087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0" i="0" dirty="0">
                  <a:solidFill>
                    <a:srgbClr val="FF0000"/>
                  </a:solidFill>
                </a:rPr>
                <a:t>exchange-correlation hole of the uniform electron gas at the local density</a:t>
              </a:r>
              <a:endParaRPr lang="en-US"/>
            </a:p>
          </p:txBody>
        </p:sp>
        <p:sp>
          <p:nvSpPr>
            <p:cNvPr id="14" name="Right Brace 13">
              <a:extLst>
                <a:ext uri="{FF2B5EF4-FFF2-40B4-BE49-F238E27FC236}">
                  <a16:creationId xmlns:a16="http://schemas.microsoft.com/office/drawing/2014/main" id="{CB78C7DA-5DAB-41A1-4BF2-77953AE4340F}"/>
                </a:ext>
              </a:extLst>
            </p:cNvPr>
            <p:cNvSpPr/>
            <p:nvPr/>
          </p:nvSpPr>
          <p:spPr bwMode="auto">
            <a:xfrm rot="5400000" flipV="1">
              <a:off x="5954772" y="4149347"/>
              <a:ext cx="95047" cy="3470190"/>
            </a:xfrm>
            <a:prstGeom prst="righ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-110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F9B8AA46-D902-2114-35FA-6578A9C94D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65909" y="762000"/>
            <a:ext cx="2649838" cy="2986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425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5D3852-438C-CCD6-314C-A410257FED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6D4AC689-3EBA-9E63-08E0-A22440B378D8}"/>
              </a:ext>
            </a:extLst>
          </p:cNvPr>
          <p:cNvGrpSpPr/>
          <p:nvPr/>
        </p:nvGrpSpPr>
        <p:grpSpPr>
          <a:xfrm>
            <a:off x="6172200" y="2362200"/>
            <a:ext cx="2667000" cy="2510927"/>
            <a:chOff x="6172200" y="2362200"/>
            <a:chExt cx="2667000" cy="2510927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8F21FD7-61E3-70F2-4685-2FD59451092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10960" y="2362200"/>
              <a:ext cx="2228240" cy="2510927"/>
            </a:xfrm>
            <a:prstGeom prst="rect">
              <a:avLst/>
            </a:prstGeom>
          </p:spPr>
        </p:pic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938DC4A2-2C53-49DC-F60D-5D2391CDD6FD}"/>
                </a:ext>
              </a:extLst>
            </p:cNvPr>
            <p:cNvSpPr/>
            <p:nvPr/>
          </p:nvSpPr>
          <p:spPr bwMode="auto">
            <a:xfrm>
              <a:off x="6758971" y="3814771"/>
              <a:ext cx="951470" cy="951470"/>
            </a:xfrm>
            <a:prstGeom prst="ellips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-110" charset="0"/>
              </a:endParaRP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63F2BD1D-10EC-27EC-F79A-F14D4379A0EF}"/>
                </a:ext>
              </a:extLst>
            </p:cNvPr>
            <p:cNvCxnSpPr/>
            <p:nvPr/>
          </p:nvCxnSpPr>
          <p:spPr bwMode="auto">
            <a:xfrm flipH="1" flipV="1">
              <a:off x="6172200" y="2949739"/>
              <a:ext cx="762000" cy="93275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075F1710-2041-490F-CA3B-4E2CB72B3917}"/>
              </a:ext>
            </a:extLst>
          </p:cNvPr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2400" b="1" i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 b="1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 b="1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 b="1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3600" b="0" i="0" dirty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Short-range behavior of the exchange hole</a:t>
            </a:r>
            <a:endParaRPr lang="en-US" b="0" i="0" dirty="0">
              <a:solidFill>
                <a:srgbClr val="7030A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FFE55A-4E69-AD03-0ED9-8AB307B60307}"/>
              </a:ext>
            </a:extLst>
          </p:cNvPr>
          <p:cNvSpPr txBox="1"/>
          <p:nvPr/>
        </p:nvSpPr>
        <p:spPr>
          <a:xfrm>
            <a:off x="1752600" y="533400"/>
            <a:ext cx="5638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0" i="0" dirty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S. </a:t>
            </a:r>
            <a:r>
              <a:rPr lang="en-US" b="0" i="0" dirty="0" err="1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Pittalis</a:t>
            </a:r>
            <a:r>
              <a:rPr lang="en-US" b="0" i="0" dirty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, G.V, F.G. Eich, PRB 96, 035141 (2017)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hape 232">
                <a:extLst>
                  <a:ext uri="{FF2B5EF4-FFF2-40B4-BE49-F238E27FC236}">
                    <a16:creationId xmlns:a16="http://schemas.microsoft.com/office/drawing/2014/main" id="{17A879EB-DC76-456A-39B1-ADF0D5780BA4}"/>
                  </a:ext>
                </a:extLst>
              </p:cNvPr>
              <p:cNvSpPr/>
              <p:nvPr/>
            </p:nvSpPr>
            <p:spPr>
              <a:xfrm>
                <a:off x="557085" y="990600"/>
                <a:ext cx="8077200" cy="1210588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anchor="ctr">
                <a:spAutoFit/>
              </a:bodyPr>
              <a:lstStyle/>
              <a:p>
                <a:pPr lvl="0">
                  <a:defRPr sz="1800"/>
                </a:pPr>
                <a:r>
                  <a:rPr sz="2400" b="0" i="0"/>
                  <a:t>Tak</a:t>
                </a:r>
                <a:r>
                  <a:rPr lang="en-US" sz="2400" b="0" i="0"/>
                  <a:t>ing</a:t>
                </a:r>
                <a:r>
                  <a:rPr sz="2400" b="0" i="0"/>
                  <a:t> the spherical average of the x-hole around </a:t>
                </a:r>
                <a:r>
                  <a:rPr sz="2400" b="0" i="0">
                    <a:latin typeface="Gill Sans SemiBold"/>
                    <a:ea typeface="Gill Sans SemiBold"/>
                    <a:cs typeface="Gill Sans SemiBold"/>
                    <a:sym typeface="Gill Sans SemiBold"/>
                  </a:rPr>
                  <a:t>r </a:t>
                </a:r>
                <a:r>
                  <a:rPr sz="2400" b="0" i="0"/>
                  <a:t>and Taylor</a:t>
                </a:r>
                <a:r>
                  <a:rPr lang="en-US" sz="2400" b="0" i="0"/>
                  <a:t>-</a:t>
                </a:r>
                <a:r>
                  <a:rPr sz="2400" b="0" i="0"/>
                  <a:t>expand</a:t>
                </a:r>
                <a:r>
                  <a:rPr lang="en-US" sz="2400" b="0" i="0"/>
                  <a:t>ing</a:t>
                </a:r>
                <a:r>
                  <a:rPr sz="2400" b="0" i="0"/>
                  <a:t> w.r.t. the inter-particle distance</a:t>
                </a:r>
                <a:r>
                  <a:rPr lang="en-US" sz="2400" b="0" i="0"/>
                  <a:t> </a:t>
                </a:r>
                <a:r>
                  <a:rPr lang="en-US" sz="2400" b="0"/>
                  <a:t>u</a:t>
                </a:r>
                <a:r>
                  <a:rPr lang="en-US" sz="2400" b="0" i="0"/>
                  <a:t> yields a U(1)</a:t>
                </a:r>
                <a14:m>
                  <m:oMath xmlns:m="http://schemas.openxmlformats.org/officeDocument/2006/math">
                    <m:r>
                      <a:rPr lang="en-US" sz="24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400" b="0" i="0"/>
                  <a:t>SU(2) invariant semilocal combination of densities and currents</a:t>
                </a:r>
                <a:endParaRPr sz="2400" b="0" i="0"/>
              </a:p>
            </p:txBody>
          </p:sp>
        </mc:Choice>
        <mc:Fallback xmlns="">
          <p:sp>
            <p:nvSpPr>
              <p:cNvPr id="3" name="Shape 232">
                <a:extLst>
                  <a:ext uri="{FF2B5EF4-FFF2-40B4-BE49-F238E27FC236}">
                    <a16:creationId xmlns:a16="http://schemas.microsoft.com/office/drawing/2014/main" id="{17A879EB-DC76-456A-39B1-ADF0D5780B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085" y="990600"/>
                <a:ext cx="8077200" cy="1210588"/>
              </a:xfrm>
              <a:prstGeom prst="rect">
                <a:avLst/>
              </a:prstGeom>
              <a:blipFill>
                <a:blip r:embed="rId4"/>
                <a:stretch>
                  <a:fillRect l="-1570" t="-4167" r="-2512" b="-11458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droppedImage.pdf">
            <a:extLst>
              <a:ext uri="{FF2B5EF4-FFF2-40B4-BE49-F238E27FC236}">
                <a16:creationId xmlns:a16="http://schemas.microsoft.com/office/drawing/2014/main" id="{4BCAA968-D441-59F5-503C-B990947C6EA0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700216" y="2390739"/>
            <a:ext cx="6233984" cy="559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droppedImage.pdf">
            <a:extLst>
              <a:ext uri="{FF2B5EF4-FFF2-40B4-BE49-F238E27FC236}">
                <a16:creationId xmlns:a16="http://schemas.microsoft.com/office/drawing/2014/main" id="{89E27A12-2BE4-C8C0-8402-A5ECBF9D7821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833051" y="5257800"/>
            <a:ext cx="3205549" cy="535954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droppedImage.pdf">
            <a:extLst>
              <a:ext uri="{FF2B5EF4-FFF2-40B4-BE49-F238E27FC236}">
                <a16:creationId xmlns:a16="http://schemas.microsoft.com/office/drawing/2014/main" id="{97A45B71-DEE3-E42E-05F2-EC841A29122E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833051" y="6086891"/>
            <a:ext cx="4043749" cy="581886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Shape 232">
            <a:extLst>
              <a:ext uri="{FF2B5EF4-FFF2-40B4-BE49-F238E27FC236}">
                <a16:creationId xmlns:a16="http://schemas.microsoft.com/office/drawing/2014/main" id="{6F316D0E-27CE-3B6A-78B7-29092129C961}"/>
              </a:ext>
            </a:extLst>
          </p:cNvPr>
          <p:cNvSpPr/>
          <p:nvPr/>
        </p:nvSpPr>
        <p:spPr>
          <a:xfrm>
            <a:off x="604451" y="4594961"/>
            <a:ext cx="3205549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lang="en-US" sz="2400" b="0" i="0"/>
              <a:t>Notice two new actors:</a:t>
            </a:r>
            <a:endParaRPr sz="2400" b="0" i="0"/>
          </a:p>
        </p:txBody>
      </p:sp>
      <p:sp>
        <p:nvSpPr>
          <p:cNvPr id="11" name="Shape 232">
            <a:extLst>
              <a:ext uri="{FF2B5EF4-FFF2-40B4-BE49-F238E27FC236}">
                <a16:creationId xmlns:a16="http://schemas.microsoft.com/office/drawing/2014/main" id="{F66CED5E-A499-E944-DDD7-08FE57007DF2}"/>
              </a:ext>
            </a:extLst>
          </p:cNvPr>
          <p:cNvSpPr/>
          <p:nvPr/>
        </p:nvSpPr>
        <p:spPr>
          <a:xfrm>
            <a:off x="5295901" y="5241325"/>
            <a:ext cx="3015048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lang="en-US" b="0" i="0"/>
              <a:t>kinetic energy density</a:t>
            </a:r>
            <a:endParaRPr b="0" i="0"/>
          </a:p>
        </p:txBody>
      </p:sp>
      <p:sp>
        <p:nvSpPr>
          <p:cNvPr id="12" name="Shape 232">
            <a:extLst>
              <a:ext uri="{FF2B5EF4-FFF2-40B4-BE49-F238E27FC236}">
                <a16:creationId xmlns:a16="http://schemas.microsoft.com/office/drawing/2014/main" id="{BB1285C5-2F7B-3B72-89DE-28917F8810C1}"/>
              </a:ext>
            </a:extLst>
          </p:cNvPr>
          <p:cNvSpPr/>
          <p:nvPr/>
        </p:nvSpPr>
        <p:spPr>
          <a:xfrm>
            <a:off x="5295901" y="6096000"/>
            <a:ext cx="3015048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lang="en-US" b="0" i="0"/>
              <a:t>spin kinetic energy density</a:t>
            </a:r>
            <a:endParaRPr b="0" i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E69FA0D-67D6-D8CF-17BE-2377E7528FC3}"/>
              </a:ext>
            </a:extLst>
          </p:cNvPr>
          <p:cNvGrpSpPr/>
          <p:nvPr/>
        </p:nvGrpSpPr>
        <p:grpSpPr>
          <a:xfrm>
            <a:off x="762001" y="3287314"/>
            <a:ext cx="5410199" cy="1190366"/>
            <a:chOff x="1828800" y="3287314"/>
            <a:chExt cx="5410199" cy="1190366"/>
          </a:xfrm>
        </p:grpSpPr>
        <p:pic>
          <p:nvPicPr>
            <p:cNvPr id="10" name="droppedImage.pdf">
              <a:extLst>
                <a:ext uri="{FF2B5EF4-FFF2-40B4-BE49-F238E27FC236}">
                  <a16:creationId xmlns:a16="http://schemas.microsoft.com/office/drawing/2014/main" id="{C04FC021-442F-9AA1-2BF4-A59A1BA32025}"/>
                </a:ext>
              </a:extLst>
            </p:cNvPr>
            <p:cNvPicPr/>
            <p:nvPr/>
          </p:nvPicPr>
          <p:blipFill>
            <a:blip r:embed="rId8"/>
            <a:stretch>
              <a:fillRect/>
            </a:stretch>
          </p:blipFill>
          <p:spPr>
            <a:xfrm>
              <a:off x="1828800" y="3287314"/>
              <a:ext cx="5410199" cy="1190366"/>
            </a:xfrm>
            <a:prstGeom prst="rect">
              <a:avLst/>
            </a:prstGeom>
            <a:ln w="12700">
              <a:miter lim="400000"/>
            </a:ln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4324BF93-CA8C-A9D8-4A18-3358589E12A8}"/>
                    </a:ext>
                  </a:extLst>
                </p:cNvPr>
                <p:cNvSpPr txBox="1"/>
                <p:nvPr/>
              </p:nvSpPr>
              <p:spPr>
                <a:xfrm>
                  <a:off x="2364262" y="4016397"/>
                  <a:ext cx="230832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4324BF93-CA8C-A9D8-4A18-3358589E12A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64262" y="4016397"/>
                  <a:ext cx="230832" cy="276999"/>
                </a:xfrm>
                <a:prstGeom prst="rect">
                  <a:avLst/>
                </a:prstGeom>
                <a:blipFill>
                  <a:blip r:embed="rId9"/>
                  <a:stretch>
                    <a:fillRect l="-21053" r="-15789" b="-454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0A07A739-FEB9-1D47-43FA-3D3754937682}"/>
                    </a:ext>
                  </a:extLst>
                </p:cNvPr>
                <p:cNvSpPr txBox="1"/>
                <p:nvPr/>
              </p:nvSpPr>
              <p:spPr>
                <a:xfrm>
                  <a:off x="3657600" y="4027478"/>
                  <a:ext cx="230832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−</m:t>
                        </m:r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0A07A739-FEB9-1D47-43FA-3D375493768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57600" y="4027478"/>
                  <a:ext cx="230832" cy="276999"/>
                </a:xfrm>
                <a:prstGeom prst="rect">
                  <a:avLst/>
                </a:prstGeom>
                <a:blipFill>
                  <a:blip r:embed="rId10"/>
                  <a:stretch>
                    <a:fillRect l="-5263" r="-526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51911BDF-4194-9CE8-740B-48011DB33621}"/>
                    </a:ext>
                  </a:extLst>
                </p:cNvPr>
                <p:cNvSpPr txBox="1"/>
                <p:nvPr/>
              </p:nvSpPr>
              <p:spPr>
                <a:xfrm>
                  <a:off x="4495800" y="4038600"/>
                  <a:ext cx="230832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−</m:t>
                        </m:r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51911BDF-4194-9CE8-740B-48011DB3362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95800" y="4038600"/>
                  <a:ext cx="230832" cy="276999"/>
                </a:xfrm>
                <a:prstGeom prst="rect">
                  <a:avLst/>
                </a:prstGeom>
                <a:blipFill>
                  <a:blip r:embed="rId11"/>
                  <a:stretch>
                    <a:fillRect l="-5556" r="-55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667832F2-8E80-4740-1F11-0CCB2A17481E}"/>
                    </a:ext>
                  </a:extLst>
                </p:cNvPr>
                <p:cNvSpPr txBox="1"/>
                <p:nvPr/>
              </p:nvSpPr>
              <p:spPr>
                <a:xfrm>
                  <a:off x="5712768" y="4038600"/>
                  <a:ext cx="230832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−</m:t>
                        </m:r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667832F2-8E80-4740-1F11-0CCB2A17481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12768" y="4038600"/>
                  <a:ext cx="230832" cy="276999"/>
                </a:xfrm>
                <a:prstGeom prst="rect">
                  <a:avLst/>
                </a:prstGeom>
                <a:blipFill>
                  <a:blip r:embed="rId12"/>
                  <a:stretch>
                    <a:fillRect l="-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228449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B16788-9075-9B3A-7D41-06C2202810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FDE4518-B215-2B5D-5141-65247976D230}"/>
              </a:ext>
            </a:extLst>
          </p:cNvPr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2400" b="1" i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 b="1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 b="1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 b="1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3600" b="0" i="0" dirty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Meta-GGA and the iso-orbital indicator</a:t>
            </a:r>
            <a:endParaRPr lang="en-US" b="0" i="0" dirty="0">
              <a:solidFill>
                <a:srgbClr val="7030A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" name="Shape 232">
            <a:extLst>
              <a:ext uri="{FF2B5EF4-FFF2-40B4-BE49-F238E27FC236}">
                <a16:creationId xmlns:a16="http://schemas.microsoft.com/office/drawing/2014/main" id="{3769EFD1-FDA0-B021-58DD-CFD4247A7DE8}"/>
              </a:ext>
            </a:extLst>
          </p:cNvPr>
          <p:cNvSpPr/>
          <p:nvPr/>
        </p:nvSpPr>
        <p:spPr>
          <a:xfrm>
            <a:off x="533400" y="609600"/>
            <a:ext cx="8077200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lang="en-US" sz="2400" b="0" i="0"/>
              <a:t>The kinetic energy density is an essential ingredient of the meta-GGA family of approximations. The difference</a:t>
            </a:r>
            <a:endParaRPr sz="2400" b="0" i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36636DE-8172-088C-8DD1-1AA3F5963A0C}"/>
              </a:ext>
            </a:extLst>
          </p:cNvPr>
          <p:cNvGrpSpPr/>
          <p:nvPr/>
        </p:nvGrpSpPr>
        <p:grpSpPr>
          <a:xfrm>
            <a:off x="2565400" y="1447800"/>
            <a:ext cx="4349750" cy="1075730"/>
            <a:chOff x="2616200" y="2200870"/>
            <a:chExt cx="4349750" cy="1075730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007EFEDA-2121-6B91-4E9F-C7BA2B8FD141}"/>
                </a:ext>
              </a:extLst>
            </p:cNvPr>
            <p:cNvGrpSpPr/>
            <p:nvPr/>
          </p:nvGrpSpPr>
          <p:grpSpPr>
            <a:xfrm>
              <a:off x="4419600" y="2200870"/>
              <a:ext cx="2546350" cy="1075730"/>
              <a:chOff x="4419600" y="2200870"/>
              <a:chExt cx="2546350" cy="1075730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08C98CA7-603E-9F5A-7B6B-4AC3F27E6A86}"/>
                  </a:ext>
                </a:extLst>
              </p:cNvPr>
              <p:cNvSpPr/>
              <p:nvPr/>
            </p:nvSpPr>
            <p:spPr bwMode="auto">
              <a:xfrm>
                <a:off x="4419600" y="2226251"/>
                <a:ext cx="1295400" cy="1050349"/>
              </a:xfrm>
              <a:prstGeom prst="ellipse">
                <a:avLst/>
              </a:prstGeom>
              <a:noFill/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-110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B784E3E-307C-AAA0-32C2-3A19A357A827}"/>
                  </a:ext>
                </a:extLst>
              </p:cNvPr>
              <p:cNvSpPr txBox="1"/>
              <p:nvPr/>
            </p:nvSpPr>
            <p:spPr>
              <a:xfrm>
                <a:off x="5943600" y="2200870"/>
                <a:ext cx="102235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/>
                  <a:t>Bosonic kinetic energy</a:t>
                </a:r>
              </a:p>
            </p:txBody>
          </p:sp>
          <p:cxnSp>
            <p:nvCxnSpPr>
              <p:cNvPr id="8" name="Straight Arrow Connector 7">
                <a:extLst>
                  <a:ext uri="{FF2B5EF4-FFF2-40B4-BE49-F238E27FC236}">
                    <a16:creationId xmlns:a16="http://schemas.microsoft.com/office/drawing/2014/main" id="{33DEBA58-96EC-FD83-A912-4CCCF29756A5}"/>
                  </a:ext>
                </a:extLst>
              </p:cNvPr>
              <p:cNvCxnSpPr>
                <a:stCxn id="6" idx="1"/>
              </p:cNvCxnSpPr>
              <p:nvPr/>
            </p:nvCxnSpPr>
            <p:spPr bwMode="auto">
              <a:xfrm flipH="1">
                <a:off x="5715000" y="2662535"/>
                <a:ext cx="228600" cy="71735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24241C4-C658-39E3-9D1C-59BE808199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16200" y="2438400"/>
              <a:ext cx="3098800" cy="749438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37979013-5830-03F7-E0ED-FF79CC59AE03}"/>
              </a:ext>
            </a:extLst>
          </p:cNvPr>
          <p:cNvSpPr txBox="1"/>
          <p:nvPr/>
        </p:nvSpPr>
        <p:spPr>
          <a:xfrm>
            <a:off x="3223526" y="5480632"/>
            <a:ext cx="43202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i="0"/>
              <a:t>Single-orbital density:    </a:t>
            </a:r>
            <a:r>
              <a:rPr lang="en-US" sz="2400" b="0" i="0">
                <a:latin typeface="Symbol" pitchFamily="2" charset="2"/>
              </a:rPr>
              <a:t>a</a:t>
            </a:r>
            <a:r>
              <a:rPr lang="en-US" sz="2400" b="0" i="0"/>
              <a:t>&lt;&lt;1</a:t>
            </a:r>
          </a:p>
          <a:p>
            <a:r>
              <a:rPr lang="en-US" sz="2400" b="0" i="0"/>
              <a:t>Metallic density:             </a:t>
            </a:r>
            <a:r>
              <a:rPr lang="en-US" sz="2400" b="0" i="0">
                <a:latin typeface="Symbol" pitchFamily="2" charset="2"/>
              </a:rPr>
              <a:t>a </a:t>
            </a:r>
            <a:r>
              <a:rPr lang="en-US" sz="2400" b="0" i="0"/>
              <a:t>~1</a:t>
            </a:r>
          </a:p>
          <a:p>
            <a:r>
              <a:rPr lang="en-US" sz="2400" b="0" i="0"/>
              <a:t>Weak bonds:                    </a:t>
            </a:r>
            <a:r>
              <a:rPr lang="en-US" sz="2400" b="0" i="0">
                <a:latin typeface="Symbol" pitchFamily="2" charset="2"/>
              </a:rPr>
              <a:t>a </a:t>
            </a:r>
            <a:r>
              <a:rPr lang="en-US" sz="2400" b="0" i="0"/>
              <a:t>&gt;&gt;1</a:t>
            </a:r>
          </a:p>
        </p:txBody>
      </p:sp>
      <p:sp>
        <p:nvSpPr>
          <p:cNvPr id="14" name="Shape 232">
            <a:extLst>
              <a:ext uri="{FF2B5EF4-FFF2-40B4-BE49-F238E27FC236}">
                <a16:creationId xmlns:a16="http://schemas.microsoft.com/office/drawing/2014/main" id="{F802BDEE-A8C8-9AD5-23E0-B808C2F30E20}"/>
              </a:ext>
            </a:extLst>
          </p:cNvPr>
          <p:cNvSpPr/>
          <p:nvPr/>
        </p:nvSpPr>
        <p:spPr>
          <a:xfrm>
            <a:off x="677648" y="4800600"/>
            <a:ext cx="8077200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1800"/>
            </a:pPr>
            <a:r>
              <a:rPr lang="en-US" sz="2400" b="0" i="0"/>
              <a:t>can be used to distinguish densities in different chemical environments:</a:t>
            </a:r>
            <a:endParaRPr lang="en-US" sz="2400" b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4FDFF41-9E49-91C4-5552-995EA8BB326E}"/>
              </a:ext>
            </a:extLst>
          </p:cNvPr>
          <p:cNvGrpSpPr/>
          <p:nvPr/>
        </p:nvGrpSpPr>
        <p:grpSpPr>
          <a:xfrm>
            <a:off x="522416" y="2594947"/>
            <a:ext cx="8164384" cy="1596053"/>
            <a:chOff x="457200" y="2511544"/>
            <a:chExt cx="8164384" cy="1596053"/>
          </a:xfrm>
        </p:grpSpPr>
        <p:sp>
          <p:nvSpPr>
            <p:cNvPr id="10" name="Shape 232">
              <a:extLst>
                <a:ext uri="{FF2B5EF4-FFF2-40B4-BE49-F238E27FC236}">
                  <a16:creationId xmlns:a16="http://schemas.microsoft.com/office/drawing/2014/main" id="{28C029B4-ECBE-2C60-5838-04842E4ACD65}"/>
                </a:ext>
              </a:extLst>
            </p:cNvPr>
            <p:cNvSpPr/>
            <p:nvPr/>
          </p:nvSpPr>
          <p:spPr>
            <a:xfrm>
              <a:off x="544384" y="2511544"/>
              <a:ext cx="8077200" cy="84125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anchor="ctr">
              <a:spAutoFit/>
            </a:bodyPr>
            <a:lstStyle/>
            <a:p>
              <a:pPr>
                <a:defRPr sz="1800"/>
              </a:pPr>
              <a:r>
                <a:rPr lang="en-US" sz="2400" b="0" i="0"/>
                <a:t>is the excess kinetic energy induced by the Pauli exclusion principle.  </a:t>
              </a:r>
              <a:r>
                <a:rPr lang="en-US" sz="2400" b="0" i="0">
                  <a:solidFill>
                    <a:srgbClr val="FF0000"/>
                  </a:solidFill>
                </a:rPr>
                <a:t>D(r) is non-negative and vanishes in a single orbital. </a:t>
              </a:r>
              <a:endParaRPr lang="en-US" sz="2400" b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B1D97EA-F27C-C337-5630-B23DA555DDD3}"/>
                </a:ext>
              </a:extLst>
            </p:cNvPr>
            <p:cNvSpPr txBox="1"/>
            <p:nvPr/>
          </p:nvSpPr>
          <p:spPr>
            <a:xfrm>
              <a:off x="457200" y="3276600"/>
              <a:ext cx="7897941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0" i="0"/>
                <a:t>The </a:t>
              </a:r>
              <a:r>
                <a:rPr lang="en-US" sz="2400" b="0"/>
                <a:t>iso-orbital indicator </a:t>
              </a:r>
              <a:r>
                <a:rPr lang="en-US" sz="2400" b="0" i="0"/>
                <a:t>and</a:t>
              </a:r>
              <a:r>
                <a:rPr lang="en-US" sz="2400" b="0"/>
                <a:t>  </a:t>
              </a:r>
              <a:r>
                <a:rPr lang="en-US" sz="2400" b="0" i="0"/>
                <a:t>and the </a:t>
              </a:r>
              <a:r>
                <a:rPr lang="en-US" sz="2400" b="0"/>
                <a:t>electron localization function (ELF) </a:t>
              </a:r>
              <a:endParaRPr lang="en-US" sz="2400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99AF07A-487E-3034-7FC4-AF95AF084238}"/>
              </a:ext>
            </a:extLst>
          </p:cNvPr>
          <p:cNvGrpSpPr/>
          <p:nvPr/>
        </p:nvGrpSpPr>
        <p:grpSpPr>
          <a:xfrm>
            <a:off x="2209800" y="4131520"/>
            <a:ext cx="5018216" cy="669080"/>
            <a:chOff x="2571578" y="3979120"/>
            <a:chExt cx="5018216" cy="669080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9F4CD4EF-2E2C-C406-07C0-FCCEACDBAAD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86178" y="3982135"/>
              <a:ext cx="2503616" cy="666026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3C57BB5E-5422-DD33-3F1C-DEAA5352BB6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571578" y="3979120"/>
              <a:ext cx="1843861" cy="6690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54271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232C55-37C4-5211-6D31-E068DE2A43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D5A6EC6-847A-815B-2854-FF77E9195469}"/>
              </a:ext>
            </a:extLst>
          </p:cNvPr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2400" b="1" i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 b="1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 b="1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 b="1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4000" b="0" i="0" dirty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Iso-orbital indicator and the SCAN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4E0F8F6-A19A-8E93-EB5E-9FD3B3BBA0A2}"/>
              </a:ext>
            </a:extLst>
          </p:cNvPr>
          <p:cNvGrpSpPr/>
          <p:nvPr/>
        </p:nvGrpSpPr>
        <p:grpSpPr>
          <a:xfrm>
            <a:off x="564311" y="646331"/>
            <a:ext cx="8015378" cy="1366996"/>
            <a:chOff x="564311" y="646331"/>
            <a:chExt cx="8015378" cy="1366996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45D4854-3856-11B0-1A39-AE838F98F250}"/>
                </a:ext>
              </a:extLst>
            </p:cNvPr>
            <p:cNvSpPr/>
            <p:nvPr/>
          </p:nvSpPr>
          <p:spPr bwMode="auto">
            <a:xfrm>
              <a:off x="685799" y="1059220"/>
              <a:ext cx="7543801" cy="954107"/>
            </a:xfrm>
            <a:prstGeom prst="rect">
              <a:avLst/>
            </a:prstGeom>
            <a:solidFill>
              <a:srgbClr val="FDFFC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-110" charset="0"/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ED12871-058B-B4E2-E4A5-D349D19ABC6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4311" y="646331"/>
              <a:ext cx="8015378" cy="1248173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F0164390-43B3-12F1-29C1-AA3B11AE88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3700" y="2869824"/>
            <a:ext cx="5816600" cy="39497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56DE133-92AE-FDBC-F0B5-3560A86F3F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798" y="2031104"/>
            <a:ext cx="7543801" cy="700391"/>
          </a:xfrm>
          <a:prstGeom prst="rect">
            <a:avLst/>
          </a:prstGeom>
          <a:solidFill>
            <a:srgbClr val="FDFFC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7898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308C7E-EBA2-4064-0889-26A3BAA424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BB42F8E-CC1B-B3B0-C759-56CB227EC302}"/>
              </a:ext>
            </a:extLst>
          </p:cNvPr>
          <p:cNvSpPr txBox="1"/>
          <p:nvPr/>
        </p:nvSpPr>
        <p:spPr>
          <a:xfrm>
            <a:off x="1676400" y="375845"/>
            <a:ext cx="62484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2400" b="1" i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 b="1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 b="1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 b="1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4000" b="0" i="0" dirty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ymbol" pitchFamily="2" charset="2"/>
              </a:rPr>
              <a:t>a</a:t>
            </a:r>
            <a:r>
              <a:rPr lang="en-US" sz="4000" b="0" i="0" dirty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is not gauge-invariant!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A260903-8972-4E23-BD24-9B1CDD26EC6B}"/>
              </a:ext>
            </a:extLst>
          </p:cNvPr>
          <p:cNvSpPr txBox="1"/>
          <p:nvPr/>
        </p:nvSpPr>
        <p:spPr>
          <a:xfrm>
            <a:off x="2084173" y="1056958"/>
            <a:ext cx="69836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i="0"/>
              <a:t>... and therefore SCAN is not gauge-invariant.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55D0B86-77AB-CD41-6AE4-63262B2AC082}"/>
                  </a:ext>
                </a:extLst>
              </p:cNvPr>
              <p:cNvSpPr txBox="1"/>
              <p:nvPr/>
            </p:nvSpPr>
            <p:spPr>
              <a:xfrm>
                <a:off x="533400" y="4958916"/>
                <a:ext cx="77724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0" i="0"/>
                  <a:t>However, the construction of a U(1)</a:t>
                </a:r>
                <a14:m>
                  <m:oMath xmlns:m="http://schemas.openxmlformats.org/officeDocument/2006/math">
                    <m:r>
                      <a:rPr lang="en-US" sz="28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800" b="0" i="0"/>
                  <a:t>SU(2)-invariant indicator is not so straightforward.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55D0B86-77AB-CD41-6AE4-63262B2AC0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4958916"/>
                <a:ext cx="7772400" cy="954107"/>
              </a:xfrm>
              <a:prstGeom prst="rect">
                <a:avLst/>
              </a:prstGeom>
              <a:blipFill>
                <a:blip r:embed="rId3"/>
                <a:stretch>
                  <a:fillRect l="-1631" t="-6579"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09856BC5-AA45-C414-E2F5-335DD666C92F}"/>
              </a:ext>
            </a:extLst>
          </p:cNvPr>
          <p:cNvSpPr txBox="1"/>
          <p:nvPr/>
        </p:nvSpPr>
        <p:spPr>
          <a:xfrm>
            <a:off x="611658" y="4236408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i="0"/>
              <a:t>(Becke, Dobson, Tao and Perdew...)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57B18C02-D017-686F-609E-1DD0181B00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1825" y="3123398"/>
            <a:ext cx="2800350" cy="858345"/>
          </a:xfrm>
          <a:prstGeom prst="rect">
            <a:avLst/>
          </a:prstGeom>
        </p:spPr>
      </p:pic>
      <p:pic>
        <p:nvPicPr>
          <p:cNvPr id="1025" name="Picture 1" descr="National Marker Hazard Labels; Graphic For No General Warning Hazard 4In Dia - Picture 1 of 1">
            <a:extLst>
              <a:ext uri="{FF2B5EF4-FFF2-40B4-BE49-F238E27FC236}">
                <a16:creationId xmlns:a16="http://schemas.microsoft.com/office/drawing/2014/main" id="{ECCDA6E9-45C0-EA8E-51E8-A649A36E0C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200" y="7663"/>
            <a:ext cx="20574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75FF103-3A9D-9294-2C7B-FC8D2DF64B6F}"/>
              </a:ext>
            </a:extLst>
          </p:cNvPr>
          <p:cNvSpPr txBox="1"/>
          <p:nvPr/>
        </p:nvSpPr>
        <p:spPr>
          <a:xfrm>
            <a:off x="611658" y="2092516"/>
            <a:ext cx="77724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i="0">
                <a:latin typeface="Symbol" pitchFamily="2" charset="2"/>
              </a:rPr>
              <a:t>a</a:t>
            </a:r>
            <a:r>
              <a:rPr lang="en-US" sz="2800" b="0" i="0"/>
              <a:t> can be easily made U(1)-invariant through the "minimal substitution"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3954707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92E2E7-73F3-FC59-A758-1ADA247235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508BAC6-66CD-B36C-BC63-3200A6472307}"/>
              </a:ext>
            </a:extLst>
          </p:cNvPr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2400" b="1" i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 b="1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 b="1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 b="1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4000" b="0" i="0" dirty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The gauge-invariant iso-orbital indicator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8A25C11-B829-3F1C-1380-89FEDC34A179}"/>
              </a:ext>
            </a:extLst>
          </p:cNvPr>
          <p:cNvGrpSpPr/>
          <p:nvPr/>
        </p:nvGrpSpPr>
        <p:grpSpPr>
          <a:xfrm>
            <a:off x="353197" y="5037389"/>
            <a:ext cx="8531311" cy="1594710"/>
            <a:chOff x="536489" y="4844194"/>
            <a:chExt cx="8531311" cy="1594710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87C34CCF-78AB-CF8D-F089-3978A84E5D5D}"/>
                </a:ext>
              </a:extLst>
            </p:cNvPr>
            <p:cNvGrpSpPr/>
            <p:nvPr/>
          </p:nvGrpSpPr>
          <p:grpSpPr>
            <a:xfrm>
              <a:off x="536489" y="5108482"/>
              <a:ext cx="5410199" cy="1190366"/>
              <a:chOff x="1828800" y="3287314"/>
              <a:chExt cx="5410199" cy="1190366"/>
            </a:xfrm>
          </p:grpSpPr>
          <p:pic>
            <p:nvPicPr>
              <p:cNvPr id="18" name="droppedImage.pdf">
                <a:extLst>
                  <a:ext uri="{FF2B5EF4-FFF2-40B4-BE49-F238E27FC236}">
                    <a16:creationId xmlns:a16="http://schemas.microsoft.com/office/drawing/2014/main" id="{92985B37-3EF8-A761-8D9A-34FDB359E1F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28800" y="3287314"/>
                <a:ext cx="5410199" cy="1190366"/>
              </a:xfrm>
              <a:prstGeom prst="rect">
                <a:avLst/>
              </a:prstGeom>
              <a:ln w="12700">
                <a:miter lim="400000"/>
              </a:ln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E075ECB8-2D1D-CC6A-AD34-B4C974873AB2}"/>
                      </a:ext>
                    </a:extLst>
                  </p:cNvPr>
                  <p:cNvSpPr txBox="1"/>
                  <p:nvPr/>
                </p:nvSpPr>
                <p:spPr>
                  <a:xfrm>
                    <a:off x="2364262" y="4016397"/>
                    <a:ext cx="230832" cy="276999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+</m:t>
                          </m:r>
                        </m:oMath>
                      </m:oMathPara>
                    </a14:m>
                    <a:endParaRPr lang="en-US"/>
                  </a:p>
                </p:txBody>
              </p:sp>
            </mc:Choice>
            <mc:Fallback xmlns="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E075ECB8-2D1D-CC6A-AD34-B4C974873AB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64262" y="4016397"/>
                    <a:ext cx="230832" cy="276999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21053" r="-15789" b="-434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F5910CE4-F110-8FC6-B45A-5AEAC86C12A2}"/>
                      </a:ext>
                    </a:extLst>
                  </p:cNvPr>
                  <p:cNvSpPr txBox="1"/>
                  <p:nvPr/>
                </p:nvSpPr>
                <p:spPr>
                  <a:xfrm>
                    <a:off x="3657600" y="4027478"/>
                    <a:ext cx="230832" cy="276999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−</m:t>
                          </m:r>
                        </m:oMath>
                      </m:oMathPara>
                    </a14:m>
                    <a:endParaRPr lang="en-US"/>
                  </a:p>
                </p:txBody>
              </p:sp>
            </mc:Choice>
            <mc:Fallback xmlns="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F5910CE4-F110-8FC6-B45A-5AEAC86C12A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57600" y="4027478"/>
                    <a:ext cx="230832" cy="276999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5263" r="-52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F82BBF62-AC85-9117-2E05-E53D2BDB1634}"/>
                      </a:ext>
                    </a:extLst>
                  </p:cNvPr>
                  <p:cNvSpPr txBox="1"/>
                  <p:nvPr/>
                </p:nvSpPr>
                <p:spPr>
                  <a:xfrm>
                    <a:off x="4495800" y="4038600"/>
                    <a:ext cx="230832" cy="276999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−</m:t>
                          </m:r>
                        </m:oMath>
                      </m:oMathPara>
                    </a14:m>
                    <a:endParaRPr lang="en-US"/>
                  </a:p>
                </p:txBody>
              </p:sp>
            </mc:Choice>
            <mc:Fallback xmlns="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F82BBF62-AC85-9117-2E05-E53D2BDB163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95800" y="4038600"/>
                    <a:ext cx="230832" cy="276999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l="-5263" r="-52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69B3E68C-BA0B-C0C0-08B1-4CD218585140}"/>
                      </a:ext>
                    </a:extLst>
                  </p:cNvPr>
                  <p:cNvSpPr txBox="1"/>
                  <p:nvPr/>
                </p:nvSpPr>
                <p:spPr>
                  <a:xfrm>
                    <a:off x="5712768" y="4038600"/>
                    <a:ext cx="230832" cy="276999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−</m:t>
                          </m:r>
                        </m:oMath>
                      </m:oMathPara>
                    </a14:m>
                    <a:endParaRPr lang="en-US"/>
                  </a:p>
                </p:txBody>
              </p:sp>
            </mc:Choice>
            <mc:Fallback xmlns="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69B3E68C-BA0B-C0C0-08B1-4CD21858514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12768" y="4038600"/>
                    <a:ext cx="230832" cy="276999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l="-52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7DE27C13-7310-61E4-814A-64C83CEE9788}"/>
                </a:ext>
              </a:extLst>
            </p:cNvPr>
            <p:cNvGrpSpPr/>
            <p:nvPr/>
          </p:nvGrpSpPr>
          <p:grpSpPr>
            <a:xfrm>
              <a:off x="6660291" y="4844194"/>
              <a:ext cx="2407509" cy="1594710"/>
              <a:chOff x="6753416" y="4560395"/>
              <a:chExt cx="2407509" cy="159471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DE1A1CD5-D889-1D2E-C213-BEA71190944A}"/>
                      </a:ext>
                    </a:extLst>
                  </p:cNvPr>
                  <p:cNvSpPr txBox="1"/>
                  <p:nvPr/>
                </p:nvSpPr>
                <p:spPr>
                  <a:xfrm>
                    <a:off x="6753416" y="4560395"/>
                    <a:ext cx="2407509" cy="113576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 b="0" i="0"/>
                      <a:t>Note: to obtain the positive expression </a:t>
                    </a:r>
                    <a14:m>
                      <m:oMath xmlns:m="http://schemas.openxmlformats.org/officeDocument/2006/math">
                        <m:acc>
                          <m:accPr>
                            <m:chr m:val="̃"/>
                            <m:ctrlPr>
                              <a:rPr lang="en-US" sz="1600" b="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600" b="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</m:acc>
                        <m:r>
                          <a:rPr lang="en-US" sz="1600" b="0" i="1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a14:m>
                    <a:r>
                      <a:rPr lang="en-US" sz="1600" b="0" i="0"/>
                      <a:t>we had to add to </a:t>
                    </a:r>
                    <a14:m>
                      <m:oMath xmlns:m="http://schemas.openxmlformats.org/officeDocument/2006/math">
                        <m:sSubSup>
                          <m:sSubSupPr>
                            <m:ctrlPr>
                              <a:rPr lang="en-US" sz="1600" b="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600" b="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1600" b="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sz="1600" b="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</m:sub>
                          <m:sup>
                            <m:r>
                              <a:rPr lang="en-US" sz="1600" b="0" i="1">
                                <a:latin typeface="Cambria Math" panose="02040503050406030204" pitchFamily="18" charset="0"/>
                              </a:rPr>
                              <m:t>𝑛𝑐</m:t>
                            </m:r>
                          </m:sup>
                        </m:sSubSup>
                      </m:oMath>
                    </a14:m>
                    <a:r>
                      <a:rPr lang="en-US" sz="1600" b="0" i="0"/>
                      <a:t> the gauge invariant quantity </a:t>
                    </a:r>
                  </a:p>
                </p:txBody>
              </p:sp>
            </mc:Choice>
            <mc:Fallback xmlns=""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DE1A1CD5-D889-1D2E-C213-BEA71190944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753416" y="4560395"/>
                    <a:ext cx="2407509" cy="1135760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l="-1047" t="-1099" r="-3141" b="-439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04A60743-0578-C66E-627A-300A06C7FB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272853" y="5775449"/>
                <a:ext cx="1368637" cy="379656"/>
              </a:xfrm>
              <a:prstGeom prst="rect">
                <a:avLst/>
              </a:prstGeom>
            </p:spPr>
          </p:pic>
        </p:grp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AB8ACC5-734B-6B57-CB45-35699A70C87C}"/>
              </a:ext>
            </a:extLst>
          </p:cNvPr>
          <p:cNvSpPr txBox="1"/>
          <p:nvPr/>
        </p:nvSpPr>
        <p:spPr>
          <a:xfrm>
            <a:off x="640492" y="648824"/>
            <a:ext cx="8198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/>
              <a:t>J. K. Desmarais, G.V., K. Bencheikh, A. Erba, S. Pittalis, PRL </a:t>
            </a:r>
            <a:r>
              <a:rPr lang="en-US" i="0"/>
              <a:t>133</a:t>
            </a:r>
            <a:r>
              <a:rPr lang="en-US" b="0" i="0"/>
              <a:t>, 136401 (2024)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FCAE997-E110-3B59-B660-DE97C235D3C7}"/>
              </a:ext>
            </a:extLst>
          </p:cNvPr>
          <p:cNvGrpSpPr/>
          <p:nvPr/>
        </p:nvGrpSpPr>
        <p:grpSpPr>
          <a:xfrm>
            <a:off x="381000" y="1143000"/>
            <a:ext cx="8503508" cy="2514600"/>
            <a:chOff x="381000" y="1143000"/>
            <a:chExt cx="8503508" cy="2514600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262CAB6C-26DF-EAB4-956E-494715BBAB48}"/>
                </a:ext>
              </a:extLst>
            </p:cNvPr>
            <p:cNvGrpSpPr/>
            <p:nvPr/>
          </p:nvGrpSpPr>
          <p:grpSpPr>
            <a:xfrm>
              <a:off x="381000" y="1143000"/>
              <a:ext cx="8503508" cy="2514600"/>
              <a:chOff x="381000" y="1143000"/>
              <a:chExt cx="8503508" cy="2514600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124E3044-0775-8A81-D4C9-FF4A87C86D6E}"/>
                  </a:ext>
                </a:extLst>
              </p:cNvPr>
              <p:cNvGrpSpPr/>
              <p:nvPr/>
            </p:nvGrpSpPr>
            <p:grpSpPr>
              <a:xfrm>
                <a:off x="381000" y="1143000"/>
                <a:ext cx="8503508" cy="2514600"/>
                <a:chOff x="488092" y="905470"/>
                <a:chExt cx="8503508" cy="2514600"/>
              </a:xfrm>
            </p:grpSpPr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5DAA5173-34E5-BF87-EBF2-9E3CD565CDB4}"/>
                    </a:ext>
                  </a:extLst>
                </p:cNvPr>
                <p:cNvSpPr/>
                <p:nvPr/>
              </p:nvSpPr>
              <p:spPr bwMode="auto">
                <a:xfrm>
                  <a:off x="488092" y="1599832"/>
                  <a:ext cx="8503508" cy="1820238"/>
                </a:xfrm>
                <a:prstGeom prst="rect">
                  <a:avLst/>
                </a:prstGeom>
                <a:solidFill>
                  <a:srgbClr val="FDFFC1"/>
                </a:solidFill>
                <a:ln w="952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1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pitchFamily="-110" charset="0"/>
                  </a:endParaRPr>
                </a:p>
              </p:txBody>
            </p:sp>
            <p:grpSp>
              <p:nvGrpSpPr>
                <p:cNvPr id="9" name="Group 8">
                  <a:extLst>
                    <a:ext uri="{FF2B5EF4-FFF2-40B4-BE49-F238E27FC236}">
                      <a16:creationId xmlns:a16="http://schemas.microsoft.com/office/drawing/2014/main" id="{A66E824A-251B-D1BF-CE05-081DD55DA3EC}"/>
                    </a:ext>
                  </a:extLst>
                </p:cNvPr>
                <p:cNvGrpSpPr/>
                <p:nvPr/>
              </p:nvGrpSpPr>
              <p:grpSpPr>
                <a:xfrm>
                  <a:off x="488092" y="905470"/>
                  <a:ext cx="8351108" cy="2294930"/>
                  <a:chOff x="488092" y="806412"/>
                  <a:chExt cx="8351108" cy="2294930"/>
                </a:xfrm>
              </p:grpSpPr>
              <p:grpSp>
                <p:nvGrpSpPr>
                  <p:cNvPr id="7" name="Group 6">
                    <a:extLst>
                      <a:ext uri="{FF2B5EF4-FFF2-40B4-BE49-F238E27FC236}">
                        <a16:creationId xmlns:a16="http://schemas.microsoft.com/office/drawing/2014/main" id="{97080344-307E-93A9-455B-A14562B97E63}"/>
                      </a:ext>
                    </a:extLst>
                  </p:cNvPr>
                  <p:cNvGrpSpPr/>
                  <p:nvPr/>
                </p:nvGrpSpPr>
                <p:grpSpPr>
                  <a:xfrm>
                    <a:off x="609600" y="1776348"/>
                    <a:ext cx="8229600" cy="1324994"/>
                    <a:chOff x="457200" y="1403612"/>
                    <a:chExt cx="8229600" cy="1324994"/>
                  </a:xfrm>
                </p:grpSpPr>
                <p:grpSp>
                  <p:nvGrpSpPr>
                    <p:cNvPr id="5" name="Group 4">
                      <a:extLst>
                        <a:ext uri="{FF2B5EF4-FFF2-40B4-BE49-F238E27FC236}">
                          <a16:creationId xmlns:a16="http://schemas.microsoft.com/office/drawing/2014/main" id="{C3D157DB-A41A-F36E-8A00-F49FF7733A4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57200" y="1403612"/>
                      <a:ext cx="8229600" cy="540857"/>
                      <a:chOff x="457200" y="2049943"/>
                      <a:chExt cx="8229600" cy="540857"/>
                    </a:xfrm>
                  </p:grpSpPr>
                  <p:pic>
                    <p:nvPicPr>
                      <p:cNvPr id="2" name="Picture 1">
                        <a:extLst>
                          <a:ext uri="{FF2B5EF4-FFF2-40B4-BE49-F238E27FC236}">
                            <a16:creationId xmlns:a16="http://schemas.microsoft.com/office/drawing/2014/main" id="{340ED003-C4EC-DD4C-C59B-4960F705F83C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88092" y="2049943"/>
                        <a:ext cx="8198708" cy="540857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3" name="Picture 2">
                        <a:extLst>
                          <a:ext uri="{FF2B5EF4-FFF2-40B4-BE49-F238E27FC236}">
                            <a16:creationId xmlns:a16="http://schemas.microsoft.com/office/drawing/2014/main" id="{82405370-DEC3-00D3-C472-740B40FA8CE8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57200" y="2105622"/>
                        <a:ext cx="594276" cy="354915"/>
                      </a:xfrm>
                      <a:prstGeom prst="rect">
                        <a:avLst/>
                      </a:prstGeom>
                      <a:solidFill>
                        <a:srgbClr val="FDFFC1"/>
                      </a:solidFill>
                    </p:spPr>
                  </p:pic>
                </p:grpSp>
                <p:pic>
                  <p:nvPicPr>
                    <p:cNvPr id="6" name="Picture 5">
                      <a:extLst>
                        <a:ext uri="{FF2B5EF4-FFF2-40B4-BE49-F238E27FC236}">
                          <a16:creationId xmlns:a16="http://schemas.microsoft.com/office/drawing/2014/main" id="{2115BAF0-794D-F86E-9C93-320E5F0D645F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7"/>
                    <a:stretch>
                      <a:fillRect/>
                    </a:stretch>
                  </p:blipFill>
                  <p:spPr>
                    <a:xfrm>
                      <a:off x="1143001" y="2146120"/>
                      <a:ext cx="1066800" cy="582486"/>
                    </a:xfrm>
                    <a:prstGeom prst="rect">
                      <a:avLst/>
                    </a:prstGeom>
                  </p:spPr>
                </p:pic>
              </p:grpSp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6FC116DE-A0AB-C036-63BD-C59F3C404354}"/>
                      </a:ext>
                    </a:extLst>
                  </p:cNvPr>
                  <p:cNvSpPr txBox="1"/>
                  <p:nvPr/>
                </p:nvSpPr>
                <p:spPr>
                  <a:xfrm>
                    <a:off x="488092" y="806412"/>
                    <a:ext cx="6629400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800" b="0" i="0"/>
                      <a:t>The Pauli kinetic energy D(</a:t>
                    </a:r>
                    <a:r>
                      <a:rPr lang="en-US" sz="2800" i="0"/>
                      <a:t>r</a:t>
                    </a:r>
                    <a:r>
                      <a:rPr lang="en-US" sz="2800" b="0" i="0"/>
                      <a:t>) is replaced by</a:t>
                    </a:r>
                  </a:p>
                </p:txBody>
              </p:sp>
            </p:grpSp>
          </p:grp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20713412-058F-92A0-4949-5A002390933E}"/>
                  </a:ext>
                </a:extLst>
              </p:cNvPr>
              <p:cNvSpPr/>
              <p:nvPr/>
            </p:nvSpPr>
            <p:spPr bwMode="auto">
              <a:xfrm>
                <a:off x="3490097" y="1769442"/>
                <a:ext cx="1981200" cy="1143000"/>
              </a:xfrm>
              <a:prstGeom prst="ellipse">
                <a:avLst/>
              </a:prstGeom>
              <a:noFill/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-110" charset="0"/>
                </a:endParaRPr>
              </a:p>
            </p:txBody>
          </p:sp>
        </p:grp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42BE021-B8A1-00B4-0CE8-955FBC2B3D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1524000" y="2209800"/>
              <a:ext cx="553313" cy="335616"/>
            </a:xfrm>
            <a:prstGeom prst="rect">
              <a:avLst/>
            </a:prstGeom>
            <a:solidFill>
              <a:srgbClr val="FDFFC1"/>
            </a:solidFill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CBBA816-848C-0C2E-3B5E-03E9E2F96BF9}"/>
              </a:ext>
            </a:extLst>
          </p:cNvPr>
          <p:cNvGrpSpPr/>
          <p:nvPr/>
        </p:nvGrpSpPr>
        <p:grpSpPr>
          <a:xfrm>
            <a:off x="381000" y="3733800"/>
            <a:ext cx="8351108" cy="1122997"/>
            <a:chOff x="381000" y="3881735"/>
            <a:chExt cx="8351108" cy="112299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3CC7E24C-9E82-0B85-FAFE-02E643AFD47F}"/>
                    </a:ext>
                  </a:extLst>
                </p:cNvPr>
                <p:cNvSpPr txBox="1"/>
                <p:nvPr/>
              </p:nvSpPr>
              <p:spPr>
                <a:xfrm>
                  <a:off x="381000" y="3881735"/>
                  <a:ext cx="8351108" cy="9541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b="0" i="0"/>
                    <a:t>which is U(1)</a:t>
                  </a:r>
                  <a14:m>
                    <m:oMath xmlns:m="http://schemas.openxmlformats.org/officeDocument/2006/math">
                      <m:r>
                        <a:rPr lang="en-US" sz="28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m:rPr>
                          <m:sty m:val="p"/>
                        </m:rPr>
                        <a:rPr lang="en-US" sz="2800" b="0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SU</m:t>
                      </m:r>
                      <m:d>
                        <m:dPr>
                          <m:ctrlPr>
                            <a:rPr lang="en-US" sz="28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</m:d>
                    </m:oMath>
                  </a14:m>
                  <a:r>
                    <a:rPr lang="en-US" sz="2800" b="0" i="0"/>
                    <a:t> invariant and non-negative (in fact           </a:t>
                  </a:r>
                </a:p>
                <a:p>
                  <a:r>
                    <a:rPr lang="en-US" sz="2800" b="0" i="0"/>
                    <a:t>                       )</a:t>
                  </a:r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3CC7E24C-9E82-0B85-FAFE-02E643AFD47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1000" y="3881735"/>
                  <a:ext cx="8351108" cy="954107"/>
                </a:xfrm>
                <a:prstGeom prst="rect">
                  <a:avLst/>
                </a:prstGeom>
                <a:blipFill>
                  <a:blip r:embed="rId19"/>
                  <a:stretch>
                    <a:fillRect l="-1520" t="-7895" r="-12462" b="-1842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EFB59C35-57DD-23B9-8743-761034D03F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418170" y="4449496"/>
              <a:ext cx="2020800" cy="5552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00718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2">
            <a:extLst>
              <a:ext uri="{FF2B5EF4-FFF2-40B4-BE49-F238E27FC236}">
                <a16:creationId xmlns:a16="http://schemas.microsoft.com/office/drawing/2014/main" id="{6BB527ED-86AE-C0DA-8E48-1367161EAE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0" y="-1392"/>
            <a:ext cx="2667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sz="2400" b="1" i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 b="1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 b="1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 b="1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4000" b="0" i="0" dirty="0">
                <a:solidFill>
                  <a:srgbClr val="7030A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The team</a:t>
            </a:r>
            <a:endParaRPr lang="en-US" sz="4000" b="0" dirty="0">
              <a:solidFill>
                <a:srgbClr val="7030A0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2A76ECB-A77B-80D2-7563-DF9C45746AD4}"/>
              </a:ext>
            </a:extLst>
          </p:cNvPr>
          <p:cNvGrpSpPr/>
          <p:nvPr/>
        </p:nvGrpSpPr>
        <p:grpSpPr>
          <a:xfrm>
            <a:off x="76200" y="990600"/>
            <a:ext cx="2133743" cy="3095524"/>
            <a:chOff x="583992" y="1521058"/>
            <a:chExt cx="3344481" cy="5393475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AAC8A6E2-2F5E-B11A-43AC-7849A6B87D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3992" y="1521058"/>
              <a:ext cx="3344481" cy="4769978"/>
            </a:xfrm>
            <a:prstGeom prst="rect">
              <a:avLst/>
            </a:prstGeom>
          </p:spPr>
        </p:pic>
        <p:sp>
          <p:nvSpPr>
            <p:cNvPr id="15" name="Shape 78">
              <a:extLst>
                <a:ext uri="{FF2B5EF4-FFF2-40B4-BE49-F238E27FC236}">
                  <a16:creationId xmlns:a16="http://schemas.microsoft.com/office/drawing/2014/main" id="{1545D1A8-FE76-CD1B-B134-73CC8E4908F8}"/>
                </a:ext>
              </a:extLst>
            </p:cNvPr>
            <p:cNvSpPr/>
            <p:nvPr/>
          </p:nvSpPr>
          <p:spPr>
            <a:xfrm>
              <a:off x="583992" y="6360404"/>
              <a:ext cx="2985944" cy="55412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anchor="ctr">
              <a:spAutoFit/>
            </a:bodyPr>
            <a:lstStyle>
              <a:lvl1pPr defTabSz="457200">
                <a:defRPr sz="2600">
                  <a:solidFill>
                    <a:srgbClr val="4F7A28"/>
                  </a:solidFill>
                  <a:latin typeface="Gill Sans SemiBold"/>
                  <a:ea typeface="Gill Sans SemiBold"/>
                  <a:cs typeface="Gill Sans SemiBold"/>
                  <a:sym typeface="Gill Sans SemiBold"/>
                </a:defRPr>
              </a:lvl1pPr>
            </a:lstStyle>
            <a:p>
              <a:pPr lvl="0" algn="ctr">
                <a:defRPr sz="1800">
                  <a:solidFill>
                    <a:srgbClr val="000000"/>
                  </a:solidFill>
                </a:defRPr>
              </a:pPr>
              <a:r>
                <a:rPr lang="en-US" sz="1400" b="1" dirty="0">
                  <a:solidFill>
                    <a:srgbClr val="C00000"/>
                  </a:solidFill>
                </a:rPr>
                <a:t>STEFANO PITTALIS</a:t>
              </a:r>
              <a:endParaRPr sz="14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B279C7C-496F-3977-A7DF-8CDFA28BA85D}"/>
              </a:ext>
            </a:extLst>
          </p:cNvPr>
          <p:cNvGrpSpPr/>
          <p:nvPr/>
        </p:nvGrpSpPr>
        <p:grpSpPr>
          <a:xfrm>
            <a:off x="6934199" y="986613"/>
            <a:ext cx="2133601" cy="3051987"/>
            <a:chOff x="8033304" y="1735530"/>
            <a:chExt cx="1737482" cy="2492703"/>
          </a:xfrm>
        </p:grpSpPr>
        <p:pic>
          <p:nvPicPr>
            <p:cNvPr id="19" name="droppedImage.png">
              <a:extLst>
                <a:ext uri="{FF2B5EF4-FFF2-40B4-BE49-F238E27FC236}">
                  <a16:creationId xmlns:a16="http://schemas.microsoft.com/office/drawing/2014/main" id="{4C3B7287-067B-5F99-F2DC-B752E8DB1A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7023" t="-840" r="18661" b="840"/>
            <a:stretch/>
          </p:blipFill>
          <p:spPr>
            <a:xfrm>
              <a:off x="8033304" y="1735530"/>
              <a:ext cx="1692795" cy="2227304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20" name="Shape 78">
              <a:extLst>
                <a:ext uri="{FF2B5EF4-FFF2-40B4-BE49-F238E27FC236}">
                  <a16:creationId xmlns:a16="http://schemas.microsoft.com/office/drawing/2014/main" id="{4745DBD4-B76E-B92E-B23B-13946D9C22F7}"/>
                </a:ext>
              </a:extLst>
            </p:cNvPr>
            <p:cNvSpPr/>
            <p:nvPr/>
          </p:nvSpPr>
          <p:spPr>
            <a:xfrm>
              <a:off x="8219463" y="3968478"/>
              <a:ext cx="1551323" cy="25975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anchor="ctr">
              <a:spAutoFit/>
            </a:bodyPr>
            <a:lstStyle>
              <a:lvl1pPr defTabSz="457200">
                <a:defRPr sz="2600">
                  <a:solidFill>
                    <a:srgbClr val="4F7A28"/>
                  </a:solidFill>
                  <a:latin typeface="Gill Sans SemiBold"/>
                  <a:ea typeface="Gill Sans SemiBold"/>
                  <a:cs typeface="Gill Sans SemiBold"/>
                  <a:sym typeface="Gill Sans SemiBold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400" dirty="0">
                  <a:solidFill>
                    <a:srgbClr val="C00000"/>
                  </a:solidFill>
                </a:rPr>
                <a:t>FLORIAN G. EICH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597B8DDE-7F80-2BBA-DFF2-1DF71025F932}"/>
              </a:ext>
            </a:extLst>
          </p:cNvPr>
          <p:cNvGrpSpPr/>
          <p:nvPr/>
        </p:nvGrpSpPr>
        <p:grpSpPr>
          <a:xfrm>
            <a:off x="4648200" y="985968"/>
            <a:ext cx="2215341" cy="3065868"/>
            <a:chOff x="6841571" y="985968"/>
            <a:chExt cx="2215341" cy="3065868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AAF0076B-C48B-273E-6C1F-EF6112B0572D}"/>
                </a:ext>
              </a:extLst>
            </p:cNvPr>
            <p:cNvGrpSpPr/>
            <p:nvPr/>
          </p:nvGrpSpPr>
          <p:grpSpPr>
            <a:xfrm>
              <a:off x="6858000" y="985969"/>
              <a:ext cx="2198912" cy="3065867"/>
              <a:chOff x="6858000" y="990599"/>
              <a:chExt cx="2198912" cy="3065867"/>
            </a:xfrm>
          </p:grpSpPr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FC70D9A6-02C9-9B22-3202-C1D6D955FA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858000" y="990599"/>
                <a:ext cx="2198912" cy="2698665"/>
              </a:xfrm>
              <a:prstGeom prst="rect">
                <a:avLst/>
              </a:prstGeom>
            </p:spPr>
          </p:pic>
          <p:sp>
            <p:nvSpPr>
              <p:cNvPr id="23" name="Shape 78">
                <a:extLst>
                  <a:ext uri="{FF2B5EF4-FFF2-40B4-BE49-F238E27FC236}">
                    <a16:creationId xmlns:a16="http://schemas.microsoft.com/office/drawing/2014/main" id="{B6AD4AD8-633B-7B94-D828-781AB78D7FF9}"/>
                  </a:ext>
                </a:extLst>
              </p:cNvPr>
              <p:cNvSpPr/>
              <p:nvPr/>
            </p:nvSpPr>
            <p:spPr>
              <a:xfrm>
                <a:off x="7048520" y="3738430"/>
                <a:ext cx="1905001" cy="318036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anchor="ctr">
                <a:spAutoFit/>
              </a:bodyPr>
              <a:lstStyle>
                <a:lvl1pPr defTabSz="457200">
                  <a:defRPr sz="2600">
                    <a:solidFill>
                      <a:srgbClr val="4F7A28"/>
                    </a:solidFill>
                    <a:latin typeface="Gill Sans SemiBold"/>
                    <a:ea typeface="Gill Sans SemiBold"/>
                    <a:cs typeface="Gill Sans SemiBold"/>
                    <a:sym typeface="Gill Sans SemiBold"/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r>
                  <a:rPr lang="en-US" sz="1400" dirty="0">
                    <a:solidFill>
                      <a:srgbClr val="C00000"/>
                    </a:solidFill>
                  </a:rPr>
                  <a:t>ALESSANDRO ERBA</a:t>
                </a:r>
                <a:endParaRPr sz="1400" dirty="0">
                  <a:solidFill>
                    <a:srgbClr val="C00000"/>
                  </a:solidFill>
                </a:endParaRPr>
              </a:p>
            </p:txBody>
          </p:sp>
        </p:grp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DF7C21FA-5ADB-2C5A-704D-E4265E5D6F8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841571" y="985968"/>
              <a:ext cx="2198912" cy="2742791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0313E63-53F0-4E4A-05B7-2F533FE294D4}"/>
              </a:ext>
            </a:extLst>
          </p:cNvPr>
          <p:cNvGrpSpPr/>
          <p:nvPr/>
        </p:nvGrpSpPr>
        <p:grpSpPr>
          <a:xfrm>
            <a:off x="2284519" y="990600"/>
            <a:ext cx="2291399" cy="3080244"/>
            <a:chOff x="2284519" y="990600"/>
            <a:chExt cx="2291399" cy="3080244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D207D18E-B38B-6629-7C1B-757E4E5A6ADC}"/>
                </a:ext>
              </a:extLst>
            </p:cNvPr>
            <p:cNvGrpSpPr/>
            <p:nvPr/>
          </p:nvGrpSpPr>
          <p:grpSpPr>
            <a:xfrm>
              <a:off x="2286000" y="990600"/>
              <a:ext cx="2286000" cy="3080244"/>
              <a:chOff x="4495800" y="1001487"/>
              <a:chExt cx="2286000" cy="3080244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0B68B733-5A9A-6439-EB78-1BD8B64F11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rcRect l="2783" r="13715"/>
              <a:stretch/>
            </p:blipFill>
            <p:spPr>
              <a:xfrm>
                <a:off x="4495800" y="1001487"/>
                <a:ext cx="2286000" cy="2737674"/>
              </a:xfrm>
              <a:prstGeom prst="rect">
                <a:avLst/>
              </a:prstGeom>
            </p:spPr>
          </p:pic>
          <p:sp>
            <p:nvSpPr>
              <p:cNvPr id="22" name="Shape 78">
                <a:extLst>
                  <a:ext uri="{FF2B5EF4-FFF2-40B4-BE49-F238E27FC236}">
                    <a16:creationId xmlns:a16="http://schemas.microsoft.com/office/drawing/2014/main" id="{1AD4C4B4-E3F6-743A-1B3B-960808CA80E2}"/>
                  </a:ext>
                </a:extLst>
              </p:cNvPr>
              <p:cNvSpPr/>
              <p:nvPr/>
            </p:nvSpPr>
            <p:spPr>
              <a:xfrm>
                <a:off x="4800600" y="3763695"/>
                <a:ext cx="1905001" cy="318036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anchor="ctr">
                <a:spAutoFit/>
              </a:bodyPr>
              <a:lstStyle>
                <a:lvl1pPr defTabSz="457200">
                  <a:defRPr sz="2600">
                    <a:solidFill>
                      <a:srgbClr val="4F7A28"/>
                    </a:solidFill>
                    <a:latin typeface="Gill Sans SemiBold"/>
                    <a:ea typeface="Gill Sans SemiBold"/>
                    <a:cs typeface="Gill Sans SemiBold"/>
                    <a:sym typeface="Gill Sans SemiBold"/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r>
                  <a:rPr lang="en-US" sz="1400" dirty="0">
                    <a:solidFill>
                      <a:srgbClr val="C00000"/>
                    </a:solidFill>
                  </a:rPr>
                  <a:t>JACQUES DESMARAIS</a:t>
                </a:r>
                <a:endParaRPr sz="1400" dirty="0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B932132-2B51-DD4D-CEB9-CCD5E3CB8BB9}"/>
                </a:ext>
              </a:extLst>
            </p:cNvPr>
            <p:cNvSpPr/>
            <p:nvPr/>
          </p:nvSpPr>
          <p:spPr bwMode="auto">
            <a:xfrm>
              <a:off x="2284519" y="996264"/>
              <a:ext cx="2291399" cy="2732009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-110" charset="0"/>
              </a:endParaRP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3FE0FCC-E9E2-F8B1-D379-D112579D8DD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 l="1799"/>
            <a:stretch/>
          </p:blipFill>
          <p:spPr>
            <a:xfrm>
              <a:off x="2291515" y="1371600"/>
              <a:ext cx="2274970" cy="2187177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A60E2ADD-84B7-6DED-1452-C6CD03BC73D4}"/>
                </a:ext>
              </a:extLst>
            </p:cNvPr>
            <p:cNvCxnSpPr/>
            <p:nvPr/>
          </p:nvCxnSpPr>
          <p:spPr bwMode="auto">
            <a:xfrm>
              <a:off x="2291515" y="1371600"/>
              <a:ext cx="2284403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23030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B21D5A-ABA2-7942-FC90-6777AE9991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93FD9A-F231-8A39-E2D5-9D0DD8904E1B}"/>
              </a:ext>
            </a:extLst>
          </p:cNvPr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2400" b="1" i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 b="1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 b="1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 b="1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4000" b="0" i="0" dirty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Meta-GGA made magnetic I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566EC26-9702-B6D8-D783-FEA0979163DC}"/>
              </a:ext>
            </a:extLst>
          </p:cNvPr>
          <p:cNvSpPr txBox="1"/>
          <p:nvPr/>
        </p:nvSpPr>
        <p:spPr>
          <a:xfrm>
            <a:off x="564747" y="632797"/>
            <a:ext cx="80145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i="0"/>
              <a:t>The SCAN meta-GGA overestimates magnetic moments and magnetic energies of ferromagnetic metals 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CBBE2A0-F193-34B1-DF97-E94103965DC4}"/>
              </a:ext>
            </a:extLst>
          </p:cNvPr>
          <p:cNvGrpSpPr/>
          <p:nvPr/>
        </p:nvGrpSpPr>
        <p:grpSpPr>
          <a:xfrm>
            <a:off x="431450" y="1295400"/>
            <a:ext cx="8281099" cy="973496"/>
            <a:chOff x="431450" y="1388704"/>
            <a:chExt cx="8281099" cy="973496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8851AC7-2D0C-4CDF-19FE-9BA0D9B732F5}"/>
                </a:ext>
              </a:extLst>
            </p:cNvPr>
            <p:cNvSpPr txBox="1"/>
            <p:nvPr/>
          </p:nvSpPr>
          <p:spPr>
            <a:xfrm>
              <a:off x="1917350" y="1992868"/>
              <a:ext cx="556260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0" i="0"/>
                <a:t>[Y. Fu and D. J. Singh, PRL 121, 207201 (2018)]</a:t>
              </a: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E685D905-859F-8E68-0E4D-8AB17B8E97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1450" y="1388704"/>
              <a:ext cx="8281099" cy="775322"/>
            </a:xfrm>
            <a:prstGeom prst="rect">
              <a:avLst/>
            </a:prstGeom>
          </p:spPr>
        </p:pic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A8C039B0-6483-497B-CAB1-D2DD27D6D4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1000" y="2171541"/>
            <a:ext cx="4343400" cy="445382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968B2C1-D46F-878A-0025-948233BFEDB6}"/>
              </a:ext>
            </a:extLst>
          </p:cNvPr>
          <p:cNvSpPr txBox="1"/>
          <p:nvPr/>
        </p:nvSpPr>
        <p:spPr>
          <a:xfrm>
            <a:off x="625867" y="2671621"/>
            <a:ext cx="3454750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200" b="0" i="0">
                <a:solidFill>
                  <a:srgbClr val="1A17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FSM energy for bcc Fe at the experimental lattice constant of 2.86 Å, on a per atom basis. The dashed lines are the energies of non-spin-polarized fcc Fe, at the optimized lattice parameter for the different functionals. The small dots indicate the minimum energy points.</a:t>
            </a:r>
          </a:p>
        </p:txBody>
      </p:sp>
    </p:spTree>
    <p:extLst>
      <p:ext uri="{BB962C8B-B14F-4D97-AF65-F5344CB8AC3E}">
        <p14:creationId xmlns:p14="http://schemas.microsoft.com/office/powerpoint/2010/main" val="3442218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C8DFB3-FEAC-34D7-3EA1-64F6291302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C30560C-C080-5817-F3F7-1E2394F04C28}"/>
              </a:ext>
            </a:extLst>
          </p:cNvPr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2400" b="1" i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 b="1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 b="1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 b="1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4000" b="0" i="0" dirty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Meta-GGA made magnetic II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DC2420D-6DC3-57AF-66CB-7017BAADDA3A}"/>
              </a:ext>
            </a:extLst>
          </p:cNvPr>
          <p:cNvSpPr txBox="1"/>
          <p:nvPr/>
        </p:nvSpPr>
        <p:spPr>
          <a:xfrm>
            <a:off x="533400" y="638076"/>
            <a:ext cx="8198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i="0"/>
              <a:t>J. K. Desmarais, A. Erba, G.V., S. Pittalis, PRL </a:t>
            </a:r>
            <a:r>
              <a:rPr lang="en-US" i="0"/>
              <a:t>134</a:t>
            </a:r>
            <a:r>
              <a:rPr lang="en-US" b="0" i="0"/>
              <a:t>, 106402 (2025)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A79A476-814F-5691-3DC9-297237E37690}"/>
              </a:ext>
            </a:extLst>
          </p:cNvPr>
          <p:cNvGrpSpPr/>
          <p:nvPr/>
        </p:nvGrpSpPr>
        <p:grpSpPr>
          <a:xfrm>
            <a:off x="1944794" y="1030264"/>
            <a:ext cx="5025811" cy="615220"/>
            <a:chOff x="1637090" y="4212672"/>
            <a:chExt cx="5025811" cy="615220"/>
          </a:xfrm>
        </p:grpSpPr>
        <p:pic>
          <p:nvPicPr>
            <p:cNvPr id="8" name="Picture 2" descr="Logo">
              <a:extLst>
                <a:ext uri="{FF2B5EF4-FFF2-40B4-BE49-F238E27FC236}">
                  <a16:creationId xmlns:a16="http://schemas.microsoft.com/office/drawing/2014/main" id="{90252CFB-E8C3-34CC-16B7-A4E2F0CD457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1979"/>
            <a:stretch/>
          </p:blipFill>
          <p:spPr bwMode="auto">
            <a:xfrm>
              <a:off x="4453101" y="4212672"/>
              <a:ext cx="2209800" cy="5892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5F66CDA-4A26-3732-10BB-38D1964E9524}"/>
                </a:ext>
              </a:extLst>
            </p:cNvPr>
            <p:cNvSpPr txBox="1"/>
            <p:nvPr/>
          </p:nvSpPr>
          <p:spPr>
            <a:xfrm>
              <a:off x="1637090" y="4243117"/>
              <a:ext cx="2816012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200" b="0" i="0">
                  <a:solidFill>
                    <a:srgbClr val="7030A0"/>
                  </a:solidFill>
                </a:rPr>
                <a:t>Implemented in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4631239-F944-DE25-90A4-6253CC2CE52C}"/>
                  </a:ext>
                </a:extLst>
              </p:cNvPr>
              <p:cNvSpPr txBox="1"/>
              <p:nvPr/>
            </p:nvSpPr>
            <p:spPr>
              <a:xfrm>
                <a:off x="762000" y="5371753"/>
                <a:ext cx="7970108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0" i="0">
                    <a:solidFill>
                      <a:srgbClr val="FF0000"/>
                    </a:solidFill>
                  </a:rPr>
                  <a:t>Use of U(1)</a:t>
                </a:r>
                <a14:m>
                  <m:oMath xmlns:m="http://schemas.openxmlformats.org/officeDocument/2006/math">
                    <m:r>
                      <a:rPr lang="en-US" sz="24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400" b="0" i="0">
                    <a:solidFill>
                      <a:srgbClr val="FF0000"/>
                    </a:solidFill>
                  </a:rPr>
                  <a:t>SU(2)-invariant </a:t>
                </a:r>
                <a:r>
                  <a:rPr lang="en-US" sz="2400" b="0" i="0">
                    <a:solidFill>
                      <a:srgbClr val="FF0000"/>
                    </a:solidFill>
                    <a:latin typeface="Symbol" pitchFamily="2" charset="2"/>
                  </a:rPr>
                  <a:t>a</a:t>
                </a:r>
                <a:r>
                  <a:rPr lang="en-US" sz="2400" b="0" i="0">
                    <a:solidFill>
                      <a:srgbClr val="FF0000"/>
                    </a:solidFill>
                  </a:rPr>
                  <a:t> in mSCAN largely corrects the overestimation of magnetisms that is observed within SCAN</a:t>
                </a:r>
                <a:endParaRPr lang="en-US" sz="240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4631239-F944-DE25-90A4-6253CC2CE5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5371753"/>
                <a:ext cx="7970108" cy="830997"/>
              </a:xfrm>
              <a:prstGeom prst="rect">
                <a:avLst/>
              </a:prstGeom>
              <a:blipFill>
                <a:blip r:embed="rId4"/>
                <a:stretch>
                  <a:fillRect l="-1274" t="-5970" r="-1274" b="-164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F398FDC1-7604-BB70-7CF4-1E9EB60A6443}"/>
              </a:ext>
            </a:extLst>
          </p:cNvPr>
          <p:cNvGrpSpPr/>
          <p:nvPr/>
        </p:nvGrpSpPr>
        <p:grpSpPr>
          <a:xfrm>
            <a:off x="1371600" y="1714196"/>
            <a:ext cx="6400800" cy="3556000"/>
            <a:chOff x="1371600" y="1714196"/>
            <a:chExt cx="6400800" cy="3556000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BA519AA-D2E9-4506-55A5-1738899534FB}"/>
                </a:ext>
              </a:extLst>
            </p:cNvPr>
            <p:cNvGrpSpPr/>
            <p:nvPr/>
          </p:nvGrpSpPr>
          <p:grpSpPr>
            <a:xfrm>
              <a:off x="1371600" y="1714196"/>
              <a:ext cx="6400800" cy="3556000"/>
              <a:chOff x="1219200" y="3068498"/>
              <a:chExt cx="6400800" cy="3556000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1641E707-771A-8BD4-21EC-EBA0B73DC8C7}"/>
                  </a:ext>
                </a:extLst>
              </p:cNvPr>
              <p:cNvSpPr/>
              <p:nvPr/>
            </p:nvSpPr>
            <p:spPr bwMode="auto">
              <a:xfrm>
                <a:off x="1219200" y="5562600"/>
                <a:ext cx="6324600" cy="358914"/>
              </a:xfrm>
              <a:prstGeom prst="rect">
                <a:avLst/>
              </a:prstGeom>
              <a:solidFill>
                <a:srgbClr val="FDFFC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1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Times" pitchFamily="-110" charset="0"/>
                </a:endParaRPr>
              </a:p>
            </p:txBody>
          </p:sp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CC56786E-A7B8-9586-6361-95A3CA828A0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19200" y="3068498"/>
                <a:ext cx="6400800" cy="3556000"/>
              </a:xfrm>
              <a:prstGeom prst="rect">
                <a:avLst/>
              </a:prstGeom>
            </p:spPr>
          </p:pic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EAA588E-1DFF-FBEF-CDBC-E0A077319E13}"/>
                </a:ext>
              </a:extLst>
            </p:cNvPr>
            <p:cNvSpPr txBox="1"/>
            <p:nvPr/>
          </p:nvSpPr>
          <p:spPr>
            <a:xfrm>
              <a:off x="3505200" y="2336060"/>
              <a:ext cx="7620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0" i="0"/>
                <a:t>with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47154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F032C3-1384-BEE4-E975-3EE7B0E641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BC54683-24DB-AD42-85CF-639789901DCD}"/>
              </a:ext>
            </a:extLst>
          </p:cNvPr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2400" b="1" i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 b="1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 b="1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 b="1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4000" b="0" i="0" dirty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Meta-GGA made magnetic III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D5CAE1-8699-9B2D-D50D-5FBB21E0F582}"/>
              </a:ext>
            </a:extLst>
          </p:cNvPr>
          <p:cNvSpPr txBox="1"/>
          <p:nvPr/>
        </p:nvSpPr>
        <p:spPr>
          <a:xfrm>
            <a:off x="533400" y="804208"/>
            <a:ext cx="7772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i="0"/>
              <a:t>We attribute the improvement to the inclusion of the gradient of the magnetization, which is missing in ordinary SCAN.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5B60D06-910A-AD56-2330-69D4A92D133A}"/>
              </a:ext>
            </a:extLst>
          </p:cNvPr>
          <p:cNvSpPr txBox="1"/>
          <p:nvPr/>
        </p:nvSpPr>
        <p:spPr>
          <a:xfrm>
            <a:off x="510746" y="4462736"/>
            <a:ext cx="7772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i="0"/>
              <a:t>By insisting on spin-separability of the exchange energy SCAN amplifies the well-known tendency of exchange to produce magnetic phases (e.g., the Bloch instability in the homogeneous electron gas).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903790C-7DC5-FFF3-AD7D-A3C651088B06}"/>
              </a:ext>
            </a:extLst>
          </p:cNvPr>
          <p:cNvGrpSpPr/>
          <p:nvPr/>
        </p:nvGrpSpPr>
        <p:grpSpPr>
          <a:xfrm>
            <a:off x="510746" y="2299004"/>
            <a:ext cx="8503508" cy="1888158"/>
            <a:chOff x="320246" y="1635529"/>
            <a:chExt cx="8503508" cy="1888158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83FC9A61-CB16-D52E-0007-BA5CB9D99CCD}"/>
                </a:ext>
              </a:extLst>
            </p:cNvPr>
            <p:cNvGrpSpPr/>
            <p:nvPr/>
          </p:nvGrpSpPr>
          <p:grpSpPr>
            <a:xfrm>
              <a:off x="320246" y="1635529"/>
              <a:ext cx="8503508" cy="1888158"/>
              <a:chOff x="381000" y="1769442"/>
              <a:chExt cx="8503508" cy="1888158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7DCD8940-6606-5DFD-C1F2-50E4810B31FD}"/>
                  </a:ext>
                </a:extLst>
              </p:cNvPr>
              <p:cNvGrpSpPr/>
              <p:nvPr/>
            </p:nvGrpSpPr>
            <p:grpSpPr>
              <a:xfrm>
                <a:off x="381000" y="1837362"/>
                <a:ext cx="8503508" cy="1820238"/>
                <a:chOff x="488092" y="1599832"/>
                <a:chExt cx="8503508" cy="1820238"/>
              </a:xfrm>
            </p:grpSpPr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0D425EDE-E4E4-3465-B3AB-82931C7F13F6}"/>
                    </a:ext>
                  </a:extLst>
                </p:cNvPr>
                <p:cNvSpPr/>
                <p:nvPr/>
              </p:nvSpPr>
              <p:spPr bwMode="auto">
                <a:xfrm>
                  <a:off x="488092" y="1599832"/>
                  <a:ext cx="8503508" cy="1820238"/>
                </a:xfrm>
                <a:prstGeom prst="rect">
                  <a:avLst/>
                </a:prstGeom>
                <a:solidFill>
                  <a:srgbClr val="FDFFC1"/>
                </a:solidFill>
                <a:ln w="952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1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pitchFamily="-110" charset="0"/>
                  </a:endParaRPr>
                </a:p>
              </p:txBody>
            </p:sp>
            <p:grpSp>
              <p:nvGrpSpPr>
                <p:cNvPr id="13" name="Group 12">
                  <a:extLst>
                    <a:ext uri="{FF2B5EF4-FFF2-40B4-BE49-F238E27FC236}">
                      <a16:creationId xmlns:a16="http://schemas.microsoft.com/office/drawing/2014/main" id="{B227018D-D414-8E9C-4A40-1A0340C2CF29}"/>
                    </a:ext>
                  </a:extLst>
                </p:cNvPr>
                <p:cNvGrpSpPr/>
                <p:nvPr/>
              </p:nvGrpSpPr>
              <p:grpSpPr>
                <a:xfrm>
                  <a:off x="609600" y="1875406"/>
                  <a:ext cx="8229600" cy="1324994"/>
                  <a:chOff x="457200" y="1403612"/>
                  <a:chExt cx="8229600" cy="1324994"/>
                </a:xfrm>
              </p:grpSpPr>
              <p:grpSp>
                <p:nvGrpSpPr>
                  <p:cNvPr id="15" name="Group 14">
                    <a:extLst>
                      <a:ext uri="{FF2B5EF4-FFF2-40B4-BE49-F238E27FC236}">
                        <a16:creationId xmlns:a16="http://schemas.microsoft.com/office/drawing/2014/main" id="{3A34996A-DA68-6F2F-BB3E-F097F68393A0}"/>
                      </a:ext>
                    </a:extLst>
                  </p:cNvPr>
                  <p:cNvGrpSpPr/>
                  <p:nvPr/>
                </p:nvGrpSpPr>
                <p:grpSpPr>
                  <a:xfrm>
                    <a:off x="457200" y="1403612"/>
                    <a:ext cx="8229600" cy="540857"/>
                    <a:chOff x="457200" y="2049943"/>
                    <a:chExt cx="8229600" cy="540857"/>
                  </a:xfrm>
                </p:grpSpPr>
                <p:pic>
                  <p:nvPicPr>
                    <p:cNvPr id="17" name="Picture 16">
                      <a:extLst>
                        <a:ext uri="{FF2B5EF4-FFF2-40B4-BE49-F238E27FC236}">
                          <a16:creationId xmlns:a16="http://schemas.microsoft.com/office/drawing/2014/main" id="{A1CD6FF7-8941-21FD-C709-C523600EEEE0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3"/>
                    <a:stretch>
                      <a:fillRect/>
                    </a:stretch>
                  </p:blipFill>
                  <p:spPr>
                    <a:xfrm>
                      <a:off x="488092" y="2049943"/>
                      <a:ext cx="8198708" cy="540857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8" name="Picture 17">
                      <a:extLst>
                        <a:ext uri="{FF2B5EF4-FFF2-40B4-BE49-F238E27FC236}">
                          <a16:creationId xmlns:a16="http://schemas.microsoft.com/office/drawing/2014/main" id="{5E99D57C-0AAA-11D9-64CE-BD5EB3B1E97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/>
                    <a:stretch>
                      <a:fillRect/>
                    </a:stretch>
                  </p:blipFill>
                  <p:spPr>
                    <a:xfrm>
                      <a:off x="457200" y="2105622"/>
                      <a:ext cx="594276" cy="354915"/>
                    </a:xfrm>
                    <a:prstGeom prst="rect">
                      <a:avLst/>
                    </a:prstGeom>
                    <a:solidFill>
                      <a:srgbClr val="FDFFC1"/>
                    </a:solidFill>
                  </p:spPr>
                </p:pic>
              </p:grpSp>
              <p:pic>
                <p:nvPicPr>
                  <p:cNvPr id="16" name="Picture 15">
                    <a:extLst>
                      <a:ext uri="{FF2B5EF4-FFF2-40B4-BE49-F238E27FC236}">
                        <a16:creationId xmlns:a16="http://schemas.microsoft.com/office/drawing/2014/main" id="{9A0167CA-8F48-F471-877D-8A757565C2B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1143001" y="2146120"/>
                    <a:ext cx="1066800" cy="582486"/>
                  </a:xfrm>
                  <a:prstGeom prst="rect">
                    <a:avLst/>
                  </a:prstGeom>
                </p:spPr>
              </p:pic>
            </p:grpSp>
          </p:grp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49253C67-9B89-F66B-0783-636944A7379F}"/>
                  </a:ext>
                </a:extLst>
              </p:cNvPr>
              <p:cNvSpPr/>
              <p:nvPr/>
            </p:nvSpPr>
            <p:spPr bwMode="auto">
              <a:xfrm>
                <a:off x="3490097" y="1769442"/>
                <a:ext cx="1981200" cy="1143000"/>
              </a:xfrm>
              <a:prstGeom prst="ellipse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-110" charset="0"/>
                </a:endParaRPr>
              </a:p>
            </p:txBody>
          </p:sp>
        </p:grp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F076EC52-CEDC-321E-777D-4E632BE98E5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504087" y="2057400"/>
              <a:ext cx="553313" cy="335616"/>
            </a:xfrm>
            <a:prstGeom prst="rect">
              <a:avLst/>
            </a:prstGeom>
            <a:solidFill>
              <a:srgbClr val="FDFFC1"/>
            </a:solidFill>
          </p:spPr>
        </p:pic>
      </p:grpSp>
    </p:spTree>
    <p:extLst>
      <p:ext uri="{BB962C8B-B14F-4D97-AF65-F5344CB8AC3E}">
        <p14:creationId xmlns:p14="http://schemas.microsoft.com/office/powerpoint/2010/main" val="3399444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09A129-6B5E-A64F-5939-54BC8326C7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1B20B0F-4A58-25B5-9AE4-68047B560373}"/>
              </a:ext>
            </a:extLst>
          </p:cNvPr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2400" b="1" i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 b="1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 b="1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 b="1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4000" b="0" i="0" dirty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Meta-GGA made magnetic IV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0030D78-BA24-265F-4EBD-015342508DA1}"/>
              </a:ext>
            </a:extLst>
          </p:cNvPr>
          <p:cNvSpPr/>
          <p:nvPr/>
        </p:nvSpPr>
        <p:spPr bwMode="auto">
          <a:xfrm>
            <a:off x="838200" y="3702698"/>
            <a:ext cx="7086600" cy="403038"/>
          </a:xfrm>
          <a:prstGeom prst="rect">
            <a:avLst/>
          </a:prstGeom>
          <a:solidFill>
            <a:srgbClr val="FDFFC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10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27E5EF8-E78F-2480-D32E-2DB83399958A}"/>
              </a:ext>
            </a:extLst>
          </p:cNvPr>
          <p:cNvGrpSpPr/>
          <p:nvPr/>
        </p:nvGrpSpPr>
        <p:grpSpPr>
          <a:xfrm>
            <a:off x="762000" y="1331644"/>
            <a:ext cx="7419945" cy="3842504"/>
            <a:chOff x="762000" y="1331644"/>
            <a:chExt cx="7419945" cy="3842504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CDDCE1D5-24E5-70F0-D439-8EBAC96FC8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8200" y="1331644"/>
              <a:ext cx="7343745" cy="3842504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F7D2C45-554C-9515-202A-4AD4FDCCED80}"/>
                </a:ext>
              </a:extLst>
            </p:cNvPr>
            <p:cNvSpPr txBox="1"/>
            <p:nvPr/>
          </p:nvSpPr>
          <p:spPr>
            <a:xfrm>
              <a:off x="762000" y="1422242"/>
              <a:ext cx="7419945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0" i="0"/>
                <a:t>Non magnetic materials stay non-magnetic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82488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1BF670-CCA5-F5B8-EAD7-9E583BD4BF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B4C057-C095-67A4-6B9F-E99BBA9ABE96}"/>
              </a:ext>
            </a:extLst>
          </p:cNvPr>
          <p:cNvSpPr txBox="1"/>
          <p:nvPr/>
        </p:nvSpPr>
        <p:spPr>
          <a:xfrm>
            <a:off x="838200" y="-22086"/>
            <a:ext cx="73914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2400" b="1" i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 b="1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 b="1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 b="1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4000" b="0" i="0" dirty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Meta-GGA made magnetic V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A4D1E1-0116-FF48-A6D0-1BE17D15CC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2469356"/>
            <a:ext cx="7391400" cy="43886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59B45A4-ADF2-0F6B-A6AE-914568AB0868}"/>
              </a:ext>
            </a:extLst>
          </p:cNvPr>
          <p:cNvSpPr txBox="1"/>
          <p:nvPr/>
        </p:nvSpPr>
        <p:spPr>
          <a:xfrm>
            <a:off x="838200" y="685800"/>
            <a:ext cx="7010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800" b="0" i="0"/>
              <a:t>mSCAN's performance is comparable to non-gauge-invariant  SCAN's  in antiferromagnetic Mott insulators. </a:t>
            </a:r>
            <a:r>
              <a:rPr lang="en-US" sz="2800" b="0" i="0">
                <a:solidFill>
                  <a:srgbClr val="1A17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LDA and GGA incorrectly predict a metallic behavior for FeO and CoO.</a:t>
            </a:r>
            <a:endParaRPr lang="en-US" sz="2800" b="0" i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380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56CF4E-1B3A-F927-6B66-D3CAF8C930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416B793-D0CC-36E3-DE6B-E513B028EDA0}"/>
              </a:ext>
            </a:extLst>
          </p:cNvPr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2400" b="1" i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 b="1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 b="1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 b="1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4000" b="0" i="0" dirty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Summary and additional results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24FE69C-A3C4-D7FA-0AB5-E2FE59F64461}"/>
              </a:ext>
            </a:extLst>
          </p:cNvPr>
          <p:cNvGrpSpPr/>
          <p:nvPr/>
        </p:nvGrpSpPr>
        <p:grpSpPr>
          <a:xfrm>
            <a:off x="5032573" y="3429000"/>
            <a:ext cx="3726927" cy="2904530"/>
            <a:chOff x="5032573" y="3429000"/>
            <a:chExt cx="3726927" cy="290453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32221472-7BD8-340B-BCB3-DB0ABA4212A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32573" y="3429000"/>
              <a:ext cx="3726927" cy="2091643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55014A8-66BD-112F-2A76-6BEFF8D87EA0}"/>
                </a:ext>
              </a:extLst>
            </p:cNvPr>
            <p:cNvSpPr txBox="1"/>
            <p:nvPr/>
          </p:nvSpPr>
          <p:spPr>
            <a:xfrm>
              <a:off x="5107969" y="5410200"/>
              <a:ext cx="3429000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b="0" i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Spin magnetization of the Chern magnet TbMn</a:t>
              </a:r>
              <a:r>
                <a:rPr lang="en-US" b="0" i="0" baseline="-250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r>
                <a:rPr lang="en-US" b="0" i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Sn</a:t>
              </a:r>
              <a:r>
                <a:rPr lang="en-US" b="0" i="0" baseline="-250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r>
                <a:rPr lang="en-US" b="0" i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calculated at the experimental geometry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0E4120CE-DE21-4F3C-3C7A-016496A61E9C}"/>
              </a:ext>
            </a:extLst>
          </p:cNvPr>
          <p:cNvSpPr txBox="1"/>
          <p:nvPr/>
        </p:nvSpPr>
        <p:spPr>
          <a:xfrm>
            <a:off x="896814" y="808663"/>
            <a:ext cx="737133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400" b="0" i="0">
                <a:solidFill>
                  <a:srgbClr val="1A17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novel functional behaves differently from SCAN not only for magnetized states but also for open-shell states; therefore, atomization energies should be scrutinized with care. We have also pointed out that band gaps may be worsened. Therefore, superseding the SCAN functional in all respects will require further efforts. 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C65712E-43FA-7F5E-2B8A-655D465D8533}"/>
              </a:ext>
            </a:extLst>
          </p:cNvPr>
          <p:cNvGrpSpPr/>
          <p:nvPr/>
        </p:nvGrpSpPr>
        <p:grpSpPr>
          <a:xfrm>
            <a:off x="457200" y="3244120"/>
            <a:ext cx="4209693" cy="2979394"/>
            <a:chOff x="457200" y="3244120"/>
            <a:chExt cx="4209693" cy="297939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39C0824-EF2F-6186-F84A-0D47FA738DBA}"/>
                </a:ext>
              </a:extLst>
            </p:cNvPr>
            <p:cNvSpPr txBox="1"/>
            <p:nvPr/>
          </p:nvSpPr>
          <p:spPr>
            <a:xfrm>
              <a:off x="1583391" y="5854182"/>
              <a:ext cx="2347989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buNone/>
              </a:pPr>
              <a:r>
                <a:rPr lang="en-US" b="0" i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Dissociation of H</a:t>
              </a:r>
              <a:r>
                <a:rPr lang="en-US" b="0" i="0" baseline="-250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b="0" i="0" baseline="3000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B57D26FE-3FD0-540B-EDD5-944AB71612F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7200" y="3244120"/>
              <a:ext cx="4209693" cy="24829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46303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AA9877-73BC-D257-21CD-00EB050081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120C7C3-107B-D587-66FB-9E04D1365EDE}"/>
              </a:ext>
            </a:extLst>
          </p:cNvPr>
          <p:cNvSpPr txBox="1"/>
          <p:nvPr/>
        </p:nvSpPr>
        <p:spPr>
          <a:xfrm>
            <a:off x="1371600" y="0"/>
            <a:ext cx="699598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2400" b="1" i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 b="1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 b="1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 b="1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4000" b="0" i="0" dirty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SCDFT from hybrid functionals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10450A-F393-52BD-3693-C31A88E8F2B6}"/>
              </a:ext>
            </a:extLst>
          </p:cNvPr>
          <p:cNvSpPr txBox="1"/>
          <p:nvPr/>
        </p:nvSpPr>
        <p:spPr>
          <a:xfrm>
            <a:off x="700216" y="585067"/>
            <a:ext cx="8198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i="0"/>
              <a:t>J. K. Desmarais, J-P.  Flament., A. Erba, Phys. Rev. B 102, 235118 (2020)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0330E22-9784-68F5-EE00-0ED708124377}"/>
                  </a:ext>
                </a:extLst>
              </p:cNvPr>
              <p:cNvSpPr txBox="1"/>
              <p:nvPr/>
            </p:nvSpPr>
            <p:spPr>
              <a:xfrm>
                <a:off x="700216" y="991388"/>
                <a:ext cx="7924800" cy="12300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0" i="0"/>
                  <a:t>In a parallel development Desmarais et al. (2020) realized that the real and imaginary parts of the Fock exchange matrix have a natural connection with the 16 densities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𝒥</m:t>
                        </m:r>
                      </m:e>
                      <m:sub>
                        <m:r>
                          <a:rPr lang="en-US" sz="24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sub>
                      <m:sup>
                        <m:r>
                          <a:rPr lang="en-US" sz="24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sup>
                    </m:sSubSup>
                    <m:d>
                      <m:dPr>
                        <m:ctrlPr>
                          <a:rPr lang="en-US" sz="2400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</m:d>
                  </m:oMath>
                </a14:m>
                <a:r>
                  <a:rPr lang="en-US" sz="2400" b="0" i="0"/>
                  <a:t>of CSDFT: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0330E22-9784-68F5-EE00-0ED7081243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216" y="991388"/>
                <a:ext cx="7924800" cy="1230080"/>
              </a:xfrm>
              <a:prstGeom prst="rect">
                <a:avLst/>
              </a:prstGeom>
              <a:blipFill>
                <a:blip r:embed="rId3"/>
                <a:stretch>
                  <a:fillRect l="-1280" t="-4124" r="-480" b="-92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21">
            <a:extLst>
              <a:ext uri="{FF2B5EF4-FFF2-40B4-BE49-F238E27FC236}">
                <a16:creationId xmlns:a16="http://schemas.microsoft.com/office/drawing/2014/main" id="{C663AD94-4F77-6618-4B94-0670B8FF9CB3}"/>
              </a:ext>
            </a:extLst>
          </p:cNvPr>
          <p:cNvGrpSpPr/>
          <p:nvPr/>
        </p:nvGrpSpPr>
        <p:grpSpPr>
          <a:xfrm>
            <a:off x="909396" y="2685243"/>
            <a:ext cx="7091604" cy="1048557"/>
            <a:chOff x="909396" y="2837643"/>
            <a:chExt cx="7091604" cy="104855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7786ABDB-315D-9B9D-576F-A8FB772B7F12}"/>
                    </a:ext>
                  </a:extLst>
                </p:cNvPr>
                <p:cNvSpPr txBox="1"/>
                <p:nvPr/>
              </p:nvSpPr>
              <p:spPr>
                <a:xfrm>
                  <a:off x="909396" y="2950069"/>
                  <a:ext cx="4102830" cy="81881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fr-FR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fr-CA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fr-CA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𝐸𝑋𝑋</m:t>
                            </m:r>
                          </m:sub>
                          <m:sup>
                            <m:r>
                              <a:rPr lang="fr-CA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  <m:sSup>
                              <m:sSupPr>
                                <m:ctrlPr>
                                  <a:rPr lang="fr-CA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CA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fr-CA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sup>
                        </m:sSubSup>
                        <m:r>
                          <m:rPr>
                            <m:sty m:val="p"/>
                          </m:rPr>
                          <a:rPr lang="fr-CA" sz="1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Φ</m:t>
                        </m:r>
                        <m:r>
                          <a:rPr lang="fr-CA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=−</m:t>
                        </m:r>
                        <m:nary>
                          <m:naryPr>
                            <m:limLoc m:val="undOvr"/>
                            <m:subHide m:val="on"/>
                            <m:supHide m:val="on"/>
                            <m:ctrlPr>
                              <a:rPr lang="fr-CA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p>
                              <m:sSupPr>
                                <m:ctrlPr>
                                  <a:rPr lang="fr-CA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CA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p>
                                <m:r>
                                  <a:rPr lang="fr-CA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fr-CA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fr-CA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  <m:f>
                              <m:fPr>
                                <m:ctrlPr>
                                  <a:rPr lang="fr-CA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fr-CA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fr-CA" sz="180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Γ</m:t>
                                    </m:r>
                                  </m:e>
                                  <m:sup>
                                    <m:r>
                                      <a:rPr lang="fr-CA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𝜎𝜎</m:t>
                                    </m:r>
                                    <m:r>
                                      <a:rPr lang="fr-CA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fr-CA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fr-CA" sz="18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𝒓</m:t>
                                    </m:r>
                                    <m:r>
                                      <a:rPr lang="fr-CA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sSup>
                                      <m:sSupPr>
                                        <m:ctrlPr>
                                          <a:rPr lang="fr-CA" sz="1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fr-CA" sz="1800" b="1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𝒓</m:t>
                                        </m:r>
                                      </m:e>
                                      <m:sup>
                                        <m:r>
                                          <a:rPr lang="fr-CA" sz="1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m:rPr>
                                    <m:sty m:val="p"/>
                                  </m:rPr>
                                  <a:rPr lang="fr-CA" sz="18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Φ</m:t>
                                </m:r>
                                <m:r>
                                  <a:rPr lang="fr-CA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fr-CA" sz="18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𝒓</m:t>
                                </m:r>
                                <m:r>
                                  <a:rPr lang="fr-CA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′)</m:t>
                                </m:r>
                              </m:num>
                              <m:den>
                                <m:r>
                                  <a:rPr lang="fr-CA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|</m:t>
                                </m:r>
                                <m:r>
                                  <a:rPr lang="fr-CA" sz="18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𝒓</m:t>
                                </m:r>
                                <m:r>
                                  <a:rPr lang="fr-CA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fr-CA" sz="18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𝒓</m:t>
                                </m:r>
                                <m:r>
                                  <a:rPr lang="fr-CA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′|</m:t>
                                </m:r>
                              </m:den>
                            </m:f>
                          </m:e>
                        </m:nary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7786ABDB-315D-9B9D-576F-A8FB772B7F1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9396" y="2950069"/>
                  <a:ext cx="4102830" cy="818814"/>
                </a:xfrm>
                <a:prstGeom prst="rect">
                  <a:avLst/>
                </a:prstGeom>
                <a:blipFill>
                  <a:blip r:embed="rId4"/>
                  <a:stretch>
                    <a:fillRect t="-132308" b="-19076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8B707609-691B-2558-5CC3-632F40E1C2F0}"/>
                    </a:ext>
                  </a:extLst>
                </p:cNvPr>
                <p:cNvSpPr txBox="1"/>
                <p:nvPr/>
              </p:nvSpPr>
              <p:spPr>
                <a:xfrm>
                  <a:off x="5461367" y="2837643"/>
                  <a:ext cx="2539633" cy="104855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indent="0">
                    <a:buNone/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fr-CA" sz="1800" b="0" i="1" smtClean="0">
                            <a:latin typeface="Cambria Math" panose="02040503050406030204" pitchFamily="18" charset="0"/>
                          </a:rPr>
                          <m:t>ℑ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fr-CA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fr-FR" sz="180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fr-CA" sz="1800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fr-CA" sz="1800" b="0" i="1" smtClean="0">
                                    <a:latin typeface="Cambria Math" panose="02040503050406030204" pitchFamily="18" charset="0"/>
                                  </a:rPr>
                                  <m:t>𝐸𝑋𝑋</m:t>
                                </m:r>
                              </m:sub>
                              <m:sup>
                                <m:r>
                                  <a:rPr lang="fr-CA" sz="1800" b="0" i="1" smtClean="0">
                                    <a:latin typeface="Cambria Math" panose="02040503050406030204" pitchFamily="18" charset="0"/>
                                  </a:rPr>
                                  <m:t>↓↑</m:t>
                                </m:r>
                              </m:sup>
                            </m:sSubSup>
                            <m:r>
                              <a:rPr lang="fr-CA" sz="18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fr-FR" sz="180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fr-CA" sz="1800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fr-CA" sz="1800" b="0" i="1" smtClean="0">
                                    <a:latin typeface="Cambria Math" panose="02040503050406030204" pitchFamily="18" charset="0"/>
                                  </a:rPr>
                                  <m:t>𝐸𝑋𝑋</m:t>
                                </m:r>
                              </m:sub>
                              <m:sup>
                                <m:r>
                                  <a:rPr lang="fr-CA" sz="1800" b="0" i="1" smtClean="0">
                                    <a:latin typeface="Cambria Math" panose="02040503050406030204" pitchFamily="18" charset="0"/>
                                  </a:rPr>
                                  <m:t>↑↓</m:t>
                                </m:r>
                              </m:sup>
                            </m:sSubSup>
                          </m:e>
                        </m:d>
                        <m:r>
                          <a:rPr lang="fr-CA" sz="1800" b="0" i="1" smtClean="0">
                            <a:latin typeface="Cambria Math" panose="02040503050406030204" pitchFamily="18" charset="0"/>
                          </a:rPr>
                          <m:t>↔</m:t>
                        </m:r>
                        <m:sSup>
                          <m:sSupPr>
                            <m:ctrlPr>
                              <a:rPr lang="fr-CA" sz="1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CA" sz="1800" b="1" i="1" smtClean="0">
                                <a:latin typeface="Cambria Math" panose="02040503050406030204" pitchFamily="18" charset="0"/>
                              </a:rPr>
                              <m:t>𝑱</m:t>
                            </m:r>
                          </m:e>
                          <m:sup>
                            <m:r>
                              <a:rPr lang="fr-CA" sz="1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oMath>
                    </m:oMathPara>
                  </a14:m>
                  <a:endParaRPr lang="fr-CA" sz="1800" b="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marL="0" indent="0">
                    <a:buNone/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fr-CA" sz="1800" i="1" smtClean="0">
                            <a:latin typeface="Cambria Math" panose="02040503050406030204" pitchFamily="18" charset="0"/>
                          </a:rPr>
                          <m:t>ℜ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fr-CA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fr-FR" sz="180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fr-CA" sz="1800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fr-CA" sz="1800" b="0" i="1" smtClean="0">
                                    <a:latin typeface="Cambria Math" panose="02040503050406030204" pitchFamily="18" charset="0"/>
                                  </a:rPr>
                                  <m:t>𝐸𝑋𝑋</m:t>
                                </m:r>
                              </m:sub>
                              <m:sup>
                                <m:r>
                                  <a:rPr lang="fr-CA" sz="1800" b="0" i="1" smtClean="0">
                                    <a:latin typeface="Cambria Math" panose="02040503050406030204" pitchFamily="18" charset="0"/>
                                  </a:rPr>
                                  <m:t>↓↑</m:t>
                                </m:r>
                              </m:sup>
                            </m:sSubSup>
                            <m:r>
                              <a:rPr lang="fr-CA" sz="18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fr-FR" sz="180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fr-CA" sz="1800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fr-CA" sz="1800" b="0" i="1" smtClean="0">
                                    <a:latin typeface="Cambria Math" panose="02040503050406030204" pitchFamily="18" charset="0"/>
                                  </a:rPr>
                                  <m:t>𝐸𝑋𝑋</m:t>
                                </m:r>
                              </m:sub>
                              <m:sup>
                                <m:r>
                                  <a:rPr lang="fr-CA" sz="1800" b="0" i="1" smtClean="0">
                                    <a:latin typeface="Cambria Math" panose="02040503050406030204" pitchFamily="18" charset="0"/>
                                  </a:rPr>
                                  <m:t>↑↓</m:t>
                                </m:r>
                              </m:sup>
                            </m:sSubSup>
                          </m:e>
                        </m:d>
                        <m:r>
                          <a:rPr lang="fr-CA" sz="1800" b="0" i="1" smtClean="0">
                            <a:latin typeface="Cambria Math" panose="02040503050406030204" pitchFamily="18" charset="0"/>
                          </a:rPr>
                          <m:t>↔</m:t>
                        </m:r>
                        <m:sSup>
                          <m:sSupPr>
                            <m:ctrlPr>
                              <a:rPr lang="fr-CA" sz="1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CA" sz="1800" b="1" i="1" smtClean="0">
                                <a:latin typeface="Cambria Math" panose="02040503050406030204" pitchFamily="18" charset="0"/>
                              </a:rPr>
                              <m:t>𝑱</m:t>
                            </m:r>
                          </m:e>
                          <m:sup>
                            <m:r>
                              <a:rPr lang="fr-CA" sz="18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p>
                        </m:sSup>
                      </m:oMath>
                    </m:oMathPara>
                  </a14:m>
                  <a:endParaRPr lang="fr-CA" sz="1800" b="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marL="0" indent="0">
                    <a:buNone/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fr-CA" sz="1800" b="0" i="1" smtClean="0">
                            <a:latin typeface="Cambria Math" panose="02040503050406030204" pitchFamily="18" charset="0"/>
                          </a:rPr>
                          <m:t>ℑ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fr-CA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fr-FR" sz="180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fr-CA" sz="1800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fr-CA" sz="1800" b="0" i="1" smtClean="0">
                                    <a:latin typeface="Cambria Math" panose="02040503050406030204" pitchFamily="18" charset="0"/>
                                  </a:rPr>
                                  <m:t>𝐸𝑋𝑋</m:t>
                                </m:r>
                              </m:sub>
                              <m:sup>
                                <m:r>
                                  <a:rPr lang="fr-CA" sz="1800" b="0" i="1" smtClean="0">
                                    <a:latin typeface="Cambria Math" panose="02040503050406030204" pitchFamily="18" charset="0"/>
                                  </a:rPr>
                                  <m:t>↑↑</m:t>
                                </m:r>
                              </m:sup>
                            </m:sSubSup>
                            <m:r>
                              <a:rPr lang="fr-CA" sz="18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fr-FR" sz="180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fr-CA" sz="1800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fr-CA" sz="1800" b="0" i="1" smtClean="0">
                                    <a:latin typeface="Cambria Math" panose="02040503050406030204" pitchFamily="18" charset="0"/>
                                  </a:rPr>
                                  <m:t>𝐸𝑋𝑋</m:t>
                                </m:r>
                              </m:sub>
                              <m:sup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fr-CA" sz="1800" b="0" i="1" smtClean="0">
                                    <a:latin typeface="Cambria Math" panose="02040503050406030204" pitchFamily="18" charset="0"/>
                                  </a:rPr>
                                  <m:t>↓↓</m:t>
                                </m:r>
                              </m:sup>
                            </m:sSubSup>
                          </m:e>
                        </m:d>
                        <m:r>
                          <a:rPr lang="fr-CA" sz="1800" b="0" i="1" smtClean="0">
                            <a:latin typeface="Cambria Math" panose="02040503050406030204" pitchFamily="18" charset="0"/>
                          </a:rPr>
                          <m:t>↔</m:t>
                        </m:r>
                        <m:sSup>
                          <m:sSupPr>
                            <m:ctrlPr>
                              <a:rPr lang="fr-CA" sz="1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CA" sz="1800" b="1" i="1" smtClean="0">
                                <a:latin typeface="Cambria Math" panose="02040503050406030204" pitchFamily="18" charset="0"/>
                              </a:rPr>
                              <m:t>𝑱</m:t>
                            </m:r>
                          </m:e>
                          <m:sup>
                            <m:r>
                              <a:rPr lang="fr-CA" sz="1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oMath>
                    </m:oMathPara>
                  </a14:m>
                  <a:endParaRPr lang="fr-FR" sz="1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8B707609-691B-2558-5CC3-632F40E1C2F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61367" y="2837643"/>
                  <a:ext cx="2539633" cy="104855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FA75ED8-31C5-CA9C-BA3B-31FC5BD470E9}"/>
              </a:ext>
            </a:extLst>
          </p:cNvPr>
          <p:cNvGrpSpPr/>
          <p:nvPr/>
        </p:nvGrpSpPr>
        <p:grpSpPr>
          <a:xfrm>
            <a:off x="724342" y="4041961"/>
            <a:ext cx="8198708" cy="2144786"/>
            <a:chOff x="860854" y="4832101"/>
            <a:chExt cx="8198708" cy="2144786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74BC132-4E36-FE35-30D9-71B0CC9B00D3}"/>
                </a:ext>
              </a:extLst>
            </p:cNvPr>
            <p:cNvSpPr txBox="1"/>
            <p:nvPr/>
          </p:nvSpPr>
          <p:spPr>
            <a:xfrm>
              <a:off x="860854" y="4832101"/>
              <a:ext cx="537165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2400" b="0" i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They used hybrid functionals of the form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83E76FFF-F062-8DFC-3387-02BC9BFE858C}"/>
                    </a:ext>
                  </a:extLst>
                </p:cNvPr>
                <p:cNvSpPr txBox="1"/>
                <p:nvPr/>
              </p:nvSpPr>
              <p:spPr>
                <a:xfrm>
                  <a:off x="2324805" y="5409455"/>
                  <a:ext cx="4572000" cy="50642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⃡"/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fr-CA" sz="2400" b="0" i="0" smtClean="0">
                                  <a:latin typeface="Cambria Math" panose="02040503050406030204" pitchFamily="18" charset="0"/>
                                </a:rPr>
                                <m:t>V</m:t>
                              </m: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lang="fr-CA" sz="2400" b="0" i="0" smtClean="0">
                              <a:latin typeface="Cambria Math" panose="02040503050406030204" pitchFamily="18" charset="0"/>
                            </a:rPr>
                            <m:t>GKS</m:t>
                          </m:r>
                        </m:sub>
                      </m:sSub>
                      <m:r>
                        <a:rPr lang="fr-CA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sz="2400" b="0" i="0" smtClean="0">
                              <a:latin typeface="Cambria Math" panose="02040503050406030204" pitchFamily="18" charset="0"/>
                            </a:rPr>
                            <m:t>(1−</m:t>
                          </m:r>
                          <m:r>
                            <m:rPr>
                              <m:sty m:val="p"/>
                            </m:rPr>
                            <a:rPr lang="el-G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α</m:t>
                          </m:r>
                          <m:r>
                            <a:rPr lang="fr-CA" sz="2400" b="0" i="0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acc>
                            <m:accPr>
                              <m:chr m:val="⃡"/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fr-CA" sz="2400" b="0" i="0" smtClean="0">
                                  <a:latin typeface="Cambria Math" panose="02040503050406030204" pitchFamily="18" charset="0"/>
                                </a:rPr>
                                <m:t>V</m:t>
                              </m: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lang="fr-CA" sz="2400" b="0" i="0" smtClean="0">
                              <a:latin typeface="Cambria Math" panose="02040503050406030204" pitchFamily="18" charset="0"/>
                            </a:rPr>
                            <m:t>DFA</m:t>
                          </m:r>
                        </m:sub>
                      </m:sSub>
                      <m:r>
                        <a:rPr lang="fr-CA" sz="2400" b="0" i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400" b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α</m:t>
                          </m:r>
                          <m:acc>
                            <m:accPr>
                              <m:chr m:val="⃡"/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fr-CA" sz="2400" b="0" i="0" smtClean="0">
                                  <a:latin typeface="Cambria Math" panose="02040503050406030204" pitchFamily="18" charset="0"/>
                                </a:rPr>
                                <m:t>V</m:t>
                              </m: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lang="fr-CA" sz="2400" b="0" i="0" smtClean="0">
                              <a:latin typeface="Cambria Math" panose="02040503050406030204" pitchFamily="18" charset="0"/>
                            </a:rPr>
                            <m:t>EXX</m:t>
                          </m:r>
                        </m:sub>
                      </m:sSub>
                    </m:oMath>
                  </a14:m>
                  <a:r>
                    <a:rPr lang="fr-FR" sz="2400" b="0" i="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</a:p>
              </p:txBody>
            </p:sp>
          </mc:Choice>
          <mc:Fallback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83E76FFF-F062-8DFC-3387-02BC9BFE858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24805" y="5409455"/>
                  <a:ext cx="4572000" cy="506421"/>
                </a:xfrm>
                <a:prstGeom prst="rect">
                  <a:avLst/>
                </a:prstGeom>
                <a:blipFill>
                  <a:blip r:embed="rId6"/>
                  <a:stretch>
                    <a:fillRect t="-19512" b="-1707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A4DAC62-C6BC-3E75-0949-99AE6966591E}"/>
                </a:ext>
              </a:extLst>
            </p:cNvPr>
            <p:cNvSpPr txBox="1"/>
            <p:nvPr/>
          </p:nvSpPr>
          <p:spPr>
            <a:xfrm>
              <a:off x="860854" y="6145890"/>
              <a:ext cx="8198708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2400" b="0" i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where the spin-</a:t>
              </a:r>
              <a:r>
                <a:rPr lang="fr-FR" sz="2400" b="0" i="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current</a:t>
              </a:r>
              <a:r>
                <a:rPr lang="fr-FR" sz="2400" b="0" i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blocks could </a:t>
              </a:r>
              <a:r>
                <a:rPr lang="fr-FR" sz="2400" b="0" i="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be</a:t>
              </a:r>
              <a:r>
                <a:rPr lang="fr-FR" sz="2400" b="0" i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2400" b="0" i="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turned</a:t>
              </a:r>
              <a:r>
                <a:rPr lang="fr-FR" sz="2400" b="0" i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on or off to test their impact on calculated material properties.</a:t>
              </a:r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563874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ED9C7E-78BF-17EE-D556-0EC4243B9B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0F77116-4788-A643-442F-F57BD553C3A6}"/>
              </a:ext>
            </a:extLst>
          </p:cNvPr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2400" b="1" i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 b="1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 b="1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 b="1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4000" b="0" i="0" dirty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Generalized Kohn-Sham approach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4EF1F03-61E3-B61C-1491-BDD7E306C5BC}"/>
              </a:ext>
            </a:extLst>
          </p:cNvPr>
          <p:cNvSpPr txBox="1"/>
          <p:nvPr/>
        </p:nvSpPr>
        <p:spPr>
          <a:xfrm>
            <a:off x="685800" y="609600"/>
            <a:ext cx="8198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/>
              <a:t>J. K. Desmarais, G. Ambrogio, G.V., A. Erba, S. Pittalis, PRM </a:t>
            </a:r>
            <a:r>
              <a:rPr lang="en-US" i="0"/>
              <a:t>8</a:t>
            </a:r>
            <a:r>
              <a:rPr lang="en-US" b="0" i="0"/>
              <a:t>, 013802 (2024)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F6B028-CFF6-D236-1F68-F10D14AFCF51}"/>
              </a:ext>
            </a:extLst>
          </p:cNvPr>
          <p:cNvSpPr txBox="1"/>
          <p:nvPr/>
        </p:nvSpPr>
        <p:spPr>
          <a:xfrm>
            <a:off x="556054" y="1062335"/>
            <a:ext cx="84582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400" b="0" i="0">
                <a:solidFill>
                  <a:srgbClr val="000000"/>
                </a:solidFill>
                <a:effectLst/>
                <a:latin typeface="Times"/>
              </a:rPr>
              <a:t>In this approach the xc potential is expressed as the sum of two parts: a functional of the spin-orbitals (typically a fraction of the exact exchange) and an explicit functional of local densities. The results are encouraging, but still time-consuming.</a:t>
            </a:r>
            <a:endParaRPr lang="en-US" sz="2400" b="0">
              <a:solidFill>
                <a:srgbClr val="000000"/>
              </a:solidFill>
              <a:effectLst/>
              <a:latin typeface="Time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0B7507F-A701-8729-6A7A-545205E84B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3048000"/>
            <a:ext cx="3645971" cy="3505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E94444B-81EA-9E8B-AA76-BE633B8FDD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2028" y="3048000"/>
            <a:ext cx="32004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414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B86864-F35C-BD8E-DA73-11E69C92B5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CD5FF47-F00B-ABF1-ABD7-19550A64E466}"/>
              </a:ext>
            </a:extLst>
          </p:cNvPr>
          <p:cNvSpPr txBox="1"/>
          <p:nvPr/>
        </p:nvSpPr>
        <p:spPr>
          <a:xfrm>
            <a:off x="685800" y="1997839"/>
            <a:ext cx="80010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3600" b="0" i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Gauge invariance should be considered a fundamental constraint on density functional approximations, on par with other exact constraints considered in the literature!</a:t>
            </a:r>
            <a:endParaRPr lang="en-US" sz="3600" b="0" i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415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7DCCC3E-B4FC-2EFA-3B50-83286B5BE66E}"/>
              </a:ext>
            </a:extLst>
          </p:cNvPr>
          <p:cNvSpPr txBox="1"/>
          <p:nvPr/>
        </p:nvSpPr>
        <p:spPr>
          <a:xfrm>
            <a:off x="228600" y="0"/>
            <a:ext cx="853496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2400" b="1" i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 b="1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 b="1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 b="1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4000" b="0" i="0" dirty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Gauge transformation in classical electromagnetism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70AAF9-472B-B276-91A4-B54BE81129BE}"/>
              </a:ext>
            </a:extLst>
          </p:cNvPr>
          <p:cNvSpPr txBox="1"/>
          <p:nvPr/>
        </p:nvSpPr>
        <p:spPr>
          <a:xfrm>
            <a:off x="533400" y="1408093"/>
            <a:ext cx="853496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i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representation</a:t>
            </a:r>
            <a:r>
              <a:rPr lang="en-US" sz="2800" b="0" i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the electric and magnetic field in terms of potentials is non-unique</a:t>
            </a:r>
            <a:endParaRPr lang="en-US" sz="28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C188728-E6DD-72B6-65D5-2B566077D07A}"/>
              </a:ext>
            </a:extLst>
          </p:cNvPr>
          <p:cNvGrpSpPr/>
          <p:nvPr/>
        </p:nvGrpSpPr>
        <p:grpSpPr>
          <a:xfrm>
            <a:off x="945292" y="2590800"/>
            <a:ext cx="6979817" cy="567197"/>
            <a:chOff x="945292" y="2726509"/>
            <a:chExt cx="6979817" cy="567197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EE32F32-6D83-78D7-2DFD-FEDF3243A2B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45292" y="2726509"/>
              <a:ext cx="3550508" cy="567197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4D903AD-4E50-09EC-1EFE-F2DA690635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90980" y="2829019"/>
              <a:ext cx="2734129" cy="310315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9EF02F53-12FD-09D8-8C82-FD47F5DBE52D}"/>
              </a:ext>
            </a:extLst>
          </p:cNvPr>
          <p:cNvSpPr txBox="1"/>
          <p:nvPr/>
        </p:nvSpPr>
        <p:spPr>
          <a:xfrm>
            <a:off x="533400" y="3505200"/>
            <a:ext cx="853496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i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fields (hence all the physical effects) are unchanged under the </a:t>
            </a:r>
            <a:r>
              <a:rPr lang="en-US" sz="2800" b="0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gauge transformation</a:t>
            </a:r>
            <a:endParaRPr lang="en-US" sz="2800" b="0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D9EA6B7-1C0B-96BB-5FEC-875D8BBAB470}"/>
              </a:ext>
            </a:extLst>
          </p:cNvPr>
          <p:cNvGrpSpPr/>
          <p:nvPr/>
        </p:nvGrpSpPr>
        <p:grpSpPr>
          <a:xfrm>
            <a:off x="2590800" y="4724400"/>
            <a:ext cx="4191000" cy="1752600"/>
            <a:chOff x="3429000" y="4724400"/>
            <a:chExt cx="4191000" cy="175260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1F01D35-3F9F-9A71-79F5-EFC6A4BB676A}"/>
                </a:ext>
              </a:extLst>
            </p:cNvPr>
            <p:cNvSpPr/>
            <p:nvPr/>
          </p:nvSpPr>
          <p:spPr bwMode="auto">
            <a:xfrm>
              <a:off x="3429000" y="4724400"/>
              <a:ext cx="4191000" cy="1752600"/>
            </a:xfrm>
            <a:prstGeom prst="rect">
              <a:avLst/>
            </a:prstGeom>
            <a:solidFill>
              <a:srgbClr val="FDFFC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-110" charset="0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EF6F18E9-DA54-EED6-1430-3B6BC57AC557}"/>
                </a:ext>
              </a:extLst>
            </p:cNvPr>
            <p:cNvGrpSpPr/>
            <p:nvPr/>
          </p:nvGrpSpPr>
          <p:grpSpPr>
            <a:xfrm>
              <a:off x="3666980" y="4933407"/>
              <a:ext cx="3581118" cy="1239296"/>
              <a:chOff x="3666980" y="4933407"/>
              <a:chExt cx="3581118" cy="1239296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5A1B5DC5-C1A4-666F-273F-93743CE29F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66980" y="4933407"/>
                <a:ext cx="3495820" cy="628922"/>
              </a:xfrm>
              <a:prstGeom prst="rect">
                <a:avLst/>
              </a:prstGeom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6994EBFA-6C32-E123-DE19-001E4ED4A2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66980" y="5867400"/>
                <a:ext cx="3581118" cy="305303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549F3D-67F7-3B84-DEE7-C88703BA2A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AA8126A-2D91-BB1D-8B63-340F495F57A8}"/>
              </a:ext>
            </a:extLst>
          </p:cNvPr>
          <p:cNvSpPr txBox="1"/>
          <p:nvPr/>
        </p:nvSpPr>
        <p:spPr>
          <a:xfrm>
            <a:off x="762000" y="-1187"/>
            <a:ext cx="7620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2400" b="1" i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 b="1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 b="1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 b="1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4000" b="0" i="0" dirty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Gauge transformation in quantum mechanics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44309E-5C43-8CD2-81A2-656435CCEB1C}"/>
              </a:ext>
            </a:extLst>
          </p:cNvPr>
          <p:cNvSpPr txBox="1"/>
          <p:nvPr/>
        </p:nvSpPr>
        <p:spPr>
          <a:xfrm>
            <a:off x="456636" y="1219200"/>
            <a:ext cx="853496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i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representation</a:t>
            </a:r>
            <a:r>
              <a:rPr lang="en-US" sz="2800" b="0" i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a quantum state by the wave function</a:t>
            </a:r>
            <a:endParaRPr lang="en-US" sz="28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DAC51AA-131A-1E10-6841-DC97456384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2043" y="1967569"/>
            <a:ext cx="2514600" cy="35511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D2BA388-8847-0CFA-6CB5-B9B14DE1F375}"/>
              </a:ext>
            </a:extLst>
          </p:cNvPr>
          <p:cNvSpPr txBox="1"/>
          <p:nvPr/>
        </p:nvSpPr>
        <p:spPr>
          <a:xfrm>
            <a:off x="457200" y="2450262"/>
            <a:ext cx="814586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i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non unique. If the basis states of the representation are subjected to a unitary U(1) transformation</a:t>
            </a:r>
            <a:endParaRPr lang="en-US" sz="28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F17580C-1EC8-E222-D997-88B4224E6D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6818" y="3505200"/>
            <a:ext cx="2514600" cy="42237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EB8BC2C-CEB6-3E44-BD26-559FAC69227A}"/>
              </a:ext>
            </a:extLst>
          </p:cNvPr>
          <p:cNvSpPr txBox="1"/>
          <p:nvPr/>
        </p:nvSpPr>
        <p:spPr>
          <a:xfrm>
            <a:off x="535496" y="4994896"/>
            <a:ext cx="853496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i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physics is unchanged, but the Hamiltonian acquires </a:t>
            </a:r>
            <a:r>
              <a:rPr lang="en-US" sz="2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additional</a:t>
            </a:r>
            <a:r>
              <a:rPr lang="en-US" sz="2800" b="0" i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scalar and vector potentials </a:t>
            </a:r>
            <a:endParaRPr lang="en-US" sz="28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B09C27A-6EC4-3FAD-1F29-EFED0C680D07}"/>
              </a:ext>
            </a:extLst>
          </p:cNvPr>
          <p:cNvGrpSpPr/>
          <p:nvPr/>
        </p:nvGrpSpPr>
        <p:grpSpPr>
          <a:xfrm>
            <a:off x="2895600" y="4147810"/>
            <a:ext cx="3962400" cy="834702"/>
            <a:chOff x="2895600" y="4147810"/>
            <a:chExt cx="3962400" cy="834702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5FD437D-E3B3-79CF-FD28-E23A5C9EC300}"/>
                </a:ext>
              </a:extLst>
            </p:cNvPr>
            <p:cNvSpPr/>
            <p:nvPr/>
          </p:nvSpPr>
          <p:spPr bwMode="auto">
            <a:xfrm>
              <a:off x="2895600" y="4147810"/>
              <a:ext cx="3962400" cy="834702"/>
            </a:xfrm>
            <a:prstGeom prst="rect">
              <a:avLst/>
            </a:prstGeom>
            <a:solidFill>
              <a:srgbClr val="FDFFC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-110" charset="0"/>
              </a:endParaRP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5F2BB7B2-6A8C-7191-FA4D-AC2193A798A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71800" y="4343400"/>
              <a:ext cx="3733800" cy="454825"/>
            </a:xfrm>
            <a:prstGeom prst="rect">
              <a:avLst/>
            </a:prstGeom>
          </p:spPr>
        </p:pic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A7ADD4B0-20B1-F5D7-FC29-D7741F06307E}"/>
              </a:ext>
            </a:extLst>
          </p:cNvPr>
          <p:cNvSpPr txBox="1"/>
          <p:nvPr/>
        </p:nvSpPr>
        <p:spPr>
          <a:xfrm>
            <a:off x="502839" y="3886200"/>
            <a:ext cx="85349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i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then</a:t>
            </a:r>
            <a:endParaRPr lang="en-US" sz="28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2FB1687-2BBB-9273-8870-7129B0FA9876}"/>
              </a:ext>
            </a:extLst>
          </p:cNvPr>
          <p:cNvGrpSpPr/>
          <p:nvPr/>
        </p:nvGrpSpPr>
        <p:grpSpPr>
          <a:xfrm>
            <a:off x="2209800" y="5949003"/>
            <a:ext cx="5562600" cy="832797"/>
            <a:chOff x="2209800" y="5949003"/>
            <a:chExt cx="5562600" cy="832797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71AEAAD4-EDC6-5B93-7CDB-BA50BBB42983}"/>
                </a:ext>
              </a:extLst>
            </p:cNvPr>
            <p:cNvSpPr/>
            <p:nvPr/>
          </p:nvSpPr>
          <p:spPr bwMode="auto">
            <a:xfrm>
              <a:off x="2209800" y="5949003"/>
              <a:ext cx="5562600" cy="832797"/>
            </a:xfrm>
            <a:prstGeom prst="rect">
              <a:avLst/>
            </a:prstGeom>
            <a:solidFill>
              <a:srgbClr val="FDFFC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-110" charset="0"/>
              </a:endParaRPr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58ABA505-BBB0-F36D-23A6-2E93A7CE59C6}"/>
                </a:ext>
              </a:extLst>
            </p:cNvPr>
            <p:cNvGrpSpPr/>
            <p:nvPr/>
          </p:nvGrpSpPr>
          <p:grpSpPr>
            <a:xfrm>
              <a:off x="2367643" y="6078415"/>
              <a:ext cx="5252357" cy="526562"/>
              <a:chOff x="2367643" y="6078415"/>
              <a:chExt cx="5252357" cy="526562"/>
            </a:xfrm>
          </p:grpSpPr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EF2F8405-3E6D-F96A-5B2C-9BDB5D359F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410200" y="6201291"/>
                <a:ext cx="2209800" cy="299244"/>
              </a:xfrm>
              <a:prstGeom prst="rect">
                <a:avLst/>
              </a:prstGeom>
            </p:spPr>
          </p:pic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A8EE8A42-5BFA-4DEC-FD9A-6E8DEFB14A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367643" y="6078415"/>
                <a:ext cx="2133600" cy="52656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823902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4C8124-85BA-75D7-A81C-E9F83319CF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C0B28BB-0DD5-3511-D21E-ECC13D902F5D}"/>
              </a:ext>
            </a:extLst>
          </p:cNvPr>
          <p:cNvSpPr txBox="1"/>
          <p:nvPr/>
        </p:nvSpPr>
        <p:spPr>
          <a:xfrm>
            <a:off x="881743" y="-28039"/>
            <a:ext cx="7239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2400" b="1" i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 b="1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 b="1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 b="1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4000" b="0" i="0" dirty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Gauge transformations of density and current density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7572D2-46F1-0ABD-2863-BB6D73FD166E}"/>
              </a:ext>
            </a:extLst>
          </p:cNvPr>
          <p:cNvSpPr txBox="1"/>
          <p:nvPr/>
        </p:nvSpPr>
        <p:spPr>
          <a:xfrm>
            <a:off x="456636" y="1295400"/>
            <a:ext cx="85349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i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density operator</a:t>
            </a:r>
            <a:endParaRPr lang="en-US" sz="28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A01B542-A056-D2B5-33A5-31E4ED2F92D5}"/>
              </a:ext>
            </a:extLst>
          </p:cNvPr>
          <p:cNvSpPr txBox="1"/>
          <p:nvPr/>
        </p:nvSpPr>
        <p:spPr>
          <a:xfrm>
            <a:off x="457200" y="2372380"/>
            <a:ext cx="814586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i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invariant under gauge transformation:</a:t>
            </a:r>
            <a:endParaRPr lang="en-US" sz="28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1CBA614-32E0-7D83-1771-025DAF94432F}"/>
              </a:ext>
            </a:extLst>
          </p:cNvPr>
          <p:cNvSpPr txBox="1"/>
          <p:nvPr/>
        </p:nvSpPr>
        <p:spPr>
          <a:xfrm>
            <a:off x="532836" y="3733800"/>
            <a:ext cx="853496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i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the canonical current density and kinetic energy density operators are not.</a:t>
            </a:r>
            <a:endParaRPr lang="en-US" sz="28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F1A8F76-CB00-5488-62C9-E9DF6DB6D4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6805" y="1819052"/>
            <a:ext cx="2406650" cy="390748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0175B63E-6338-8DC0-A7A4-107D0AB1F3C9}"/>
              </a:ext>
            </a:extLst>
          </p:cNvPr>
          <p:cNvGrpSpPr/>
          <p:nvPr/>
        </p:nvGrpSpPr>
        <p:grpSpPr>
          <a:xfrm>
            <a:off x="1905000" y="2895600"/>
            <a:ext cx="6019800" cy="838200"/>
            <a:chOff x="1905000" y="2895600"/>
            <a:chExt cx="6019800" cy="8382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2E07847-4AF5-7F4F-54DB-6124B6BF8B29}"/>
                </a:ext>
              </a:extLst>
            </p:cNvPr>
            <p:cNvSpPr/>
            <p:nvPr/>
          </p:nvSpPr>
          <p:spPr bwMode="auto">
            <a:xfrm>
              <a:off x="1905000" y="2895600"/>
              <a:ext cx="6019800" cy="838200"/>
            </a:xfrm>
            <a:prstGeom prst="rect">
              <a:avLst/>
            </a:prstGeom>
            <a:solidFill>
              <a:srgbClr val="FDFFC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-110" charset="0"/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8E5A6ED-687C-A5E5-3B6D-896ED8AB73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62555" y="3131796"/>
              <a:ext cx="5539995" cy="423259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A92339EB-D698-ECE2-CEF3-D407ABE44077}"/>
              </a:ext>
            </a:extLst>
          </p:cNvPr>
          <p:cNvGrpSpPr/>
          <p:nvPr/>
        </p:nvGrpSpPr>
        <p:grpSpPr>
          <a:xfrm>
            <a:off x="927451" y="4900593"/>
            <a:ext cx="6997349" cy="509607"/>
            <a:chOff x="927451" y="4824393"/>
            <a:chExt cx="6997349" cy="509607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EC7E2536-A16D-F378-3E07-9D889622245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52807" y="4824393"/>
              <a:ext cx="2671993" cy="509607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A00438CB-6723-0B9F-CE08-5482A9032EB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27451" y="4888404"/>
              <a:ext cx="3023957" cy="368775"/>
            </a:xfrm>
            <a:prstGeom prst="rect">
              <a:avLst/>
            </a:prstGeom>
          </p:spPr>
        </p:pic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DB32620-CD32-A092-D051-627315F9F3C6}"/>
              </a:ext>
            </a:extLst>
          </p:cNvPr>
          <p:cNvGrpSpPr/>
          <p:nvPr/>
        </p:nvGrpSpPr>
        <p:grpSpPr>
          <a:xfrm>
            <a:off x="456918" y="5638800"/>
            <a:ext cx="8534682" cy="838200"/>
            <a:chOff x="456918" y="5638800"/>
            <a:chExt cx="8534682" cy="83820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AC7B2E1-1572-82EC-5DC1-7CAC47A2AF50}"/>
                </a:ext>
              </a:extLst>
            </p:cNvPr>
            <p:cNvSpPr/>
            <p:nvPr/>
          </p:nvSpPr>
          <p:spPr bwMode="auto">
            <a:xfrm>
              <a:off x="456918" y="5638800"/>
              <a:ext cx="8534682" cy="838200"/>
            </a:xfrm>
            <a:prstGeom prst="rect">
              <a:avLst/>
            </a:prstGeom>
            <a:solidFill>
              <a:srgbClr val="FDFFC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-110" charset="0"/>
              </a:endParaRPr>
            </a:p>
          </p:txBody>
        </p:sp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411659CA-0337-20DF-A1E8-1FDAC222298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85800" y="5867400"/>
              <a:ext cx="2797387" cy="304800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F94ED47C-2D56-ACCD-8804-5C332B7F51D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341623" y="5782215"/>
              <a:ext cx="4419600" cy="4955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02872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8201B8-5FA0-1F61-B00C-F0C3127765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305655F-4B69-7B93-BEB1-64D882A93DA7}"/>
              </a:ext>
            </a:extLst>
          </p:cNvPr>
          <p:cNvSpPr txBox="1"/>
          <p:nvPr/>
        </p:nvSpPr>
        <p:spPr>
          <a:xfrm>
            <a:off x="762000" y="-1187"/>
            <a:ext cx="7620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2400" b="1" i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 b="1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 b="1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 b="1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4000" b="0" i="0" dirty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Implications for DFT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4E4992-0D06-3871-912C-E529F0252152}"/>
              </a:ext>
            </a:extLst>
          </p:cNvPr>
          <p:cNvSpPr txBox="1"/>
          <p:nvPr/>
        </p:nvSpPr>
        <p:spPr>
          <a:xfrm>
            <a:off x="617139" y="672405"/>
            <a:ext cx="814586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i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particle density is gauge invariant, but the wave function is not.  Does this mean that the Hohenberg-Kohn theorem is wrong?</a:t>
            </a:r>
            <a:endParaRPr lang="en-US" sz="28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242D106-9B53-60F6-98E0-0D010F98B4A9}"/>
              </a:ext>
            </a:extLst>
          </p:cNvPr>
          <p:cNvGrpSpPr/>
          <p:nvPr/>
        </p:nvGrpSpPr>
        <p:grpSpPr>
          <a:xfrm>
            <a:off x="2590800" y="2133600"/>
            <a:ext cx="4495800" cy="692498"/>
            <a:chOff x="2590800" y="2948186"/>
            <a:chExt cx="4495800" cy="692498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7D1EF22-320D-0DE8-E4EB-2E18AB3D3263}"/>
                </a:ext>
              </a:extLst>
            </p:cNvPr>
            <p:cNvSpPr txBox="1"/>
            <p:nvPr/>
          </p:nvSpPr>
          <p:spPr>
            <a:xfrm>
              <a:off x="2590800" y="3179019"/>
              <a:ext cx="91440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0" i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n(</a:t>
              </a:r>
              <a:r>
                <a:rPr lang="en-US" sz="2400" i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r>
                <a:rPr lang="en-US" sz="2400" b="0" i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 </a:t>
              </a:r>
              <a:endParaRPr lang="en-US" sz="2400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BCE60F7-CADC-8BFF-0078-792FBFB1A3BB}"/>
                </a:ext>
              </a:extLst>
            </p:cNvPr>
            <p:cNvSpPr txBox="1"/>
            <p:nvPr/>
          </p:nvSpPr>
          <p:spPr>
            <a:xfrm>
              <a:off x="5765800" y="3172321"/>
              <a:ext cx="132080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0" i="0" dirty="0">
                  <a:solidFill>
                    <a:srgbClr val="000000"/>
                  </a:solidFill>
                  <a:latin typeface="Symbol" pitchFamily="2" charset="2"/>
                  <a:cs typeface="Times New Roman" panose="02020603050405020304" pitchFamily="18" charset="0"/>
                </a:rPr>
                <a:t>y</a:t>
              </a:r>
              <a:r>
                <a:rPr lang="en-US" sz="2400" b="0" i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sz="2400" i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r>
                <a:rPr lang="en-US" sz="2400" b="0" i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 </a:t>
              </a:r>
              <a:endParaRPr lang="en-US" sz="2400" dirty="0"/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0461C231-B163-D914-C336-345244EEED47}"/>
                </a:ext>
              </a:extLst>
            </p:cNvPr>
            <p:cNvCxnSpPr/>
            <p:nvPr/>
          </p:nvCxnSpPr>
          <p:spPr bwMode="auto">
            <a:xfrm>
              <a:off x="3505200" y="3429000"/>
              <a:ext cx="2057400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2CF3030-0468-4F47-BEBC-0315A9ECB79D}"/>
                </a:ext>
              </a:extLst>
            </p:cNvPr>
            <p:cNvSpPr txBox="1"/>
            <p:nvPr/>
          </p:nvSpPr>
          <p:spPr>
            <a:xfrm>
              <a:off x="3690257" y="2948186"/>
              <a:ext cx="190500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0" i="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HK Theorem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B0EDAFC7-BB75-D84F-FF20-F7AD3232B3C7}"/>
              </a:ext>
            </a:extLst>
          </p:cNvPr>
          <p:cNvGrpSpPr/>
          <p:nvPr/>
        </p:nvGrpSpPr>
        <p:grpSpPr>
          <a:xfrm>
            <a:off x="693339" y="3048000"/>
            <a:ext cx="8169202" cy="3797082"/>
            <a:chOff x="693339" y="3048000"/>
            <a:chExt cx="8169202" cy="3797082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BDD5BDD-B0EE-A50F-BEF3-3B980B609BA7}"/>
                </a:ext>
              </a:extLst>
            </p:cNvPr>
            <p:cNvSpPr txBox="1"/>
            <p:nvPr/>
          </p:nvSpPr>
          <p:spPr>
            <a:xfrm>
              <a:off x="693339" y="3048000"/>
              <a:ext cx="8145861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b="0" i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No! The HK theorem requires a Hamiltonian of the form</a:t>
              </a:r>
              <a:endPara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44EDD95-6976-59EB-AE2D-E869702D719C}"/>
                </a:ext>
              </a:extLst>
            </p:cNvPr>
            <p:cNvSpPr txBox="1"/>
            <p:nvPr/>
          </p:nvSpPr>
          <p:spPr>
            <a:xfrm>
              <a:off x="716680" y="5029200"/>
              <a:ext cx="8145861" cy="18158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b="0" i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which is not preserved by gauge transformations. </a:t>
              </a:r>
            </a:p>
            <a:p>
              <a:r>
                <a:rPr lang="en-US" sz="2800" b="0" i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 gauge-invariant DFT </a:t>
              </a:r>
              <a:r>
                <a:rPr lang="en-US" sz="2800" b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must</a:t>
              </a:r>
              <a:r>
                <a:rPr lang="en-US" sz="2800" b="0" i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include vector potentials, and therefore current densities: in other words, it must be a CDFT!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C4AA405A-0505-5C45-EE11-781A401708F0}"/>
                </a:ext>
              </a:extLst>
            </p:cNvPr>
            <p:cNvGrpSpPr/>
            <p:nvPr/>
          </p:nvGrpSpPr>
          <p:grpSpPr>
            <a:xfrm>
              <a:off x="2438400" y="3657600"/>
              <a:ext cx="5943600" cy="1257628"/>
              <a:chOff x="2438400" y="3810000"/>
              <a:chExt cx="5943600" cy="1257628"/>
            </a:xfrm>
          </p:grpSpPr>
          <p:pic>
            <p:nvPicPr>
              <p:cNvPr id="2" name="Picture 1">
                <a:extLst>
                  <a:ext uri="{FF2B5EF4-FFF2-40B4-BE49-F238E27FC236}">
                    <a16:creationId xmlns:a16="http://schemas.microsoft.com/office/drawing/2014/main" id="{6AA629BD-E1FE-FC47-731F-EBEC16722CE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438400" y="4337018"/>
                <a:ext cx="4000093" cy="730610"/>
              </a:xfrm>
              <a:prstGeom prst="rect">
                <a:avLst/>
              </a:prstGeom>
            </p:spPr>
          </p:pic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08E76C6-5569-E238-2542-5C73241FCBE2}"/>
                  </a:ext>
                </a:extLst>
              </p:cNvPr>
              <p:cNvSpPr txBox="1"/>
              <p:nvPr/>
            </p:nvSpPr>
            <p:spPr>
              <a:xfrm>
                <a:off x="6172200" y="3810000"/>
                <a:ext cx="22098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0" i="0">
                    <a:solidFill>
                      <a:srgbClr val="FF0000"/>
                    </a:solidFill>
                  </a:rPr>
                  <a:t>only a local scalar potential is allowed!</a:t>
                </a:r>
              </a:p>
            </p:txBody>
          </p:sp>
          <p:cxnSp>
            <p:nvCxnSpPr>
              <p:cNvPr id="6" name="Straight Arrow Connector 5">
                <a:extLst>
                  <a:ext uri="{FF2B5EF4-FFF2-40B4-BE49-F238E27FC236}">
                    <a16:creationId xmlns:a16="http://schemas.microsoft.com/office/drawing/2014/main" id="{75CC2811-3A83-50CC-A4BD-F71685234A29}"/>
                  </a:ext>
                </a:extLst>
              </p:cNvPr>
              <p:cNvCxnSpPr>
                <a:cxnSpLocks/>
                <a:stCxn id="3" idx="1"/>
              </p:cNvCxnSpPr>
              <p:nvPr/>
            </p:nvCxnSpPr>
            <p:spPr bwMode="auto">
              <a:xfrm flipH="1">
                <a:off x="5105400" y="4133166"/>
                <a:ext cx="1066800" cy="407444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1132DE98-9ACB-D1CE-1E5B-3A722E0E90F8}"/>
              </a:ext>
            </a:extLst>
          </p:cNvPr>
          <p:cNvSpPr txBox="1"/>
          <p:nvPr/>
        </p:nvSpPr>
        <p:spPr>
          <a:xfrm>
            <a:off x="-2743200" y="1197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08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A71189-D46C-C617-B29A-568A1B7265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4EFA2C2-B179-FF6C-2DF1-CC500EFB012D}"/>
              </a:ext>
            </a:extLst>
          </p:cNvPr>
          <p:cNvSpPr txBox="1"/>
          <p:nvPr/>
        </p:nvSpPr>
        <p:spPr>
          <a:xfrm>
            <a:off x="838200" y="0"/>
            <a:ext cx="74676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2400" b="1" i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 b="1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 b="1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 b="1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4000" b="0" i="0" dirty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Current density functional theory </a:t>
            </a:r>
            <a:r>
              <a:rPr lang="en-US" b="0" i="0" dirty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(Mark </a:t>
            </a:r>
            <a:r>
              <a:rPr lang="en-US" b="0" i="0" dirty="0" err="1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Rasolt</a:t>
            </a:r>
            <a:r>
              <a:rPr lang="en-US" b="0" i="0" dirty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and G.V 1987)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F816FF-C58E-7B6F-1019-BACC587F79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914400"/>
            <a:ext cx="2041565" cy="25908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E73BD39-639A-3D35-E037-E04AF4DA9DCC}"/>
              </a:ext>
            </a:extLst>
          </p:cNvPr>
          <p:cNvSpPr txBox="1"/>
          <p:nvPr/>
        </p:nvSpPr>
        <p:spPr>
          <a:xfrm>
            <a:off x="2892253" y="1143000"/>
            <a:ext cx="570746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Motivations: electrons at high magnetic fields, quantum Hall effect, edge states, quantum dots.</a:t>
            </a:r>
            <a:endParaRPr lang="en-US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490A862-9B28-6799-8879-6B17E20912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2349" y="2438400"/>
            <a:ext cx="5682415" cy="53852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7A03833-B908-5E23-2E43-953082B69DAB}"/>
              </a:ext>
            </a:extLst>
          </p:cNvPr>
          <p:cNvSpPr txBox="1"/>
          <p:nvPr/>
        </p:nvSpPr>
        <p:spPr>
          <a:xfrm>
            <a:off x="402614" y="5502482"/>
            <a:ext cx="24896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Proposed solution</a:t>
            </a:r>
            <a:endParaRPr lang="en-US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D713E3B-A7B1-9336-9880-A5281555A8A9}"/>
              </a:ext>
            </a:extLst>
          </p:cNvPr>
          <p:cNvSpPr txBox="1"/>
          <p:nvPr/>
        </p:nvSpPr>
        <p:spPr>
          <a:xfrm>
            <a:off x="385992" y="3886200"/>
            <a:ext cx="35002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Gauge invariance requires:</a:t>
            </a:r>
            <a:endParaRPr lang="en-US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6A4CFD1-8EA9-3D13-98C5-BF0D69C1EB7D}"/>
              </a:ext>
            </a:extLst>
          </p:cNvPr>
          <p:cNvGrpSpPr/>
          <p:nvPr/>
        </p:nvGrpSpPr>
        <p:grpSpPr>
          <a:xfrm>
            <a:off x="2623278" y="4495800"/>
            <a:ext cx="4158522" cy="788898"/>
            <a:chOff x="2486753" y="4539425"/>
            <a:chExt cx="4158522" cy="788898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9684987-1075-7AEE-37B8-E01E583B8097}"/>
                </a:ext>
              </a:extLst>
            </p:cNvPr>
            <p:cNvSpPr/>
            <p:nvPr/>
          </p:nvSpPr>
          <p:spPr bwMode="auto">
            <a:xfrm>
              <a:off x="2486753" y="4539425"/>
              <a:ext cx="4158522" cy="788898"/>
            </a:xfrm>
            <a:prstGeom prst="rect">
              <a:avLst/>
            </a:prstGeom>
            <a:solidFill>
              <a:srgbClr val="FDFFC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-110" charset="0"/>
              </a:endParaRP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EEDADD15-3FD0-51E6-5586-D6B8D4AC2C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14600" y="4777960"/>
              <a:ext cx="3886200" cy="327440"/>
            </a:xfrm>
            <a:prstGeom prst="rect">
              <a:avLst/>
            </a:prstGeom>
          </p:spPr>
        </p:pic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B90EF0C4-EE6E-8A3C-5033-D2FF8424A1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6753" y="5985025"/>
            <a:ext cx="3637093" cy="660489"/>
          </a:xfrm>
          <a:prstGeom prst="rect">
            <a:avLst/>
          </a:prstGeom>
        </p:spPr>
      </p:pic>
      <p:sp>
        <p:nvSpPr>
          <p:cNvPr id="23" name="Oval 22">
            <a:extLst>
              <a:ext uri="{FF2B5EF4-FFF2-40B4-BE49-F238E27FC236}">
                <a16:creationId xmlns:a16="http://schemas.microsoft.com/office/drawing/2014/main" id="{2DDEE437-0018-D7FB-E5BF-9CF7787EC3A1}"/>
              </a:ext>
            </a:extLst>
          </p:cNvPr>
          <p:cNvSpPr/>
          <p:nvPr/>
        </p:nvSpPr>
        <p:spPr bwMode="auto">
          <a:xfrm>
            <a:off x="5029200" y="5811415"/>
            <a:ext cx="1094646" cy="998383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10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23B6402-6D6F-E6C6-9DC8-F35A8AD18086}"/>
              </a:ext>
            </a:extLst>
          </p:cNvPr>
          <p:cNvSpPr txBox="1"/>
          <p:nvPr/>
        </p:nvSpPr>
        <p:spPr>
          <a:xfrm>
            <a:off x="5434700" y="5502482"/>
            <a:ext cx="22214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0" i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Gauge-invariant vorticity</a:t>
            </a:r>
            <a:endParaRPr lang="en-US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72F7036-D3B3-04A2-7C02-669D6BE365C8}"/>
              </a:ext>
            </a:extLst>
          </p:cNvPr>
          <p:cNvGrpSpPr/>
          <p:nvPr/>
        </p:nvGrpSpPr>
        <p:grpSpPr>
          <a:xfrm>
            <a:off x="3022610" y="3071334"/>
            <a:ext cx="5715852" cy="692498"/>
            <a:chOff x="2184401" y="2902018"/>
            <a:chExt cx="4885494" cy="692498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3A2955D6-8175-CDB9-A907-6013F3DF1CE1}"/>
                </a:ext>
              </a:extLst>
            </p:cNvPr>
            <p:cNvSpPr txBox="1"/>
            <p:nvPr/>
          </p:nvSpPr>
          <p:spPr>
            <a:xfrm>
              <a:off x="2184401" y="3107284"/>
              <a:ext cx="1320799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0" i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n(</a:t>
              </a:r>
              <a:r>
                <a:rPr lang="en-US" sz="2400" i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r>
                <a:rPr lang="en-US" sz="2400" b="0" i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), j</a:t>
              </a:r>
              <a:r>
                <a:rPr lang="en-US" sz="2400" b="0" i="0" baseline="-25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r>
                <a:rPr lang="en-US" sz="2400" b="0" i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sz="2400" i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r>
                <a:rPr lang="en-US" sz="2400" b="0" i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 </a:t>
              </a:r>
              <a:endParaRPr lang="en-US" sz="2400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35D2D9B-3A35-A670-9D68-21176A086812}"/>
                </a:ext>
              </a:extLst>
            </p:cNvPr>
            <p:cNvSpPr txBox="1"/>
            <p:nvPr/>
          </p:nvSpPr>
          <p:spPr>
            <a:xfrm>
              <a:off x="6330999" y="3132851"/>
              <a:ext cx="738896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0" i="0" dirty="0">
                  <a:solidFill>
                    <a:srgbClr val="000000"/>
                  </a:solidFill>
                  <a:latin typeface="Symbol" pitchFamily="2" charset="2"/>
                  <a:cs typeface="Times New Roman" panose="02020603050405020304" pitchFamily="18" charset="0"/>
                </a:rPr>
                <a:t>y</a:t>
              </a:r>
              <a:r>
                <a:rPr lang="en-US" sz="2400" b="0" i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sz="2400" i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r>
                <a:rPr lang="en-US" sz="2400" b="0" i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 </a:t>
              </a:r>
              <a:endParaRPr lang="en-US" sz="2400" dirty="0"/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63059947-DEC9-186B-65DE-C3D909DD9DA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505200" y="3429000"/>
              <a:ext cx="2738976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09412FC-82F7-1E51-56B2-55B34F737532}"/>
                </a:ext>
              </a:extLst>
            </p:cNvPr>
            <p:cNvSpPr txBox="1"/>
            <p:nvPr/>
          </p:nvSpPr>
          <p:spPr>
            <a:xfrm>
              <a:off x="3411011" y="2902018"/>
              <a:ext cx="2991723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0" i="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Generalized HK Theorem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36552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7A51D1-1969-EDAE-1EBE-4141FBC6EA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79C9F4F-DB71-6936-B304-B8A9FCA9095C}"/>
              </a:ext>
            </a:extLst>
          </p:cNvPr>
          <p:cNvSpPr txBox="1"/>
          <p:nvPr/>
        </p:nvSpPr>
        <p:spPr>
          <a:xfrm>
            <a:off x="571500" y="76200"/>
            <a:ext cx="8001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2400" b="1" i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 b="1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 b="1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 b="1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4000" b="0" i="0" dirty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Historical development (1990-2010)</a:t>
            </a:r>
            <a:endParaRPr lang="en-US" b="0" i="0" dirty="0">
              <a:solidFill>
                <a:srgbClr val="7030A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25B45E-04C1-0AC3-3DD3-F89AA6E0D807}"/>
              </a:ext>
            </a:extLst>
          </p:cNvPr>
          <p:cNvSpPr txBox="1"/>
          <p:nvPr/>
        </p:nvSpPr>
        <p:spPr>
          <a:xfrm>
            <a:off x="693597" y="914400"/>
            <a:ext cx="791391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Exchange-correlation functions of the vorticity (based on electron gas theory) were applied to several problems of interest:</a:t>
            </a:r>
            <a:endParaRPr lang="en-US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A5A7C1-2B6D-0A13-42EB-A6C2FC7851AA}"/>
              </a:ext>
            </a:extLst>
          </p:cNvPr>
          <p:cNvSpPr txBox="1"/>
          <p:nvPr/>
        </p:nvSpPr>
        <p:spPr>
          <a:xfrm>
            <a:off x="658586" y="2341602"/>
            <a:ext cx="791391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sz="2400" b="0" i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Quantum dots 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Edge states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b="0" i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Wigner crystal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Open shell atoms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b="0" i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Orbital magnetic moments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b="0" i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Chemical shifts and shielding tensors</a:t>
            </a:r>
            <a:endParaRPr lang="en-US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1BAB90-D131-5609-7241-E6B46565DDDF}"/>
              </a:ext>
            </a:extLst>
          </p:cNvPr>
          <p:cNvSpPr txBox="1"/>
          <p:nvPr/>
        </p:nvSpPr>
        <p:spPr>
          <a:xfrm>
            <a:off x="662705" y="4876800"/>
            <a:ext cx="791391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These application met with limited success, failing to demonstrate the relevancy of the signature xc vector potential  A</a:t>
            </a:r>
            <a:r>
              <a:rPr lang="en-US" sz="2400" b="0" i="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xc</a:t>
            </a:r>
            <a:r>
              <a:rPr lang="en-US" sz="2400" b="0" i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400" b="0" i="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>
                <a:solidFill>
                  <a:srgbClr val="000000"/>
                </a:solidFill>
                <a:latin typeface="Symbol" pitchFamily="2" charset="2"/>
                <a:cs typeface="Times New Roman" panose="02020603050405020304" pitchFamily="18" charset="0"/>
              </a:rPr>
              <a:t>d</a:t>
            </a:r>
            <a:r>
              <a:rPr lang="en-US" sz="2400" b="0" i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400" b="0" i="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xc</a:t>
            </a:r>
            <a:r>
              <a:rPr lang="en-US" sz="2400" b="0" i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400" b="0" i="0" dirty="0">
                <a:solidFill>
                  <a:srgbClr val="000000"/>
                </a:solidFill>
                <a:latin typeface="Symbol" pitchFamily="2" charset="2"/>
                <a:cs typeface="Times New Roman" panose="02020603050405020304" pitchFamily="18" charset="0"/>
              </a:rPr>
              <a:t>d</a:t>
            </a:r>
            <a:r>
              <a:rPr lang="en-US" sz="2400" b="0" i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2400" b="0" i="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b="0" i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380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67A29C-CFD7-3A4C-248B-AEBC1C77B9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16ED4B4-ED04-153F-97B3-41A4DD65D435}"/>
                  </a:ext>
                </a:extLst>
              </p:cNvPr>
              <p:cNvSpPr txBox="1"/>
              <p:nvPr/>
            </p:nvSpPr>
            <p:spPr>
              <a:xfrm>
                <a:off x="0" y="0"/>
                <a:ext cx="9144000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lvl1pPr>
                  <a:defRPr sz="2400" b="1" i="1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400" b="1" i="1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>
                  <a:defRPr sz="2400" b="1" i="1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>
                  <a:defRPr sz="2400" b="1" i="1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>
                  <a:defRPr sz="2400" b="1" i="1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3600" b="0" i="0" dirty="0">
                    <a:solidFill>
                      <a:srgbClr val="7030A0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Enter the spin: U(1)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7030A0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3600" b="0" i="0" dirty="0">
                    <a:solidFill>
                      <a:srgbClr val="7030A0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SU(2) gauge invariance </a:t>
                </a:r>
              </a:p>
              <a:p>
                <a:pPr algn="ctr">
                  <a:defRPr/>
                </a:pPr>
                <a:r>
                  <a:rPr lang="en-US" b="0" i="0" dirty="0">
                    <a:solidFill>
                      <a:srgbClr val="7030A0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(Mark </a:t>
                </a:r>
                <a:r>
                  <a:rPr lang="en-US" b="0" i="0" dirty="0" err="1">
                    <a:solidFill>
                      <a:srgbClr val="7030A0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Rasolt</a:t>
                </a:r>
                <a:r>
                  <a:rPr lang="en-US" b="0" i="0" dirty="0">
                    <a:solidFill>
                      <a:srgbClr val="7030A0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and G.V 1988, K. </a:t>
                </a:r>
                <a:r>
                  <a:rPr lang="en-US" b="0" i="0" dirty="0" err="1">
                    <a:solidFill>
                      <a:srgbClr val="7030A0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Bencheikh</a:t>
                </a:r>
                <a:r>
                  <a:rPr lang="en-US" b="0" i="0" dirty="0">
                    <a:solidFill>
                      <a:srgbClr val="7030A0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2003)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16ED4B4-ED04-153F-97B3-41A4DD65D4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144000" cy="1015663"/>
              </a:xfrm>
              <a:prstGeom prst="rect">
                <a:avLst/>
              </a:prstGeom>
              <a:blipFill>
                <a:blip r:embed="rId3"/>
                <a:stretch>
                  <a:fillRect t="-11111" r="-278" b="-160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C8D89F63-43AA-36E4-D98C-7AC7CEE861F4}"/>
              </a:ext>
            </a:extLst>
          </p:cNvPr>
          <p:cNvGrpSpPr/>
          <p:nvPr/>
        </p:nvGrpSpPr>
        <p:grpSpPr>
          <a:xfrm>
            <a:off x="2703501" y="2752499"/>
            <a:ext cx="5431970" cy="965060"/>
            <a:chOff x="3200401" y="2538327"/>
            <a:chExt cx="5431970" cy="96506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05020D8-F7D3-C5C7-8321-C9E2910CF2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00401" y="2747274"/>
              <a:ext cx="3568700" cy="62230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CA7D11C-E33D-4684-7054-2D73E7B66BCB}"/>
                </a:ext>
              </a:extLst>
            </p:cNvPr>
            <p:cNvSpPr txBox="1"/>
            <p:nvPr/>
          </p:nvSpPr>
          <p:spPr>
            <a:xfrm>
              <a:off x="7162800" y="2538327"/>
              <a:ext cx="1469571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0" i="0" dirty="0">
                  <a:solidFill>
                    <a:srgbClr val="FF0000"/>
                  </a:solidFill>
                </a:rPr>
                <a:t>2-component spinor wave function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D060F1A-F050-F22D-14EE-E0D4F6EB814D}"/>
                </a:ext>
              </a:extLst>
            </p:cNvPr>
            <p:cNvSpPr/>
            <p:nvPr/>
          </p:nvSpPr>
          <p:spPr bwMode="auto">
            <a:xfrm>
              <a:off x="5900040" y="2669261"/>
              <a:ext cx="1021478" cy="834126"/>
            </a:xfrm>
            <a:prstGeom prst="ellips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-110" charset="0"/>
              </a:endParaRP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77662C03-89D1-40BC-6B53-6CFBDB177BA0}"/>
                </a:ext>
              </a:extLst>
            </p:cNvPr>
            <p:cNvCxnSpPr>
              <a:stCxn id="15" idx="6"/>
            </p:cNvCxnSpPr>
            <p:nvPr/>
          </p:nvCxnSpPr>
          <p:spPr bwMode="auto">
            <a:xfrm>
              <a:off x="6921518" y="3086324"/>
              <a:ext cx="317482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97E61AD-C12C-B510-8859-F6640CEEDD0A}"/>
              </a:ext>
            </a:extLst>
          </p:cNvPr>
          <p:cNvGrpSpPr/>
          <p:nvPr/>
        </p:nvGrpSpPr>
        <p:grpSpPr>
          <a:xfrm>
            <a:off x="2621108" y="4038600"/>
            <a:ext cx="4914900" cy="1025658"/>
            <a:chOff x="3310930" y="1260342"/>
            <a:chExt cx="4914900" cy="1025658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0CC7502-0475-D848-9AEA-CD2B9BEABDDC}"/>
                </a:ext>
              </a:extLst>
            </p:cNvPr>
            <p:cNvGrpSpPr/>
            <p:nvPr/>
          </p:nvGrpSpPr>
          <p:grpSpPr>
            <a:xfrm>
              <a:off x="3310930" y="1260342"/>
              <a:ext cx="4914900" cy="1025658"/>
              <a:chOff x="3310930" y="1260342"/>
              <a:chExt cx="4914900" cy="1025658"/>
            </a:xfrm>
          </p:grpSpPr>
          <p:pic>
            <p:nvPicPr>
              <p:cNvPr id="2" name="Picture 1">
                <a:extLst>
                  <a:ext uri="{FF2B5EF4-FFF2-40B4-BE49-F238E27FC236}">
                    <a16:creationId xmlns:a16="http://schemas.microsoft.com/office/drawing/2014/main" id="{397EC3C1-F9E7-F67A-5F63-FA6C75E96B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10930" y="1260342"/>
                <a:ext cx="4914900" cy="558800"/>
              </a:xfrm>
              <a:prstGeom prst="rect">
                <a:avLst/>
              </a:prstGeom>
            </p:spPr>
          </p:pic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121CC86-665F-D67E-DC5D-041E3957D1DC}"/>
                  </a:ext>
                </a:extLst>
              </p:cNvPr>
              <p:cNvSpPr txBox="1"/>
              <p:nvPr/>
            </p:nvSpPr>
            <p:spPr>
              <a:xfrm>
                <a:off x="5029200" y="1905000"/>
                <a:ext cx="685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FF0000"/>
                    </a:solidFill>
                  </a:rPr>
                  <a:t>U(1)</a:t>
                </a: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70023DF-F040-431D-0CEB-FFD2B91A67FA}"/>
                  </a:ext>
                </a:extLst>
              </p:cNvPr>
              <p:cNvSpPr txBox="1"/>
              <p:nvPr/>
            </p:nvSpPr>
            <p:spPr>
              <a:xfrm>
                <a:off x="6827121" y="1916668"/>
                <a:ext cx="8237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FF0000"/>
                    </a:solidFill>
                  </a:rPr>
                  <a:t>SU(2)</a:t>
                </a:r>
              </a:p>
            </p:txBody>
          </p:sp>
        </p:grpSp>
        <p:sp>
          <p:nvSpPr>
            <p:cNvPr id="29" name="Left Brace 28">
              <a:extLst>
                <a:ext uri="{FF2B5EF4-FFF2-40B4-BE49-F238E27FC236}">
                  <a16:creationId xmlns:a16="http://schemas.microsoft.com/office/drawing/2014/main" id="{D5C3297D-9501-E584-2D8B-90899CE5B38C}"/>
                </a:ext>
              </a:extLst>
            </p:cNvPr>
            <p:cNvSpPr/>
            <p:nvPr/>
          </p:nvSpPr>
          <p:spPr bwMode="auto">
            <a:xfrm rot="16200000">
              <a:off x="5310992" y="1376516"/>
              <a:ext cx="111311" cy="1066783"/>
            </a:xfrm>
            <a:prstGeom prst="lef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-110" charset="0"/>
              </a:endParaRPr>
            </a:p>
          </p:txBody>
        </p:sp>
        <p:sp>
          <p:nvSpPr>
            <p:cNvPr id="30" name="Left Brace 29">
              <a:extLst>
                <a:ext uri="{FF2B5EF4-FFF2-40B4-BE49-F238E27FC236}">
                  <a16:creationId xmlns:a16="http://schemas.microsoft.com/office/drawing/2014/main" id="{16A53D59-3793-9141-72CF-325D56812E43}"/>
                </a:ext>
              </a:extLst>
            </p:cNvPr>
            <p:cNvSpPr/>
            <p:nvPr/>
          </p:nvSpPr>
          <p:spPr bwMode="auto">
            <a:xfrm rot="16200000">
              <a:off x="7107136" y="1392153"/>
              <a:ext cx="111311" cy="1066783"/>
            </a:xfrm>
            <a:prstGeom prst="lef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-110" charset="0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706441B5-25E9-9C57-37D2-14D6E144B36D}"/>
              </a:ext>
            </a:extLst>
          </p:cNvPr>
          <p:cNvSpPr txBox="1"/>
          <p:nvPr/>
        </p:nvSpPr>
        <p:spPr>
          <a:xfrm>
            <a:off x="415705" y="1094003"/>
            <a:ext cx="814429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basic variables of Spin DFT are density n(</a:t>
            </a:r>
            <a:r>
              <a:rPr lang="en-US" sz="28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and </a:t>
            </a:r>
            <a:r>
              <a:rPr lang="en-US" sz="2800" b="0" i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spin density </a:t>
            </a:r>
            <a:r>
              <a:rPr lang="en-US" sz="2800" i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800" b="0" i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i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800" b="0" i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with conjugate fields V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and </a:t>
            </a:r>
            <a:r>
              <a:rPr lang="en-US" sz="28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DAB7E0B-EB53-CE5D-52B6-314DD5598E94}"/>
                  </a:ext>
                </a:extLst>
              </p:cNvPr>
              <p:cNvSpPr txBox="1"/>
              <p:nvPr/>
            </p:nvSpPr>
            <p:spPr>
              <a:xfrm>
                <a:off x="445797" y="2161325"/>
                <a:ext cx="7893921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b="0" i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But the U(1)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SU</m:t>
                    </m:r>
                    <m:r>
                      <a:rPr lang="en-US" sz="28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(2)</m:t>
                    </m:r>
                  </m:oMath>
                </a14:m>
                <a:r>
                  <a:rPr lang="en-US" sz="2800" b="0" i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transformation</a:t>
                </a:r>
                <a:endParaRPr lang="en-US" sz="2800" b="0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DAB7E0B-EB53-CE5D-52B6-314DD5598E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797" y="2161325"/>
                <a:ext cx="7893921" cy="523220"/>
              </a:xfrm>
              <a:prstGeom prst="rect">
                <a:avLst/>
              </a:prstGeom>
              <a:blipFill>
                <a:blip r:embed="rId6"/>
                <a:stretch>
                  <a:fillRect l="-1768" t="-11905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65592EE3-1E8B-07FA-3D94-30A054E0E70E}"/>
              </a:ext>
            </a:extLst>
          </p:cNvPr>
          <p:cNvSpPr txBox="1"/>
          <p:nvPr/>
        </p:nvSpPr>
        <p:spPr>
          <a:xfrm>
            <a:off x="415705" y="6078271"/>
            <a:ext cx="899037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Any fully gauge-invariant SDFT </a:t>
            </a:r>
            <a:r>
              <a:rPr lang="en-US" sz="32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</a:t>
            </a:r>
            <a:r>
              <a:rPr lang="en-US" sz="3200" b="0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be a SCDFT!</a:t>
            </a:r>
            <a:endParaRPr lang="en-US" sz="3200" b="0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A2A5CFF-80CA-79D2-298C-513BA2789E38}"/>
              </a:ext>
            </a:extLst>
          </p:cNvPr>
          <p:cNvSpPr txBox="1"/>
          <p:nvPr/>
        </p:nvSpPr>
        <p:spPr>
          <a:xfrm>
            <a:off x="582759" y="5029200"/>
            <a:ext cx="789392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i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generates additional spin-dependent vector potentials, which couple to spin current densities. </a:t>
            </a:r>
            <a:endParaRPr lang="en-US" sz="28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7226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1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1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10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HD:Microsoft Office 98:Templates:Blank Presentation</Template>
  <TotalTime>21086</TotalTime>
  <Words>1642</Words>
  <Application>Microsoft Macintosh PowerPoint</Application>
  <PresentationFormat>On-screen Show (4:3)</PresentationFormat>
  <Paragraphs>180</Paragraphs>
  <Slides>28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Cambria Math</vt:lpstr>
      <vt:lpstr>Gill Sans SemiBold</vt:lpstr>
      <vt:lpstr>Symbol</vt:lpstr>
      <vt:lpstr>Times</vt:lpstr>
      <vt:lpstr>Times New Roman</vt:lpstr>
      <vt:lpstr>Wingdings</vt:lpstr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missouri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Physics 21 - Fall 2001</dc:title>
  <dc:creator>giovanni vignale</dc:creator>
  <cp:lastModifiedBy>Vignale, Giovanni</cp:lastModifiedBy>
  <cp:revision>895</cp:revision>
  <cp:lastPrinted>2004-01-26T17:05:40Z</cp:lastPrinted>
  <dcterms:created xsi:type="dcterms:W3CDTF">2011-06-21T22:01:04Z</dcterms:created>
  <dcterms:modified xsi:type="dcterms:W3CDTF">2025-04-14T20:43:34Z</dcterms:modified>
</cp:coreProperties>
</file>