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notesSlides/notesSlide21.xml" ContentType="application/vnd.openxmlformats-officedocument.presentationml.notesSlide+xml"/>
  <Override PartName="/ppt/ink/ink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307" r:id="rId2"/>
    <p:sldId id="368" r:id="rId3"/>
    <p:sldId id="367" r:id="rId4"/>
    <p:sldId id="360" r:id="rId5"/>
    <p:sldId id="361" r:id="rId6"/>
    <p:sldId id="344" r:id="rId7"/>
    <p:sldId id="346" r:id="rId8"/>
    <p:sldId id="379" r:id="rId9"/>
    <p:sldId id="372" r:id="rId10"/>
    <p:sldId id="378" r:id="rId11"/>
    <p:sldId id="358" r:id="rId12"/>
    <p:sldId id="345" r:id="rId13"/>
    <p:sldId id="376" r:id="rId14"/>
    <p:sldId id="377" r:id="rId15"/>
    <p:sldId id="349" r:id="rId16"/>
    <p:sldId id="350" r:id="rId17"/>
    <p:sldId id="351" r:id="rId18"/>
    <p:sldId id="352" r:id="rId19"/>
    <p:sldId id="353" r:id="rId20"/>
    <p:sldId id="354" r:id="rId21"/>
    <p:sldId id="355" r:id="rId22"/>
    <p:sldId id="428" r:id="rId23"/>
    <p:sldId id="380" r:id="rId24"/>
    <p:sldId id="381" r:id="rId25"/>
    <p:sldId id="427" r:id="rId26"/>
    <p:sldId id="363" r:id="rId2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F00"/>
    <a:srgbClr val="945200"/>
    <a:srgbClr val="008000"/>
    <a:srgbClr val="0432FF"/>
    <a:srgbClr val="FF0000"/>
    <a:srgbClr val="990099"/>
    <a:srgbClr val="FFFF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6770"/>
    <p:restoredTop sz="94067"/>
  </p:normalViewPr>
  <p:slideViewPr>
    <p:cSldViewPr>
      <p:cViewPr>
        <p:scale>
          <a:sx n="82" d="100"/>
          <a:sy n="82" d="100"/>
        </p:scale>
        <p:origin x="584" y="8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9T15:40:08.99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517 543 24575,'-16'-4'0,"4"1"0,5 1 0,4 2 0,-1-1 0,-1 1 0,1-1 0,-2 1 0,-5 0 0,-4 1 0,-7 0-723,-3 1 723,1-1 0,1 0 0,0 0 0,0 1 0,-1 1 0,-1 1 0,0 0 0,3 1 0,2-1 0,5 0 0,0 0 0,4-1 0,3 0 0,1-1 0,1 0 723,-1 0-723,1-1 0,-1 0 0,4-1 0,1-7 0,4 1 0,1-6 0,1 3 0,1-1 0,-2 2 0,1 0 0,-2 3 0,1-2 0,1-1 0,1-1 0,0 0 0,2-3 0,1-2 0,1-3 0,1-1 0,0-2 0,0-1 0,0-2-873,0-1 873,-1 0 0,1-1 0,0 0 0,-4 6 0,-1 3 0,-2 5 0,-1-3 0,0 2 0,0-2 0,-1 8 873,-1 0-873,0 2 0,0-1 0,-1 0 0,0 0 0,0 0 0,-7 8 0,1-1 0,-5 7 0,6-4 0,-25 21 0,-5 4 0,10-7-328,3-2 0,-6 3 0,6-3-656,3 0 701,7-7 283,3-4 0,8-7 0,1-1 0,-1 4 0,2-2 983,-1 3 0,0-4-698,1 1-285,9-1 0,1-2 0,10 0 0,0-2 0,2 0-808,1 1 808,1 0 0,0 0 0,-4 0 0,-1 0 0,-5 0 0,0-1 0,-3 0 0,-2 0 0,-2 0 808,-1 0-808,-3 0 0,0-2 0,0 0 0,1-2 0,0-1 0,-1 2 0,1-2 0,0-1 0,1 0 0,-1 1 0,-1 1 0,-1 0 0,0 1 0,0-1 0,0 2 0,-10 13 0,3-2 0,-10 20 0,3-5 0,-2 8 0,2-3 0,2-1 0,-3 6-492,4-9 0,2-1 36,3-2-27,1-2 483,3-2 0,5-1 0,2-4 0,4 3 0,2-3 0,3-1 0,3-2 0,1-1 0,25 0 0,-10-2-371,-3-3 1,-1 0 370,7 0 0,2-1 0,-11-2 0,5-6 0,1-2 0,5-6 0,-5 1 0,-5-3-571,-5 1 571,-3-4 0,-2 0 0,-5 3 0,-1-7 0,-6 3 0,1-7 0,-2 2-467,-2 2 467,-1 2 0,-1 3 0,-2 2 0,0-5 0,0-2 0,-1-4 0,0 0 0,0 6 0,0 2 0,0 6 0,0-6 0,0-3 983,0-5-768,0-1-215,-3 6 983,0 2-888,-3 7 436,-1-1-531,-3-1 0,-2-2 0,-2-1 0,3 7 0,2 1 895,2 6-895,0 1 0,-3 0 0,0 0 0,-3 0 0,3 1 0,2 1 0,2 1 0,2 0 0,-1 0 0,0 1 0,0 0 0,-6 4 0,-5 5 0,-6 4-984,-5 3 377,0 2 607,-2 1 0,-2 1 0,-1 2-984,-4 7 492,17-15 0,-1 2 0,-1 1 0,0 1 462,-12 12-954,5-4 670,10-7 6,4-2 308,2 2 0,0 1 0,1 2 0,2-4 983,3-5-761,2-4 761,3-5 0,0 1 0,0-2 0,1 1 0,2-1-924,3-2-59,4-1 0,1-2 0,2 0 0,15-4-984,4-1 0,15-5 492,-22 6 0,0 0 0,4 1 0,0-1 0,1 1 0,1 0 110,2 0 1,1 1 381,0 0 0,-1 0 0,0 0 0,0 1 0,0 1 0,-1 0 0,0 0 0,-2 0 0,8 0-174,-8 0 174,-23 0 0,-2 0 0,0-1 983,-1-3-118,-2 2 118,0-4 0,-1 3 0,0 1 0,-11 6-906,2 0-77,-10 6 0,4 1 0,0 0 0,-9 8 0,5-3-901,-6 5 901,6-5 0,1 1 0,2 0 0,0 1 0,1 1 0,0 2 0,-2 0 0,2 2 0,4-5 0,2-4 0,4-5 0,3-4 0,1-1 0,9-9 0,1-3 0,8-8 0,-3 0 901,1-2-901,10-21 0,-4 5-984,3-7 288,-12 16 155,-4 3 541,-4 6 0,0-6 0,-1-1 0,-2 10 0,0-4 0,-2 12 0,-1 1 0,0 0 983,-1 1-336,-1 0-56,-1 1-591,-2 0 0,-1 1 0,-2 1 0,-2 0 0,-2 0 0,-2 1 0,-1 2 0,0 2 0,-1 1 0,0 2 0,0 2 0,0 0 0,0 3 0,2 0 0,-3 2-897,0 0 897,-3 3 0,1-2 0,3-1-182,1-3 182,4-1 0,0-1 0,1 0 0,1 0 0,4-3 888,1-2-888,5-2 191,0 2-191,3 1 0,1 1 0,2-2 0,0-3 0,3 0 0,4 0 0,3-1 0,4 0 0,2-2-779,2 0 779,2-2 0,-2 0 0,3-3 0,-8 2 0,4-4-198,-7 2 198,1-3 0,0 1 0,0-1 0,0 0 0,-1-1 0,-2 1 0,0 0 0,-2 0 0,-2 1 0,-2 3 771,-2 0-771,-2 3 206,-1-2-206,2-3 0,0-1 0,2-2 0,-3 1 0,0 1 0,-1 1 0,-1 2 0,-3 3 0,-3 2 0,-4 4 0,-7 3 0,-10 3 0,-6 3 0,-10 4-984,-1 3 492,21-10 0,-1 1 0,-1 1 0,1 1 309,1-2 0,1 1-801,-17 8 327,3-1 657,5-1 0,11-6-492,-1 4 0,2 1 352,8-6 140,-17 16 0,24-20 983,0-2 0,13-11 0,-4 3 0,11-9 0,-10 7 0,0 1-798,0-1-185,-4 3 0,1 0 0,-4 2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9T15:40:08.99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294 106 8191,'-7'-10'0,"1"1"983,5 8 0,-1-4 0,1 1 0,-2-5 0,1 2 0,-1 0 0,0 2 0,-1 0 0,1 1 0,-1-1 0,-2-1 0,1 0 0,0 1 0,-2-1 0,4 3 0,-2-1-327,3 1-656,-1 2 0,-11 0 0,3 1 0,-8 1 0,-5 2 0,10-1 0,-15 2 0,16-1 0,-4 1 0,3 0 0,4-1 0,0 0 0,2 0 0,1-1 0,0 1 0,0 1 0,0-1 0,3-1 0,1 1 0,5 10 0,2 2 0,3 10 0,-1-5 0,-1-8 0,-3-6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9T15:40:08.99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1063 186 24575,'-42'6'0,"19"-2"0,0 0 0,-9 2 0,-1 0-492,3 0 0,1 0 0,2-1 0,-2 0 164,-1 1 0,-4 1 0,4-1-164,1 0 0,0 1 246,-4 0 0,-7 2 0,1-1 0,6 0-246,1-1 0,3 1 164,-6 0 0,-3 1 0,4-2-164,8 0 0,2-1 0,1 0 0,1 0 1022,-16 6-530,16-4 0,0 0 0,-12 7-492,12-6 0,1 1 126,-7 3 366,9-3 0,7-4 983,6-2 0,2-1 0,0-1 0,1 1 0,19 9 0,7 2-1475,-3-3 0,2 1 274,-2 0 0,7 1 218,1-1 0,10 1 0,5 2 0,3 1 0,0-1 0,-3-1 0,-5-2-246,0 0 0,-6-1 0,2 0 0,6 0 147,-6-1 1,3 1 0,5 1-1,2 1 1,2 0 0,0-1-1,-1 0 1,-2-1 0,-3-2-1,-4-1-98,7-1 0,-5-2 1,-2-2-1,0 1 0,2 0 33,-2 0 0,2 1 0,0 0 0,-1 0 0,1-2 0,-2 0-33,2-1 0,0-1 1,-2-1-1,2 0 0,0 0 33,-1 0 0,2 0 0,0 0 0,0-1 0,0 1 0,-3-1-82,7 0 0,-2-1 0,-1 0 0,3 1 49,-3-1 0,3 1 1,0-1-1,-2 0 0,-4 0-131,-1-1 0,-4-1 0,0 0-164,12-2 0,-2-1 0,1 0 0,-1-2 360,0 0 1,1-1 131,0 0 0,-1-2 491,-8 4 1,-4 0 491,12-3-871,-24 6 871,-18 4 0,0 1 0,-2-6 0,-1 1 0,-5-7 0,-2 2 0,-4-1 0,-3-2 0,-4-1 0,-1 1 0,-4-2 0,2 3 0,4 2-850,2 2-133,5 3 0,-5 0 0,-3-1-984,-5-2 790,0 1 194,1 1 0,1 1 0,3 2 0,-12 0 0,7 1-334,-9 0 334,9 1 0,-2 1 0,-2 0 0,1 0 0,2 0 0,1 0 0,0 0 0,-2 0 0,-3 1-984,-5 0 185,1 0 799,13 0 983,4 1-926,14-1-57,-2 1 0,1 2 983,-1 1-596,-1 1 596,2-1 0,0-1-769,2-1-214,1-1 0,0 3 0,1-1 0,1 2 0,2-2 0,3 2 0,2-1 0,2 0 0,1-2 0,0 0 0,0-2 0,2 0 0,4-1 0,3 1 0,4-1 0,-7-1 0,-2-1 0,-6 0 0,-3-1 0,5-4 0,0-2 0,4-4 0,-1 0 0,0-3 0,-4 3 0,0-2 0,-4 4 0,2-2 0,-2 1 0,0 0 0,-1 1 0,0 0 0,-1 1 0,-1 1 0,1 1 0,-2 1 0,0 0 0,-1-3 0,1-1 0,-1-4 0,-2-1 0,-1-2 0,-2-2-983,-1-2 983,-5-6-984,-1-1 114,-5-6 870,0 3-984,3 7 678,0 5 118,2 7 188,-1 1 0,1 0 0,0 3 815,0 0-815,1 2 983,1 2-182,1 1 182,-2 1-486,-4 0-497,-2-1 0,-2 1-984,-7-1 796,-3 1 188,-7 1 0,4-1 0,9 1-64,4 2 64,10 0 0,-4 1 0,0 0 0,-3 2 0,0-1 983,2 3-563,1 0-351,2 2-69,0 0 0,1 1 0,1 1 0,-1 1 0,2 0 0,1 0 0,0 1 0,1-1 0,1-2 0,1 0 0,0-1 0,2-2 0,0-2 0,8 2 0,-1-2 0,5 4 0,-3-3 0,0-2 0,-2 0 0,0-1 0,2 0 0,0 0 0,1 0 0,-1-1 0,0-1 0,-2 1 0,0-2 0,3-3 0,1 0 0,3-3 0,-1 0 0,0 0 0,-2 2 0,-1 0 0,1-1 0,-1 0 0,1-1 0,-2 2 0,-3 2 0,-1 1 0,-2 0 0,0-2 0,1 1 0,-2-2 0,0 2 0,-2-1 0,0 1 0,-5-4 0,1 0 0,-3-1 0,-1 0 0,0 2 0,1 2 0,-1 0 0,-5 2 0,-3-1-951,-6 0 951,-2 0 0,1 1 0,1 2 0,1 1 0,-5 1-984,-6 0 0,-6 2 492,17-2 0,1 1-492,-16 5 175,2 2-175,6 4 576,2 0 408,4 1 0,2 1-73,2-1 73,1 4 0,0 1 0,-1 3 0,2 0 0,5-5 983,2-3-238,7-6 238,1 5 0,0 4-522,2 3-461,1 4 0,2-6 0,1-1 983,2-6-149,1-1 149,4 1-916,1-1 72,4 0-139,-1-2 0,0-1 0,-1-4 0,0 1 0,3-2 0,1 0 0,2-1 0,4-1-984,2-1 613,4-2 371,0-1 0,-3-1 0,-2-1-575,-4-1 575,-2 0 0,-1-1 0,-2-1 0,-1-1 0,-4 3 0,-3 2 0,-5 3 983,0-5-652,-1 1 285,2-5-616,-1 0 0,-1 0 0,-1-1 0,0-1 0,-6-2 0,-3 0 0,-5-3-794,-3 0 794,-2 3 0,-1 0 0,-2 2-984,-5 0 240,-4 0-240,-4-1 0,0 2 872,-3 2-872,-1 0 0,-5 3 768,22 4 0,-1-1 216,-12 0-298,4 2 298,10 2 0,1 2 0,-1 2 849,0 3-849,2 0 0,3-1 0,3 0 983,5-2-129,-2 3 129,2 0 0,-1 1 0,0 0 0,4-2-301,1 0-682,2-3 0,1 3 0,0 1 0,0 4 0,1 1 0,6 5 0,1 2-984,5 5 896,3 1-896,8 4 0,4 2 869,-11-14 1,1 0 114,2-2 0,-1 0-492,0-1 0,1 0 0,1-1 0,0-2 123,19 10 369,-10-8-706,-2-2 706,-9-9 0,1-1 408,0 0-408,1-1 0,0-1 983,-5-1-105,-3 0 105,-6-1 0,0-2 0,0-1-403,0-1-66,-1-3-514,-1 2 0,-1 1 0,-1 2 0,-1 0 0,0 0 0,0 1 0,-1-1 0,-1 0 0,1-2 0,-1 2 0,-3-3 0,-2-1 0,-3-2 0,-3-2 0,-6-1-908,-4-3 908,-5-1-984,2 3 586,1 2 398,1 5 0,-1 0 0,-4 1 0,-3 1 0,-4 0 0,6 2 0,8 1 0,8 2 0,6 1 0,-1 2 0,1 0 844,-1 2-844,1 1 983,1 0-520,1-1-463,0 1 0,2 0 0,-1 1 0,1 0 0,1 1 0,1 0 0,0-1 0,1 1 0,1 2 0,1 3 0,1 4 0,1 1 0,5 3-984,2 2 933,5 2 51,-1-2-13,-3-7 13,-3-4 0,-2-7 0,2 1 0,2-1 0,2 0 983,2 0-932,-2-2-37,-1 0-14,0-1 0,1-1 0,-1 0 0,2-1 0,1 0 0,-4-1 0,-1 0 0,-3-1 0,-1 0 0,0-2 0,0 0 0,-1-2 0,-2 1 0,1 1 0,-4 0 0,1 0 0,-1 0 0,-1-1 0,1 0 0,-3-1 0,-2-3 0,-2-1 0,-3-1 0,-3-1 0,-1 2 0,-3 1 0,-1 0-980,-4 0 980,-1 0 0,-4 0 0,5 2 0,2 3 0,6 3 0,1 2 0,-6 0 0,-1 1-793,-5 2 793,1 0 0,3 4 0,2 1 0,3 1-346,1 1 346,2 1 922,2 0-922,0 0 0,0 0 0,0 0 0,2-1 0,2-4 818,4-1-818,11-2 379,2-2-379,5 2 0,-3-1 0,-3-1 0,-3 0 0,15-3 0,-13 0 0,14-1 0,-13-2 0,0-2 0,1-3 0,2-1 0,-2-4 0,-1 0 0,0-4 0,-1 4 0,-4 5 0,-1 3 0,-4 6 0,-8-2 0,1 1 0,-8-2 0,3 2 0,-3 1 0,-1-1 0,3 2 0,2 0 0,2 1 0,4 1 0,-4 3 0,2 2 0,-2 4 0,-3 3 0,-3 6-984,-2 4 294,-3 5 690,5-5-669,1-2 669,6-4 0,1-3 0,2-1 0,1-2 0,3-3 983,-1-2-351,3-2 96,10-1-728,2 0 0,10 3-984,4-1 605,1 1 379,5-1-984,2-1 492,-12-3 0,1 0 0,2 0 0,0 0 0,6-1 0,0 0 0,0 0 0,0 0 0,1-1 0,-1 0 0,1 1 0,0-1 0,0 0 0,1 0 302,3 0 1,-1-1-303,2 0 0,1 0 0,2-1 0,0 0 0,1 0 0,0 0 164,-11 0 0,0-1 0,0 0 279,0 0 0,0 0 0,1-1 49,2 1 0,0-2 0,-1 1 0,9-2 0,-2 1 202,-10 1 1,-3 0-203,7-2 983,-20 2 0,-5 2 0,-3 0 0,-4-1 0,-3-2 0,0 0 0,0-2 0,-1 3 0,-1-1 0,-1-1 0,-2-2 0,0 0 0,-3-1-470,0 0-513,-2-2 0,-8-2-984,-4-1 171,-8-4 813,-3 0 0,3 6 0,0 3 0,3 5 0,1 1-984,1 1 976,2 2 8,1 0 0,7 0 0,2 1 0,8 1 0,1-1 0,-3 3 983,1 0-264,-2 2 264,0 0-879,0 0-104,0 1 0,0-1 0,5-3 0,1 1 0,3-2 0,1 4 0,0-1 0,3 5 0,1-5 0,1 3 0,-1-3 0,0-1 0,0-1 0,0-1 0,2 0 0,1-1 0,2 0 0,3-1 0,-1-1 0,1-1 0,-1-1 0,5-3 0,1-3-925,5-3 925,0-2 0,14-11 0,-8 5 0,3-4 0,-17 14 0,-9 6 0,-4 3 0,-12 2 0,-2-1 0,-11 1 0,2-1 0,-7 1 0,-6 5 0,-9 2 0,5-1-492,10-2 0,0 0 164,-12 3 0,-6 0 0,9 0-656,-1 0 0,-1 0 269,12-2 715,1-1-366,11-2 366,-3 0 0,7-1 0,3 0 983,8-2 0,14 0 0,-5 0 0,11 0 0,-11-1-459,0-1-524,-6 1 503,4-2-503,-4 2 0,2-2 0,-2 2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6T04:31:31.36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95 71 24575,'18'-3'0,"-1"-1"0,1 0 0,-4 1 0,0 1 0,-4 0 0,-2 0 0,-14 3 0,0 0 0,-3 0 0,-1 0 0,-3 1 0,-3 0 0,10-1 0,7-2 0,3-1 0,4-1 0,-4 1 0,1-1 0,-3 2 0,1-1 0,-3 2 0,-3-1 0,-5 1 0,-2 0 0,-1 0 0,-5 0 0,2 0 0,0 2 0,-1-1 0,1 1 0,3 0 0,1-1 0,-2 1 0,1-1 0,5 0 0,15-4 0,2 0 0,5-1 0,4-1 0,-6 3 0,1 0 0,0 0-169,2-1 1,0 1 0,0 0 168,-3 1 0,0 0 0,-1 0 0,-2 0 0,-2 1 0,-3 1 0,-8-1 0,-8 1 0,-5 1 0,-1-1 0,-3 1 0,1-1 0,1 2 0,1-1 0,0-1 0,-1 1 0,4-1 505,1 2-505,17-4 0,8 1 0,-3-1 0,1 0 0,-2 1 0,-5 0 0,2 2 0,-11 0 0,-1 1 0,-3 1 0,-4 2 0,1 0 0,0-1 0,6-1 0,5-4 0,10-6 0,5 0 0,-5 1 0,1-1 0,2 1 0,1 0 0,1 0 0,-1 0 0,3 0 0,0 0 0,1-1 0,0 0 0,-2 2 0,2 0 0,-9 3 0,-5 1 0,8 1 0,2 0 0,-2 0 0,1 1 0,1-1 0,0 1 0,0 1 0,1-1 0,-1 1 0,5 0 0,-1 0 0,1 0 0,-2 0 0,-5-1 0,-2-1 0,-2-1 0,-5 1 0,-4-1 0,-8 1 0,2-1 0,-2 0 0,-3 2 0,-2-2 0,0 1-294,-2 1 0,0-2 0,0 1 294,1 1 0,0-2 0,1 1 0,-3 1 0,3-2 0,4 1 0,9-1 0,3 1 0,1 0 0,11 3 0,1-1 441,-3 0 0,1-1-441,5 0 0,-7 0 0,-5-1 0,4 1 0,5 1 0,-4-1 0,0 1 0,2 0 0,-3 0 0,-9-3 0,-1 1 0,-1 0 0,-5 0 0,2 0 0,-6-1 0,-2 0 0,-4 0 0,7 1 0,1-1 0,-2 0 0,4 1 0,9-3 0,7-2 0,4-2 0,-1 0 0,3 1 0,2 1 0,-2 1 0,-1 0 0,0 0 0,-5 1 0,1 1 0,-1 1 0,1 0 0,-2 0 0,-4 1 0,-4-1 0,-5 0 0,-4 0 0,-1 0 0,-1 0 0,-3 0 0,-2 0 0,0 0 0,0 0 0,1 0 0,1 0 0,4 0 0,1 0 0,-1 0 0,-4 0 0,0 0 0,-3 0 0,5-1 0,0 1 0,-1 0 0,-3 0 0,-1-1 0,2 1 0,0 0 0,1-1 0,-4 1 0,14 0 0,0 2 0,1 0 0,-1 0 0,1 1 0,2-1 0,0 2 0,-1-1 0,1 0 0,0 1 0,1-3 0,6-3 0,11-4 0,-8 3 0,1 0 0,6-1 0,2 0 0,0 1-820,-3 1 1,-1 0 0,1 1 0,2-1 771,-3 1 1,1-1 0,1 1 0,1 0 0,-1 0 0,0 0-1,0 1 48,2-1 0,0 0 0,-1 0 0,1 1 0,-1-1 0,-1 1 0,1 0 0,-1-1 0,1 1 0,-2 0 0,-1 0 0,3 1 0,-2-1 0,-1 0 0,0 1 0,-3 0 0,4 2 0,-13 0 0,2 3 0,-4-3 3276,0 2-2944,-1-2-332,1-2 0,-1 1 0,0 2 0,1-3 0,-3 2 0,-6-2 0,-5 1 0,0-1 0,-2-1 0,10 0 0,0-1 0,5 1 0,-1 2 0,0 1 0,-1 4 0,-1 4 0,2-4 0,-2-1 0,3-7 0,-4-8 0,1-1 0,-2-7 0,3 8 0,0 1 0,2 6 0,0 4 0,0 2 0,0 2 0,-1-1 0,1 0 0,1-4 0,0 1 0,-1-6 0,0 0 0,-1-7 0,1 3 0,-1 1 0,1 4 0,0 11 0,0 0 0,-1 9 0,2-3 0,0 2 0,0-7 0,0-2 0,0-16 0,0 3 0,1-10 0,0 4 0,0 0 0,0 1 0,-1 0 0,1-2 0,0 2 0,-1 0 0,0 11 0,-1 10 0,0 4 0,0 1 0,1 3 0,-2 2 0,2-6 0,-1 2 0,0-2 0,0 2 0,1-3 0,-2 0 0,0-15 0,0-7 0,1-1 0,-1 2 0,2 2 0,-1 2 0,1 0 0,0-1 0,-1 2 0,0 0 0,1 4 0,-1 0 0,0 1 0,0 1 0,1 1 0,-1-1 0,1-2 0,-1-8 0,0 0 0,0-5 0,-2-3 0,0-2 0,0-2 0,0 7 0,0 10 0,0 13 0,-1 4 0,0 2 0,1-4 0,2-6 0,0-2 0,0-5 0,1-4 0,0-6 0,1-3 0,0 0 0,0 1 0,2-6 0,1 25 0,3 7 0,2 0 0,1 2 0,-1-3 0,0-1 0,0 0 0,-1-1 0,0-3 0,-8-14 0,0-4 0,-1-3 0,0-4 0,-1 7 0,1 2 0,-2 4 0,4 2 0,-2 0 0,2 1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7CFDAEE-C901-4035-A461-A10011728A7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30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FDAEE-C901-4035-A461-A10011728A7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9126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48A0F6-D7DB-48B2-8C4F-1643E0CC246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6284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 err="1"/>
              <a:t>Hellgren</a:t>
            </a:r>
            <a:r>
              <a:rPr lang="en-US" i="1" dirty="0"/>
              <a:t> &amp; Gross, PRA </a:t>
            </a:r>
            <a:r>
              <a:rPr lang="en-US" b="1" i="1" dirty="0"/>
              <a:t>85</a:t>
            </a:r>
            <a:r>
              <a:rPr lang="en-US" i="1" dirty="0"/>
              <a:t>, 022514 (2012): exact</a:t>
            </a:r>
            <a:r>
              <a:rPr lang="en-US" dirty="0"/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baseline="-25000" dirty="0" err="1"/>
              <a:t>xc</a:t>
            </a:r>
            <a:r>
              <a:rPr lang="en-US" dirty="0"/>
              <a:t> has a </a:t>
            </a:r>
            <a:r>
              <a:rPr lang="en-US" dirty="0">
                <a:latin typeface="Symbol" pitchFamily="18" charset="2"/>
              </a:rPr>
              <a:t>w</a:t>
            </a:r>
            <a:r>
              <a:rPr lang="en-US" dirty="0"/>
              <a:t>-dep. spatial step in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baseline="-25000" dirty="0" err="1"/>
              <a:t>xc</a:t>
            </a:r>
            <a:r>
              <a:rPr lang="en-US" dirty="0"/>
              <a:t> whose size grows exponentially with separation (latter demonstrated with EXX)</a:t>
            </a:r>
            <a:endParaRPr lang="en-US" b="1" dirty="0">
              <a:solidFill>
                <a:srgbClr val="0070C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FDAEE-C901-4035-A461-A10011728A7D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1045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 err="1"/>
              <a:t>Hellgren</a:t>
            </a:r>
            <a:r>
              <a:rPr lang="en-US" i="1" dirty="0"/>
              <a:t> &amp; Gross, PRA </a:t>
            </a:r>
            <a:r>
              <a:rPr lang="en-US" b="1" i="1" dirty="0"/>
              <a:t>85</a:t>
            </a:r>
            <a:r>
              <a:rPr lang="en-US" i="1" dirty="0"/>
              <a:t>, 022514 (2012): exact</a:t>
            </a:r>
            <a:r>
              <a:rPr lang="en-US" dirty="0"/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baseline="-25000" dirty="0" err="1"/>
              <a:t>xc</a:t>
            </a:r>
            <a:r>
              <a:rPr lang="en-US" dirty="0"/>
              <a:t> has a </a:t>
            </a:r>
            <a:r>
              <a:rPr lang="en-US" dirty="0">
                <a:latin typeface="Symbol" pitchFamily="18" charset="2"/>
              </a:rPr>
              <a:t>w</a:t>
            </a:r>
            <a:r>
              <a:rPr lang="en-US" dirty="0"/>
              <a:t>-dep. spatial step in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baseline="-25000" dirty="0" err="1"/>
              <a:t>xc</a:t>
            </a:r>
            <a:r>
              <a:rPr lang="en-US" dirty="0"/>
              <a:t> whose size grows exponentially with separation (latter demonstrated with EXX)</a:t>
            </a:r>
            <a:endParaRPr lang="en-US" b="1" dirty="0">
              <a:solidFill>
                <a:srgbClr val="0070C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FDAEE-C901-4035-A461-A10011728A7D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6871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FDAEE-C901-4035-A461-A10011728A7D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7229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48A0F6-D7DB-48B2-8C4F-1643E0CC246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1704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48A0F6-D7DB-48B2-8C4F-1643E0CC2460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8681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5EFF75-1464-4DA8-A5FF-D1C5BD093A5F}" type="slidenum">
              <a:rPr lang="en-US"/>
              <a:pPr/>
              <a:t>17</a:t>
            </a:fld>
            <a:endParaRPr lang="en-US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Add an eqn for Psi i.t.o Phi?</a:t>
            </a:r>
          </a:p>
        </p:txBody>
      </p:sp>
    </p:spTree>
    <p:extLst>
      <p:ext uri="{BB962C8B-B14F-4D97-AF65-F5344CB8AC3E}">
        <p14:creationId xmlns:p14="http://schemas.microsoft.com/office/powerpoint/2010/main" val="6517916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48A0F6-D7DB-48B2-8C4F-1643E0CC2460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3885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48A0F6-D7DB-48B2-8C4F-1643E0CC2460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9207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48A0F6-D7DB-48B2-8C4F-1643E0CC2460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0946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FDAEE-C901-4035-A461-A10011728A7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0145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48A0F6-D7DB-48B2-8C4F-1643E0CC2460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69856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A94031-29DC-4089-0522-1DE6AC5ABB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>
            <a:extLst>
              <a:ext uri="{FF2B5EF4-FFF2-40B4-BE49-F238E27FC236}">
                <a16:creationId xmlns:a16="http://schemas.microsoft.com/office/drawing/2014/main" id="{EC53CBA4-10FE-93A6-3FAB-67E2CD83FB0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94" name="Shape 194">
            <a:extLst>
              <a:ext uri="{FF2B5EF4-FFF2-40B4-BE49-F238E27FC236}">
                <a16:creationId xmlns:a16="http://schemas.microsoft.com/office/drawing/2014/main" id="{1FDE58EA-AF85-B1E6-8897-65B616FFCD85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598316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25C4A1-28D9-4F42-B9E2-E50A1A818FC6}" type="slidenum">
              <a:rPr lang="en-US"/>
              <a:pPr/>
              <a:t>4</a:t>
            </a:fld>
            <a:endParaRPr lang="en-US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Actually, poles of chi and zeros of chi_inverse etc. </a:t>
            </a:r>
          </a:p>
          <a:p>
            <a:endParaRPr lang="en-US"/>
          </a:p>
          <a:p>
            <a:r>
              <a:rPr lang="en-US"/>
              <a:t>Approxs – in particular, adiabatic, where memory dep negelected entirely, or, in freq domain, this fhxc is constant</a:t>
            </a:r>
          </a:p>
        </p:txBody>
      </p:sp>
    </p:spTree>
    <p:extLst>
      <p:ext uri="{BB962C8B-B14F-4D97-AF65-F5344CB8AC3E}">
        <p14:creationId xmlns:p14="http://schemas.microsoft.com/office/powerpoint/2010/main" val="9878040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48A0F6-D7DB-48B2-8C4F-1643E0CC246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1102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48A0F6-D7DB-48B2-8C4F-1643E0CC246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0500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Exact</a:t>
            </a:r>
            <a:r>
              <a:rPr lang="en-US" baseline="0" dirty="0"/>
              <a:t> I for Ne atom ~ 0.79 </a:t>
            </a:r>
            <a:r>
              <a:rPr lang="en-US" baseline="0" dirty="0" err="1"/>
              <a:t>H,while</a:t>
            </a:r>
            <a:r>
              <a:rPr lang="en-US" baseline="0" dirty="0"/>
              <a:t> LDA gives ~0.44H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FDAEE-C901-4035-A461-A10011728A7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8016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Exact</a:t>
            </a:r>
            <a:r>
              <a:rPr lang="en-US" baseline="0" dirty="0"/>
              <a:t> I for Ne atom ~ 0.79 </a:t>
            </a:r>
            <a:r>
              <a:rPr lang="en-US" baseline="0" dirty="0" err="1"/>
              <a:t>H,while</a:t>
            </a:r>
            <a:r>
              <a:rPr lang="en-US" baseline="0" dirty="0"/>
              <a:t> </a:t>
            </a:r>
            <a:r>
              <a:rPr lang="en-US" baseline="0"/>
              <a:t>LDA gives ~0.44H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FDAEE-C901-4035-A461-A10011728A7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4951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92886C-3691-4C1C-B6B1-BC1808C88265}" type="slidenum">
              <a:rPr lang="en-US"/>
              <a:pPr/>
              <a:t>9</a:t>
            </a:fld>
            <a:endParaRPr lang="en-US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Should I put the energies??</a:t>
            </a:r>
          </a:p>
          <a:p>
            <a:r>
              <a:rPr lang="en-US" dirty="0"/>
              <a:t>I(</a:t>
            </a:r>
            <a:r>
              <a:rPr lang="en-US" dirty="0" err="1"/>
              <a:t>ZnBC</a:t>
            </a:r>
            <a:r>
              <a:rPr lang="en-US" dirty="0"/>
              <a:t>) = 5.57eV; A(BC) = -0.42eV;expect </a:t>
            </a:r>
            <a:r>
              <a:rPr lang="en-US" dirty="0" err="1"/>
              <a:t>w_CT</a:t>
            </a:r>
            <a:r>
              <a:rPr lang="en-US" dirty="0"/>
              <a:t> = 2.69eV</a:t>
            </a:r>
          </a:p>
          <a:p>
            <a:r>
              <a:rPr lang="en-US" dirty="0"/>
              <a:t>B3LYP TDDFT gives w = 1.33eV so error at least 1.36 </a:t>
            </a:r>
            <a:r>
              <a:rPr lang="en-US" dirty="0" err="1"/>
              <a:t>eV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8089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D4DA47-4E3B-47AA-A498-9BE73A9AEA6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7716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2193E8-1DFF-4655-ABB5-BE7F9E1968D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124752-3C14-455A-A89F-49C2003432C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9D88AC-988E-4836-98F9-0332B06B77E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CD78746-9582-489E-9B6C-47A35177602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C1F8F91-5E04-45B2-B52C-730EB269DB1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637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2912008-CBC3-45C6-B925-21FDE484554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2856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57200" y="3783790"/>
            <a:ext cx="8229600" cy="1125297"/>
          </a:xfrm>
          <a:prstGeom prst="rect">
            <a:avLst/>
          </a:prstGeom>
        </p:spPr>
        <p:txBody>
          <a:bodyPr/>
          <a:lstStyle>
            <a:lvl1pPr marL="0" indent="0" algn="ctr" defTabSz="309563">
              <a:lnSpc>
                <a:spcPct val="100000"/>
              </a:lnSpc>
              <a:spcBef>
                <a:spcPts val="0"/>
              </a:spcBef>
              <a:buSzTx/>
              <a:buNone/>
              <a:defRPr sz="2250" spc="-22">
                <a:latin typeface="Graphik-SemiboldItalic"/>
                <a:ea typeface="Graphik-SemiboldItalic"/>
                <a:cs typeface="Graphik-SemiboldItalic"/>
                <a:sym typeface="Graphik Semibold"/>
              </a:defRPr>
            </a:lvl1pPr>
            <a:lvl2pPr marL="0" indent="171450" algn="ctr" defTabSz="309563">
              <a:lnSpc>
                <a:spcPct val="100000"/>
              </a:lnSpc>
              <a:spcBef>
                <a:spcPts val="0"/>
              </a:spcBef>
              <a:buSzTx/>
              <a:buNone/>
              <a:defRPr sz="2250" spc="-22">
                <a:latin typeface="Graphik-SemiboldItalic"/>
                <a:ea typeface="Graphik-SemiboldItalic"/>
                <a:cs typeface="Graphik-SemiboldItalic"/>
                <a:sym typeface="Graphik Semibold"/>
              </a:defRPr>
            </a:lvl2pPr>
            <a:lvl3pPr marL="0" indent="342900" algn="ctr" defTabSz="309563">
              <a:lnSpc>
                <a:spcPct val="100000"/>
              </a:lnSpc>
              <a:spcBef>
                <a:spcPts val="0"/>
              </a:spcBef>
              <a:buSzTx/>
              <a:buNone/>
              <a:defRPr sz="2250" spc="-22">
                <a:latin typeface="Graphik-SemiboldItalic"/>
                <a:ea typeface="Graphik-SemiboldItalic"/>
                <a:cs typeface="Graphik-SemiboldItalic"/>
                <a:sym typeface="Graphik Semibold"/>
              </a:defRPr>
            </a:lvl3pPr>
            <a:lvl4pPr marL="0" indent="514350" algn="ctr" defTabSz="309563">
              <a:lnSpc>
                <a:spcPct val="100000"/>
              </a:lnSpc>
              <a:spcBef>
                <a:spcPts val="0"/>
              </a:spcBef>
              <a:buSzTx/>
              <a:buNone/>
              <a:defRPr sz="2250" spc="-22">
                <a:latin typeface="Graphik-SemiboldItalic"/>
                <a:ea typeface="Graphik-SemiboldItalic"/>
                <a:cs typeface="Graphik-SemiboldItalic"/>
                <a:sym typeface="Graphik Semibold"/>
              </a:defRPr>
            </a:lvl4pPr>
            <a:lvl5pPr marL="0" indent="685800" algn="ctr" defTabSz="309563">
              <a:lnSpc>
                <a:spcPct val="100000"/>
              </a:lnSpc>
              <a:spcBef>
                <a:spcPts val="0"/>
              </a:spcBef>
              <a:buSzTx/>
              <a:buNone/>
              <a:defRPr sz="2250" spc="-22">
                <a:latin typeface="Graphik-SemiboldItalic"/>
                <a:ea typeface="Graphik-SemiboldItalic"/>
                <a:cs typeface="Graphik-SemiboldItalic"/>
                <a:sym typeface="Graphik Semibold"/>
              </a:defRPr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880391" y="6553462"/>
            <a:ext cx="180338" cy="24365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9840602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5C586A-FDC0-47AB-BE21-4AD553F4172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16E5AF-AAD6-4EE6-8A15-9AAFCA8A7D9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45268A-FC90-45E3-B3F2-52F24D0A27E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2C1116-9F0B-4EAD-8D83-9DEFB584B02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E28A42-897C-4A5A-B6CC-33ADCAC0FB6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B483B6-4E4C-4B40-9B81-9356BA0E39B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02FBB7-E048-4280-966E-539B0549DA2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80CE2E-36B5-4D6F-A41F-7D26CD185C1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72A46FC-824B-4759-91A9-61F54924940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11.wmf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wmf"/><Relationship Id="rId5" Type="http://schemas.openxmlformats.org/officeDocument/2006/relationships/image" Target="../media/image33.wmf"/><Relationship Id="rId4" Type="http://schemas.openxmlformats.org/officeDocument/2006/relationships/image" Target="../media/image32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wmf"/><Relationship Id="rId5" Type="http://schemas.openxmlformats.org/officeDocument/2006/relationships/image" Target="../media/image37.wmf"/><Relationship Id="rId4" Type="http://schemas.openxmlformats.org/officeDocument/2006/relationships/image" Target="../media/image36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png"/></Relationships>
</file>

<file path=ppt/slides/_rels/slide2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28.png"/><Relationship Id="rId3" Type="http://schemas.openxmlformats.org/officeDocument/2006/relationships/image" Target="../media/image50.jpg"/><Relationship Id="rId12" Type="http://schemas.openxmlformats.org/officeDocument/2006/relationships/customXml" Target="../ink/ink3.xml"/><Relationship Id="rId17" Type="http://schemas.openxmlformats.org/officeDocument/2006/relationships/image" Target="../media/image54.png"/><Relationship Id="rId2" Type="http://schemas.openxmlformats.org/officeDocument/2006/relationships/image" Target="../media/image49.png"/><Relationship Id="rId16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327.png"/><Relationship Id="rId15" Type="http://schemas.openxmlformats.org/officeDocument/2006/relationships/image" Target="../media/image52.png"/><Relationship Id="rId10" Type="http://schemas.openxmlformats.org/officeDocument/2006/relationships/customXml" Target="../ink/ink2.xml"/><Relationship Id="rId4" Type="http://schemas.openxmlformats.org/officeDocument/2006/relationships/customXml" Target="../ink/ink1.xml"/><Relationship Id="rId9" Type="http://schemas.openxmlformats.org/officeDocument/2006/relationships/image" Target="../media/image326.png"/><Relationship Id="rId14" Type="http://schemas.openxmlformats.org/officeDocument/2006/relationships/image" Target="../media/image51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9.png"/><Relationship Id="rId13" Type="http://schemas.openxmlformats.org/officeDocument/2006/relationships/image" Target="../media/image47.png"/><Relationship Id="rId3" Type="http://schemas.openxmlformats.org/officeDocument/2006/relationships/image" Target="../media/image55.png"/><Relationship Id="rId12" Type="http://schemas.openxmlformats.org/officeDocument/2006/relationships/image" Target="../media/image6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5.xml"/><Relationship Id="rId11" Type="http://schemas.openxmlformats.org/officeDocument/2006/relationships/image" Target="../media/image59.png"/><Relationship Id="rId5" Type="http://schemas.openxmlformats.org/officeDocument/2006/relationships/customXml" Target="../ink/ink4.xml"/><Relationship Id="rId10" Type="http://schemas.openxmlformats.org/officeDocument/2006/relationships/image" Target="../media/image58.png"/><Relationship Id="rId4" Type="http://schemas.openxmlformats.org/officeDocument/2006/relationships/image" Target="../media/image56.png"/><Relationship Id="rId9" Type="http://schemas.openxmlformats.org/officeDocument/2006/relationships/image" Target="../media/image5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3.jpe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889620" y="5590604"/>
            <a:ext cx="50292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1" dirty="0" err="1">
                <a:latin typeface="Times New Roman" pitchFamily="18" charset="0"/>
              </a:rPr>
              <a:t>Neepa</a:t>
            </a:r>
            <a:r>
              <a:rPr lang="en-US" sz="2000" i="1" dirty="0">
                <a:latin typeface="Times New Roman" pitchFamily="18" charset="0"/>
              </a:rPr>
              <a:t> T. </a:t>
            </a:r>
            <a:r>
              <a:rPr lang="en-US" sz="2000" i="1" dirty="0" err="1">
                <a:latin typeface="Times New Roman" pitchFamily="18" charset="0"/>
              </a:rPr>
              <a:t>Maitra</a:t>
            </a:r>
            <a:endParaRPr lang="en-US" sz="2000" i="1" dirty="0"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2000" i="1" dirty="0">
                <a:latin typeface="Times New Roman" pitchFamily="18" charset="0"/>
              </a:rPr>
              <a:t>Rutgers University at Newark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29625" y="767606"/>
            <a:ext cx="815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Chalkboard" panose="03050602040202020205" pitchFamily="66" charset="77"/>
              </a:rPr>
              <a:t>Memory in Linear-Response TDDFT</a:t>
            </a:r>
          </a:p>
        </p:txBody>
      </p:sp>
      <p:pic>
        <p:nvPicPr>
          <p:cNvPr id="3" name="Picture 4" descr="utgers-Newark">
            <a:extLst>
              <a:ext uri="{FF2B5EF4-FFF2-40B4-BE49-F238E27FC236}">
                <a16:creationId xmlns:a16="http://schemas.microsoft.com/office/drawing/2014/main" id="{B0AE7456-BCDF-1F3B-D4AE-7805BDFDAA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2275" y="5580636"/>
            <a:ext cx="1007467" cy="1007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13125198-0F5C-41EB-B1DD-5B573D988D7A}"/>
              </a:ext>
            </a:extLst>
          </p:cNvPr>
          <p:cNvSpPr/>
          <p:nvPr/>
        </p:nvSpPr>
        <p:spPr>
          <a:xfrm>
            <a:off x="395536" y="620688"/>
            <a:ext cx="8280920" cy="1224136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12">
            <a:extLst>
              <a:ext uri="{FF2B5EF4-FFF2-40B4-BE49-F238E27FC236}">
                <a16:creationId xmlns:a16="http://schemas.microsoft.com/office/drawing/2014/main" id="{CD466C58-2D9C-FBDC-7277-70DD653108A1}"/>
              </a:ext>
            </a:extLst>
          </p:cNvPr>
          <p:cNvGrpSpPr>
            <a:grpSpLocks/>
          </p:cNvGrpSpPr>
          <p:nvPr/>
        </p:nvGrpSpPr>
        <p:grpSpPr bwMode="auto">
          <a:xfrm>
            <a:off x="3289920" y="3181877"/>
            <a:ext cx="2438400" cy="1555750"/>
            <a:chOff x="2064" y="1920"/>
            <a:chExt cx="1536" cy="980"/>
          </a:xfrm>
        </p:grpSpPr>
        <p:sp>
          <p:nvSpPr>
            <p:cNvPr id="6" name="Text Box 13">
              <a:extLst>
                <a:ext uri="{FF2B5EF4-FFF2-40B4-BE49-F238E27FC236}">
                  <a16:creationId xmlns:a16="http://schemas.microsoft.com/office/drawing/2014/main" id="{18B34238-7D29-A9B7-9BA8-C3837C3CB6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40" y="1920"/>
              <a:ext cx="960" cy="980"/>
            </a:xfrm>
            <a:prstGeom prst="rect">
              <a:avLst/>
            </a:prstGeom>
            <a:noFill/>
            <a:ln w="9525">
              <a:solidFill>
                <a:srgbClr val="945200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9600" i="1" dirty="0" err="1">
                  <a:solidFill>
                    <a:srgbClr val="945200"/>
                  </a:solidFill>
                  <a:latin typeface="Times New Roman" pitchFamily="18" charset="0"/>
                </a:rPr>
                <a:t>f</a:t>
              </a:r>
              <a:r>
                <a:rPr lang="en-US" sz="9600" i="1" baseline="-25000" dirty="0" err="1">
                  <a:solidFill>
                    <a:srgbClr val="945200"/>
                  </a:solidFill>
                  <a:latin typeface="Times New Roman" pitchFamily="18" charset="0"/>
                </a:rPr>
                <a:t>xc</a:t>
              </a:r>
              <a:endParaRPr lang="en-US" sz="9600" i="1" baseline="-25000" dirty="0">
                <a:solidFill>
                  <a:srgbClr val="945200"/>
                </a:solidFill>
                <a:latin typeface="Times New Roman" pitchFamily="18" charset="0"/>
              </a:endParaRPr>
            </a:p>
          </p:txBody>
        </p:sp>
        <p:sp>
          <p:nvSpPr>
            <p:cNvPr id="7" name="Line 14">
              <a:extLst>
                <a:ext uri="{FF2B5EF4-FFF2-40B4-BE49-F238E27FC236}">
                  <a16:creationId xmlns:a16="http://schemas.microsoft.com/office/drawing/2014/main" id="{3DB8669A-34CC-4CCD-53EF-AD07B3B8550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64" y="2304"/>
              <a:ext cx="1488" cy="144"/>
            </a:xfrm>
            <a:prstGeom prst="line">
              <a:avLst/>
            </a:prstGeom>
            <a:noFill/>
            <a:ln w="38100">
              <a:solidFill>
                <a:srgbClr val="9452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" name="AutoShape 15">
            <a:extLst>
              <a:ext uri="{FF2B5EF4-FFF2-40B4-BE49-F238E27FC236}">
                <a16:creationId xmlns:a16="http://schemas.microsoft.com/office/drawing/2014/main" id="{06FA1916-1E35-0C83-0C53-9700A2A03C58}"/>
              </a:ext>
            </a:extLst>
          </p:cNvPr>
          <p:cNvSpPr>
            <a:spLocks noChangeArrowheads="1"/>
          </p:cNvSpPr>
          <p:nvPr/>
        </p:nvSpPr>
        <p:spPr bwMode="auto">
          <a:xfrm rot="392198">
            <a:off x="5194920" y="3867677"/>
            <a:ext cx="1447800" cy="228600"/>
          </a:xfrm>
          <a:custGeom>
            <a:avLst/>
            <a:gdLst>
              <a:gd name="G0" fmla="+- 9257 0 0"/>
              <a:gd name="G1" fmla="+- 18514 0 0"/>
              <a:gd name="G2" fmla="+- 7200 0 0"/>
              <a:gd name="G3" fmla="*/ 9257 1 2"/>
              <a:gd name="G4" fmla="+- G3 10800 0"/>
              <a:gd name="G5" fmla="+- 21600 9257 18514"/>
              <a:gd name="G6" fmla="+- 18514 7200 0"/>
              <a:gd name="G7" fmla="*/ G6 1 2"/>
              <a:gd name="G8" fmla="*/ 18514 2 1"/>
              <a:gd name="G9" fmla="+- G8 0 21600"/>
              <a:gd name="G10" fmla="*/ 21600 G0 G1"/>
              <a:gd name="G11" fmla="*/ 21600 G4 G1"/>
              <a:gd name="G12" fmla="*/ 21600 G5 G1"/>
              <a:gd name="G13" fmla="*/ 21600 G7 G1"/>
              <a:gd name="G14" fmla="*/ 18514 1 2"/>
              <a:gd name="G15" fmla="+- G5 0 G4"/>
              <a:gd name="G16" fmla="+- G0 0 G4"/>
              <a:gd name="G17" fmla="*/ G2 G15 G16"/>
              <a:gd name="T0" fmla="*/ 15429 w 21600"/>
              <a:gd name="T1" fmla="*/ 0 h 21600"/>
              <a:gd name="T2" fmla="*/ 9257 w 21600"/>
              <a:gd name="T3" fmla="*/ 7200 h 21600"/>
              <a:gd name="T4" fmla="*/ 0 w 21600"/>
              <a:gd name="T5" fmla="*/ 18001 h 21600"/>
              <a:gd name="T6" fmla="*/ 9257 w 21600"/>
              <a:gd name="T7" fmla="*/ 21600 h 21600"/>
              <a:gd name="T8" fmla="*/ 18514 w 21600"/>
              <a:gd name="T9" fmla="*/ 15000 h 21600"/>
              <a:gd name="T10" fmla="*/ 21600 w 21600"/>
              <a:gd name="T11" fmla="*/ 7200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G12 h 21600"/>
              <a:gd name="T20" fmla="*/ G1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rgbClr val="945200"/>
          </a:solidFill>
          <a:ln w="9525">
            <a:solidFill>
              <a:srgbClr val="9452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9" name="Picture 16" descr="j0299763">
            <a:extLst>
              <a:ext uri="{FF2B5EF4-FFF2-40B4-BE49-F238E27FC236}">
                <a16:creationId xmlns:a16="http://schemas.microsoft.com/office/drawing/2014/main" id="{7BE4CA94-0842-F814-33DE-F4C3309CC5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52120" y="2191277"/>
            <a:ext cx="1066800" cy="877888"/>
          </a:xfrm>
          <a:prstGeom prst="rect">
            <a:avLst/>
          </a:prstGeom>
          <a:noFill/>
        </p:spPr>
      </p:pic>
      <p:pic>
        <p:nvPicPr>
          <p:cNvPr id="10" name="Picture 17" descr="j0299763">
            <a:extLst>
              <a:ext uri="{FF2B5EF4-FFF2-40B4-BE49-F238E27FC236}">
                <a16:creationId xmlns:a16="http://schemas.microsoft.com/office/drawing/2014/main" id="{36A7027F-9E60-13F7-8586-AD102F9D2F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23120" y="2496077"/>
            <a:ext cx="1066800" cy="877888"/>
          </a:xfrm>
          <a:prstGeom prst="rect">
            <a:avLst/>
          </a:prstGeom>
          <a:noFill/>
        </p:spPr>
      </p:pic>
      <p:sp>
        <p:nvSpPr>
          <p:cNvPr id="11" name="AutoShape 18">
            <a:extLst>
              <a:ext uri="{FF2B5EF4-FFF2-40B4-BE49-F238E27FC236}">
                <a16:creationId xmlns:a16="http://schemas.microsoft.com/office/drawing/2014/main" id="{712431A3-A352-99E2-A144-2F41987BBC77}"/>
              </a:ext>
            </a:extLst>
          </p:cNvPr>
          <p:cNvSpPr>
            <a:spLocks noChangeArrowheads="1"/>
          </p:cNvSpPr>
          <p:nvPr/>
        </p:nvSpPr>
        <p:spPr bwMode="auto">
          <a:xfrm rot="309513" flipH="1">
            <a:off x="2375520" y="3562877"/>
            <a:ext cx="1447800" cy="228600"/>
          </a:xfrm>
          <a:custGeom>
            <a:avLst/>
            <a:gdLst>
              <a:gd name="G0" fmla="+- 9257 0 0"/>
              <a:gd name="G1" fmla="+- 18514 0 0"/>
              <a:gd name="G2" fmla="+- 7200 0 0"/>
              <a:gd name="G3" fmla="*/ 9257 1 2"/>
              <a:gd name="G4" fmla="+- G3 10800 0"/>
              <a:gd name="G5" fmla="+- 21600 9257 18514"/>
              <a:gd name="G6" fmla="+- 18514 7200 0"/>
              <a:gd name="G7" fmla="*/ G6 1 2"/>
              <a:gd name="G8" fmla="*/ 18514 2 1"/>
              <a:gd name="G9" fmla="+- G8 0 21600"/>
              <a:gd name="G10" fmla="*/ 21600 G0 G1"/>
              <a:gd name="G11" fmla="*/ 21600 G4 G1"/>
              <a:gd name="G12" fmla="*/ 21600 G5 G1"/>
              <a:gd name="G13" fmla="*/ 21600 G7 G1"/>
              <a:gd name="G14" fmla="*/ 18514 1 2"/>
              <a:gd name="G15" fmla="+- G5 0 G4"/>
              <a:gd name="G16" fmla="+- G0 0 G4"/>
              <a:gd name="G17" fmla="*/ G2 G15 G16"/>
              <a:gd name="T0" fmla="*/ 15429 w 21600"/>
              <a:gd name="T1" fmla="*/ 0 h 21600"/>
              <a:gd name="T2" fmla="*/ 9257 w 21600"/>
              <a:gd name="T3" fmla="*/ 7200 h 21600"/>
              <a:gd name="T4" fmla="*/ 0 w 21600"/>
              <a:gd name="T5" fmla="*/ 18001 h 21600"/>
              <a:gd name="T6" fmla="*/ 9257 w 21600"/>
              <a:gd name="T7" fmla="*/ 21600 h 21600"/>
              <a:gd name="T8" fmla="*/ 18514 w 21600"/>
              <a:gd name="T9" fmla="*/ 15000 h 21600"/>
              <a:gd name="T10" fmla="*/ 21600 w 21600"/>
              <a:gd name="T11" fmla="*/ 7200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G12 h 21600"/>
              <a:gd name="T20" fmla="*/ G1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rgbClr val="945200"/>
          </a:solidFill>
          <a:ln w="9525">
            <a:solidFill>
              <a:srgbClr val="9452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33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 t="58952"/>
          <a:stretch>
            <a:fillRect/>
          </a:stretch>
        </p:blipFill>
        <p:spPr bwMode="auto">
          <a:xfrm>
            <a:off x="304800" y="1505422"/>
            <a:ext cx="4267200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195" name="Freeform 3"/>
          <p:cNvSpPr>
            <a:spLocks/>
          </p:cNvSpPr>
          <p:nvPr/>
        </p:nvSpPr>
        <p:spPr bwMode="auto">
          <a:xfrm>
            <a:off x="1143000" y="1505422"/>
            <a:ext cx="2590800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240" y="48"/>
              </a:cxn>
              <a:cxn ang="0">
                <a:pos x="576" y="0"/>
              </a:cxn>
              <a:cxn ang="0">
                <a:pos x="1152" y="48"/>
              </a:cxn>
              <a:cxn ang="0">
                <a:pos x="1632" y="144"/>
              </a:cxn>
            </a:cxnLst>
            <a:rect l="0" t="0" r="r" b="b"/>
            <a:pathLst>
              <a:path w="1632" h="144">
                <a:moveTo>
                  <a:pt x="0" y="144"/>
                </a:moveTo>
                <a:cubicBezTo>
                  <a:pt x="72" y="108"/>
                  <a:pt x="144" y="72"/>
                  <a:pt x="240" y="48"/>
                </a:cubicBezTo>
                <a:cubicBezTo>
                  <a:pt x="336" y="24"/>
                  <a:pt x="424" y="0"/>
                  <a:pt x="576" y="0"/>
                </a:cubicBezTo>
                <a:cubicBezTo>
                  <a:pt x="728" y="0"/>
                  <a:pt x="976" y="24"/>
                  <a:pt x="1152" y="48"/>
                </a:cubicBezTo>
                <a:cubicBezTo>
                  <a:pt x="1328" y="72"/>
                  <a:pt x="1552" y="128"/>
                  <a:pt x="1632" y="144"/>
                </a:cubicBezTo>
              </a:path>
            </a:pathLst>
          </a:custGeom>
          <a:noFill/>
          <a:ln w="9525" cap="flat">
            <a:solidFill>
              <a:srgbClr val="990099"/>
            </a:solidFill>
            <a:prstDash val="dash"/>
            <a:round/>
            <a:headEnd type="none" w="med" len="med"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990600" y="1657822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>
                <a:solidFill>
                  <a:srgbClr val="990099"/>
                </a:solidFill>
                <a:cs typeface="Arial" charset="0"/>
              </a:rPr>
              <a:t>e</a:t>
            </a:r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/>
          <a:srcRect r="9891" b="13623"/>
          <a:stretch>
            <a:fillRect/>
          </a:stretch>
        </p:blipFill>
        <p:spPr bwMode="auto">
          <a:xfrm>
            <a:off x="4419600" y="1505422"/>
            <a:ext cx="47244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304800" y="568797"/>
            <a:ext cx="83772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>
                <a:cs typeface="Arial" charset="0"/>
              </a:rPr>
              <a:t>First, we know what the </a:t>
            </a:r>
            <a:r>
              <a:rPr lang="en-US" sz="2000" i="1">
                <a:latin typeface="Times New Roman" pitchFamily="18" charset="0"/>
                <a:cs typeface="Arial" charset="0"/>
              </a:rPr>
              <a:t>exact</a:t>
            </a:r>
            <a:r>
              <a:rPr lang="en-US">
                <a:cs typeface="Arial" charset="0"/>
              </a:rPr>
              <a:t> energy for charge transfer at long range should be:</a:t>
            </a:r>
          </a:p>
        </p:txBody>
      </p:sp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0413" y="4199410"/>
            <a:ext cx="1752600" cy="3746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215900" y="2877022"/>
            <a:ext cx="89281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Now to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analyse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TDDFT, use single-pole approximation (SPA):</a:t>
            </a:r>
          </a:p>
        </p:txBody>
      </p:sp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9600" y="3410422"/>
            <a:ext cx="6553200" cy="838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8205" name="Text Box 13"/>
          <p:cNvSpPr txBox="1">
            <a:spLocks noChangeArrowheads="1"/>
          </p:cNvSpPr>
          <p:nvPr/>
        </p:nvSpPr>
        <p:spPr bwMode="auto">
          <a:xfrm>
            <a:off x="381000" y="108432"/>
            <a:ext cx="8763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u="sng" dirty="0">
                <a:latin typeface="Calibri" panose="020F0502020204030204" pitchFamily="34" charset="0"/>
                <a:cs typeface="Calibri" panose="020F0502020204030204" pitchFamily="34" charset="0"/>
              </a:rPr>
              <a:t>Why </a:t>
            </a:r>
            <a:r>
              <a:rPr lang="en-US" sz="2400" u="sng" dirty="0" err="1">
                <a:latin typeface="Calibri" panose="020F0502020204030204" pitchFamily="34" charset="0"/>
                <a:cs typeface="Calibri" panose="020F0502020204030204" pitchFamily="34" charset="0"/>
              </a:rPr>
              <a:t>semilocal</a:t>
            </a:r>
            <a:r>
              <a:rPr lang="en-US" sz="2400" u="sng" dirty="0">
                <a:latin typeface="Calibri" panose="020F0502020204030204" pitchFamily="34" charset="0"/>
                <a:cs typeface="Calibri" panose="020F0502020204030204" pitchFamily="34" charset="0"/>
              </a:rPr>
              <a:t> adiabatic  </a:t>
            </a:r>
            <a:r>
              <a:rPr lang="en-US" sz="2400" u="sng" dirty="0" err="1">
                <a:latin typeface="Calibri" panose="020F0502020204030204" pitchFamily="34" charset="0"/>
                <a:cs typeface="Calibri" panose="020F0502020204030204" pitchFamily="34" charset="0"/>
              </a:rPr>
              <a:t>approx’s</a:t>
            </a:r>
            <a:r>
              <a:rPr lang="en-US" sz="2400" u="sng" dirty="0">
                <a:latin typeface="Calibri" panose="020F0502020204030204" pitchFamily="34" charset="0"/>
                <a:cs typeface="Calibri" panose="020F0502020204030204" pitchFamily="34" charset="0"/>
              </a:rPr>
              <a:t> fail for long-range charge transfer</a:t>
            </a: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1217613" y="3742210"/>
            <a:ext cx="762000" cy="457200"/>
            <a:chOff x="768" y="3072"/>
            <a:chExt cx="432" cy="288"/>
          </a:xfrm>
        </p:grpSpPr>
        <p:sp>
          <p:nvSpPr>
            <p:cNvPr id="8207" name="Text Box 15"/>
            <p:cNvSpPr txBox="1">
              <a:spLocks noChangeArrowheads="1"/>
            </p:cNvSpPr>
            <p:nvPr/>
          </p:nvSpPr>
          <p:spPr bwMode="auto">
            <a:xfrm>
              <a:off x="768" y="3168"/>
              <a:ext cx="432" cy="1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400" b="1">
                  <a:solidFill>
                    <a:srgbClr val="800080"/>
                  </a:solidFill>
                  <a:cs typeface="Arial" charset="0"/>
                </a:rPr>
                <a:t>-</a:t>
              </a:r>
              <a:r>
                <a:rPr lang="en-US" sz="1400" b="1" i="1">
                  <a:solidFill>
                    <a:srgbClr val="800080"/>
                  </a:solidFill>
                  <a:cs typeface="Arial" charset="0"/>
                </a:rPr>
                <a:t>A</a:t>
              </a:r>
              <a:r>
                <a:rPr lang="en-US" sz="1400" b="1" i="1" baseline="-25000">
                  <a:solidFill>
                    <a:srgbClr val="800080"/>
                  </a:solidFill>
                  <a:cs typeface="Arial" charset="0"/>
                </a:rPr>
                <a:t>s,2</a:t>
              </a:r>
            </a:p>
          </p:txBody>
        </p:sp>
        <p:sp>
          <p:nvSpPr>
            <p:cNvPr id="8208" name="Line 16"/>
            <p:cNvSpPr>
              <a:spLocks noChangeShapeType="1"/>
            </p:cNvSpPr>
            <p:nvPr/>
          </p:nvSpPr>
          <p:spPr bwMode="auto">
            <a:xfrm flipH="1" flipV="1">
              <a:off x="816" y="3072"/>
              <a:ext cx="48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1828800" y="3791422"/>
            <a:ext cx="457200" cy="381000"/>
            <a:chOff x="1152" y="3072"/>
            <a:chExt cx="288" cy="240"/>
          </a:xfrm>
        </p:grpSpPr>
        <p:sp>
          <p:nvSpPr>
            <p:cNvPr id="8210" name="Text Box 18"/>
            <p:cNvSpPr txBox="1">
              <a:spLocks noChangeArrowheads="1"/>
            </p:cNvSpPr>
            <p:nvPr/>
          </p:nvSpPr>
          <p:spPr bwMode="auto">
            <a:xfrm>
              <a:off x="1200" y="3120"/>
              <a:ext cx="240" cy="1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400" b="1">
                  <a:solidFill>
                    <a:srgbClr val="800080"/>
                  </a:solidFill>
                  <a:cs typeface="Arial" charset="0"/>
                </a:rPr>
                <a:t>-</a:t>
              </a:r>
              <a:r>
                <a:rPr lang="en-US" sz="1400" b="1" i="1">
                  <a:solidFill>
                    <a:srgbClr val="800080"/>
                  </a:solidFill>
                  <a:cs typeface="Arial" charset="0"/>
                </a:rPr>
                <a:t>I</a:t>
              </a:r>
              <a:r>
                <a:rPr lang="en-US" sz="1400" b="1" i="1" baseline="-25000">
                  <a:solidFill>
                    <a:srgbClr val="800080"/>
                  </a:solidFill>
                  <a:cs typeface="Arial" charset="0"/>
                </a:rPr>
                <a:t>1</a:t>
              </a:r>
            </a:p>
          </p:txBody>
        </p:sp>
        <p:sp>
          <p:nvSpPr>
            <p:cNvPr id="8211" name="Line 19"/>
            <p:cNvSpPr>
              <a:spLocks noChangeShapeType="1"/>
            </p:cNvSpPr>
            <p:nvPr/>
          </p:nvSpPr>
          <p:spPr bwMode="auto">
            <a:xfrm flipH="1" flipV="1">
              <a:off x="1152" y="3072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pic>
        <p:nvPicPr>
          <p:cNvPr id="8213" name="Picture 2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334000" y="2419822"/>
            <a:ext cx="33528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214" name="Line 22"/>
          <p:cNvSpPr>
            <a:spLocks noChangeShapeType="1"/>
          </p:cNvSpPr>
          <p:nvPr/>
        </p:nvSpPr>
        <p:spPr bwMode="auto">
          <a:xfrm flipH="1">
            <a:off x="4724400" y="2648422"/>
            <a:ext cx="533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15" name="Text Box 23"/>
          <p:cNvSpPr txBox="1">
            <a:spLocks noChangeArrowheads="1"/>
          </p:cNvSpPr>
          <p:nvPr/>
        </p:nvSpPr>
        <p:spPr bwMode="auto">
          <a:xfrm>
            <a:off x="6897080" y="1058762"/>
            <a:ext cx="152204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 dirty="0">
                <a:solidFill>
                  <a:schemeClr val="accent2"/>
                </a:solidFill>
              </a:rPr>
              <a:t>ionization energy of donor</a:t>
            </a:r>
          </a:p>
        </p:txBody>
      </p:sp>
      <p:sp>
        <p:nvSpPr>
          <p:cNvPr id="8216" name="Text Box 24"/>
          <p:cNvSpPr txBox="1">
            <a:spLocks noChangeArrowheads="1"/>
          </p:cNvSpPr>
          <p:nvPr/>
        </p:nvSpPr>
        <p:spPr bwMode="auto">
          <a:xfrm>
            <a:off x="7543800" y="1886422"/>
            <a:ext cx="1600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 dirty="0">
                <a:solidFill>
                  <a:schemeClr val="accent2"/>
                </a:solidFill>
              </a:rPr>
              <a:t>electron affinity of acceptor</a:t>
            </a:r>
          </a:p>
        </p:txBody>
      </p:sp>
      <p:sp>
        <p:nvSpPr>
          <p:cNvPr id="8217" name="Text Box 25"/>
          <p:cNvSpPr txBox="1">
            <a:spLocks noChangeArrowheads="1"/>
          </p:cNvSpPr>
          <p:nvPr/>
        </p:nvSpPr>
        <p:spPr bwMode="auto">
          <a:xfrm>
            <a:off x="62136" y="5760954"/>
            <a:ext cx="9262392" cy="186204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>
                <a:latin typeface="Calibri" panose="020F0502020204030204" pitchFamily="34" charset="0"/>
              </a:rPr>
              <a:t>Tozer, JCP </a:t>
            </a:r>
            <a:r>
              <a:rPr lang="en-US" sz="1600" b="1" dirty="0">
                <a:latin typeface="Calibri" panose="020F0502020204030204" pitchFamily="34" charset="0"/>
              </a:rPr>
              <a:t>119</a:t>
            </a:r>
            <a:r>
              <a:rPr lang="en-US" sz="1600" dirty="0">
                <a:latin typeface="Calibri" panose="020F0502020204030204" pitchFamily="34" charset="0"/>
              </a:rPr>
              <a:t>, 12697 (2003) ; </a:t>
            </a:r>
            <a:r>
              <a:rPr lang="en-US" sz="1600" dirty="0" err="1">
                <a:latin typeface="Calibri" panose="020F0502020204030204" pitchFamily="34" charset="0"/>
              </a:rPr>
              <a:t>Dreuw</a:t>
            </a:r>
            <a:r>
              <a:rPr lang="en-US" sz="1600" dirty="0">
                <a:latin typeface="Calibri" panose="020F0502020204030204" pitchFamily="34" charset="0"/>
              </a:rPr>
              <a:t>, J. Weisman, and M. Head-Gordon, JCP </a:t>
            </a:r>
            <a:r>
              <a:rPr lang="en-US" sz="1600" b="1" dirty="0">
                <a:latin typeface="Calibri" panose="020F0502020204030204" pitchFamily="34" charset="0"/>
              </a:rPr>
              <a:t>119</a:t>
            </a:r>
            <a:r>
              <a:rPr lang="en-US" sz="1600" dirty="0">
                <a:latin typeface="Calibri" panose="020F0502020204030204" pitchFamily="34" charset="0"/>
              </a:rPr>
              <a:t>, 2943 (2003)</a:t>
            </a:r>
          </a:p>
          <a:p>
            <a:pPr>
              <a:spcBef>
                <a:spcPct val="50000"/>
              </a:spcBef>
            </a:pPr>
            <a:r>
              <a:rPr lang="en-US" dirty="0">
                <a:latin typeface="Calibri" panose="020F0502020204030204" pitchFamily="34" charset="0"/>
              </a:rPr>
              <a:t>Several work-arounds proposed, e.g. range-separated hybrids: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Baer et al, Annu. Rev. Phys. Chem. </a:t>
            </a: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61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, 85 (2010)</a:t>
            </a:r>
          </a:p>
          <a:p>
            <a:pPr>
              <a:spcBef>
                <a:spcPct val="50000"/>
              </a:spcBef>
            </a:pPr>
            <a:endParaRPr lang="en-US" dirty="0">
              <a:latin typeface="Calibri" panose="020F0502020204030204" pitchFamily="34" charset="0"/>
            </a:endParaRPr>
          </a:p>
          <a:p>
            <a:pPr algn="r">
              <a:spcBef>
                <a:spcPct val="50000"/>
              </a:spcBef>
            </a:pPr>
            <a:r>
              <a:rPr lang="en-US" i="1" dirty="0"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8218" name="Rectangle 26"/>
          <p:cNvSpPr>
            <a:spLocks noChangeArrowheads="1"/>
          </p:cNvSpPr>
          <p:nvPr/>
        </p:nvSpPr>
        <p:spPr bwMode="auto">
          <a:xfrm>
            <a:off x="304800" y="5391622"/>
            <a:ext cx="71279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spcBef>
                <a:spcPct val="50000"/>
              </a:spcBef>
              <a:buFontTx/>
              <a:buChar char="•"/>
            </a:pPr>
            <a:r>
              <a:rPr lang="en-US" b="1" dirty="0">
                <a:solidFill>
                  <a:srgbClr val="33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And we just saw, the usual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ground-state approximations underestimate </a:t>
            </a:r>
            <a:r>
              <a:rPr lang="en-US" i="1" dirty="0">
                <a:solidFill>
                  <a:srgbClr val="0070C0"/>
                </a:solidFill>
                <a:latin typeface="Palatino" pitchFamily="2" charset="77"/>
                <a:ea typeface="Palatino" pitchFamily="2" charset="77"/>
                <a:cs typeface="Calibri" panose="020F0502020204030204" pitchFamily="34" charset="0"/>
              </a:rPr>
              <a:t>I</a:t>
            </a:r>
          </a:p>
        </p:txBody>
      </p:sp>
      <p:sp>
        <p:nvSpPr>
          <p:cNvPr id="8219" name="Text Box 27"/>
          <p:cNvSpPr txBox="1">
            <a:spLocks noChangeArrowheads="1"/>
          </p:cNvSpPr>
          <p:nvPr/>
        </p:nvSpPr>
        <p:spPr bwMode="auto">
          <a:xfrm>
            <a:off x="377412" y="4670267"/>
            <a:ext cx="8334375" cy="641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  <a:buFontTx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i.e. get just the </a:t>
            </a:r>
            <a:r>
              <a:rPr lang="en-US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bare KS orbital energy difference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missing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xc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contribution to acceptor’s electron affinity, A</a:t>
            </a:r>
            <a:r>
              <a:rPr lang="en-US" sz="24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xc,2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 and -1/R</a:t>
            </a:r>
          </a:p>
        </p:txBody>
      </p:sp>
      <p:sp>
        <p:nvSpPr>
          <p:cNvPr id="8220" name="Rectangle 28"/>
          <p:cNvSpPr>
            <a:spLocks noChangeArrowheads="1"/>
          </p:cNvSpPr>
          <p:nvPr/>
        </p:nvSpPr>
        <p:spPr bwMode="auto">
          <a:xfrm>
            <a:off x="6248400" y="1505422"/>
            <a:ext cx="2895600" cy="381000"/>
          </a:xfrm>
          <a:prstGeom prst="rect">
            <a:avLst/>
          </a:prstGeom>
          <a:noFill/>
          <a:ln w="9525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21" name="Line 29"/>
          <p:cNvSpPr>
            <a:spLocks noChangeShapeType="1"/>
          </p:cNvSpPr>
          <p:nvPr/>
        </p:nvSpPr>
        <p:spPr bwMode="auto">
          <a:xfrm>
            <a:off x="3200400" y="895822"/>
            <a:ext cx="2971800" cy="609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0" grpId="0"/>
      <p:bldP spid="8214" grpId="0" animBg="1"/>
      <p:bldP spid="8217" grpId="0"/>
      <p:bldP spid="8218" grpId="0"/>
      <p:bldP spid="8219" grpId="0"/>
      <p:bldP spid="8220" grpId="0" animBg="1"/>
      <p:bldP spid="82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8" name="Rectangle 10"/>
          <p:cNvSpPr>
            <a:spLocks noChangeArrowheads="1"/>
          </p:cNvSpPr>
          <p:nvPr/>
        </p:nvSpPr>
        <p:spPr bwMode="auto">
          <a:xfrm>
            <a:off x="251031" y="1556792"/>
            <a:ext cx="5181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Blip>
                <a:blip r:embed="rId3"/>
              </a:buBlip>
            </a:pPr>
            <a:r>
              <a:rPr lang="en-US" sz="2000" dirty="0">
                <a:solidFill>
                  <a:srgbClr val="00B050"/>
                </a:solidFill>
                <a:latin typeface="Calibri" panose="020F0502020204030204" pitchFamily="34" charset="0"/>
              </a:rPr>
              <a:t>Rydberg states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US" sz="2000" dirty="0">
              <a:latin typeface="Calibri" panose="020F0502020204030204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US" sz="2000" dirty="0">
              <a:latin typeface="Calibri" panose="020F0502020204030204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US" sz="2000" dirty="0">
              <a:latin typeface="Calibri" panose="020F0502020204030204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US" sz="2000" dirty="0">
              <a:latin typeface="Calibri" panose="020F0502020204030204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US" sz="2000" dirty="0">
              <a:latin typeface="Calibri" panose="020F0502020204030204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US" sz="2000" dirty="0">
              <a:latin typeface="Calibri" panose="020F0502020204030204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Blip>
                <a:blip r:embed="rId3"/>
              </a:buBlip>
            </a:pPr>
            <a:r>
              <a:rPr lang="en-US" sz="2000" dirty="0">
                <a:solidFill>
                  <a:srgbClr val="0000FF"/>
                </a:solidFill>
                <a:latin typeface="Calibri" panose="020F0502020204030204" pitchFamily="34" charset="0"/>
              </a:rPr>
              <a:t>Polarizabilities of long-chain molecules</a:t>
            </a:r>
            <a:r>
              <a:rPr lang="en-US" sz="2000" dirty="0">
                <a:latin typeface="Calibri" panose="020F0502020204030204" pitchFamily="34" charset="0"/>
              </a:rPr>
              <a:t>	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2000" dirty="0">
                <a:latin typeface="Calibri" panose="020F0502020204030204" pitchFamily="34" charset="0"/>
              </a:rPr>
              <a:t>	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2000" dirty="0">
                <a:latin typeface="Calibri" panose="020F0502020204030204" pitchFamily="34" charset="0"/>
              </a:rPr>
              <a:t>	 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US" sz="2000" dirty="0">
              <a:latin typeface="Calibri" panose="020F0502020204030204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US" sz="2000" dirty="0">
              <a:latin typeface="Calibri" panose="020F0502020204030204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US" sz="2000" dirty="0">
              <a:latin typeface="Calibri" panose="020F0502020204030204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US" sz="2000" dirty="0">
              <a:latin typeface="Calibri" panose="020F0502020204030204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US" sz="2000" dirty="0">
              <a:latin typeface="Calibri" panose="020F0502020204030204" pitchFamily="34" charset="0"/>
            </a:endParaRPr>
          </a:p>
        </p:txBody>
      </p:sp>
      <p:sp>
        <p:nvSpPr>
          <p:cNvPr id="73739" name="Text Box 11"/>
          <p:cNvSpPr txBox="1">
            <a:spLocks noChangeArrowheads="1"/>
          </p:cNvSpPr>
          <p:nvPr/>
        </p:nvSpPr>
        <p:spPr bwMode="auto">
          <a:xfrm>
            <a:off x="4909931" y="3608243"/>
            <a:ext cx="441779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0000FF"/>
                </a:solidFill>
                <a:latin typeface="Calibri" panose="020F0502020204030204" pitchFamily="34" charset="0"/>
                <a:cs typeface="Arial" charset="0"/>
              </a:rPr>
              <a:t>Ground-state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Arial" charset="0"/>
              </a:rPr>
              <a:t> </a:t>
            </a:r>
            <a:r>
              <a:rPr lang="en-US" i="1" dirty="0" err="1">
                <a:solidFill>
                  <a:srgbClr val="0432FF"/>
                </a:solidFill>
                <a:latin typeface="Palatino" pitchFamily="2" charset="77"/>
                <a:ea typeface="Palatino" pitchFamily="2" charset="77"/>
                <a:cs typeface="Arial" charset="0"/>
              </a:rPr>
              <a:t>v</a:t>
            </a:r>
            <a:r>
              <a:rPr lang="en-US" baseline="-25000" dirty="0" err="1">
                <a:solidFill>
                  <a:srgbClr val="0432FF"/>
                </a:solidFill>
                <a:latin typeface="Calibri" panose="020F0502020204030204" pitchFamily="34" charset="0"/>
                <a:cs typeface="Arial" charset="0"/>
              </a:rPr>
              <a:t>xc</a:t>
            </a:r>
            <a:r>
              <a:rPr lang="en-US" dirty="0">
                <a:solidFill>
                  <a:srgbClr val="0432FF"/>
                </a:solidFill>
                <a:latin typeface="Calibri" panose="020F0502020204030204" pitchFamily="34" charset="0"/>
                <a:cs typeface="Arial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alibri" panose="020F0502020204030204" pitchFamily="34" charset="0"/>
                <a:cs typeface="Arial" charset="0"/>
              </a:rPr>
              <a:t>needs non-local density-dependence</a:t>
            </a:r>
          </a:p>
          <a:p>
            <a:endParaRPr lang="en-US" dirty="0">
              <a:solidFill>
                <a:srgbClr val="0000FF"/>
              </a:solidFill>
              <a:latin typeface="Calibri" panose="020F0502020204030204" pitchFamily="34" charset="0"/>
              <a:cs typeface="Arial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0000FF"/>
                </a:solidFill>
                <a:latin typeface="Calibri" panose="020F0502020204030204" pitchFamily="34" charset="0"/>
                <a:cs typeface="Arial" charset="0"/>
              </a:rPr>
              <a:t>EXX, SIC-LDA, TD current-DFT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2558059" y="1492477"/>
                <a:ext cx="6444496" cy="17415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Courier New" panose="02070309020205020404" pitchFamily="49" charset="0"/>
                  <a:buChar char="o"/>
                </a:pPr>
                <a:r>
                  <a:rPr lang="en-US" dirty="0">
                    <a:solidFill>
                      <a:srgbClr val="00B050"/>
                    </a:solidFill>
                    <a:latin typeface="Calibri" panose="020F0502020204030204" pitchFamily="34" charset="0"/>
                  </a:rPr>
                  <a:t>GS</a:t>
                </a:r>
                <a:r>
                  <a:rPr lang="en-US" dirty="0">
                    <a:solidFill>
                      <a:srgbClr val="008000"/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en-US" i="1" dirty="0" err="1">
                    <a:solidFill>
                      <a:srgbClr val="008F00"/>
                    </a:solidFill>
                    <a:latin typeface="Palatino" pitchFamily="2" charset="77"/>
                    <a:ea typeface="Palatino" pitchFamily="2" charset="77"/>
                    <a:cs typeface="Arial" charset="0"/>
                  </a:rPr>
                  <a:t>v</a:t>
                </a:r>
                <a:r>
                  <a:rPr lang="en-US" baseline="-25000" dirty="0" err="1">
                    <a:solidFill>
                      <a:srgbClr val="008F00"/>
                    </a:solidFill>
                    <a:latin typeface="Calibri" panose="020F0502020204030204" pitchFamily="34" charset="0"/>
                    <a:cs typeface="Arial" charset="0"/>
                  </a:rPr>
                  <a:t>xc</a:t>
                </a:r>
                <a:r>
                  <a:rPr lang="en-US" dirty="0">
                    <a:solidFill>
                      <a:srgbClr val="008F00"/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en-US" dirty="0">
                    <a:solidFill>
                      <a:srgbClr val="00B050"/>
                    </a:solidFill>
                    <a:latin typeface="Calibri" panose="020F0502020204030204" pitchFamily="34" charset="0"/>
                  </a:rPr>
                  <a:t>decays ~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  <m:rad>
                          <m:radPr>
                            <m:degHide m:val="on"/>
                            <m:ctrlP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</m:rad>
                      </m:sup>
                    </m:sSup>
                    <m:r>
                      <a:rPr lang="en-US" b="0" i="1" baseline="3000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>
                    <a:solidFill>
                      <a:srgbClr val="00B050"/>
                    </a:solidFill>
                    <a:latin typeface="Calibri" panose="020F0502020204030204" pitchFamily="34" charset="0"/>
                  </a:rPr>
                  <a:t> instead of </a:t>
                </a:r>
                <a:r>
                  <a:rPr lang="en-US" i="1" dirty="0">
                    <a:solidFill>
                      <a:srgbClr val="00B050"/>
                    </a:solidFill>
                    <a:latin typeface="Calibri" panose="020F0502020204030204" pitchFamily="34" charset="0"/>
                  </a:rPr>
                  <a:t>-1/r </a:t>
                </a:r>
                <a:r>
                  <a:rPr lang="en-US" dirty="0">
                    <a:solidFill>
                      <a:srgbClr val="00B050"/>
                    </a:solidFill>
                    <a:latin typeface="Calibri" panose="020F0502020204030204" pitchFamily="34" charset="0"/>
                  </a:rPr>
                  <a:t>at large </a:t>
                </a:r>
                <a:r>
                  <a:rPr lang="en-US" i="1" dirty="0">
                    <a:solidFill>
                      <a:srgbClr val="00B050"/>
                    </a:solidFill>
                    <a:latin typeface="Calibri" panose="020F0502020204030204" pitchFamily="34" charset="0"/>
                  </a:rPr>
                  <a:t>r</a:t>
                </a:r>
              </a:p>
              <a:p>
                <a:endParaRPr lang="en-US" i="1" dirty="0">
                  <a:solidFill>
                    <a:srgbClr val="00B050"/>
                  </a:solidFill>
                  <a:latin typeface="Calibri" panose="020F0502020204030204" pitchFamily="34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ü"/>
                </a:pPr>
                <a:r>
                  <a:rPr lang="en-US" dirty="0">
                    <a:solidFill>
                      <a:srgbClr val="00B050"/>
                    </a:solidFill>
                    <a:latin typeface="Calibri" panose="020F0502020204030204" pitchFamily="34" charset="0"/>
                  </a:rPr>
                  <a:t>Asymptotically corrected (“cut &amp; splice”) </a:t>
                </a:r>
                <a:r>
                  <a:rPr lang="en-US" dirty="0" err="1">
                    <a:solidFill>
                      <a:srgbClr val="00B050"/>
                    </a:solidFill>
                    <a:latin typeface="Calibri" panose="020F0502020204030204" pitchFamily="34" charset="0"/>
                  </a:rPr>
                  <a:t>functionals</a:t>
                </a:r>
                <a:r>
                  <a:rPr lang="en-US" dirty="0">
                    <a:solidFill>
                      <a:srgbClr val="00B050"/>
                    </a:solidFill>
                    <a:latin typeface="Calibri" panose="020F0502020204030204" pitchFamily="34" charset="0"/>
                  </a:rPr>
                  <a:t>, (e.g. LB94, HCTH(AC)), EXX, or range-separated hybrids (</a:t>
                </a:r>
                <a:r>
                  <a:rPr lang="en-US" dirty="0" err="1">
                    <a:solidFill>
                      <a:srgbClr val="00B050"/>
                    </a:solidFill>
                    <a:latin typeface="Calibri" panose="020F0502020204030204" pitchFamily="34" charset="0"/>
                  </a:rPr>
                  <a:t>eg</a:t>
                </a:r>
                <a:r>
                  <a:rPr lang="en-US" dirty="0">
                    <a:solidFill>
                      <a:srgbClr val="00B050"/>
                    </a:solidFill>
                    <a:latin typeface="Calibri" panose="020F0502020204030204" pitchFamily="34" charset="0"/>
                  </a:rPr>
                  <a:t> CAM-B3LYP)…</a:t>
                </a:r>
              </a:p>
              <a:p>
                <a:r>
                  <a:rPr lang="en-US" sz="1600" dirty="0">
                    <a:latin typeface="Calibri" panose="020F0502020204030204" pitchFamily="34" charset="0"/>
                  </a:rPr>
                  <a:t>e.g. Tozer &amp; Handy Phys. Chem. Chem. Phys.</a:t>
                </a:r>
                <a:r>
                  <a:rPr lang="en-US" sz="1600" b="1" dirty="0">
                    <a:latin typeface="Calibri" panose="020F0502020204030204" pitchFamily="34" charset="0"/>
                  </a:rPr>
                  <a:t> 2</a:t>
                </a:r>
                <a:r>
                  <a:rPr lang="en-US" sz="1600" dirty="0">
                    <a:latin typeface="Calibri" panose="020F0502020204030204" pitchFamily="34" charset="0"/>
                  </a:rPr>
                  <a:t>, 2117, (2000); </a:t>
                </a:r>
              </a:p>
              <a:p>
                <a:r>
                  <a:rPr lang="en-US" sz="1600" dirty="0">
                    <a:latin typeface="Calibri" panose="020F0502020204030204" pitchFamily="34" charset="0"/>
                  </a:rPr>
                  <a:t>        Yanai, Tew, &amp; Handy, Chem. Phys. Lett. </a:t>
                </a:r>
                <a:r>
                  <a:rPr lang="en-US" sz="1600" b="1" dirty="0">
                    <a:latin typeface="Calibri" panose="020F0502020204030204" pitchFamily="34" charset="0"/>
                  </a:rPr>
                  <a:t>393</a:t>
                </a:r>
                <a:r>
                  <a:rPr lang="en-US" sz="1600" dirty="0">
                    <a:latin typeface="Calibri" panose="020F0502020204030204" pitchFamily="34" charset="0"/>
                  </a:rPr>
                  <a:t>, 51 (2004).</a:t>
                </a: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8059" y="1492477"/>
                <a:ext cx="6444496" cy="1741567"/>
              </a:xfrm>
              <a:prstGeom prst="rect">
                <a:avLst/>
              </a:prstGeom>
              <a:blipFill>
                <a:blip r:embed="rId4"/>
                <a:stretch>
                  <a:fillRect l="-591" r="-787" b="-28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5"/>
          <p:cNvSpPr>
            <a:spLocks noChangeArrowheads="1"/>
          </p:cNvSpPr>
          <p:nvPr/>
        </p:nvSpPr>
        <p:spPr bwMode="auto">
          <a:xfrm>
            <a:off x="-443946" y="33354"/>
            <a:ext cx="9020867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400" u="sng" dirty="0">
                <a:latin typeface="Calibri" panose="020F0502020204030204" pitchFamily="34" charset="0"/>
                <a:cs typeface="Calibri" panose="020F0502020204030204" pitchFamily="34" charset="0"/>
              </a:rPr>
              <a:t>Where &amp; why </a:t>
            </a:r>
            <a:r>
              <a:rPr lang="en-US" sz="2400" u="sng" dirty="0" err="1">
                <a:latin typeface="Calibri" panose="020F0502020204030204" pitchFamily="34" charset="0"/>
                <a:cs typeface="Calibri" panose="020F0502020204030204" pitchFamily="34" charset="0"/>
              </a:rPr>
              <a:t>semilocal</a:t>
            </a:r>
            <a:r>
              <a:rPr lang="en-US" sz="2400" u="sng" dirty="0">
                <a:latin typeface="Calibri" panose="020F0502020204030204" pitchFamily="34" charset="0"/>
                <a:cs typeface="Calibri" panose="020F0502020204030204" pitchFamily="34" charset="0"/>
              </a:rPr>
              <a:t> adiabatic  </a:t>
            </a:r>
            <a:r>
              <a:rPr lang="en-US" sz="2400" u="sng" dirty="0" err="1">
                <a:latin typeface="Calibri" panose="020F0502020204030204" pitchFamily="34" charset="0"/>
                <a:cs typeface="Calibri" panose="020F0502020204030204" pitchFamily="34" charset="0"/>
              </a:rPr>
              <a:t>approxs</a:t>
            </a:r>
            <a:r>
              <a:rPr lang="en-US" sz="2400" u="sng" dirty="0">
                <a:latin typeface="Calibri" panose="020F0502020204030204" pitchFamily="34" charset="0"/>
                <a:cs typeface="Calibri" panose="020F0502020204030204" pitchFamily="34" charset="0"/>
              </a:rPr>
              <a:t> give poor excitations</a:t>
            </a: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337775" y="884607"/>
            <a:ext cx="8565017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i.e. semi-local in space and local in time </a:t>
            </a:r>
          </a:p>
        </p:txBody>
      </p:sp>
      <p:cxnSp>
        <p:nvCxnSpPr>
          <p:cNvPr id="15" name="AutoShape 9"/>
          <p:cNvCxnSpPr>
            <a:cxnSpLocks noChangeShapeType="1"/>
          </p:cNvCxnSpPr>
          <p:nvPr/>
        </p:nvCxnSpPr>
        <p:spPr bwMode="auto">
          <a:xfrm rot="10800000" flipV="1">
            <a:off x="1703504" y="411625"/>
            <a:ext cx="1709109" cy="529841"/>
          </a:xfrm>
          <a:prstGeom prst="curvedConnector3">
            <a:avLst>
              <a:gd name="adj1" fmla="val 50000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" name="TextBox 2"/>
          <p:cNvSpPr txBox="1"/>
          <p:nvPr/>
        </p:nvSpPr>
        <p:spPr>
          <a:xfrm>
            <a:off x="209076" y="5509384"/>
            <a:ext cx="84673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dirty="0">
                <a:latin typeface="Calibri" panose="020F0502020204030204" pitchFamily="34" charset="0"/>
              </a:rPr>
              <a:t>Primary problem above is the ground-state </a:t>
            </a:r>
            <a:r>
              <a:rPr lang="en-US" sz="2000" i="1" dirty="0" err="1">
                <a:latin typeface="Palatino" pitchFamily="2" charset="77"/>
                <a:ea typeface="Palatino" pitchFamily="2" charset="77"/>
                <a:cs typeface="Arial" charset="0"/>
              </a:rPr>
              <a:t>v</a:t>
            </a:r>
            <a:r>
              <a:rPr lang="en-US" sz="2000" baseline="-25000" dirty="0" err="1">
                <a:latin typeface="Calibri" panose="020F0502020204030204" pitchFamily="34" charset="0"/>
                <a:cs typeface="Arial" charset="0"/>
              </a:rPr>
              <a:t>xc</a:t>
            </a:r>
            <a:r>
              <a:rPr lang="en-US" sz="2000" baseline="-25000" dirty="0">
                <a:latin typeface="Calibri" panose="020F0502020204030204" pitchFamily="34" charset="0"/>
                <a:cs typeface="Arial" charset="0"/>
              </a:rPr>
              <a:t> </a:t>
            </a:r>
            <a:r>
              <a:rPr lang="en-US" sz="2000" dirty="0">
                <a:latin typeface="Calibri" panose="020F0502020204030204" pitchFamily="34" charset="0"/>
              </a:rPr>
              <a:t>….not primarily the adiabatic approximation … what about cases where the problem is the </a:t>
            </a:r>
            <a:r>
              <a:rPr lang="en-US" sz="2000" i="1" dirty="0" err="1">
                <a:latin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en-US" sz="2000" i="1" baseline="-250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xc</a:t>
            </a:r>
            <a:r>
              <a:rPr lang="en-US" sz="2000" dirty="0">
                <a:latin typeface="Calibri" panose="020F0502020204030204" pitchFamily="34" charset="0"/>
              </a:rPr>
              <a:t> ? We have…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34070" y="4749275"/>
            <a:ext cx="47684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  <a:cs typeface="Arial" charset="0"/>
              </a:rPr>
              <a:t>e.g. van Gisbergen et al. Phys. Rev. Lett. </a:t>
            </a:r>
            <a:r>
              <a:rPr lang="en-US" sz="1600" b="1" dirty="0">
                <a:latin typeface="Calibri" panose="020F0502020204030204" pitchFamily="34" charset="0"/>
                <a:cs typeface="Arial" charset="0"/>
              </a:rPr>
              <a:t>83</a:t>
            </a:r>
            <a:r>
              <a:rPr lang="en-US" sz="1600" dirty="0">
                <a:latin typeface="Calibri" panose="020F0502020204030204" pitchFamily="34" charset="0"/>
                <a:cs typeface="Arial" charset="0"/>
              </a:rPr>
              <a:t>, 694 (1999);         van </a:t>
            </a:r>
            <a:r>
              <a:rPr lang="en-US" sz="1600" dirty="0" err="1">
                <a:latin typeface="Calibri" panose="020F0502020204030204" pitchFamily="34" charset="0"/>
                <a:cs typeface="Arial" charset="0"/>
              </a:rPr>
              <a:t>Faassen</a:t>
            </a:r>
            <a:r>
              <a:rPr lang="en-US" sz="1600" dirty="0">
                <a:latin typeface="Calibri" panose="020F0502020204030204" pitchFamily="34" charset="0"/>
                <a:cs typeface="Arial" charset="0"/>
              </a:rPr>
              <a:t> et al. Phys. Rev. Lett. </a:t>
            </a:r>
            <a:r>
              <a:rPr lang="en-US" sz="1600" b="1" dirty="0">
                <a:latin typeface="Calibri" panose="020F0502020204030204" pitchFamily="34" charset="0"/>
                <a:cs typeface="Arial" charset="0"/>
              </a:rPr>
              <a:t>88</a:t>
            </a:r>
            <a:r>
              <a:rPr lang="en-US" sz="1600" dirty="0">
                <a:latin typeface="Calibri" panose="020F0502020204030204" pitchFamily="34" charset="0"/>
                <a:cs typeface="Arial" charset="0"/>
              </a:rPr>
              <a:t>, 186401 (2002).  </a:t>
            </a:r>
          </a:p>
          <a:p>
            <a:endParaRPr lang="en-US" sz="16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3989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9" grpId="0"/>
      <p:bldP spid="4" grpId="0"/>
      <p:bldP spid="3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8" name="Rectangle 10"/>
          <p:cNvSpPr>
            <a:spLocks noChangeArrowheads="1"/>
          </p:cNvSpPr>
          <p:nvPr/>
        </p:nvSpPr>
        <p:spPr bwMode="auto">
          <a:xfrm>
            <a:off x="165880" y="2812697"/>
            <a:ext cx="5181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endParaRPr lang="en-US" dirty="0">
              <a:solidFill>
                <a:srgbClr val="006600"/>
              </a:solidFill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Blip>
                <a:blip r:embed="rId3"/>
              </a:buBlip>
            </a:pPr>
            <a:endParaRPr lang="en-US" dirty="0">
              <a:solidFill>
                <a:srgbClr val="006600"/>
              </a:solidFill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Blip>
                <a:blip r:embed="rId3"/>
              </a:buBlip>
            </a:pPr>
            <a:r>
              <a:rPr lang="en-US" sz="2000" dirty="0">
                <a:solidFill>
                  <a:srgbClr val="006600"/>
                </a:solidFill>
                <a:latin typeface="Calibri" panose="020F0502020204030204" pitchFamily="34" charset="0"/>
              </a:rPr>
              <a:t>Long-range charge transfer </a:t>
            </a:r>
            <a:r>
              <a:rPr lang="en-US" sz="2000" dirty="0">
                <a:latin typeface="Calibri" panose="020F0502020204030204" pitchFamily="34" charset="0"/>
              </a:rPr>
              <a:t>	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US" sz="2000" dirty="0">
              <a:latin typeface="Calibri" panose="020F0502020204030204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US" sz="2000" dirty="0">
              <a:latin typeface="Calibri" panose="020F0502020204030204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US" sz="2000" dirty="0">
              <a:latin typeface="Calibri" panose="020F0502020204030204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US" sz="2000" dirty="0">
              <a:latin typeface="Calibri" panose="020F0502020204030204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US" sz="2000" dirty="0">
              <a:latin typeface="Calibri" panose="020F0502020204030204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Blip>
                <a:blip r:embed="rId3"/>
              </a:buBlip>
            </a:pPr>
            <a:r>
              <a:rPr lang="en-US" sz="2000" dirty="0">
                <a:solidFill>
                  <a:srgbClr val="993366"/>
                </a:solidFill>
                <a:latin typeface="Calibri" panose="020F0502020204030204" pitchFamily="34" charset="0"/>
              </a:rPr>
              <a:t>Double excitations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Blip>
                <a:blip r:embed="rId3"/>
              </a:buBlip>
            </a:pPr>
            <a:endParaRPr lang="en-US" sz="2000" dirty="0">
              <a:latin typeface="Calibri" panose="020F0502020204030204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US" sz="2000" dirty="0">
              <a:latin typeface="Calibri" panose="020F0502020204030204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Blip>
                <a:blip r:embed="rId3"/>
              </a:buBlip>
            </a:pPr>
            <a:endParaRPr lang="en-US" sz="2000" dirty="0">
              <a:latin typeface="Calibri" panose="020F0502020204030204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US" sz="2000" dirty="0">
              <a:latin typeface="Calibri" panose="020F0502020204030204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Blip>
                <a:blip r:embed="rId3"/>
              </a:buBlip>
            </a:pPr>
            <a:endParaRPr lang="en-US" sz="2000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Blip>
                <a:blip r:embed="rId3"/>
              </a:buBlip>
            </a:pPr>
            <a:endParaRPr lang="en-US" sz="2000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US" dirty="0"/>
          </a:p>
        </p:txBody>
      </p:sp>
      <p:sp>
        <p:nvSpPr>
          <p:cNvPr id="73741" name="Text Box 13"/>
          <p:cNvSpPr txBox="1">
            <a:spLocks noChangeArrowheads="1"/>
          </p:cNvSpPr>
          <p:nvPr/>
        </p:nvSpPr>
        <p:spPr bwMode="auto">
          <a:xfrm>
            <a:off x="3542024" y="5057507"/>
            <a:ext cx="5436096" cy="2416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990099"/>
                </a:solidFill>
                <a:latin typeface="Calibri" panose="020F0502020204030204" pitchFamily="34" charset="0"/>
                <a:cs typeface="Arial" charset="0"/>
              </a:rPr>
              <a:t>Adiabatic </a:t>
            </a:r>
            <a:r>
              <a:rPr lang="en-US" dirty="0" err="1">
                <a:solidFill>
                  <a:srgbClr val="990099"/>
                </a:solidFill>
                <a:latin typeface="Calibri" panose="020F0502020204030204" pitchFamily="34" charset="0"/>
                <a:cs typeface="Arial" charset="0"/>
              </a:rPr>
              <a:t>approx</a:t>
            </a:r>
            <a:r>
              <a:rPr lang="en-US" dirty="0">
                <a:solidFill>
                  <a:srgbClr val="990099"/>
                </a:solidFill>
                <a:latin typeface="Calibri" panose="020F0502020204030204" pitchFamily="34" charset="0"/>
                <a:cs typeface="Arial" charset="0"/>
              </a:rPr>
              <a:t> for </a:t>
            </a:r>
            <a:r>
              <a:rPr lang="en-US" i="1" dirty="0" err="1">
                <a:solidFill>
                  <a:srgbClr val="990099"/>
                </a:solidFill>
                <a:latin typeface="Palatino" pitchFamily="2" charset="77"/>
                <a:ea typeface="Palatino" pitchFamily="2" charset="77"/>
                <a:sym typeface="Wingdings" panose="05000000000000000000" pitchFamily="2" charset="2"/>
              </a:rPr>
              <a:t>f</a:t>
            </a:r>
            <a:r>
              <a:rPr lang="en-US" baseline="-25000" dirty="0" err="1">
                <a:solidFill>
                  <a:srgbClr val="990099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xc</a:t>
            </a:r>
            <a:r>
              <a:rPr lang="en-US" dirty="0">
                <a:solidFill>
                  <a:srgbClr val="990099"/>
                </a:solidFill>
                <a:latin typeface="Calibri" panose="020F0502020204030204" pitchFamily="34" charset="0"/>
                <a:cs typeface="Arial" charset="0"/>
              </a:rPr>
              <a:t> fails.  </a:t>
            </a:r>
          </a:p>
          <a:p>
            <a:pPr marL="285750" indent="-285750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990099"/>
                </a:solidFill>
                <a:latin typeface="Calibri" panose="020F0502020204030204" pitchFamily="34" charset="0"/>
                <a:cs typeface="Arial" charset="0"/>
              </a:rPr>
              <a:t>Frequency-dependent kernel developed </a:t>
            </a:r>
            <a:r>
              <a:rPr lang="en-US" dirty="0">
                <a:solidFill>
                  <a:srgbClr val="990099"/>
                </a:solidFill>
                <a:latin typeface="Calibri" panose="020F0502020204030204" pitchFamily="34" charset="0"/>
                <a:cs typeface="Arial" charset="0"/>
                <a:sym typeface="Wingdings" panose="05000000000000000000" pitchFamily="2" charset="2"/>
              </a:rPr>
              <a:t> </a:t>
            </a:r>
            <a:r>
              <a:rPr lang="en-US" dirty="0">
                <a:solidFill>
                  <a:srgbClr val="990099"/>
                </a:solidFill>
                <a:latin typeface="Calibri" panose="020F0502020204030204" pitchFamily="34" charset="0"/>
                <a:cs typeface="Arial" charset="0"/>
              </a:rPr>
              <a:t> “dressed TDDFT”                    </a:t>
            </a:r>
            <a:r>
              <a:rPr lang="en-US" dirty="0">
                <a:solidFill>
                  <a:srgbClr val="660033"/>
                </a:solidFill>
                <a:latin typeface="Calibri" panose="020F0502020204030204" pitchFamily="34" charset="0"/>
                <a:cs typeface="Arial" charset="0"/>
              </a:rPr>
              <a:t>       </a:t>
            </a:r>
          </a:p>
          <a:p>
            <a:pPr>
              <a:spcBef>
                <a:spcPct val="50000"/>
              </a:spcBef>
            </a:pPr>
            <a:r>
              <a:rPr lang="en-US" sz="1600" dirty="0">
                <a:latin typeface="Calibri" panose="020F0502020204030204" pitchFamily="34" charset="0"/>
                <a:cs typeface="Arial" charset="0"/>
              </a:rPr>
              <a:t>Maitra, Zhang, Cave, Burke, J. Chem.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Phys. </a:t>
            </a: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120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, 5932  </a:t>
            </a:r>
            <a:r>
              <a:rPr lang="en-US" sz="1600" dirty="0">
                <a:latin typeface="Calibri" panose="020F0502020204030204" pitchFamily="34" charset="0"/>
                <a:cs typeface="Arial" charset="0"/>
              </a:rPr>
              <a:t>(2004) Maitra, Ann. Rev. Chem. Phys. </a:t>
            </a:r>
            <a:r>
              <a:rPr lang="en-US" sz="1600" b="1" dirty="0">
                <a:latin typeface="Calibri" panose="020F0502020204030204" pitchFamily="34" charset="0"/>
                <a:cs typeface="Arial" charset="0"/>
              </a:rPr>
              <a:t>73</a:t>
            </a:r>
            <a:r>
              <a:rPr lang="en-US" sz="1600" dirty="0">
                <a:latin typeface="Calibri" panose="020F0502020204030204" pitchFamily="34" charset="0"/>
                <a:cs typeface="Arial" charset="0"/>
              </a:rPr>
              <a:t>, 117 (2022)</a:t>
            </a:r>
          </a:p>
          <a:p>
            <a:pPr>
              <a:spcBef>
                <a:spcPct val="50000"/>
              </a:spcBef>
            </a:pPr>
            <a:endParaRPr lang="en-US" sz="1600" dirty="0">
              <a:latin typeface="Calibri" panose="020F0502020204030204" pitchFamily="34" charset="0"/>
              <a:cs typeface="Arial" charset="0"/>
            </a:endParaRPr>
          </a:p>
          <a:p>
            <a:pPr>
              <a:spcBef>
                <a:spcPct val="50000"/>
              </a:spcBef>
            </a:pPr>
            <a:endParaRPr lang="en-US" sz="1600" dirty="0">
              <a:latin typeface="Calibri" panose="020F0502020204030204" pitchFamily="34" charset="0"/>
              <a:cs typeface="Arial" charset="0"/>
            </a:endParaRPr>
          </a:p>
        </p:txBody>
      </p:sp>
      <p:sp>
        <p:nvSpPr>
          <p:cNvPr id="215047" name="Rectangle 15"/>
          <p:cNvSpPr>
            <a:spLocks noChangeArrowheads="1"/>
          </p:cNvSpPr>
          <p:nvPr/>
        </p:nvSpPr>
        <p:spPr bwMode="auto">
          <a:xfrm>
            <a:off x="1259632" y="91400"/>
            <a:ext cx="6791667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u="sng" dirty="0">
                <a:latin typeface="Calibri" panose="020F0502020204030204" pitchFamily="34" charset="0"/>
              </a:rPr>
              <a:t>Where the</a:t>
            </a:r>
            <a:r>
              <a:rPr lang="en-US" sz="2400" i="1" u="sng" dirty="0">
                <a:latin typeface="Calibri" panose="020F0502020204030204" pitchFamily="34" charset="0"/>
              </a:rPr>
              <a:t> usual </a:t>
            </a:r>
            <a:r>
              <a:rPr lang="en-US" sz="2400" u="sng" dirty="0" err="1">
                <a:latin typeface="Calibri" panose="020F0502020204030204" pitchFamily="34" charset="0"/>
              </a:rPr>
              <a:t>approxs</a:t>
            </a:r>
            <a:r>
              <a:rPr lang="en-US" sz="2400" u="sng" dirty="0">
                <a:latin typeface="Calibri" panose="020F0502020204030204" pitchFamily="34" charset="0"/>
              </a:rPr>
              <a:t> give poor excitations, cont.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42024" y="2778626"/>
            <a:ext cx="56574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006600"/>
                </a:solidFill>
                <a:latin typeface="Calibri" panose="020F0502020204030204" pitchFamily="34" charset="0"/>
              </a:rPr>
              <a:t>Too fast decay of GS </a:t>
            </a:r>
            <a:r>
              <a:rPr lang="en-US" i="1" dirty="0" err="1">
                <a:solidFill>
                  <a:srgbClr val="006600"/>
                </a:solidFill>
                <a:latin typeface="Palatino" pitchFamily="2" charset="77"/>
                <a:ea typeface="Palatino" pitchFamily="2" charset="77"/>
              </a:rPr>
              <a:t>v</a:t>
            </a:r>
            <a:r>
              <a:rPr lang="en-US" baseline="-25000" dirty="0" err="1">
                <a:solidFill>
                  <a:srgbClr val="006600"/>
                </a:solidFill>
                <a:latin typeface="Calibri" panose="020F0502020204030204" pitchFamily="34" charset="0"/>
              </a:rPr>
              <a:t>xc</a:t>
            </a:r>
            <a:r>
              <a:rPr lang="en-US" dirty="0">
                <a:solidFill>
                  <a:srgbClr val="006600"/>
                </a:solidFill>
                <a:latin typeface="Calibri" panose="020F0502020204030204" pitchFamily="34" charset="0"/>
              </a:rPr>
              <a:t> </a:t>
            </a:r>
            <a:r>
              <a:rPr lang="en-US" dirty="0">
                <a:solidFill>
                  <a:srgbClr val="006600"/>
                </a:solidFill>
                <a:latin typeface="Calibri" panose="020F0502020204030204" pitchFamily="34" charset="0"/>
                <a:sym typeface="Wingdings" pitchFamily="2" charset="2"/>
              </a:rPr>
              <a:t> </a:t>
            </a:r>
            <a:r>
              <a:rPr lang="en-US" dirty="0" err="1">
                <a:solidFill>
                  <a:srgbClr val="006600"/>
                </a:solidFill>
                <a:latin typeface="Symbol" pitchFamily="2" charset="2"/>
                <a:sym typeface="Wingdings" pitchFamily="2" charset="2"/>
              </a:rPr>
              <a:t>e</a:t>
            </a:r>
            <a:r>
              <a:rPr lang="en-US" baseline="-25000" dirty="0" err="1">
                <a:solidFill>
                  <a:srgbClr val="006600"/>
                </a:solidFill>
                <a:latin typeface="Calibri" panose="020F0502020204030204" pitchFamily="34" charset="0"/>
                <a:sym typeface="Wingdings" pitchFamily="2" charset="2"/>
              </a:rPr>
              <a:t>H</a:t>
            </a:r>
            <a:r>
              <a:rPr lang="en-US" dirty="0">
                <a:solidFill>
                  <a:srgbClr val="006600"/>
                </a:solidFill>
                <a:latin typeface="Calibri" panose="020F0502020204030204" pitchFamily="34" charset="0"/>
                <a:sym typeface="Wingdings" pitchFamily="2" charset="2"/>
              </a:rPr>
              <a:t> gives too small </a:t>
            </a:r>
            <a:r>
              <a:rPr lang="en-US" i="1" dirty="0">
                <a:solidFill>
                  <a:srgbClr val="006600"/>
                </a:solidFill>
                <a:latin typeface="Palatino" pitchFamily="2" charset="77"/>
                <a:ea typeface="Palatino" pitchFamily="2" charset="77"/>
                <a:sym typeface="Wingdings" pitchFamily="2" charset="2"/>
              </a:rPr>
              <a:t>I</a:t>
            </a:r>
            <a:r>
              <a:rPr lang="en-US" dirty="0">
                <a:solidFill>
                  <a:srgbClr val="006600"/>
                </a:solidFill>
                <a:latin typeface="Calibri" panose="020F0502020204030204" pitchFamily="34" charset="0"/>
                <a:sym typeface="Wingdings" pitchFamily="2" charset="2"/>
              </a:rPr>
              <a:t>, and</a:t>
            </a:r>
            <a:r>
              <a:rPr lang="en-US" dirty="0">
                <a:solidFill>
                  <a:srgbClr val="006600"/>
                </a:solidFill>
                <a:latin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6600"/>
                </a:solidFill>
                <a:latin typeface="Calibri" panose="020F0502020204030204" pitchFamily="34" charset="0"/>
              </a:rPr>
              <a:t>exply</a:t>
            </a:r>
            <a:r>
              <a:rPr lang="en-US" dirty="0">
                <a:solidFill>
                  <a:srgbClr val="006600"/>
                </a:solidFill>
                <a:latin typeface="Calibri" panose="020F0502020204030204" pitchFamily="34" charset="0"/>
              </a:rPr>
              <a:t>-small donor-acceptor overlap </a:t>
            </a:r>
            <a:r>
              <a:rPr lang="en-US" dirty="0">
                <a:solidFill>
                  <a:srgbClr val="0066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en-US" i="1" dirty="0" err="1">
                <a:solidFill>
                  <a:srgbClr val="006600"/>
                </a:solidFill>
                <a:latin typeface="Palatino" pitchFamily="2" charset="77"/>
                <a:ea typeface="Palatino" pitchFamily="2" charset="77"/>
                <a:sym typeface="Wingdings" panose="05000000000000000000" pitchFamily="2" charset="2"/>
              </a:rPr>
              <a:t>f</a:t>
            </a:r>
            <a:r>
              <a:rPr lang="en-US" baseline="-25000" dirty="0" err="1">
                <a:solidFill>
                  <a:srgbClr val="0066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xc</a:t>
            </a:r>
            <a:r>
              <a:rPr lang="en-US" baseline="-25000" dirty="0">
                <a:solidFill>
                  <a:srgbClr val="0066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dirty="0">
                <a:solidFill>
                  <a:srgbClr val="0066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term ~ 0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0066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Range-separated hybrids, and other approaches, for </a:t>
            </a:r>
            <a:r>
              <a:rPr lang="en-US" i="1" dirty="0">
                <a:solidFill>
                  <a:srgbClr val="0066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some </a:t>
            </a:r>
            <a:r>
              <a:rPr lang="en-US" dirty="0">
                <a:solidFill>
                  <a:srgbClr val="0066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cases. Some cases need frequency-dependence. </a:t>
            </a:r>
            <a:endParaRPr lang="en-US" dirty="0">
              <a:latin typeface="Calibri" panose="020F0502020204030204" pitchFamily="34" charset="0"/>
              <a:sym typeface="Wingdings" panose="05000000000000000000" pitchFamily="2" charset="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70843" y="3978955"/>
            <a:ext cx="598842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  <a:cs typeface="Arial" charset="0"/>
              </a:rPr>
              <a:t> Reviews with many refs: </a:t>
            </a:r>
          </a:p>
          <a:p>
            <a:r>
              <a:rPr lang="en-US" sz="1600" dirty="0">
                <a:latin typeface="Calibri" panose="020F0502020204030204" pitchFamily="34" charset="0"/>
                <a:cs typeface="Arial" charset="0"/>
              </a:rPr>
              <a:t>Maitra, J. Phys. </a:t>
            </a:r>
            <a:r>
              <a:rPr lang="en-US" sz="1600" dirty="0" err="1">
                <a:latin typeface="Calibri" panose="020F0502020204030204" pitchFamily="34" charset="0"/>
                <a:cs typeface="Arial" charset="0"/>
              </a:rPr>
              <a:t>Condens</a:t>
            </a:r>
            <a:r>
              <a:rPr lang="en-US" sz="1600" dirty="0">
                <a:latin typeface="Calibri" panose="020F0502020204030204" pitchFamily="34" charset="0"/>
                <a:cs typeface="Arial" charset="0"/>
              </a:rPr>
              <a:t>. Matt. </a:t>
            </a:r>
            <a:r>
              <a:rPr lang="en-US" sz="1600" b="1" dirty="0"/>
              <a:t>29,</a:t>
            </a:r>
            <a:r>
              <a:rPr lang="en-US" sz="1600" dirty="0"/>
              <a:t> 423001 </a:t>
            </a:r>
            <a:r>
              <a:rPr lang="en-US" sz="1600" dirty="0">
                <a:latin typeface="Calibri" panose="020F0502020204030204" pitchFamily="34" charset="0"/>
                <a:cs typeface="Arial" charset="0"/>
              </a:rPr>
              <a:t>(2017)</a:t>
            </a:r>
          </a:p>
          <a:p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Karolweski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Kronik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, K</a:t>
            </a:r>
            <a:r>
              <a:rPr lang="hu-HU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ű</a:t>
            </a:r>
            <a:r>
              <a:rPr lang="es-E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mmel</a:t>
            </a:r>
            <a:r>
              <a:rPr lang="es-ES" sz="1600" dirty="0">
                <a:latin typeface="Calibri" panose="020F0502020204030204" pitchFamily="34" charset="0"/>
                <a:cs typeface="Calibri" panose="020F0502020204030204" pitchFamily="34" charset="0"/>
              </a:rPr>
              <a:t>, JCP </a:t>
            </a:r>
            <a:r>
              <a:rPr lang="es-ES" sz="1600" b="1" dirty="0">
                <a:latin typeface="Calibri" panose="020F0502020204030204" pitchFamily="34" charset="0"/>
                <a:cs typeface="Calibri" panose="020F0502020204030204" pitchFamily="34" charset="0"/>
              </a:rPr>
              <a:t>138</a:t>
            </a:r>
            <a:r>
              <a:rPr lang="es-ES" sz="1600" dirty="0">
                <a:latin typeface="Calibri" panose="020F0502020204030204" pitchFamily="34" charset="0"/>
                <a:cs typeface="Calibri" panose="020F0502020204030204" pitchFamily="34" charset="0"/>
              </a:rPr>
              <a:t>, 204115 (2013)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600" dirty="0">
              <a:latin typeface="Calibri" panose="020F0502020204030204" pitchFamily="34" charset="0"/>
              <a:cs typeface="Arial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25657" y="5013810"/>
            <a:ext cx="3096344" cy="785541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9" descr="eye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16310" y="4277446"/>
            <a:ext cx="1048107" cy="960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64E38BA-DC95-4068-8A45-174C80B166A0}"/>
              </a:ext>
            </a:extLst>
          </p:cNvPr>
          <p:cNvSpPr txBox="1"/>
          <p:nvPr/>
        </p:nvSpPr>
        <p:spPr>
          <a:xfrm>
            <a:off x="4220205" y="697617"/>
            <a:ext cx="47219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Calibri" panose="020F0502020204030204" pitchFamily="34" charset="0"/>
              </a:rPr>
              <a:t>Need “ultra-long-ranged” kernel ~ 1/q</a:t>
            </a:r>
            <a:r>
              <a:rPr lang="en-US" baseline="30000" dirty="0">
                <a:solidFill>
                  <a:srgbClr val="C00000"/>
                </a:solidFill>
                <a:latin typeface="Calibri" panose="020F0502020204030204" pitchFamily="34" charset="0"/>
              </a:rPr>
              <a:t>2 </a:t>
            </a:r>
            <a:r>
              <a:rPr lang="en-US" dirty="0">
                <a:solidFill>
                  <a:srgbClr val="C00000"/>
                </a:solidFill>
                <a:latin typeface="Calibri" panose="020F0502020204030204" pitchFamily="34" charset="0"/>
              </a:rPr>
              <a:t> to produce excitons and to open the gap</a:t>
            </a:r>
            <a:endParaRPr lang="en-US" baseline="30000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2E6FB7A-0767-2418-E92B-ECCBDC6604E0}"/>
              </a:ext>
            </a:extLst>
          </p:cNvPr>
          <p:cNvSpPr txBox="1"/>
          <p:nvPr/>
        </p:nvSpPr>
        <p:spPr>
          <a:xfrm>
            <a:off x="1240302" y="1324270"/>
            <a:ext cx="832865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Reviews: 	G.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Onida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, L. Reining, A. Rubio, Rev. Mod. Phys.  </a:t>
            </a: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74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, 601 (2002)</a:t>
            </a:r>
          </a:p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	S.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Botti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, A.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Schindlmayr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, R. D. Sole, and L. Reining, Rep.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Prog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. Phys. </a:t>
            </a: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70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, 357 (2007)</a:t>
            </a:r>
          </a:p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	Y-M. Byun, J. Sun, C. A. Ullrich,  Electron. Struct</a:t>
            </a:r>
            <a:r>
              <a:rPr lang="en-US" sz="1600" i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 023002 (2020)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0D78311-7420-BA02-4205-661FF1348E22}"/>
              </a:ext>
            </a:extLst>
          </p:cNvPr>
          <p:cNvSpPr txBox="1"/>
          <p:nvPr/>
        </p:nvSpPr>
        <p:spPr>
          <a:xfrm>
            <a:off x="315531" y="799553"/>
            <a:ext cx="5091830" cy="3194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Blip>
                <a:blip r:embed="rId3"/>
              </a:buBlip>
            </a:pPr>
            <a:r>
              <a:rPr lang="en-US" sz="1800" dirty="0">
                <a:solidFill>
                  <a:srgbClr val="C00000"/>
                </a:solidFill>
                <a:latin typeface="Calibri" panose="020F0502020204030204" pitchFamily="34" charset="0"/>
              </a:rPr>
              <a:t>Optical response of solids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7599E5A-26BA-8CCE-9B82-6E83B4A20084}"/>
              </a:ext>
            </a:extLst>
          </p:cNvPr>
          <p:cNvSpPr txBox="1"/>
          <p:nvPr/>
        </p:nvSpPr>
        <p:spPr>
          <a:xfrm rot="20231685">
            <a:off x="372257" y="1689745"/>
            <a:ext cx="14481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Carsten’s lecture</a:t>
            </a:r>
          </a:p>
        </p:txBody>
      </p:sp>
    </p:spTree>
    <p:extLst>
      <p:ext uri="{BB962C8B-B14F-4D97-AF65-F5344CB8AC3E}">
        <p14:creationId xmlns:p14="http://schemas.microsoft.com/office/powerpoint/2010/main" val="1369846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41" grpId="0"/>
      <p:bldP spid="3" grpId="0"/>
      <p:bldP spid="2" grpId="0"/>
      <p:bldP spid="5" grpId="0" animBg="1"/>
      <p:bldP spid="15" grpId="0"/>
      <p:bldP spid="16" grpId="0"/>
      <p:bldP spid="18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8" name="Rectangle 10"/>
          <p:cNvSpPr>
            <a:spLocks noChangeArrowheads="1"/>
          </p:cNvSpPr>
          <p:nvPr/>
        </p:nvSpPr>
        <p:spPr bwMode="auto">
          <a:xfrm>
            <a:off x="324391" y="531027"/>
            <a:ext cx="5181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endParaRPr lang="en-US" dirty="0">
              <a:solidFill>
                <a:srgbClr val="006600"/>
              </a:solidFill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US" sz="2000" dirty="0">
              <a:latin typeface="Calibri" panose="020F0502020204030204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US" sz="2000" dirty="0">
              <a:latin typeface="Calibri" panose="020F0502020204030204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Blip>
                <a:blip r:embed="rId3"/>
              </a:buBlip>
            </a:pPr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</a:rPr>
              <a:t>Conical intersections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Blip>
                <a:blip r:embed="rId3"/>
              </a:buBlip>
            </a:pPr>
            <a:endParaRPr lang="en-US" sz="2000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Blip>
                <a:blip r:embed="rId3"/>
              </a:buBlip>
            </a:pPr>
            <a:endParaRPr lang="en-US" sz="2000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US" sz="2000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US" sz="2000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US" sz="2000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Blip>
                <a:blip r:embed="rId3"/>
              </a:buBlip>
            </a:pPr>
            <a:r>
              <a:rPr lang="en-US" sz="2000" dirty="0">
                <a:solidFill>
                  <a:srgbClr val="CC6600"/>
                </a:solidFill>
                <a:latin typeface="Calibri" panose="020F0502020204030204" pitchFamily="34" charset="0"/>
              </a:rPr>
              <a:t>Derivative Couplings</a:t>
            </a:r>
            <a:endParaRPr lang="en-US" sz="2000" dirty="0">
              <a:latin typeface="Calibri" panose="020F0502020204030204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US" dirty="0"/>
          </a:p>
        </p:txBody>
      </p:sp>
      <p:sp>
        <p:nvSpPr>
          <p:cNvPr id="215047" name="Rectangle 15"/>
          <p:cNvSpPr>
            <a:spLocks noChangeArrowheads="1"/>
          </p:cNvSpPr>
          <p:nvPr/>
        </p:nvSpPr>
        <p:spPr bwMode="auto">
          <a:xfrm>
            <a:off x="1259632" y="91400"/>
            <a:ext cx="6791667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u="sng" dirty="0">
                <a:latin typeface="Calibri" panose="020F0502020204030204" pitchFamily="34" charset="0"/>
              </a:rPr>
              <a:t>Where the</a:t>
            </a:r>
            <a:r>
              <a:rPr lang="en-US" sz="2400" i="1" u="sng" dirty="0">
                <a:latin typeface="Calibri" panose="020F0502020204030204" pitchFamily="34" charset="0"/>
              </a:rPr>
              <a:t> usual </a:t>
            </a:r>
            <a:r>
              <a:rPr lang="en-US" sz="2400" u="sng" dirty="0" err="1">
                <a:latin typeface="Calibri" panose="020F0502020204030204" pitchFamily="34" charset="0"/>
              </a:rPr>
              <a:t>approxs</a:t>
            </a:r>
            <a:r>
              <a:rPr lang="en-US" sz="2400" u="sng" dirty="0">
                <a:latin typeface="Calibri" panose="020F0502020204030204" pitchFamily="34" charset="0"/>
              </a:rPr>
              <a:t> give poor excitations, cont.</a:t>
            </a:r>
          </a:p>
        </p:txBody>
      </p:sp>
      <p:sp>
        <p:nvSpPr>
          <p:cNvPr id="176139" name="Text Box 13"/>
          <p:cNvSpPr txBox="1">
            <a:spLocks noChangeArrowheads="1"/>
          </p:cNvSpPr>
          <p:nvPr/>
        </p:nvSpPr>
        <p:spPr bwMode="auto">
          <a:xfrm>
            <a:off x="3611875" y="1340768"/>
            <a:ext cx="5532125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</a:rPr>
              <a:t>Both the GS </a:t>
            </a:r>
            <a:r>
              <a:rPr lang="en-US" i="1" dirty="0" err="1">
                <a:solidFill>
                  <a:srgbClr val="FF0000"/>
                </a:solidFill>
                <a:latin typeface="Palatino" pitchFamily="2" charset="77"/>
                <a:ea typeface="Palatino" pitchFamily="2" charset="77"/>
              </a:rPr>
              <a:t>v</a:t>
            </a:r>
            <a:r>
              <a:rPr lang="en-US" baseline="-25000" dirty="0" err="1">
                <a:solidFill>
                  <a:srgbClr val="FF0000"/>
                </a:solidFill>
                <a:latin typeface="Calibri" panose="020F0502020204030204" pitchFamily="34" charset="0"/>
              </a:rPr>
              <a:t>xc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</a:rPr>
              <a:t> is poor due to near-degeneracy – “static correlation” – and adiabatic </a:t>
            </a:r>
            <a:r>
              <a:rPr lang="en-US" i="1" dirty="0" err="1">
                <a:solidFill>
                  <a:srgbClr val="FF0000"/>
                </a:solidFill>
                <a:latin typeface="Palatino" pitchFamily="2" charset="77"/>
                <a:ea typeface="Palatino" pitchFamily="2" charset="77"/>
                <a:sym typeface="Wingdings" panose="05000000000000000000" pitchFamily="2" charset="2"/>
              </a:rPr>
              <a:t>f</a:t>
            </a:r>
            <a:r>
              <a:rPr lang="en-US" baseline="-25000" dirty="0" err="1">
                <a:solidFill>
                  <a:srgbClr val="FF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xc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</a:rPr>
              <a:t> fails</a:t>
            </a:r>
            <a:r>
              <a:rPr lang="en-US" dirty="0">
                <a:solidFill>
                  <a:srgbClr val="008000"/>
                </a:solidFill>
                <a:latin typeface="Calibri" panose="020F0502020204030204" pitchFamily="34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sz="1600" dirty="0">
                <a:latin typeface="Calibri" panose="020F0502020204030204" pitchFamily="34" charset="0"/>
              </a:rPr>
              <a:t>e.g. Levine et al. Mol. Phys. </a:t>
            </a:r>
            <a:r>
              <a:rPr lang="en-US" sz="1600" b="1" dirty="0">
                <a:latin typeface="Calibri" panose="020F0502020204030204" pitchFamily="34" charset="0"/>
              </a:rPr>
              <a:t>104</a:t>
            </a:r>
            <a:r>
              <a:rPr lang="en-US" sz="1600" dirty="0">
                <a:latin typeface="Calibri" panose="020F0502020204030204" pitchFamily="34" charset="0"/>
              </a:rPr>
              <a:t>, 1039 (2006);                                   </a:t>
            </a:r>
            <a:r>
              <a:rPr lang="en-US" sz="1600" dirty="0" err="1">
                <a:latin typeface="Calibri" panose="020F0502020204030204" pitchFamily="34" charset="0"/>
              </a:rPr>
              <a:t>Tapavicza</a:t>
            </a:r>
            <a:r>
              <a:rPr lang="en-US" sz="1600" dirty="0">
                <a:latin typeface="Calibri" panose="020F0502020204030204" pitchFamily="34" charset="0"/>
              </a:rPr>
              <a:t> et al, J. Chem. Phys. </a:t>
            </a:r>
            <a:r>
              <a:rPr lang="en-US" sz="1600" b="1" dirty="0">
                <a:latin typeface="Calibri" panose="020F0502020204030204" pitchFamily="34" charset="0"/>
              </a:rPr>
              <a:t>129</a:t>
            </a:r>
            <a:r>
              <a:rPr lang="en-US" sz="1600" dirty="0">
                <a:latin typeface="Calibri" panose="020F0502020204030204" pitchFamily="34" charset="0"/>
              </a:rPr>
              <a:t>., 124108 (2008)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15816" y="3308628"/>
            <a:ext cx="633066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C6600"/>
                </a:solidFill>
                <a:latin typeface="Calibri" panose="020F0502020204030204" pitchFamily="34" charset="0"/>
              </a:rPr>
              <a:t>Needed in coupled electron-ion dynamics using surface-hopping – need quadratic response to get excited-to-excited state couplings, but adiabatic </a:t>
            </a:r>
            <a:r>
              <a:rPr lang="en-US" b="1" dirty="0">
                <a:solidFill>
                  <a:srgbClr val="CC6600"/>
                </a:solidFill>
                <a:latin typeface="Calibri" panose="020F0502020204030204" pitchFamily="34" charset="0"/>
              </a:rPr>
              <a:t>quadratic response </a:t>
            </a:r>
            <a:r>
              <a:rPr lang="en-US" dirty="0">
                <a:solidFill>
                  <a:srgbClr val="CC6600"/>
                </a:solidFill>
                <a:latin typeface="Calibri" panose="020F0502020204030204" pitchFamily="34" charset="0"/>
              </a:rPr>
              <a:t>gives divergences.</a:t>
            </a:r>
          </a:p>
          <a:p>
            <a:endParaRPr lang="en-US" dirty="0">
              <a:solidFill>
                <a:srgbClr val="CC6600"/>
              </a:solidFill>
              <a:latin typeface="Calibri" panose="020F0502020204030204" pitchFamily="34" charset="0"/>
            </a:endParaRPr>
          </a:p>
          <a:p>
            <a:r>
              <a:rPr lang="en-US" sz="1600" dirty="0">
                <a:latin typeface="Calibri" panose="020F0502020204030204" pitchFamily="34" charset="0"/>
              </a:rPr>
              <a:t>e.g. Parker, Roy, Furche J. Chem.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Phys. </a:t>
            </a: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145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, 134105 (2016)</a:t>
            </a:r>
          </a:p>
          <a:p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907BEC8-E8DB-02DB-6603-4DCFAA4F1794}"/>
              </a:ext>
            </a:extLst>
          </p:cNvPr>
          <p:cNvSpPr txBox="1"/>
          <p:nvPr/>
        </p:nvSpPr>
        <p:spPr>
          <a:xfrm>
            <a:off x="3911748" y="5395665"/>
            <a:ext cx="44413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945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has linear </a:t>
            </a:r>
            <a:r>
              <a:rPr lang="en-US" sz="1600" dirty="0">
                <a:solidFill>
                  <a:srgbClr val="945200"/>
                </a:solidFill>
                <a:latin typeface="Symbol" pitchFamily="2" charset="2"/>
                <a:cs typeface="Calibri" panose="020F0502020204030204" pitchFamily="34" charset="0"/>
              </a:rPr>
              <a:t>w</a:t>
            </a:r>
            <a:r>
              <a:rPr lang="en-US" sz="1600" dirty="0">
                <a:solidFill>
                  <a:srgbClr val="945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-dependence to cure this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E45BC5F-C88E-DB42-58CE-04C62CCBD9C2}"/>
                  </a:ext>
                </a:extLst>
              </p:cNvPr>
              <p:cNvSpPr txBox="1"/>
              <p:nvPr/>
            </p:nvSpPr>
            <p:spPr>
              <a:xfrm>
                <a:off x="-9158" y="5272402"/>
                <a:ext cx="4441372" cy="5852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solidFill>
                                <a:srgbClr val="9452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rgbClr val="9452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rgbClr val="945200"/>
                              </a:solidFill>
                              <a:latin typeface="Cambria Math" panose="02040503050406030204" pitchFamily="18" charset="0"/>
                            </a:rPr>
                            <m:t>𝑥𝑐</m:t>
                          </m:r>
                          <m:r>
                            <a:rPr lang="en-US" sz="1400" b="0" i="1" smtClean="0">
                              <a:solidFill>
                                <a:srgbClr val="945200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1400" b="0" i="1" smtClean="0">
                              <a:solidFill>
                                <a:srgbClr val="945200"/>
                              </a:solidFill>
                              <a:latin typeface="Cambria Math" panose="02040503050406030204" pitchFamily="18" charset="0"/>
                            </a:rPr>
                            <m:t>𝑖𝑗𝑘</m:t>
                          </m:r>
                        </m:sub>
                      </m:sSub>
                      <m:d>
                        <m:dPr>
                          <m:ctrlPr>
                            <a:rPr lang="en-US" sz="1400" b="0" i="1" smtClean="0">
                              <a:solidFill>
                                <a:srgbClr val="9452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400" b="0" i="1" smtClean="0">
                                  <a:solidFill>
                                    <a:srgbClr val="9452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solidFill>
                                    <a:srgbClr val="9452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1400" b="0" i="1" smtClean="0">
                                  <a:solidFill>
                                    <a:srgbClr val="945200"/>
                                  </a:solidFill>
                                  <a:latin typeface="Cambria Math" panose="02040503050406030204" pitchFamily="18" charset="0"/>
                                </a:rPr>
                                <m:t> −</m:t>
                              </m:r>
                              <m:r>
                                <a:rPr lang="en-US" sz="1400" b="0" i="1" smtClean="0">
                                  <a:solidFill>
                                    <a:srgbClr val="9452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1400" b="0" i="1" smtClean="0">
                                  <a:solidFill>
                                    <a:srgbClr val="9452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1400" b="0" i="1" smtClean="0">
                              <a:solidFill>
                                <a:srgbClr val="9452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400" i="1">
                                  <a:solidFill>
                                    <a:srgbClr val="9452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solidFill>
                                    <a:srgbClr val="9452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1400" b="0" i="1" smtClean="0">
                                  <a:solidFill>
                                    <a:srgbClr val="9452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solidFill>
                                    <a:srgbClr val="9452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1400" b="0" i="1" smtClean="0">
                                  <a:solidFill>
                                    <a:srgbClr val="9452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  <m:r>
                        <a:rPr lang="en-US" sz="1400" b="0" i="1" smtClean="0">
                          <a:solidFill>
                            <a:srgbClr val="9452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1400" b="0" i="1" smtClean="0">
                              <a:solidFill>
                                <a:srgbClr val="9452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400" b="0" i="1" smtClean="0">
                                  <a:solidFill>
                                    <a:srgbClr val="9452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solidFill>
                                    <a:srgbClr val="9452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p>
                              <m:r>
                                <a:rPr lang="en-US" sz="1400" b="0" i="1" smtClean="0">
                                  <a:solidFill>
                                    <a:srgbClr val="9452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sz="1400" b="0" i="1" smtClean="0">
                                  <a:solidFill>
                                    <a:srgbClr val="9452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solidFill>
                                    <a:srgbClr val="9452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1400" b="0" i="1" smtClean="0">
                                  <a:solidFill>
                                    <a:srgbClr val="945200"/>
                                  </a:solidFill>
                                  <a:latin typeface="Cambria Math" panose="02040503050406030204" pitchFamily="18" charset="0"/>
                                </a:rPr>
                                <m:t>𝑥𝑐</m:t>
                              </m:r>
                            </m:sub>
                          </m:sSub>
                          <m:r>
                            <a:rPr lang="en-US" sz="1400" b="0" i="1" smtClean="0">
                              <a:solidFill>
                                <a:srgbClr val="9452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1400" b="0" i="1" smtClean="0">
                                  <a:solidFill>
                                    <a:srgbClr val="9452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solidFill>
                                    <a:srgbClr val="94520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1400" b="0" i="1" smtClean="0">
                                  <a:solidFill>
                                    <a:srgbClr val="9452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1400" b="0" i="1" smtClean="0">
                              <a:solidFill>
                                <a:srgbClr val="9452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400" b="0" i="1" smtClean="0">
                              <a:solidFill>
                                <a:srgbClr val="9452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1400" b="0" i="1" smtClean="0">
                              <a:solidFill>
                                <a:srgbClr val="9452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1400" b="0" i="1" smtClean="0">
                              <a:solidFill>
                                <a:srgbClr val="9452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  <m:r>
                            <a:rPr lang="en-US" sz="1400" b="0" i="1" smtClean="0">
                              <a:solidFill>
                                <a:srgbClr val="9452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400" b="0" i="1" smtClean="0">
                              <a:solidFill>
                                <a:srgbClr val="9452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1400" i="1">
                                  <a:solidFill>
                                    <a:srgbClr val="9452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solidFill>
                                    <a:srgbClr val="94520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1400" b="0" i="1" smtClean="0">
                                  <a:solidFill>
                                    <a:srgbClr val="9452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400" i="1">
                                  <a:solidFill>
                                    <a:srgbClr val="9452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solidFill>
                                    <a:srgbClr val="9452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400" b="0" i="1" smtClean="0">
                                  <a:solidFill>
                                    <a:srgbClr val="9452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1400" b="0" i="1" smtClean="0">
                                  <a:solidFill>
                                    <a:srgbClr val="9452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sz="1400" b="0" i="1" smtClean="0">
                              <a:solidFill>
                                <a:srgbClr val="9452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sz="1400" i="1">
                              <a:solidFill>
                                <a:srgbClr val="9452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  <m:r>
                            <a:rPr lang="en-US" sz="1400" i="1">
                              <a:solidFill>
                                <a:srgbClr val="9452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400" i="1">
                              <a:solidFill>
                                <a:srgbClr val="9452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1400" i="1">
                                  <a:solidFill>
                                    <a:srgbClr val="9452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solidFill>
                                    <a:srgbClr val="94520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1400" b="0" i="1" smtClean="0">
                                  <a:solidFill>
                                    <a:srgbClr val="9452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400" i="1">
                                  <a:solidFill>
                                    <a:srgbClr val="9452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solidFill>
                                    <a:srgbClr val="9452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400" i="1">
                                  <a:solidFill>
                                    <a:srgbClr val="9452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1400" b="0" i="1" smtClean="0">
                                  <a:solidFill>
                                    <a:srgbClr val="9452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sz="1400" b="0" i="1" smtClean="0">
                              <a:solidFill>
                                <a:srgbClr val="9452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1400" dirty="0">
                  <a:solidFill>
                    <a:srgbClr val="945200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E45BC5F-C88E-DB42-58CE-04C62CCBD9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9158" y="5272402"/>
                <a:ext cx="4441372" cy="58528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56FE6AE3-28F0-8EC4-1F3A-ACBA0482BECC}"/>
              </a:ext>
            </a:extLst>
          </p:cNvPr>
          <p:cNvSpPr txBox="1"/>
          <p:nvPr/>
        </p:nvSpPr>
        <p:spPr>
          <a:xfrm rot="20231685">
            <a:off x="253991" y="2206711"/>
            <a:ext cx="16154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Shane’s lecture!</a:t>
            </a:r>
          </a:p>
        </p:txBody>
      </p:sp>
    </p:spTree>
    <p:extLst>
      <p:ext uri="{BB962C8B-B14F-4D97-AF65-F5344CB8AC3E}">
        <p14:creationId xmlns:p14="http://schemas.microsoft.com/office/powerpoint/2010/main" val="2894654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139" grpId="0"/>
      <p:bldP spid="7" grpId="0"/>
      <p:bldP spid="2" grpId="0"/>
      <p:bldP spid="3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304800" y="304800"/>
            <a:ext cx="8458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dirty="0">
                <a:solidFill>
                  <a:srgbClr val="C00000"/>
                </a:solidFill>
              </a:rPr>
              <a:t>Plan</a:t>
            </a: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467544" y="1772816"/>
            <a:ext cx="8562664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 typeface="Wingdings" charset="2"/>
              <a:buChar char="v"/>
            </a:pPr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Brief recall of linear response TDDFT for excitations and response</a:t>
            </a:r>
          </a:p>
          <a:p>
            <a:pPr marL="342900" indent="-342900">
              <a:spcBef>
                <a:spcPct val="50000"/>
              </a:spcBef>
              <a:buFont typeface="Wingdings" charset="2"/>
              <a:buChar char="v"/>
            </a:pPr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Cases where the usual approximations fail</a:t>
            </a:r>
          </a:p>
          <a:p>
            <a:pPr marL="342900" indent="-342900">
              <a:spcBef>
                <a:spcPct val="50000"/>
              </a:spcBef>
              <a:buFont typeface="Wingdings" charset="2"/>
              <a:buChar char="v"/>
            </a:pPr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Memory in linear response: double-excitations</a:t>
            </a:r>
          </a:p>
          <a:p>
            <a:pPr>
              <a:spcBef>
                <a:spcPct val="50000"/>
              </a:spcBef>
            </a:pPr>
            <a:endParaRPr lang="en-US" sz="2400" dirty="0">
              <a:latin typeface="Calibri" charset="0"/>
              <a:ea typeface="Calibri" charset="0"/>
              <a:cs typeface="Calibri" charset="0"/>
            </a:endParaRPr>
          </a:p>
          <a:p>
            <a:pPr>
              <a:spcBef>
                <a:spcPct val="50000"/>
              </a:spcBef>
            </a:pPr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	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172200" y="762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110C4161-677A-AC60-BD08-0A871A870560}"/>
              </a:ext>
            </a:extLst>
          </p:cNvPr>
          <p:cNvSpPr/>
          <p:nvPr/>
        </p:nvSpPr>
        <p:spPr>
          <a:xfrm>
            <a:off x="467544" y="2787608"/>
            <a:ext cx="6402424" cy="648072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9352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304800" y="5715000"/>
            <a:ext cx="8534400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u="sng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Interacting systems:</a:t>
            </a:r>
            <a:r>
              <a:rPr lang="en-US" sz="20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generally involve combinations of (KS) determinants that may have  1,2,3…electrons in excited orbitals.</a:t>
            </a: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914400" y="6529304"/>
            <a:ext cx="3571875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single-, double-, triple- excitations</a:t>
            </a:r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 flipV="1">
            <a:off x="1371600" y="6332454"/>
            <a:ext cx="152400" cy="2270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01" name="Line 5"/>
          <p:cNvSpPr>
            <a:spLocks noChangeShapeType="1"/>
          </p:cNvSpPr>
          <p:nvPr/>
        </p:nvSpPr>
        <p:spPr bwMode="auto">
          <a:xfrm flipH="1" flipV="1">
            <a:off x="1752600" y="6332454"/>
            <a:ext cx="20638" cy="2270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02" name="Line 6"/>
          <p:cNvSpPr>
            <a:spLocks noChangeShapeType="1"/>
          </p:cNvSpPr>
          <p:nvPr/>
        </p:nvSpPr>
        <p:spPr bwMode="auto">
          <a:xfrm flipH="1" flipV="1">
            <a:off x="1981200" y="6332454"/>
            <a:ext cx="323850" cy="2651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457200" y="609600"/>
            <a:ext cx="7924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u="sng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Non-interacting systems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e.g. 4-electron atom</a:t>
            </a:r>
          </a:p>
        </p:txBody>
      </p:sp>
      <p:grpSp>
        <p:nvGrpSpPr>
          <p:cNvPr id="4104" name="Group 8"/>
          <p:cNvGrpSpPr>
            <a:grpSpLocks/>
          </p:cNvGrpSpPr>
          <p:nvPr/>
        </p:nvGrpSpPr>
        <p:grpSpPr bwMode="auto">
          <a:xfrm>
            <a:off x="609600" y="1676400"/>
            <a:ext cx="2133600" cy="1905000"/>
            <a:chOff x="480" y="624"/>
            <a:chExt cx="1344" cy="1200"/>
          </a:xfrm>
        </p:grpSpPr>
        <p:sp>
          <p:nvSpPr>
            <p:cNvPr id="4105" name="Freeform 9"/>
            <p:cNvSpPr>
              <a:spLocks/>
            </p:cNvSpPr>
            <p:nvPr/>
          </p:nvSpPr>
          <p:spPr bwMode="auto">
            <a:xfrm>
              <a:off x="480" y="624"/>
              <a:ext cx="1344" cy="12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8" y="288"/>
                </a:cxn>
                <a:cxn ang="0">
                  <a:pos x="96" y="576"/>
                </a:cxn>
                <a:cxn ang="0">
                  <a:pos x="144" y="672"/>
                </a:cxn>
                <a:cxn ang="0">
                  <a:pos x="192" y="864"/>
                </a:cxn>
                <a:cxn ang="0">
                  <a:pos x="336" y="960"/>
                </a:cxn>
                <a:cxn ang="0">
                  <a:pos x="528" y="960"/>
                </a:cxn>
                <a:cxn ang="0">
                  <a:pos x="720" y="768"/>
                </a:cxn>
                <a:cxn ang="0">
                  <a:pos x="816" y="672"/>
                </a:cxn>
                <a:cxn ang="0">
                  <a:pos x="1104" y="432"/>
                </a:cxn>
                <a:cxn ang="0">
                  <a:pos x="1728" y="384"/>
                </a:cxn>
              </a:cxnLst>
              <a:rect l="0" t="0" r="r" b="b"/>
              <a:pathLst>
                <a:path w="1728" h="992">
                  <a:moveTo>
                    <a:pt x="0" y="0"/>
                  </a:moveTo>
                  <a:cubicBezTo>
                    <a:pt x="16" y="96"/>
                    <a:pt x="32" y="192"/>
                    <a:pt x="48" y="288"/>
                  </a:cubicBezTo>
                  <a:cubicBezTo>
                    <a:pt x="64" y="384"/>
                    <a:pt x="80" y="512"/>
                    <a:pt x="96" y="576"/>
                  </a:cubicBezTo>
                  <a:cubicBezTo>
                    <a:pt x="112" y="640"/>
                    <a:pt x="128" y="624"/>
                    <a:pt x="144" y="672"/>
                  </a:cubicBezTo>
                  <a:cubicBezTo>
                    <a:pt x="160" y="720"/>
                    <a:pt x="160" y="816"/>
                    <a:pt x="192" y="864"/>
                  </a:cubicBezTo>
                  <a:cubicBezTo>
                    <a:pt x="224" y="912"/>
                    <a:pt x="280" y="944"/>
                    <a:pt x="336" y="960"/>
                  </a:cubicBezTo>
                  <a:cubicBezTo>
                    <a:pt x="392" y="976"/>
                    <a:pt x="464" y="992"/>
                    <a:pt x="528" y="960"/>
                  </a:cubicBezTo>
                  <a:cubicBezTo>
                    <a:pt x="592" y="928"/>
                    <a:pt x="672" y="816"/>
                    <a:pt x="720" y="768"/>
                  </a:cubicBezTo>
                  <a:cubicBezTo>
                    <a:pt x="768" y="720"/>
                    <a:pt x="752" y="728"/>
                    <a:pt x="816" y="672"/>
                  </a:cubicBezTo>
                  <a:cubicBezTo>
                    <a:pt x="880" y="616"/>
                    <a:pt x="952" y="480"/>
                    <a:pt x="1104" y="432"/>
                  </a:cubicBezTo>
                  <a:cubicBezTo>
                    <a:pt x="1256" y="384"/>
                    <a:pt x="1624" y="392"/>
                    <a:pt x="1728" y="384"/>
                  </a:cubicBez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06" name="Line 10"/>
            <p:cNvSpPr>
              <a:spLocks noChangeShapeType="1"/>
            </p:cNvSpPr>
            <p:nvPr/>
          </p:nvSpPr>
          <p:spPr bwMode="auto">
            <a:xfrm>
              <a:off x="624" y="1680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07" name="Line 11"/>
            <p:cNvSpPr>
              <a:spLocks noChangeShapeType="1"/>
            </p:cNvSpPr>
            <p:nvPr/>
          </p:nvSpPr>
          <p:spPr bwMode="auto">
            <a:xfrm>
              <a:off x="528" y="1200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08" name="Line 12"/>
            <p:cNvSpPr>
              <a:spLocks noChangeShapeType="1"/>
            </p:cNvSpPr>
            <p:nvPr/>
          </p:nvSpPr>
          <p:spPr bwMode="auto">
            <a:xfrm>
              <a:off x="624" y="1440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09" name="Line 13"/>
          <p:cNvSpPr>
            <a:spLocks noChangeShapeType="1"/>
          </p:cNvSpPr>
          <p:nvPr/>
        </p:nvSpPr>
        <p:spPr bwMode="auto">
          <a:xfrm flipV="1">
            <a:off x="1066800" y="3200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10" name="Line 14"/>
          <p:cNvSpPr>
            <a:spLocks noChangeShapeType="1"/>
          </p:cNvSpPr>
          <p:nvPr/>
        </p:nvSpPr>
        <p:spPr bwMode="auto">
          <a:xfrm>
            <a:off x="1219200" y="3200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11" name="Line 15"/>
          <p:cNvSpPr>
            <a:spLocks noChangeShapeType="1"/>
          </p:cNvSpPr>
          <p:nvPr/>
        </p:nvSpPr>
        <p:spPr bwMode="auto">
          <a:xfrm flipV="1">
            <a:off x="990600" y="2840038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12" name="Line 16"/>
          <p:cNvSpPr>
            <a:spLocks noChangeShapeType="1"/>
          </p:cNvSpPr>
          <p:nvPr/>
        </p:nvSpPr>
        <p:spPr bwMode="auto">
          <a:xfrm>
            <a:off x="1371600" y="2459038"/>
            <a:ext cx="0" cy="304800"/>
          </a:xfrm>
          <a:prstGeom prst="line">
            <a:avLst/>
          </a:prstGeom>
          <a:noFill/>
          <a:ln w="9525">
            <a:solidFill>
              <a:srgbClr val="33CC33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13" name="Oval 17"/>
          <p:cNvSpPr>
            <a:spLocks noChangeArrowheads="1"/>
          </p:cNvSpPr>
          <p:nvPr/>
        </p:nvSpPr>
        <p:spPr bwMode="auto">
          <a:xfrm>
            <a:off x="1143000" y="2819400"/>
            <a:ext cx="152400" cy="304800"/>
          </a:xfrm>
          <a:prstGeom prst="ellipse">
            <a:avLst/>
          </a:prstGeom>
          <a:noFill/>
          <a:ln w="9525">
            <a:solidFill>
              <a:srgbClr val="33CC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14" name="Text Box 18"/>
          <p:cNvSpPr txBox="1">
            <a:spLocks noChangeArrowheads="1"/>
          </p:cNvSpPr>
          <p:nvPr/>
        </p:nvSpPr>
        <p:spPr bwMode="auto">
          <a:xfrm>
            <a:off x="304800" y="1219200"/>
            <a:ext cx="2590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Eg. single excitations</a:t>
            </a:r>
          </a:p>
        </p:txBody>
      </p:sp>
      <p:grpSp>
        <p:nvGrpSpPr>
          <p:cNvPr id="4115" name="Group 19"/>
          <p:cNvGrpSpPr>
            <a:grpSpLocks/>
          </p:cNvGrpSpPr>
          <p:nvPr/>
        </p:nvGrpSpPr>
        <p:grpSpPr bwMode="auto">
          <a:xfrm>
            <a:off x="5486400" y="1752600"/>
            <a:ext cx="2133600" cy="1905000"/>
            <a:chOff x="480" y="624"/>
            <a:chExt cx="1344" cy="1200"/>
          </a:xfrm>
        </p:grpSpPr>
        <p:sp>
          <p:nvSpPr>
            <p:cNvPr id="4116" name="Freeform 20"/>
            <p:cNvSpPr>
              <a:spLocks/>
            </p:cNvSpPr>
            <p:nvPr/>
          </p:nvSpPr>
          <p:spPr bwMode="auto">
            <a:xfrm>
              <a:off x="480" y="624"/>
              <a:ext cx="1344" cy="12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8" y="288"/>
                </a:cxn>
                <a:cxn ang="0">
                  <a:pos x="96" y="576"/>
                </a:cxn>
                <a:cxn ang="0">
                  <a:pos x="144" y="672"/>
                </a:cxn>
                <a:cxn ang="0">
                  <a:pos x="192" y="864"/>
                </a:cxn>
                <a:cxn ang="0">
                  <a:pos x="336" y="960"/>
                </a:cxn>
                <a:cxn ang="0">
                  <a:pos x="528" y="960"/>
                </a:cxn>
                <a:cxn ang="0">
                  <a:pos x="720" y="768"/>
                </a:cxn>
                <a:cxn ang="0">
                  <a:pos x="816" y="672"/>
                </a:cxn>
                <a:cxn ang="0">
                  <a:pos x="1104" y="432"/>
                </a:cxn>
                <a:cxn ang="0">
                  <a:pos x="1728" y="384"/>
                </a:cxn>
              </a:cxnLst>
              <a:rect l="0" t="0" r="r" b="b"/>
              <a:pathLst>
                <a:path w="1728" h="992">
                  <a:moveTo>
                    <a:pt x="0" y="0"/>
                  </a:moveTo>
                  <a:cubicBezTo>
                    <a:pt x="16" y="96"/>
                    <a:pt x="32" y="192"/>
                    <a:pt x="48" y="288"/>
                  </a:cubicBezTo>
                  <a:cubicBezTo>
                    <a:pt x="64" y="384"/>
                    <a:pt x="80" y="512"/>
                    <a:pt x="96" y="576"/>
                  </a:cubicBezTo>
                  <a:cubicBezTo>
                    <a:pt x="112" y="640"/>
                    <a:pt x="128" y="624"/>
                    <a:pt x="144" y="672"/>
                  </a:cubicBezTo>
                  <a:cubicBezTo>
                    <a:pt x="160" y="720"/>
                    <a:pt x="160" y="816"/>
                    <a:pt x="192" y="864"/>
                  </a:cubicBezTo>
                  <a:cubicBezTo>
                    <a:pt x="224" y="912"/>
                    <a:pt x="280" y="944"/>
                    <a:pt x="336" y="960"/>
                  </a:cubicBezTo>
                  <a:cubicBezTo>
                    <a:pt x="392" y="976"/>
                    <a:pt x="464" y="992"/>
                    <a:pt x="528" y="960"/>
                  </a:cubicBezTo>
                  <a:cubicBezTo>
                    <a:pt x="592" y="928"/>
                    <a:pt x="672" y="816"/>
                    <a:pt x="720" y="768"/>
                  </a:cubicBezTo>
                  <a:cubicBezTo>
                    <a:pt x="768" y="720"/>
                    <a:pt x="752" y="728"/>
                    <a:pt x="816" y="672"/>
                  </a:cubicBezTo>
                  <a:cubicBezTo>
                    <a:pt x="880" y="616"/>
                    <a:pt x="952" y="480"/>
                    <a:pt x="1104" y="432"/>
                  </a:cubicBezTo>
                  <a:cubicBezTo>
                    <a:pt x="1256" y="384"/>
                    <a:pt x="1624" y="392"/>
                    <a:pt x="1728" y="384"/>
                  </a:cubicBez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17" name="Line 21"/>
            <p:cNvSpPr>
              <a:spLocks noChangeShapeType="1"/>
            </p:cNvSpPr>
            <p:nvPr/>
          </p:nvSpPr>
          <p:spPr bwMode="auto">
            <a:xfrm>
              <a:off x="624" y="1680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18" name="Line 22"/>
            <p:cNvSpPr>
              <a:spLocks noChangeShapeType="1"/>
            </p:cNvSpPr>
            <p:nvPr/>
          </p:nvSpPr>
          <p:spPr bwMode="auto">
            <a:xfrm>
              <a:off x="528" y="1200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19" name="Line 23"/>
            <p:cNvSpPr>
              <a:spLocks noChangeShapeType="1"/>
            </p:cNvSpPr>
            <p:nvPr/>
          </p:nvSpPr>
          <p:spPr bwMode="auto">
            <a:xfrm>
              <a:off x="624" y="1440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120" name="Group 24"/>
          <p:cNvGrpSpPr>
            <a:grpSpLocks/>
          </p:cNvGrpSpPr>
          <p:nvPr/>
        </p:nvGrpSpPr>
        <p:grpSpPr bwMode="auto">
          <a:xfrm>
            <a:off x="5486400" y="3733800"/>
            <a:ext cx="2133600" cy="1905000"/>
            <a:chOff x="480" y="624"/>
            <a:chExt cx="1344" cy="1200"/>
          </a:xfrm>
        </p:grpSpPr>
        <p:sp>
          <p:nvSpPr>
            <p:cNvPr id="4121" name="Freeform 25"/>
            <p:cNvSpPr>
              <a:spLocks/>
            </p:cNvSpPr>
            <p:nvPr/>
          </p:nvSpPr>
          <p:spPr bwMode="auto">
            <a:xfrm>
              <a:off x="480" y="624"/>
              <a:ext cx="1344" cy="12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8" y="288"/>
                </a:cxn>
                <a:cxn ang="0">
                  <a:pos x="96" y="576"/>
                </a:cxn>
                <a:cxn ang="0">
                  <a:pos x="144" y="672"/>
                </a:cxn>
                <a:cxn ang="0">
                  <a:pos x="192" y="864"/>
                </a:cxn>
                <a:cxn ang="0">
                  <a:pos x="336" y="960"/>
                </a:cxn>
                <a:cxn ang="0">
                  <a:pos x="528" y="960"/>
                </a:cxn>
                <a:cxn ang="0">
                  <a:pos x="720" y="768"/>
                </a:cxn>
                <a:cxn ang="0">
                  <a:pos x="816" y="672"/>
                </a:cxn>
                <a:cxn ang="0">
                  <a:pos x="1104" y="432"/>
                </a:cxn>
                <a:cxn ang="0">
                  <a:pos x="1728" y="384"/>
                </a:cxn>
              </a:cxnLst>
              <a:rect l="0" t="0" r="r" b="b"/>
              <a:pathLst>
                <a:path w="1728" h="992">
                  <a:moveTo>
                    <a:pt x="0" y="0"/>
                  </a:moveTo>
                  <a:cubicBezTo>
                    <a:pt x="16" y="96"/>
                    <a:pt x="32" y="192"/>
                    <a:pt x="48" y="288"/>
                  </a:cubicBezTo>
                  <a:cubicBezTo>
                    <a:pt x="64" y="384"/>
                    <a:pt x="80" y="512"/>
                    <a:pt x="96" y="576"/>
                  </a:cubicBezTo>
                  <a:cubicBezTo>
                    <a:pt x="112" y="640"/>
                    <a:pt x="128" y="624"/>
                    <a:pt x="144" y="672"/>
                  </a:cubicBezTo>
                  <a:cubicBezTo>
                    <a:pt x="160" y="720"/>
                    <a:pt x="160" y="816"/>
                    <a:pt x="192" y="864"/>
                  </a:cubicBezTo>
                  <a:cubicBezTo>
                    <a:pt x="224" y="912"/>
                    <a:pt x="280" y="944"/>
                    <a:pt x="336" y="960"/>
                  </a:cubicBezTo>
                  <a:cubicBezTo>
                    <a:pt x="392" y="976"/>
                    <a:pt x="464" y="992"/>
                    <a:pt x="528" y="960"/>
                  </a:cubicBezTo>
                  <a:cubicBezTo>
                    <a:pt x="592" y="928"/>
                    <a:pt x="672" y="816"/>
                    <a:pt x="720" y="768"/>
                  </a:cubicBezTo>
                  <a:cubicBezTo>
                    <a:pt x="768" y="720"/>
                    <a:pt x="752" y="728"/>
                    <a:pt x="816" y="672"/>
                  </a:cubicBezTo>
                  <a:cubicBezTo>
                    <a:pt x="880" y="616"/>
                    <a:pt x="952" y="480"/>
                    <a:pt x="1104" y="432"/>
                  </a:cubicBezTo>
                  <a:cubicBezTo>
                    <a:pt x="1256" y="384"/>
                    <a:pt x="1624" y="392"/>
                    <a:pt x="1728" y="384"/>
                  </a:cubicBez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22" name="Line 26"/>
            <p:cNvSpPr>
              <a:spLocks noChangeShapeType="1"/>
            </p:cNvSpPr>
            <p:nvPr/>
          </p:nvSpPr>
          <p:spPr bwMode="auto">
            <a:xfrm>
              <a:off x="624" y="1680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23" name="Line 27"/>
            <p:cNvSpPr>
              <a:spLocks noChangeShapeType="1"/>
            </p:cNvSpPr>
            <p:nvPr/>
          </p:nvSpPr>
          <p:spPr bwMode="auto">
            <a:xfrm>
              <a:off x="528" y="1200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24" name="Line 28"/>
            <p:cNvSpPr>
              <a:spLocks noChangeShapeType="1"/>
            </p:cNvSpPr>
            <p:nvPr/>
          </p:nvSpPr>
          <p:spPr bwMode="auto">
            <a:xfrm>
              <a:off x="624" y="1440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25" name="Line 29"/>
          <p:cNvSpPr>
            <a:spLocks noChangeShapeType="1"/>
          </p:cNvSpPr>
          <p:nvPr/>
        </p:nvSpPr>
        <p:spPr bwMode="auto">
          <a:xfrm flipV="1">
            <a:off x="5867400" y="3276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26" name="Line 30"/>
          <p:cNvSpPr>
            <a:spLocks noChangeShapeType="1"/>
          </p:cNvSpPr>
          <p:nvPr/>
        </p:nvSpPr>
        <p:spPr bwMode="auto">
          <a:xfrm flipV="1">
            <a:off x="5867400" y="2438400"/>
            <a:ext cx="0" cy="304800"/>
          </a:xfrm>
          <a:prstGeom prst="line">
            <a:avLst/>
          </a:prstGeom>
          <a:noFill/>
          <a:ln w="9525">
            <a:solidFill>
              <a:srgbClr val="33CC33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27" name="Oval 31"/>
          <p:cNvSpPr>
            <a:spLocks noChangeArrowheads="1"/>
          </p:cNvSpPr>
          <p:nvPr/>
        </p:nvSpPr>
        <p:spPr bwMode="auto">
          <a:xfrm>
            <a:off x="5791200" y="2895600"/>
            <a:ext cx="152400" cy="304800"/>
          </a:xfrm>
          <a:prstGeom prst="ellipse">
            <a:avLst/>
          </a:prstGeom>
          <a:noFill/>
          <a:ln w="9525">
            <a:solidFill>
              <a:srgbClr val="33CC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28" name="Line 32"/>
          <p:cNvSpPr>
            <a:spLocks noChangeShapeType="1"/>
          </p:cNvSpPr>
          <p:nvPr/>
        </p:nvSpPr>
        <p:spPr bwMode="auto">
          <a:xfrm>
            <a:off x="6172200" y="2895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29" name="Line 33"/>
          <p:cNvSpPr>
            <a:spLocks noChangeShapeType="1"/>
          </p:cNvSpPr>
          <p:nvPr/>
        </p:nvSpPr>
        <p:spPr bwMode="auto">
          <a:xfrm>
            <a:off x="6324600" y="2514600"/>
            <a:ext cx="0" cy="304800"/>
          </a:xfrm>
          <a:prstGeom prst="line">
            <a:avLst/>
          </a:prstGeom>
          <a:noFill/>
          <a:ln w="9525">
            <a:solidFill>
              <a:srgbClr val="33CC33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30" name="Oval 34"/>
          <p:cNvSpPr>
            <a:spLocks noChangeArrowheads="1"/>
          </p:cNvSpPr>
          <p:nvPr/>
        </p:nvSpPr>
        <p:spPr bwMode="auto">
          <a:xfrm>
            <a:off x="6019800" y="3276600"/>
            <a:ext cx="152400" cy="304800"/>
          </a:xfrm>
          <a:prstGeom prst="ellipse">
            <a:avLst/>
          </a:prstGeom>
          <a:noFill/>
          <a:ln w="9525">
            <a:solidFill>
              <a:srgbClr val="33CC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131" name="Group 35"/>
          <p:cNvGrpSpPr>
            <a:grpSpLocks/>
          </p:cNvGrpSpPr>
          <p:nvPr/>
        </p:nvGrpSpPr>
        <p:grpSpPr bwMode="auto">
          <a:xfrm>
            <a:off x="533400" y="3657600"/>
            <a:ext cx="2133600" cy="1905000"/>
            <a:chOff x="288" y="2064"/>
            <a:chExt cx="1344" cy="1200"/>
          </a:xfrm>
        </p:grpSpPr>
        <p:grpSp>
          <p:nvGrpSpPr>
            <p:cNvPr id="4132" name="Group 36"/>
            <p:cNvGrpSpPr>
              <a:grpSpLocks/>
            </p:cNvGrpSpPr>
            <p:nvPr/>
          </p:nvGrpSpPr>
          <p:grpSpPr bwMode="auto">
            <a:xfrm>
              <a:off x="288" y="2064"/>
              <a:ext cx="1344" cy="1200"/>
              <a:chOff x="480" y="624"/>
              <a:chExt cx="1344" cy="1200"/>
            </a:xfrm>
          </p:grpSpPr>
          <p:sp>
            <p:nvSpPr>
              <p:cNvPr id="4133" name="Freeform 37"/>
              <p:cNvSpPr>
                <a:spLocks/>
              </p:cNvSpPr>
              <p:nvPr/>
            </p:nvSpPr>
            <p:spPr bwMode="auto">
              <a:xfrm>
                <a:off x="480" y="624"/>
                <a:ext cx="1344" cy="12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8" y="288"/>
                  </a:cxn>
                  <a:cxn ang="0">
                    <a:pos x="96" y="576"/>
                  </a:cxn>
                  <a:cxn ang="0">
                    <a:pos x="144" y="672"/>
                  </a:cxn>
                  <a:cxn ang="0">
                    <a:pos x="192" y="864"/>
                  </a:cxn>
                  <a:cxn ang="0">
                    <a:pos x="336" y="960"/>
                  </a:cxn>
                  <a:cxn ang="0">
                    <a:pos x="528" y="960"/>
                  </a:cxn>
                  <a:cxn ang="0">
                    <a:pos x="720" y="768"/>
                  </a:cxn>
                  <a:cxn ang="0">
                    <a:pos x="816" y="672"/>
                  </a:cxn>
                  <a:cxn ang="0">
                    <a:pos x="1104" y="432"/>
                  </a:cxn>
                  <a:cxn ang="0">
                    <a:pos x="1728" y="384"/>
                  </a:cxn>
                </a:cxnLst>
                <a:rect l="0" t="0" r="r" b="b"/>
                <a:pathLst>
                  <a:path w="1728" h="992">
                    <a:moveTo>
                      <a:pt x="0" y="0"/>
                    </a:moveTo>
                    <a:cubicBezTo>
                      <a:pt x="16" y="96"/>
                      <a:pt x="32" y="192"/>
                      <a:pt x="48" y="288"/>
                    </a:cubicBezTo>
                    <a:cubicBezTo>
                      <a:pt x="64" y="384"/>
                      <a:pt x="80" y="512"/>
                      <a:pt x="96" y="576"/>
                    </a:cubicBezTo>
                    <a:cubicBezTo>
                      <a:pt x="112" y="640"/>
                      <a:pt x="128" y="624"/>
                      <a:pt x="144" y="672"/>
                    </a:cubicBezTo>
                    <a:cubicBezTo>
                      <a:pt x="160" y="720"/>
                      <a:pt x="160" y="816"/>
                      <a:pt x="192" y="864"/>
                    </a:cubicBezTo>
                    <a:cubicBezTo>
                      <a:pt x="224" y="912"/>
                      <a:pt x="280" y="944"/>
                      <a:pt x="336" y="960"/>
                    </a:cubicBezTo>
                    <a:cubicBezTo>
                      <a:pt x="392" y="976"/>
                      <a:pt x="464" y="992"/>
                      <a:pt x="528" y="960"/>
                    </a:cubicBezTo>
                    <a:cubicBezTo>
                      <a:pt x="592" y="928"/>
                      <a:pt x="672" y="816"/>
                      <a:pt x="720" y="768"/>
                    </a:cubicBezTo>
                    <a:cubicBezTo>
                      <a:pt x="768" y="720"/>
                      <a:pt x="752" y="728"/>
                      <a:pt x="816" y="672"/>
                    </a:cubicBezTo>
                    <a:cubicBezTo>
                      <a:pt x="880" y="616"/>
                      <a:pt x="952" y="480"/>
                      <a:pt x="1104" y="432"/>
                    </a:cubicBezTo>
                    <a:cubicBezTo>
                      <a:pt x="1256" y="384"/>
                      <a:pt x="1624" y="392"/>
                      <a:pt x="1728" y="384"/>
                    </a:cubicBez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34" name="Line 38"/>
              <p:cNvSpPr>
                <a:spLocks noChangeShapeType="1"/>
              </p:cNvSpPr>
              <p:nvPr/>
            </p:nvSpPr>
            <p:spPr bwMode="auto">
              <a:xfrm>
                <a:off x="624" y="1680"/>
                <a:ext cx="3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35" name="Line 39"/>
              <p:cNvSpPr>
                <a:spLocks noChangeShapeType="1"/>
              </p:cNvSpPr>
              <p:nvPr/>
            </p:nvSpPr>
            <p:spPr bwMode="auto">
              <a:xfrm>
                <a:off x="528" y="1200"/>
                <a:ext cx="72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36" name="Line 40"/>
              <p:cNvSpPr>
                <a:spLocks noChangeShapeType="1"/>
              </p:cNvSpPr>
              <p:nvPr/>
            </p:nvSpPr>
            <p:spPr bwMode="auto">
              <a:xfrm>
                <a:off x="624" y="1440"/>
                <a:ext cx="48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137" name="Line 41"/>
            <p:cNvSpPr>
              <a:spLocks noChangeShapeType="1"/>
            </p:cNvSpPr>
            <p:nvPr/>
          </p:nvSpPr>
          <p:spPr bwMode="auto">
            <a:xfrm flipV="1">
              <a:off x="528" y="3024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38" name="Line 42"/>
            <p:cNvSpPr>
              <a:spLocks noChangeShapeType="1"/>
            </p:cNvSpPr>
            <p:nvPr/>
          </p:nvSpPr>
          <p:spPr bwMode="auto">
            <a:xfrm flipV="1">
              <a:off x="528" y="2784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39" name="Line 43"/>
            <p:cNvSpPr>
              <a:spLocks noChangeShapeType="1"/>
            </p:cNvSpPr>
            <p:nvPr/>
          </p:nvSpPr>
          <p:spPr bwMode="auto">
            <a:xfrm>
              <a:off x="720" y="283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40" name="Line 44"/>
            <p:cNvSpPr>
              <a:spLocks noChangeShapeType="1"/>
            </p:cNvSpPr>
            <p:nvPr/>
          </p:nvSpPr>
          <p:spPr bwMode="auto">
            <a:xfrm>
              <a:off x="672" y="2544"/>
              <a:ext cx="0" cy="192"/>
            </a:xfrm>
            <a:prstGeom prst="line">
              <a:avLst/>
            </a:prstGeom>
            <a:noFill/>
            <a:ln w="9525">
              <a:solidFill>
                <a:srgbClr val="33CC33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41" name="Oval 45"/>
            <p:cNvSpPr>
              <a:spLocks noChangeArrowheads="1"/>
            </p:cNvSpPr>
            <p:nvPr/>
          </p:nvSpPr>
          <p:spPr bwMode="auto">
            <a:xfrm>
              <a:off x="576" y="2976"/>
              <a:ext cx="96" cy="240"/>
            </a:xfrm>
            <a:prstGeom prst="ellipse">
              <a:avLst/>
            </a:prstGeom>
            <a:noFill/>
            <a:ln w="9525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142" name="Line 46"/>
          <p:cNvSpPr>
            <a:spLocks noChangeShapeType="1"/>
          </p:cNvSpPr>
          <p:nvPr/>
        </p:nvSpPr>
        <p:spPr bwMode="auto">
          <a:xfrm>
            <a:off x="3962400" y="1371600"/>
            <a:ext cx="0" cy="3352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43" name="Line 47"/>
          <p:cNvSpPr>
            <a:spLocks noChangeShapeType="1"/>
          </p:cNvSpPr>
          <p:nvPr/>
        </p:nvSpPr>
        <p:spPr bwMode="auto">
          <a:xfrm>
            <a:off x="2590800" y="4876800"/>
            <a:ext cx="26670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44" name="Text Box 48"/>
          <p:cNvSpPr txBox="1">
            <a:spLocks noChangeArrowheads="1"/>
          </p:cNvSpPr>
          <p:nvPr/>
        </p:nvSpPr>
        <p:spPr bwMode="auto">
          <a:xfrm>
            <a:off x="2895600" y="4953000"/>
            <a:ext cx="2057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near-degenerate</a:t>
            </a:r>
          </a:p>
        </p:txBody>
      </p:sp>
      <p:sp>
        <p:nvSpPr>
          <p:cNvPr id="4145" name="Text Box 49"/>
          <p:cNvSpPr txBox="1">
            <a:spLocks noChangeArrowheads="1"/>
          </p:cNvSpPr>
          <p:nvPr/>
        </p:nvSpPr>
        <p:spPr bwMode="auto">
          <a:xfrm>
            <a:off x="4343400" y="1219200"/>
            <a:ext cx="2895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Eg. double excitations</a:t>
            </a:r>
          </a:p>
        </p:txBody>
      </p:sp>
      <p:sp>
        <p:nvSpPr>
          <p:cNvPr id="4146" name="Line 50"/>
          <p:cNvSpPr>
            <a:spLocks noChangeShapeType="1"/>
          </p:cNvSpPr>
          <p:nvPr/>
        </p:nvSpPr>
        <p:spPr bwMode="auto">
          <a:xfrm flipV="1">
            <a:off x="5943600" y="52578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47" name="Line 51"/>
          <p:cNvSpPr>
            <a:spLocks noChangeShapeType="1"/>
          </p:cNvSpPr>
          <p:nvPr/>
        </p:nvSpPr>
        <p:spPr bwMode="auto">
          <a:xfrm flipV="1">
            <a:off x="5867400" y="4495800"/>
            <a:ext cx="0" cy="304800"/>
          </a:xfrm>
          <a:prstGeom prst="line">
            <a:avLst/>
          </a:prstGeom>
          <a:noFill/>
          <a:ln w="9525">
            <a:solidFill>
              <a:srgbClr val="33CC33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48" name="Line 52"/>
          <p:cNvSpPr>
            <a:spLocks noChangeShapeType="1"/>
          </p:cNvSpPr>
          <p:nvPr/>
        </p:nvSpPr>
        <p:spPr bwMode="auto">
          <a:xfrm>
            <a:off x="6096000" y="52578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49" name="Line 53"/>
          <p:cNvSpPr>
            <a:spLocks noChangeShapeType="1"/>
          </p:cNvSpPr>
          <p:nvPr/>
        </p:nvSpPr>
        <p:spPr bwMode="auto">
          <a:xfrm>
            <a:off x="6172200" y="4495800"/>
            <a:ext cx="0" cy="304800"/>
          </a:xfrm>
          <a:prstGeom prst="line">
            <a:avLst/>
          </a:prstGeom>
          <a:noFill/>
          <a:ln w="9525">
            <a:solidFill>
              <a:srgbClr val="33CC33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50" name="Oval 54"/>
          <p:cNvSpPr>
            <a:spLocks noChangeArrowheads="1"/>
          </p:cNvSpPr>
          <p:nvPr/>
        </p:nvSpPr>
        <p:spPr bwMode="auto">
          <a:xfrm>
            <a:off x="5867400" y="4876800"/>
            <a:ext cx="152400" cy="304800"/>
          </a:xfrm>
          <a:prstGeom prst="ellipse">
            <a:avLst/>
          </a:prstGeom>
          <a:noFill/>
          <a:ln w="9525">
            <a:solidFill>
              <a:srgbClr val="33CC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51" name="Oval 55"/>
          <p:cNvSpPr>
            <a:spLocks noChangeArrowheads="1"/>
          </p:cNvSpPr>
          <p:nvPr/>
        </p:nvSpPr>
        <p:spPr bwMode="auto">
          <a:xfrm>
            <a:off x="6096000" y="4876800"/>
            <a:ext cx="152400" cy="304800"/>
          </a:xfrm>
          <a:prstGeom prst="ellipse">
            <a:avLst/>
          </a:prstGeom>
          <a:noFill/>
          <a:ln w="9525">
            <a:solidFill>
              <a:srgbClr val="33CC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52" name="Line 56"/>
          <p:cNvSpPr>
            <a:spLocks noChangeShapeType="1"/>
          </p:cNvSpPr>
          <p:nvPr/>
        </p:nvSpPr>
        <p:spPr bwMode="auto">
          <a:xfrm>
            <a:off x="3962400" y="4724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53" name="Text Box 57"/>
          <p:cNvSpPr txBox="1">
            <a:spLocks noChangeArrowheads="1"/>
          </p:cNvSpPr>
          <p:nvPr/>
        </p:nvSpPr>
        <p:spPr bwMode="auto">
          <a:xfrm>
            <a:off x="838200" y="0"/>
            <a:ext cx="701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u="sng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Types of Excitations</a:t>
            </a:r>
          </a:p>
        </p:txBody>
      </p:sp>
    </p:spTree>
    <p:extLst>
      <p:ext uri="{BB962C8B-B14F-4D97-AF65-F5344CB8AC3E}">
        <p14:creationId xmlns:p14="http://schemas.microsoft.com/office/powerpoint/2010/main" val="5340733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440881" y="190500"/>
            <a:ext cx="838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Double (Or Multiple) Excitations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2057400"/>
            <a:ext cx="5843588" cy="111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304800" y="3429000"/>
            <a:ext cx="88392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Symbol" pitchFamily="18" charset="2"/>
              <a:buNone/>
            </a:pPr>
            <a:r>
              <a:rPr lang="en-US" sz="2400" i="1" dirty="0">
                <a:latin typeface="Symbol" pitchFamily="18" charset="2"/>
              </a:rPr>
              <a:t>c</a:t>
            </a:r>
            <a:r>
              <a:rPr lang="en-US" sz="2400" dirty="0">
                <a:latin typeface="Symbol" pitchFamily="18" charset="2"/>
              </a:rPr>
              <a:t> </a:t>
            </a:r>
            <a:r>
              <a:rPr lang="en-US" sz="2000" dirty="0">
                <a:latin typeface="Times New Roman" pitchFamily="18" charset="0"/>
              </a:rPr>
              <a:t>–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poles at true states that are mixtures of singles, doubles, and higher excitations</a:t>
            </a:r>
          </a:p>
          <a:p>
            <a:pPr>
              <a:spcBef>
                <a:spcPct val="50000"/>
              </a:spcBef>
              <a:buFont typeface="Symbol" pitchFamily="18" charset="2"/>
              <a:buNone/>
            </a:pPr>
            <a:r>
              <a:rPr lang="en-US" sz="2400" i="1" dirty="0" err="1">
                <a:latin typeface="Symbol" pitchFamily="18" charset="2"/>
              </a:rPr>
              <a:t>c</a:t>
            </a:r>
            <a:r>
              <a:rPr lang="en-US" sz="2000" baseline="-25000" dirty="0" err="1"/>
              <a:t>S</a:t>
            </a:r>
            <a:r>
              <a:rPr lang="en-US" sz="2000" dirty="0"/>
              <a:t>  -- 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poles at </a:t>
            </a:r>
            <a:r>
              <a:rPr 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single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KS excitations </a:t>
            </a:r>
            <a:r>
              <a:rPr 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only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 since one-body operator             can’t connect Slater determinants differing by more than one orbital.</a:t>
            </a: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1600200" y="5105400"/>
            <a:ext cx="480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Blip>
                <a:blip r:embed="rId4"/>
              </a:buBlip>
            </a:pPr>
            <a:r>
              <a:rPr lang="en-US" sz="2000" dirty="0">
                <a:latin typeface="Symbol" pitchFamily="18" charset="2"/>
              </a:rPr>
              <a:t> </a:t>
            </a:r>
            <a:r>
              <a:rPr lang="en-US" sz="2400" i="1" dirty="0">
                <a:latin typeface="Symbol" pitchFamily="18" charset="2"/>
              </a:rPr>
              <a:t>c</a:t>
            </a:r>
            <a:r>
              <a:rPr lang="en-US" sz="2000" dirty="0">
                <a:latin typeface="Symbol" pitchFamily="18" charset="2"/>
              </a:rPr>
              <a:t>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has more poles than </a:t>
            </a:r>
            <a:r>
              <a:rPr lang="en-US" sz="2400" i="1" dirty="0">
                <a:latin typeface="Symbol" pitchFamily="18" charset="2"/>
              </a:rPr>
              <a:t>c</a:t>
            </a:r>
            <a:r>
              <a:rPr lang="en-US" sz="2400" baseline="-25000" dirty="0"/>
              <a:t>s</a:t>
            </a: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0" y="5791200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1" dirty="0">
                <a:solidFill>
                  <a:srgbClr val="C00000"/>
                </a:solidFill>
                <a:latin typeface="Times New Roman" pitchFamily="18" charset="0"/>
              </a:rPr>
              <a:t>   </a:t>
            </a:r>
            <a:r>
              <a:rPr lang="en-US" sz="2400" i="1" dirty="0">
                <a:solidFill>
                  <a:srgbClr val="C00000"/>
                </a:solidFill>
                <a:latin typeface="Times New Roman" pitchFamily="18" charset="0"/>
              </a:rPr>
              <a:t>? </a:t>
            </a:r>
            <a:r>
              <a:rPr lang="en-US" sz="2400" i="1" dirty="0" err="1">
                <a:solidFill>
                  <a:srgbClr val="C00000"/>
                </a:solidFill>
                <a:latin typeface="Times New Roman" pitchFamily="18" charset="0"/>
              </a:rPr>
              <a:t>f</a:t>
            </a:r>
            <a:r>
              <a:rPr lang="en-US" sz="2400" i="1" baseline="-25000" dirty="0" err="1">
                <a:solidFill>
                  <a:srgbClr val="C00000"/>
                </a:solidFill>
                <a:latin typeface="Times New Roman" pitchFamily="18" charset="0"/>
              </a:rPr>
              <a:t>xc</a:t>
            </a:r>
            <a:r>
              <a:rPr lang="en-US" sz="2400" i="1" dirty="0">
                <a:solidFill>
                  <a:srgbClr val="C00000"/>
                </a:solidFill>
                <a:latin typeface="Times New Roman" pitchFamily="18" charset="0"/>
              </a:rPr>
              <a:t> mixes KS single excitations together, but how does </a:t>
            </a:r>
            <a:r>
              <a:rPr lang="en-US" sz="2400" i="1" dirty="0" err="1">
                <a:solidFill>
                  <a:srgbClr val="C00000"/>
                </a:solidFill>
                <a:latin typeface="Times New Roman" pitchFamily="18" charset="0"/>
              </a:rPr>
              <a:t>f</a:t>
            </a:r>
            <a:r>
              <a:rPr lang="en-US" sz="2400" i="1" baseline="-25000" dirty="0" err="1">
                <a:solidFill>
                  <a:srgbClr val="C00000"/>
                </a:solidFill>
                <a:latin typeface="Times New Roman" pitchFamily="18" charset="0"/>
              </a:rPr>
              <a:t>xc</a:t>
            </a:r>
            <a:r>
              <a:rPr lang="en-US" sz="2400" i="1" dirty="0">
                <a:solidFill>
                  <a:srgbClr val="C00000"/>
                </a:solidFill>
                <a:latin typeface="Times New Roman" pitchFamily="18" charset="0"/>
              </a:rPr>
              <a:t> generate more poles to get states of multiple excitation character ? </a:t>
            </a:r>
          </a:p>
        </p:txBody>
      </p:sp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24600" y="2438400"/>
            <a:ext cx="2533650" cy="3540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440881" y="1637883"/>
            <a:ext cx="5951538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Consider:</a:t>
            </a:r>
          </a:p>
        </p:txBody>
      </p:sp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03293" y="4090719"/>
            <a:ext cx="576263" cy="365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7179" name="Text Box 11"/>
          <p:cNvSpPr txBox="1">
            <a:spLocks noChangeArrowheads="1"/>
          </p:cNvSpPr>
          <p:nvPr/>
        </p:nvSpPr>
        <p:spPr bwMode="auto">
          <a:xfrm>
            <a:off x="381000" y="836344"/>
            <a:ext cx="8153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How do these different types of excitations appear in the TDDFT response functions?</a:t>
            </a:r>
          </a:p>
        </p:txBody>
      </p:sp>
    </p:spTree>
    <p:extLst>
      <p:ext uri="{BB962C8B-B14F-4D97-AF65-F5344CB8AC3E}">
        <p14:creationId xmlns:p14="http://schemas.microsoft.com/office/powerpoint/2010/main" val="804061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/>
      <p:bldP spid="7173" grpId="0"/>
      <p:bldP spid="7174" grpId="0"/>
      <p:bldP spid="717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2"/>
          <p:cNvSpPr txBox="1">
            <a:spLocks noChangeArrowheads="1"/>
          </p:cNvSpPr>
          <p:nvPr/>
        </p:nvSpPr>
        <p:spPr bwMode="auto">
          <a:xfrm>
            <a:off x="381000" y="700088"/>
            <a:ext cx="85693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Exactly solve for </a:t>
            </a:r>
            <a:r>
              <a:rPr lang="en-US" sz="2000" i="1" dirty="0" err="1">
                <a:latin typeface="Palatino" pitchFamily="2" charset="77"/>
                <a:ea typeface="Palatino" pitchFamily="2" charset="77"/>
                <a:cs typeface="Calibri" charset="0"/>
              </a:rPr>
              <a:t>f</a:t>
            </a:r>
            <a:r>
              <a:rPr lang="en-US" sz="2000" baseline="-25000" dirty="0" err="1">
                <a:latin typeface="Calibri" charset="0"/>
                <a:ea typeface="Calibri" charset="0"/>
                <a:cs typeface="Calibri" charset="0"/>
              </a:rPr>
              <a:t>xc</a:t>
            </a: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 for one KS single (q) mixing with a nearby KS double (D)</a:t>
            </a:r>
          </a:p>
        </p:txBody>
      </p:sp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1143000"/>
            <a:ext cx="3962400" cy="297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4648200"/>
            <a:ext cx="3810000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5061" name="Line 5"/>
          <p:cNvSpPr>
            <a:spLocks noChangeShapeType="1"/>
          </p:cNvSpPr>
          <p:nvPr/>
        </p:nvSpPr>
        <p:spPr bwMode="auto">
          <a:xfrm>
            <a:off x="4343400" y="3657600"/>
            <a:ext cx="1219200" cy="1600200"/>
          </a:xfrm>
          <a:prstGeom prst="line">
            <a:avLst/>
          </a:prstGeom>
          <a:noFill/>
          <a:ln w="22225">
            <a:solidFill>
              <a:srgbClr val="993366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5069" name="Line 13"/>
          <p:cNvSpPr>
            <a:spLocks noChangeShapeType="1"/>
          </p:cNvSpPr>
          <p:nvPr/>
        </p:nvSpPr>
        <p:spPr bwMode="auto">
          <a:xfrm flipH="1">
            <a:off x="838200" y="3505200"/>
            <a:ext cx="533400" cy="106680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45070" name="Picture 1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24200" y="5486400"/>
            <a:ext cx="6019800" cy="996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45071" name="Text Box 15"/>
          <p:cNvSpPr txBox="1">
            <a:spLocks noChangeArrowheads="1"/>
          </p:cNvSpPr>
          <p:nvPr/>
        </p:nvSpPr>
        <p:spPr bwMode="auto">
          <a:xfrm>
            <a:off x="1067036" y="141585"/>
            <a:ext cx="703335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latin typeface="Calibri" charset="0"/>
                <a:ea typeface="Calibri" charset="0"/>
                <a:cs typeface="Calibri" charset="0"/>
              </a:rPr>
              <a:t>Simplest model to get an idea of the structure of  </a:t>
            </a:r>
            <a:r>
              <a:rPr lang="en-US" sz="2400" i="1" dirty="0" err="1">
                <a:latin typeface="Palatino" pitchFamily="2" charset="77"/>
                <a:ea typeface="Palatino" pitchFamily="2" charset="77"/>
                <a:cs typeface="Calibri" charset="0"/>
              </a:rPr>
              <a:t>f</a:t>
            </a:r>
            <a:r>
              <a:rPr lang="en-US" sz="3200" i="1" baseline="-25000" dirty="0" err="1">
                <a:latin typeface="Palatino" pitchFamily="2" charset="77"/>
                <a:ea typeface="Palatino" pitchFamily="2" charset="77"/>
                <a:cs typeface="Calibri" charset="0"/>
              </a:rPr>
              <a:t>xc</a:t>
            </a:r>
            <a:endParaRPr lang="en-US" sz="3200" i="1" baseline="-25000" dirty="0">
              <a:latin typeface="Palatino" pitchFamily="2" charset="77"/>
              <a:ea typeface="Palatino" pitchFamily="2" charset="77"/>
              <a:cs typeface="Calibri" charset="0"/>
            </a:endParaRPr>
          </a:p>
        </p:txBody>
      </p:sp>
      <p:pic>
        <p:nvPicPr>
          <p:cNvPr id="45075" name="Picture 1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05400" y="1922463"/>
            <a:ext cx="4038600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38591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1" grpId="0" animBg="1"/>
      <p:bldP spid="4506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2800" y="2438400"/>
            <a:ext cx="3657600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533400" y="5105400"/>
            <a:ext cx="8229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chemeClr val="accent2"/>
                </a:solidFill>
                <a:latin typeface="Calibri" charset="0"/>
                <a:ea typeface="Calibri" charset="0"/>
                <a:cs typeface="Calibri" charset="0"/>
              </a:rPr>
              <a:t>This kernel matrix element, by construction, yields the</a:t>
            </a:r>
            <a:r>
              <a:rPr lang="en-US" sz="2000" i="1" dirty="0">
                <a:solidFill>
                  <a:schemeClr val="accent2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000" i="1" u="sng" dirty="0">
                <a:solidFill>
                  <a:schemeClr val="accent2"/>
                </a:solidFill>
                <a:latin typeface="Calibri" charset="0"/>
                <a:ea typeface="Calibri" charset="0"/>
                <a:cs typeface="Calibri" charset="0"/>
              </a:rPr>
              <a:t>exact</a:t>
            </a:r>
            <a:r>
              <a:rPr lang="en-US" sz="2000" i="1" dirty="0">
                <a:solidFill>
                  <a:schemeClr val="accent2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000" dirty="0">
                <a:solidFill>
                  <a:schemeClr val="accent2"/>
                </a:solidFill>
                <a:latin typeface="Calibri" charset="0"/>
                <a:ea typeface="Calibri" charset="0"/>
                <a:cs typeface="Calibri" charset="0"/>
              </a:rPr>
              <a:t>true </a:t>
            </a:r>
            <a:r>
              <a:rPr lang="en-US" sz="2000" dirty="0">
                <a:solidFill>
                  <a:schemeClr val="accent2"/>
                </a:solidFill>
                <a:latin typeface="Symbol" pitchFamily="18" charset="2"/>
              </a:rPr>
              <a:t>w</a:t>
            </a:r>
            <a:r>
              <a:rPr lang="en-US" sz="2000" dirty="0">
                <a:solidFill>
                  <a:schemeClr val="accent2"/>
                </a:solidFill>
                <a:latin typeface="Calibri" charset="0"/>
                <a:ea typeface="Calibri" charset="0"/>
                <a:cs typeface="Calibri" charset="0"/>
              </a:rPr>
              <a:t>’s when used in the Dressed SPA,</a:t>
            </a: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6858000" y="3352800"/>
            <a:ext cx="1828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i="1" dirty="0">
                <a:solidFill>
                  <a:schemeClr val="accent2"/>
                </a:solidFill>
                <a:latin typeface="Times New Roman" pitchFamily="18" charset="0"/>
              </a:rPr>
              <a:t>strongly non-adiabatic!</a:t>
            </a:r>
          </a:p>
        </p:txBody>
      </p:sp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52812" y="5568950"/>
            <a:ext cx="363378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6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" y="4191000"/>
            <a:ext cx="3138488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7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9600" y="4572000"/>
            <a:ext cx="31845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302" name="Text Box 14"/>
          <p:cNvSpPr txBox="1">
            <a:spLocks noChangeArrowheads="1"/>
          </p:cNvSpPr>
          <p:nvPr/>
        </p:nvSpPr>
        <p:spPr bwMode="auto">
          <a:xfrm>
            <a:off x="228600" y="457200"/>
            <a:ext cx="8642350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Invert and insert into Dyson-like </a:t>
            </a:r>
            <a:r>
              <a:rPr lang="en-US" sz="2000" dirty="0" err="1">
                <a:latin typeface="Calibri" charset="0"/>
                <a:ea typeface="Calibri" charset="0"/>
                <a:cs typeface="Calibri" charset="0"/>
              </a:rPr>
              <a:t>eqn</a:t>
            </a: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 for kernel </a:t>
            </a:r>
            <a:r>
              <a:rPr lang="en-US" sz="2000" dirty="0">
                <a:latin typeface="Calibri" charset="0"/>
                <a:ea typeface="Calibri" charset="0"/>
                <a:cs typeface="Calibri" charset="0"/>
                <a:sym typeface="Wingdings" pitchFamily="2" charset="2"/>
              </a:rPr>
              <a:t></a:t>
            </a:r>
            <a:r>
              <a:rPr lang="en-US" sz="2000" b="1" i="1" dirty="0">
                <a:latin typeface="Calibri" charset="0"/>
                <a:ea typeface="Calibri" charset="0"/>
                <a:cs typeface="Calibri" charset="0"/>
              </a:rPr>
              <a:t>dressed</a:t>
            </a:r>
            <a:r>
              <a:rPr lang="en-US" sz="2000" b="1" dirty="0">
                <a:latin typeface="Calibri" charset="0"/>
                <a:ea typeface="Calibri" charset="0"/>
                <a:cs typeface="Calibri" charset="0"/>
              </a:rPr>
              <a:t> SPA</a:t>
            </a: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 (i.e. </a:t>
            </a:r>
            <a:r>
              <a:rPr lang="en-US" sz="2000" dirty="0">
                <a:latin typeface="Symbol" charset="2"/>
                <a:ea typeface="Symbol" charset="2"/>
                <a:cs typeface="Symbol" charset="2"/>
              </a:rPr>
              <a:t>w</a:t>
            </a: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-dependent):</a:t>
            </a:r>
          </a:p>
        </p:txBody>
      </p:sp>
      <p:grpSp>
        <p:nvGrpSpPr>
          <p:cNvPr id="12306" name="Group 18"/>
          <p:cNvGrpSpPr>
            <a:grpSpLocks/>
          </p:cNvGrpSpPr>
          <p:nvPr/>
        </p:nvGrpSpPr>
        <p:grpSpPr bwMode="auto">
          <a:xfrm>
            <a:off x="1447800" y="1524000"/>
            <a:ext cx="5638800" cy="457200"/>
            <a:chOff x="768" y="1440"/>
            <a:chExt cx="3552" cy="288"/>
          </a:xfrm>
        </p:grpSpPr>
        <p:pic>
          <p:nvPicPr>
            <p:cNvPr id="12290" name="Picture 2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768" y="1440"/>
              <a:ext cx="3552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2303" name="Line 15"/>
            <p:cNvSpPr>
              <a:spLocks noChangeShapeType="1"/>
            </p:cNvSpPr>
            <p:nvPr/>
          </p:nvSpPr>
          <p:spPr bwMode="auto">
            <a:xfrm>
              <a:off x="1152" y="1728"/>
              <a:ext cx="528" cy="0"/>
            </a:xfrm>
            <a:prstGeom prst="line">
              <a:avLst/>
            </a:prstGeom>
            <a:noFill/>
            <a:ln w="38100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304" name="Line 16"/>
            <p:cNvSpPr>
              <a:spLocks noChangeShapeType="1"/>
            </p:cNvSpPr>
            <p:nvPr/>
          </p:nvSpPr>
          <p:spPr bwMode="auto">
            <a:xfrm>
              <a:off x="2640" y="1728"/>
              <a:ext cx="336" cy="0"/>
            </a:xfrm>
            <a:prstGeom prst="line">
              <a:avLst/>
            </a:prstGeom>
            <a:noFill/>
            <a:ln w="38100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305" name="Line 17"/>
            <p:cNvSpPr>
              <a:spLocks noChangeShapeType="1"/>
            </p:cNvSpPr>
            <p:nvPr/>
          </p:nvSpPr>
          <p:spPr bwMode="auto">
            <a:xfrm>
              <a:off x="3600" y="1728"/>
              <a:ext cx="288" cy="0"/>
            </a:xfrm>
            <a:prstGeom prst="line">
              <a:avLst/>
            </a:prstGeom>
            <a:noFill/>
            <a:ln w="38100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307" name="Line 19"/>
          <p:cNvSpPr>
            <a:spLocks noChangeShapeType="1"/>
          </p:cNvSpPr>
          <p:nvPr/>
        </p:nvSpPr>
        <p:spPr bwMode="auto">
          <a:xfrm flipH="1" flipV="1">
            <a:off x="6019800" y="3276600"/>
            <a:ext cx="685800" cy="5334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46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/>
      <p:bldP spid="12293" grpId="0"/>
      <p:bldP spid="1230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5436096" y="229160"/>
            <a:ext cx="419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i="1" dirty="0">
                <a:latin typeface="Symbol" pitchFamily="18" charset="2"/>
              </a:rPr>
              <a:t>c </a:t>
            </a:r>
            <a:r>
              <a:rPr lang="en-US" sz="2400" baseline="30000" dirty="0"/>
              <a:t>-1</a:t>
            </a:r>
            <a:r>
              <a:rPr lang="en-US" sz="2400" dirty="0"/>
              <a:t> = </a:t>
            </a:r>
            <a:r>
              <a:rPr lang="en-US" sz="2400" dirty="0">
                <a:latin typeface="Symbol" pitchFamily="18" charset="2"/>
              </a:rPr>
              <a:t>c</a:t>
            </a:r>
            <a:r>
              <a:rPr lang="en-US" sz="2400" baseline="-25000" dirty="0"/>
              <a:t>s</a:t>
            </a:r>
            <a:r>
              <a:rPr lang="en-US" sz="2400" baseline="30000" dirty="0"/>
              <a:t>-1</a:t>
            </a:r>
            <a:r>
              <a:rPr lang="en-US" sz="2400" dirty="0"/>
              <a:t> - </a:t>
            </a:r>
            <a:r>
              <a:rPr lang="en-US" sz="2400" i="1" dirty="0" err="1">
                <a:latin typeface="Times New Roman" pitchFamily="18" charset="0"/>
              </a:rPr>
              <a:t>f</a:t>
            </a:r>
            <a:r>
              <a:rPr lang="en-US" sz="2400" baseline="-25000" dirty="0" err="1"/>
              <a:t>Hxc</a:t>
            </a:r>
            <a:endParaRPr lang="en-US" sz="2400" baseline="-25000" dirty="0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88632" y="5824690"/>
            <a:ext cx="3657600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1269" name="Group 5"/>
          <p:cNvGrpSpPr>
            <a:grpSpLocks/>
          </p:cNvGrpSpPr>
          <p:nvPr/>
        </p:nvGrpSpPr>
        <p:grpSpPr bwMode="auto">
          <a:xfrm>
            <a:off x="3059832" y="5316690"/>
            <a:ext cx="5638800" cy="457200"/>
            <a:chOff x="768" y="1440"/>
            <a:chExt cx="3552" cy="288"/>
          </a:xfrm>
        </p:grpSpPr>
        <p:pic>
          <p:nvPicPr>
            <p:cNvPr id="11270" name="Picture 6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68" y="1440"/>
              <a:ext cx="3552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1271" name="Line 7"/>
            <p:cNvSpPr>
              <a:spLocks noChangeShapeType="1"/>
            </p:cNvSpPr>
            <p:nvPr/>
          </p:nvSpPr>
          <p:spPr bwMode="auto">
            <a:xfrm>
              <a:off x="1152" y="1728"/>
              <a:ext cx="528" cy="0"/>
            </a:xfrm>
            <a:prstGeom prst="line">
              <a:avLst/>
            </a:prstGeom>
            <a:noFill/>
            <a:ln w="38100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272" name="Line 8"/>
            <p:cNvSpPr>
              <a:spLocks noChangeShapeType="1"/>
            </p:cNvSpPr>
            <p:nvPr/>
          </p:nvSpPr>
          <p:spPr bwMode="auto">
            <a:xfrm>
              <a:off x="2640" y="1728"/>
              <a:ext cx="336" cy="0"/>
            </a:xfrm>
            <a:prstGeom prst="line">
              <a:avLst/>
            </a:prstGeom>
            <a:noFill/>
            <a:ln w="38100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273" name="Line 9"/>
            <p:cNvSpPr>
              <a:spLocks noChangeShapeType="1"/>
            </p:cNvSpPr>
            <p:nvPr/>
          </p:nvSpPr>
          <p:spPr bwMode="auto">
            <a:xfrm>
              <a:off x="3600" y="1728"/>
              <a:ext cx="288" cy="0"/>
            </a:xfrm>
            <a:prstGeom prst="line">
              <a:avLst/>
            </a:prstGeom>
            <a:noFill/>
            <a:ln w="38100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6" name="Picture 5" descr="Diagram, schematic&#10;&#10;Description automatically generated">
            <a:extLst>
              <a:ext uri="{FF2B5EF4-FFF2-40B4-BE49-F238E27FC236}">
                <a16:creationId xmlns:a16="http://schemas.microsoft.com/office/drawing/2014/main" id="{F229EEF6-0437-D70A-D8DB-B989C3050DE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9" t="-413" r="4309" b="1"/>
          <a:stretch/>
        </p:blipFill>
        <p:spPr>
          <a:xfrm>
            <a:off x="251520" y="620688"/>
            <a:ext cx="8640960" cy="3722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7713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2057400" y="1143000"/>
            <a:ext cx="70866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SzPct val="75000"/>
            </a:pPr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</a:rPr>
              <a:t>Unprecedented balance between accuracy and efficiency for electronic excitations</a:t>
            </a:r>
          </a:p>
        </p:txBody>
      </p:sp>
      <p:pic>
        <p:nvPicPr>
          <p:cNvPr id="5" name="Picture 11" descr="MPj0433104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35" r="-1457" b="17596"/>
          <a:stretch>
            <a:fillRect/>
          </a:stretch>
        </p:blipFill>
        <p:spPr bwMode="auto">
          <a:xfrm>
            <a:off x="304800" y="762000"/>
            <a:ext cx="1752600" cy="935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685800" y="231261"/>
            <a:ext cx="7772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latin typeface="Calibri" panose="020F0502020204030204" pitchFamily="34" charset="0"/>
              </a:rPr>
              <a:t>TDDFT for Linear Response</a:t>
            </a:r>
            <a:endParaRPr lang="en-US" sz="3200" b="1" baseline="-25000" dirty="0">
              <a:latin typeface="Calibri" panose="020F0502020204030204" pitchFamily="34" charset="0"/>
            </a:endParaRPr>
          </a:p>
        </p:txBody>
      </p:sp>
      <p:pic>
        <p:nvPicPr>
          <p:cNvPr id="7" name="Picture 19" descr="MCj0433883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979005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667000" y="4099139"/>
            <a:ext cx="6156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But with the usual approximations, it doesn’t always work!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636ACDD-F4D5-96D0-E141-291B600C7434}"/>
              </a:ext>
            </a:extLst>
          </p:cNvPr>
          <p:cNvSpPr txBox="1"/>
          <p:nvPr/>
        </p:nvSpPr>
        <p:spPr>
          <a:xfrm>
            <a:off x="3491880" y="2204864"/>
            <a:ext cx="4966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>
                <a:solidFill>
                  <a:srgbClr val="0070C0"/>
                </a:solidFill>
                <a:latin typeface="Calibri" panose="020F0502020204030204" pitchFamily="34" charset="0"/>
              </a:rPr>
              <a:t>…. E.g. examples in Hardy’s lecture …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164621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304800" y="914400"/>
            <a:ext cx="8458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Diagonalize many-body H in KS subspace near the double-ex, and require reduction to adiabatic TDDFT in the limit of weak single-double coupling :</a:t>
            </a: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6369" y="2277620"/>
            <a:ext cx="7373938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317" name="Line 5"/>
          <p:cNvSpPr>
            <a:spLocks noChangeShapeType="1"/>
          </p:cNvSpPr>
          <p:nvPr/>
        </p:nvSpPr>
        <p:spPr bwMode="auto">
          <a:xfrm flipH="1">
            <a:off x="4032969" y="2125220"/>
            <a:ext cx="654050" cy="344488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3059832" y="1779145"/>
            <a:ext cx="500380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dirty="0">
                <a:solidFill>
                  <a:srgbClr val="008000"/>
                </a:solidFill>
                <a:latin typeface="Calibri" charset="0"/>
                <a:ea typeface="Calibri" charset="0"/>
                <a:cs typeface="Calibri" charset="0"/>
              </a:rPr>
              <a:t>usual adiabatic matrix element</a:t>
            </a:r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5326781" y="3736533"/>
            <a:ext cx="4114799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dirty="0">
                <a:solidFill>
                  <a:srgbClr val="008000"/>
                </a:solidFill>
              </a:rPr>
              <a:t>dynamical (non-adiabatic) correction</a:t>
            </a:r>
          </a:p>
        </p:txBody>
      </p:sp>
      <p:sp>
        <p:nvSpPr>
          <p:cNvPr id="13320" name="AutoShape 8"/>
          <p:cNvSpPr>
            <a:spLocks/>
          </p:cNvSpPr>
          <p:nvPr/>
        </p:nvSpPr>
        <p:spPr bwMode="auto">
          <a:xfrm rot="16200000">
            <a:off x="6593606" y="2239521"/>
            <a:ext cx="307975" cy="2533650"/>
          </a:xfrm>
          <a:prstGeom prst="leftBrace">
            <a:avLst>
              <a:gd name="adj1" fmla="val 68557"/>
              <a:gd name="adj2" fmla="val 50000"/>
            </a:avLst>
          </a:prstGeom>
          <a:noFill/>
          <a:ln w="25400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304800" y="304800"/>
            <a:ext cx="883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u="sng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Practical Approximation for the Dressed Kernel </a:t>
            </a:r>
          </a:p>
        </p:txBody>
      </p:sp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304800" y="4221088"/>
            <a:ext cx="41148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71475" indent="-371475">
              <a:spcBef>
                <a:spcPct val="50000"/>
              </a:spcBef>
            </a:pPr>
            <a:r>
              <a:rPr lang="en-US" sz="2000" dirty="0">
                <a:solidFill>
                  <a:schemeClr val="accent2"/>
                </a:solidFill>
                <a:latin typeface="Calibri" charset="0"/>
                <a:ea typeface="Calibri" charset="0"/>
                <a:cs typeface="Calibri" charset="0"/>
              </a:rPr>
              <a:t>So: (</a:t>
            </a:r>
            <a:r>
              <a:rPr lang="en-US" sz="2000" dirty="0" err="1">
                <a:solidFill>
                  <a:schemeClr val="accent2"/>
                </a:solidFill>
                <a:latin typeface="Calibri" charset="0"/>
                <a:ea typeface="Calibri" charset="0"/>
                <a:cs typeface="Calibri" charset="0"/>
              </a:rPr>
              <a:t>i</a:t>
            </a:r>
            <a:r>
              <a:rPr lang="en-US" sz="2000" dirty="0">
                <a:solidFill>
                  <a:schemeClr val="accent2"/>
                </a:solidFill>
                <a:latin typeface="Calibri" charset="0"/>
                <a:ea typeface="Calibri" charset="0"/>
                <a:cs typeface="Calibri" charset="0"/>
              </a:rPr>
              <a:t>) scan KS orbital energies to see if a double lies near a single</a:t>
            </a:r>
          </a:p>
          <a:p>
            <a:pPr marL="371475" indent="-371475">
              <a:spcBef>
                <a:spcPct val="50000"/>
              </a:spcBef>
              <a:buFontTx/>
              <a:buAutoNum type="romanLcParenBoth" startAt="2"/>
            </a:pPr>
            <a:r>
              <a:rPr lang="en-US" sz="2000" dirty="0">
                <a:solidFill>
                  <a:schemeClr val="accent2"/>
                </a:solidFill>
                <a:latin typeface="Calibri" charset="0"/>
                <a:ea typeface="Calibri" charset="0"/>
                <a:cs typeface="Calibri" charset="0"/>
              </a:rPr>
              <a:t>apply this kernel just to that pair</a:t>
            </a:r>
          </a:p>
          <a:p>
            <a:pPr marL="371475" indent="-371475">
              <a:spcBef>
                <a:spcPct val="50000"/>
              </a:spcBef>
              <a:buFontTx/>
              <a:buAutoNum type="romanLcParenBoth" startAt="2"/>
            </a:pPr>
            <a:r>
              <a:rPr lang="en-US" sz="2000" dirty="0">
                <a:solidFill>
                  <a:schemeClr val="accent2"/>
                </a:solidFill>
                <a:latin typeface="Calibri" charset="0"/>
                <a:ea typeface="Calibri" charset="0"/>
                <a:cs typeface="Calibri" charset="0"/>
              </a:rPr>
              <a:t>apply usual ATDDFT to all other excitations</a:t>
            </a:r>
          </a:p>
        </p:txBody>
      </p:sp>
      <p:sp>
        <p:nvSpPr>
          <p:cNvPr id="13324" name="AutoShape 12"/>
          <p:cNvSpPr>
            <a:spLocks noChangeArrowheads="1"/>
          </p:cNvSpPr>
          <p:nvPr/>
        </p:nvSpPr>
        <p:spPr bwMode="auto">
          <a:xfrm>
            <a:off x="0" y="1600200"/>
            <a:ext cx="304800" cy="1524000"/>
          </a:xfrm>
          <a:prstGeom prst="curvedRightArrow">
            <a:avLst>
              <a:gd name="adj1" fmla="val 100000"/>
              <a:gd name="adj2" fmla="val 200000"/>
              <a:gd name="adj3" fmla="val 33333"/>
            </a:avLst>
          </a:prstGeom>
          <a:solidFill>
            <a:srgbClr val="99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60784D-0B10-AA01-9688-936D79A0F765}"/>
              </a:ext>
            </a:extLst>
          </p:cNvPr>
          <p:cNvSpPr txBox="1"/>
          <p:nvPr/>
        </p:nvSpPr>
        <p:spPr>
          <a:xfrm>
            <a:off x="3646645" y="6119892"/>
            <a:ext cx="550824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>
                <a:latin typeface="Calibri" panose="020F0502020204030204" pitchFamily="34" charset="0"/>
                <a:cs typeface="Arial" charset="0"/>
              </a:rPr>
              <a:t>Maitra, Zhang, Cave, Burke, J. Chem.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Phys. </a:t>
            </a: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120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, 5932  </a:t>
            </a:r>
            <a:r>
              <a:rPr lang="en-US" sz="1600" dirty="0">
                <a:latin typeface="Calibri" panose="020F0502020204030204" pitchFamily="34" charset="0"/>
                <a:cs typeface="Arial" charset="0"/>
              </a:rPr>
              <a:t>(2004) Maitra, Ann. Rev. Chem. Phys. </a:t>
            </a:r>
            <a:r>
              <a:rPr lang="en-US" sz="1600" b="1" dirty="0">
                <a:latin typeface="Calibri" panose="020F0502020204030204" pitchFamily="34" charset="0"/>
                <a:cs typeface="Arial" charset="0"/>
              </a:rPr>
              <a:t>73</a:t>
            </a:r>
            <a:r>
              <a:rPr lang="en-US" sz="1600" dirty="0">
                <a:latin typeface="Calibri" panose="020F0502020204030204" pitchFamily="34" charset="0"/>
                <a:cs typeface="Arial" charset="0"/>
              </a:rPr>
              <a:t>, 117 (2022)</a:t>
            </a:r>
          </a:p>
        </p:txBody>
      </p:sp>
    </p:spTree>
    <p:extLst>
      <p:ext uri="{BB962C8B-B14F-4D97-AF65-F5344CB8AC3E}">
        <p14:creationId xmlns:p14="http://schemas.microsoft.com/office/powerpoint/2010/main" val="1427902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304800" y="228600"/>
            <a:ext cx="815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Alternate Derivations</a:t>
            </a:r>
          </a:p>
        </p:txBody>
      </p:sp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304800" y="820593"/>
            <a:ext cx="8731696" cy="4939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dirty="0">
                <a:solidFill>
                  <a:schemeClr val="accent2"/>
                </a:solidFill>
                <a:latin typeface="Calibri" panose="020F0502020204030204" pitchFamily="34" charset="0"/>
              </a:rPr>
              <a:t> M.E. </a:t>
            </a:r>
            <a:r>
              <a:rPr lang="en-US" dirty="0" err="1">
                <a:solidFill>
                  <a:schemeClr val="accent2"/>
                </a:solidFill>
                <a:latin typeface="Calibri" panose="020F0502020204030204" pitchFamily="34" charset="0"/>
              </a:rPr>
              <a:t>Casida</a:t>
            </a:r>
            <a:r>
              <a:rPr lang="en-US" dirty="0">
                <a:solidFill>
                  <a:schemeClr val="accent2"/>
                </a:solidFill>
                <a:latin typeface="Calibri" panose="020F0502020204030204" pitchFamily="34" charset="0"/>
              </a:rPr>
              <a:t>, </a:t>
            </a:r>
            <a:r>
              <a:rPr lang="en-US" i="1" dirty="0">
                <a:latin typeface="Calibri" panose="020F0502020204030204" pitchFamily="34" charset="0"/>
              </a:rPr>
              <a:t>JCP </a:t>
            </a:r>
            <a:r>
              <a:rPr lang="en-US" b="1" i="1" dirty="0">
                <a:latin typeface="Calibri" panose="020F0502020204030204" pitchFamily="34" charset="0"/>
              </a:rPr>
              <a:t>122</a:t>
            </a:r>
            <a:r>
              <a:rPr lang="en-US" i="1" dirty="0">
                <a:latin typeface="Calibri" panose="020F0502020204030204" pitchFamily="34" charset="0"/>
              </a:rPr>
              <a:t>, 054111 (2005)</a:t>
            </a:r>
          </a:p>
          <a:p>
            <a:r>
              <a:rPr lang="en-US" dirty="0">
                <a:solidFill>
                  <a:schemeClr val="accent2"/>
                </a:solidFill>
                <a:latin typeface="Calibri" panose="020F0502020204030204" pitchFamily="34" charset="0"/>
              </a:rPr>
              <a:t>    M. </a:t>
            </a:r>
            <a:r>
              <a:rPr lang="en-US" dirty="0" err="1">
                <a:solidFill>
                  <a:schemeClr val="accent2"/>
                </a:solidFill>
                <a:latin typeface="Calibri" panose="020F0502020204030204" pitchFamily="34" charset="0"/>
              </a:rPr>
              <a:t>Huix-Rotllant</a:t>
            </a:r>
            <a:r>
              <a:rPr lang="en-US" dirty="0">
                <a:solidFill>
                  <a:schemeClr val="accent2"/>
                </a:solidFill>
                <a:latin typeface="Calibri" panose="020F0502020204030204" pitchFamily="34" charset="0"/>
              </a:rPr>
              <a:t> &amp; M.E. </a:t>
            </a:r>
            <a:r>
              <a:rPr lang="en-US" dirty="0" err="1">
                <a:solidFill>
                  <a:schemeClr val="accent2"/>
                </a:solidFill>
                <a:latin typeface="Calibri" panose="020F0502020204030204" pitchFamily="34" charset="0"/>
              </a:rPr>
              <a:t>Casida</a:t>
            </a:r>
            <a:r>
              <a:rPr lang="en-US" dirty="0">
                <a:solidFill>
                  <a:schemeClr val="accent2"/>
                </a:solidFill>
                <a:latin typeface="Calibri" panose="020F0502020204030204" pitchFamily="34" charset="0"/>
              </a:rPr>
              <a:t>, </a:t>
            </a:r>
            <a:r>
              <a:rPr lang="en-US" dirty="0">
                <a:latin typeface="Calibri" panose="020F0502020204030204" pitchFamily="34" charset="0"/>
              </a:rPr>
              <a:t>in </a:t>
            </a:r>
            <a:r>
              <a:rPr lang="en-US" i="1" dirty="0">
                <a:latin typeface="Calibri" panose="020F0502020204030204" pitchFamily="34" charset="0"/>
              </a:rPr>
              <a:t>Density-Functional Methods for Excited States</a:t>
            </a:r>
            <a:r>
              <a:rPr lang="en-US" dirty="0">
                <a:latin typeface="Calibri" panose="020F0502020204030204" pitchFamily="34" charset="0"/>
              </a:rPr>
              <a:t>, ed. N. </a:t>
            </a:r>
            <a:r>
              <a:rPr lang="en-US" dirty="0" err="1">
                <a:latin typeface="Calibri" panose="020F0502020204030204" pitchFamily="34" charset="0"/>
              </a:rPr>
              <a:t>Ferre</a:t>
            </a:r>
            <a:r>
              <a:rPr lang="en-US" dirty="0">
                <a:latin typeface="Calibri" panose="020F0502020204030204" pitchFamily="34" charset="0"/>
              </a:rPr>
              <a:t>, M. </a:t>
            </a:r>
            <a:r>
              <a:rPr lang="en-US" dirty="0" err="1">
                <a:latin typeface="Calibri" panose="020F0502020204030204" pitchFamily="34" charset="0"/>
              </a:rPr>
              <a:t>Filatov</a:t>
            </a:r>
            <a:r>
              <a:rPr lang="en-US" dirty="0">
                <a:latin typeface="Calibri" panose="020F0502020204030204" pitchFamily="34" charset="0"/>
              </a:rPr>
              <a:t>, and M. </a:t>
            </a:r>
            <a:r>
              <a:rPr lang="en-US" dirty="0" err="1">
                <a:latin typeface="Calibri" panose="020F0502020204030204" pitchFamily="34" charset="0"/>
              </a:rPr>
              <a:t>Huix</a:t>
            </a:r>
            <a:r>
              <a:rPr lang="en-US" dirty="0">
                <a:latin typeface="Calibri" panose="020F0502020204030204" pitchFamily="34" charset="0"/>
              </a:rPr>
              <a:t>- </a:t>
            </a:r>
            <a:r>
              <a:rPr lang="en-US" dirty="0" err="1">
                <a:latin typeface="Calibri" panose="020F0502020204030204" pitchFamily="34" charset="0"/>
              </a:rPr>
              <a:t>Rotllant</a:t>
            </a:r>
            <a:r>
              <a:rPr lang="en-US" dirty="0">
                <a:latin typeface="Calibri" panose="020F0502020204030204" pitchFamily="34" charset="0"/>
              </a:rPr>
              <a:t> (Springer 2016)</a:t>
            </a:r>
          </a:p>
          <a:p>
            <a:endParaRPr lang="en-US" dirty="0">
              <a:latin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</a:rPr>
              <a:t> -- from second-order polarization propagator (SOPPA) correction to ATDDFT</a:t>
            </a:r>
          </a:p>
          <a:p>
            <a:pPr>
              <a:spcBef>
                <a:spcPct val="50000"/>
              </a:spcBef>
            </a:pPr>
            <a:endParaRPr lang="en-US" dirty="0">
              <a:latin typeface="Calibri" panose="020F0502020204030204" pitchFamily="34" charset="0"/>
            </a:endParaRP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dirty="0">
                <a:solidFill>
                  <a:schemeClr val="accent2"/>
                </a:solidFill>
                <a:latin typeface="Calibri" panose="020F0502020204030204" pitchFamily="34" charset="0"/>
              </a:rPr>
              <a:t> P. </a:t>
            </a:r>
            <a:r>
              <a:rPr lang="en-US" dirty="0" err="1">
                <a:solidFill>
                  <a:schemeClr val="accent2"/>
                </a:solidFill>
                <a:latin typeface="Calibri" panose="020F0502020204030204" pitchFamily="34" charset="0"/>
              </a:rPr>
              <a:t>Romaniello</a:t>
            </a:r>
            <a:r>
              <a:rPr lang="en-US" dirty="0">
                <a:solidFill>
                  <a:schemeClr val="accent2"/>
                </a:solidFill>
                <a:latin typeface="Calibri" panose="020F0502020204030204" pitchFamily="34" charset="0"/>
              </a:rPr>
              <a:t>, D. </a:t>
            </a:r>
            <a:r>
              <a:rPr lang="en-US" dirty="0" err="1">
                <a:solidFill>
                  <a:schemeClr val="accent2"/>
                </a:solidFill>
                <a:latin typeface="Calibri" panose="020F0502020204030204" pitchFamily="34" charset="0"/>
              </a:rPr>
              <a:t>Sangalli</a:t>
            </a:r>
            <a:r>
              <a:rPr lang="en-US" dirty="0">
                <a:solidFill>
                  <a:schemeClr val="accent2"/>
                </a:solidFill>
                <a:latin typeface="Calibri" panose="020F0502020204030204" pitchFamily="34" charset="0"/>
              </a:rPr>
              <a:t>, J. A. Berger, F. </a:t>
            </a:r>
            <a:r>
              <a:rPr lang="en-US" dirty="0" err="1">
                <a:solidFill>
                  <a:schemeClr val="accent2"/>
                </a:solidFill>
                <a:latin typeface="Calibri" panose="020F0502020204030204" pitchFamily="34" charset="0"/>
              </a:rPr>
              <a:t>Sottile</a:t>
            </a:r>
            <a:r>
              <a:rPr lang="en-US" dirty="0">
                <a:solidFill>
                  <a:schemeClr val="accent2"/>
                </a:solidFill>
                <a:latin typeface="Calibri" panose="020F0502020204030204" pitchFamily="34" charset="0"/>
              </a:rPr>
              <a:t>, L. G. Molinari, L. Reining, and G. </a:t>
            </a:r>
            <a:r>
              <a:rPr lang="en-US" dirty="0" err="1">
                <a:solidFill>
                  <a:schemeClr val="accent2"/>
                </a:solidFill>
                <a:latin typeface="Calibri" panose="020F0502020204030204" pitchFamily="34" charset="0"/>
              </a:rPr>
              <a:t>Onida</a:t>
            </a:r>
            <a:r>
              <a:rPr lang="en-US" dirty="0">
                <a:solidFill>
                  <a:schemeClr val="accent2"/>
                </a:solidFill>
                <a:latin typeface="Calibri" panose="020F0502020204030204" pitchFamily="34" charset="0"/>
              </a:rPr>
              <a:t>, </a:t>
            </a:r>
            <a:r>
              <a:rPr lang="en-US" i="1" dirty="0">
                <a:latin typeface="Calibri" panose="020F0502020204030204" pitchFamily="34" charset="0"/>
              </a:rPr>
              <a:t>JCP </a:t>
            </a:r>
            <a:r>
              <a:rPr lang="en-US" b="1" i="1" dirty="0">
                <a:latin typeface="Calibri" panose="020F0502020204030204" pitchFamily="34" charset="0"/>
              </a:rPr>
              <a:t>130</a:t>
            </a:r>
            <a:r>
              <a:rPr lang="en-US" i="1" dirty="0">
                <a:latin typeface="Calibri" panose="020F0502020204030204" pitchFamily="34" charset="0"/>
              </a:rPr>
              <a:t>, 044108 (2009)</a:t>
            </a:r>
          </a:p>
          <a:p>
            <a:pPr>
              <a:spcBef>
                <a:spcPct val="50000"/>
              </a:spcBef>
            </a:pPr>
            <a:r>
              <a:rPr lang="en-US" dirty="0">
                <a:latin typeface="Calibri" panose="020F0502020204030204" pitchFamily="34" charset="0"/>
              </a:rPr>
              <a:t> -- from Bethe-Salpeter equation with dynamically screened interaction W(</a:t>
            </a:r>
            <a:r>
              <a:rPr lang="en-US" dirty="0">
                <a:latin typeface="Symbol" panose="05050102010706020507" pitchFamily="18" charset="2"/>
              </a:rPr>
              <a:t>w</a:t>
            </a:r>
            <a:r>
              <a:rPr lang="en-US" dirty="0">
                <a:latin typeface="Calibri" panose="020F0502020204030204" pitchFamily="34" charset="0"/>
              </a:rPr>
              <a:t>)</a:t>
            </a:r>
          </a:p>
          <a:p>
            <a:pPr>
              <a:spcBef>
                <a:spcPct val="50000"/>
              </a:spcBef>
            </a:pPr>
            <a:endParaRPr lang="en-US" dirty="0">
              <a:latin typeface="Calibri" panose="020F0502020204030204" pitchFamily="34" charset="0"/>
            </a:endParaRP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dirty="0">
                <a:solidFill>
                  <a:schemeClr val="accent2"/>
                </a:solidFill>
                <a:latin typeface="Calibri" panose="020F0502020204030204" pitchFamily="34" charset="0"/>
              </a:rPr>
              <a:t> O. </a:t>
            </a:r>
            <a:r>
              <a:rPr lang="en-US" dirty="0" err="1">
                <a:solidFill>
                  <a:schemeClr val="accent2"/>
                </a:solidFill>
                <a:latin typeface="Calibri" panose="020F0502020204030204" pitchFamily="34" charset="0"/>
              </a:rPr>
              <a:t>Gritsenko</a:t>
            </a:r>
            <a:r>
              <a:rPr lang="en-US" dirty="0">
                <a:solidFill>
                  <a:schemeClr val="accent2"/>
                </a:solidFill>
                <a:latin typeface="Calibri" panose="020F0502020204030204" pitchFamily="34" charset="0"/>
              </a:rPr>
              <a:t> &amp; E.J. </a:t>
            </a:r>
            <a:r>
              <a:rPr lang="en-US" dirty="0" err="1">
                <a:solidFill>
                  <a:schemeClr val="accent2"/>
                </a:solidFill>
                <a:latin typeface="Calibri" panose="020F0502020204030204" pitchFamily="34" charset="0"/>
              </a:rPr>
              <a:t>Baerends</a:t>
            </a:r>
            <a:r>
              <a:rPr lang="en-US" dirty="0">
                <a:solidFill>
                  <a:schemeClr val="accent2"/>
                </a:solidFill>
                <a:latin typeface="Calibri" panose="020F0502020204030204" pitchFamily="34" charset="0"/>
              </a:rPr>
              <a:t>, </a:t>
            </a:r>
            <a:r>
              <a:rPr lang="en-US" i="1" dirty="0">
                <a:latin typeface="Calibri" panose="020F0502020204030204" pitchFamily="34" charset="0"/>
              </a:rPr>
              <a:t>PCCP </a:t>
            </a:r>
            <a:r>
              <a:rPr lang="en-US" b="1" i="1" dirty="0">
                <a:latin typeface="Calibri" panose="020F0502020204030204" pitchFamily="34" charset="0"/>
              </a:rPr>
              <a:t>11</a:t>
            </a:r>
            <a:r>
              <a:rPr lang="en-US" i="1" dirty="0">
                <a:latin typeface="Calibri" panose="020F0502020204030204" pitchFamily="34" charset="0"/>
              </a:rPr>
              <a:t>, 4640, (2009).</a:t>
            </a:r>
          </a:p>
          <a:p>
            <a:pPr>
              <a:spcBef>
                <a:spcPct val="50000"/>
              </a:spcBef>
            </a:pPr>
            <a:r>
              <a:rPr lang="en-US" dirty="0">
                <a:latin typeface="Calibri" panose="020F0502020204030204" pitchFamily="34" charset="0"/>
              </a:rPr>
              <a:t> -- use CEDA (Common Energy Denominator Approximation) to account for the effect of the other states on the inverse kernels and obtain spatial dependence of </a:t>
            </a:r>
            <a:r>
              <a:rPr lang="en-US" i="1" dirty="0" err="1">
                <a:latin typeface="Calibri" panose="020F0502020204030204" pitchFamily="34" charset="0"/>
                <a:cs typeface="Times New Roman" pitchFamily="18" charset="0"/>
              </a:rPr>
              <a:t>f</a:t>
            </a:r>
            <a:r>
              <a:rPr lang="en-US" baseline="-25000" dirty="0" err="1">
                <a:latin typeface="Calibri" panose="020F0502020204030204" pitchFamily="34" charset="0"/>
              </a:rPr>
              <a:t>xc</a:t>
            </a:r>
            <a:r>
              <a:rPr lang="en-US" dirty="0">
                <a:latin typeface="Calibri" panose="020F0502020204030204" pitchFamily="34" charset="0"/>
              </a:rPr>
              <a:t>-kernel as well.</a:t>
            </a:r>
          </a:p>
          <a:p>
            <a:pPr>
              <a:spcBef>
                <a:spcPct val="50000"/>
              </a:spcBef>
            </a:pP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014D25-339A-48BC-4B31-C7229989A982}"/>
              </a:ext>
            </a:extLst>
          </p:cNvPr>
          <p:cNvSpPr txBox="1"/>
          <p:nvPr/>
        </p:nvSpPr>
        <p:spPr>
          <a:xfrm>
            <a:off x="107504" y="5543552"/>
            <a:ext cx="903649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note! Alternative DFT-based approach to double excitation energies:  ensemble DFT</a:t>
            </a:r>
          </a:p>
          <a:p>
            <a:pPr marL="342900" indent="-342900">
              <a:buAutoNum type="alphaUcPeriod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Pribram-Jones et al (2014), Fromager &amp; Loos &amp; co-workers (2020),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Pittalis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&amp; Gould &amp; co-workers (2021); Strubbe (2024)  </a:t>
            </a:r>
            <a:r>
              <a:rPr lang="en-US" sz="1600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Kieron’s talk and David’s talk next week!</a:t>
            </a: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66231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1F7FBD-97AB-64D4-CB77-521D054284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>
            <a:extLst>
              <a:ext uri="{FF2B5EF4-FFF2-40B4-BE49-F238E27FC236}">
                <a16:creationId xmlns:a16="http://schemas.microsoft.com/office/drawing/2014/main" id="{A00F31E6-F0E8-826F-E91B-4AC74D1AF9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28600"/>
            <a:ext cx="815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about oscillator strengths?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A6B6C2-3101-0BDC-FAD8-56D63C643DEA}"/>
              </a:ext>
            </a:extLst>
          </p:cNvPr>
          <p:cNvSpPr txBox="1"/>
          <p:nvPr/>
        </p:nvSpPr>
        <p:spPr>
          <a:xfrm>
            <a:off x="352118" y="685800"/>
            <a:ext cx="81060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SPA is the single-excitation version of Tamm-Dancoff approximation 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5D01872-DDF5-3F17-BA0B-6DA684796F31}"/>
              </a:ext>
            </a:extLst>
          </p:cNvPr>
          <p:cNvGrpSpPr/>
          <p:nvPr/>
        </p:nvGrpSpPr>
        <p:grpSpPr>
          <a:xfrm>
            <a:off x="1165915" y="1220683"/>
            <a:ext cx="6478488" cy="801975"/>
            <a:chOff x="2342805" y="1330881"/>
            <a:chExt cx="6478488" cy="80197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A2192F2-3C50-BB96-24CF-08603161E51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42805" y="1330881"/>
              <a:ext cx="6478488" cy="689812"/>
            </a:xfrm>
            <a:prstGeom prst="rect">
              <a:avLst/>
            </a:prstGeom>
          </p:spPr>
        </p:pic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415EC26A-0B77-4C30-2E1B-7657448B704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804248" y="1330881"/>
              <a:ext cx="1804895" cy="801975"/>
            </a:xfrm>
            <a:prstGeom prst="line">
              <a:avLst/>
            </a:prstGeom>
            <a:ln w="38100">
              <a:solidFill>
                <a:srgbClr val="008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9A43A5D8-49EB-0D9F-4C10-6E2A3B942B83}"/>
              </a:ext>
            </a:extLst>
          </p:cNvPr>
          <p:cNvSpPr txBox="1"/>
          <p:nvPr/>
        </p:nvSpPr>
        <p:spPr>
          <a:xfrm>
            <a:off x="179512" y="2318904"/>
            <a:ext cx="5186895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SPA/TDA violate the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oscillator-strength sum-rule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(important for transition densities, couplings, spectral strengths 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67F9427-DE3A-5EF0-6DCB-7D83EDC79F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906" y="4483304"/>
            <a:ext cx="2426710" cy="739388"/>
          </a:xfrm>
          <a:prstGeom prst="rect">
            <a:avLst/>
          </a:prstGeom>
        </p:spPr>
      </p:pic>
      <p:pic>
        <p:nvPicPr>
          <p:cNvPr id="12" name="Picture 11" descr="A number and a mathematical equation&#10;&#10;AI-generated content may be incorrect.">
            <a:extLst>
              <a:ext uri="{FF2B5EF4-FFF2-40B4-BE49-F238E27FC236}">
                <a16:creationId xmlns:a16="http://schemas.microsoft.com/office/drawing/2014/main" id="{8640C602-0E0B-0E6B-DA35-258F18EA44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3091928"/>
            <a:ext cx="3441675" cy="67414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8B3CEFE-F4BD-4C93-6AB2-FF2AC392872A}"/>
                  </a:ext>
                </a:extLst>
              </p:cNvPr>
              <p:cNvSpPr txBox="1"/>
              <p:nvPr/>
            </p:nvSpPr>
            <p:spPr>
              <a:xfrm>
                <a:off x="5965175" y="2421148"/>
                <a:ext cx="1055097" cy="6706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nary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8B3CEFE-F4BD-4C93-6AB2-FF2AC39287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5175" y="2421148"/>
                <a:ext cx="1055097" cy="670696"/>
              </a:xfrm>
              <a:prstGeom prst="rect">
                <a:avLst/>
              </a:prstGeom>
              <a:blipFill>
                <a:blip r:embed="rId5"/>
                <a:stretch>
                  <a:fillRect l="-77381" t="-144444" r="-3571" b="-1981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2A98E005-CECD-E60D-1F2E-29356E1DD41C}"/>
              </a:ext>
            </a:extLst>
          </p:cNvPr>
          <p:cNvSpPr txBox="1"/>
          <p:nvPr/>
        </p:nvSpPr>
        <p:spPr>
          <a:xfrm>
            <a:off x="6300191" y="3916513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extract from eigenvectors of the TDDFT matrix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eqn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, normalized through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A58F5D69-B06A-DD3A-E067-18A1C580AABD}"/>
              </a:ext>
            </a:extLst>
          </p:cNvPr>
          <p:cNvCxnSpPr>
            <a:cxnSpLocks/>
          </p:cNvCxnSpPr>
          <p:nvPr/>
        </p:nvCxnSpPr>
        <p:spPr>
          <a:xfrm flipV="1">
            <a:off x="7020272" y="3564037"/>
            <a:ext cx="0" cy="352476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0CC8E8BB-B922-8024-99D4-4E32DFF1E931}"/>
              </a:ext>
            </a:extLst>
          </p:cNvPr>
          <p:cNvSpPr txBox="1"/>
          <p:nvPr/>
        </p:nvSpPr>
        <p:spPr>
          <a:xfrm>
            <a:off x="3167336" y="5521419"/>
            <a:ext cx="597666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B0F0"/>
                </a:solidFill>
                <a:latin typeface="Calibri" panose="020F0502020204030204" pitchFamily="34" charset="0"/>
                <a:cs typeface="Arial" charset="0"/>
              </a:rPr>
              <a:t>Casida,</a:t>
            </a:r>
            <a:r>
              <a:rPr lang="en-US" sz="1600" i="1" dirty="0">
                <a:solidFill>
                  <a:srgbClr val="00B0F0"/>
                </a:solidFill>
                <a:latin typeface="Calibri" panose="020F0502020204030204" pitchFamily="34" charset="0"/>
                <a:cs typeface="Arial" charset="0"/>
              </a:rPr>
              <a:t> in Recent Advances in </a:t>
            </a:r>
            <a:r>
              <a:rPr lang="en-US" sz="1600" i="1" dirty="0" err="1">
                <a:solidFill>
                  <a:srgbClr val="00B0F0"/>
                </a:solidFill>
                <a:latin typeface="Calibri" panose="020F0502020204030204" pitchFamily="34" charset="0"/>
                <a:cs typeface="Arial" charset="0"/>
              </a:rPr>
              <a:t>Comput</a:t>
            </a:r>
            <a:r>
              <a:rPr lang="en-US" sz="1600" i="1" dirty="0">
                <a:solidFill>
                  <a:srgbClr val="00B0F0"/>
                </a:solidFill>
                <a:latin typeface="Calibri" panose="020F0502020204030204" pitchFamily="34" charset="0"/>
                <a:cs typeface="Arial" charset="0"/>
              </a:rPr>
              <a:t>. Chem. </a:t>
            </a:r>
            <a:r>
              <a:rPr lang="en-US" sz="1600" b="1" i="1" dirty="0">
                <a:solidFill>
                  <a:srgbClr val="00B0F0"/>
                </a:solidFill>
                <a:latin typeface="Calibri" panose="020F0502020204030204" pitchFamily="34" charset="0"/>
                <a:cs typeface="Arial" charset="0"/>
              </a:rPr>
              <a:t>1</a:t>
            </a:r>
            <a:r>
              <a:rPr lang="en-US" sz="1600" i="1" dirty="0">
                <a:solidFill>
                  <a:srgbClr val="00B0F0"/>
                </a:solidFill>
                <a:latin typeface="Calibri" panose="020F0502020204030204" pitchFamily="34" charset="0"/>
                <a:cs typeface="Arial" charset="0"/>
              </a:rPr>
              <a:t>,155, ed. Chong (1995).</a:t>
            </a:r>
            <a:endParaRPr lang="en-US" sz="1600" dirty="0">
              <a:solidFill>
                <a:srgbClr val="00B0F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157E81B-4A44-3D1D-7371-D93405CC9EFB}"/>
              </a:ext>
            </a:extLst>
          </p:cNvPr>
          <p:cNvSpPr txBox="1"/>
          <p:nvPr/>
        </p:nvSpPr>
        <p:spPr>
          <a:xfrm>
            <a:off x="338066" y="5987534"/>
            <a:ext cx="76903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So DSPA will also violate the sum-rule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 problematic transition densities, non-adiabatic couplings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etc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to the double excitations.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24534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>
            <a:extLst>
              <a:ext uri="{FF2B5EF4-FFF2-40B4-BE49-F238E27FC236}">
                <a16:creationId xmlns:a16="http://schemas.microsoft.com/office/drawing/2014/main" id="{CB00A25E-5DDD-F2DB-5EA1-F153797C77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28600"/>
            <a:ext cx="815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Dressed SMA/TDDFT </a:t>
            </a:r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 good </a:t>
            </a:r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oscillator strengths and energies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5881B2-8C95-2FD6-7C7D-FA4A371195B2}"/>
              </a:ext>
            </a:extLst>
          </p:cNvPr>
          <p:cNvSpPr txBox="1"/>
          <p:nvPr/>
        </p:nvSpPr>
        <p:spPr>
          <a:xfrm>
            <a:off x="152400" y="1052736"/>
            <a:ext cx="883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Instead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derive frequency-dependent kernel within Small-Matrix Approximation (SMA)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 </a:t>
            </a:r>
            <a:r>
              <a:rPr lang="en-US" sz="20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DSMA </a:t>
            </a:r>
            <a:endParaRPr lang="en-US" sz="20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55A4EC-833F-2A61-0A34-B71A64F4BADF}"/>
              </a:ext>
            </a:extLst>
          </p:cNvPr>
          <p:cNvSpPr txBox="1"/>
          <p:nvPr/>
        </p:nvSpPr>
        <p:spPr>
          <a:xfrm>
            <a:off x="569166" y="1741524"/>
            <a:ext cx="9512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Can generalize to &gt;1 single-excitation mixing with a double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 DTDDFT:  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9C79A1C-4F76-C015-A3E5-56AEEDAA3E6F}"/>
              </a:ext>
            </a:extLst>
          </p:cNvPr>
          <p:cNvCxnSpPr>
            <a:cxnSpLocks/>
          </p:cNvCxnSpPr>
          <p:nvPr/>
        </p:nvCxnSpPr>
        <p:spPr>
          <a:xfrm flipH="1">
            <a:off x="3678468" y="2749915"/>
            <a:ext cx="1109556" cy="215558"/>
          </a:xfrm>
          <a:prstGeom prst="straightConnector1">
            <a:avLst/>
          </a:prstGeom>
          <a:noFill/>
          <a:ln w="53975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40E74094-4476-7E99-7F1F-95A799C8F0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572" y="2242532"/>
            <a:ext cx="4309174" cy="399526"/>
          </a:xfrm>
          <a:prstGeom prst="rect">
            <a:avLst/>
          </a:prstGeom>
        </p:spPr>
      </p:pic>
      <p:pic>
        <p:nvPicPr>
          <p:cNvPr id="15" name="Picture 14" descr="A math equation with black text&#10;&#10;AI-generated content may be incorrect.">
            <a:extLst>
              <a:ext uri="{FF2B5EF4-FFF2-40B4-BE49-F238E27FC236}">
                <a16:creationId xmlns:a16="http://schemas.microsoft.com/office/drawing/2014/main" id="{EC1C1257-A593-BBAF-3230-C1DD4BCC17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166" y="3045028"/>
            <a:ext cx="3125631" cy="735164"/>
          </a:xfrm>
          <a:prstGeom prst="rect">
            <a:avLst/>
          </a:prstGeom>
          <a:ln w="25400">
            <a:solidFill>
              <a:srgbClr val="0000FD"/>
            </a:solidFill>
          </a:ln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9D71CE7-A6AC-51FA-3457-D771DE526CC0}"/>
              </a:ext>
            </a:extLst>
          </p:cNvPr>
          <p:cNvSpPr txBox="1"/>
          <p:nvPr/>
        </p:nvSpPr>
        <p:spPr>
          <a:xfrm>
            <a:off x="170525" y="4240732"/>
            <a:ext cx="8991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Variations to reduce computation e.g. 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US" i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DD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US" i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00</a:t>
            </a:r>
            <a:r>
              <a:rPr lang="en-US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 KS double ex freq...only need 2e integrals for </a:t>
            </a:r>
            <a:r>
              <a:rPr lang="en-US" i="1" dirty="0" err="1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H</a:t>
            </a:r>
            <a:r>
              <a:rPr lang="en-US" i="1" baseline="-25000" dirty="0" err="1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qD</a:t>
            </a:r>
            <a:endParaRPr lang="en-US" i="1" baseline="-25000" dirty="0">
              <a:latin typeface="Calibri" panose="020F0502020204030204" pitchFamily="34" charset="0"/>
              <a:cs typeface="Calibri" panose="020F0502020204030204" pitchFamily="34" charset="0"/>
              <a:sym typeface="Wingdings" pitchFamily="2" charset="2"/>
            </a:endParaRPr>
          </a:p>
          <a:p>
            <a:endParaRPr lang="en-US" i="1" baseline="-25000" dirty="0">
              <a:latin typeface="Calibri" panose="020F0502020204030204" pitchFamily="34" charset="0"/>
              <a:cs typeface="Calibri" panose="020F0502020204030204" pitchFamily="34" charset="0"/>
              <a:sym typeface="Wingdings" pitchFamily="2" charset="2"/>
            </a:endParaRPr>
          </a:p>
          <a:p>
            <a:endParaRPr lang="en-US" i="1" dirty="0">
              <a:latin typeface="Calibri" panose="020F0502020204030204" pitchFamily="34" charset="0"/>
              <a:cs typeface="Calibri" panose="020F0502020204030204" pitchFamily="34" charset="0"/>
              <a:sym typeface="Wingdings" pitchFamily="2" charset="2"/>
            </a:endParaRPr>
          </a:p>
        </p:txBody>
      </p:sp>
      <p:pic>
        <p:nvPicPr>
          <p:cNvPr id="19" name="Picture 18" descr="A math equations with numbers and symbols&#10;&#10;AI-generated content may be incorrect.">
            <a:extLst>
              <a:ext uri="{FF2B5EF4-FFF2-40B4-BE49-F238E27FC236}">
                <a16:creationId xmlns:a16="http://schemas.microsoft.com/office/drawing/2014/main" id="{E81B0383-5CA7-2DFB-FAAF-D65098254B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805" y="3036476"/>
            <a:ext cx="4120615" cy="77381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19D2D8C2-BDA3-CA52-CFDA-899E9DB7E109}"/>
              </a:ext>
            </a:extLst>
          </p:cNvPr>
          <p:cNvSpPr txBox="1"/>
          <p:nvPr/>
        </p:nvSpPr>
        <p:spPr>
          <a:xfrm>
            <a:off x="569166" y="6186669"/>
            <a:ext cx="89644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70C0"/>
                </a:solidFill>
              </a:rPr>
              <a:t>Dar &amp; Maitra, J. Chem. Phys. </a:t>
            </a:r>
            <a:r>
              <a:rPr lang="en-US" sz="1600" b="1" dirty="0">
                <a:solidFill>
                  <a:srgbClr val="0070C0"/>
                </a:solidFill>
              </a:rPr>
              <a:t>159</a:t>
            </a:r>
            <a:r>
              <a:rPr lang="en-US" sz="1600" dirty="0">
                <a:solidFill>
                  <a:srgbClr val="0070C0"/>
                </a:solidFill>
              </a:rPr>
              <a:t>, </a:t>
            </a:r>
            <a:r>
              <a:rPr lang="en-US" sz="1600" b="0" i="0" dirty="0">
                <a:solidFill>
                  <a:srgbClr val="0070C0"/>
                </a:solidFill>
                <a:effectLst/>
                <a:latin typeface="Helvetica" pitchFamily="2" charset="0"/>
              </a:rPr>
              <a:t>211104</a:t>
            </a:r>
            <a:r>
              <a:rPr lang="en-US" sz="1600" dirty="0">
                <a:solidFill>
                  <a:srgbClr val="0070C0"/>
                </a:solidFill>
              </a:rPr>
              <a:t> (2023); J. Phys. Chem. Lett. </a:t>
            </a:r>
            <a:r>
              <a:rPr lang="en-US" sz="1600" b="1" dirty="0">
                <a:solidFill>
                  <a:srgbClr val="0070C0"/>
                </a:solidFill>
              </a:rPr>
              <a:t>16</a:t>
            </a:r>
            <a:r>
              <a:rPr lang="en-US" sz="1600" dirty="0">
                <a:solidFill>
                  <a:srgbClr val="0070C0"/>
                </a:solidFill>
              </a:rPr>
              <a:t>, 703 (2025)</a:t>
            </a:r>
          </a:p>
        </p:txBody>
      </p:sp>
    </p:spTree>
    <p:extLst>
      <p:ext uri="{BB962C8B-B14F-4D97-AF65-F5344CB8AC3E}">
        <p14:creationId xmlns:p14="http://schemas.microsoft.com/office/powerpoint/2010/main" val="650458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7" grpId="0"/>
      <p:bldP spid="2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35AA5BC-1C72-3838-C54B-3B55391D8826}"/>
                  </a:ext>
                </a:extLst>
              </p:cNvPr>
              <p:cNvSpPr txBox="1"/>
              <p:nvPr/>
            </p:nvSpPr>
            <p:spPr>
              <a:xfrm>
                <a:off x="842894" y="5188231"/>
                <a:ext cx="6583279" cy="37959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rgbClr val="0000FD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00FD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r>
                          <a:rPr lang="en-US">
                            <a:solidFill>
                              <a:srgbClr val="0000FD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p>
                    </m:sSup>
                    <m:r>
                      <m:rPr>
                        <m:sty m:val="p"/>
                      </m:rPr>
                      <a:rPr lang="en-US">
                        <a:solidFill>
                          <a:srgbClr val="0000FD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Ag</m:t>
                    </m:r>
                  </m:oMath>
                </a14:m>
                <a:r>
                  <a:rPr lang="en-US" dirty="0">
                    <a:solidFill>
                      <a:srgbClr val="0000FD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 </a:t>
                </a:r>
                <a:r>
                  <a:rPr lang="en-US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has 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significant double-excitation character</a:t>
                </a:r>
                <a:endParaRPr kumimoji="0" lang="en-US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Canela Text Regular"/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35AA5BC-1C72-3838-C54B-3B55391D88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894" y="5188231"/>
                <a:ext cx="6583279" cy="379591"/>
              </a:xfrm>
              <a:prstGeom prst="rect">
                <a:avLst/>
              </a:prstGeom>
              <a:blipFill>
                <a:blip r:embed="rId2"/>
                <a:stretch>
                  <a:fillRect l="-385" t="-3226" b="-22581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E4A687B1-50BF-B583-F47B-2ABF4B943CEF}"/>
              </a:ext>
            </a:extLst>
          </p:cNvPr>
          <p:cNvGrpSpPr/>
          <p:nvPr/>
        </p:nvGrpSpPr>
        <p:grpSpPr>
          <a:xfrm>
            <a:off x="4348775" y="1188201"/>
            <a:ext cx="3268267" cy="2904793"/>
            <a:chOff x="17216103" y="3434808"/>
            <a:chExt cx="6919666" cy="582391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F6599A1-6531-C59B-2229-59D347A63FF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144" t="5721" r="8217" b="21162"/>
            <a:stretch/>
          </p:blipFill>
          <p:spPr>
            <a:xfrm>
              <a:off x="17276377" y="3434808"/>
              <a:ext cx="6859392" cy="5823916"/>
            </a:xfrm>
            <a:prstGeom prst="rect">
              <a:avLst/>
            </a:prstGeom>
          </p:spPr>
        </p:pic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131C016D-CEA6-EE23-627C-111B243F94C2}"/>
                </a:ext>
              </a:extLst>
            </p:cNvPr>
            <p:cNvGrpSpPr/>
            <p:nvPr/>
          </p:nvGrpSpPr>
          <p:grpSpPr>
            <a:xfrm>
              <a:off x="17216103" y="8294501"/>
              <a:ext cx="699840" cy="509040"/>
              <a:chOff x="17216103" y="8294501"/>
              <a:chExt cx="699840" cy="5090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4">
                <p14:nvContentPartPr>
                  <p14:cNvPr id="7" name="Ink 6">
                    <a:extLst>
                      <a:ext uri="{FF2B5EF4-FFF2-40B4-BE49-F238E27FC236}">
                        <a16:creationId xmlns:a16="http://schemas.microsoft.com/office/drawing/2014/main" id="{4D218ED9-26C6-3042-5DF6-3AEBE4733BC0}"/>
                      </a:ext>
                    </a:extLst>
                  </p14:cNvPr>
                  <p14:cNvContentPartPr/>
                  <p14:nvPr/>
                </p14:nvContentPartPr>
                <p14:xfrm>
                  <a:off x="17216103" y="8294501"/>
                  <a:ext cx="699840" cy="509040"/>
                </p14:xfrm>
              </p:contentPart>
            </mc:Choice>
            <mc:Fallback xmlns="">
              <p:pic>
                <p:nvPicPr>
                  <p:cNvPr id="5" name="Ink 4">
                    <a:extLst>
                      <a:ext uri="{FF2B5EF4-FFF2-40B4-BE49-F238E27FC236}">
                        <a16:creationId xmlns:a16="http://schemas.microsoft.com/office/drawing/2014/main" id="{57EDE119-B7D7-152F-82B0-260E6911ACEF}"/>
                      </a:ext>
                    </a:extLst>
                  </p:cNvPr>
                  <p:cNvPicPr/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17153463" y="8231861"/>
                    <a:ext cx="825480" cy="634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">
                <p14:nvContentPartPr>
                  <p14:cNvPr id="8" name="Ink 7">
                    <a:extLst>
                      <a:ext uri="{FF2B5EF4-FFF2-40B4-BE49-F238E27FC236}">
                        <a16:creationId xmlns:a16="http://schemas.microsoft.com/office/drawing/2014/main" id="{E29095DA-75F8-6083-4B60-6659297F4AAB}"/>
                      </a:ext>
                    </a:extLst>
                  </p14:cNvPr>
                  <p14:cNvContentPartPr/>
                  <p14:nvPr/>
                </p14:nvContentPartPr>
                <p14:xfrm>
                  <a:off x="17385303" y="8421221"/>
                  <a:ext cx="223920" cy="99720"/>
                </p14:xfrm>
              </p:contentPart>
            </mc:Choice>
            <mc:Fallback xmlns="">
              <p:pic>
                <p:nvPicPr>
                  <p:cNvPr id="6" name="Ink 5">
                    <a:extLst>
                      <a:ext uri="{FF2B5EF4-FFF2-40B4-BE49-F238E27FC236}">
                        <a16:creationId xmlns:a16="http://schemas.microsoft.com/office/drawing/2014/main" id="{15816DA2-D845-3B30-C479-363BFC61A9AE}"/>
                      </a:ext>
                    </a:extLst>
                  </p:cNvPr>
                  <p:cNvPicPr/>
                  <p:nvPr/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17322663" y="8358221"/>
                    <a:ext cx="349560" cy="22536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6E57E6D-A9C5-1E78-0246-52C09838F861}"/>
              </a:ext>
            </a:extLst>
          </p:cNvPr>
          <p:cNvGrpSpPr/>
          <p:nvPr/>
        </p:nvGrpSpPr>
        <p:grpSpPr>
          <a:xfrm>
            <a:off x="970551" y="1208789"/>
            <a:ext cx="3870460" cy="2832115"/>
            <a:chOff x="9743433" y="3434808"/>
            <a:chExt cx="8794950" cy="5823916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2661A91E-4D1B-2CC9-1F88-DEBB0DECAC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98" t="5828" r="57918" b="21055"/>
            <a:stretch/>
          </p:blipFill>
          <p:spPr>
            <a:xfrm>
              <a:off x="9743433" y="3434808"/>
              <a:ext cx="7989817" cy="5823916"/>
            </a:xfrm>
            <a:prstGeom prst="rect">
              <a:avLst/>
            </a:prstGeom>
          </p:spPr>
        </p:pic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D6CF1D98-C53F-2DEF-3548-534EB2A333C2}"/>
                    </a:ext>
                  </a:extLst>
                </p14:cNvPr>
                <p14:cNvContentPartPr/>
                <p14:nvPr/>
              </p14:nvContentPartPr>
              <p14:xfrm>
                <a:off x="16301343" y="8303501"/>
                <a:ext cx="2237040" cy="6246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24233BA4-2C06-90DA-A8B1-1C5B2CA85346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6238343" y="8240501"/>
                  <a:ext cx="2362680" cy="75024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12" name="Picture 11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8F199D21-8BA5-1168-FE70-B67D0A50A0A0}"/>
              </a:ext>
            </a:extLst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0680" y="4778432"/>
            <a:ext cx="2616633" cy="186814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7A7A910-6D9E-DBD2-CC0C-998EEC3DD7AC}"/>
              </a:ext>
            </a:extLst>
          </p:cNvPr>
          <p:cNvSpPr txBox="1"/>
          <p:nvPr/>
        </p:nvSpPr>
        <p:spPr>
          <a:xfrm>
            <a:off x="460343" y="4094139"/>
            <a:ext cx="22952304" cy="33855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Park, W., Shen, J., Lee, S., </a:t>
            </a:r>
            <a:r>
              <a:rPr lang="en-US" sz="16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Piecuch</a:t>
            </a:r>
            <a:r>
              <a:rPr lang="en-US" sz="1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P., Filatov, M., &amp; Choi, C. H. </a:t>
            </a:r>
            <a:r>
              <a:rPr lang="en-US" sz="16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J. Phys. Chem. Lett.</a:t>
            </a:r>
            <a:r>
              <a:rPr lang="en-US" sz="1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</a:t>
            </a:r>
            <a:r>
              <a:rPr lang="en-US" sz="1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9720 (2021).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F7159D2-104D-8375-F3CD-6500A5326343}"/>
                  </a:ext>
                </a:extLst>
              </p:cNvPr>
              <p:cNvSpPr txBox="1"/>
              <p:nvPr/>
            </p:nvSpPr>
            <p:spPr>
              <a:xfrm>
                <a:off x="1743297" y="1580756"/>
                <a:ext cx="771360" cy="37959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rgbClr val="0000FD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00FD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r>
                          <a:rPr lang="en-US">
                            <a:solidFill>
                              <a:srgbClr val="0000FD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p>
                    </m:sSup>
                    <m:r>
                      <m:rPr>
                        <m:sty m:val="p"/>
                      </m:rPr>
                      <a:rPr lang="en-US">
                        <a:solidFill>
                          <a:srgbClr val="0000FD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Ag</m:t>
                    </m:r>
                  </m:oMath>
                </a14:m>
                <a:r>
                  <a:rPr lang="en-US" dirty="0">
                    <a:solidFill>
                      <a:srgbClr val="0000FD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 </a:t>
                </a:r>
                <a:endParaRPr kumimoji="0" lang="en-US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Canela Text Regular"/>
                </a:endParaRPr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F7159D2-104D-8375-F3CD-6500A53263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3297" y="1580756"/>
                <a:ext cx="771360" cy="379591"/>
              </a:xfrm>
              <a:prstGeom prst="rect">
                <a:avLst/>
              </a:prstGeom>
              <a:blipFill>
                <a:blip r:embed="rId15"/>
                <a:stretch>
                  <a:fillRect l="-4839" b="-9677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E53DB0C-D1FE-1E51-98A0-A114DA955FDD}"/>
                  </a:ext>
                </a:extLst>
              </p:cNvPr>
              <p:cNvSpPr txBox="1"/>
              <p:nvPr/>
            </p:nvSpPr>
            <p:spPr>
              <a:xfrm>
                <a:off x="1584971" y="2433883"/>
                <a:ext cx="771360" cy="37959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  <m:sup>
                        <m:r>
                          <a:rPr lang="en-US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p>
                    </m:sSup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Bu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 </a:t>
                </a:r>
                <a:endParaRPr kumimoji="0" lang="en-US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Canela Text Regular"/>
                </a:endParaRPr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E53DB0C-D1FE-1E51-98A0-A114DA955F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4971" y="2433883"/>
                <a:ext cx="771360" cy="379591"/>
              </a:xfrm>
              <a:prstGeom prst="rect">
                <a:avLst/>
              </a:prstGeom>
              <a:blipFill>
                <a:blip r:embed="rId16"/>
                <a:stretch>
                  <a:fillRect l="-3226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B3387AA2-5950-77A1-ADA3-E5C9EA340D2A}"/>
              </a:ext>
            </a:extLst>
          </p:cNvPr>
          <p:cNvSpPr txBox="1"/>
          <p:nvPr/>
        </p:nvSpPr>
        <p:spPr>
          <a:xfrm>
            <a:off x="224747" y="508007"/>
            <a:ext cx="89091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Adiabatic TDDFT fails to capture curve-crossing in low-lying states of  butadiene: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89819D7-79E4-0FA1-BFDC-1C507853C515}"/>
              </a:ext>
            </a:extLst>
          </p:cNvPr>
          <p:cNvGrpSpPr/>
          <p:nvPr/>
        </p:nvGrpSpPr>
        <p:grpSpPr>
          <a:xfrm>
            <a:off x="2728620" y="1178315"/>
            <a:ext cx="1158238" cy="1184472"/>
            <a:chOff x="425315" y="7267947"/>
            <a:chExt cx="1899217" cy="1707553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1E7FB9CC-68C0-A7F0-1BF6-6C3219137473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5315" y="7267947"/>
              <a:ext cx="1899217" cy="1707553"/>
            </a:xfrm>
            <a:prstGeom prst="rect">
              <a:avLst/>
            </a:prstGeom>
          </p:spPr>
        </p:pic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4EF0A3C1-9F6E-1221-4576-36EB1C49AB84}"/>
                </a:ext>
              </a:extLst>
            </p:cNvPr>
            <p:cNvCxnSpPr>
              <a:cxnSpLocks/>
            </p:cNvCxnSpPr>
            <p:nvPr/>
          </p:nvCxnSpPr>
          <p:spPr>
            <a:xfrm>
              <a:off x="1067166" y="7580407"/>
              <a:ext cx="276611" cy="131005"/>
            </a:xfrm>
            <a:prstGeom prst="straightConnector1">
              <a:avLst/>
            </a:prstGeom>
            <a:ln w="127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A3331C07-2F80-9E6B-2015-EAF850DC2284}"/>
                </a:ext>
              </a:extLst>
            </p:cNvPr>
            <p:cNvCxnSpPr>
              <a:cxnSpLocks/>
            </p:cNvCxnSpPr>
            <p:nvPr/>
          </p:nvCxnSpPr>
          <p:spPr>
            <a:xfrm>
              <a:off x="1552555" y="8190007"/>
              <a:ext cx="276611" cy="131005"/>
            </a:xfrm>
            <a:prstGeom prst="straightConnector1">
              <a:avLst/>
            </a:prstGeom>
            <a:ln w="127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02C43C0B-B5FE-B6F8-F5C2-F7E761F4C998}"/>
                </a:ext>
              </a:extLst>
            </p:cNvPr>
            <p:cNvCxnSpPr>
              <a:cxnSpLocks/>
            </p:cNvCxnSpPr>
            <p:nvPr/>
          </p:nvCxnSpPr>
          <p:spPr>
            <a:xfrm>
              <a:off x="1219566" y="8038496"/>
              <a:ext cx="53787" cy="280137"/>
            </a:xfrm>
            <a:prstGeom prst="straightConnector1">
              <a:avLst/>
            </a:prstGeom>
            <a:ln w="127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C4F62CCA-A806-7541-DE53-E6764E53A2A4}"/>
              </a:ext>
            </a:extLst>
          </p:cNvPr>
          <p:cNvSpPr txBox="1"/>
          <p:nvPr/>
        </p:nvSpPr>
        <p:spPr>
          <a:xfrm>
            <a:off x="224747" y="107044"/>
            <a:ext cx="55367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An Example:</a:t>
            </a:r>
          </a:p>
        </p:txBody>
      </p:sp>
    </p:spTree>
    <p:extLst>
      <p:ext uri="{BB962C8B-B14F-4D97-AF65-F5344CB8AC3E}">
        <p14:creationId xmlns:p14="http://schemas.microsoft.com/office/powerpoint/2010/main" val="402239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C62D3F-1EB4-D61E-C3F8-6DF0A3AE0F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lide Number">
            <a:extLst>
              <a:ext uri="{FF2B5EF4-FFF2-40B4-BE49-F238E27FC236}">
                <a16:creationId xmlns:a16="http://schemas.microsoft.com/office/drawing/2014/main" id="{8E41F9FB-B96D-CE42-0446-7F73AC2E8908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8960544" y="5826593"/>
            <a:ext cx="90369" cy="198835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25</a:t>
            </a:fld>
            <a:endParaRPr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AD3FFC-7E87-014F-EA52-FA240B1569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7925" y="2757575"/>
            <a:ext cx="4695967" cy="3069018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034A06B3-75FB-88B2-EE51-C6F71FCB34C7}"/>
              </a:ext>
            </a:extLst>
          </p:cNvPr>
          <p:cNvGrpSpPr/>
          <p:nvPr/>
        </p:nvGrpSpPr>
        <p:grpSpPr>
          <a:xfrm>
            <a:off x="6163729" y="3396599"/>
            <a:ext cx="2599730" cy="643585"/>
            <a:chOff x="3086100" y="8824275"/>
            <a:chExt cx="14277622" cy="3215325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4EB8CC6-87CC-F83D-3C01-E8D2435918B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16052" t="67678" r="35664" b="15584"/>
            <a:stretch/>
          </p:blipFill>
          <p:spPr>
            <a:xfrm>
              <a:off x="3086100" y="8867775"/>
              <a:ext cx="13999774" cy="3171825"/>
            </a:xfrm>
            <a:prstGeom prst="rect">
              <a:avLst/>
            </a:prstGeom>
          </p:spPr>
        </p:pic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EFE06257-0F51-8590-2325-4AA4DDF6B7D2}"/>
                    </a:ext>
                  </a:extLst>
                </p14:cNvPr>
                <p14:cNvContentPartPr/>
                <p14:nvPr/>
              </p14:nvContentPartPr>
              <p14:xfrm>
                <a:off x="16100482" y="8824275"/>
                <a:ext cx="1263240" cy="2977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EFE06257-0F51-8590-2325-4AA4DDF6B7D2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6026348" y="8756918"/>
                  <a:ext cx="1410766" cy="431761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19" name="Picture 18" descr="A math equations with numbers and symbols&#10;&#10;AI-generated content may be incorrect.">
            <a:extLst>
              <a:ext uri="{FF2B5EF4-FFF2-40B4-BE49-F238E27FC236}">
                <a16:creationId xmlns:a16="http://schemas.microsoft.com/office/drawing/2014/main" id="{B9CFB3FA-632D-33BB-0CDC-C55D379B9C6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6033" y="1141959"/>
            <a:ext cx="4781064" cy="104926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Motivation and Introduction to TDDFT">
                <a:extLst>
                  <a:ext uri="{FF2B5EF4-FFF2-40B4-BE49-F238E27FC236}">
                    <a16:creationId xmlns:a16="http://schemas.microsoft.com/office/drawing/2014/main" id="{AE7B4BD0-DBC2-CFCC-C1ED-B8A1E13D63F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2354" y="1003345"/>
                <a:ext cx="6765429" cy="333621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19050" tIns="19050" rIns="19050" bIns="19050">
                <a:normAutofit/>
              </a:bodyPr>
              <a:lstStyle>
                <a:lvl1pPr marL="0" marR="0" indent="0" algn="l" defTabSz="2438400" latinLnBrk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5000" b="0" i="0" u="none" strike="noStrike" cap="none" spc="-50" baseline="0">
                    <a:solidFill>
                      <a:schemeClr val="accent5">
                        <a:hueOff val="-65973"/>
                        <a:satOff val="18050"/>
                        <a:lumOff val="-15912"/>
                      </a:schemeClr>
                    </a:solidFill>
                    <a:uFillTx/>
                    <a:latin typeface="Canela Regular"/>
                    <a:ea typeface="Canela Regular"/>
                    <a:cs typeface="Canela Regular"/>
                    <a:sym typeface="Canela Regular"/>
                  </a:defRPr>
                </a:lvl1pPr>
                <a:lvl2pPr marL="0" marR="0" indent="457200" algn="l" defTabSz="2438400" latinLnBrk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5000" b="0" i="0" u="none" strike="noStrike" cap="none" spc="-50" baseline="0">
                    <a:solidFill>
                      <a:schemeClr val="accent5">
                        <a:hueOff val="-65973"/>
                        <a:satOff val="18050"/>
                        <a:lumOff val="-15912"/>
                      </a:schemeClr>
                    </a:solidFill>
                    <a:uFillTx/>
                    <a:latin typeface="Canela Regular"/>
                    <a:ea typeface="Canela Regular"/>
                    <a:cs typeface="Canela Regular"/>
                    <a:sym typeface="Canela Regular"/>
                  </a:defRPr>
                </a:lvl2pPr>
                <a:lvl3pPr marL="0" marR="0" indent="914400" algn="l" defTabSz="2438400" latinLnBrk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5000" b="0" i="0" u="none" strike="noStrike" cap="none" spc="-50" baseline="0">
                    <a:solidFill>
                      <a:schemeClr val="accent5">
                        <a:hueOff val="-65973"/>
                        <a:satOff val="18050"/>
                        <a:lumOff val="-15912"/>
                      </a:schemeClr>
                    </a:solidFill>
                    <a:uFillTx/>
                    <a:latin typeface="Canela Regular"/>
                    <a:ea typeface="Canela Regular"/>
                    <a:cs typeface="Canela Regular"/>
                    <a:sym typeface="Canela Regular"/>
                  </a:defRPr>
                </a:lvl3pPr>
                <a:lvl4pPr marL="0" marR="0" indent="1371600" algn="l" defTabSz="2438400" latinLnBrk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5000" b="0" i="0" u="none" strike="noStrike" cap="none" spc="-50" baseline="0">
                    <a:solidFill>
                      <a:schemeClr val="accent5">
                        <a:hueOff val="-65973"/>
                        <a:satOff val="18050"/>
                        <a:lumOff val="-15912"/>
                      </a:schemeClr>
                    </a:solidFill>
                    <a:uFillTx/>
                    <a:latin typeface="Canela Regular"/>
                    <a:ea typeface="Canela Regular"/>
                    <a:cs typeface="Canela Regular"/>
                    <a:sym typeface="Canela Regular"/>
                  </a:defRPr>
                </a:lvl4pPr>
                <a:lvl5pPr marL="0" marR="0" indent="1828800" algn="l" defTabSz="2438400" latinLnBrk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5000" b="0" i="0" u="none" strike="noStrike" cap="none" spc="-50" baseline="0">
                    <a:solidFill>
                      <a:schemeClr val="accent5">
                        <a:hueOff val="-65973"/>
                        <a:satOff val="18050"/>
                        <a:lumOff val="-15912"/>
                      </a:schemeClr>
                    </a:solidFill>
                    <a:uFillTx/>
                    <a:latin typeface="Canela Regular"/>
                    <a:ea typeface="Canela Regular"/>
                    <a:cs typeface="Canela Regular"/>
                    <a:sym typeface="Canela Regular"/>
                  </a:defRPr>
                </a:lvl5pPr>
                <a:lvl6pPr marL="0" marR="0" indent="2286000" algn="l" defTabSz="2438400" latinLnBrk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5000" b="0" i="0" u="none" strike="noStrike" cap="none" spc="-50" baseline="0">
                    <a:solidFill>
                      <a:schemeClr val="accent5">
                        <a:hueOff val="-65973"/>
                        <a:satOff val="18050"/>
                        <a:lumOff val="-15912"/>
                      </a:schemeClr>
                    </a:solidFill>
                    <a:uFillTx/>
                    <a:latin typeface="Canela Regular"/>
                    <a:ea typeface="Canela Regular"/>
                    <a:cs typeface="Canela Regular"/>
                    <a:sym typeface="Canela Regular"/>
                  </a:defRPr>
                </a:lvl6pPr>
                <a:lvl7pPr marL="0" marR="0" indent="2743200" algn="l" defTabSz="2438400" latinLnBrk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5000" b="0" i="0" u="none" strike="noStrike" cap="none" spc="-50" baseline="0">
                    <a:solidFill>
                      <a:schemeClr val="accent5">
                        <a:hueOff val="-65973"/>
                        <a:satOff val="18050"/>
                        <a:lumOff val="-15912"/>
                      </a:schemeClr>
                    </a:solidFill>
                    <a:uFillTx/>
                    <a:latin typeface="Canela Regular"/>
                    <a:ea typeface="Canela Regular"/>
                    <a:cs typeface="Canela Regular"/>
                    <a:sym typeface="Canela Regular"/>
                  </a:defRPr>
                </a:lvl7pPr>
                <a:lvl8pPr marL="0" marR="0" indent="3200400" algn="l" defTabSz="2438400" latinLnBrk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5000" b="0" i="0" u="none" strike="noStrike" cap="none" spc="-50" baseline="0">
                    <a:solidFill>
                      <a:schemeClr val="accent5">
                        <a:hueOff val="-65973"/>
                        <a:satOff val="18050"/>
                        <a:lumOff val="-15912"/>
                      </a:schemeClr>
                    </a:solidFill>
                    <a:uFillTx/>
                    <a:latin typeface="Canela Regular"/>
                    <a:ea typeface="Canela Regular"/>
                    <a:cs typeface="Canela Regular"/>
                    <a:sym typeface="Canela Regular"/>
                  </a:defRPr>
                </a:lvl8pPr>
                <a:lvl9pPr marL="0" marR="0" indent="3657600" algn="l" defTabSz="2438400" latinLnBrk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5000" b="0" i="0" u="none" strike="noStrike" cap="none" spc="-50" baseline="0">
                    <a:solidFill>
                      <a:schemeClr val="accent5">
                        <a:hueOff val="-65973"/>
                        <a:satOff val="18050"/>
                        <a:lumOff val="-15912"/>
                      </a:schemeClr>
                    </a:solidFill>
                    <a:uFillTx/>
                    <a:latin typeface="Canela Regular"/>
                    <a:ea typeface="Canela Regular"/>
                    <a:cs typeface="Canela Regular"/>
                    <a:sym typeface="Canela Regular"/>
                  </a:defRPr>
                </a:lvl9pPr>
              </a:lstStyle>
              <a:p>
                <a:pPr hangingPunct="1"/>
                <a:r>
                  <a:rPr lang="en-US" sz="225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Caputring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a-IR" sz="225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a-IR" sz="225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  <m:sup>
                        <m:r>
                          <a:rPr lang="fa-IR" sz="225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p>
                    </m:sSup>
                    <m:r>
                      <m:rPr>
                        <m:sty m:val="p"/>
                      </m:rPr>
                      <a:rPr lang="en-US" sz="225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Bu</m:t>
                    </m:r>
                  </m:oMath>
                </a14:m>
                <a:r>
                  <a:rPr lang="en-US" sz="225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a-IR" sz="225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a-IR" sz="225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r>
                          <a:rPr lang="fa-IR" sz="225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p>
                    </m:sSup>
                    <m:r>
                      <m:rPr>
                        <m:sty m:val="p"/>
                      </m:rPr>
                      <a:rPr lang="en-US" sz="225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Ag</m:t>
                    </m:r>
                  </m:oMath>
                </a14:m>
                <a:r>
                  <a:rPr lang="en-US" sz="225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Curve Crossing in Butadiene </a:t>
                </a:r>
              </a:p>
            </p:txBody>
          </p:sp>
        </mc:Choice>
        <mc:Fallback>
          <p:sp>
            <p:nvSpPr>
              <p:cNvPr id="5" name="Motivation and Introduction to TDDFT">
                <a:extLst>
                  <a:ext uri="{FF2B5EF4-FFF2-40B4-BE49-F238E27FC236}">
                    <a16:creationId xmlns:a16="http://schemas.microsoft.com/office/drawing/2014/main" id="{AE7B4BD0-DBC2-CFCC-C1ED-B8A1E13D63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354" y="1003345"/>
                <a:ext cx="6765429" cy="333621"/>
              </a:xfrm>
              <a:prstGeom prst="rect">
                <a:avLst/>
              </a:prstGeom>
              <a:blipFill>
                <a:blip r:embed="rId10"/>
                <a:stretch>
                  <a:fillRect l="-2247" t="-44444" b="-37037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435857B4-111D-33F4-0CFA-188BD774A366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 l="48378" t="90497" r="36112"/>
          <a:stretch/>
        </p:blipFill>
        <p:spPr>
          <a:xfrm>
            <a:off x="6527745" y="5787815"/>
            <a:ext cx="700075" cy="30093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FE9E631-31BE-AE3E-96F0-5DF0930D8E59}"/>
              </a:ext>
            </a:extLst>
          </p:cNvPr>
          <p:cNvSpPr txBox="1"/>
          <p:nvPr/>
        </p:nvSpPr>
        <p:spPr>
          <a:xfrm>
            <a:off x="6228581" y="2355082"/>
            <a:ext cx="2304862" cy="36163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19050" tIns="19050" rIns="19050" bIns="19050" numCol="1" spcCol="38100" rtlCol="0" anchor="ctr">
            <a:spAutoFit/>
          </a:bodyPr>
          <a:lstStyle/>
          <a:p>
            <a:pPr defTabSz="914377" fontAlgn="auto" hangingPunct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</a:pPr>
            <a:r>
              <a:rPr lang="en-US" sz="1500" dirty="0">
                <a:solidFill>
                  <a:srgbClr val="0000F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nela Text Regular"/>
              </a:rPr>
              <a:t>DTDDFT with CAM-B3LYP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03D9EE-19AE-63C2-9FC2-256C68CCA6A6}"/>
              </a:ext>
            </a:extLst>
          </p:cNvPr>
          <p:cNvSpPr txBox="1"/>
          <p:nvPr/>
        </p:nvSpPr>
        <p:spPr>
          <a:xfrm>
            <a:off x="224747" y="508007"/>
            <a:ext cx="89091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Adiabatic TDDFT fails to capture curve-crossing in low-lying states of  butadiene, </a:t>
            </a:r>
          </a:p>
          <a:p>
            <a:r>
              <a:rPr lang="en-US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but DTDDFT does!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130746-CDE9-3985-9FBF-3CB33D4028A1}"/>
              </a:ext>
            </a:extLst>
          </p:cNvPr>
          <p:cNvSpPr txBox="1"/>
          <p:nvPr/>
        </p:nvSpPr>
        <p:spPr>
          <a:xfrm>
            <a:off x="224747" y="107044"/>
            <a:ext cx="55367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An Example: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F0CD354-613F-AB2E-7693-DFB46FC3C50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1050" y="2718797"/>
            <a:ext cx="4695967" cy="306901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5639DF7-C573-DCEB-656F-66DB9A18260A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 l="48378" t="90497" r="36112"/>
          <a:stretch/>
        </p:blipFill>
        <p:spPr>
          <a:xfrm>
            <a:off x="2291088" y="5818048"/>
            <a:ext cx="700075" cy="30093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5B98172-EECE-3C23-2784-07E622054FD6}"/>
              </a:ext>
            </a:extLst>
          </p:cNvPr>
          <p:cNvSpPr txBox="1"/>
          <p:nvPr/>
        </p:nvSpPr>
        <p:spPr>
          <a:xfrm>
            <a:off x="1256908" y="2258806"/>
            <a:ext cx="1681294" cy="36163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19050" tIns="19050" rIns="19050" bIns="19050" numCol="1" spcCol="38100" rtlCol="0" anchor="ctr">
            <a:spAutoFit/>
          </a:bodyPr>
          <a:lstStyle/>
          <a:p>
            <a:pPr defTabSz="914377" fontAlgn="auto" hangingPunct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</a:pPr>
            <a:r>
              <a:rPr lang="en-US" sz="1500" dirty="0">
                <a:solidFill>
                  <a:srgbClr val="0000F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nela Text Regular"/>
              </a:rPr>
              <a:t>DTDDFT with PBE0</a:t>
            </a:r>
          </a:p>
        </p:txBody>
      </p:sp>
      <p:pic>
        <p:nvPicPr>
          <p:cNvPr id="15" name="Picture 14" descr="A math equation with black text&#10;&#10;AI-generated content may be incorrect.">
            <a:extLst>
              <a:ext uri="{FF2B5EF4-FFF2-40B4-BE49-F238E27FC236}">
                <a16:creationId xmlns:a16="http://schemas.microsoft.com/office/drawing/2014/main" id="{0892BFA6-A2FE-66E1-7E32-54D0FD5702E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998" y="1309231"/>
            <a:ext cx="3522468" cy="828502"/>
          </a:xfrm>
          <a:prstGeom prst="rect">
            <a:avLst/>
          </a:prstGeom>
          <a:ln w="25400">
            <a:noFill/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FC6868B-DDD0-C68D-4870-51EFA6F51021}"/>
              </a:ext>
            </a:extLst>
          </p:cNvPr>
          <p:cNvSpPr txBox="1"/>
          <p:nvPr/>
        </p:nvSpPr>
        <p:spPr>
          <a:xfrm>
            <a:off x="3203848" y="1491310"/>
            <a:ext cx="136848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a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82769FB-4E41-06A9-A16B-18BF2A5D0467}"/>
              </a:ext>
            </a:extLst>
          </p:cNvPr>
          <p:cNvSpPr txBox="1"/>
          <p:nvPr/>
        </p:nvSpPr>
        <p:spPr>
          <a:xfrm>
            <a:off x="6759042" y="1092261"/>
            <a:ext cx="248297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adiabatic </a:t>
            </a:r>
            <a:r>
              <a:rPr lang="en-US" sz="1100" dirty="0" err="1"/>
              <a:t>tddft</a:t>
            </a:r>
            <a:r>
              <a:rPr lang="en-US" sz="1100" dirty="0"/>
              <a:t> energies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23AD09CD-DFC5-CC97-0A97-2E85B2CDBEF5}"/>
              </a:ext>
            </a:extLst>
          </p:cNvPr>
          <p:cNvCxnSpPr/>
          <p:nvPr/>
        </p:nvCxnSpPr>
        <p:spPr>
          <a:xfrm flipH="1">
            <a:off x="6660232" y="1375744"/>
            <a:ext cx="329944" cy="1224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2FC7F6BA-9F46-E54F-7026-0078524575A2}"/>
              </a:ext>
            </a:extLst>
          </p:cNvPr>
          <p:cNvCxnSpPr>
            <a:cxnSpLocks/>
          </p:cNvCxnSpPr>
          <p:nvPr/>
        </p:nvCxnSpPr>
        <p:spPr>
          <a:xfrm>
            <a:off x="6990176" y="1345673"/>
            <a:ext cx="102104" cy="1299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472181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910758" y="3046488"/>
            <a:ext cx="76825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>
                <a:solidFill>
                  <a:srgbClr val="C00000"/>
                </a:solidFill>
              </a:rPr>
              <a:t>Thanks so much for your attention!!!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9FEB6F6-B06E-29FD-AE30-D99389CF0C23}"/>
              </a:ext>
            </a:extLst>
          </p:cNvPr>
          <p:cNvSpPr txBox="1"/>
          <p:nvPr/>
        </p:nvSpPr>
        <p:spPr>
          <a:xfrm>
            <a:off x="913442" y="3861048"/>
            <a:ext cx="784887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7030A0"/>
                </a:solidFill>
                <a:latin typeface="Calibri" charset="0"/>
                <a:ea typeface="Calibri" charset="0"/>
                <a:cs typeface="Calibri" charset="0"/>
              </a:rPr>
              <a:t>Ask me any questions and I’ll try to answer them! </a:t>
            </a:r>
          </a:p>
          <a:p>
            <a:pPr algn="ctr"/>
            <a:endParaRPr lang="en-US" sz="2400" dirty="0">
              <a:solidFill>
                <a:srgbClr val="7030A0"/>
              </a:solidFill>
              <a:latin typeface="Calibri" charset="0"/>
              <a:ea typeface="Calibri" charset="0"/>
              <a:cs typeface="Calibri" charset="0"/>
            </a:endParaRPr>
          </a:p>
          <a:p>
            <a:pPr algn="ctr"/>
            <a:r>
              <a:rPr lang="en-US" sz="2400" dirty="0">
                <a:solidFill>
                  <a:srgbClr val="7030A0"/>
                </a:solidFill>
                <a:latin typeface="Calibri" charset="0"/>
                <a:ea typeface="Calibri" charset="0"/>
                <a:cs typeface="Calibri" charset="0"/>
              </a:rPr>
              <a:t>And always feel free to reach out in email: </a:t>
            </a:r>
            <a:r>
              <a:rPr lang="en-US" sz="2400" dirty="0" err="1">
                <a:solidFill>
                  <a:srgbClr val="7030A0"/>
                </a:solidFill>
                <a:latin typeface="Calibri" charset="0"/>
                <a:ea typeface="Calibri" charset="0"/>
                <a:cs typeface="Calibri" charset="0"/>
              </a:rPr>
              <a:t>neepa.maitra@rutgers.edu</a:t>
            </a:r>
            <a:r>
              <a:rPr lang="en-US" sz="2400" dirty="0">
                <a:solidFill>
                  <a:srgbClr val="7030A0"/>
                </a:solidFill>
                <a:latin typeface="Calibri" charset="0"/>
                <a:ea typeface="Calibri" charset="0"/>
                <a:cs typeface="Calibri" charset="0"/>
              </a:rPr>
              <a:t>	           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978A506-4564-04BC-0651-D7453669384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100" r="31103" b="-1"/>
          <a:stretch/>
        </p:blipFill>
        <p:spPr>
          <a:xfrm>
            <a:off x="3972646" y="5882620"/>
            <a:ext cx="1730463" cy="484584"/>
          </a:xfrm>
          <a:prstGeom prst="rect">
            <a:avLst/>
          </a:prstGeom>
        </p:spPr>
      </p:pic>
      <p:pic>
        <p:nvPicPr>
          <p:cNvPr id="12" name="Picture 5" descr="nsf4c">
            <a:extLst>
              <a:ext uri="{FF2B5EF4-FFF2-40B4-BE49-F238E27FC236}">
                <a16:creationId xmlns:a16="http://schemas.microsoft.com/office/drawing/2014/main" id="{E53B05C4-CA85-DCBC-5434-9BD2D87D26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88810" y="5656248"/>
            <a:ext cx="937327" cy="937327"/>
          </a:xfrm>
          <a:prstGeom prst="rect">
            <a:avLst/>
          </a:prstGeom>
          <a:noFill/>
        </p:spPr>
      </p:pic>
      <p:pic>
        <p:nvPicPr>
          <p:cNvPr id="13" name="Picture 4" descr="utgers-Newark">
            <a:extLst>
              <a:ext uri="{FF2B5EF4-FFF2-40B4-BE49-F238E27FC236}">
                <a16:creationId xmlns:a16="http://schemas.microsoft.com/office/drawing/2014/main" id="{717D80D1-5798-9C17-8971-BCF1603474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8859" y="5882620"/>
            <a:ext cx="692661" cy="692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Memory Loss Quotes">
            <a:extLst>
              <a:ext uri="{FF2B5EF4-FFF2-40B4-BE49-F238E27FC236}">
                <a16:creationId xmlns:a16="http://schemas.microsoft.com/office/drawing/2014/main" id="{5214126E-3580-91F9-9567-BD186F6A03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50"/>
          <a:stretch/>
        </p:blipFill>
        <p:spPr bwMode="auto">
          <a:xfrm>
            <a:off x="3516839" y="648462"/>
            <a:ext cx="2642076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B396C18-90D1-A027-D99F-AC2A90AC4D79}"/>
              </a:ext>
            </a:extLst>
          </p:cNvPr>
          <p:cNvSpPr txBox="1"/>
          <p:nvPr/>
        </p:nvSpPr>
        <p:spPr>
          <a:xfrm>
            <a:off x="2842721" y="160308"/>
            <a:ext cx="842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That’s it for now about Memory in TDDFT!</a:t>
            </a:r>
          </a:p>
        </p:txBody>
      </p:sp>
    </p:spTree>
    <p:extLst>
      <p:ext uri="{BB962C8B-B14F-4D97-AF65-F5344CB8AC3E}">
        <p14:creationId xmlns:p14="http://schemas.microsoft.com/office/powerpoint/2010/main" val="15777361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304800" y="304800"/>
            <a:ext cx="8458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dirty="0">
                <a:solidFill>
                  <a:srgbClr val="C00000"/>
                </a:solidFill>
              </a:rPr>
              <a:t>Plan</a:t>
            </a: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395536" y="1700808"/>
            <a:ext cx="8562664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 typeface="Wingdings" charset="2"/>
              <a:buChar char="v"/>
            </a:pPr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Brief recall of linear response TDDFT for excitations and response</a:t>
            </a:r>
          </a:p>
          <a:p>
            <a:pPr marL="342900" indent="-342900">
              <a:spcBef>
                <a:spcPct val="50000"/>
              </a:spcBef>
              <a:buFont typeface="Wingdings" charset="2"/>
              <a:buChar char="v"/>
            </a:pPr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Cases where the usual approximations fail</a:t>
            </a:r>
          </a:p>
          <a:p>
            <a:pPr marL="342900" indent="-342900">
              <a:spcBef>
                <a:spcPct val="50000"/>
              </a:spcBef>
              <a:buFont typeface="Wingdings" charset="2"/>
              <a:buChar char="v"/>
            </a:pPr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Memory in linear response:  double-excitations</a:t>
            </a:r>
          </a:p>
          <a:p>
            <a:pPr>
              <a:spcBef>
                <a:spcPct val="50000"/>
              </a:spcBef>
            </a:pPr>
            <a:endParaRPr lang="en-US" sz="2400" dirty="0">
              <a:latin typeface="Calibri" charset="0"/>
              <a:ea typeface="Calibri" charset="0"/>
              <a:cs typeface="Calibri" charset="0"/>
            </a:endParaRPr>
          </a:p>
          <a:p>
            <a:pPr>
              <a:spcBef>
                <a:spcPct val="50000"/>
              </a:spcBef>
            </a:pPr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	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172200" y="762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1897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3"/>
          <a:srcRect t="7465" r="2899" b="64508"/>
          <a:stretch>
            <a:fillRect/>
          </a:stretch>
        </p:blipFill>
        <p:spPr bwMode="auto">
          <a:xfrm>
            <a:off x="693738" y="2852738"/>
            <a:ext cx="4648200" cy="762000"/>
          </a:xfrm>
          <a:prstGeom prst="rect">
            <a:avLst/>
          </a:prstGeom>
          <a:noFill/>
          <a:ln w="9525">
            <a:solidFill>
              <a:srgbClr val="3333CC"/>
            </a:solidFill>
            <a:miter lim="800000"/>
            <a:headEnd/>
            <a:tailEnd/>
          </a:ln>
          <a:effectLst/>
        </p:spPr>
      </p:pic>
      <p:grpSp>
        <p:nvGrpSpPr>
          <p:cNvPr id="62467" name="Group 3"/>
          <p:cNvGrpSpPr>
            <a:grpSpLocks/>
          </p:cNvGrpSpPr>
          <p:nvPr/>
        </p:nvGrpSpPr>
        <p:grpSpPr bwMode="auto">
          <a:xfrm>
            <a:off x="4313238" y="2433638"/>
            <a:ext cx="2743200" cy="457200"/>
            <a:chOff x="3552" y="1632"/>
            <a:chExt cx="1728" cy="288"/>
          </a:xfrm>
        </p:grpSpPr>
        <p:grpSp>
          <p:nvGrpSpPr>
            <p:cNvPr id="62468" name="Group 4"/>
            <p:cNvGrpSpPr>
              <a:grpSpLocks/>
            </p:cNvGrpSpPr>
            <p:nvPr/>
          </p:nvGrpSpPr>
          <p:grpSpPr bwMode="auto">
            <a:xfrm>
              <a:off x="3552" y="1632"/>
              <a:ext cx="1728" cy="172"/>
              <a:chOff x="3552" y="1632"/>
              <a:chExt cx="1728" cy="172"/>
            </a:xfrm>
          </p:grpSpPr>
          <p:pic>
            <p:nvPicPr>
              <p:cNvPr id="62469" name="Picture 5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3552" y="1632"/>
                <a:ext cx="528" cy="163"/>
              </a:xfrm>
              <a:prstGeom prst="rect">
                <a:avLst/>
              </a:prstGeom>
              <a:solidFill>
                <a:srgbClr val="FFFF00"/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62470" name="Picture 6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4128" y="1632"/>
                <a:ext cx="1152" cy="172"/>
              </a:xfrm>
              <a:prstGeom prst="rect">
                <a:avLst/>
              </a:prstGeom>
              <a:solidFill>
                <a:srgbClr val="FFFF00"/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</p:pic>
        </p:grpSp>
        <p:sp>
          <p:nvSpPr>
            <p:cNvPr id="62471" name="Line 7"/>
            <p:cNvSpPr>
              <a:spLocks noChangeShapeType="1"/>
            </p:cNvSpPr>
            <p:nvPr/>
          </p:nvSpPr>
          <p:spPr bwMode="auto">
            <a:xfrm flipH="1">
              <a:off x="3696" y="1824"/>
              <a:ext cx="384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62472" name="Group 8"/>
          <p:cNvGrpSpPr>
            <a:grpSpLocks/>
          </p:cNvGrpSpPr>
          <p:nvPr/>
        </p:nvGrpSpPr>
        <p:grpSpPr bwMode="auto">
          <a:xfrm>
            <a:off x="2547938" y="2238375"/>
            <a:ext cx="1524000" cy="762000"/>
            <a:chOff x="2304" y="624"/>
            <a:chExt cx="960" cy="480"/>
          </a:xfrm>
        </p:grpSpPr>
        <p:sp>
          <p:nvSpPr>
            <p:cNvPr id="62473" name="Rectangle 9"/>
            <p:cNvSpPr>
              <a:spLocks noChangeArrowheads="1"/>
            </p:cNvSpPr>
            <p:nvPr/>
          </p:nvSpPr>
          <p:spPr bwMode="auto">
            <a:xfrm>
              <a:off x="2304" y="624"/>
              <a:ext cx="960" cy="32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r>
                <a:rPr lang="en-US" sz="1400">
                  <a:solidFill>
                    <a:srgbClr val="800080"/>
                  </a:solidFill>
                  <a:cs typeface="Arial" charset="0"/>
                </a:rPr>
                <a:t>Poles at KS excitations</a:t>
              </a:r>
              <a:endParaRPr lang="en-US" sz="1400">
                <a:cs typeface="Arial" charset="0"/>
              </a:endParaRPr>
            </a:p>
          </p:txBody>
        </p:sp>
        <p:sp>
          <p:nvSpPr>
            <p:cNvPr id="62474" name="Line 10"/>
            <p:cNvSpPr>
              <a:spLocks noChangeShapeType="1"/>
            </p:cNvSpPr>
            <p:nvPr/>
          </p:nvSpPr>
          <p:spPr bwMode="auto">
            <a:xfrm flipH="1">
              <a:off x="2496" y="912"/>
              <a:ext cx="144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62475" name="Group 11"/>
          <p:cNvGrpSpPr>
            <a:grpSpLocks/>
          </p:cNvGrpSpPr>
          <p:nvPr/>
        </p:nvGrpSpPr>
        <p:grpSpPr bwMode="auto">
          <a:xfrm>
            <a:off x="319088" y="2238375"/>
            <a:ext cx="1447800" cy="762000"/>
            <a:chOff x="912" y="624"/>
            <a:chExt cx="912" cy="480"/>
          </a:xfrm>
        </p:grpSpPr>
        <p:sp>
          <p:nvSpPr>
            <p:cNvPr id="62476" name="Rectangle 12"/>
            <p:cNvSpPr>
              <a:spLocks noChangeArrowheads="1"/>
            </p:cNvSpPr>
            <p:nvPr/>
          </p:nvSpPr>
          <p:spPr bwMode="auto">
            <a:xfrm>
              <a:off x="912" y="624"/>
              <a:ext cx="912" cy="32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r>
                <a:rPr lang="en-US" sz="1400">
                  <a:solidFill>
                    <a:srgbClr val="800080"/>
                  </a:solidFill>
                  <a:cs typeface="Arial" charset="0"/>
                </a:rPr>
                <a:t>Poles at true excitations</a:t>
              </a:r>
            </a:p>
          </p:txBody>
        </p:sp>
        <p:sp>
          <p:nvSpPr>
            <p:cNvPr id="62477" name="Line 13"/>
            <p:cNvSpPr>
              <a:spLocks noChangeShapeType="1"/>
            </p:cNvSpPr>
            <p:nvPr/>
          </p:nvSpPr>
          <p:spPr bwMode="auto">
            <a:xfrm>
              <a:off x="1392" y="912"/>
              <a:ext cx="9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sp>
        <p:nvSpPr>
          <p:cNvPr id="62478" name="Text Box 14"/>
          <p:cNvSpPr txBox="1">
            <a:spLocks noChangeArrowheads="1"/>
          </p:cNvSpPr>
          <p:nvPr/>
        </p:nvSpPr>
        <p:spPr bwMode="auto">
          <a:xfrm>
            <a:off x="539750" y="3929063"/>
            <a:ext cx="6699250" cy="854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3333CC"/>
                </a:solidFill>
                <a:latin typeface="Calibri" charset="0"/>
                <a:ea typeface="Calibri" charset="0"/>
                <a:cs typeface="Calibri" charset="0"/>
              </a:rPr>
              <a:t>Need (1) ground-state </a:t>
            </a:r>
            <a:r>
              <a:rPr lang="en-US" sz="2000" i="1" dirty="0">
                <a:solidFill>
                  <a:srgbClr val="3333CC"/>
                </a:solidFill>
                <a:latin typeface="Palatino" pitchFamily="2" charset="77"/>
                <a:ea typeface="Palatino" pitchFamily="2" charset="77"/>
                <a:cs typeface="Calibri" charset="0"/>
              </a:rPr>
              <a:t>v</a:t>
            </a:r>
            <a:r>
              <a:rPr lang="en-US" sz="2000" i="1" baseline="-25000" dirty="0">
                <a:solidFill>
                  <a:srgbClr val="3333CC"/>
                </a:solidFill>
                <a:latin typeface="Palatino" pitchFamily="2" charset="77"/>
                <a:ea typeface="Palatino" pitchFamily="2" charset="77"/>
                <a:cs typeface="Calibri" charset="0"/>
              </a:rPr>
              <a:t>S,0</a:t>
            </a:r>
            <a:r>
              <a:rPr lang="en-US" sz="2000" i="1" dirty="0">
                <a:solidFill>
                  <a:srgbClr val="3333CC"/>
                </a:solidFill>
                <a:latin typeface="Palatino" pitchFamily="2" charset="77"/>
                <a:ea typeface="Palatino" pitchFamily="2" charset="77"/>
                <a:cs typeface="Calibri" charset="0"/>
              </a:rPr>
              <a:t>[n</a:t>
            </a:r>
            <a:r>
              <a:rPr lang="en-US" sz="2000" i="1" baseline="-25000" dirty="0">
                <a:solidFill>
                  <a:srgbClr val="3333CC"/>
                </a:solidFill>
                <a:latin typeface="Palatino" pitchFamily="2" charset="77"/>
                <a:ea typeface="Palatino" pitchFamily="2" charset="77"/>
                <a:cs typeface="Calibri" charset="0"/>
              </a:rPr>
              <a:t>0</a:t>
            </a:r>
            <a:r>
              <a:rPr lang="en-US" sz="2000" i="1" dirty="0">
                <a:solidFill>
                  <a:srgbClr val="3333CC"/>
                </a:solidFill>
                <a:latin typeface="Palatino" pitchFamily="2" charset="77"/>
                <a:ea typeface="Palatino" pitchFamily="2" charset="77"/>
                <a:cs typeface="Calibri" charset="0"/>
              </a:rPr>
              <a:t>](r)</a:t>
            </a:r>
            <a:r>
              <a:rPr lang="en-US" sz="2000" i="1" dirty="0">
                <a:solidFill>
                  <a:srgbClr val="3333CC"/>
                </a:solidFill>
                <a:latin typeface="Calibri" charset="0"/>
                <a:ea typeface="Calibri" charset="0"/>
                <a:cs typeface="Calibri" charset="0"/>
              </a:rPr>
              <a:t>, </a:t>
            </a:r>
            <a:r>
              <a:rPr lang="en-US" sz="2000" dirty="0">
                <a:solidFill>
                  <a:srgbClr val="3333CC"/>
                </a:solidFill>
                <a:latin typeface="Calibri" charset="0"/>
                <a:ea typeface="Calibri" charset="0"/>
                <a:cs typeface="Calibri" charset="0"/>
              </a:rPr>
              <a:t>and its bare excitations</a:t>
            </a:r>
          </a:p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3333CC"/>
                </a:solidFill>
                <a:latin typeface="Calibri" charset="0"/>
                <a:ea typeface="Calibri" charset="0"/>
                <a:cs typeface="Calibri" charset="0"/>
              </a:rPr>
              <a:t>          (2) XC kernel </a:t>
            </a:r>
          </a:p>
        </p:txBody>
      </p:sp>
      <p:sp>
        <p:nvSpPr>
          <p:cNvPr id="62479" name="AutoShape 15"/>
          <p:cNvSpPr>
            <a:spLocks noChangeArrowheads="1"/>
          </p:cNvSpPr>
          <p:nvPr/>
        </p:nvSpPr>
        <p:spPr bwMode="auto">
          <a:xfrm>
            <a:off x="269875" y="3505200"/>
            <a:ext cx="307975" cy="576263"/>
          </a:xfrm>
          <a:prstGeom prst="curvedRightArrow">
            <a:avLst>
              <a:gd name="adj1" fmla="val 37423"/>
              <a:gd name="adj2" fmla="val 74845"/>
              <a:gd name="adj3" fmla="val 33333"/>
            </a:avLst>
          </a:prstGeom>
          <a:solidFill>
            <a:srgbClr val="3333CC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2480" name="Text Box 16"/>
          <p:cNvSpPr txBox="1">
            <a:spLocks noChangeArrowheads="1"/>
          </p:cNvSpPr>
          <p:nvPr/>
        </p:nvSpPr>
        <p:spPr bwMode="auto">
          <a:xfrm>
            <a:off x="3505200" y="4876800"/>
            <a:ext cx="5105400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993366"/>
                </a:solidFill>
                <a:latin typeface="Calibri" charset="0"/>
                <a:ea typeface="Calibri" charset="0"/>
                <a:cs typeface="Calibri" charset="0"/>
              </a:rPr>
              <a:t>Yields exact spectra in principle; in practice, </a:t>
            </a:r>
            <a:r>
              <a:rPr lang="en-US" sz="2000" dirty="0" err="1">
                <a:solidFill>
                  <a:srgbClr val="993366"/>
                </a:solidFill>
                <a:latin typeface="Calibri" charset="0"/>
                <a:ea typeface="Calibri" charset="0"/>
                <a:cs typeface="Calibri" charset="0"/>
              </a:rPr>
              <a:t>approxs</a:t>
            </a:r>
            <a:r>
              <a:rPr lang="en-US" sz="2000" dirty="0">
                <a:solidFill>
                  <a:srgbClr val="993366"/>
                </a:solidFill>
                <a:latin typeface="Calibri" charset="0"/>
                <a:ea typeface="Calibri" charset="0"/>
                <a:cs typeface="Calibri" charset="0"/>
              </a:rPr>
              <a:t> needed in (1) and (2). </a:t>
            </a:r>
          </a:p>
        </p:txBody>
      </p:sp>
      <p:sp>
        <p:nvSpPr>
          <p:cNvPr id="62481" name="Line 17"/>
          <p:cNvSpPr>
            <a:spLocks noChangeShapeType="1"/>
          </p:cNvSpPr>
          <p:nvPr/>
        </p:nvSpPr>
        <p:spPr bwMode="auto">
          <a:xfrm flipV="1">
            <a:off x="1905000" y="5334000"/>
            <a:ext cx="2209800" cy="228600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62482" name="Group 18"/>
          <p:cNvGrpSpPr>
            <a:grpSpLocks/>
          </p:cNvGrpSpPr>
          <p:nvPr/>
        </p:nvGrpSpPr>
        <p:grpSpPr bwMode="auto">
          <a:xfrm>
            <a:off x="5638800" y="2438400"/>
            <a:ext cx="3200400" cy="747713"/>
            <a:chOff x="3744" y="816"/>
            <a:chExt cx="2016" cy="471"/>
          </a:xfrm>
        </p:grpSpPr>
        <p:sp>
          <p:nvSpPr>
            <p:cNvPr id="62483" name="Text Box 19"/>
            <p:cNvSpPr txBox="1">
              <a:spLocks noChangeArrowheads="1"/>
            </p:cNvSpPr>
            <p:nvPr/>
          </p:nvSpPr>
          <p:spPr bwMode="auto">
            <a:xfrm>
              <a:off x="3744" y="1056"/>
              <a:ext cx="2016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 dirty="0">
                  <a:solidFill>
                    <a:srgbClr val="008000"/>
                  </a:solidFill>
                  <a:cs typeface="Arial" charset="0"/>
                </a:rPr>
                <a:t> adiabatic </a:t>
              </a:r>
              <a:r>
                <a:rPr lang="en-US" b="1" dirty="0" err="1">
                  <a:solidFill>
                    <a:srgbClr val="008000"/>
                  </a:solidFill>
                  <a:cs typeface="Arial" charset="0"/>
                </a:rPr>
                <a:t>approx</a:t>
              </a:r>
              <a:r>
                <a:rPr lang="en-US" b="1" dirty="0">
                  <a:solidFill>
                    <a:srgbClr val="008000"/>
                  </a:solidFill>
                  <a:cs typeface="Arial" charset="0"/>
                </a:rPr>
                <a:t>: no </a:t>
              </a:r>
              <a:r>
                <a:rPr lang="en-US" b="1" dirty="0">
                  <a:solidFill>
                    <a:srgbClr val="008000"/>
                  </a:solidFill>
                  <a:latin typeface="Symbol" pitchFamily="18" charset="2"/>
                  <a:cs typeface="Arial" charset="0"/>
                </a:rPr>
                <a:t>w</a:t>
              </a:r>
              <a:r>
                <a:rPr lang="en-US" b="1" dirty="0">
                  <a:solidFill>
                    <a:srgbClr val="008000"/>
                  </a:solidFill>
                  <a:cs typeface="Arial" charset="0"/>
                </a:rPr>
                <a:t>-dep </a:t>
              </a:r>
            </a:p>
          </p:txBody>
        </p:sp>
        <p:sp>
          <p:nvSpPr>
            <p:cNvPr id="62484" name="Line 20"/>
            <p:cNvSpPr>
              <a:spLocks noChangeShapeType="1"/>
            </p:cNvSpPr>
            <p:nvPr/>
          </p:nvSpPr>
          <p:spPr bwMode="auto">
            <a:xfrm>
              <a:off x="4464" y="816"/>
              <a:ext cx="240" cy="288"/>
            </a:xfrm>
            <a:prstGeom prst="line">
              <a:avLst/>
            </a:prstGeom>
            <a:noFill/>
            <a:ln w="9525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>
                <a:solidFill>
                  <a:srgbClr val="008000"/>
                </a:solidFill>
              </a:endParaRPr>
            </a:p>
          </p:txBody>
        </p:sp>
      </p:grpSp>
      <p:pic>
        <p:nvPicPr>
          <p:cNvPr id="62485" name="Picture 2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6"/>
          <a:srcRect/>
          <a:stretch>
            <a:fillRect/>
          </a:stretch>
        </p:blipFill>
        <p:spPr>
          <a:xfrm>
            <a:off x="2638087" y="4484251"/>
            <a:ext cx="4143713" cy="263963"/>
          </a:xfrm>
          <a:noFill/>
          <a:ln/>
        </p:spPr>
      </p:pic>
      <p:sp>
        <p:nvSpPr>
          <p:cNvPr id="62486" name="Text Box 22"/>
          <p:cNvSpPr txBox="1">
            <a:spLocks noChangeArrowheads="1"/>
          </p:cNvSpPr>
          <p:nvPr/>
        </p:nvSpPr>
        <p:spPr bwMode="auto">
          <a:xfrm>
            <a:off x="6858000" y="4419600"/>
            <a:ext cx="1295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8000"/>
                </a:solidFill>
                <a:cs typeface="Arial" charset="0"/>
              </a:rPr>
              <a:t>~  </a:t>
            </a:r>
            <a:r>
              <a:rPr lang="en-US" sz="2000" dirty="0">
                <a:solidFill>
                  <a:srgbClr val="008000"/>
                </a:solidFill>
                <a:latin typeface="Symbol" pitchFamily="18" charset="2"/>
                <a:cs typeface="Arial" charset="0"/>
              </a:rPr>
              <a:t>d</a:t>
            </a:r>
            <a:r>
              <a:rPr lang="en-US" dirty="0">
                <a:solidFill>
                  <a:srgbClr val="008000"/>
                </a:solidFill>
                <a:cs typeface="Arial" charset="0"/>
              </a:rPr>
              <a:t>(t-t’)</a:t>
            </a:r>
          </a:p>
        </p:txBody>
      </p:sp>
      <p:sp>
        <p:nvSpPr>
          <p:cNvPr id="62487" name="Line 23"/>
          <p:cNvSpPr>
            <a:spLocks noChangeShapeType="1"/>
          </p:cNvSpPr>
          <p:nvPr/>
        </p:nvSpPr>
        <p:spPr bwMode="auto">
          <a:xfrm flipH="1">
            <a:off x="7315200" y="3352800"/>
            <a:ext cx="76200" cy="838200"/>
          </a:xfrm>
          <a:prstGeom prst="line">
            <a:avLst/>
          </a:prstGeom>
          <a:noFill/>
          <a:ln w="9525">
            <a:solidFill>
              <a:srgbClr val="33CC33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2488" name="Text Box 24"/>
          <p:cNvSpPr txBox="1">
            <a:spLocks noChangeArrowheads="1"/>
          </p:cNvSpPr>
          <p:nvPr/>
        </p:nvSpPr>
        <p:spPr bwMode="auto">
          <a:xfrm>
            <a:off x="0" y="228600"/>
            <a:ext cx="8964488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u="sng" dirty="0">
                <a:solidFill>
                  <a:srgbClr val="C00000"/>
                </a:solidFill>
                <a:latin typeface="Calibri" panose="020F0502020204030204" pitchFamily="34" charset="0"/>
                <a:cs typeface="Arial" charset="0"/>
              </a:rPr>
              <a:t>Quick recall of how we get excitations in TDDFT: Linear response</a:t>
            </a:r>
          </a:p>
          <a:p>
            <a:pPr>
              <a:spcBef>
                <a:spcPct val="50000"/>
              </a:spcBef>
            </a:pPr>
            <a:r>
              <a:rPr lang="en-US" dirty="0">
                <a:latin typeface="Calibri" panose="020F0502020204030204" pitchFamily="34" charset="0"/>
                <a:cs typeface="Arial" charset="0"/>
              </a:rPr>
              <a:t>	</a:t>
            </a:r>
            <a:r>
              <a:rPr lang="en-US" i="1" dirty="0" err="1">
                <a:latin typeface="Calibri" panose="020F0502020204030204" pitchFamily="34" charset="0"/>
                <a:cs typeface="Arial" charset="0"/>
              </a:rPr>
              <a:t>Petersilka</a:t>
            </a:r>
            <a:r>
              <a:rPr lang="en-US" i="1" dirty="0">
                <a:latin typeface="Calibri" panose="020F0502020204030204" pitchFamily="34" charset="0"/>
                <a:cs typeface="Arial" charset="0"/>
              </a:rPr>
              <a:t>, </a:t>
            </a:r>
            <a:r>
              <a:rPr lang="en-US" i="1" dirty="0" err="1">
                <a:latin typeface="Calibri" panose="020F0502020204030204" pitchFamily="34" charset="0"/>
                <a:cs typeface="Arial" charset="0"/>
              </a:rPr>
              <a:t>Gossmann</a:t>
            </a:r>
            <a:r>
              <a:rPr lang="en-US" i="1" dirty="0">
                <a:latin typeface="Calibri" panose="020F0502020204030204" pitchFamily="34" charset="0"/>
                <a:cs typeface="Arial" charset="0"/>
              </a:rPr>
              <a:t> &amp; Gross, PRL </a:t>
            </a:r>
            <a:r>
              <a:rPr lang="en-US" b="1" i="1" dirty="0">
                <a:latin typeface="Calibri" panose="020F0502020204030204" pitchFamily="34" charset="0"/>
                <a:cs typeface="Arial" charset="0"/>
              </a:rPr>
              <a:t>76</a:t>
            </a:r>
            <a:r>
              <a:rPr lang="en-US" i="1" dirty="0">
                <a:latin typeface="Calibri" panose="020F0502020204030204" pitchFamily="34" charset="0"/>
                <a:cs typeface="Arial" charset="0"/>
              </a:rPr>
              <a:t>, 1212 (1996)</a:t>
            </a:r>
          </a:p>
          <a:p>
            <a:pPr>
              <a:spcBef>
                <a:spcPct val="50000"/>
              </a:spcBef>
            </a:pPr>
            <a:r>
              <a:rPr lang="en-US" i="1" dirty="0">
                <a:latin typeface="Calibri" panose="020F0502020204030204" pitchFamily="34" charset="0"/>
                <a:cs typeface="Arial" charset="0"/>
              </a:rPr>
              <a:t>	</a:t>
            </a:r>
            <a:r>
              <a:rPr lang="en-US" i="1" dirty="0" err="1">
                <a:latin typeface="Calibri" panose="020F0502020204030204" pitchFamily="34" charset="0"/>
                <a:cs typeface="Arial" charset="0"/>
              </a:rPr>
              <a:t>Casida</a:t>
            </a:r>
            <a:r>
              <a:rPr lang="en-US" i="1" dirty="0">
                <a:latin typeface="Calibri" panose="020F0502020204030204" pitchFamily="34" charset="0"/>
                <a:cs typeface="Arial" charset="0"/>
              </a:rPr>
              <a:t>, in Recent Advances in </a:t>
            </a:r>
            <a:r>
              <a:rPr lang="en-US" i="1" dirty="0" err="1">
                <a:latin typeface="Calibri" panose="020F0502020204030204" pitchFamily="34" charset="0"/>
                <a:cs typeface="Arial" charset="0"/>
              </a:rPr>
              <a:t>Comput</a:t>
            </a:r>
            <a:r>
              <a:rPr lang="en-US" i="1" dirty="0">
                <a:latin typeface="Calibri" panose="020F0502020204030204" pitchFamily="34" charset="0"/>
                <a:cs typeface="Arial" charset="0"/>
              </a:rPr>
              <a:t>. Chem. </a:t>
            </a:r>
            <a:r>
              <a:rPr lang="en-US" b="1" i="1" dirty="0">
                <a:latin typeface="Calibri" panose="020F0502020204030204" pitchFamily="34" charset="0"/>
                <a:cs typeface="Arial" charset="0"/>
              </a:rPr>
              <a:t>1</a:t>
            </a:r>
            <a:r>
              <a:rPr lang="en-US" i="1" dirty="0">
                <a:latin typeface="Calibri" panose="020F0502020204030204" pitchFamily="34" charset="0"/>
                <a:cs typeface="Arial" charset="0"/>
              </a:rPr>
              <a:t>,155, ed. Chong (1995)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7315200" y="2286000"/>
            <a:ext cx="1828800" cy="647700"/>
            <a:chOff x="7315200" y="2286000"/>
            <a:chExt cx="1828800" cy="647700"/>
          </a:xfrm>
        </p:grpSpPr>
        <p:pic>
          <p:nvPicPr>
            <p:cNvPr id="76801" name="Picture 1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7315200" y="2286000"/>
              <a:ext cx="1571625" cy="647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6" name="TextBox 25"/>
            <p:cNvSpPr txBox="1"/>
            <p:nvPr/>
          </p:nvSpPr>
          <p:spPr>
            <a:xfrm>
              <a:off x="8610600" y="2590800"/>
              <a:ext cx="533400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i="1" dirty="0"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en-US" sz="1400" i="1" baseline="-25000" dirty="0">
                  <a:latin typeface="Times New Roman" pitchFamily="18" charset="0"/>
                  <a:cs typeface="Times New Roman" pitchFamily="18" charset="0"/>
                </a:rPr>
                <a:t>0</a:t>
              </a:r>
              <a:endParaRPr lang="en-US" sz="1400" baseline="-25000" dirty="0"/>
            </a:p>
          </p:txBody>
        </p:sp>
      </p:grpSp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5740400"/>
            <a:ext cx="5843588" cy="111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" name="Picture 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943600" y="6324600"/>
            <a:ext cx="2533650" cy="3540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076547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78" grpId="0"/>
      <p:bldP spid="62479" grpId="0" animBg="1"/>
      <p:bldP spid="62480" grpId="0"/>
      <p:bldP spid="62486" grpId="0"/>
      <p:bldP spid="6248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2"/>
          <p:cNvSpPr txBox="1">
            <a:spLocks noChangeArrowheads="1"/>
          </p:cNvSpPr>
          <p:nvPr/>
        </p:nvSpPr>
        <p:spPr bwMode="auto">
          <a:xfrm>
            <a:off x="457200" y="5562600"/>
            <a:ext cx="4648200" cy="119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cs typeface="Arial" charset="0"/>
              </a:rPr>
              <a:t> Well-separated single excitations: SMA</a:t>
            </a:r>
          </a:p>
          <a:p>
            <a:pPr>
              <a:spcBef>
                <a:spcPct val="50000"/>
              </a:spcBef>
            </a:pPr>
            <a:endParaRPr lang="en-US">
              <a:cs typeface="Arial" charset="0"/>
            </a:endParaRPr>
          </a:p>
          <a:p>
            <a:pPr>
              <a:spcBef>
                <a:spcPct val="50000"/>
              </a:spcBef>
            </a:pPr>
            <a:r>
              <a:rPr lang="en-US">
                <a:cs typeface="Arial" charset="0"/>
              </a:rPr>
              <a:t>When shift from bare KS small:        SPA </a:t>
            </a:r>
          </a:p>
        </p:txBody>
      </p:sp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5562600"/>
            <a:ext cx="3657600" cy="588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0600" y="6324600"/>
            <a:ext cx="33528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4037" name="Rectangle 5"/>
          <p:cNvSpPr>
            <a:spLocks noChangeArrowheads="1"/>
          </p:cNvSpPr>
          <p:nvPr/>
        </p:nvSpPr>
        <p:spPr bwMode="auto">
          <a:xfrm>
            <a:off x="4038600" y="5486400"/>
            <a:ext cx="4724400" cy="1371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4038" name="Group 6"/>
          <p:cNvGrpSpPr>
            <a:grpSpLocks/>
          </p:cNvGrpSpPr>
          <p:nvPr/>
        </p:nvGrpSpPr>
        <p:grpSpPr bwMode="auto">
          <a:xfrm>
            <a:off x="990600" y="2590800"/>
            <a:ext cx="8153400" cy="609600"/>
            <a:chOff x="144" y="2064"/>
            <a:chExt cx="5472" cy="441"/>
          </a:xfrm>
        </p:grpSpPr>
        <p:pic>
          <p:nvPicPr>
            <p:cNvPr id="44039" name="Picture 7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44" y="2064"/>
              <a:ext cx="3072" cy="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4040" name="Picture 8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216" y="2112"/>
              <a:ext cx="2400" cy="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44041" name="Rectangle 9"/>
          <p:cNvSpPr>
            <a:spLocks noChangeArrowheads="1"/>
          </p:cNvSpPr>
          <p:nvPr/>
        </p:nvSpPr>
        <p:spPr bwMode="auto">
          <a:xfrm>
            <a:off x="533400" y="4419600"/>
            <a:ext cx="65532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u="sng" dirty="0"/>
              <a:t>Useful tool for analysis</a:t>
            </a:r>
          </a:p>
          <a:p>
            <a:endParaRPr lang="en-US" u="sng" dirty="0"/>
          </a:p>
          <a:p>
            <a:r>
              <a:rPr lang="en-US" dirty="0"/>
              <a:t>Zoom in on a single KS excitation, </a:t>
            </a:r>
            <a:r>
              <a:rPr lang="en-US" i="1" dirty="0">
                <a:latin typeface="Palatino" pitchFamily="2" charset="77"/>
                <a:ea typeface="Palatino" pitchFamily="2" charset="77"/>
              </a:rPr>
              <a:t>q = </a:t>
            </a:r>
            <a:r>
              <a:rPr lang="en-US" i="1" dirty="0" err="1">
                <a:latin typeface="Palatino" pitchFamily="2" charset="77"/>
                <a:ea typeface="Palatino" pitchFamily="2" charset="77"/>
              </a:rPr>
              <a:t>i</a:t>
            </a:r>
            <a:r>
              <a:rPr lang="en-US" i="1" dirty="0">
                <a:latin typeface="Palatino" pitchFamily="2" charset="77"/>
                <a:ea typeface="Palatino" pitchFamily="2" charset="77"/>
                <a:sym typeface="Wingdings" pitchFamily="2" charset="2"/>
              </a:rPr>
              <a:t> a</a:t>
            </a:r>
            <a:endParaRPr lang="en-US" i="1" dirty="0">
              <a:latin typeface="Palatino" pitchFamily="2" charset="77"/>
              <a:ea typeface="Palatino" pitchFamily="2" charset="77"/>
            </a:endParaRPr>
          </a:p>
        </p:txBody>
      </p:sp>
      <p:pic>
        <p:nvPicPr>
          <p:cNvPr id="44042" name="Picture 1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143000" y="609600"/>
            <a:ext cx="6705600" cy="66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4043" name="Text Box 11"/>
          <p:cNvSpPr txBox="1">
            <a:spLocks noChangeArrowheads="1"/>
          </p:cNvSpPr>
          <p:nvPr/>
        </p:nvSpPr>
        <p:spPr bwMode="auto">
          <a:xfrm>
            <a:off x="555321" y="133290"/>
            <a:ext cx="7620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/>
              <a:t>TDDFT linear response in matrix form (discrete spectra):</a:t>
            </a:r>
          </a:p>
        </p:txBody>
      </p:sp>
      <p:sp>
        <p:nvSpPr>
          <p:cNvPr id="44044" name="Text Box 12"/>
          <p:cNvSpPr txBox="1">
            <a:spLocks noChangeArrowheads="1"/>
          </p:cNvSpPr>
          <p:nvPr/>
        </p:nvSpPr>
        <p:spPr bwMode="auto">
          <a:xfrm>
            <a:off x="838200" y="1676400"/>
            <a:ext cx="8305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i="1">
                <a:latin typeface="Times New Roman" pitchFamily="18" charset="0"/>
                <a:cs typeface="Arial" charset="0"/>
              </a:rPr>
              <a:t>q</a:t>
            </a:r>
            <a:r>
              <a:rPr lang="en-US" i="1">
                <a:latin typeface="Times New Roman" pitchFamily="18" charset="0"/>
                <a:cs typeface="Arial" charset="0"/>
              </a:rPr>
              <a:t> </a:t>
            </a:r>
            <a:r>
              <a:rPr lang="en-US">
                <a:cs typeface="Arial" charset="0"/>
              </a:rPr>
              <a:t>=(</a:t>
            </a:r>
            <a:r>
              <a:rPr lang="en-US" i="1">
                <a:cs typeface="Arial" charset="0"/>
              </a:rPr>
              <a:t>i</a:t>
            </a:r>
            <a:r>
              <a:rPr lang="en-US" i="1">
                <a:cs typeface="Arial" charset="0"/>
                <a:sym typeface="Wingdings" pitchFamily="2" charset="2"/>
              </a:rPr>
              <a:t> </a:t>
            </a:r>
            <a:r>
              <a:rPr lang="en-US" i="1">
                <a:cs typeface="Arial" charset="0"/>
              </a:rPr>
              <a:t>a</a:t>
            </a:r>
            <a:r>
              <a:rPr lang="en-US">
                <a:cs typeface="Arial" charset="0"/>
              </a:rPr>
              <a:t>) labels a </a:t>
            </a:r>
            <a:r>
              <a:rPr lang="en-US">
                <a:solidFill>
                  <a:schemeClr val="accent2"/>
                </a:solidFill>
                <a:cs typeface="Arial" charset="0"/>
              </a:rPr>
              <a:t>single</a:t>
            </a:r>
            <a:r>
              <a:rPr lang="en-US">
                <a:cs typeface="Arial" charset="0"/>
              </a:rPr>
              <a:t> excitation of the KS system, with transition frequency </a:t>
            </a:r>
            <a:r>
              <a:rPr lang="en-US" sz="2000">
                <a:solidFill>
                  <a:schemeClr val="accent2"/>
                </a:solidFill>
                <a:latin typeface="Symbol" pitchFamily="18" charset="2"/>
                <a:cs typeface="Arial" charset="0"/>
              </a:rPr>
              <a:t>w</a:t>
            </a:r>
            <a:r>
              <a:rPr lang="en-US" sz="2000" i="1" baseline="-25000">
                <a:solidFill>
                  <a:schemeClr val="accent2"/>
                </a:solidFill>
                <a:cs typeface="Arial" charset="0"/>
              </a:rPr>
              <a:t>q</a:t>
            </a:r>
            <a:r>
              <a:rPr lang="en-US">
                <a:solidFill>
                  <a:schemeClr val="accent2"/>
                </a:solidFill>
                <a:cs typeface="Arial" charset="0"/>
              </a:rPr>
              <a:t> = </a:t>
            </a:r>
            <a:r>
              <a:rPr lang="en-US" sz="2000">
                <a:solidFill>
                  <a:schemeClr val="accent2"/>
                </a:solidFill>
                <a:latin typeface="Symbol" pitchFamily="18" charset="2"/>
                <a:cs typeface="Arial" charset="0"/>
              </a:rPr>
              <a:t>e</a:t>
            </a:r>
            <a:r>
              <a:rPr lang="en-US" sz="2000" baseline="-25000">
                <a:solidFill>
                  <a:schemeClr val="accent2"/>
                </a:solidFill>
                <a:cs typeface="Arial" charset="0"/>
              </a:rPr>
              <a:t>a</a:t>
            </a:r>
            <a:r>
              <a:rPr lang="en-US" sz="2000">
                <a:solidFill>
                  <a:schemeClr val="accent2"/>
                </a:solidFill>
                <a:cs typeface="Arial" charset="0"/>
              </a:rPr>
              <a:t> - </a:t>
            </a:r>
            <a:r>
              <a:rPr lang="en-US" sz="2000">
                <a:solidFill>
                  <a:schemeClr val="accent2"/>
                </a:solidFill>
                <a:latin typeface="Symbol" pitchFamily="18" charset="2"/>
                <a:cs typeface="Arial" charset="0"/>
              </a:rPr>
              <a:t>e</a:t>
            </a:r>
            <a:r>
              <a:rPr lang="en-US" sz="2000" baseline="-25000">
                <a:solidFill>
                  <a:schemeClr val="accent2"/>
                </a:solidFill>
                <a:cs typeface="Arial" charset="0"/>
              </a:rPr>
              <a:t>i</a:t>
            </a:r>
            <a:r>
              <a:rPr lang="en-US">
                <a:cs typeface="Arial" charset="0"/>
              </a:rPr>
              <a:t> , and</a:t>
            </a:r>
          </a:p>
        </p:txBody>
      </p:sp>
      <p:sp>
        <p:nvSpPr>
          <p:cNvPr id="44045" name="Text Box 13"/>
          <p:cNvSpPr txBox="1">
            <a:spLocks noChangeArrowheads="1"/>
          </p:cNvSpPr>
          <p:nvPr/>
        </p:nvSpPr>
        <p:spPr bwMode="auto">
          <a:xfrm>
            <a:off x="381000" y="3276600"/>
            <a:ext cx="7010400" cy="119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cs typeface="Arial" charset="0"/>
              </a:rPr>
              <a:t>Eigenvalues </a:t>
            </a:r>
            <a:r>
              <a:rPr lang="en-US">
                <a:cs typeface="Arial" charset="0"/>
                <a:sym typeface="Wingdings" pitchFamily="2" charset="2"/>
              </a:rPr>
              <a:t> true frequencies of interacting system</a:t>
            </a:r>
          </a:p>
          <a:p>
            <a:pPr>
              <a:spcBef>
                <a:spcPct val="50000"/>
              </a:spcBef>
            </a:pPr>
            <a:r>
              <a:rPr lang="en-US">
                <a:cs typeface="Arial" charset="0"/>
                <a:sym typeface="Wingdings" pitchFamily="2" charset="2"/>
              </a:rPr>
              <a:t>Eigenvectors  oscillator strengths</a:t>
            </a:r>
          </a:p>
          <a:p>
            <a:pPr>
              <a:spcBef>
                <a:spcPct val="50000"/>
              </a:spcBef>
            </a:pPr>
            <a:endParaRPr lang="en-US">
              <a:cs typeface="Arial" charset="0"/>
            </a:endParaRPr>
          </a:p>
        </p:txBody>
      </p:sp>
      <p:sp>
        <p:nvSpPr>
          <p:cNvPr id="44046" name="AutoShape 14"/>
          <p:cNvSpPr>
            <a:spLocks noChangeArrowheads="1"/>
          </p:cNvSpPr>
          <p:nvPr/>
        </p:nvSpPr>
        <p:spPr bwMode="auto">
          <a:xfrm>
            <a:off x="0" y="990600"/>
            <a:ext cx="381000" cy="3124200"/>
          </a:xfrm>
          <a:prstGeom prst="curvedRightArrow">
            <a:avLst>
              <a:gd name="adj1" fmla="val 164000"/>
              <a:gd name="adj2" fmla="val 328000"/>
              <a:gd name="adj3" fmla="val 33333"/>
            </a:avLst>
          </a:prstGeom>
          <a:solidFill>
            <a:srgbClr val="CC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329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/>
      <p:bldP spid="44037" grpId="0" animBg="1"/>
      <p:bldP spid="4404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8" name="Rectangle 10"/>
          <p:cNvSpPr>
            <a:spLocks noChangeArrowheads="1"/>
          </p:cNvSpPr>
          <p:nvPr/>
        </p:nvSpPr>
        <p:spPr bwMode="auto">
          <a:xfrm>
            <a:off x="251031" y="1556792"/>
            <a:ext cx="5181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Blip>
                <a:blip r:embed="rId3"/>
              </a:buBlip>
            </a:pPr>
            <a:r>
              <a:rPr lang="en-US" sz="2000" dirty="0">
                <a:solidFill>
                  <a:srgbClr val="00B050"/>
                </a:solidFill>
                <a:latin typeface="Calibri" panose="020F0502020204030204" pitchFamily="34" charset="0"/>
              </a:rPr>
              <a:t>Rydberg states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US" sz="2000" dirty="0">
              <a:latin typeface="Calibri" panose="020F0502020204030204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US" sz="2000" dirty="0">
              <a:latin typeface="Calibri" panose="020F0502020204030204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US" sz="2000" dirty="0">
              <a:latin typeface="Calibri" panose="020F0502020204030204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2000" dirty="0">
                <a:latin typeface="Calibri" panose="020F0502020204030204" pitchFamily="34" charset="0"/>
              </a:rPr>
              <a:t>	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2000" dirty="0">
                <a:latin typeface="Calibri" panose="020F0502020204030204" pitchFamily="34" charset="0"/>
              </a:rPr>
              <a:t>	 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US" sz="2000" dirty="0">
              <a:latin typeface="Calibri" panose="020F0502020204030204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US" sz="2000" dirty="0">
              <a:latin typeface="Calibri" panose="020F0502020204030204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US" sz="2000" dirty="0">
              <a:latin typeface="Calibri" panose="020F0502020204030204" pitchFamily="34" charset="0"/>
            </a:endParaRPr>
          </a:p>
        </p:txBody>
      </p:sp>
      <p:sp>
        <p:nvSpPr>
          <p:cNvPr id="13" name="Rectangle 15"/>
          <p:cNvSpPr>
            <a:spLocks noChangeArrowheads="1"/>
          </p:cNvSpPr>
          <p:nvPr/>
        </p:nvSpPr>
        <p:spPr bwMode="auto">
          <a:xfrm>
            <a:off x="12393" y="55697"/>
            <a:ext cx="8951938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400" u="sng" dirty="0">
                <a:latin typeface="Calibri" panose="020F0502020204030204" pitchFamily="34" charset="0"/>
                <a:cs typeface="Calibri" panose="020F0502020204030204" pitchFamily="34" charset="0"/>
              </a:rPr>
              <a:t>Where &amp; why </a:t>
            </a:r>
            <a:r>
              <a:rPr lang="en-US" sz="2400" u="sng" dirty="0" err="1">
                <a:latin typeface="Calibri" panose="020F0502020204030204" pitchFamily="34" charset="0"/>
                <a:cs typeface="Calibri" panose="020F0502020204030204" pitchFamily="34" charset="0"/>
              </a:rPr>
              <a:t>semilocal</a:t>
            </a:r>
            <a:r>
              <a:rPr lang="en-US" sz="2400" u="sng" dirty="0">
                <a:latin typeface="Calibri" panose="020F0502020204030204" pitchFamily="34" charset="0"/>
                <a:cs typeface="Calibri" panose="020F0502020204030204" pitchFamily="34" charset="0"/>
              </a:rPr>
              <a:t> adiabatic </a:t>
            </a:r>
            <a:r>
              <a:rPr lang="en-US" sz="2400" u="sng" dirty="0" err="1">
                <a:latin typeface="Calibri" panose="020F0502020204030204" pitchFamily="34" charset="0"/>
                <a:cs typeface="Calibri" panose="020F0502020204030204" pitchFamily="34" charset="0"/>
              </a:rPr>
              <a:t>approxs</a:t>
            </a:r>
            <a:r>
              <a:rPr lang="en-US" sz="2400" u="sng" dirty="0">
                <a:latin typeface="Calibri" panose="020F0502020204030204" pitchFamily="34" charset="0"/>
                <a:cs typeface="Calibri" panose="020F0502020204030204" pitchFamily="34" charset="0"/>
              </a:rPr>
              <a:t> give poor excitations</a:t>
            </a: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337775" y="884607"/>
            <a:ext cx="8565017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 dirty="0"/>
              <a:t>i.e. semi-local in space and local in time </a:t>
            </a:r>
          </a:p>
        </p:txBody>
      </p:sp>
      <p:cxnSp>
        <p:nvCxnSpPr>
          <p:cNvPr id="15" name="AutoShape 9"/>
          <p:cNvCxnSpPr>
            <a:cxnSpLocks noChangeShapeType="1"/>
          </p:cNvCxnSpPr>
          <p:nvPr/>
        </p:nvCxnSpPr>
        <p:spPr bwMode="auto">
          <a:xfrm rot="10800000" flipV="1">
            <a:off x="2123728" y="436064"/>
            <a:ext cx="1709109" cy="529841"/>
          </a:xfrm>
          <a:prstGeom prst="curvedConnector3">
            <a:avLst>
              <a:gd name="adj1" fmla="val 50000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1360817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561055" y="332656"/>
                <a:ext cx="8024693" cy="10464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i="1" u="sng" dirty="0">
                    <a:latin typeface="Calibri" charset="0"/>
                    <a:ea typeface="Calibri" charset="0"/>
                    <a:cs typeface="Calibri" charset="0"/>
                  </a:rPr>
                  <a:t>A little diversion</a:t>
                </a:r>
                <a:r>
                  <a:rPr lang="en-US" sz="2400" u="sng" dirty="0">
                    <a:latin typeface="Calibri" charset="0"/>
                    <a:ea typeface="Calibri" charset="0"/>
                    <a:cs typeface="Calibri" charset="0"/>
                  </a:rPr>
                  <a:t>: </a:t>
                </a:r>
                <a:r>
                  <a:rPr lang="en-US" sz="2400" dirty="0">
                    <a:latin typeface="Calibri" panose="020F0502020204030204" pitchFamily="34" charset="0"/>
                    <a:ea typeface="Calibri" charset="0"/>
                    <a:cs typeface="Calibri" panose="020F0502020204030204" pitchFamily="34" charset="0"/>
                  </a:rPr>
                  <a:t>asymptotic behavior of the xc potential </a:t>
                </a:r>
              </a:p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US" sz="2000" dirty="0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Question for you! What is </a:t>
                </a:r>
                <a:r>
                  <a:rPr lang="en-US" sz="2000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the ground-state</a:t>
                </a:r>
                <a:r>
                  <a:rPr lang="en-US" sz="200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𝑣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𝑥𝑐</m:t>
                        </m:r>
                      </m:sub>
                    </m:sSub>
                    <m:d>
                      <m:dPr>
                        <m:ctrlP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r</m:t>
                        </m:r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→∞</m:t>
                        </m:r>
                      </m:e>
                    </m:d>
                    <m:r>
                      <a:rPr lang="en-US" sz="2000" b="0" i="0" smtClean="0">
                        <a:solidFill>
                          <a:srgbClr val="C0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</m:oMath>
                </a14:m>
                <a:r>
                  <a:rPr lang="en-US" sz="2000" dirty="0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for an atom ? </a:t>
                </a: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055" y="332656"/>
                <a:ext cx="8024693" cy="1046440"/>
              </a:xfrm>
              <a:prstGeom prst="rect">
                <a:avLst/>
              </a:prstGeom>
              <a:blipFill>
                <a:blip r:embed="rId3"/>
                <a:stretch>
                  <a:fillRect l="-1266" t="-4819" b="-9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/>
              <p:cNvSpPr txBox="1"/>
              <p:nvPr/>
            </p:nvSpPr>
            <p:spPr>
              <a:xfrm>
                <a:off x="1240933" y="1425305"/>
                <a:ext cx="7344816" cy="18948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Calibri" charset="0"/>
                    <a:ea typeface="Calibri" charset="0"/>
                    <a:cs typeface="Calibri" charset="0"/>
                  </a:rPr>
                  <a:t>Far from nucleus of charge </a:t>
                </a:r>
                <a:r>
                  <a:rPr lang="en-US" sz="2000" i="1" dirty="0">
                    <a:latin typeface="Calibri" charset="0"/>
                    <a:ea typeface="Calibri" charset="0"/>
                    <a:cs typeface="Calibri" charset="0"/>
                  </a:rPr>
                  <a:t>Z</a:t>
                </a:r>
                <a:r>
                  <a:rPr lang="en-US" sz="2000" dirty="0">
                    <a:latin typeface="Calibri" charset="0"/>
                    <a:ea typeface="Calibri" charset="0"/>
                    <a:cs typeface="Calibri" charset="0"/>
                  </a:rPr>
                  <a:t>, electron sees an effective charge of </a:t>
                </a:r>
              </a:p>
              <a:p>
                <a:r>
                  <a:rPr lang="en-US" sz="2000" i="1" dirty="0">
                    <a:latin typeface="Calibri" charset="0"/>
                    <a:ea typeface="Calibri" charset="0"/>
                    <a:cs typeface="Calibri" charset="0"/>
                  </a:rPr>
                  <a:t>Z</a:t>
                </a:r>
                <a:r>
                  <a:rPr lang="en-US" sz="2000" dirty="0">
                    <a:latin typeface="Calibri" charset="0"/>
                    <a:ea typeface="Calibri" charset="0"/>
                    <a:cs typeface="Calibri" charset="0"/>
                  </a:rPr>
                  <a:t> –  (</a:t>
                </a:r>
                <a:r>
                  <a:rPr lang="en-US" sz="2000" i="1" dirty="0">
                    <a:latin typeface="Calibri" charset="0"/>
                    <a:ea typeface="Calibri" charset="0"/>
                    <a:cs typeface="Calibri" charset="0"/>
                  </a:rPr>
                  <a:t>N</a:t>
                </a:r>
                <a:r>
                  <a:rPr lang="en-US" sz="2000" dirty="0">
                    <a:latin typeface="Calibri" charset="0"/>
                    <a:ea typeface="Calibri" charset="0"/>
                    <a:cs typeface="Calibri" charset="0"/>
                  </a:rPr>
                  <a:t>-1)</a:t>
                </a:r>
                <a:r>
                  <a:rPr lang="en-US" dirty="0"/>
                  <a:t> </a:t>
                </a:r>
              </a:p>
              <a:p>
                <a:r>
                  <a:rPr lang="en-US" dirty="0"/>
                  <a:t>So,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𝑠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r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→∞</m:t>
                        </m:r>
                      </m:e>
                    </m:d>
                    <m:r>
                      <a:rPr lang="en-US" i="1">
                        <a:solidFill>
                          <a:srgbClr val="C0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 →</m:t>
                    </m:r>
                    <m:f>
                      <m:fPr>
                        <m:ctrlPr>
                          <a:rPr lang="en-US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𝑍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+(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𝑁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−1)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𝑟</m:t>
                        </m:r>
                      </m:den>
                    </m:f>
                    <m:r>
                      <a:rPr lang="en-US" b="0" i="0" smtClean="0">
                        <a:solidFill>
                          <a:srgbClr val="C0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</m:oMath>
                </a14:m>
                <a:r>
                  <a:rPr lang="en-US" dirty="0">
                    <a:sym typeface="Wingdings"/>
                  </a:rPr>
                  <a:t>   </a:t>
                </a:r>
                <a:r>
                  <a:rPr lang="en-US" sz="2000" dirty="0">
                    <a:latin typeface="Calibri" charset="0"/>
                    <a:ea typeface="Calibri" charset="0"/>
                    <a:cs typeface="Calibri" charset="0"/>
                    <a:sym typeface="Wingdings"/>
                  </a:rPr>
                  <a:t>while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𝑒𝑥𝑡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r</m:t>
                        </m:r>
                      </m:e>
                    </m:d>
                    <m:r>
                      <a:rPr lang="en-US" i="1">
                        <a:solidFill>
                          <a:srgbClr val="C0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 →</m:t>
                    </m:r>
                    <m:f>
                      <m:f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−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𝑍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 </m:t>
                        </m:r>
                      </m:num>
                      <m:den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𝑟</m:t>
                        </m:r>
                      </m:den>
                    </m:f>
                  </m:oMath>
                </a14:m>
                <a:r>
                  <a:rPr lang="en-US" dirty="0">
                    <a:sym typeface="Wingdings"/>
                  </a:rPr>
                  <a:t> </a:t>
                </a:r>
                <a:r>
                  <a:rPr lang="en-US" dirty="0">
                    <a:latin typeface="Calibri" charset="0"/>
                    <a:ea typeface="Calibri" charset="0"/>
                    <a:cs typeface="Calibri" charset="0"/>
                    <a:sym typeface="Wingdings"/>
                  </a:rPr>
                  <a:t>and</a:t>
                </a:r>
                <a:r>
                  <a:rPr lang="en-US" dirty="0">
                    <a:sym typeface="Wingding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𝐻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r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→∞</m:t>
                        </m:r>
                      </m:e>
                    </m:d>
                    <m:r>
                      <a:rPr lang="en-US" i="1">
                        <a:solidFill>
                          <a:srgbClr val="C0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 →</m:t>
                    </m:r>
                    <m:f>
                      <m:f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𝑁</m:t>
                        </m:r>
                      </m:num>
                      <m:den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𝑟</m:t>
                        </m:r>
                      </m:den>
                    </m:f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  </m:t>
                    </m:r>
                  </m:oMath>
                </a14:m>
                <a:r>
                  <a:rPr lang="en-US" dirty="0"/>
                  <a:t>   hence           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𝑥𝑐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r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→∞</m:t>
                        </m:r>
                      </m:e>
                    </m:d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𝑣</m:t>
                    </m:r>
                    <m:r>
                      <m:rPr>
                        <m:sty m:val="p"/>
                      </m:rPr>
                      <a:rPr lang="en-US" b="0" i="0" baseline="-25000" smtClean="0">
                        <a:solidFill>
                          <a:srgbClr val="C0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s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−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𝑣</m:t>
                    </m:r>
                    <m:r>
                      <m:rPr>
                        <m:sty m:val="p"/>
                      </m:rPr>
                      <a:rPr lang="en-US" b="0" i="0" baseline="-25000" smtClean="0">
                        <a:solidFill>
                          <a:srgbClr val="C0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ext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 −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𝑣𝐻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 →</m:t>
                    </m:r>
                    <m:f>
                      <m:f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−1</m:t>
                        </m:r>
                      </m:num>
                      <m:den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𝑟</m:t>
                        </m:r>
                      </m:den>
                    </m:f>
                    <m:r>
                      <a:rPr lang="en-US" b="0" i="0" smtClean="0">
                        <a:solidFill>
                          <a:srgbClr val="C0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             </m:t>
                    </m:r>
                  </m:oMath>
                </a14:m>
                <a:r>
                  <a:rPr lang="en-US" dirty="0"/>
                  <a:t>(true for any finite system)</a:t>
                </a:r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0933" y="1425305"/>
                <a:ext cx="7344816" cy="1894878"/>
              </a:xfrm>
              <a:prstGeom prst="rect">
                <a:avLst/>
              </a:prstGeom>
              <a:blipFill>
                <a:blip r:embed="rId4"/>
                <a:stretch>
                  <a:fillRect l="-864" t="-2000" b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39552" y="3789040"/>
                <a:ext cx="7920880" cy="21236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solidFill>
                      <a:srgbClr val="C00000"/>
                    </a:solidFill>
                    <a:latin typeface="Calibri" charset="0"/>
                    <a:ea typeface="Calibri" charset="0"/>
                    <a:cs typeface="Calibri" charset="0"/>
                  </a:rPr>
                  <a:t>Another Question for you: What about in LDA? Or GGA?</a:t>
                </a:r>
              </a:p>
              <a:p>
                <a:endParaRPr lang="en-US" dirty="0"/>
              </a:p>
              <a:p>
                <a:r>
                  <a:rPr lang="en-US" sz="2000" dirty="0">
                    <a:latin typeface="Calibri" charset="0"/>
                    <a:ea typeface="Calibri" charset="0"/>
                    <a:cs typeface="Calibri" charset="0"/>
                  </a:rPr>
                  <a:t>Since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charset="0"/>
                            <a:cs typeface="Calibri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charset="0"/>
                            <a:ea typeface="Calibri" charset="0"/>
                            <a:cs typeface="Calibri" charset="0"/>
                          </a:rPr>
                          <m:t>𝑣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Calibri" charset="0"/>
                            <a:cs typeface="Calibri" charset="0"/>
                          </a:rPr>
                          <m:t>𝑥𝑐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charset="0"/>
                        <a:ea typeface="Calibri" charset="0"/>
                        <a:cs typeface="Calibri" charset="0"/>
                      </a:rPr>
                      <m:t>(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charset="0"/>
                        <a:ea typeface="Calibri" charset="0"/>
                        <a:cs typeface="Calibri" charset="0"/>
                      </a:rPr>
                      <m:t>𝑟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charset="0"/>
                        <a:ea typeface="Calibri" charset="0"/>
                        <a:cs typeface="Calibri" charset="0"/>
                      </a:rPr>
                      <m:t>)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Calibri" charset="0"/>
                    <a:ea typeface="Calibri" charset="0"/>
                    <a:cs typeface="Calibri" charset="0"/>
                  </a:rPr>
                  <a:t> </a:t>
                </a:r>
                <a:r>
                  <a:rPr lang="en-US" sz="2000" dirty="0">
                    <a:latin typeface="Calibri" charset="0"/>
                    <a:ea typeface="Calibri" charset="0"/>
                    <a:cs typeface="Calibri" charset="0"/>
                  </a:rPr>
                  <a:t>depends locally on the </a:t>
                </a:r>
                <a:r>
                  <a:rPr lang="en-US" sz="2000" i="1" dirty="0">
                    <a:latin typeface="Palatino" pitchFamily="2" charset="77"/>
                    <a:ea typeface="Palatino" pitchFamily="2" charset="77"/>
                    <a:cs typeface="Calibri" charset="0"/>
                  </a:rPr>
                  <a:t>n(r)</a:t>
                </a:r>
                <a:r>
                  <a:rPr lang="en-US" sz="2000" dirty="0">
                    <a:latin typeface="Calibri" charset="0"/>
                    <a:ea typeface="Calibri" charset="0"/>
                    <a:cs typeface="Calibri" charset="0"/>
                  </a:rPr>
                  <a:t>, and </a:t>
                </a:r>
                <a:r>
                  <a:rPr lang="en-US" sz="2000" i="1" dirty="0">
                    <a:latin typeface="Palatino" pitchFamily="2" charset="77"/>
                    <a:ea typeface="Palatino" pitchFamily="2" charset="77"/>
                    <a:cs typeface="Calibri" charset="0"/>
                  </a:rPr>
                  <a:t>n(r) </a:t>
                </a:r>
                <a:r>
                  <a:rPr lang="en-US" sz="2000" dirty="0">
                    <a:latin typeface="Calibri" charset="0"/>
                    <a:ea typeface="Calibri" charset="0"/>
                    <a:cs typeface="Calibri" charset="0"/>
                  </a:rPr>
                  <a:t>decays exponentially,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Calibri" charset="0"/>
                            <a:cs typeface="Calibri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charset="0"/>
                            <a:ea typeface="Calibri" charset="0"/>
                            <a:cs typeface="Calibri" charset="0"/>
                          </a:rPr>
                          <m:t>𝑣</m:t>
                        </m:r>
                      </m:e>
                      <m:sub>
                        <m:r>
                          <a:rPr lang="en-US" sz="2000" i="1">
                            <a:latin typeface="Cambria Math" charset="0"/>
                            <a:ea typeface="Calibri" charset="0"/>
                            <a:cs typeface="Calibri" charset="0"/>
                          </a:rPr>
                          <m:t>𝑥𝑐</m:t>
                        </m:r>
                      </m:sub>
                    </m:sSub>
                    <m:r>
                      <a:rPr lang="en-US" sz="2000" i="1">
                        <a:latin typeface="Cambria Math" charset="0"/>
                        <a:ea typeface="Calibri" charset="0"/>
                        <a:cs typeface="Calibri" charset="0"/>
                      </a:rPr>
                      <m:t>(</m:t>
                    </m:r>
                    <m:r>
                      <a:rPr lang="en-US" sz="2000" i="1">
                        <a:latin typeface="Cambria Math" charset="0"/>
                        <a:ea typeface="Calibri" charset="0"/>
                        <a:cs typeface="Calibri" charset="0"/>
                      </a:rPr>
                      <m:t>𝑟</m:t>
                    </m:r>
                    <m:r>
                      <a:rPr lang="en-US" sz="2000" i="1">
                        <a:latin typeface="Cambria Math" charset="0"/>
                        <a:ea typeface="Calibri" charset="0"/>
                        <a:cs typeface="Calibri" charset="0"/>
                      </a:rPr>
                      <m:t>)</m:t>
                    </m:r>
                  </m:oMath>
                </a14:m>
                <a:r>
                  <a:rPr lang="en-US" sz="2000" dirty="0">
                    <a:latin typeface="Calibri" charset="0"/>
                    <a:ea typeface="Calibri" charset="0"/>
                    <a:cs typeface="Calibri" charset="0"/>
                  </a:rPr>
                  <a:t> decays exponentially with </a:t>
                </a:r>
                <a:r>
                  <a:rPr lang="en-US" sz="2000" i="1" dirty="0">
                    <a:latin typeface="Palatino" pitchFamily="2" charset="77"/>
                    <a:ea typeface="Palatino" pitchFamily="2" charset="77"/>
                    <a:cs typeface="Calibri" charset="0"/>
                  </a:rPr>
                  <a:t>r</a:t>
                </a:r>
                <a:r>
                  <a:rPr lang="en-US" sz="2000" dirty="0">
                    <a:latin typeface="Calibri" charset="0"/>
                    <a:ea typeface="Calibri" charset="0"/>
                    <a:cs typeface="Calibri" charset="0"/>
                  </a:rPr>
                  <a:t> 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	</a:t>
                </a:r>
                <a:r>
                  <a:rPr lang="en-US" dirty="0">
                    <a:solidFill>
                      <a:srgbClr val="7030A0"/>
                    </a:solidFill>
                  </a:rPr>
                  <a:t> This has some grave consequences!</a:t>
                </a: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3789040"/>
                <a:ext cx="7920880" cy="2123658"/>
              </a:xfrm>
              <a:prstGeom prst="rect">
                <a:avLst/>
              </a:prstGeom>
              <a:blipFill>
                <a:blip r:embed="rId5"/>
                <a:stretch>
                  <a:fillRect l="-800" t="-1786" b="-3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val 2">
            <a:extLst>
              <a:ext uri="{FF2B5EF4-FFF2-40B4-BE49-F238E27FC236}">
                <a16:creationId xmlns:a16="http://schemas.microsoft.com/office/drawing/2014/main" id="{2B0C5A00-35DF-7748-CDF5-6FEE6D913BDE}"/>
              </a:ext>
            </a:extLst>
          </p:cNvPr>
          <p:cNvSpPr/>
          <p:nvPr/>
        </p:nvSpPr>
        <p:spPr>
          <a:xfrm>
            <a:off x="4355976" y="2780928"/>
            <a:ext cx="432048" cy="53925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155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0A89BCE-8757-4672-42BB-F459056384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9872" y="1732766"/>
            <a:ext cx="5544191" cy="350217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272047" y="5358468"/>
            <a:ext cx="50105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alibri" charset="0"/>
                <a:ea typeface="Calibri" charset="0"/>
                <a:cs typeface="Calibri" charset="0"/>
              </a:rPr>
              <a:t>Wasserman, Maitra, Burke, PRL </a:t>
            </a:r>
            <a:r>
              <a:rPr lang="en-US" sz="1600" b="1" dirty="0">
                <a:latin typeface="Calibri" charset="0"/>
                <a:ea typeface="Calibri" charset="0"/>
                <a:cs typeface="Calibri" charset="0"/>
              </a:rPr>
              <a:t>91</a:t>
            </a:r>
            <a:r>
              <a:rPr lang="en-US" sz="1600" dirty="0">
                <a:latin typeface="Calibri" charset="0"/>
                <a:ea typeface="Calibri" charset="0"/>
                <a:cs typeface="Calibri" charset="0"/>
              </a:rPr>
              <a:t>, 263001 (2003)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043505" y="2932490"/>
            <a:ext cx="77989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exact</a:t>
            </a:r>
            <a:r>
              <a:rPr lang="en-US" sz="1400" dirty="0">
                <a:solidFill>
                  <a:srgbClr val="0070C0"/>
                </a:solidFill>
                <a:latin typeface="Symbol" charset="2"/>
                <a:ea typeface="Symbol" charset="2"/>
                <a:cs typeface="Symbol" charset="2"/>
              </a:rPr>
              <a:t> </a:t>
            </a:r>
            <a:r>
              <a:rPr lang="en-US" sz="1400" dirty="0" err="1">
                <a:solidFill>
                  <a:srgbClr val="0070C0"/>
                </a:solidFill>
                <a:latin typeface="Symbol" charset="2"/>
                <a:ea typeface="Symbol" charset="2"/>
                <a:cs typeface="Symbol" charset="2"/>
              </a:rPr>
              <a:t>e</a:t>
            </a:r>
            <a:r>
              <a:rPr lang="en-US" sz="1400" baseline="-25000" dirty="0" err="1">
                <a:solidFill>
                  <a:srgbClr val="0070C0"/>
                </a:solidFill>
              </a:rPr>
              <a:t>H</a:t>
            </a:r>
            <a:endParaRPr lang="en-US" sz="1400" dirty="0">
              <a:solidFill>
                <a:srgbClr val="0070C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043505" y="2624713"/>
            <a:ext cx="68230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LDA</a:t>
            </a:r>
            <a:r>
              <a:rPr lang="en-US" sz="1400" dirty="0">
                <a:solidFill>
                  <a:srgbClr val="0070C0"/>
                </a:solidFill>
                <a:latin typeface="Symbol" charset="2"/>
                <a:ea typeface="Symbol" charset="2"/>
                <a:cs typeface="Symbol" charset="2"/>
              </a:rPr>
              <a:t> </a:t>
            </a:r>
            <a:r>
              <a:rPr lang="en-US" sz="1400" dirty="0" err="1">
                <a:solidFill>
                  <a:srgbClr val="0070C0"/>
                </a:solidFill>
                <a:latin typeface="Symbol" charset="2"/>
                <a:ea typeface="Symbol" charset="2"/>
                <a:cs typeface="Symbol" charset="2"/>
              </a:rPr>
              <a:t>e</a:t>
            </a:r>
            <a:r>
              <a:rPr lang="en-US" sz="1400" baseline="-25000" dirty="0" err="1">
                <a:solidFill>
                  <a:srgbClr val="0070C0"/>
                </a:solidFill>
              </a:rPr>
              <a:t>H</a:t>
            </a:r>
            <a:endParaRPr lang="en-US" sz="1400" dirty="0">
              <a:solidFill>
                <a:srgbClr val="0070C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49950" y="1996453"/>
            <a:ext cx="1542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E.g. Ne atom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0159" y="2326449"/>
            <a:ext cx="3447186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Not only that,  but while</a:t>
            </a:r>
          </a:p>
          <a:p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exact</a:t>
            </a:r>
            <a:r>
              <a:rPr lang="en-US" dirty="0"/>
              <a:t> </a:t>
            </a:r>
            <a:r>
              <a:rPr lang="en-US" sz="2400" dirty="0" err="1">
                <a:latin typeface="Symbol" charset="2"/>
                <a:ea typeface="Symbol" charset="2"/>
                <a:cs typeface="Symbol" charset="2"/>
              </a:rPr>
              <a:t>e</a:t>
            </a:r>
            <a:r>
              <a:rPr lang="en-US" baseline="-25000" dirty="0" err="1"/>
              <a:t>H</a:t>
            </a:r>
            <a:r>
              <a:rPr lang="en-US" dirty="0"/>
              <a:t>  </a:t>
            </a: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= </a:t>
            </a:r>
            <a:r>
              <a:rPr lang="en-US" sz="2000" i="1" dirty="0">
                <a:latin typeface="Palatino" pitchFamily="2" charset="77"/>
                <a:ea typeface="Palatino" pitchFamily="2" charset="77"/>
                <a:cs typeface="Calibri" charset="0"/>
              </a:rPr>
              <a:t>-I </a:t>
            </a: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(Koopman’s </a:t>
            </a:r>
            <a:r>
              <a:rPr lang="en-US" sz="2000" dirty="0" err="1">
                <a:latin typeface="Calibri" charset="0"/>
                <a:ea typeface="Calibri" charset="0"/>
                <a:cs typeface="Calibri" charset="0"/>
              </a:rPr>
              <a:t>thm</a:t>
            </a: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)</a:t>
            </a:r>
          </a:p>
          <a:p>
            <a:endParaRPr lang="en-US" sz="2000" dirty="0">
              <a:latin typeface="Calibri" charset="0"/>
              <a:ea typeface="Calibri" charset="0"/>
              <a:cs typeface="Calibri" charset="0"/>
            </a:endParaRPr>
          </a:p>
          <a:p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the LDA’s wrong decay pushes up the HOMO </a:t>
            </a:r>
            <a:r>
              <a:rPr lang="en-US" sz="2000" dirty="0">
                <a:latin typeface="Calibri" charset="0"/>
                <a:ea typeface="Calibri" charset="0"/>
                <a:cs typeface="Calibri" charset="0"/>
                <a:sym typeface="Wingdings"/>
              </a:rPr>
              <a:t></a:t>
            </a:r>
          </a:p>
          <a:p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 LDA  </a:t>
            </a:r>
            <a:r>
              <a:rPr lang="en-US" dirty="0" err="1">
                <a:latin typeface="Symbol" charset="2"/>
                <a:ea typeface="Symbol" charset="2"/>
                <a:cs typeface="Symbol" charset="2"/>
              </a:rPr>
              <a:t>e</a:t>
            </a:r>
            <a:r>
              <a:rPr lang="en-US" baseline="-25000" dirty="0" err="1"/>
              <a:t>H</a:t>
            </a:r>
            <a:r>
              <a:rPr lang="en-US" dirty="0"/>
              <a:t> </a:t>
            </a: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underestimates </a:t>
            </a:r>
            <a:r>
              <a:rPr lang="en-US" sz="2000" i="1" dirty="0">
                <a:latin typeface="Palatino" pitchFamily="2" charset="77"/>
                <a:ea typeface="Palatino" pitchFamily="2" charset="77"/>
                <a:cs typeface="Calibri" charset="0"/>
              </a:rPr>
              <a:t>-I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40588" y="1059119"/>
            <a:ext cx="585137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Without -1/</a:t>
            </a:r>
            <a:r>
              <a:rPr lang="en-US" sz="2000" i="1" dirty="0">
                <a:latin typeface="Palatino" pitchFamily="2" charset="77"/>
                <a:ea typeface="Palatino" pitchFamily="2" charset="77"/>
                <a:cs typeface="Calibri" charset="0"/>
              </a:rPr>
              <a:t>r</a:t>
            </a: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 tail, there’s </a:t>
            </a:r>
            <a:r>
              <a:rPr lang="en-US" sz="2000" dirty="0">
                <a:solidFill>
                  <a:srgbClr val="7030A0"/>
                </a:solidFill>
                <a:latin typeface="Calibri" charset="0"/>
                <a:ea typeface="Calibri" charset="0"/>
                <a:cs typeface="Calibri" charset="0"/>
              </a:rPr>
              <a:t>no Rydberg series</a:t>
            </a: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8427F01-9D4E-14D6-0DAD-C4878050E0AC}"/>
              </a:ext>
            </a:extLst>
          </p:cNvPr>
          <p:cNvSpPr txBox="1"/>
          <p:nvPr/>
        </p:nvSpPr>
        <p:spPr>
          <a:xfrm>
            <a:off x="515710" y="212180"/>
            <a:ext cx="751267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i="1" u="sng" dirty="0">
                <a:latin typeface="Calibri" charset="0"/>
                <a:ea typeface="Calibri" charset="0"/>
                <a:cs typeface="Calibri" charset="0"/>
              </a:rPr>
              <a:t>A little diversion</a:t>
            </a:r>
            <a:r>
              <a:rPr lang="en-US" sz="2400" u="sng" dirty="0">
                <a:latin typeface="Calibri" charset="0"/>
                <a:ea typeface="Calibri" charset="0"/>
                <a:cs typeface="Calibri" charset="0"/>
              </a:rPr>
              <a:t>: </a:t>
            </a:r>
            <a:r>
              <a:rPr lang="en-US" sz="2400" dirty="0">
                <a:latin typeface="Calibri" panose="020F0502020204030204" pitchFamily="34" charset="0"/>
                <a:ea typeface="Calibri" charset="0"/>
                <a:cs typeface="Calibri" panose="020F0502020204030204" pitchFamily="34" charset="0"/>
              </a:rPr>
              <a:t>asymptotic behavior of the xc potential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A9DE0A1-3F84-73BD-B3C8-348DD672AB9C}"/>
              </a:ext>
            </a:extLst>
          </p:cNvPr>
          <p:cNvSpPr txBox="1"/>
          <p:nvPr/>
        </p:nvSpPr>
        <p:spPr>
          <a:xfrm>
            <a:off x="190507" y="5139505"/>
            <a:ext cx="36227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This is </a:t>
            </a:r>
            <a:r>
              <a:rPr lang="en-US" sz="2000" i="1" dirty="0">
                <a:latin typeface="Calibri" charset="0"/>
                <a:ea typeface="Calibri" charset="0"/>
                <a:cs typeface="Calibri" charset="0"/>
              </a:rPr>
              <a:t>one</a:t>
            </a: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 aspect that leads to underestimate of </a:t>
            </a:r>
            <a:r>
              <a:rPr lang="en-US" sz="2000" dirty="0">
                <a:solidFill>
                  <a:srgbClr val="7030A0"/>
                </a:solidFill>
                <a:latin typeface="Calibri" charset="0"/>
                <a:ea typeface="Calibri" charset="0"/>
                <a:cs typeface="Calibri" charset="0"/>
              </a:rPr>
              <a:t>charge-transfer excitations</a:t>
            </a: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. </a:t>
            </a:r>
          </a:p>
        </p:txBody>
      </p:sp>
      <p:sp>
        <p:nvSpPr>
          <p:cNvPr id="19" name="Bent-Up Arrow 18">
            <a:extLst>
              <a:ext uri="{FF2B5EF4-FFF2-40B4-BE49-F238E27FC236}">
                <a16:creationId xmlns:a16="http://schemas.microsoft.com/office/drawing/2014/main" id="{AF6828E0-F7F9-950D-63DE-0DB715C45FAD}"/>
              </a:ext>
            </a:extLst>
          </p:cNvPr>
          <p:cNvSpPr/>
          <p:nvPr/>
        </p:nvSpPr>
        <p:spPr>
          <a:xfrm>
            <a:off x="1413712" y="4460999"/>
            <a:ext cx="720080" cy="499769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482287B-71AD-39E5-4489-A96F3078333E}"/>
              </a:ext>
            </a:extLst>
          </p:cNvPr>
          <p:cNvCxnSpPr/>
          <p:nvPr/>
        </p:nvCxnSpPr>
        <p:spPr>
          <a:xfrm>
            <a:off x="4043505" y="3216823"/>
            <a:ext cx="90299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CBB3D2D-D9F4-1C5F-7A33-C5DD1AB707EE}"/>
              </a:ext>
            </a:extLst>
          </p:cNvPr>
          <p:cNvCxnSpPr/>
          <p:nvPr/>
        </p:nvCxnSpPr>
        <p:spPr>
          <a:xfrm>
            <a:off x="4043505" y="2908626"/>
            <a:ext cx="902990" cy="0"/>
          </a:xfrm>
          <a:prstGeom prst="line">
            <a:avLst/>
          </a:prstGeom>
          <a:ln w="28575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7991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7" grpId="0"/>
      <p:bldP spid="2" grpId="0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15913" y="960438"/>
            <a:ext cx="8294687" cy="706437"/>
          </a:xfrm>
        </p:spPr>
        <p:txBody>
          <a:bodyPr/>
          <a:lstStyle/>
          <a:p>
            <a:pPr algn="l"/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Eg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Zincbacteriochlorin-Bacteriochlorin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complex (light-harvesting in plants and purple bacteria)</a:t>
            </a:r>
            <a:b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09178" y="5653087"/>
            <a:ext cx="8305800" cy="7620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2400" dirty="0"/>
              <a:t> </a:t>
            </a:r>
            <a:r>
              <a:rPr lang="en-US" sz="16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Dreuw</a:t>
            </a:r>
            <a:r>
              <a:rPr lang="en-US" sz="1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&amp; Head-Gordon, JACS </a:t>
            </a:r>
            <a:r>
              <a:rPr lang="en-US" sz="1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126</a:t>
            </a:r>
            <a:r>
              <a:rPr lang="en-US" sz="1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4007, (2004).</a:t>
            </a:r>
            <a:br>
              <a:rPr lang="en-US" sz="1800" dirty="0"/>
            </a:br>
            <a:endParaRPr lang="en-US" sz="1800" dirty="0"/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762000" y="4114800"/>
            <a:ext cx="79406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endParaRPr lang="en-US">
              <a:cs typeface="Arial" charset="0"/>
            </a:endParaRP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 rot="10800000" flipV="1">
            <a:off x="838200" y="4419600"/>
            <a:ext cx="79025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>
              <a:cs typeface="Arial" charset="0"/>
            </a:endParaRPr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388894" y="4497170"/>
            <a:ext cx="8305800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TDDFT predicts CT states energetically well below local fluorescing states. Predicts CT quenching of the fluorescence.</a:t>
            </a:r>
          </a:p>
          <a:p>
            <a:pPr algn="l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			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! Not observed !</a:t>
            </a:r>
          </a:p>
          <a:p>
            <a:pPr algn="l"/>
            <a:r>
              <a:rPr lang="en-US" sz="1600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TDDFT error ~ 1.4eV</a:t>
            </a:r>
            <a:endParaRPr lang="en-US" sz="16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43656" y="151825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Semi-local TDDFT severely underestimates long-range CT energies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6156" name="Picture 12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152649" y="1376364"/>
            <a:ext cx="4926013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158" name="Text Box 14"/>
          <p:cNvSpPr txBox="1">
            <a:spLocks noChangeArrowheads="1"/>
          </p:cNvSpPr>
          <p:nvPr/>
        </p:nvSpPr>
        <p:spPr bwMode="auto">
          <a:xfrm>
            <a:off x="0" y="6673850"/>
            <a:ext cx="64770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050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7" grpId="0" build="p"/>
      <p:bldP spid="6150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29451</TotalTime>
  <Words>2371</Words>
  <Application>Microsoft Macintosh PowerPoint</Application>
  <PresentationFormat>On-screen Show (4:3)</PresentationFormat>
  <Paragraphs>274</Paragraphs>
  <Slides>26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8" baseType="lpstr">
      <vt:lpstr>Arial</vt:lpstr>
      <vt:lpstr>Calibri</vt:lpstr>
      <vt:lpstr>Cambria Math</vt:lpstr>
      <vt:lpstr>Chalkboard</vt:lpstr>
      <vt:lpstr>Courier New</vt:lpstr>
      <vt:lpstr>Graphik-SemiboldItalic</vt:lpstr>
      <vt:lpstr>Helvetica</vt:lpstr>
      <vt:lpstr>Palatino</vt:lpstr>
      <vt:lpstr>Symbol</vt:lpstr>
      <vt:lpstr>Times New Roman</vt:lpstr>
      <vt:lpstr>Wingdings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Eg. Zincbacteriochlorin-Bacteriochlorin complex (light-harvesting in plants and purple bacteria)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Neepa</dc:creator>
  <cp:lastModifiedBy>Neepa Maitra</cp:lastModifiedBy>
  <cp:revision>1000</cp:revision>
  <dcterms:created xsi:type="dcterms:W3CDTF">2008-09-04T15:58:00Z</dcterms:created>
  <dcterms:modified xsi:type="dcterms:W3CDTF">2025-04-10T10:27:55Z</dcterms:modified>
</cp:coreProperties>
</file>