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7" r:id="rId2"/>
    <p:sldId id="430" r:id="rId3"/>
    <p:sldId id="259" r:id="rId4"/>
    <p:sldId id="288" r:id="rId5"/>
    <p:sldId id="323" r:id="rId6"/>
    <p:sldId id="324" r:id="rId7"/>
    <p:sldId id="429" r:id="rId8"/>
    <p:sldId id="335" r:id="rId9"/>
    <p:sldId id="336" r:id="rId10"/>
    <p:sldId id="412" r:id="rId11"/>
    <p:sldId id="410" r:id="rId12"/>
    <p:sldId id="409" r:id="rId13"/>
    <p:sldId id="339" r:id="rId14"/>
    <p:sldId id="340" r:id="rId15"/>
    <p:sldId id="317" r:id="rId16"/>
    <p:sldId id="364" r:id="rId17"/>
    <p:sldId id="408" r:id="rId18"/>
    <p:sldId id="318" r:id="rId19"/>
    <p:sldId id="365" r:id="rId20"/>
    <p:sldId id="405" r:id="rId21"/>
    <p:sldId id="398" r:id="rId22"/>
    <p:sldId id="403" r:id="rId23"/>
    <p:sldId id="320" r:id="rId24"/>
    <p:sldId id="330" r:id="rId25"/>
    <p:sldId id="331" r:id="rId26"/>
    <p:sldId id="332" r:id="rId27"/>
    <p:sldId id="333" r:id="rId28"/>
    <p:sldId id="427" r:id="rId29"/>
    <p:sldId id="428" r:id="rId30"/>
    <p:sldId id="33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99"/>
    <a:srgbClr val="FF00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239"/>
  </p:normalViewPr>
  <p:slideViewPr>
    <p:cSldViewPr>
      <p:cViewPr>
        <p:scale>
          <a:sx n="111" d="100"/>
          <a:sy n="111" d="100"/>
        </p:scale>
        <p:origin x="69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baseline="-25000" dirty="0">
                <a:latin typeface="Calibri" panose="020F050202020403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4E61-FA64-5D4E-AE6F-6D9AC3DCDD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0BB2-9B48-9A48-9B99-8DABA2EB54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AA85D-EF55-4641-992B-88F6E04E156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8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A28FA-BE82-0FA6-74B3-C9B120BF8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F0064-7FA3-9996-CAD3-F913CE51E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A9CB8-8FD9-3085-6C15-74D62B712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CA2C-82A2-9B85-31CB-7CFFDB582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8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7EC-9887-40BA-A872-87C8D1FDD6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3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i="1" baseline="-25000" dirty="0">
                <a:latin typeface="Symbol" charset="2"/>
              </a:rPr>
              <a:t>\eps </a:t>
            </a:r>
            <a:r>
              <a:rPr lang="en-US" baseline="-25000" dirty="0" err="1"/>
              <a:t>xc</a:t>
            </a:r>
            <a:r>
              <a:rPr lang="en-US" baseline="30000" dirty="0" err="1"/>
              <a:t>unif</a:t>
            </a:r>
            <a:r>
              <a:rPr lang="en-US" dirty="0"/>
              <a:t> (n) is the exchange-correlation energy per particle of a uniform electron gas of density 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2663-C48C-5ADD-CC28-F2A245347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8E57F-9B9B-FD80-0733-7D1CD151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E8C03-81B1-69B8-2EF0-F01F7FE42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84D2-6401-6503-3EAF-CDDDE5926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Violation of HPT and GTI was shown to yield unphysical behavior in dynamics in sodium clusters – spurious low </a:t>
            </a:r>
            <a:r>
              <a:rPr lang="en-US" dirty="0" err="1"/>
              <a:t>freq</a:t>
            </a:r>
            <a:r>
              <a:rPr lang="en-US" dirty="0"/>
              <a:t> modes and instabilities (Kurzweil and Baer 2008; also showed how to impose thee constraints)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7.tiff"/><Relationship Id="rId5" Type="http://schemas.openxmlformats.org/officeDocument/2006/relationships/image" Target="../media/image46.png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microsoft.com/office/2007/relationships/media" Target="../media/media4.mp4"/><Relationship Id="rId7" Type="http://schemas.openxmlformats.org/officeDocument/2006/relationships/image" Target="../media/image4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gif"/><Relationship Id="rId4" Type="http://schemas.openxmlformats.org/officeDocument/2006/relationships/video" Target="../media/media4.mp4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tiff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91725" y="4749114"/>
            <a:ext cx="502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</a:rPr>
              <a:t>Neepa</a:t>
            </a:r>
            <a:r>
              <a:rPr lang="en-US" sz="2000" i="1" dirty="0">
                <a:latin typeface="Times New Roman" pitchFamily="18" charset="0"/>
              </a:rPr>
              <a:t> T. </a:t>
            </a:r>
            <a:r>
              <a:rPr lang="en-US" sz="2000" i="1" dirty="0" err="1">
                <a:latin typeface="Times New Roman" pitchFamily="18" charset="0"/>
              </a:rPr>
              <a:t>Maitra</a:t>
            </a:r>
            <a:endParaRPr lang="en-US" sz="2000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Rutgers University at Newark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296" y="749734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Memory Dependence in</a:t>
            </a:r>
          </a:p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Real-Time TDDFT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66092"/>
            <a:ext cx="3243799" cy="2409042"/>
          </a:xfrm>
          <a:prstGeom prst="rect">
            <a:avLst/>
          </a:prstGeom>
        </p:spPr>
      </p:pic>
      <p:pic>
        <p:nvPicPr>
          <p:cNvPr id="3" name="Picture 4" descr="utgers-Newark">
            <a:extLst>
              <a:ext uri="{FF2B5EF4-FFF2-40B4-BE49-F238E27FC236}">
                <a16:creationId xmlns:a16="http://schemas.microsoft.com/office/drawing/2014/main" id="{B0AE7456-BCDF-1F3B-D4AE-7805BDF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6" y="5820866"/>
            <a:ext cx="1007467" cy="10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125198-0F5C-41EB-B1DD-5B573D988D7A}"/>
              </a:ext>
            </a:extLst>
          </p:cNvPr>
          <p:cNvSpPr/>
          <p:nvPr/>
        </p:nvSpPr>
        <p:spPr>
          <a:xfrm>
            <a:off x="395536" y="620688"/>
            <a:ext cx="8280920" cy="1224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A couple of exact conditions in TDDFT: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95" y="88472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(ii) Zero Force Theorem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>
                <a:latin typeface="Calibri" panose="020F0502020204030204" pitchFamily="34" charset="0"/>
              </a:rPr>
              <a:t>); </a:t>
            </a:r>
            <a:r>
              <a:rPr lang="en-US" i="1" dirty="0">
                <a:latin typeface="Calibri" panose="020F0502020204030204" pitchFamily="34" charset="0"/>
              </a:rPr>
              <a:t>Phys. Lett. A, </a:t>
            </a:r>
            <a:r>
              <a:rPr lang="en-US" b="1" i="1" dirty="0">
                <a:latin typeface="Calibri" panose="020F0502020204030204" pitchFamily="34" charset="0"/>
              </a:rPr>
              <a:t>209</a:t>
            </a:r>
            <a:r>
              <a:rPr lang="en-US" i="1" dirty="0">
                <a:latin typeface="Calibri" panose="020F0502020204030204" pitchFamily="34" charset="0"/>
              </a:rPr>
              <a:t>, 206 (1995) 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xc field cannot exert a net force on itself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99" y="1521928"/>
            <a:ext cx="3265450" cy="3784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8731" y="1954714"/>
                <a:ext cx="5293864" cy="84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Can prove by: 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&lt;r&gt; using </a:t>
                </a:r>
                <a:r>
                  <a:rPr lang="en-US" sz="20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 and then using </a:t>
                </a:r>
                <a:r>
                  <a:rPr lang="en-US" sz="20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(t); then subtract… 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1" y="1954714"/>
                <a:ext cx="5293864" cy="843436"/>
              </a:xfrm>
              <a:prstGeom prst="rect">
                <a:avLst/>
              </a:prstGeom>
              <a:blipFill>
                <a:blip r:embed="rId4"/>
                <a:stretch>
                  <a:fillRect l="-957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7395" y="3651204"/>
            <a:ext cx="402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Linear response regime: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5638092" y="2240959"/>
            <a:ext cx="1113584" cy="1064578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21181" y="3048263"/>
            <a:ext cx="437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C00000"/>
                </a:solidFill>
              </a:rPr>
              <a:t>(exercise! </a:t>
            </a:r>
            <a:r>
              <a:rPr lang="en-US" i="1" dirty="0">
                <a:solidFill>
                  <a:srgbClr val="C00000"/>
                </a:solidFill>
              </a:rPr>
              <a:t>Prove this !)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787" y="4528517"/>
            <a:ext cx="188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>Using GK: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33842" y="4737503"/>
                <a:ext cx="3172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(r) </a:t>
                </a:r>
                <a:r>
                  <a:rPr lang="en-US" i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aseline="-25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xc</a:t>
                </a:r>
                <a:r>
                  <a:rPr lang="en-US" i="1" baseline="30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)](q=0,</a:t>
                </a:r>
                <a:r>
                  <a:rPr lang="en-US" dirty="0">
                    <a:solidFill>
                      <a:srgbClr val="00B05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dirty="0">
                    <a:solidFill>
                      <a:srgbClr val="00B050"/>
                    </a:solidFill>
                  </a:rPr>
                  <a:t>-dependent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2" y="4737503"/>
                <a:ext cx="3172209" cy="646331"/>
              </a:xfrm>
              <a:prstGeom prst="rect">
                <a:avLst/>
              </a:prstGeom>
              <a:blipFill>
                <a:blip r:embed="rId5"/>
                <a:stretch>
                  <a:fillRect l="-1594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457268" y="47756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-independent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7062371" y="4109813"/>
            <a:ext cx="319607" cy="9900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4466823" y="3233042"/>
            <a:ext cx="319607" cy="266429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Scared Smiley Face 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4843865"/>
            <a:ext cx="518738" cy="5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20585" y="5405831"/>
            <a:ext cx="8923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The exact conditions imply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</a:rPr>
              <a:t>time-non-locality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 spatially non-local n-dependence</a:t>
            </a:r>
            <a:r>
              <a:rPr lang="en-US" sz="2000" i="1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i.e. a local density approximation with memory does not exist.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6070327"/>
            <a:ext cx="36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even in limit of slowly-varying densities  “ultra-non-locality”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652120" y="6070327"/>
            <a:ext cx="792088" cy="5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5CC625A-738D-C97A-31DD-D78483E4BD43}"/>
              </a:ext>
            </a:extLst>
          </p:cNvPr>
          <p:cNvSpPr txBox="1"/>
          <p:nvPr/>
        </p:nvSpPr>
        <p:spPr>
          <a:xfrm>
            <a:off x="158586" y="6393492"/>
            <a:ext cx="5662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+mn-lt"/>
              </a:rPr>
              <a:t>Chap. 24 by G. Vignale, in Fundamentals of TDDFT, (Springer 2012)</a:t>
            </a:r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4E80496-0853-16A3-0CCD-EE3409C78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24" y="3594577"/>
            <a:ext cx="4673152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" grpId="0"/>
      <p:bldP spid="15" grpId="0"/>
      <p:bldP spid="16" grpId="0"/>
      <p:bldP spid="17" grpId="0"/>
      <p:bldP spid="18" grpId="0" animBg="1"/>
      <p:bldP spid="19" grpId="0" animBg="1"/>
      <p:bldP spid="22" grpId="0"/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55CE0-F4CF-215F-D16A-684F30AF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192688" cy="4795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1803DB-2724-02C1-3983-C53D35290D5B}"/>
              </a:ext>
            </a:extLst>
          </p:cNvPr>
          <p:cNvSpPr txBox="1"/>
          <p:nvPr/>
        </p:nvSpPr>
        <p:spPr>
          <a:xfrm>
            <a:off x="284076" y="6021288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L. Lacombe and N. T. Maitra, 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Nonadiabatic approximations in TDDFT: Progress and prospects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NPJ Comput. Mat.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9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124 (2023) </a:t>
            </a:r>
          </a:p>
        </p:txBody>
      </p:sp>
    </p:spTree>
    <p:extLst>
      <p:ext uri="{BB962C8B-B14F-4D97-AF65-F5344CB8AC3E}">
        <p14:creationId xmlns:p14="http://schemas.microsoft.com/office/powerpoint/2010/main" val="319932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… Development of Memory-Dependent </a:t>
            </a:r>
            <a:r>
              <a:rPr lang="en-US" sz="2400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Functional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6016" y="774010"/>
            <a:ext cx="866812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Vignale-Kohn (VK) (1996) </a:t>
            </a:r>
            <a:r>
              <a:rPr lang="en-US" sz="2000" dirty="0">
                <a:latin typeface="Calibri" panose="020F0502020204030204" pitchFamily="34" charset="0"/>
              </a:rPr>
              <a:t>– spatially local </a:t>
            </a:r>
            <a:r>
              <a:rPr lang="en-US" sz="2000" dirty="0" err="1">
                <a:latin typeface="Calibri" panose="020F0502020204030204" pitchFamily="34" charset="0"/>
              </a:rPr>
              <a:t>approx</a:t>
            </a:r>
            <a:r>
              <a:rPr lang="en-US" sz="2000" dirty="0">
                <a:latin typeface="Calibri" panose="020F0502020204030204" pitchFamily="34" charset="0"/>
              </a:rPr>
              <a:t> in terms of the </a:t>
            </a:r>
            <a:r>
              <a:rPr lang="en-US" sz="2000" i="1" dirty="0">
                <a:latin typeface="Calibri" panose="020F0502020204030204" pitchFamily="34" charset="0"/>
              </a:rPr>
              <a:t>current-density,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</a:rPr>
              <a:t>j</a:t>
            </a:r>
            <a:r>
              <a:rPr lang="en-US" sz="2000" i="1" dirty="0">
                <a:latin typeface="Calibri" panose="020F0502020204030204" pitchFamily="34" charset="0"/>
              </a:rPr>
              <a:t>(</a:t>
            </a:r>
            <a:r>
              <a:rPr lang="en-US" sz="2000" b="1" i="1" dirty="0" err="1">
                <a:latin typeface="Calibri" panose="020F0502020204030204" pitchFamily="34" charset="0"/>
              </a:rPr>
              <a:t>r</a:t>
            </a:r>
            <a:r>
              <a:rPr lang="en-US" sz="2000" i="1" dirty="0" err="1">
                <a:latin typeface="Calibri" panose="020F0502020204030204" pitchFamily="34" charset="0"/>
              </a:rPr>
              <a:t>,t</a:t>
            </a:r>
            <a:r>
              <a:rPr lang="en-US" sz="2000" i="1" dirty="0">
                <a:latin typeface="Calibri" panose="020F0502020204030204" pitchFamily="34" charset="0"/>
              </a:rPr>
              <a:t>) 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pitchFamily="34" charset="0"/>
              </a:rPr>
              <a:t>TD-current-density-FT                                                                                                                	</a:t>
            </a:r>
            <a:r>
              <a:rPr lang="en-US" sz="1600" dirty="0">
                <a:latin typeface="Calibri" panose="020F0502020204030204" pitchFamily="34" charset="0"/>
              </a:rPr>
              <a:t>Phys. Rev. </a:t>
            </a:r>
            <a:r>
              <a:rPr lang="en-US" sz="1600" dirty="0" err="1">
                <a:latin typeface="Calibri" panose="020F0502020204030204" pitchFamily="34" charset="0"/>
              </a:rPr>
              <a:t>Lett</a:t>
            </a:r>
            <a:r>
              <a:rPr lang="en-US" sz="1600" dirty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77</a:t>
            </a:r>
            <a:r>
              <a:rPr lang="en-US" sz="1600" dirty="0">
                <a:latin typeface="Calibri" panose="020F0502020204030204" pitchFamily="34" charset="0"/>
              </a:rPr>
              <a:t>, 2037 (1996); </a:t>
            </a:r>
            <a:r>
              <a:rPr lang="en-US" sz="1600" dirty="0" err="1">
                <a:latin typeface="Calibri" panose="020F0502020204030204" pitchFamily="34" charset="0"/>
              </a:rPr>
              <a:t>Vignale</a:t>
            </a:r>
            <a:r>
              <a:rPr lang="en-US" sz="1600" dirty="0">
                <a:latin typeface="Calibri" panose="020F0502020204030204" pitchFamily="34" charset="0"/>
              </a:rPr>
              <a:t>, Ullrich, Conti, , PRL </a:t>
            </a:r>
            <a:r>
              <a:rPr lang="en-US" sz="1600" b="1" dirty="0">
                <a:latin typeface="Calibri" panose="020F0502020204030204" pitchFamily="34" charset="0"/>
              </a:rPr>
              <a:t>79</a:t>
            </a:r>
            <a:r>
              <a:rPr lang="en-US" sz="1600" dirty="0">
                <a:latin typeface="Calibri" panose="020F0502020204030204" pitchFamily="34" charset="0"/>
              </a:rPr>
              <a:t>, 4878 (1997)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i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7864" y="1657930"/>
            <a:ext cx="3877985" cy="854075"/>
            <a:chOff x="3216208" y="4552761"/>
            <a:chExt cx="3877985" cy="85407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3216208" y="4781361"/>
              <a:ext cx="38779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  </a:t>
              </a:r>
              <a:r>
                <a:rPr lang="en-US" sz="2400" b="1" i="1" dirty="0"/>
                <a:t> j </a:t>
              </a:r>
              <a:r>
                <a:rPr lang="en-US" sz="2400" b="1" dirty="0"/>
                <a:t>  </a:t>
              </a:r>
              <a:r>
                <a:rPr lang="en-US" sz="2400" dirty="0"/>
                <a:t>		  </a:t>
              </a:r>
              <a:r>
                <a:rPr lang="en-US" sz="2400" b="1" i="1" dirty="0" err="1"/>
                <a:t>A</a:t>
              </a:r>
              <a:r>
                <a:rPr lang="en-US" sz="2400" baseline="-25000" dirty="0" err="1"/>
                <a:t>ext</a:t>
              </a:r>
              <a:r>
                <a:rPr lang="en-US" sz="2400" dirty="0"/>
                <a:t>		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83008" y="5009961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1-1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978208" y="5009961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283008" y="4552761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  <a:cs typeface="Arial" charset="0"/>
                </a:rPr>
                <a:t>Y</a:t>
              </a:r>
              <a:r>
                <a:rPr lang="en-US" sz="2400" baseline="-25000" dirty="0">
                  <a:latin typeface="Symbol" pitchFamily="18" charset="2"/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5220" y="194808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Based on map: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53112" y="3457351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Non-adiabatic, and satisfies harmonic potential theorem, zero-force theorems…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992" y="247730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VK constructed from dynamical longitudinal and transverse current-density responses to slowly-varying perturbations of uniform electron liquid; involves Navier-Stokes-like </a:t>
            </a:r>
            <a:r>
              <a:rPr lang="en-US" dirty="0" err="1">
                <a:latin typeface="Calibri" panose="020F0502020204030204" pitchFamily="34" charset="0"/>
              </a:rPr>
              <a:t>eqn</a:t>
            </a:r>
            <a:r>
              <a:rPr lang="en-US" dirty="0">
                <a:latin typeface="Calibri" panose="020F0502020204030204" pitchFamily="34" charset="0"/>
              </a:rPr>
              <a:t> with  complex viscosity coefficients.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49FB2-58E0-3EC4-333D-5EFE86035454}"/>
              </a:ext>
            </a:extLst>
          </p:cNvPr>
          <p:cNvSpPr txBox="1"/>
          <p:nvPr/>
        </p:nvSpPr>
        <p:spPr>
          <a:xfrm>
            <a:off x="356016" y="4117538"/>
            <a:ext cx="810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Similar concept was proposed by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Dobson-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B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Arial" charset="0"/>
              </a:rPr>
              <a:t>ü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nner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-Gross (1997)  </a:t>
            </a:r>
          </a:p>
          <a:p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333B55EA-E321-5C29-0A07-80B05EFA0A65}"/>
              </a:ext>
            </a:extLst>
          </p:cNvPr>
          <p:cNvSpPr/>
          <p:nvPr/>
        </p:nvSpPr>
        <p:spPr>
          <a:xfrm>
            <a:off x="6348184" y="5273908"/>
            <a:ext cx="381000" cy="37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63FC944-5E5F-A9C5-44C7-40B307F6D2C8}"/>
              </a:ext>
            </a:extLst>
          </p:cNvPr>
          <p:cNvSpPr/>
          <p:nvPr/>
        </p:nvSpPr>
        <p:spPr>
          <a:xfrm>
            <a:off x="7973154" y="4836204"/>
            <a:ext cx="228600" cy="4146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3CB3B7-F9AF-3AC4-E0D0-1578C2C929E3}"/>
              </a:ext>
            </a:extLst>
          </p:cNvPr>
          <p:cNvCxnSpPr>
            <a:stCxn id="8" idx="5"/>
            <a:endCxn id="10" idx="2"/>
          </p:cNvCxnSpPr>
          <p:nvPr/>
        </p:nvCxnSpPr>
        <p:spPr>
          <a:xfrm flipV="1">
            <a:off x="6729184" y="5072121"/>
            <a:ext cx="1243970" cy="343519"/>
          </a:xfrm>
          <a:prstGeom prst="curved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260F2-15C3-852D-D633-C2035C997E71}"/>
              </a:ext>
            </a:extLst>
          </p:cNvPr>
          <p:cNvSpPr txBox="1"/>
          <p:nvPr/>
        </p:nvSpPr>
        <p:spPr>
          <a:xfrm>
            <a:off x="8303354" y="485811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Palatino" pitchFamily="2" charset="77"/>
                <a:ea typeface="Palatino" pitchFamily="2" charset="77"/>
              </a:rPr>
              <a:t>r,t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D4A5F-D4E0-E89E-7F44-84DA3EF3DA33}"/>
              </a:ext>
            </a:extLst>
          </p:cNvPr>
          <p:cNvSpPr txBox="1"/>
          <p:nvPr/>
        </p:nvSpPr>
        <p:spPr>
          <a:xfrm>
            <a:off x="6392634" y="4882141"/>
            <a:ext cx="71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Palatino" pitchFamily="2" charset="77"/>
                <a:ea typeface="Palatino" pitchFamily="2" charset="77"/>
              </a:rPr>
              <a:t>R’,t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9EED3-ACAB-FB0C-541F-57E72FC27CEE}"/>
              </a:ext>
            </a:extLst>
          </p:cNvPr>
          <p:cNvSpPr txBox="1"/>
          <p:nvPr/>
        </p:nvSpPr>
        <p:spPr>
          <a:xfrm>
            <a:off x="391964" y="4440703"/>
            <a:ext cx="572762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Phys. Rev. Lett.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1905 (1997)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Spatially-local should be relative to where a fluid element at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(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r,t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) </a:t>
            </a:r>
            <a:r>
              <a:rPr lang="en-US" dirty="0">
                <a:latin typeface="Calibri" panose="020F0502020204030204" pitchFamily="34" charset="0"/>
              </a:rPr>
              <a:t>was at earlier times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t’, R’(t’|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r,t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) .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a</a:t>
            </a:r>
            <a:r>
              <a:rPr lang="en-US" sz="1800" dirty="0">
                <a:latin typeface="Calibri" panose="020F0502020204030204" pitchFamily="34" charset="0"/>
              </a:rPr>
              <a:t>pply Gross-Kohn in frame that moves along with local velocity of electron fluid: memory resides with the fluid element.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n-lt"/>
                <a:ea typeface="Palatino" pitchFamily="2" charset="77"/>
              </a:rPr>
              <a:t>Agrees with VK in 1D.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7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5" grpId="0"/>
      <p:bldP spid="20" grpId="0"/>
      <p:bldP spid="9" grpId="0"/>
      <p:bldP spid="6" grpId="0"/>
      <p:bldP spid="8" grpId="0" animBg="1"/>
      <p:bldP spid="10" grpId="0" animBg="1"/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… A little more about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Vignale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-Kohn and TDCDFT…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851" y="808181"/>
            <a:ext cx="84969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Note that RG’s 1</a:t>
            </a:r>
            <a:r>
              <a:rPr lang="en-US" sz="2000" baseline="30000" dirty="0">
                <a:latin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</a:rPr>
              <a:t> step was 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j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  <a:sym typeface="Wingdings" panose="05000000000000000000" pitchFamily="2" charset="2"/>
              </a:rPr>
              <a:t>ext</a:t>
            </a:r>
            <a:endParaRPr lang="en-US" sz="2000" baseline="-25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000" baseline="-25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Using </a:t>
            </a:r>
            <a:r>
              <a:rPr lang="en-US" sz="2000" b="1" i="1" dirty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instead of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 v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makes it easier to satisfy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non-interacting representability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many currents of interacting systems in </a:t>
            </a: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scalar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potentials can only be reproduced by a non-interacting systems in </a:t>
            </a: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vector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potentials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23" y="2652380"/>
            <a:ext cx="864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Note that spatially local current </a:t>
            </a:r>
            <a:r>
              <a:rPr lang="en-US" sz="2000" b="1" i="1" dirty="0">
                <a:latin typeface="Calibri" panose="020F0502020204030204" pitchFamily="34" charset="0"/>
              </a:rPr>
              <a:t>j </a:t>
            </a:r>
            <a:r>
              <a:rPr lang="en-US" sz="2000" dirty="0">
                <a:latin typeface="Calibri" panose="020F0502020204030204" pitchFamily="34" charset="0"/>
              </a:rPr>
              <a:t>dependence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 spatially ultra-nonlocal dependence on </a:t>
            </a:r>
            <a:r>
              <a:rPr lang="en-US" sz="2000" dirty="0">
                <a:latin typeface="Calibri" panose="020F0502020204030204" pitchFamily="34" charset="0"/>
              </a:rPr>
              <a:t>density 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811" y="4662431"/>
            <a:ext cx="867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Some success for: correcting overestimate of LDA polarizabilities in long-chain polymers, dissipation in extended systems, spin-Coulomb drag, stopping power in metals….</a:t>
            </a:r>
            <a:r>
              <a:rPr lang="en-US" sz="2000" i="1" dirty="0">
                <a:latin typeface="Calibri" panose="020F0502020204030204" pitchFamily="34" charset="0"/>
              </a:rPr>
              <a:t>BUT</a:t>
            </a:r>
            <a:r>
              <a:rPr lang="en-US" sz="2000" dirty="0">
                <a:latin typeface="Calibri" panose="020F0502020204030204" pitchFamily="34" charset="0"/>
              </a:rPr>
              <a:t> problems for finite systems due to spurious damping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7" y="3532715"/>
            <a:ext cx="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899" y="4107233"/>
            <a:ext cx="861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So even for static response (no memory), VK can help when spatial-non-locality important.  </a:t>
            </a:r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F87A66C-95A7-3277-3000-08BFBC6E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97209"/>
            <a:ext cx="4238104" cy="7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… Other Memory-Dependent Functionals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91244" y="3770795"/>
            <a:ext cx="8874125" cy="210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Orbital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functionals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[{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i="1" baseline="-25000" dirty="0">
                <a:latin typeface="Calibri" panose="020F0502020204030204" pitchFamily="34" charset="0"/>
              </a:rPr>
              <a:t>i</a:t>
            </a:r>
            <a:r>
              <a:rPr lang="en-US" sz="2000" i="1" dirty="0">
                <a:latin typeface="Calibri" panose="020F0502020204030204" pitchFamily="34" charset="0"/>
              </a:rPr>
              <a:t>(t)</a:t>
            </a:r>
            <a:r>
              <a:rPr lang="en-US" sz="2000" dirty="0">
                <a:latin typeface="Calibri" panose="020F0502020204030204" pitchFamily="34" charset="0"/>
              </a:rPr>
              <a:t>}]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Wijewardane</a:t>
            </a:r>
            <a:r>
              <a:rPr lang="en-US" sz="1600" dirty="0">
                <a:latin typeface="+mn-lt"/>
              </a:rPr>
              <a:t> and C. A. Ullrich,  </a:t>
            </a:r>
            <a:r>
              <a:rPr lang="en-US" sz="1600" dirty="0">
                <a:effectLst/>
                <a:latin typeface="+mn-lt"/>
              </a:rPr>
              <a:t>Phys. Rev. Lett. </a:t>
            </a:r>
            <a:r>
              <a:rPr lang="en-US" sz="1600" b="1" dirty="0">
                <a:effectLst/>
                <a:latin typeface="+mn-lt"/>
              </a:rPr>
              <a:t>100</a:t>
            </a:r>
            <a:r>
              <a:rPr lang="en-US" sz="1600" dirty="0">
                <a:effectLst/>
                <a:latin typeface="+mn-lt"/>
              </a:rPr>
              <a:t>, 056404 (2008)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Approximations based on an exact decomposition of the xc potential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91244" y="717213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Lagrangian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frame action functional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Y. Kurzweil &amp; R. Baer (J. Chem. Phys. </a:t>
            </a:r>
            <a:r>
              <a:rPr lang="en-US" sz="1600" b="1" dirty="0">
                <a:latin typeface="Calibri" panose="020F0502020204030204" pitchFamily="34" charset="0"/>
              </a:rPr>
              <a:t>121</a:t>
            </a:r>
            <a:r>
              <a:rPr lang="en-US" sz="1600" dirty="0">
                <a:latin typeface="Calibri" panose="020F0502020204030204" pitchFamily="34" charset="0"/>
              </a:rPr>
              <a:t> 8731 (2004).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Time-dependent deformation functional theory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I. V. </a:t>
            </a:r>
            <a:r>
              <a:rPr lang="en-US" sz="1600" dirty="0" err="1">
                <a:latin typeface="Calibri" panose="020F0502020204030204" pitchFamily="34" charset="0"/>
              </a:rPr>
              <a:t>Tokatly</a:t>
            </a:r>
            <a:r>
              <a:rPr lang="en-US" sz="1600" dirty="0">
                <a:latin typeface="Calibri" panose="020F0502020204030204" pitchFamily="34" charset="0"/>
              </a:rPr>
              <a:t> (Phys. Rev. B </a:t>
            </a:r>
            <a:r>
              <a:rPr lang="en-US" sz="1600" b="1" dirty="0">
                <a:latin typeface="Calibri" panose="020F0502020204030204" pitchFamily="34" charset="0"/>
              </a:rPr>
              <a:t>71 (</a:t>
            </a:r>
            <a:r>
              <a:rPr lang="en-US" sz="1600" dirty="0">
                <a:latin typeface="Calibri" panose="020F0502020204030204" pitchFamily="34" charset="0"/>
              </a:rPr>
              <a:t>2005), Phys. Rev. B </a:t>
            </a:r>
            <a:r>
              <a:rPr lang="en-US" sz="1600" b="1" dirty="0">
                <a:latin typeface="Calibri" panose="020F0502020204030204" pitchFamily="34" charset="0"/>
              </a:rPr>
              <a:t>75</a:t>
            </a:r>
            <a:r>
              <a:rPr lang="en-US" sz="1600" dirty="0">
                <a:latin typeface="Calibri" panose="020F0502020204030204" pitchFamily="34" charset="0"/>
              </a:rPr>
              <a:t>, 125105 </a:t>
            </a:r>
            <a:r>
              <a:rPr lang="en-US" sz="1600" dirty="0">
                <a:latin typeface="Times" pitchFamily="2" charset="0"/>
              </a:rPr>
              <a:t>(</a:t>
            </a:r>
            <a:r>
              <a:rPr lang="en-US" sz="1600" dirty="0">
                <a:latin typeface="Calibri" panose="020F0502020204030204" pitchFamily="34" charset="0"/>
              </a:rPr>
              <a:t>2007); Chap. 25 in Fundamentals of TDDFT (Springer, 2012)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Bootstrapping many-body perturbation theory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R. Van Leeuwen, Phys. Rev. Lett. </a:t>
            </a:r>
            <a:r>
              <a:rPr lang="en-US" sz="1600" b="1" dirty="0">
                <a:latin typeface="Calibri" panose="020F0502020204030204" pitchFamily="34" charset="0"/>
              </a:rPr>
              <a:t>51</a:t>
            </a:r>
            <a:r>
              <a:rPr lang="en-US" sz="1600" dirty="0">
                <a:latin typeface="Calibri" panose="020F0502020204030204" pitchFamily="34" charset="0"/>
              </a:rPr>
              <a:t>, 1888 (1983); von Barth et al. Phys. Rev. B </a:t>
            </a:r>
            <a:r>
              <a:rPr lang="en-US" sz="1600" b="1" dirty="0">
                <a:latin typeface="Calibri" panose="020F0502020204030204" pitchFamily="34" charset="0"/>
              </a:rPr>
              <a:t>72</a:t>
            </a:r>
            <a:r>
              <a:rPr lang="en-US" sz="1600" dirty="0">
                <a:latin typeface="Calibri" panose="020F0502020204030204" pitchFamily="34" charset="0"/>
              </a:rPr>
              <a:t> 235109 (2005)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284777"/>
            <a:ext cx="740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L. Lacombe and N. T. Maitra, J. Chem. Theory and </a:t>
            </a:r>
            <a:r>
              <a:rPr lang="en-US" sz="1600" dirty="0" err="1">
                <a:latin typeface="+mn-lt"/>
              </a:rPr>
              <a:t>Comput</a:t>
            </a:r>
            <a:r>
              <a:rPr lang="en-US" sz="1600" dirty="0">
                <a:latin typeface="+mn-lt"/>
              </a:rPr>
              <a:t>. </a:t>
            </a:r>
            <a:r>
              <a:rPr lang="en-US" sz="1600" b="1" dirty="0">
                <a:latin typeface="+mn-lt"/>
              </a:rPr>
              <a:t>15</a:t>
            </a:r>
            <a:r>
              <a:rPr lang="en-US" sz="1600" dirty="0">
                <a:latin typeface="+mn-lt"/>
              </a:rPr>
              <a:t>, 1672  (2019). 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F081D-1D82-9312-843F-402F90762807}"/>
              </a:ext>
            </a:extLst>
          </p:cNvPr>
          <p:cNvSpPr txBox="1"/>
          <p:nvPr/>
        </p:nvSpPr>
        <p:spPr>
          <a:xfrm>
            <a:off x="7428420" y="3542938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Finite systems</a:t>
            </a:r>
          </a:p>
          <a:p>
            <a:endParaRPr lang="en-US" dirty="0">
              <a:solidFill>
                <a:srgbClr val="7030A0"/>
              </a:solidFill>
              <a:latin typeface="+mn-lt"/>
            </a:endParaRP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Initial-state dependent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53B987-01E7-DC59-F01F-C6D08B3E885D}"/>
              </a:ext>
            </a:extLst>
          </p:cNvPr>
          <p:cNvCxnSpPr>
            <a:cxnSpLocks/>
          </p:cNvCxnSpPr>
          <p:nvPr/>
        </p:nvCxnSpPr>
        <p:spPr>
          <a:xfrm flipH="1">
            <a:off x="6382245" y="3938901"/>
            <a:ext cx="648072" cy="1440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8A2644-22DD-36E4-C067-AE62335AF7AB}"/>
              </a:ext>
            </a:extLst>
          </p:cNvPr>
          <p:cNvCxnSpPr>
            <a:cxnSpLocks/>
          </p:cNvCxnSpPr>
          <p:nvPr/>
        </p:nvCxnSpPr>
        <p:spPr>
          <a:xfrm flipH="1">
            <a:off x="6382245" y="4100393"/>
            <a:ext cx="876672" cy="9997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C379EC76-4A06-CC14-059A-4E96078D8E8E}"/>
              </a:ext>
            </a:extLst>
          </p:cNvPr>
          <p:cNvSpPr/>
          <p:nvPr/>
        </p:nvSpPr>
        <p:spPr>
          <a:xfrm>
            <a:off x="7152351" y="3488980"/>
            <a:ext cx="445042" cy="1263485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BA2BD-4069-8C24-5419-FE52316A360F}"/>
              </a:ext>
            </a:extLst>
          </p:cNvPr>
          <p:cNvSpPr txBox="1"/>
          <p:nvPr/>
        </p:nvSpPr>
        <p:spPr>
          <a:xfrm>
            <a:off x="89756" y="5883419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Recent review of memory-dependent approximations: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        L. Lacombe and N. T. Maitra, NPJ </a:t>
            </a:r>
            <a:r>
              <a:rPr lang="en-US" sz="1600" dirty="0" err="1">
                <a:latin typeface="+mn-lt"/>
              </a:rPr>
              <a:t>Comput</a:t>
            </a:r>
            <a:r>
              <a:rPr lang="en-US" sz="1600" dirty="0">
                <a:latin typeface="+mn-lt"/>
              </a:rPr>
              <a:t>. Mat. </a:t>
            </a:r>
            <a:r>
              <a:rPr lang="en-US" sz="1600" b="1" dirty="0">
                <a:latin typeface="+mn-lt"/>
              </a:rPr>
              <a:t>9</a:t>
            </a:r>
            <a:r>
              <a:rPr lang="en-US" sz="1600" dirty="0">
                <a:latin typeface="+mn-lt"/>
              </a:rPr>
              <a:t>, 124 (2023)  </a:t>
            </a:r>
          </a:p>
        </p:txBody>
      </p:sp>
    </p:spTree>
    <p:extLst>
      <p:ext uri="{BB962C8B-B14F-4D97-AF65-F5344CB8AC3E}">
        <p14:creationId xmlns:p14="http://schemas.microsoft.com/office/powerpoint/2010/main" val="156263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04" y="21528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Another exact condition: </a:t>
            </a:r>
            <a:r>
              <a:rPr lang="en-US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“Memory” condition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History and initial-state dependence are entangled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636" y="1672854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xc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[</a:t>
            </a:r>
            <a:r>
              <a:rPr lang="en-US" sz="20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US" sz="2000" i="1" baseline="-25000" dirty="0" err="1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000" i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’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;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(t’),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(t’) ]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r,t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independent of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t’  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(for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t &gt;t’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2843808" y="255652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396008" y="362332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2843808" y="270892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26331" y="2582282"/>
            <a:ext cx="0" cy="11347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2582282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8655" y="3717032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152339" y="2621851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5098" y="3756601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43808" y="2683919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567" y="3818669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247" y="2247977"/>
            <a:ext cx="158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density </a:t>
            </a:r>
            <a:r>
              <a:rPr lang="en-US" dirty="0" err="1">
                <a:latin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’</a:t>
            </a:r>
            <a:r>
              <a:rPr lang="en-US" dirty="0">
                <a:latin typeface="Calibri" panose="020F0502020204030204" pitchFamily="34" charset="0"/>
              </a:rPr>
              <a:t> defined only from t’ onward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19672" y="2072964"/>
            <a:ext cx="288032" cy="2759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795601" y="2625427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n (t)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5322" y="3877321"/>
            <a:ext cx="505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Maitra, Burke, Woodward, PRL </a:t>
            </a:r>
            <a:r>
              <a:rPr lang="en-US" sz="1600" b="1" i="1" dirty="0">
                <a:latin typeface="Calibri" panose="020F0502020204030204" pitchFamily="34" charset="0"/>
              </a:rPr>
              <a:t>89</a:t>
            </a:r>
            <a:r>
              <a:rPr lang="en-US" sz="1600" i="1" dirty="0">
                <a:latin typeface="Calibri" panose="020F0502020204030204" pitchFamily="34" charset="0"/>
              </a:rPr>
              <a:t>, 023002 (2002)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545115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This is a very hard condition to satisfy for non-adiabatic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functionals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AE140-275D-6952-B644-2FD32CC3CE67}"/>
              </a:ext>
            </a:extLst>
          </p:cNvPr>
          <p:cNvSpPr txBox="1"/>
          <p:nvPr/>
        </p:nvSpPr>
        <p:spPr>
          <a:xfrm>
            <a:off x="503548" y="556095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When finding exact xc potentials for a given model dynamics, this condition is useful to generalize your results! It says for </a:t>
            </a:r>
            <a:r>
              <a:rPr lang="en-US" i="1" dirty="0">
                <a:latin typeface="+mn-lt"/>
              </a:rPr>
              <a:t>any</a:t>
            </a:r>
            <a:r>
              <a:rPr lang="en-US" dirty="0">
                <a:latin typeface="+mn-lt"/>
              </a:rPr>
              <a:t> dynamics  that reaches the instantaneous interacting and KS states </a:t>
            </a:r>
            <a:r>
              <a:rPr lang="en-US" dirty="0">
                <a:latin typeface="Symbol" pitchFamily="2" charset="2"/>
              </a:rPr>
              <a:t>Y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),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), at some time 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,  the exact xc potential you might find in a given dynamics applies to all. </a:t>
            </a:r>
          </a:p>
        </p:txBody>
      </p:sp>
    </p:spTree>
    <p:extLst>
      <p:ext uri="{BB962C8B-B14F-4D97-AF65-F5344CB8AC3E}">
        <p14:creationId xmlns:p14="http://schemas.microsoft.com/office/powerpoint/2010/main" val="2298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9" grpId="0"/>
      <p:bldP spid="19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8889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We will next look at some systems where we can find the exact TD xc potential, and compare with the adiabatic approximation.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do this, we need a system for which we can find the exact interacting wavefunction from which we obtain the time-dependent density.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Then the question is what is the Kohn-Sham potential that reproduces this density evolution?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196752"/>
            <a:ext cx="8229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examples…and implications…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and where to especially beware the adiabatic </a:t>
            </a:r>
            <a:r>
              <a:rPr lang="en-US" sz="2400" dirty="0" err="1">
                <a:latin typeface="+mn-lt"/>
                <a:ea typeface="Calibri" charset="0"/>
                <a:cs typeface="Calibri" charset="0"/>
              </a:rPr>
              <a:t>approx</a:t>
            </a: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D6AB0B-D6EF-0C45-11B6-691EF5BCCA73}"/>
              </a:ext>
            </a:extLst>
          </p:cNvPr>
          <p:cNvSpPr/>
          <p:nvPr/>
        </p:nvSpPr>
        <p:spPr>
          <a:xfrm flipV="1">
            <a:off x="351285" y="3920573"/>
            <a:ext cx="8305800" cy="272382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2184C3C-DB3D-E5EC-BBDD-A40116A7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5" y="1561073"/>
            <a:ext cx="5365340" cy="897428"/>
          </a:xfrm>
          <a:prstGeom prst="rect">
            <a:avLst/>
          </a:prstGeom>
        </p:spPr>
      </p:pic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263539" y="84346"/>
            <a:ext cx="857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Finding the exact xc potential for a given </a:t>
            </a:r>
            <a:r>
              <a:rPr lang="en-US" sz="24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known</a:t>
            </a: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 density-evolution</a:t>
            </a:r>
          </a:p>
          <a:p>
            <a:pPr eaLnBrk="0" hangingPunct="0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50" y="889732"/>
            <a:ext cx="795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One can show: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950" y="2744636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92" y="4835326"/>
            <a:ext cx="873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So, problem becomes finding the exact KS orbitals -- generally difficult, but possible,  	</a:t>
            </a:r>
            <a:r>
              <a:rPr lang="en-US" sz="1600" i="1" dirty="0">
                <a:latin typeface="Calibri" panose="020F0502020204030204" pitchFamily="34" charset="0"/>
              </a:rPr>
              <a:t>Nielsen, </a:t>
            </a:r>
            <a:r>
              <a:rPr lang="en-US" sz="1600" i="1" dirty="0" err="1">
                <a:latin typeface="Calibri" panose="020F0502020204030204" pitchFamily="34" charset="0"/>
              </a:rPr>
              <a:t>Ruggenthaler</a:t>
            </a:r>
            <a:r>
              <a:rPr lang="en-US" sz="1600" i="1" dirty="0">
                <a:latin typeface="Calibri" panose="020F0502020204030204" pitchFamily="34" charset="0"/>
              </a:rPr>
              <a:t>, van </a:t>
            </a:r>
            <a:r>
              <a:rPr lang="en-US" sz="1600" i="1" dirty="0" err="1">
                <a:latin typeface="Calibri" panose="020F0502020204030204" pitchFamily="34" charset="0"/>
              </a:rPr>
              <a:t>Leeuwen</a:t>
            </a:r>
            <a:r>
              <a:rPr lang="en-US" sz="1600" i="1" dirty="0">
                <a:latin typeface="Calibri" panose="020F0502020204030204" pitchFamily="34" charset="0"/>
              </a:rPr>
              <a:t>, </a:t>
            </a:r>
            <a:r>
              <a:rPr lang="en-US" sz="1600" i="1" dirty="0" err="1">
                <a:latin typeface="Calibri" panose="020F0502020204030204" pitchFamily="34" charset="0"/>
              </a:rPr>
              <a:t>Europhys</a:t>
            </a:r>
            <a:r>
              <a:rPr lang="en-US" sz="1600" i="1" dirty="0">
                <a:latin typeface="Calibri" panose="020F0502020204030204" pitchFamily="34" charset="0"/>
              </a:rPr>
              <a:t>. Lett. </a:t>
            </a:r>
            <a:r>
              <a:rPr lang="en-US" sz="1600" b="1" i="1" dirty="0">
                <a:latin typeface="Calibri" panose="020F0502020204030204" pitchFamily="34" charset="0"/>
              </a:rPr>
              <a:t>101,</a:t>
            </a:r>
            <a:r>
              <a:rPr lang="en-US" sz="1600" i="1" dirty="0">
                <a:latin typeface="Calibri" panose="020F0502020204030204" pitchFamily="34" charset="0"/>
              </a:rPr>
              <a:t> 33001 (2013)</a:t>
            </a: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One  easy case: 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2 electrons spin-singlet in 1D</a:t>
            </a:r>
            <a:r>
              <a:rPr lang="en-US" sz="2000" dirty="0">
                <a:latin typeface="Calibri" panose="020F0502020204030204" pitchFamily="34" charset="0"/>
              </a:rPr>
              <a:t>, in a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doubly-occupied KS orbital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10" y="6158765"/>
            <a:ext cx="90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n</a:t>
            </a:r>
            <a:r>
              <a:rPr lang="en-US" i="1" baseline="-25000" dirty="0" err="1">
                <a:latin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</a:rPr>
              <a:t>x,t</a:t>
            </a:r>
            <a:r>
              <a:rPr lang="en-US" i="1" dirty="0">
                <a:latin typeface="Calibri" panose="020F0502020204030204" pitchFamily="34" charset="0"/>
              </a:rPr>
              <a:t>) 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 ½ n(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), the exact density,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u</a:t>
            </a:r>
            <a:r>
              <a:rPr lang="en-US" i="1" baseline="-25000" dirty="0" err="1">
                <a:latin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</a:rPr>
              <a:t>x,t</a:t>
            </a:r>
            <a:r>
              <a:rPr lang="en-US" i="1" dirty="0">
                <a:latin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 j(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)/n(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), where j is the exact</a:t>
            </a:r>
            <a:r>
              <a:rPr lang="en-US" i="1" dirty="0">
                <a:latin typeface="Calibri" panose="020F0502020204030204" pitchFamily="34" charset="0"/>
              </a:rPr>
              <a:t> current-density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950" y="567697"/>
            <a:ext cx="513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Generally, not so easy.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8524" y="1509201"/>
            <a:ext cx="277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orbital-density and orbital-phase of </a:t>
            </a:r>
            <a:r>
              <a:rPr lang="en-US" i="1" dirty="0">
                <a:latin typeface="Calibri" panose="020F0502020204030204" pitchFamily="34" charset="0"/>
              </a:rPr>
              <a:t>any one </a:t>
            </a:r>
            <a:r>
              <a:rPr lang="en-US" dirty="0">
                <a:latin typeface="Calibri" panose="020F0502020204030204" pitchFamily="34" charset="0"/>
              </a:rPr>
              <a:t>of the occupied orbitals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77148" y="1322398"/>
            <a:ext cx="170514" cy="27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40798" y="1279433"/>
            <a:ext cx="121016" cy="27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5291" y="3444240"/>
            <a:ext cx="873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 1D, can express in terms of orbital-density and orbital-“velocity”,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u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= j</a:t>
            </a:r>
            <a:r>
              <a:rPr lang="en-US" sz="2000" i="1" baseline="-25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220192" y="1387106"/>
            <a:ext cx="1431841" cy="2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64022">
            <a:off x="4198114" y="1084911"/>
            <a:ext cx="13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into TDKS</a:t>
            </a:r>
          </a:p>
        </p:txBody>
      </p:sp>
      <p:sp>
        <p:nvSpPr>
          <p:cNvPr id="33" name="Curved Left Arrow 32"/>
          <p:cNvSpPr/>
          <p:nvPr/>
        </p:nvSpPr>
        <p:spPr>
          <a:xfrm rot="11876761">
            <a:off x="186972" y="4358974"/>
            <a:ext cx="435971" cy="1786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23979">
            <a:off x="4855159" y="2599947"/>
            <a:ext cx="231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Exercise: show this!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48064" y="2432531"/>
            <a:ext cx="503969" cy="204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716016" y="2744636"/>
            <a:ext cx="649324" cy="35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122852-11E5-90C5-4A45-EB871104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65" y="2754543"/>
            <a:ext cx="3463535" cy="39868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3175E4-B68E-33A5-6BF0-896E7D34B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2" y="3855023"/>
            <a:ext cx="5940152" cy="853975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AA36194-5555-80D7-568F-05605E38A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9" y="810225"/>
            <a:ext cx="3374912" cy="4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/>
      <p:bldP spid="29" grpId="0"/>
      <p:bldP spid="32" grpId="0"/>
      <p:bldP spid="3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41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Expression directly for the exact exchange-correlation potential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" t="20165" r="34763" b="-20165"/>
          <a:stretch/>
        </p:blipFill>
        <p:spPr>
          <a:xfrm>
            <a:off x="401791" y="4505141"/>
            <a:ext cx="7753349" cy="7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414" y="382120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TD one-body density-matrix: interacting,      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n(</a:t>
                </a:r>
                <a:r>
                  <a:rPr lang="en-US" sz="2000" i="1" dirty="0" err="1">
                    <a:latin typeface="Calibri" panose="020F0502020204030204" pitchFamily="34" charset="0"/>
                  </a:rPr>
                  <a:t>r,t</a:t>
                </a:r>
                <a:r>
                  <a:rPr lang="en-US" sz="2000" i="1" dirty="0">
                    <a:latin typeface="Calibri" panose="020F0502020204030204" pitchFamily="34" charset="0"/>
                  </a:rPr>
                  <a:t>)</a:t>
                </a:r>
                <a:r>
                  <a:rPr lang="en-US" sz="2000" dirty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coming from interacting system,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0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631" y="3187401"/>
            <a:ext cx="89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with that of the KS system,   and then subtract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5040"/>
          <a:stretch/>
        </p:blipFill>
        <p:spPr>
          <a:xfrm>
            <a:off x="4821392" y="5335217"/>
            <a:ext cx="3959739" cy="7542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162794" y="4382069"/>
            <a:ext cx="381000" cy="1529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05794" y="4415669"/>
            <a:ext cx="133350" cy="258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59640" y="495736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TD exchange-correlation hole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9" y="836712"/>
            <a:ext cx="865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Those expressions are directly for 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US" sz="2000" dirty="0">
                <a:latin typeface="Calibri" panose="020F0502020204030204" pitchFamily="34" charset="0"/>
              </a:rPr>
              <a:t>; to find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 err="1">
                <a:latin typeface="+mn-lt"/>
                <a:ea typeface="Palatino" pitchFamily="2" charset="77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 we must subtract </a:t>
            </a:r>
            <a:r>
              <a:rPr lang="en-US" sz="2000" dirty="0" err="1">
                <a:latin typeface="Calibri" panose="020F0502020204030204" pitchFamily="34" charset="0"/>
              </a:rPr>
              <a:t>Hartree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ext</a:t>
            </a:r>
            <a:endParaRPr lang="en-US" sz="2000" baseline="-25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But there is also an expression directly for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31" y="3830160"/>
            <a:ext cx="394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Exact expression for the TD exchange-correlation potential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7FF345-8827-01D7-9F63-698C93EE3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1444"/>
            <a:ext cx="7545540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200D-FD66-3F7D-DB54-39E80491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EBE35810-13B8-C0EB-AD65-DB2E9CD4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0D29149B-9C38-1560-48C9-C67B6030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6752"/>
            <a:ext cx="8229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examples…and implications…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and where to especially beware the adiabatic </a:t>
            </a:r>
            <a:r>
              <a:rPr lang="en-US" sz="2400" dirty="0" err="1">
                <a:latin typeface="+mn-lt"/>
                <a:ea typeface="Calibri" charset="0"/>
                <a:cs typeface="Calibri" charset="0"/>
              </a:rPr>
              <a:t>approx</a:t>
            </a: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FADEE-1BEC-1DA9-816D-3636AB2E9B2F}"/>
              </a:ext>
            </a:extLst>
          </p:cNvPr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190B77-E114-E6F7-73AA-81C203F4C56D}"/>
              </a:ext>
            </a:extLst>
          </p:cNvPr>
          <p:cNvSpPr/>
          <p:nvPr/>
        </p:nvSpPr>
        <p:spPr>
          <a:xfrm flipV="1">
            <a:off x="304800" y="1159017"/>
            <a:ext cx="8229600" cy="11646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372" y="1793415"/>
            <a:ext cx="1951596" cy="554886"/>
          </a:xfrm>
          <a:prstGeom prst="rect">
            <a:avLst/>
          </a:prstGeom>
        </p:spPr>
      </p:pic>
      <p:pic>
        <p:nvPicPr>
          <p:cNvPr id="5" name="movie_a0_n_vxc_ex_ex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1852"/>
          <a:stretch/>
        </p:blipFill>
        <p:spPr>
          <a:xfrm>
            <a:off x="583614" y="1196752"/>
            <a:ext cx="4257669" cy="408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713" y="291500"/>
            <a:ext cx="770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 simple example of memory-dependence: 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Field-Free Evolution of Superposition State in 1D He</a:t>
            </a:r>
          </a:p>
        </p:txBody>
      </p:sp>
      <p:pic>
        <p:nvPicPr>
          <p:cNvPr id="8" name="Picture 7" descr="TSL-movie-camer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407" y="3183974"/>
            <a:ext cx="861930" cy="1077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4448267"/>
            <a:ext cx="356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These large step and peak features cannot be captured by even the best adiabatic approximation,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baseline="30000" dirty="0" err="1">
                <a:latin typeface="Calibri" charset="0"/>
                <a:ea typeface="Calibri" charset="0"/>
                <a:cs typeface="Calibri" charset="0"/>
              </a:rPr>
              <a:t>adia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-ex    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33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68" y="836712"/>
            <a:ext cx="5966154" cy="430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062" y="5679629"/>
            <a:ext cx="879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Adiabatic approximations, even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adiabatically-exact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lack the dynamical step  and look really different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39652"/>
            <a:ext cx="61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/>
              <a:t>xc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95369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CE6DE-2FA3-0F4C-8F07-B95D499A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74" y="1531472"/>
            <a:ext cx="4896543" cy="3721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0C58D-248E-D44F-96A3-928BF9AFD7F5}"/>
              </a:ext>
            </a:extLst>
          </p:cNvPr>
          <p:cNvSpPr txBox="1"/>
          <p:nvPr/>
        </p:nvSpPr>
        <p:spPr>
          <a:xfrm>
            <a:off x="1795855" y="6404357"/>
            <a:ext cx="656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+mn-lt"/>
              </a:rPr>
              <a:t>D. Dar, L. Lacombe, J. Feist, N. T. Maitra, Phys. Rev. A. 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104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, 032821 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2F29-EE83-E24D-96F9-8974BD4B05C6}"/>
              </a:ext>
            </a:extLst>
          </p:cNvPr>
          <p:cNvSpPr txBox="1"/>
          <p:nvPr/>
        </p:nvSpPr>
        <p:spPr>
          <a:xfrm>
            <a:off x="395536" y="315143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large non-adiabatic features are not a consequence of 1D – they are equally present in real 3D systems,</a:t>
            </a:r>
          </a:p>
          <a:p>
            <a:r>
              <a:rPr lang="en-US" sz="2000" dirty="0">
                <a:latin typeface="+mn-lt"/>
              </a:rPr>
              <a:t> 		e.g. 50:50 superposition state 1</a:t>
            </a:r>
            <a:r>
              <a:rPr lang="en-US" sz="2000" baseline="30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S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: 2</a:t>
            </a:r>
            <a:r>
              <a:rPr lang="en-US" sz="2000" baseline="30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in the He atom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DD6887-811F-DD42-9DB9-A07D4DB7F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87" y="5685760"/>
            <a:ext cx="2118741" cy="283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7E863-051E-BC48-9ECA-E11F12552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384" y="5646727"/>
            <a:ext cx="2340050" cy="40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6393E-8116-0545-BDDC-7E92B9452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5513390"/>
            <a:ext cx="3329042" cy="4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210605" y="817460"/>
            <a:ext cx="887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Non-adiabatic features in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appear generically in non-perturbative dynamics: resonantly-driven processes, charge-transfer dynamics, field-free evolution of non-stationary states, quasiparticle propagation in wires…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		…but missing in all adiabatic approximations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605" y="250728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E.g.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Elliott, 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Rubio, Maitra,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266404 (2012)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Ramsden, 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Godby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036402 (2012)</a:t>
            </a:r>
          </a:p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N. T. Maitra, </a:t>
            </a:r>
            <a:r>
              <a:rPr lang="en-US" i="1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Perspective </a:t>
            </a:r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in J. Chem. Phys. </a:t>
            </a:r>
            <a:r>
              <a:rPr lang="en-US" b="1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144</a:t>
            </a:r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, 220901 (2016)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D. Dar, L. Lacombe, N. T. Maitra, Chem. Phys. Rev. </a:t>
            </a:r>
            <a:r>
              <a:rPr lang="en-US" b="1" dirty="0">
                <a:solidFill>
                  <a:srgbClr val="0070C0"/>
                </a:solidFill>
                <a:effectLst/>
                <a:latin typeface="+mn-lt"/>
              </a:rPr>
              <a:t>3</a:t>
            </a:r>
            <a:r>
              <a:rPr lang="en-US" dirty="0">
                <a:solidFill>
                  <a:srgbClr val="0070C0"/>
                </a:solidFill>
                <a:effectLst/>
                <a:latin typeface="+mn-lt"/>
              </a:rPr>
              <a:t>, 031307 (2022)</a:t>
            </a: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05" y="4972327"/>
            <a:ext cx="833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is the impact on dynamics?? Propagate with adiabatically-exact approximation to compare…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34942" y="1087741"/>
            <a:ext cx="2842094" cy="459414"/>
          </a:xfrm>
          <a:prstGeom prst="ellipse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07" y="943790"/>
            <a:ext cx="3608009" cy="2451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711" y="1051811"/>
            <a:ext cx="390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S.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Ragunathan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M. Nest, J. Chem. Th.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Comput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 7 2492 (2011). </a:t>
            </a: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8688" y="2805167"/>
            <a:ext cx="315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J.I.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and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Phys. Rev. A.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89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062502 (2014);  Phys. Chem. Chem. Phys.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16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14504 (2014)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557" y="209705"/>
            <a:ext cx="823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Another Example: Charge-transfer dynamics out of the ground-state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914" y="668613"/>
            <a:ext cx="201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LiCN</a:t>
            </a:r>
            <a:r>
              <a:rPr lang="en-US" dirty="0"/>
              <a:t> molecule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679" y="2664359"/>
            <a:ext cx="3569291" cy="25755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39901" y="3624878"/>
            <a:ext cx="3426818" cy="3064300"/>
            <a:chOff x="4593483" y="3238500"/>
            <a:chExt cx="4457177" cy="3112275"/>
          </a:xfrm>
        </p:grpSpPr>
        <p:grpSp>
          <p:nvGrpSpPr>
            <p:cNvPr id="6" name="Group 5"/>
            <p:cNvGrpSpPr/>
            <p:nvPr/>
          </p:nvGrpSpPr>
          <p:grpSpPr>
            <a:xfrm>
              <a:off x="4593483" y="3238500"/>
              <a:ext cx="4457177" cy="3112275"/>
              <a:chOff x="4588040" y="3188405"/>
              <a:chExt cx="4457177" cy="31122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8040" y="3188405"/>
                <a:ext cx="4457177" cy="31122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167886" y="3494358"/>
                <a:ext cx="1219200" cy="16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73329" y="3423166"/>
              <a:ext cx="1009598" cy="37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EXX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28769" y="5054910"/>
            <a:ext cx="155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en-US" sz="1600" dirty="0"/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0.5177 </a:t>
            </a:r>
          </a:p>
          <a:p>
            <a:r>
              <a:rPr lang="en-US" sz="1600" dirty="0" err="1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600" baseline="30000" dirty="0" err="1">
                <a:ea typeface="Symbol" charset="2"/>
                <a:cs typeface="Symbol" charset="2"/>
              </a:rPr>
              <a:t>adia</a:t>
            </a:r>
            <a:r>
              <a:rPr lang="en-US" sz="1600" baseline="30000" dirty="0">
                <a:ea typeface="Symbol" charset="2"/>
                <a:cs typeface="Symbol" charset="2"/>
              </a:rPr>
              <a:t>-ex</a:t>
            </a:r>
            <a:r>
              <a:rPr lang="en-US" sz="1600" dirty="0"/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= 0.5187</a:t>
            </a:r>
          </a:p>
          <a:p>
            <a:pPr marL="285750" indent="-285750">
              <a:buFont typeface="Symbol" charset="2"/>
              <a:buChar char="w"/>
            </a:pPr>
            <a:endParaRPr lang="en-US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897" y="5851323"/>
            <a:ext cx="1767745" cy="6328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8897" y="21355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J. 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P. Elliott, A Rubio, N. T.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J. Phys. Chem.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Lett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4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735 (2013)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59" y="5446965"/>
            <a:ext cx="571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Despite extremely accurate CT excitation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energies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CT is not achieved by the adiabatically-exact  approximation. </a:t>
            </a:r>
          </a:p>
        </p:txBody>
      </p:sp>
    </p:spTree>
    <p:extLst>
      <p:ext uri="{BB962C8B-B14F-4D97-AF65-F5344CB8AC3E}">
        <p14:creationId xmlns:p14="http://schemas.microsoft.com/office/powerpoint/2010/main" val="16098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525" y="146124"/>
            <a:ext cx="8939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But charge-transfer out of the ground-state is challenging for KS,  since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a single KS orbital must always describe both the transferring electron and one that stays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Step features build up in time – even </a:t>
            </a:r>
            <a:r>
              <a:rPr lang="en-US" sz="2400" i="1" dirty="0" err="1"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400" baseline="-250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400" baseline="30000" dirty="0" err="1">
                <a:latin typeface="Calibri" charset="0"/>
                <a:ea typeface="Calibri" charset="0"/>
                <a:cs typeface="Calibri" charset="0"/>
              </a:rPr>
              <a:t>adia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-ex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fails to correctly capture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		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660"/>
          <a:stretch>
            <a:fillRect/>
          </a:stretch>
        </p:blipFill>
        <p:spPr bwMode="auto">
          <a:xfrm>
            <a:off x="6177203" y="2854775"/>
            <a:ext cx="2828049" cy="23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00773" y="3315586"/>
            <a:ext cx="67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endParaRPr lang="en-US" sz="2000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9558" y="3650506"/>
            <a:ext cx="158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adia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-exact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452" y="3941641"/>
            <a:ext cx="375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Correlation potential in the final CT state, as 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∞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51" y="4563750"/>
            <a:ext cx="2212475" cy="449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51" y="5208552"/>
            <a:ext cx="2212475" cy="3951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924" y="1774156"/>
            <a:ext cx="4455160" cy="20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5864490"/>
            <a:ext cx="93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N. T. Maitra, Topical Review on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Charge Transfer in TDDFT,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J. Phys. Cond. Matt.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29,</a:t>
            </a: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423001</a:t>
            </a:r>
            <a:r>
              <a:rPr lang="en-US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3414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1" y="197224"/>
            <a:ext cx="788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A final example: Time-Resolved e-H scattering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348" y="3656408"/>
            <a:ext cx="8497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How do the TDDFT approximations do?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Choice of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initial spin-singlet KS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</a:rPr>
              <a:t>wavefunction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192881" indent="-192881">
              <a:buFontTx/>
              <a:buAutoNum type="arabicParenBoth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Slater determinant (one orbital, doubly-occupied)</a:t>
            </a:r>
          </a:p>
          <a:p>
            <a:pPr marL="192881" indent="-192881">
              <a:buAutoNum type="arabicParenBoth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Two-orbital state: one for the electron in the atom, one for the incoming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 descr="TSL-movie-came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51" y="955202"/>
            <a:ext cx="642662" cy="803327"/>
          </a:xfrm>
          <a:prstGeom prst="rect">
            <a:avLst/>
          </a:prstGeom>
        </p:spPr>
      </p:pic>
      <p:pic>
        <p:nvPicPr>
          <p:cNvPr id="5" name="movie_n_exact_p-1.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1484" b="47597"/>
          <a:stretch/>
        </p:blipFill>
        <p:spPr>
          <a:xfrm>
            <a:off x="32900" y="616956"/>
            <a:ext cx="6083898" cy="30453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16946" y="2451518"/>
            <a:ext cx="2112159" cy="1895673"/>
            <a:chOff x="7961055" y="3867001"/>
            <a:chExt cx="2977704" cy="21953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1055" y="3867001"/>
              <a:ext cx="2621884" cy="17540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71999" y="4280455"/>
              <a:ext cx="1666760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reflection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90340" y="5621076"/>
              <a:ext cx="773626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t/fs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863966" y="4649789"/>
              <a:ext cx="187346" cy="390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0167" y="6158910"/>
            <a:ext cx="88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Y. Suzuki, L. Lacombe, K. Watanabe, N. T. Maitra, PRL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119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263401 (2017)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L. Lacombe, Y. Suzuki, K. Watanabe, N. T. Maitra, Eur. Phys. J. B.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91,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96 (2018)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71926" y="4271741"/>
            <a:ext cx="1934934" cy="535195"/>
          </a:xfrm>
          <a:prstGeom prst="rect">
            <a:avLst/>
          </a:prstGeom>
          <a:noFill/>
          <a:ln/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444208" y="4302835"/>
            <a:ext cx="443207" cy="50410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22" y="311456"/>
            <a:ext cx="355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Time-Resolved e-H scattering</a:t>
            </a:r>
          </a:p>
          <a:p>
            <a:endParaRPr lang="en-US" sz="2000" dirty="0"/>
          </a:p>
          <a:p>
            <a:r>
              <a:rPr lang="en-US" dirty="0"/>
              <a:t>Choice (1) Slater determinant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7029" y="951360"/>
            <a:ext cx="287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(2) Two-orbital state</a:t>
            </a:r>
          </a:p>
        </p:txBody>
      </p:sp>
      <p:pic>
        <p:nvPicPr>
          <p:cNvPr id="6" name="ezgif-1-d6709e0f2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r="22867"/>
          <a:stretch/>
        </p:blipFill>
        <p:spPr>
          <a:xfrm>
            <a:off x="3716079" y="1327119"/>
            <a:ext cx="3468749" cy="40701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10721" y="4661596"/>
            <a:ext cx="2233278" cy="1615639"/>
            <a:chOff x="7961055" y="3867001"/>
            <a:chExt cx="2977704" cy="21541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61055" y="3867001"/>
              <a:ext cx="2621884" cy="17540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271998" y="4280456"/>
              <a:ext cx="166676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reflection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90340" y="5621076"/>
              <a:ext cx="77362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t/fs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863966" y="4649789"/>
              <a:ext cx="187346" cy="390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67879" y="298962"/>
            <a:ext cx="2076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Although ALDA and AEXX densities don’t show unphysical oscillations for choice (2), they overspread and ultimately fail to scatter –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15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 lacks crucial peak and valley structures.</a:t>
            </a:r>
          </a:p>
          <a:p>
            <a:endParaRPr lang="en-US" sz="15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Same trend for elastic case – here scattering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</a:rPr>
              <a:t>coeffs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 extracted from linear response using AEXX are good but time-resolved calculation fails!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1149" y="1327119"/>
            <a:ext cx="3714674" cy="4142297"/>
            <a:chOff x="281532" y="873252"/>
            <a:chExt cx="4631685" cy="5180076"/>
          </a:xfrm>
        </p:grpSpPr>
        <p:pic>
          <p:nvPicPr>
            <p:cNvPr id="3" name="movie_vxc_n_2_p-1.5.mp4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 rotWithShape="1">
            <a:blip r:embed="rId9"/>
            <a:srcRect r="20548"/>
            <a:stretch/>
          </p:blipFill>
          <p:spPr>
            <a:xfrm>
              <a:off x="281532" y="873252"/>
              <a:ext cx="4631685" cy="518007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10128" y="1554480"/>
              <a:ext cx="38404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0128" y="3921479"/>
              <a:ext cx="425604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1784" y="6246605"/>
            <a:ext cx="88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Y. Suzuki, L. Lacombe, K. Watanabe, N. T. Maitra, PRL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119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263401 (2017)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L. Lacombe, Y. Suzuki, K. Watanabe, N. T. Maitra, Eur. Phys. J. B.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91,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96 (2018)</a:t>
            </a:r>
          </a:p>
        </p:txBody>
      </p:sp>
      <p:pic>
        <p:nvPicPr>
          <p:cNvPr id="18" name="Picture 17" descr="TSL-movie-camera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014" y="351760"/>
            <a:ext cx="456386" cy="5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51148A-F16F-610C-2971-BB8CC0CB7342}"/>
              </a:ext>
            </a:extLst>
          </p:cNvPr>
          <p:cNvSpPr txBox="1"/>
          <p:nvPr/>
        </p:nvSpPr>
        <p:spPr>
          <a:xfrm>
            <a:off x="296563" y="444843"/>
            <a:ext cx="684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Key problem is that the TDKS </a:t>
            </a:r>
            <a:r>
              <a:rPr lang="en-US" sz="2000" dirty="0" err="1">
                <a:latin typeface="+mn-lt"/>
              </a:rPr>
              <a:t>eqn</a:t>
            </a:r>
            <a:r>
              <a:rPr lang="en-US" sz="2000" dirty="0">
                <a:latin typeface="+mn-lt"/>
              </a:rPr>
              <a:t> requires the xc functional on a fully non-equilibrium domain…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F682-F490-F8C0-8A31-A66F6FD01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99" t="13283"/>
          <a:stretch/>
        </p:blipFill>
        <p:spPr>
          <a:xfrm>
            <a:off x="6842864" y="433214"/>
            <a:ext cx="1903213" cy="439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D732D4-4E68-0EC9-EF3C-376B66DCDD22}"/>
              </a:ext>
            </a:extLst>
          </p:cNvPr>
          <p:cNvSpPr txBox="1"/>
          <p:nvPr/>
        </p:nvSpPr>
        <p:spPr>
          <a:xfrm>
            <a:off x="2376389" y="1268563"/>
            <a:ext cx="607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... but the adiabatic approximation uses xc effects as if the system was in the ground state!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09DA4-0FFB-73D4-3327-E69146758DC0}"/>
              </a:ext>
            </a:extLst>
          </p:cNvPr>
          <p:cNvSpPr txBox="1"/>
          <p:nvPr/>
        </p:nvSpPr>
        <p:spPr>
          <a:xfrm>
            <a:off x="143509" y="237299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leads to errors, and even qualitative failures in some cases seen in e.g.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-- Resonantly driven dynamics (Rabi oscillations)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-- Pump-probe spectroscopy -- spurious peak shifting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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-- Charge-transfer dynamics out of the ground-state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-- Lack of relaxation/dissipation in extended systems</a:t>
            </a:r>
          </a:p>
          <a:p>
            <a:endParaRPr lang="en-US" dirty="0"/>
          </a:p>
        </p:txBody>
      </p:sp>
      <p:pic>
        <p:nvPicPr>
          <p:cNvPr id="7" name="Picture 6" descr="A graph of pulse and pulse&#10;&#10;Description automatically generated">
            <a:extLst>
              <a:ext uri="{FF2B5EF4-FFF2-40B4-BE49-F238E27FC236}">
                <a16:creationId xmlns:a16="http://schemas.microsoft.com/office/drawing/2014/main" id="{5F5BBE18-8EF4-49CE-9DF1-EA7BD985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23" y="2984656"/>
            <a:ext cx="2929030" cy="3793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5654C6-B625-57DE-8F97-899CCB44235D}"/>
              </a:ext>
            </a:extLst>
          </p:cNvPr>
          <p:cNvSpPr txBox="1"/>
          <p:nvPr/>
        </p:nvSpPr>
        <p:spPr>
          <a:xfrm>
            <a:off x="876766" y="5823978"/>
            <a:ext cx="6238342" cy="85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Raghunathan, S., &amp; Nest, M. </a:t>
            </a:r>
            <a:r>
              <a:rPr lang="en-US" sz="16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Chemical </a:t>
            </a:r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heory and Computation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806 (2012).p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Text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1C28DB-2FE0-AE83-515C-6D729155B853}"/>
                  </a:ext>
                </a:extLst>
              </p:cNvPr>
              <p:cNvSpPr txBox="1"/>
              <p:nvPr/>
            </p:nvSpPr>
            <p:spPr>
              <a:xfrm>
                <a:off x="6586725" y="2661490"/>
                <a:ext cx="2557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s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cs typeface="Times New Roman" panose="02020603050405020304" pitchFamily="18" charset="0"/>
                    <a:sym typeface="Canela Text Regular"/>
                  </a:rPr>
                  <a:t>pectra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sym typeface="Canela Text Regular"/>
                      </a:rPr>
                      <m:t>L</m:t>
                    </m:r>
                    <m:sSub>
                      <m:sSubPr>
                        <m:ctrlPr>
                          <a:rPr kumimoji="0" lang="en-US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  <m:t>i</m:t>
                        </m:r>
                      </m:e>
                      <m:sub>
                        <m:r>
                          <a:rPr kumimoji="0" lang="en-US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  <m:t>C</m:t>
                        </m:r>
                      </m:e>
                      <m:sub>
                        <m:r>
                          <a:rPr kumimoji="0" lang="en-US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+mn-lt"/>
                            <a:sym typeface="Canela Text Regular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cs typeface="Times New Roman" panose="02020603050405020304" pitchFamily="18" charset="0"/>
                  <a:sym typeface="Canela Text Regular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1C28DB-2FE0-AE83-515C-6D729155B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25" y="2661490"/>
                <a:ext cx="2557275" cy="646331"/>
              </a:xfrm>
              <a:prstGeom prst="rect">
                <a:avLst/>
              </a:prstGeom>
              <a:blipFill>
                <a:blip r:embed="rId4"/>
                <a:stretch>
                  <a:fillRect l="-198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974FF-EA16-BC22-188E-D930DFBFB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A4A3E-D0AC-66E3-76B2-7CA04B6F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54289" y="7834183"/>
            <a:ext cx="4795418" cy="3389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9909A-558B-8C24-D3D5-7511E376CAAB}"/>
                  </a:ext>
                </a:extLst>
              </p:cNvPr>
              <p:cNvSpPr txBox="1"/>
              <p:nvPr/>
            </p:nvSpPr>
            <p:spPr>
              <a:xfrm>
                <a:off x="17663226" y="2738221"/>
                <a:ext cx="1836827" cy="2140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nela Text Regular"/>
                  </a:rPr>
                  <a:t>Drive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nela Text Regular"/>
                  </a:rPr>
                  <a:t> at</a:t>
                </a:r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nela Text Regular"/>
                    <a:ea typeface="Canela Text Regular"/>
                    <a:cs typeface="Canela Text Regular"/>
                    <a:sym typeface="Canela Text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nela Text Regular"/>
                        <a:cs typeface="Canela Text Regular"/>
                        <a:sym typeface="Canela Text Regular"/>
                      </a:rPr>
                      <m:t>𝜔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nela Text Regular"/>
                        <a:cs typeface="Canela Text Regular"/>
                        <a:sym typeface="Canela Text Regular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nela Text Regular"/>
                            <a:cs typeface="Canela Text Regular"/>
                            <a:sym typeface="Canela Text Regular"/>
                          </a:rPr>
                        </m:ctrlPr>
                      </m:sSup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nela Text Regular"/>
                            <a:cs typeface="Canela Text Regular"/>
                            <a:sym typeface="Canela Text Regular"/>
                          </a:rPr>
                          <m:t>𝜔</m:t>
                        </m:r>
                      </m:e>
                      <m:sup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nela Text Regular"/>
                            <a:cs typeface="Canela Text Regular"/>
                            <a:sym typeface="Canela Text Regular"/>
                          </a:rPr>
                          <m:t>𝑎𝑑𝑖𝑎</m:t>
                        </m:r>
                      </m:sup>
                    </m:sSup>
                  </m:oMath>
                </a14:m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D2014-D2B5-069E-294C-2325DCC8F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226" y="2738221"/>
                <a:ext cx="1836827" cy="2140266"/>
              </a:xfrm>
              <a:prstGeom prst="rect">
                <a:avLst/>
              </a:prstGeom>
              <a:blipFill>
                <a:blip r:embed="rId3"/>
                <a:stretch>
                  <a:fillRect l="-14483" t="-1775" r="-89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6F4E2D-DA49-1911-2C1A-D93FCA8A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95" y="3429000"/>
            <a:ext cx="3460194" cy="2633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0A2F2-01A3-EC08-285A-122FD048C638}"/>
              </a:ext>
            </a:extLst>
          </p:cNvPr>
          <p:cNvSpPr txBox="1"/>
          <p:nvPr/>
        </p:nvSpPr>
        <p:spPr>
          <a:xfrm>
            <a:off x="296563" y="444843"/>
            <a:ext cx="684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Key problem is that the TDKS </a:t>
            </a:r>
            <a:r>
              <a:rPr lang="en-US" sz="2000" dirty="0" err="1">
                <a:latin typeface="+mj-lt"/>
              </a:rPr>
              <a:t>eqn</a:t>
            </a:r>
            <a:r>
              <a:rPr lang="en-US" sz="2000" dirty="0">
                <a:latin typeface="+mj-lt"/>
              </a:rPr>
              <a:t> requires the xc functional on a fully non-equilibrium domain…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92D6A-5E7E-EEB8-2AF6-6C899FC9D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99" t="13283"/>
          <a:stretch/>
        </p:blipFill>
        <p:spPr>
          <a:xfrm>
            <a:off x="6842864" y="433214"/>
            <a:ext cx="1903213" cy="439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C01B7-ED88-6FF0-B112-933188FC49B2}"/>
              </a:ext>
            </a:extLst>
          </p:cNvPr>
          <p:cNvSpPr txBox="1"/>
          <p:nvPr/>
        </p:nvSpPr>
        <p:spPr>
          <a:xfrm>
            <a:off x="296562" y="2658573"/>
            <a:ext cx="8159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Recent recasting of TDDFT such that only response properties are needed  even to describe dynamics far from the ground-state! 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RR-TDDFT resurrects Rabi oscillations </a:t>
            </a:r>
            <a:r>
              <a:rPr lang="en-US" sz="2000" dirty="0">
                <a:latin typeface="+mj-lt"/>
                <a:sym typeface="Wingdings" pitchFamily="2" charset="2"/>
              </a:rPr>
              <a:t></a:t>
            </a:r>
            <a:endParaRPr lang="en-US" sz="2000" dirty="0">
              <a:latin typeface="+mj-lt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EBF0F-8291-4E6B-1F23-BB0A89694C2E}"/>
              </a:ext>
            </a:extLst>
          </p:cNvPr>
          <p:cNvSpPr txBox="1"/>
          <p:nvPr/>
        </p:nvSpPr>
        <p:spPr>
          <a:xfrm>
            <a:off x="5347500" y="6062879"/>
            <a:ext cx="3929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D. Dar, A. Baranova, N. T. Maitra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Phys. Rev. Lett.</a:t>
            </a:r>
            <a:r>
              <a:rPr lang="en-US" i="1" dirty="0">
                <a:latin typeface="+mn-lt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133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096401 (2024)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910C8-764A-D8B5-8778-10DB9DCF060F}"/>
              </a:ext>
            </a:extLst>
          </p:cNvPr>
          <p:cNvSpPr txBox="1"/>
          <p:nvPr/>
        </p:nvSpPr>
        <p:spPr>
          <a:xfrm>
            <a:off x="2376389" y="1268563"/>
            <a:ext cx="607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... but the adiabatic approximation uses xc effects as if the system was in the ground state!</a:t>
            </a:r>
          </a:p>
        </p:txBody>
      </p:sp>
    </p:spTree>
    <p:extLst>
      <p:ext uri="{BB962C8B-B14F-4D97-AF65-F5344CB8AC3E}">
        <p14:creationId xmlns:p14="http://schemas.microsoft.com/office/powerpoint/2010/main" val="234740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52400" y="5531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C00000"/>
                </a:solidFill>
                <a:latin typeface="+mn-lt"/>
              </a:rPr>
              <a:t>How did memory come in?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24" t="76723" r="6186"/>
          <a:stretch>
            <a:fillRect/>
          </a:stretch>
        </p:blipFill>
        <p:spPr bwMode="auto">
          <a:xfrm>
            <a:off x="1295400" y="3048000"/>
            <a:ext cx="71437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680200" y="3124200"/>
            <a:ext cx="1228725" cy="614363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25598" y="4148831"/>
            <a:ext cx="400367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History: </a:t>
            </a:r>
            <a:r>
              <a:rPr lang="en-US" sz="2400" b="1" i="1" dirty="0">
                <a:solidFill>
                  <a:srgbClr val="7030A0"/>
                </a:solidFill>
                <a:latin typeface="Palatino" pitchFamily="2" charset="77"/>
                <a:ea typeface="Palatino" pitchFamily="2" charset="77"/>
              </a:rPr>
              <a:t>n(r t’&lt;t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)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and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initial states </a:t>
            </a:r>
            <a:r>
              <a:rPr lang="en-US" sz="2000" b="1" dirty="0">
                <a:solidFill>
                  <a:srgbClr val="7030A0"/>
                </a:solidFill>
                <a:latin typeface="Symbol" pitchFamily="2" charset="2"/>
              </a:rPr>
              <a:t>Y</a:t>
            </a:r>
            <a:r>
              <a:rPr lang="en-US" sz="2000" b="1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7030A0"/>
                </a:solidFill>
                <a:latin typeface="Symbol" pitchFamily="2" charset="2"/>
              </a:rPr>
              <a:t>F</a:t>
            </a:r>
            <a:r>
              <a:rPr lang="en-US" sz="2000" b="1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of true and KS systems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562600" y="2514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95934" y="2267634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+mn-lt"/>
              </a:rPr>
              <a:t>Hartree potential depends only on instantaneous density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994400" y="3810000"/>
            <a:ext cx="838200" cy="3810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457646" y="3520915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00246" y="3859532"/>
            <a:ext cx="4114800" cy="1277938"/>
            <a:chOff x="240" y="2321"/>
            <a:chExt cx="2592" cy="805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327" y="232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Actually, </a:t>
              </a:r>
              <a:r>
                <a:rPr lang="en-US" i="1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  <a:latin typeface="+mn-lt"/>
                </a:rPr>
                <a:t>ext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 [n,</a:t>
              </a:r>
              <a:r>
                <a:rPr lang="en-US" dirty="0">
                  <a:solidFill>
                    <a:srgbClr val="0070C0"/>
                  </a:solidFill>
                  <a:latin typeface="Symbol" pitchFamily="2" charset="2"/>
                </a:rPr>
                <a:t>Y</a:t>
              </a:r>
              <a:r>
                <a:rPr lang="en-US" sz="2000" baseline="-25000" dirty="0">
                  <a:solidFill>
                    <a:srgbClr val="0070C0"/>
                  </a:solidFill>
                  <a:latin typeface="+mn-lt"/>
                </a:rPr>
                <a:t>0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] 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(</a:t>
              </a:r>
              <a:r>
                <a:rPr lang="en-US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rt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) 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2544"/>
              <a:ext cx="25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but </a:t>
              </a:r>
              <a:r>
                <a:rPr lang="en-US" i="1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ext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(rt)</a:t>
              </a:r>
              <a:r>
                <a:rPr lang="en-US" i="1" dirty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is  prescribed by problem at hand, so explicit functional dependence not needed</a:t>
              </a:r>
            </a:p>
          </p:txBody>
        </p:sp>
      </p:grp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6858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 pitchFamily="2" charset="77"/>
                <a:ea typeface="Palatino" pitchFamily="2" charset="77"/>
              </a:rPr>
              <a:t>   n   		  </a:t>
            </a:r>
            <a:r>
              <a:rPr lang="en-US" sz="24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400" i="1" baseline="-25000" dirty="0" err="1">
                <a:latin typeface="Palatino" pitchFamily="2" charset="77"/>
                <a:ea typeface="Palatino" pitchFamily="2" charset="77"/>
              </a:rPr>
              <a:t>ext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581400" y="914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1-1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+mn-lt"/>
              </a:rPr>
              <a:t>Runge</a:t>
            </a:r>
            <a:r>
              <a:rPr lang="en-US" sz="2000" dirty="0">
                <a:latin typeface="+mn-lt"/>
              </a:rPr>
              <a:t>-Gross: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276600" y="91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814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Y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152400" y="5251449"/>
                <a:ext cx="8686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Symbol" pitchFamily="18" charset="2"/>
                  </a:rPr>
                  <a:t>Y</a:t>
                </a:r>
                <a:r>
                  <a:rPr lang="en-US" sz="2400" baseline="-25000" dirty="0">
                    <a:latin typeface="Symbol" pitchFamily="18" charset="2"/>
                  </a:rPr>
                  <a:t>0</a:t>
                </a:r>
                <a:r>
                  <a:rPr lang="en-US" sz="2400" dirty="0">
                    <a:latin typeface="Symbol" pitchFamily="18" charset="2"/>
                  </a:rPr>
                  <a:t>: </a:t>
                </a:r>
                <a:r>
                  <a:rPr lang="en-US" dirty="0">
                    <a:latin typeface="+mn-lt"/>
                  </a:rPr>
                  <a:t>true initial state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Symbol" pitchFamily="18" charset="2"/>
                  </a:rPr>
                  <a:t>F</a:t>
                </a:r>
                <a:r>
                  <a:rPr lang="en-US" sz="2400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latin typeface="+mn-lt"/>
                  </a:rPr>
                  <a:t>initial state to start the KS calculation -- any state with same </a:t>
                </a:r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n(r,0)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(r,0) </a:t>
                </a:r>
                <a:r>
                  <a:rPr lang="en-US" dirty="0">
                    <a:latin typeface="+mn-lt"/>
                  </a:rPr>
                  <a:t>as</a:t>
                </a:r>
                <a:r>
                  <a:rPr lang="en-US" dirty="0"/>
                  <a:t> </a:t>
                </a:r>
                <a:r>
                  <a:rPr lang="en-US" sz="2400" dirty="0">
                    <a:latin typeface="Symbol" pitchFamily="18" charset="2"/>
                  </a:rPr>
                  <a:t>Y</a:t>
                </a:r>
                <a:r>
                  <a:rPr lang="en-US" sz="2400" baseline="-25000" dirty="0"/>
                  <a:t>0</a:t>
                </a:r>
                <a:endParaRPr lang="en-US" i="1" dirty="0"/>
              </a:p>
            </p:txBody>
          </p:sp>
        </mc:Choice>
        <mc:Fallback xmlns="">
          <p:sp>
            <p:nvSpPr>
              <p:cNvPr id="51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51449"/>
                <a:ext cx="8686800" cy="1015663"/>
              </a:xfrm>
              <a:prstGeom prst="rect">
                <a:avLst/>
              </a:prstGeom>
              <a:blipFill>
                <a:blip r:embed="rId4"/>
                <a:stretch>
                  <a:fillRect l="-1170" t="-4938" b="-135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2514600" y="1600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 pitchFamily="2" charset="77"/>
                <a:ea typeface="Palatino" pitchFamily="2" charset="77"/>
              </a:rPr>
              <a:t>   n   		   v</a:t>
            </a:r>
            <a:r>
              <a:rPr lang="en-US" sz="2400" i="1" baseline="-250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543300" y="1849482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1-1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33528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581400" y="13716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F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true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KS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1719"/>
            <a:ext cx="591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usually choose Slater determinant but not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31" grpId="0" animBg="1"/>
      <p:bldP spid="5132" grpId="0"/>
      <p:bldP spid="5133" grpId="0" animBg="1"/>
      <p:bldP spid="514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8" y="210732"/>
            <a:ext cx="858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</a:rPr>
              <a:t>Short summary so far: memory in non-perturbative dynamics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594" y="790395"/>
            <a:ext cx="851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The exact </a:t>
            </a:r>
            <a:r>
              <a:rPr lang="en-US" sz="2000" i="1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i="1" baseline="-25000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xc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depends on memory: the history of the density, the initial state, and choice of KS initial state. Neglect of this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 errors and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some failures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83" y="1695141"/>
            <a:ext cx="8570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Generically, dynamical steps and peaks appear in </a:t>
            </a:r>
            <a:r>
              <a:rPr lang="en-US" sz="2000" i="1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that require non-adiabatic density-dependence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-- impact on ensuing dynamics can be large, but not always</a:t>
            </a: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Approximations giving good response can give bad non-perturbative dynamics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	-- functional evaluated in a very different domain.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83" y="3543595"/>
            <a:ext cx="849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With a judicious choice of </a:t>
            </a:r>
            <a:r>
              <a:rPr lang="en-US" sz="2000" dirty="0">
                <a:solidFill>
                  <a:srgbClr val="7030A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aseline="-25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 the adiabatic </a:t>
            </a:r>
            <a:r>
              <a:rPr lang="en-US" sz="2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approx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can better approximate </a:t>
            </a:r>
            <a:r>
              <a:rPr lang="en-US" sz="2000" i="1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267" y="4437112"/>
            <a:ext cx="88129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!! But the adiabatic approximation has provided useful results and interpretation in many applications, especially for integrated observables… a better understanding of non-adiabatic effects is still needed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Response-reformulated TDDFT provides more reliable predictions than real-time TDKS propagation, as trustable as TDDFT for linear response – wait, how trustable is it there?!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see next time!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42974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C00000"/>
                </a:solidFill>
                <a:latin typeface="+mn-lt"/>
              </a:rPr>
              <a:t>Memory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67506" t="78415" r="5246" b="4099"/>
          <a:stretch/>
        </p:blipFill>
        <p:spPr bwMode="auto">
          <a:xfrm>
            <a:off x="685800" y="990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914400"/>
            <a:ext cx="1304925" cy="762000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362200" y="990600"/>
            <a:ext cx="990600" cy="76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66700" y="2119143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Also, for a general observable: A[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;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]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99091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Special, and common, case: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Then, by the </a:t>
            </a:r>
            <a:r>
              <a:rPr lang="en-US" sz="2000" dirty="0" err="1">
                <a:latin typeface="Calibri" panose="020F0502020204030204" pitchFamily="34" charset="0"/>
              </a:rPr>
              <a:t>Hohenberg</a:t>
            </a:r>
            <a:r>
              <a:rPr lang="en-US" sz="2000" dirty="0">
                <a:latin typeface="Calibri" panose="020F0502020204030204" pitchFamily="34" charset="0"/>
              </a:rPr>
              <a:t>-Kohn theorem,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[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n(0)</a:t>
            </a:r>
            <a:r>
              <a:rPr lang="en-US" sz="2000" dirty="0">
                <a:latin typeface="Calibri" panose="020F0502020204030204" pitchFamily="34" charset="0"/>
              </a:rPr>
              <a:t>]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[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n(0)</a:t>
            </a:r>
            <a:r>
              <a:rPr lang="en-US" sz="2000" dirty="0">
                <a:latin typeface="Calibri" panose="020F0502020204030204" pitchFamily="34" charset="0"/>
              </a:rPr>
              <a:t>]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 -- no explicit initial-state-dependence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v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xc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[n](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r,t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)    </a:t>
            </a:r>
            <a:endParaRPr lang="en-US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						(still history-dependent)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e.g. linear response regime.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FEED276-B743-D1CE-A9FB-983CCD71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784523"/>
            <a:ext cx="5257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Functional depends on history, </a:t>
            </a:r>
            <a:r>
              <a:rPr lang="en-US" sz="2400" b="1" i="1" dirty="0">
                <a:solidFill>
                  <a:srgbClr val="7030A0"/>
                </a:solidFill>
                <a:latin typeface="Palatino" pitchFamily="2" charset="77"/>
                <a:ea typeface="Palatino" pitchFamily="2" charset="77"/>
              </a:rPr>
              <a:t>n(r t’&lt;t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),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and initial states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Symbol" pitchFamily="2" charset="2"/>
              </a:rPr>
              <a:t>Y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and </a:t>
            </a:r>
            <a:r>
              <a:rPr lang="en-US" sz="2000" dirty="0">
                <a:solidFill>
                  <a:srgbClr val="7030A0"/>
                </a:solidFill>
                <a:latin typeface="Symbol" pitchFamily="2" charset="2"/>
              </a:rPr>
              <a:t>F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of true and KS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The Adiabatic Approximation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Almost all calculations today ignore memory, and use 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		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adiabatic approximation:</a:t>
            </a:r>
          </a:p>
          <a:p>
            <a:pPr eaLnBrk="0" hangingPunct="0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       input instantaneous density into a ground-state approximation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60" y="5551096"/>
            <a:ext cx="6125633" cy="95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60" y="4573168"/>
            <a:ext cx="5545062" cy="97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577" y="4749392"/>
            <a:ext cx="154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Example: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C00000"/>
                </a:solidFill>
                <a:latin typeface="Calibri" panose="020F0502020204030204" pitchFamily="34" charset="0"/>
              </a:rPr>
              <a:t>The Adiabatic Approximation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Almost all calculations today ignore memory, and use 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		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adiabatic approximation:</a:t>
            </a:r>
          </a:p>
          <a:p>
            <a:pPr eaLnBrk="0" hangingPunct="0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       input instantaneous density into a ground-state approximation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672" y="4301795"/>
            <a:ext cx="839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Two sources of error:</a:t>
            </a:r>
          </a:p>
          <a:p>
            <a:pPr marL="400050" indent="-400050">
              <a:buAutoNum type="romanLcParenBoth"/>
            </a:pPr>
            <a:r>
              <a:rPr lang="en-US" sz="2000" dirty="0">
                <a:latin typeface="Calibri" panose="020F0502020204030204" pitchFamily="34" charset="0"/>
              </a:rPr>
              <a:t>Adiabatic approximation itself</a:t>
            </a:r>
          </a:p>
          <a:p>
            <a:pPr marL="400050" indent="-400050">
              <a:buAutoNum type="romanLcParenBoth"/>
            </a:pPr>
            <a:r>
              <a:rPr lang="en-US" sz="2000" dirty="0">
                <a:latin typeface="Calibri" panose="020F0502020204030204" pitchFamily="34" charset="0"/>
              </a:rPr>
              <a:t>Ground-state functional approximation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To disentangle, study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“adiabatically-exact”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1600" i="1" dirty="0">
                <a:latin typeface="Calibri" panose="020F0502020204030204" pitchFamily="34" charset="0"/>
              </a:rPr>
              <a:t>(see examples soon!)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83AC2C-45A3-9A84-4914-D0B1D76B8C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4400" y="6084445"/>
            <a:ext cx="2321576" cy="36429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34EFA8-D23F-5186-749D-BCC1080D9F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r="806"/>
          <a:stretch/>
        </p:blipFill>
        <p:spPr>
          <a:xfrm>
            <a:off x="4355976" y="6084445"/>
            <a:ext cx="2088232" cy="3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5988-D038-3317-B39C-32EB1471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A5D74FD0-FDAB-66DD-61E3-A15D2F3EA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C058807-FB66-6F48-A066-E7F44E6F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6752"/>
            <a:ext cx="8229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examples…and implications…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and where to especially beware the adiabatic </a:t>
            </a:r>
            <a:r>
              <a:rPr lang="en-US" sz="2400" dirty="0" err="1">
                <a:latin typeface="+mn-lt"/>
                <a:ea typeface="Calibri" charset="0"/>
                <a:cs typeface="Calibri" charset="0"/>
              </a:rPr>
              <a:t>approx</a:t>
            </a: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2DC55-DBEA-7CBB-5AC8-6438760A1311}"/>
              </a:ext>
            </a:extLst>
          </p:cNvPr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E33B0D-3666-7184-119D-1940E4A6FE5A}"/>
              </a:ext>
            </a:extLst>
          </p:cNvPr>
          <p:cNvSpPr/>
          <p:nvPr/>
        </p:nvSpPr>
        <p:spPr>
          <a:xfrm flipV="1">
            <a:off x="381000" y="2636912"/>
            <a:ext cx="8458200" cy="9361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Development of Memory-Dependent </a:t>
            </a:r>
            <a:r>
              <a:rPr lang="en-US" sz="2400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Functionals</a:t>
            </a: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>
                <a:latin typeface="Calibri" panose="020F0502020204030204" pitchFamily="34" charset="0"/>
              </a:rPr>
              <a:t>Phys. Rev. </a:t>
            </a:r>
            <a:r>
              <a:rPr lang="en-US" sz="2000" i="1" dirty="0" err="1">
                <a:latin typeface="Calibri" panose="020F0502020204030204" pitchFamily="34" charset="0"/>
              </a:rPr>
              <a:t>Lett</a:t>
            </a:r>
            <a:r>
              <a:rPr lang="en-US" sz="2000" i="1" dirty="0">
                <a:latin typeface="Calibri" panose="020F0502020204030204" pitchFamily="34" charset="0"/>
              </a:rPr>
              <a:t>. </a:t>
            </a:r>
            <a:r>
              <a:rPr lang="en-US" sz="2000" b="1" i="1" dirty="0">
                <a:latin typeface="Calibri" panose="020F0502020204030204" pitchFamily="34" charset="0"/>
              </a:rPr>
              <a:t>55,</a:t>
            </a:r>
            <a:r>
              <a:rPr lang="en-US" sz="2000" i="1" dirty="0">
                <a:latin typeface="Calibri" panose="020F0502020204030204" pitchFamily="34" charset="0"/>
              </a:rPr>
              <a:t> 2850 (1985)</a:t>
            </a:r>
          </a:p>
          <a:p>
            <a:pPr>
              <a:buFont typeface="Wingdings" pitchFamily="2" charset="2"/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26230" y="872992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linear-response kernel of the uniform electron gas at finite frequency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415524"/>
            <a:ext cx="87484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Non-adiabatic -- time-non-local although spatially local; “finite-frequency LDA”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     Violates exact conditions: harmonic potential theorem, zero-force theorem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60032" y="1707037"/>
            <a:ext cx="571838" cy="2750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MCj04338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" y="3827323"/>
            <a:ext cx="449756" cy="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81" y="2007099"/>
            <a:ext cx="5601619" cy="38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550" y="2612460"/>
            <a:ext cx="5031317" cy="6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A couple of exact conditions in TDDFT: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9326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) Harmonic Potential Theorem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(Dobson (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73</a:t>
            </a:r>
            <a:r>
              <a:rPr lang="en-US" i="1" dirty="0">
                <a:latin typeface="Calibri" panose="020F0502020204030204" pitchFamily="34" charset="0"/>
              </a:rPr>
              <a:t>, 2244, (1994</a:t>
            </a:r>
            <a:r>
              <a:rPr lang="en-US" dirty="0">
                <a:latin typeface="Calibri" panose="020F0502020204030204" pitchFamily="34" charset="0"/>
              </a:rPr>
              <a:t>); 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>
                <a:latin typeface="Calibri" panose="020F0502020204030204" pitchFamily="34" charset="0"/>
              </a:rPr>
              <a:t>))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196752"/>
            <a:ext cx="844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 electrons in a harmonic well subject to a TD uniform electric field, E(t)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density rigidly sloshes back and forth following classical center of mass (CM)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5936" y="191170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083" y="2479186"/>
            <a:ext cx="507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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  <a:sym typeface="Wingdings"/>
              </a:rPr>
              <a:t>v</a:t>
            </a:r>
            <a:r>
              <a:rPr lang="en-US" baseline="-25000" dirty="0" err="1">
                <a:cs typeface="Times New Roman" panose="02020603050405020304" pitchFamily="18" charset="0"/>
                <a:sym typeface="Wingdings"/>
              </a:rPr>
              <a:t>xc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  <a:sym typeface="Wingdings"/>
              </a:rPr>
              <a:t>v</a:t>
            </a:r>
            <a:r>
              <a:rPr lang="en-US" baseline="-25000" dirty="0" err="1">
                <a:cs typeface="Times New Roman" panose="02020603050405020304" pitchFamily="18" charset="0"/>
                <a:sym typeface="Wingdings"/>
              </a:rPr>
              <a:t>xc</a:t>
            </a:r>
            <a:r>
              <a:rPr lang="en-US" i="1" baseline="30000" dirty="0" err="1">
                <a:cs typeface="Times New Roman" panose="02020603050405020304" pitchFamily="18" charset="0"/>
              </a:rPr>
              <a:t>GS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95" y="3032366"/>
            <a:ext cx="844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Instead, GK finds an </a:t>
            </a:r>
            <a:r>
              <a:rPr lang="en-US" sz="2000" i="1" dirty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-dependent shift in the frequency of the CM motion, and a damping of the oscillations.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887" y="3745560"/>
            <a:ext cx="778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think about why is that when you only look only locally at the density at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r</a:t>
            </a:r>
            <a:r>
              <a:rPr lang="en-US" dirty="0"/>
              <a:t>, you can’t tell difference between sloshing motion and local compression/rarefaction:</a:t>
            </a:r>
            <a:endParaRPr lang="en-US" i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67E5C3-C52D-CFB1-9262-450395928E27}"/>
              </a:ext>
            </a:extLst>
          </p:cNvPr>
          <p:cNvGrpSpPr/>
          <p:nvPr/>
        </p:nvGrpSpPr>
        <p:grpSpPr>
          <a:xfrm>
            <a:off x="1103222" y="5333912"/>
            <a:ext cx="2907430" cy="1250868"/>
            <a:chOff x="1103222" y="5333912"/>
            <a:chExt cx="2907430" cy="1250868"/>
          </a:xfrm>
        </p:grpSpPr>
        <p:pic>
          <p:nvPicPr>
            <p:cNvPr id="8" name="Picture 7" descr="A diagram of a function&#10;&#10;AI-generated content may be incorrect.">
              <a:extLst>
                <a:ext uri="{FF2B5EF4-FFF2-40B4-BE49-F238E27FC236}">
                  <a16:creationId xmlns:a16="http://schemas.microsoft.com/office/drawing/2014/main" id="{501BFF28-5D3F-7366-95F7-920087404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3" r="7142"/>
            <a:stretch/>
          </p:blipFill>
          <p:spPr>
            <a:xfrm>
              <a:off x="1103222" y="5333912"/>
              <a:ext cx="2251489" cy="1250868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FEB0324-DEEA-BB68-EB73-69067B401A21}"/>
                </a:ext>
              </a:extLst>
            </p:cNvPr>
            <p:cNvCxnSpPr>
              <a:cxnSpLocks/>
            </p:cNvCxnSpPr>
            <p:nvPr/>
          </p:nvCxnSpPr>
          <p:spPr>
            <a:xfrm>
              <a:off x="1755855" y="5445224"/>
              <a:ext cx="93610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33E6A2-C868-5EF7-323B-02DF5049A7F2}"/>
                </a:ext>
              </a:extLst>
            </p:cNvPr>
            <p:cNvSpPr txBox="1"/>
            <p:nvPr/>
          </p:nvSpPr>
          <p:spPr>
            <a:xfrm>
              <a:off x="1641026" y="55232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  <a:latin typeface="Palatino" pitchFamily="2" charset="77"/>
                  <a:ea typeface="Palatino" pitchFamily="2" charset="77"/>
                </a:rPr>
                <a:t>t</a:t>
              </a:r>
              <a:r>
                <a:rPr lang="en-US" i="1" baseline="-25000" dirty="0">
                  <a:solidFill>
                    <a:srgbClr val="7030A0"/>
                  </a:solidFill>
                  <a:latin typeface="Palatino" pitchFamily="2" charset="77"/>
                  <a:ea typeface="Palatino" pitchFamily="2" charset="77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528CD0-C767-67DB-6A48-5C7749FC6044}"/>
                </a:ext>
              </a:extLst>
            </p:cNvPr>
            <p:cNvSpPr txBox="1"/>
            <p:nvPr/>
          </p:nvSpPr>
          <p:spPr>
            <a:xfrm>
              <a:off x="2117382" y="55264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rPr>
                <a:t>t</a:t>
              </a:r>
              <a:r>
                <a:rPr lang="en-US" i="1" baseline="-250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F59A97-BB26-2170-1058-FF64965B0929}"/>
                </a:ext>
              </a:extLst>
            </p:cNvPr>
            <p:cNvSpPr txBox="1"/>
            <p:nvPr/>
          </p:nvSpPr>
          <p:spPr>
            <a:xfrm>
              <a:off x="2787071" y="5980066"/>
              <a:ext cx="1223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‘sloshing’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6F0BF9-262B-C8F8-DA3B-063295773D15}"/>
              </a:ext>
            </a:extLst>
          </p:cNvPr>
          <p:cNvGrpSpPr/>
          <p:nvPr/>
        </p:nvGrpSpPr>
        <p:grpSpPr>
          <a:xfrm>
            <a:off x="4558879" y="4813849"/>
            <a:ext cx="3168641" cy="2147828"/>
            <a:chOff x="4558879" y="4813849"/>
            <a:chExt cx="3168641" cy="2147828"/>
          </a:xfrm>
        </p:grpSpPr>
        <p:pic>
          <p:nvPicPr>
            <p:cNvPr id="10" name="Picture 9" descr="A diagram of a normal distribution&#10;&#10;AI-generated content may be incorrect.">
              <a:extLst>
                <a:ext uri="{FF2B5EF4-FFF2-40B4-BE49-F238E27FC236}">
                  <a16:creationId xmlns:a16="http://schemas.microsoft.com/office/drawing/2014/main" id="{20453C2F-5ED5-58E2-9CC4-19591C07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3"/>
            <a:stretch/>
          </p:blipFill>
          <p:spPr>
            <a:xfrm>
              <a:off x="5024016" y="4893323"/>
              <a:ext cx="2703504" cy="16990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FF5A66-A00A-0C4C-438F-167D2D05A9D8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4813849"/>
              <a:ext cx="0" cy="17784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Picture 9" descr="eyes">
              <a:extLst>
                <a:ext uri="{FF2B5EF4-FFF2-40B4-BE49-F238E27FC236}">
                  <a16:creationId xmlns:a16="http://schemas.microsoft.com/office/drawing/2014/main" id="{2E36C993-CCA5-F585-3ECC-00F4FA682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820917"/>
              <a:ext cx="376146" cy="34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47EDF-F53C-A2A4-0508-C546ED2AC280}"/>
                </a:ext>
              </a:extLst>
            </p:cNvPr>
            <p:cNvSpPr txBox="1"/>
            <p:nvPr/>
          </p:nvSpPr>
          <p:spPr>
            <a:xfrm>
              <a:off x="6084168" y="6592345"/>
              <a:ext cx="520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Palatino" pitchFamily="2" charset="77"/>
                  <a:ea typeface="Palatino" pitchFamily="2" charset="77"/>
                </a:rPr>
                <a:t>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646408-D16E-362A-692D-CD4AB791EF39}"/>
                </a:ext>
              </a:extLst>
            </p:cNvPr>
            <p:cNvSpPr txBox="1"/>
            <p:nvPr/>
          </p:nvSpPr>
          <p:spPr>
            <a:xfrm>
              <a:off x="4558879" y="5149246"/>
              <a:ext cx="132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‘breathing’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E1CFF5-A961-D097-1CA8-667BF88C2832}"/>
                </a:ext>
              </a:extLst>
            </p:cNvPr>
            <p:cNvSpPr txBox="1"/>
            <p:nvPr/>
          </p:nvSpPr>
          <p:spPr>
            <a:xfrm>
              <a:off x="5587094" y="567715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  <a:latin typeface="Palatino" pitchFamily="2" charset="77"/>
                  <a:ea typeface="Palatino" pitchFamily="2" charset="77"/>
                </a:rPr>
                <a:t>t</a:t>
              </a:r>
              <a:r>
                <a:rPr lang="en-US" i="1" baseline="-25000" dirty="0">
                  <a:solidFill>
                    <a:srgbClr val="7030A0"/>
                  </a:solidFill>
                  <a:latin typeface="Palatino" pitchFamily="2" charset="77"/>
                  <a:ea typeface="Palatino" pitchFamily="2" charset="77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70FD8D-BA97-24C8-C03E-A1E61C83EE1F}"/>
                </a:ext>
              </a:extLst>
            </p:cNvPr>
            <p:cNvSpPr txBox="1"/>
            <p:nvPr/>
          </p:nvSpPr>
          <p:spPr>
            <a:xfrm>
              <a:off x="5657062" y="488529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F0"/>
                  </a:solidFill>
                  <a:latin typeface="Palatino" pitchFamily="2" charset="77"/>
                  <a:ea typeface="Palatino" pitchFamily="2" charset="77"/>
                </a:rPr>
                <a:t>t</a:t>
              </a:r>
              <a:r>
                <a:rPr lang="en-US" i="1" baseline="-25000" dirty="0">
                  <a:solidFill>
                    <a:srgbClr val="00B0F0"/>
                  </a:solidFill>
                  <a:latin typeface="Palatino" pitchFamily="2" charset="77"/>
                  <a:ea typeface="Palatino" pitchFamily="2" charset="77"/>
                </a:rPr>
                <a:t>2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5782DC-34F4-6A56-1CF2-B65720B3ACF6}"/>
              </a:ext>
            </a:extLst>
          </p:cNvPr>
          <p:cNvCxnSpPr>
            <a:cxnSpLocks/>
          </p:cNvCxnSpPr>
          <p:nvPr/>
        </p:nvCxnSpPr>
        <p:spPr>
          <a:xfrm>
            <a:off x="2117382" y="5003298"/>
            <a:ext cx="0" cy="17784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29217</TotalTime>
  <Words>3005</Words>
  <Application>Microsoft Macintosh PowerPoint</Application>
  <PresentationFormat>On-screen Show (4:3)</PresentationFormat>
  <Paragraphs>313</Paragraphs>
  <Slides>30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Cambria Math</vt:lpstr>
      <vt:lpstr>Canela Text Regular</vt:lpstr>
      <vt:lpstr>Chalkboard</vt:lpstr>
      <vt:lpstr>Palatino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Memory-Dependent Functionals…</vt:lpstr>
      <vt:lpstr>PowerPoint Presentation</vt:lpstr>
      <vt:lpstr>PowerPoint Presentation</vt:lpstr>
      <vt:lpstr>PowerPoint Presentation</vt:lpstr>
      <vt:lpstr>… Development of Memory-Dependent Functionals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 Maitra</cp:lastModifiedBy>
  <cp:revision>1003</cp:revision>
  <dcterms:created xsi:type="dcterms:W3CDTF">2008-09-04T15:58:00Z</dcterms:created>
  <dcterms:modified xsi:type="dcterms:W3CDTF">2025-04-09T15:34:40Z</dcterms:modified>
</cp:coreProperties>
</file>