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43" r:id="rId2"/>
    <p:sldId id="3217" r:id="rId3"/>
    <p:sldId id="3053" r:id="rId4"/>
    <p:sldId id="3224" r:id="rId5"/>
    <p:sldId id="3225" r:id="rId6"/>
    <p:sldId id="3226" r:id="rId7"/>
    <p:sldId id="3227" r:id="rId8"/>
    <p:sldId id="3242" r:id="rId9"/>
    <p:sldId id="3241" r:id="rId10"/>
    <p:sldId id="3229" r:id="rId11"/>
    <p:sldId id="3180" r:id="rId12"/>
    <p:sldId id="3230" r:id="rId13"/>
    <p:sldId id="3231" r:id="rId14"/>
    <p:sldId id="3232" r:id="rId15"/>
    <p:sldId id="3250" r:id="rId16"/>
    <p:sldId id="3243" r:id="rId17"/>
    <p:sldId id="3251" r:id="rId18"/>
    <p:sldId id="3234" r:id="rId19"/>
    <p:sldId id="3182" r:id="rId20"/>
    <p:sldId id="3036" r:id="rId21"/>
    <p:sldId id="3140" r:id="rId22"/>
    <p:sldId id="3244" r:id="rId23"/>
    <p:sldId id="3252" r:id="rId24"/>
    <p:sldId id="3246" r:id="rId25"/>
    <p:sldId id="3245" r:id="rId26"/>
    <p:sldId id="3247" r:id="rId27"/>
    <p:sldId id="3253" r:id="rId28"/>
    <p:sldId id="3248" r:id="rId29"/>
    <p:sldId id="3235" r:id="rId30"/>
    <p:sldId id="3236" r:id="rId31"/>
    <p:sldId id="3237" r:id="rId32"/>
    <p:sldId id="3239" r:id="rId33"/>
    <p:sldId id="3240" r:id="rId34"/>
    <p:sldId id="310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h Salvad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39AC"/>
    <a:srgbClr val="FF0000"/>
    <a:srgbClr val="FF6600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3345" autoAdjust="0"/>
  </p:normalViewPr>
  <p:slideViewPr>
    <p:cSldViewPr>
      <p:cViewPr varScale="1">
        <p:scale>
          <a:sx n="66" d="100"/>
          <a:sy n="66" d="100"/>
        </p:scale>
        <p:origin x="9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E50F901-D7BF-46C3-A9A7-EF63B842C3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8CF5EB-F93B-4869-911D-214567DD77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7EF8C10-F86A-4CB1-AB0B-A2923B9641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ABB9CA8-432B-4747-A1CA-93EE009C42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0BB03CD-A4D1-450B-A83C-2FA5676EC3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3D513FA-D7B4-40B2-85A4-0CD9FFFBB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C04F57-8C8C-4D39-B4F4-FCAF60312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94C60A8-6AA1-4469-A835-FD8A27D15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1CBBDC-556E-4CAC-B458-A2FAAD95C86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0994B14-9958-475B-8112-CC7306571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322E8B1-FC66-420F-BA17-11DA2B510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  <a:p>
            <a:pPr eaLnBrk="1" hangingPunct="1"/>
            <a:endParaRPr lang="es-E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818957-BBA9-455F-A1DA-E213DAB5C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C8CD5-7580-4BAA-9831-203B2E622B4C}" type="slidenum">
              <a:rPr lang="el-GR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3AC193D-B79F-4CB8-AE50-305D214FD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CB52AAA-3F63-42AB-AD47-8BCDEAA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818957-BBA9-455F-A1DA-E213DAB5C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C8CD5-7580-4BAA-9831-203B2E622B4C}" type="slidenum">
              <a:rPr lang="el-GR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3AC193D-B79F-4CB8-AE50-305D214FD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CB52AAA-3F63-42AB-AD47-8BCDEAA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0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25FA5356-59A2-4B35-8AFE-7B148D06C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8DA43BE-F121-458A-A5E9-CF9DDD540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3639CC03-55EE-4D75-B676-BD453BCE8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72031-1B8C-4016-8980-61388D7B049E}" type="slidenum">
              <a:rPr lang="de-DE" altLang="en-GB" smtClean="0"/>
              <a:pPr>
                <a:spcBef>
                  <a:spcPct val="0"/>
                </a:spcBef>
              </a:pPr>
              <a:t>16</a:t>
            </a:fld>
            <a:endParaRPr lang="de-DE" altLang="en-GB"/>
          </a:p>
        </p:txBody>
      </p:sp>
    </p:spTree>
    <p:extLst>
      <p:ext uri="{BB962C8B-B14F-4D97-AF65-F5344CB8AC3E}">
        <p14:creationId xmlns:p14="http://schemas.microsoft.com/office/powerpoint/2010/main" val="406956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25FA5356-59A2-4B35-8AFE-7B148D06C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8DA43BE-F121-458A-A5E9-CF9DDD540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3639CC03-55EE-4D75-B676-BD453BCE8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72031-1B8C-4016-8980-61388D7B049E}" type="slidenum">
              <a:rPr lang="de-DE" altLang="en-GB" smtClean="0"/>
              <a:pPr>
                <a:spcBef>
                  <a:spcPct val="0"/>
                </a:spcBef>
              </a:pPr>
              <a:t>17</a:t>
            </a:fld>
            <a:endParaRPr lang="de-DE" altLang="en-GB"/>
          </a:p>
        </p:txBody>
      </p:sp>
    </p:spTree>
    <p:extLst>
      <p:ext uri="{BB962C8B-B14F-4D97-AF65-F5344CB8AC3E}">
        <p14:creationId xmlns:p14="http://schemas.microsoft.com/office/powerpoint/2010/main" val="3711328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63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11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430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045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518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24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7CDC7D8-7ED3-46D0-95D3-E78D9DF8B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5DA5E39-4639-4911-8A70-3DF7F7778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3</a:t>
            </a:r>
            <a:endParaRPr lang="en-GB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3B2671F-7CE9-4DBF-A279-DD96E201B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0AC8C-A7D3-48CE-96BB-86E34771C2B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61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013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873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21902-B0F2-4B88-9C87-F298493BF182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2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008A096-3DE3-47E9-98F1-B8FC220B3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62999A4-2328-4B2D-BC87-12C3810B1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089D027-48A9-444A-AEDA-4682FEDA6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3BDF5-0C41-427B-9824-DFC2351AC30F}" type="slidenum">
              <a:rPr lang="de-DE" altLang="en-GB" smtClean="0"/>
              <a:pPr>
                <a:spcBef>
                  <a:spcPct val="0"/>
                </a:spcBef>
              </a:pPr>
              <a:t>3</a:t>
            </a:fld>
            <a:endParaRPr lang="de-DE" altLang="en-GB"/>
          </a:p>
        </p:txBody>
      </p:sp>
    </p:spTree>
    <p:extLst>
      <p:ext uri="{BB962C8B-B14F-4D97-AF65-F5344CB8AC3E}">
        <p14:creationId xmlns:p14="http://schemas.microsoft.com/office/powerpoint/2010/main" val="226547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950E4BED-CA63-4856-9BC4-EB4F68E4D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65B37440-AAFC-4553-BFD5-1EB578D0B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54391490-AF1B-4B98-BB81-70CBFD730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02BA00-999F-41D1-BBA9-0EA98C9FFF72}" type="slidenum">
              <a:rPr lang="de-DE" altLang="en-GB" smtClean="0"/>
              <a:pPr>
                <a:spcBef>
                  <a:spcPct val="0"/>
                </a:spcBef>
              </a:pPr>
              <a:t>8</a:t>
            </a:fld>
            <a:endParaRPr lang="de-DE" altLang="en-GB"/>
          </a:p>
        </p:txBody>
      </p:sp>
    </p:spTree>
    <p:extLst>
      <p:ext uri="{BB962C8B-B14F-4D97-AF65-F5344CB8AC3E}">
        <p14:creationId xmlns:p14="http://schemas.microsoft.com/office/powerpoint/2010/main" val="156581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25FA5356-59A2-4B35-8AFE-7B148D06C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68DA43BE-F121-458A-A5E9-CF9DDD540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3639CC03-55EE-4D75-B676-BD453BCE8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72031-1B8C-4016-8980-61388D7B049E}" type="slidenum">
              <a:rPr lang="de-DE" altLang="en-GB" smtClean="0"/>
              <a:pPr>
                <a:spcBef>
                  <a:spcPct val="0"/>
                </a:spcBef>
              </a:pPr>
              <a:t>9</a:t>
            </a:fld>
            <a:endParaRPr lang="de-DE" altLang="en-GB"/>
          </a:p>
        </p:txBody>
      </p:sp>
    </p:spTree>
    <p:extLst>
      <p:ext uri="{BB962C8B-B14F-4D97-AF65-F5344CB8AC3E}">
        <p14:creationId xmlns:p14="http://schemas.microsoft.com/office/powerpoint/2010/main" val="421320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818957-BBA9-455F-A1DA-E213DAB5C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C8CD5-7580-4BAA-9831-203B2E622B4C}" type="slidenum">
              <a:rPr lang="el-GR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3AC193D-B79F-4CB8-AE50-305D214FD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CB52AAA-3F63-42AB-AD47-8BCDEAA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C9A77F1-A75A-4913-B9F4-886B1D3BB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C609C6-D7ED-46BC-ACD7-5B0C671ACA8D}" type="slidenum">
              <a:rPr lang="el-GR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4E99470-F3A4-4B42-A39B-4F8C71B0C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91E7111F-0375-4CE1-A154-DC81FF4B4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2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818957-BBA9-455F-A1DA-E213DAB5C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C8CD5-7580-4BAA-9831-203B2E622B4C}" type="slidenum">
              <a:rPr lang="el-GR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3AC193D-B79F-4CB8-AE50-305D214FD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CB52AAA-3F63-42AB-AD47-8BCDEAA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7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818957-BBA9-455F-A1DA-E213DAB5C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C8CD5-7580-4BAA-9831-203B2E622B4C}" type="slidenum">
              <a:rPr lang="el-GR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3AC193D-B79F-4CB8-AE50-305D214FD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CB52AAA-3F63-42AB-AD47-8BCDEAA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C201CA-8AF6-4285-BF17-457639518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70196-9AE8-48B5-8E61-3B19D9F38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2F351-FDA6-4538-97BD-5FA73D20F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FDD10-DE20-42AB-9F53-9A4E5C0A1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6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938C96-AA5C-4E77-BA71-DB6BCC6C23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1CA20-D318-4341-AB42-E0041E015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70325-A875-471C-8331-02F373546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29A0-D408-4E8E-8422-25DCA6AAE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3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F4411A-DC35-4168-B764-08AF5E841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141E75-C360-4965-9C0D-2049E05FB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59CF2-CBE1-423C-A089-96923EB80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078BD-E952-4892-B00E-D01B8120C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1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E993C9-A68C-4AFB-B801-1FB8F5ABE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5EF04-42B9-42CE-AE42-E295E510A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B954DA-5028-496E-B2C8-AFD51EB1B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5264-ABBB-4EA8-82BE-A83485408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74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6F045B-37C1-422B-B0A8-3AB6ACE5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D1EFC0-2955-40B6-B9BE-ED2937D9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B0E804-FD06-4ACF-A4F4-2DA2B449C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BDE5-1E75-4556-BAF9-EB916C33F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9EF73A-7BA1-4A64-94FA-2E0A1EE91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56040-35CD-4126-9FFA-FB31B1759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A5D7D-EA40-4BA5-B847-2EC0935E7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0CB6-9FDC-42D9-9F9D-7A74D11ED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41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7443A0-FDB1-4408-834C-50B41FA54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A3A906-8504-4DA8-9A52-B98C8BA89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CB0D2A-8764-40DE-A5C1-85CA79030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F641-97FA-41BA-B33C-A76B2D548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62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8A07DB-4549-4EF0-A359-41E6B6552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10CDD4-988D-43D5-BAD1-D7B86BD74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00BE53-BD5F-4EDA-BEFB-2AB5398CC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5F21-881C-4513-8B97-C56F85AFF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30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4AC286-264B-4EFB-B713-C28B8F3ED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E1F0E6-716B-4A96-9228-E818A3C5E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BC6442-87B6-4BBD-8655-C1BB090DC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BF4F-2BC2-49F4-8A30-0A1D7C6A5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7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B0FD1-E540-4E79-8FF8-F55B83A28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7697E-CE3D-47C4-A2B1-172C3230C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BA664-AF8E-45D5-A918-75B6C8753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00313-7E66-47A3-AD28-4192F3936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39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4BFB4-B3A1-43DA-B703-6AB9DBA3B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84F73-45EA-485E-A52B-6998C109F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6EF6C-373F-463D-979E-0A1FFD430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2790-5684-409C-ABE3-A0EB1841A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41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532E42-88AB-4152-828A-4B5486B67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1BE183-2F19-47A7-86BB-501E3060D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B2977A-0A79-4D46-B168-0404DD1256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6687CE-08BD-436A-ABED-9B2B8E8D9E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EE8217-075E-4CF6-8977-A833DD1C7A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76BB453-6127-4918-BC5B-7704FC88A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ncat.cat/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1.jpeg"/><Relationship Id="rId7" Type="http://schemas.openxmlformats.org/officeDocument/2006/relationships/image" Target="../media/image3.png"/><Relationship Id="rId12" Type="http://schemas.openxmlformats.org/officeDocument/2006/relationships/hyperlink" Target="http://ec.europa.eu/index_en.htm" TargetMode="External"/><Relationship Id="rId17" Type="http://schemas.openxmlformats.org/officeDocument/2006/relationships/hyperlink" Target="http://www.fundaciocatalunya-lapedrera.com/ca/home" TargetMode="External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.micinn.es/contenido.asp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4.emf"/><Relationship Id="rId5" Type="http://schemas.openxmlformats.org/officeDocument/2006/relationships/image" Target="../media/image2.png"/><Relationship Id="rId15" Type="http://schemas.openxmlformats.org/officeDocument/2006/relationships/hyperlink" Target="http://www.icrea.cat/web/home.aspx" TargetMode="External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hyperlink" Target="http://obrasocial.lacaixa.es/laCaixaFoundation/home_en.html" TargetMode="External"/><Relationship Id="rId19" Type="http://schemas.openxmlformats.org/officeDocument/2006/relationships/hyperlink" Target="http://www.micinn.es/portal/site/MICINN/menuitem.7eeac5cd345b4f34f09dfd1001432ea0/?vgnextoid=cba733a6368c2310VgnVCM1000001d04140aRCRD" TargetMode="External"/><Relationship Id="rId4" Type="http://schemas.openxmlformats.org/officeDocument/2006/relationships/hyperlink" Target="http://erc.europa.eu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2.png"/><Relationship Id="rId27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s://www.iesl.forth.gr/en/people/papadakis-nikolaos" TargetMode="External"/><Relationship Id="rId18" Type="http://schemas.openxmlformats.org/officeDocument/2006/relationships/image" Target="../media/image47.jpeg"/><Relationship Id="rId3" Type="http://schemas.openxmlformats.org/officeDocument/2006/relationships/image" Target="../media/image30.jpeg"/><Relationship Id="rId7" Type="http://schemas.openxmlformats.org/officeDocument/2006/relationships/image" Target="../media/image39.jpeg"/><Relationship Id="rId12" Type="http://schemas.openxmlformats.org/officeDocument/2006/relationships/image" Target="../media/image42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hyperlink" Target="https://www.iesl.forth.gr/en/people/liontos-ioannis" TargetMode="External"/><Relationship Id="rId5" Type="http://schemas.openxmlformats.org/officeDocument/2006/relationships/image" Target="../media/image37.jpeg"/><Relationship Id="rId15" Type="http://schemas.openxmlformats.org/officeDocument/2006/relationships/image" Target="../media/image44.png"/><Relationship Id="rId10" Type="http://schemas.openxmlformats.org/officeDocument/2006/relationships/image" Target="../media/image41.jpeg"/><Relationship Id="rId19" Type="http://schemas.openxmlformats.org/officeDocument/2006/relationships/image" Target="../media/image48.jpeg"/><Relationship Id="rId4" Type="http://schemas.openxmlformats.org/officeDocument/2006/relationships/image" Target="../media/image33.png"/><Relationship Id="rId9" Type="http://schemas.openxmlformats.org/officeDocument/2006/relationships/hyperlink" Target="https://www.iesl.forth.gr/en/people/skantzakis-manolis" TargetMode="External"/><Relationship Id="rId1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emf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fo.es/lang/research/groups/member-details?gid=23&amp;people_id=1467" TargetMode="External"/><Relationship Id="rId13" Type="http://schemas.openxmlformats.org/officeDocument/2006/relationships/hyperlink" Target="https://www.icfo.es/lang/research/groups/member-details?gid=23&amp;people_id=1870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www.icfo.es/lang/research/groups/member-details?gid=23&amp;people_id=1288" TargetMode="External"/><Relationship Id="rId12" Type="http://schemas.openxmlformats.org/officeDocument/2006/relationships/hyperlink" Target="https://www.icfo.es/lang/research/groups/member-details?gid=23&amp;people_id=1817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cfo.es/lang/research/groups/member-details?gid=23&amp;people_id=1869" TargetMode="External"/><Relationship Id="rId11" Type="http://schemas.openxmlformats.org/officeDocument/2006/relationships/hyperlink" Target="https://www.icfo.es/lang/research/groups/member-details?gid=23&amp;people_id=1312" TargetMode="External"/><Relationship Id="rId5" Type="http://schemas.openxmlformats.org/officeDocument/2006/relationships/hyperlink" Target="https://www.icfo.eu/lang/research/groups/member-details?gid=23&amp;people_id=2072" TargetMode="External"/><Relationship Id="rId15" Type="http://schemas.openxmlformats.org/officeDocument/2006/relationships/hyperlink" Target="https://www.icfo.es/lang/research/groups/member-details?gid=23&amp;people_id=2002" TargetMode="External"/><Relationship Id="rId10" Type="http://schemas.openxmlformats.org/officeDocument/2006/relationships/hyperlink" Target="https://www.icfo.es/lang/research/groups/member-details?gid=23&amp;people_id=1648" TargetMode="External"/><Relationship Id="rId4" Type="http://schemas.openxmlformats.org/officeDocument/2006/relationships/hyperlink" Target="https://www.icfo.es/lang/research/groups/member-details?gid=23&amp;people_id=1759" TargetMode="External"/><Relationship Id="rId9" Type="http://schemas.openxmlformats.org/officeDocument/2006/relationships/hyperlink" Target="https://www.icfo.es/lang/research/groups/member-details?gid=23&amp;people_id=1825" TargetMode="External"/><Relationship Id="rId14" Type="http://schemas.openxmlformats.org/officeDocument/2006/relationships/hyperlink" Target="https://www.icfo.eu/lang/research/groups/member-details?gid=23&amp;people_id=204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arxiv.org/search/?searchtype=author&amp;query=Chhajlany%2C+R+W" TargetMode="External"/><Relationship Id="rId7" Type="http://schemas.openxmlformats.org/officeDocument/2006/relationships/hyperlink" Target="https://arxiv.org/abs/2508.00377" TargetMode="External"/><Relationship Id="rId2" Type="http://schemas.openxmlformats.org/officeDocument/2006/relationships/hyperlink" Target="https://arxiv.org/search/?searchtype=author&amp;query=Watanabe%2C+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search/?searchtype=author&amp;query=Bhattacharya%2C+U" TargetMode="External"/><Relationship Id="rId5" Type="http://schemas.openxmlformats.org/officeDocument/2006/relationships/hyperlink" Target="https://arxiv.org/search/?searchtype=author&amp;query=Gra%C3%9F%2C+T" TargetMode="External"/><Relationship Id="rId4" Type="http://schemas.openxmlformats.org/officeDocument/2006/relationships/hyperlink" Target="https://arxiv.org/search/?searchtype=author&amp;query=Lewenstein%2C+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search/field/author/Jian-Ping%20Lv" TargetMode="External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ournals.aps.org/search/field/author/Z%20D%20Wan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rea.cat/web/home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erfocusworld.com/articles/print/volume-48/issue-02/features/high-harmonic-generation-pushes-spectroscopy-to-the-cutting-edg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google.es/url?sa=i&amp;rct=j&amp;q=&amp;esrc=s&amp;source=images&amp;cd=&amp;docid=axkK7isouxTwyM&amp;tbnid=DpXdjKRp3lmoKM:&amp;ved=0CAcQjRw&amp;url=http://spie.org/x15484.xml&amp;ei=NVUXVPoCgthqiM6BuA8&amp;bvm=bv.75097201,d.d2s&amp;psig=AFQjCNFyVP_LihWy-CS688pH_JtfqA-u9Q&amp;ust=1410901683636767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ingrube-home.de/science-daniel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chapter/10.1007/978-1-4615-7963-2_1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scholar.google.es/citations?view_op=view_citation&amp;hl=es&amp;user=8qPploUAAAAJ&amp;citation_for_view=8qPploUAAAAJ:u-x6o8ySG0sC" TargetMode="External"/><Relationship Id="rId4" Type="http://schemas.openxmlformats.org/officeDocument/2006/relationships/hyperlink" Target="http://scholar.google.es/citations?view_op=view_citation&amp;hl=es&amp;user=8qPploUAAAAJ&amp;citation_for_view=8qPploUAAAAJ:u5HHmVD_uO8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7" descr="https://webmail.icfo.es/horde/imp/view.php?actionID=view_attach&amp;id=2&amp;uid=148387&amp;mailbox=SU5CT1g&amp;uniq=1423758633033">
            <a:extLst>
              <a:ext uri="{FF2B5EF4-FFF2-40B4-BE49-F238E27FC236}">
                <a16:creationId xmlns:a16="http://schemas.microsoft.com/office/drawing/2014/main" id="{4EA22FA2-2249-4F8F-A49B-9393EBF7BB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0625" y="754063"/>
            <a:ext cx="34798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350" dirty="0"/>
          </a:p>
        </p:txBody>
      </p:sp>
      <p:pic>
        <p:nvPicPr>
          <p:cNvPr id="3075" name="Picture 5" descr="au">
            <a:extLst>
              <a:ext uri="{FF2B5EF4-FFF2-40B4-BE49-F238E27FC236}">
                <a16:creationId xmlns:a16="http://schemas.microsoft.com/office/drawing/2014/main" id="{389F3A29-39BA-44F8-997D-6B14F771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402013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erc">
            <a:hlinkClick r:id="rId4"/>
            <a:extLst>
              <a:ext uri="{FF2B5EF4-FFF2-40B4-BE49-F238E27FC236}">
                <a16:creationId xmlns:a16="http://schemas.microsoft.com/office/drawing/2014/main" id="{EC10A2A3-0124-4A05-89BB-B4B37471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0" y="990600"/>
            <a:ext cx="20669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au">
            <a:extLst>
              <a:ext uri="{FF2B5EF4-FFF2-40B4-BE49-F238E27FC236}">
                <a16:creationId xmlns:a16="http://schemas.microsoft.com/office/drawing/2014/main" id="{42AE8D32-D3E1-4FB5-9A67-614787B0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919538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A2DE62F7-0064-437B-BB8E-72D74C92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735138"/>
            <a:ext cx="2809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en-US" sz="1350"/>
              <a:t>  </a:t>
            </a:r>
          </a:p>
        </p:txBody>
      </p:sp>
      <p:sp>
        <p:nvSpPr>
          <p:cNvPr id="3079" name="Text Box 12">
            <a:extLst>
              <a:ext uri="{FF2B5EF4-FFF2-40B4-BE49-F238E27FC236}">
                <a16:creationId xmlns:a16="http://schemas.microsoft.com/office/drawing/2014/main" id="{FB91F4CF-3209-4106-B28C-0657F9A90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5" y="0"/>
            <a:ext cx="8159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500" b="1" dirty="0" err="1">
                <a:latin typeface="Comic Sans MS" panose="030F0702030302020204" pitchFamily="66" charset="0"/>
              </a:rPr>
              <a:t>AvH</a:t>
            </a:r>
            <a:endParaRPr lang="es-ES" altLang="en-US" sz="1500" b="1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500" b="1">
                <a:latin typeface="Comic Sans MS" panose="030F0702030302020204" pitchFamily="66" charset="0"/>
              </a:rPr>
              <a:t>Feodor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500" b="1">
                <a:latin typeface="Comic Sans MS" panose="030F0702030302020204" pitchFamily="66" charset="0"/>
              </a:rPr>
              <a:t>Lynen</a:t>
            </a:r>
            <a:endParaRPr lang="en-US" altLang="en-US" sz="1500" b="1">
              <a:latin typeface="Comic Sans MS" panose="030F0702030302020204" pitchFamily="66" charset="0"/>
            </a:endParaRPr>
          </a:p>
        </p:txBody>
      </p:sp>
      <p:pic>
        <p:nvPicPr>
          <p:cNvPr id="3080" name="Picture 13" descr="logo Micinn">
            <a:hlinkClick r:id="rId6" tooltip="Micinn.es"/>
            <a:extLst>
              <a:ext uri="{FF2B5EF4-FFF2-40B4-BE49-F238E27FC236}">
                <a16:creationId xmlns:a16="http://schemas.microsoft.com/office/drawing/2014/main" id="{3CE39217-FC92-4D2E-8A43-D5AA4264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911725"/>
            <a:ext cx="1755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3">
            <a:extLst>
              <a:ext uri="{FF2B5EF4-FFF2-40B4-BE49-F238E27FC236}">
                <a16:creationId xmlns:a16="http://schemas.microsoft.com/office/drawing/2014/main" id="{483A5912-5521-4749-8D75-8FD08A1F5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639888"/>
            <a:ext cx="219392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500" b="1">
                <a:solidFill>
                  <a:schemeClr val="accent2"/>
                </a:solidFill>
                <a:latin typeface="Comic Sans MS" panose="030F0702030302020204" pitchFamily="66" charset="0"/>
              </a:rPr>
              <a:t>Advanced ERC Grant: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500" b="1">
                <a:solidFill>
                  <a:schemeClr val="accent2"/>
                </a:solidFill>
                <a:latin typeface="Comic Sans MS" panose="030F0702030302020204" pitchFamily="66" charset="0"/>
              </a:rPr>
              <a:t>OSYRIS</a:t>
            </a:r>
            <a:endParaRPr lang="en-US" altLang="en-US" sz="15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2" name="Picture 2" descr="Generalitat de Catalunya">
            <a:hlinkClick r:id="rId8"/>
            <a:extLst>
              <a:ext uri="{FF2B5EF4-FFF2-40B4-BE49-F238E27FC236}">
                <a16:creationId xmlns:a16="http://schemas.microsoft.com/office/drawing/2014/main" id="{18C2EE26-6FD9-40CD-81D1-C5B39CCE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460625"/>
            <a:ext cx="1658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" descr="erc">
            <a:hlinkClick r:id="rId4"/>
            <a:extLst>
              <a:ext uri="{FF2B5EF4-FFF2-40B4-BE49-F238E27FC236}">
                <a16:creationId xmlns:a16="http://schemas.microsoft.com/office/drawing/2014/main" id="{67FED539-FC01-44A6-92A9-DC3D0698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4325"/>
            <a:ext cx="20669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1" descr="Obra Social La Caixa">
            <a:hlinkClick r:id="rId10"/>
            <a:extLst>
              <a:ext uri="{FF2B5EF4-FFF2-40B4-BE49-F238E27FC236}">
                <a16:creationId xmlns:a16="http://schemas.microsoft.com/office/drawing/2014/main" id="{F0ACFA79-F988-45A7-BF90-F9A3CC22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606550"/>
            <a:ext cx="20669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European Commission">
            <a:hlinkClick r:id="rId12"/>
            <a:extLst>
              <a:ext uri="{FF2B5EF4-FFF2-40B4-BE49-F238E27FC236}">
                <a16:creationId xmlns:a16="http://schemas.microsoft.com/office/drawing/2014/main" id="{453E002B-0FD2-4AB6-9525-696C44DF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973638"/>
            <a:ext cx="228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" descr="Fundacio Cellex Barcelona">
            <a:extLst>
              <a:ext uri="{FF2B5EF4-FFF2-40B4-BE49-F238E27FC236}">
                <a16:creationId xmlns:a16="http://schemas.microsoft.com/office/drawing/2014/main" id="{9826DF5A-597F-40E5-900E-DFB227FA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343400"/>
            <a:ext cx="16398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 descr="Icrea">
            <a:hlinkClick r:id="rId15"/>
            <a:extLst>
              <a:ext uri="{FF2B5EF4-FFF2-40B4-BE49-F238E27FC236}">
                <a16:creationId xmlns:a16="http://schemas.microsoft.com/office/drawing/2014/main" id="{CE1C391E-66ED-4B4E-A9DD-93E2BB0F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913"/>
            <a:ext cx="17510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12">
            <a:extLst>
              <a:ext uri="{FF2B5EF4-FFF2-40B4-BE49-F238E27FC236}">
                <a16:creationId xmlns:a16="http://schemas.microsoft.com/office/drawing/2014/main" id="{4BD0E87C-601D-44EC-894E-5319066ED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430" y="4207740"/>
            <a:ext cx="24134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latin typeface="Comic Sans MS" panose="030F0702030302020204" pitchFamily="66" charset="0"/>
              </a:rPr>
              <a:t> PN FIDEUA/STAMEENA</a:t>
            </a:r>
          </a:p>
        </p:txBody>
      </p:sp>
      <p:pic>
        <p:nvPicPr>
          <p:cNvPr id="3089" name="Picture 12" descr="Obra Social Catalunya Caixa">
            <a:hlinkClick r:id="rId17"/>
            <a:extLst>
              <a:ext uri="{FF2B5EF4-FFF2-40B4-BE49-F238E27FC236}">
                <a16:creationId xmlns:a16="http://schemas.microsoft.com/office/drawing/2014/main" id="{3D32A2D1-18AC-4F83-8803-E162B16F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510213"/>
            <a:ext cx="20669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Excelencia Severo Ochoa">
            <a:hlinkClick r:id="rId19"/>
            <a:extLst>
              <a:ext uri="{FF2B5EF4-FFF2-40B4-BE49-F238E27FC236}">
                <a16:creationId xmlns:a16="http://schemas.microsoft.com/office/drawing/2014/main" id="{71AFA7C2-89CB-47D3-9F41-AFC67B995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93" y="4365648"/>
            <a:ext cx="117207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12">
            <a:extLst>
              <a:ext uri="{FF2B5EF4-FFF2-40B4-BE49-F238E27FC236}">
                <a16:creationId xmlns:a16="http://schemas.microsoft.com/office/drawing/2014/main" id="{55105A6C-3327-43DC-A599-FBEB10B3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3027363"/>
            <a:ext cx="149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accent2"/>
                </a:solidFill>
                <a:latin typeface="Comic Sans MS" panose="030F0702030302020204" pitchFamily="66" charset="0"/>
              </a:rPr>
              <a:t>SGR 1341</a:t>
            </a:r>
          </a:p>
        </p:txBody>
      </p:sp>
      <p:grpSp>
        <p:nvGrpSpPr>
          <p:cNvPr id="3092" name="Group 2">
            <a:extLst>
              <a:ext uri="{FF2B5EF4-FFF2-40B4-BE49-F238E27FC236}">
                <a16:creationId xmlns:a16="http://schemas.microsoft.com/office/drawing/2014/main" id="{03A61FCF-6143-41E1-A609-AE5BCBB06412}"/>
              </a:ext>
            </a:extLst>
          </p:cNvPr>
          <p:cNvGrpSpPr>
            <a:grpSpLocks/>
          </p:cNvGrpSpPr>
          <p:nvPr/>
        </p:nvGrpSpPr>
        <p:grpSpPr bwMode="auto">
          <a:xfrm>
            <a:off x="3757613" y="38100"/>
            <a:ext cx="2193925" cy="1292225"/>
            <a:chOff x="486" y="119"/>
            <a:chExt cx="6878" cy="3829"/>
          </a:xfrm>
        </p:grpSpPr>
        <p:sp>
          <p:nvSpPr>
            <p:cNvPr id="3117" name="Text Box 3">
              <a:extLst>
                <a:ext uri="{FF2B5EF4-FFF2-40B4-BE49-F238E27FC236}">
                  <a16:creationId xmlns:a16="http://schemas.microsoft.com/office/drawing/2014/main" id="{1C5F2C18-9C8C-46B5-AE4C-19E12865C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" y="2306"/>
              <a:ext cx="6878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 sz="1500" b="1">
                  <a:latin typeface="Comic Sans MS" panose="030F0702030302020204" pitchFamily="66" charset="0"/>
                </a:rPr>
                <a:t>Advanced ERC Grant: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 sz="1500" b="1">
                  <a:latin typeface="Comic Sans MS" panose="030F0702030302020204" pitchFamily="66" charset="0"/>
                </a:rPr>
                <a:t>QUAGATUA</a:t>
              </a:r>
              <a:endParaRPr lang="en-US" altLang="en-US" sz="1500" b="1">
                <a:latin typeface="Comic Sans MS" panose="030F0702030302020204" pitchFamily="66" charset="0"/>
              </a:endParaRPr>
            </a:p>
          </p:txBody>
        </p:sp>
        <p:pic>
          <p:nvPicPr>
            <p:cNvPr id="3118" name="Picture 4" descr="http://www.expasy.ch/spotlight/images/sptlt066_1.jpg">
              <a:extLst>
                <a:ext uri="{FF2B5EF4-FFF2-40B4-BE49-F238E27FC236}">
                  <a16:creationId xmlns:a16="http://schemas.microsoft.com/office/drawing/2014/main" id="{2378149C-440C-41C9-A98F-2F243DE83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19"/>
              <a:ext cx="1721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00" name="TextBox 1">
            <a:extLst>
              <a:ext uri="{FF2B5EF4-FFF2-40B4-BE49-F238E27FC236}">
                <a16:creationId xmlns:a16="http://schemas.microsoft.com/office/drawing/2014/main" id="{D6B1208D-280B-4F45-AF9E-CC699AF6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3644900"/>
            <a:ext cx="2316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350" b="1" dirty="0">
                <a:latin typeface="Comic Sans MS" panose="030F0702030302020204" pitchFamily="66" charset="0"/>
              </a:rPr>
              <a:t>FNP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350" b="1" dirty="0">
                <a:latin typeface="Comic Sans MS" panose="030F0702030302020204" pitchFamily="66" charset="0"/>
              </a:rPr>
              <a:t>Polish Science Foundation</a:t>
            </a:r>
            <a:endParaRPr lang="en-GB" altLang="en-US" sz="1350" b="1" dirty="0">
              <a:latin typeface="Comic Sans MS" panose="030F0702030302020204" pitchFamily="66" charset="0"/>
            </a:endParaRPr>
          </a:p>
        </p:txBody>
      </p:sp>
      <p:sp>
        <p:nvSpPr>
          <p:cNvPr id="3101" name="TextBox 1">
            <a:extLst>
              <a:ext uri="{FF2B5EF4-FFF2-40B4-BE49-F238E27FC236}">
                <a16:creationId xmlns:a16="http://schemas.microsoft.com/office/drawing/2014/main" id="{5A2C9A55-8CE1-408E-A536-04F71A99B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4132263"/>
            <a:ext cx="2306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350" b="1" dirty="0">
                <a:latin typeface="Comic Sans MS" panose="030F0702030302020204" pitchFamily="66" charset="0"/>
              </a:rPr>
              <a:t>NCN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350" b="1" dirty="0" err="1">
                <a:latin typeface="Comic Sans MS" panose="030F0702030302020204" pitchFamily="66" charset="0"/>
              </a:rPr>
              <a:t>Narodowe</a:t>
            </a:r>
            <a:r>
              <a:rPr lang="en-US" altLang="en-US" sz="1350" b="1" dirty="0">
                <a:latin typeface="Comic Sans MS" panose="030F0702030302020204" pitchFamily="66" charset="0"/>
              </a:rPr>
              <a:t> Centrum </a:t>
            </a:r>
            <a:r>
              <a:rPr lang="en-US" altLang="en-US" sz="1350" b="1" dirty="0" err="1">
                <a:latin typeface="Comic Sans MS" panose="030F0702030302020204" pitchFamily="66" charset="0"/>
              </a:rPr>
              <a:t>Nauki</a:t>
            </a:r>
            <a:endParaRPr lang="en-GB" altLang="en-US" sz="1350" b="1" dirty="0">
              <a:latin typeface="Comic Sans MS" panose="030F0702030302020204" pitchFamily="66" charset="0"/>
            </a:endParaRPr>
          </a:p>
        </p:txBody>
      </p:sp>
      <p:sp>
        <p:nvSpPr>
          <p:cNvPr id="3096" name="Text Box 12">
            <a:extLst>
              <a:ext uri="{FF2B5EF4-FFF2-40B4-BE49-F238E27FC236}">
                <a16:creationId xmlns:a16="http://schemas.microsoft.com/office/drawing/2014/main" id="{741F990C-A746-491D-A16A-411CD7F6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71700"/>
            <a:ext cx="1771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CERCA/Program</a:t>
            </a:r>
          </a:p>
        </p:txBody>
      </p:sp>
      <p:sp>
        <p:nvSpPr>
          <p:cNvPr id="3097" name="Text Box 12">
            <a:extLst>
              <a:ext uri="{FF2B5EF4-FFF2-40B4-BE49-F238E27FC236}">
                <a16:creationId xmlns:a16="http://schemas.microsoft.com/office/drawing/2014/main" id="{9602FA07-B776-4700-8D4A-B288D16F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762" y="2078037"/>
            <a:ext cx="99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latin typeface="Comic Sans MS" panose="030F0702030302020204" pitchFamily="66" charset="0"/>
              </a:rPr>
              <a:t>MPG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MPI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Garching</a:t>
            </a:r>
            <a:endParaRPr lang="en-US" alt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5085F2-2F16-4ABC-B8BE-CC4098B7DF5F}"/>
              </a:ext>
            </a:extLst>
          </p:cNvPr>
          <p:cNvSpPr txBox="1"/>
          <p:nvPr/>
        </p:nvSpPr>
        <p:spPr>
          <a:xfrm rot="18923788">
            <a:off x="7551738" y="3500438"/>
            <a:ext cx="17145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700" b="1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Symfonia</a:t>
            </a:r>
            <a:endParaRPr lang="en-GB" sz="27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99" name="Picture 8" descr="erc">
            <a:hlinkClick r:id="rId4"/>
            <a:extLst>
              <a:ext uri="{FF2B5EF4-FFF2-40B4-BE49-F238E27FC236}">
                <a16:creationId xmlns:a16="http://schemas.microsoft.com/office/drawing/2014/main" id="{D22A2409-3FB1-4DF2-AF51-AAB01FCD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04800"/>
            <a:ext cx="20669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2FC6EE69-FD29-41CA-B9E3-F3A6F89A9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1006475"/>
            <a:ext cx="21955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500" b="1">
                <a:solidFill>
                  <a:srgbClr val="00B050"/>
                </a:solidFill>
                <a:latin typeface="Comic Sans MS" panose="030F0702030302020204" pitchFamily="66" charset="0"/>
              </a:rPr>
              <a:t>Advanced ERC Grant: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500" b="1">
                <a:solidFill>
                  <a:srgbClr val="00B050"/>
                </a:solidFill>
                <a:latin typeface="Comic Sans MS" panose="030F0702030302020204" pitchFamily="66" charset="0"/>
              </a:rPr>
              <a:t>NOQIA</a:t>
            </a:r>
            <a:endParaRPr lang="en-US" altLang="en-US" sz="15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images.info.science.thomsonreuters.biz/EloquaImages/clients/ThomsonReutersScience/%7B60dc8fb2-55da-4513-b1e3-e29f9f33f34f%7D_Badge_Clarivate_Analytics_Highly_Cited_Researcher.png?utm_campaign=14406%20-%20HCR%202016%20List_SSR_Global_2016%20-%20Danielle%20Pokusa%20-%2031882&amp;utm_medium=email&amp;utm_source=Eloqua">
            <a:extLst>
              <a:ext uri="{FF2B5EF4-FFF2-40B4-BE49-F238E27FC236}">
                <a16:creationId xmlns:a16="http://schemas.microsoft.com/office/drawing/2014/main" id="{E00E8AA9-DA04-4138-AEE8-B200EF11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87" y="41600"/>
            <a:ext cx="7794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Text Box 12">
            <a:extLst>
              <a:ext uri="{FF2B5EF4-FFF2-40B4-BE49-F238E27FC236}">
                <a16:creationId xmlns:a16="http://schemas.microsoft.com/office/drawing/2014/main" id="{8D644945-2708-4E2B-9945-4CAF9E8D9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3062288"/>
            <a:ext cx="1793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accent2"/>
                </a:solidFill>
                <a:latin typeface="Comic Sans MS" panose="030F0702030302020204" pitchFamily="66" charset="0"/>
              </a:rPr>
              <a:t>FEDER/RIS3CAT</a:t>
            </a:r>
          </a:p>
        </p:txBody>
      </p:sp>
      <p:sp>
        <p:nvSpPr>
          <p:cNvPr id="3103" name="Text Box 12">
            <a:extLst>
              <a:ext uri="{FF2B5EF4-FFF2-40B4-BE49-F238E27FC236}">
                <a16:creationId xmlns:a16="http://schemas.microsoft.com/office/drawing/2014/main" id="{ED2753E0-02FC-4F10-9D56-2FE37A69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2689225"/>
            <a:ext cx="1771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  <a:latin typeface="Comic Sans MS" panose="030F0702030302020204" pitchFamily="66" charset="0"/>
              </a:rPr>
              <a:t>Quantum-Cat</a:t>
            </a:r>
          </a:p>
        </p:txBody>
      </p:sp>
      <p:sp>
        <p:nvSpPr>
          <p:cNvPr id="3104" name="Text Box 12">
            <a:extLst>
              <a:ext uri="{FF2B5EF4-FFF2-40B4-BE49-F238E27FC236}">
                <a16:creationId xmlns:a16="http://schemas.microsoft.com/office/drawing/2014/main" id="{066C4115-FF9A-4B61-8216-78CD8375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5313363"/>
            <a:ext cx="16954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mic Sans MS" panose="030F0702030302020204" pitchFamily="66" charset="0"/>
              </a:rPr>
              <a:t> Quantera MAQS</a:t>
            </a:r>
          </a:p>
        </p:txBody>
      </p:sp>
      <p:sp>
        <p:nvSpPr>
          <p:cNvPr id="3105" name="Text Box 12">
            <a:extLst>
              <a:ext uri="{FF2B5EF4-FFF2-40B4-BE49-F238E27FC236}">
                <a16:creationId xmlns:a16="http://schemas.microsoft.com/office/drawing/2014/main" id="{975F7B9B-A824-4CC3-8F07-271BB124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2209800"/>
            <a:ext cx="2108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mic Sans MS" panose="030F0702030302020204" pitchFamily="66" charset="0"/>
              </a:rPr>
              <a:t>EU FET-Open OPTOlogic</a:t>
            </a:r>
          </a:p>
        </p:txBody>
      </p:sp>
      <p:pic>
        <p:nvPicPr>
          <p:cNvPr id="3106" name="Picture 52" descr="frameleft-logo-icfo">
            <a:extLst>
              <a:ext uri="{FF2B5EF4-FFF2-40B4-BE49-F238E27FC236}">
                <a16:creationId xmlns:a16="http://schemas.microsoft.com/office/drawing/2014/main" id="{2AB19159-0393-4C38-AA1C-549E18B0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02350"/>
            <a:ext cx="10429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2">
            <a:extLst>
              <a:ext uri="{FF2B5EF4-FFF2-40B4-BE49-F238E27FC236}">
                <a16:creationId xmlns:a16="http://schemas.microsoft.com/office/drawing/2014/main" id="{4D524256-200E-44B6-8695-7C1ECC156EF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30" y="2597356"/>
            <a:ext cx="21971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Text Box 12">
            <a:extLst>
              <a:ext uri="{FF2B5EF4-FFF2-40B4-BE49-F238E27FC236}">
                <a16:creationId xmlns:a16="http://schemas.microsoft.com/office/drawing/2014/main" id="{0EF3EC73-6897-451C-8E38-83BC7980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5567363"/>
            <a:ext cx="16954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omic Sans MS" panose="030F0702030302020204" pitchFamily="66" charset="0"/>
              </a:rPr>
              <a:t> Quantera DYNAMITE</a:t>
            </a:r>
          </a:p>
        </p:txBody>
      </p:sp>
      <p:sp>
        <p:nvSpPr>
          <p:cNvPr id="3109" name="Rectangle 2">
            <a:extLst>
              <a:ext uri="{FF2B5EF4-FFF2-40B4-BE49-F238E27FC236}">
                <a16:creationId xmlns:a16="http://schemas.microsoft.com/office/drawing/2014/main" id="{627EBAF6-F726-4217-9E5E-F42F8DB5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4614863"/>
            <a:ext cx="3268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600" b="1">
                <a:solidFill>
                  <a:srgbClr val="0039A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“Retos Colaboración” QUSPIN </a:t>
            </a:r>
            <a:endParaRPr lang="en-GB" altLang="en-US" sz="1600" b="1">
              <a:solidFill>
                <a:srgbClr val="0039AC"/>
              </a:solidFill>
              <a:latin typeface="Comic Sans MS" panose="030F0702030302020204" pitchFamily="66" charset="0"/>
            </a:endParaRPr>
          </a:p>
        </p:txBody>
      </p:sp>
      <p:sp>
        <p:nvSpPr>
          <p:cNvPr id="3110" name="Rectangle 3">
            <a:extLst>
              <a:ext uri="{FF2B5EF4-FFF2-40B4-BE49-F238E27FC236}">
                <a16:creationId xmlns:a16="http://schemas.microsoft.com/office/drawing/2014/main" id="{3A5C671E-62E1-46DB-9E79-E70B9469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4897438"/>
            <a:ext cx="4376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600" b="1">
                <a:solidFill>
                  <a:srgbClr val="0039A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European Union NextGenerationEU (PRTR)</a:t>
            </a:r>
            <a:endParaRPr lang="en-GB" altLang="en-US" sz="1600" b="1">
              <a:solidFill>
                <a:srgbClr val="0039A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11" name="Picture 3">
            <a:extLst>
              <a:ext uri="{FF2B5EF4-FFF2-40B4-BE49-F238E27FC236}">
                <a16:creationId xmlns:a16="http://schemas.microsoft.com/office/drawing/2014/main" id="{A67D7ABB-A9C2-4DDB-8275-33709F60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15" y="-33339"/>
            <a:ext cx="1560753" cy="104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3">
            <a:extLst>
              <a:ext uri="{FF2B5EF4-FFF2-40B4-BE49-F238E27FC236}">
                <a16:creationId xmlns:a16="http://schemas.microsoft.com/office/drawing/2014/main" id="{BD1FFA34-54A8-4243-B44A-1C0C8E2B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5438775"/>
            <a:ext cx="10429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3">
            <a:extLst>
              <a:ext uri="{FF2B5EF4-FFF2-40B4-BE49-F238E27FC236}">
                <a16:creationId xmlns:a16="http://schemas.microsoft.com/office/drawing/2014/main" id="{D558FFCB-C901-4FFC-9014-8C8501D0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070601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4" name="Rectangle 5">
            <a:extLst>
              <a:ext uri="{FF2B5EF4-FFF2-40B4-BE49-F238E27FC236}">
                <a16:creationId xmlns:a16="http://schemas.microsoft.com/office/drawing/2014/main" id="{EF77E5CB-A374-49AB-A7D2-3E883742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47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latin typeface="Comic Sans MS" panose="030F0702030302020204" pitchFamily="66" charset="0"/>
              </a:rPr>
              <a:t>NExt</a:t>
            </a:r>
            <a:r>
              <a:rPr lang="en-US" altLang="en-US" sz="1400" b="1" dirty="0">
                <a:latin typeface="Comic Sans MS" panose="030F0702030302020204" pitchFamily="66" charset="0"/>
              </a:rPr>
              <a:t> level Quantum information processing for Science and Technology (</a:t>
            </a:r>
            <a:r>
              <a:rPr lang="en-US" altLang="en-US" sz="1400" b="1" dirty="0" err="1">
                <a:latin typeface="Comic Sans MS" panose="030F0702030302020204" pitchFamily="66" charset="0"/>
              </a:rPr>
              <a:t>NeQST</a:t>
            </a:r>
            <a:r>
              <a:rPr lang="en-US" altLang="en-US" sz="14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115" name="Text Box 12">
            <a:extLst>
              <a:ext uri="{FF2B5EF4-FFF2-40B4-BE49-F238E27FC236}">
                <a16:creationId xmlns:a16="http://schemas.microsoft.com/office/drawing/2014/main" id="{A5F6AABB-CBF5-4EAD-B21D-134220C47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3360738"/>
            <a:ext cx="15001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accent2"/>
                </a:solidFill>
                <a:latin typeface="Comic Sans MS" panose="030F0702030302020204" pitchFamily="66" charset="0"/>
              </a:rPr>
              <a:t>SGR 01452</a:t>
            </a:r>
          </a:p>
        </p:txBody>
      </p:sp>
      <p:pic>
        <p:nvPicPr>
          <p:cNvPr id="3116" name="Picture 6">
            <a:extLst>
              <a:ext uri="{FF2B5EF4-FFF2-40B4-BE49-F238E27FC236}">
                <a16:creationId xmlns:a16="http://schemas.microsoft.com/office/drawing/2014/main" id="{3B4B11B8-5E3B-4242-BF0A-9DFC272B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4970463"/>
            <a:ext cx="1146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264AC770-EB72-4B92-91AA-DFE9BA7D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71" y="1981200"/>
            <a:ext cx="1366677" cy="3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12BABA0-E079-489F-879B-37444137AB6A}"/>
              </a:ext>
            </a:extLst>
          </p:cNvPr>
          <p:cNvSpPr>
            <a:spLocks noChangeArrowheads="1"/>
          </p:cNvSpPr>
          <p:nvPr/>
        </p:nvSpPr>
        <p:spPr bwMode="auto">
          <a:xfrm rot="-534413">
            <a:off x="-79584" y="3485264"/>
            <a:ext cx="9259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" panose="02020603050405020304" pitchFamily="18" charset="0"/>
              </a:rPr>
              <a:t>Topological Quantum Matter @ ICFO-QOT</a:t>
            </a: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645088ED-8AE4-4CA9-8E81-D12DF6798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198" y="726923"/>
            <a:ext cx="20902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MSCA “QU-ATTO”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Doctoral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background_forth_final2-05.jpg">
            <a:extLst>
              <a:ext uri="{FF2B5EF4-FFF2-40B4-BE49-F238E27FC236}">
                <a16:creationId xmlns:a16="http://schemas.microsoft.com/office/drawing/2014/main" id="{D81071A9-7F84-49D1-BA15-14781C10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0"/>
          <a:stretch>
            <a:fillRect/>
          </a:stretch>
        </p:blipFill>
        <p:spPr bwMode="auto">
          <a:xfrm>
            <a:off x="1143000" y="857251"/>
            <a:ext cx="6858000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9">
            <a:extLst>
              <a:ext uri="{FF2B5EF4-FFF2-40B4-BE49-F238E27FC236}">
                <a16:creationId xmlns:a16="http://schemas.microsoft.com/office/drawing/2014/main" id="{449A3876-42EB-4D78-B4C4-0CEA44A8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7" y="857250"/>
            <a:ext cx="215979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50" b="1" dirty="0">
                <a:solidFill>
                  <a:schemeClr val="accent3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Quantum state characterization 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8E2AFD11-7D82-4B12-A3C3-9C07ECBD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b="19684"/>
          <a:stretch>
            <a:fillRect/>
          </a:stretch>
        </p:blipFill>
        <p:spPr bwMode="auto">
          <a:xfrm>
            <a:off x="4193381" y="1916907"/>
            <a:ext cx="2052638" cy="159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>
            <a:extLst>
              <a:ext uri="{FF2B5EF4-FFF2-40B4-BE49-F238E27FC236}">
                <a16:creationId xmlns:a16="http://schemas.microsoft.com/office/drawing/2014/main" id="{E4370F06-F0CF-4FB7-925B-844209417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41339" r="48630"/>
          <a:stretch>
            <a:fillRect/>
          </a:stretch>
        </p:blipFill>
        <p:spPr bwMode="auto">
          <a:xfrm>
            <a:off x="1601392" y="2078832"/>
            <a:ext cx="1835944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9">
            <a:extLst>
              <a:ext uri="{FF2B5EF4-FFF2-40B4-BE49-F238E27FC236}">
                <a16:creationId xmlns:a16="http://schemas.microsoft.com/office/drawing/2014/main" id="{97B9E64C-E905-485F-81D2-B5E5678E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701404"/>
            <a:ext cx="20457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50" b="1">
                <a:cs typeface="Arial" panose="020B0604020202020204" pitchFamily="34" charset="0"/>
              </a:rPr>
              <a:t>Xenon gas jet OFF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679D8-093B-4891-B5C9-B37AD90C6779}"/>
              </a:ext>
            </a:extLst>
          </p:cNvPr>
          <p:cNvSpPr txBox="1"/>
          <p:nvPr/>
        </p:nvSpPr>
        <p:spPr>
          <a:xfrm>
            <a:off x="3358753" y="1856185"/>
            <a:ext cx="17620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coherent state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1AC494E-CEDE-4DCE-B76D-AAE4C623D3EC}"/>
              </a:ext>
            </a:extLst>
          </p:cNvPr>
          <p:cNvSpPr/>
          <p:nvPr/>
        </p:nvSpPr>
        <p:spPr>
          <a:xfrm>
            <a:off x="3492103" y="2457450"/>
            <a:ext cx="594122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281" name="Picture 21">
            <a:extLst>
              <a:ext uri="{FF2B5EF4-FFF2-40B4-BE49-F238E27FC236}">
                <a16:creationId xmlns:a16="http://schemas.microsoft.com/office/drawing/2014/main" id="{C1CD9220-A8D7-41B2-B815-0C545460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11633" r="72636" b="81366"/>
          <a:stretch>
            <a:fillRect/>
          </a:stretch>
        </p:blipFill>
        <p:spPr bwMode="auto">
          <a:xfrm>
            <a:off x="2897983" y="933451"/>
            <a:ext cx="1116806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>
            <a:extLst>
              <a:ext uri="{FF2B5EF4-FFF2-40B4-BE49-F238E27FC236}">
                <a16:creationId xmlns:a16="http://schemas.microsoft.com/office/drawing/2014/main" id="{BCBC921F-974B-4558-9FA6-606D93C706C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558780"/>
            <a:ext cx="6777038" cy="2168438"/>
            <a:chOff x="0" y="3644900"/>
            <a:chExt cx="9036496" cy="2889515"/>
          </a:xfrm>
        </p:grpSpPr>
        <p:pic>
          <p:nvPicPr>
            <p:cNvPr id="54284" name="Picture 19" descr="C:\Users\user\Desktop\Quantum-SLFP_Nature\Quantum-SLFP_NaturePhys\Figures NatPhys\Wigner_3D_BkGsub.png">
              <a:extLst>
                <a:ext uri="{FF2B5EF4-FFF2-40B4-BE49-F238E27FC236}">
                  <a16:creationId xmlns:a16="http://schemas.microsoft.com/office/drawing/2014/main" id="{E32FD260-1220-4A23-A931-CA49AB0BC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6" t="19440" r="18806" b="13997"/>
            <a:stretch>
              <a:fillRect/>
            </a:stretch>
          </p:blipFill>
          <p:spPr bwMode="auto">
            <a:xfrm>
              <a:off x="3851920" y="4221088"/>
              <a:ext cx="2563207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5" name="TextBox 8">
              <a:extLst>
                <a:ext uri="{FF2B5EF4-FFF2-40B4-BE49-F238E27FC236}">
                  <a16:creationId xmlns:a16="http://schemas.microsoft.com/office/drawing/2014/main" id="{C1CCADE8-6B3E-4697-9F12-AD5D8DCA8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44900"/>
              <a:ext cx="2584595" cy="46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50" b="1">
                  <a:cs typeface="Arial" panose="020B0604020202020204" pitchFamily="34" charset="0"/>
                </a:rPr>
                <a:t>Xenon gas jet 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97FAD5-D79F-4137-BB35-18A02B690B6F}"/>
                </a:ext>
              </a:extLst>
            </p:cNvPr>
            <p:cNvSpPr txBox="1"/>
            <p:nvPr/>
          </p:nvSpPr>
          <p:spPr bwMode="auto">
            <a:xfrm>
              <a:off x="2916382" y="3995525"/>
              <a:ext cx="1802291" cy="4921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“cat” state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0F62E3AF-B7FB-419F-904E-7C221E13D2EC}"/>
                </a:ext>
              </a:extLst>
            </p:cNvPr>
            <p:cNvSpPr/>
            <p:nvPr/>
          </p:nvSpPr>
          <p:spPr bwMode="auto">
            <a:xfrm>
              <a:off x="3059264" y="5012504"/>
              <a:ext cx="792201" cy="4331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4D8408-9DB8-47D1-8A4A-8AA9298F4F1D}"/>
                </a:ext>
              </a:extLst>
            </p:cNvPr>
            <p:cNvSpPr/>
            <p:nvPr/>
          </p:nvSpPr>
          <p:spPr bwMode="auto">
            <a:xfrm>
              <a:off x="6804361" y="4292211"/>
              <a:ext cx="287352" cy="288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289" name="Picture 3">
              <a:extLst>
                <a:ext uri="{FF2B5EF4-FFF2-40B4-BE49-F238E27FC236}">
                  <a16:creationId xmlns:a16="http://schemas.microsoft.com/office/drawing/2014/main" id="{79642A26-6C25-446D-A7DA-42AC20A25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93096"/>
              <a:ext cx="2448272" cy="201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18" descr="C:\Users\user\Desktop\Quantum-SLFP_Nature\Quantum-SLFP_NaturePhys\Figures NatPhys\Wigner_2D_BkGsub.png">
              <a:extLst>
                <a:ext uri="{FF2B5EF4-FFF2-40B4-BE49-F238E27FC236}">
                  <a16:creationId xmlns:a16="http://schemas.microsoft.com/office/drawing/2014/main" id="{018F7395-C60E-4503-A240-252993D39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3" t="9975" r="11292" b="3401"/>
            <a:stretch>
              <a:fillRect/>
            </a:stretch>
          </p:blipFill>
          <p:spPr bwMode="auto">
            <a:xfrm>
              <a:off x="6758425" y="4293096"/>
              <a:ext cx="2278071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1" name="TextBox 20">
              <a:extLst>
                <a:ext uri="{FF2B5EF4-FFF2-40B4-BE49-F238E27FC236}">
                  <a16:creationId xmlns:a16="http://schemas.microsoft.com/office/drawing/2014/main" id="{02654B2E-E8CE-47E1-B830-4D35FF434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960" y="4653136"/>
              <a:ext cx="733571" cy="39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W(</a:t>
              </a:r>
              <a:r>
                <a:rPr lang="en-US" altLang="en-US" sz="135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4292" name="TextBox 21">
              <a:extLst>
                <a:ext uri="{FF2B5EF4-FFF2-40B4-BE49-F238E27FC236}">
                  <a16:creationId xmlns:a16="http://schemas.microsoft.com/office/drawing/2014/main" id="{5BC6A949-E2FE-4205-8EFF-D3E11D28B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378869">
              <a:off x="5404197" y="6017864"/>
              <a:ext cx="714334" cy="369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Im[</a:t>
              </a:r>
              <a:r>
                <a:rPr lang="en-US" altLang="en-US" sz="1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54293" name="TextBox 22">
              <a:extLst>
                <a:ext uri="{FF2B5EF4-FFF2-40B4-BE49-F238E27FC236}">
                  <a16:creationId xmlns:a16="http://schemas.microsoft.com/office/drawing/2014/main" id="{FFF62586-CEE5-4AB7-BB93-E0A5EA49F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12720">
              <a:off x="3846246" y="5970723"/>
              <a:ext cx="714334" cy="369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Re[</a:t>
              </a:r>
              <a:r>
                <a:rPr lang="en-US" altLang="en-US" sz="1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54294" name="TextBox 23">
              <a:extLst>
                <a:ext uri="{FF2B5EF4-FFF2-40B4-BE49-F238E27FC236}">
                  <a16:creationId xmlns:a16="http://schemas.microsoft.com/office/drawing/2014/main" id="{D6CD6D23-F072-441E-A61C-9F5F06717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4097" y="6165305"/>
              <a:ext cx="714334" cy="369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Re[</a:t>
              </a:r>
              <a:r>
                <a:rPr lang="en-US" altLang="en-US" sz="1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54295" name="TextBox 24">
              <a:extLst>
                <a:ext uri="{FF2B5EF4-FFF2-40B4-BE49-F238E27FC236}">
                  <a16:creationId xmlns:a16="http://schemas.microsoft.com/office/drawing/2014/main" id="{68509FB9-80D0-46FF-8638-8C3B1C31A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28559" y="5083666"/>
              <a:ext cx="713870" cy="369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Im[</a:t>
              </a:r>
              <a:r>
                <a:rPr lang="en-US" altLang="en-US" sz="1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</p:grpSp>
      <p:sp>
        <p:nvSpPr>
          <p:cNvPr id="24" name="TextBox 83">
            <a:extLst>
              <a:ext uri="{FF2B5EF4-FFF2-40B4-BE49-F238E27FC236}">
                <a16:creationId xmlns:a16="http://schemas.microsoft.com/office/drawing/2014/main" id="{BB75E10A-51C7-4EB0-887C-9298B9D9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22" y="5747148"/>
            <a:ext cx="60074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1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M. Lewenstein </a:t>
            </a:r>
            <a:r>
              <a:rPr lang="en-US" altLang="en-US" sz="1200" b="1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et. al.</a:t>
            </a:r>
            <a:r>
              <a:rPr lang="en-US" altLang="en-US" sz="1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altLang="en-US" sz="12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arXiv</a:t>
            </a:r>
            <a:r>
              <a:rPr lang="en-US" altLang="en-US" sz="1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/2008.10221 (2020), </a:t>
            </a:r>
            <a:r>
              <a:rPr lang="en-GB" sz="1200" b="1" dirty="0">
                <a:solidFill>
                  <a:srgbClr val="C00000"/>
                </a:solidFill>
                <a:latin typeface="+mj-lt"/>
              </a:rPr>
              <a:t>Nature Phys.17, 1104{1108 (2021).</a:t>
            </a:r>
            <a:endParaRPr lang="en-US" altLang="en-US" sz="12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5F04A-0B4D-45A4-A94B-48051D35D30D}"/>
              </a:ext>
            </a:extLst>
          </p:cNvPr>
          <p:cNvSpPr txBox="1"/>
          <p:nvPr/>
        </p:nvSpPr>
        <p:spPr>
          <a:xfrm>
            <a:off x="2138492" y="161806"/>
            <a:ext cx="5256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B050"/>
                </a:solidFill>
                <a:latin typeface="Comic Sans MS" panose="030F0702030302020204" pitchFamily="66" charset="0"/>
              </a:rPr>
              <a:t>1.2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Generation of </a:t>
            </a:r>
            <a:r>
              <a:rPr lang="en-GB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Schödinger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cat states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29">
            <a:extLst>
              <a:ext uri="{FF2B5EF4-FFF2-40B4-BE49-F238E27FC236}">
                <a16:creationId xmlns:a16="http://schemas.microsoft.com/office/drawing/2014/main" id="{433B4C82-D6FB-4182-B1F8-AA30FC28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651000"/>
            <a:ext cx="3311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cs typeface="Arial" panose="020B0604020202020204" pitchFamily="34" charset="0"/>
              </a:rPr>
              <a:t>Attosecond Science and Technology group</a:t>
            </a:r>
          </a:p>
        </p:txBody>
      </p:sp>
      <p:sp>
        <p:nvSpPr>
          <p:cNvPr id="105475" name="Rectangle 10">
            <a:extLst>
              <a:ext uri="{FF2B5EF4-FFF2-40B4-BE49-F238E27FC236}">
                <a16:creationId xmlns:a16="http://schemas.microsoft.com/office/drawing/2014/main" id="{E8DD789A-96F1-410F-9BCE-A151DEE32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376488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buFontTx/>
              <a:buNone/>
            </a:pPr>
            <a:r>
              <a:rPr lang="en-GB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Th. Lamprou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>
                <a:latin typeface="Calibri" panose="020F0502020204030204" pitchFamily="34" charset="0"/>
                <a:cs typeface="Arial" panose="020B0604020202020204" pitchFamily="34" charset="0"/>
              </a:rPr>
              <a:t>N. Papadakis 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>
                <a:latin typeface="Calibri" panose="020F0502020204030204" pitchFamily="34" charset="0"/>
                <a:cs typeface="Arial" panose="020B0604020202020204" pitchFamily="34" charset="0"/>
              </a:rPr>
              <a:t>E. Skantzakis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>
                <a:latin typeface="Calibri" panose="020F0502020204030204" pitchFamily="34" charset="0"/>
                <a:cs typeface="Arial" panose="020B0604020202020204" pitchFamily="34" charset="0"/>
              </a:rPr>
              <a:t>I. Liontos</a:t>
            </a:r>
          </a:p>
        </p:txBody>
      </p:sp>
      <p:pic>
        <p:nvPicPr>
          <p:cNvPr id="105476" name="Picture 3" descr="background_forth_final2-05.jpg">
            <a:extLst>
              <a:ext uri="{FF2B5EF4-FFF2-40B4-BE49-F238E27FC236}">
                <a16:creationId xmlns:a16="http://schemas.microsoft.com/office/drawing/2014/main" id="{5EB4C9BA-52B5-4D12-9DC6-843711622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29" b="88560"/>
          <a:stretch>
            <a:fillRect/>
          </a:stretch>
        </p:blipFill>
        <p:spPr bwMode="auto">
          <a:xfrm>
            <a:off x="63500" y="549275"/>
            <a:ext cx="3860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21">
            <a:extLst>
              <a:ext uri="{FF2B5EF4-FFF2-40B4-BE49-F238E27FC236}">
                <a16:creationId xmlns:a16="http://schemas.microsoft.com/office/drawing/2014/main" id="{33C01236-C2A0-46D8-9325-4C8A329B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11633" r="72636" b="82216"/>
          <a:stretch>
            <a:fillRect/>
          </a:stretch>
        </p:blipFill>
        <p:spPr bwMode="auto">
          <a:xfrm>
            <a:off x="3505200" y="2584450"/>
            <a:ext cx="2098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Box 29">
            <a:extLst>
              <a:ext uri="{FF2B5EF4-FFF2-40B4-BE49-F238E27FC236}">
                <a16:creationId xmlns:a16="http://schemas.microsoft.com/office/drawing/2014/main" id="{BB7EC274-DBE5-4323-9E1D-82D5FC72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"/>
            <a:ext cx="4964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cs typeface="Arial" panose="020B0604020202020204" pitchFamily="34" charset="0"/>
              </a:rPr>
              <a:t>ICFO + UCL + Guangdong Technion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cs typeface="Arial" panose="020B0604020202020204" pitchFamily="34" charset="0"/>
              </a:rPr>
              <a:t>+ Aarhus</a:t>
            </a:r>
          </a:p>
        </p:txBody>
      </p:sp>
      <p:sp>
        <p:nvSpPr>
          <p:cNvPr id="105479" name="Rectangle 10">
            <a:extLst>
              <a:ext uri="{FF2B5EF4-FFF2-40B4-BE49-F238E27FC236}">
                <a16:creationId xmlns:a16="http://schemas.microsoft.com/office/drawing/2014/main" id="{D2F6C743-0545-4EED-B68F-25FBA2F8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239838"/>
            <a:ext cx="31019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M. Lewenstein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J. Rivera-Dean</a:t>
            </a:r>
            <a:endParaRPr lang="en-GB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M. F. </a:t>
            </a:r>
            <a:r>
              <a:rPr lang="en-GB" alt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Ciappina</a:t>
            </a: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en-GB" alt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Pisanty</a:t>
            </a: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Ph. Stammer  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A. Maxwell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GB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GB" alt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Ordóñez</a:t>
            </a:r>
            <a:endParaRPr lang="en-GB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80" name="Picture 13" descr="Marcelo Ciappina">
            <a:extLst>
              <a:ext uri="{FF2B5EF4-FFF2-40B4-BE49-F238E27FC236}">
                <a16:creationId xmlns:a16="http://schemas.microsoft.com/office/drawing/2014/main" id="{EE5AF598-5DBC-4E2F-93AF-B68C6FF7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b="26604"/>
          <a:stretch>
            <a:fillRect/>
          </a:stretch>
        </p:blipFill>
        <p:spPr bwMode="auto">
          <a:xfrm>
            <a:off x="5240338" y="5170488"/>
            <a:ext cx="15636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AutoShape 15" descr="data:image/jpeg;base64,/9j/4AAQSkZJRgABAQAAAQABAAD/2wCEAAkGBwgHBgkIBwgKCgkLDRYPDQwMDRsUFRAWIB0iIiAdHx8kKDQsJCYxJx8fLT0tMTU3Ojo6Iys/RD84QzQ5OjcBCgoKDQwNGg8PGjclHyU3Nzc3Nzc3Nzc3Nzc3Nzc3Nzc3Nzc3Nzc3Nzc3Nzc3Nzc3Nzc3Nzc3Nzc3Nzc3Nzc3N//AABEIAKAAcAMBIgACEQEDEQH/xAAcAAABBQEBAQAAAAAAAAAAAAAGAgMEBQcBAAj/xABBEAACAQMCAwUEBwQIBwAAAAABAgMABBEFIQYSMRNBUWFxByKBoRQjMkKRscEVQ2LRJDNyc4KS4fAWNFJjZKLx/8QAGQEAAwEBAQAAAAAAAAAAAAAAAQIDBAAF/8QAIREAAgICAwACAwAAAAAAAAAAAAECEQMhEjFBEyIEUWH/2gAMAwEAAhEDEQA/AD621Czmw0U6MPI1PhkibOHU/GsRk4Q1y03FjMMfejz+lICa/YY+s1GEebMfzrNyyLwsoRfpu0ITnzzL0HfS2UCOUjwNYbFxNxBb7DUHOO6SIGrjSeN9ce8t7ab6LKksiox5SDgn1pXlfqD8f9I/tQgE2pxkSqrLCqhW6nLUMQaLJETLPLsrbKm5O/jRxx/PZftBLaTTw92YlaO6Ln3BnfI76ore6t4WjdIZZ5M7Z+7+J2qmGX0I5I/Y8nC9td26GAOHKljzHBGe7f8ASoz8MBEBkkzJj7IGPSiUa27yLbXUBSDkJZlUHbHUDv8AgfhQ9fX0bzItrMzx9uoHMegJ7u+rWLxRUalpk9tGGdGCry5yOm/zqpm/rpfLP5VoBvFuUbtfrEDHlyM5HShS9hz9JcWEjo7sUnjU8u42FdyFcCsm6IP4BXFYBpD/ABj5VNuW057hQnaRpyRA83cc+8abSGyZZiLogmZuXK/dA2NHkhaIGfez6flXYxl4lHXnz8qnNYW4Qst7GTkjHoB/OkpYqLpBHcxkLHI+S3genxruSoKWzezxE0MCvdWE6k/aVRnFSLfibSJ1xOTGMfvU2q1QZJBG2O+vSWVrcpyT20Tr5rXWisa9K5JuG7/Kh7KU+BwDTL8NaAxE8NtB2qYZWRuhFOtwpor4YWaoQcgoSKjxcKWVmXltpZ1OeYgtkbd1JJKmUShemBfFcQm4iZSilY4VLFj3b1XNDBHFJIqtzj6xG5fdA8KItaWIa1NI498Iq9PEbfrUuGzS4tcSKpIHVtqzqfGKHhjU27Ma1PUJpbpipK4ZumwxUrShPMuW90Z3/Qj41p0nDlj2vO9tasWPXk3z61V3Npp1jIVlkij97GMgb1zytotD8ZJ22DE1qIQjTMeU+7kd2adn13VuH4IU0yUpbvlmHIGBb40/r5SRMwnmHcMb7VWa3dBdPhtl5HKksSeo3AxTY/uqkRzpQlcR48eanKMXtlYT/wB5a4/Wvf8AGGnSLy3XDWlsP4CVP5UOSynN0So3ddh3VUXQ/pD8o+9sBT/EiKyX4HX7W4XnXEvDLr/c3JH60qzHCV3ewwx2GqQyySBF+sBG56delB9g5Ujei3g6L6TxFYhlBCPzn4DNSlcfSyjF+Gqaf7QdAumAN0ImPdIMURWWs6bdD6m6jb0YUG3ns1tZSexkH+IVTXXsxv4GL2Ug/wAD8tVrIiX0ZrSPG4wjA+hpMy/UufKscbROMtKBaGW7CL383MKn6Hr/ABQNStrW/UNDJIFctHggUrnNLaGUY+MlahNE3GM1nNgm4hUocb5UH+dSb43XMqW9sJS4wOYkIvXJON6ruJL7SbTiqI3unP26NHyXUUmCOmM+VF9qqMWjlJABPp1rOtpM04v0wS4ctb83XZXEKxJ0co7HGenU9elV0thdyXOoMpRXjlcQsVDEMMYzkYxijS3v7cTkqI4bUP2aO3WV+/0x86GrrWrW24hlihk7QOxMqcv2Rj7WfHy8K7+mitUD8dhfPcvNchSF7xtzfAbUOa8OTVLqMjl5XO3xz+VaNqboZFUHAfA286zHiq6QcT6hE2QFkADDfOFGfmK0YN7MX5Sa0iBdPiO5OfvrUgwQixS4CfWSO+W8h0qJcxM0EvZkOXI5QOpFWNzGyabax435C34mrT6MuNbKq2zzbeNHns9Q/tK4uD+5tWIPmdqCraCVCOaNgPSj3g0CHR9VuPFViB+dZMr0a4rRrgtrxZmMd1mMrjlPjUpHvF68reGK4jBzlSDkd1M6nqlro+my39/IY7eHBZgMnc4AA7zmtl2ZBF1rUtlI5vLQpaIMyT591R4nNZtxf7Rrea8xoMHN2Z2uJRgE+Kr3/H8KFuL+M9Q4nn5WLW9gpzFbK3zfxb5Du8aGyaPFPs5y/QrW9TvL95Li7uJJZ3++x3/0rW9G4hj1zRo545RFO6BZlHVH6N/MeorFL1tsUb+yuI3N3qttF/zJ08zW5I+y6MNx+ODSTxqSofHNxdmkz6fPNaJCEhWEYGOX5nehybQ54bjtrN4GYEDmZDjHTH+tXGh8WRXdk0NxC8c8JKOFGeVvAj9apdV19+zMFpAzzHvYcoBz1zWZxpmtStb7IGt6la28B+vUzWyFnjXfpvgVl00sl1M9xMxaWRizE95NHF3pzxcN61qV03NJyCHn/iYj+dA6D3a044pLRmyybdMlQuSgzTyzspxnI896jQdPKnGG2apREIuHlg1S5S07ZYLiTaPn+yx8M91FepW78PcNvDOyGSa4+4cg7VmMEnLNGQSPf6juo3v5wNG0y3u2ZwIjJucnLE/pWXPG2kXxP0L4+H+IrHDaXq3bKN+SSqPjbVOIBw7LY6xacsLyp9aOmQcj8qME0K5giC6Vqs9udyO098fOs89perauZ4NB1G5hlFuFnZolxzkghc+gzt51VRVkuWgNjOSR50pjgVHD8rqT0xg0tW5tvGqiURbk5byq24f1y84e1SO/05lEpiaJuYdVbr6dOtU0274p6TZkrgmpfsu41rQrfivReZbt0b6XZ55hLysVJXA6jHhvmpfCVnLxB/SFXsrVTyyP35HUDP8AsVYexu4SThOeFv3N86Z8OZFb9aLIYUuUlUwxR2pch40XGQerHzJ3oPDGT5MvHPKMaM29qN4kHDr6XYWscdkLiLEozzSN7xJ891/WsvjjBTBGQa1/21WqQcOQuBgyX6qPQI1ZHFjlGelM9EW7OwjEjL3ACvXT8pVF6nekW5PO7HvNIkbNwT4CgAS5IIVeq9fWi3Ub+O8jtmhGEEKDHhgb/PNCD56Db8/jVjp0h7EoScodqlljaspje6N/TXdNit3nmn7JI1LPzDG1YFqd2+paleXcrMXmmeT3uoBJx+AwPhSptVvrqAQXV3JIqH7JOAfXxqC594Hp500E0vsJJp9CZJCQVfGe416OTLIO+mnYHIzkV63PvliDgA4NOA6wLzbeNLkOSPKvL9WSx3J6V6TPeN6441X2K3itDrmnc31hjjuYx44JVvzWtW02IBCjYPMDmsI9kFz2HG1uhPu3FvLAfPOD+a1u9kcSLnrkinXQTO/bupj4Z0mP/wAtif8AIaxsELECelbf7eYefheylH7u8HzRhWG55kC+FK+wDowjkHG52qMTi4ztXZ8YBPdTUZ53GcdKUI8+4IHxpyCTsZFA+9tSccifZAprPfXNWch9nQtnmKt+FJkkYJ1VhSsDq+D5VGmAzmNsHwogQlm5tsb9AKldm9ugjdsjqBnoe/8ASkaVbme552+zHvnuJ7qkauSkkQ7uU0AXuiMp55d+gpUp3BpuJvGvSNnaiMEfs/lMPGGlNnGZiPxU19GE8k/MOhIbbzr5n4Xcx69prruy3CkV9Kx4l5ZD3LgU8ejio9qGmHV+Cb+ONC0kSi4jA6kpucfDNfNXNytyHwBFfWSTZBi7wOh7xXzp7SuGn4e1wtBG37PuMtA2Nl7ynqO7yoSRwNTEFMUxBhSc+Fc59sGvIaQ4lL7w2f50lx/EK5GAR0+NOBfM/jRALffocCo7p6+oNSyKQ6bUQIsuG7aW6t5kTBKvsDtjaq/X4LyK55rm1kijX3VYjY/HpVlwhL2OtLG78qyoV5fFu79a0Lsw64wCCMEEd1ZMmZ4500Xx4lNWYwr4pStk1tll7LrHiWza75VsVfeKWJcF/PHT5VQ6r7EeIbYs+mXNpeoM4Rn7N/Tfb5irQnyViSjQK8DwibijTweiOWbfuwf519ALcrFD9ok+ArGNO4H400W57c6Dc8w74nSTH+VjV1NxHrNpEsWr6Zd2zodpJ7d0U/EjGavFoQ1CS4VkR+flfqM0M8WG31HTXtLqBZYmPvg93mD3EVG4f0vX+KtNW/ge3trYkrE0zH6zGxIAB2yPKh7jDh3inSoXe6tTcWYG89q5cD1H2gPPGPOuckdszbWdLbT7p0RxJDnKP5eB86rs4NWN5Ie+T3T0BOaiFAy5IwTSMIqCQdDT+ahhOUgg99SQaBxMX3lzVppHDer60hksLJ2gHW4kPJEP8Z2/CmOD9S0604mspdct1fTVZjKsik78p5SR4c3LW0W015qkUFxfBYS65SCP+rgGPsrjY/2u/wBNqWU1FWPjxObMrn4QvtMxcy3tqJYSHVYUmk6HvIT+dGmjwnWJbWCDP9I3Yqc8qfeIPpsD4kURTWtvyvGwVpMEg+XjXuAGgTW7yCQD6R2QZD5AnIHn0/2KztrLJWaZY/ji2g+toEtbdIYlCqihVUDoBTqse+mzJvjNdDetajGOZ867gSAo+GQ7EEZBpAYU4MYzXHDUEEFrbrDbQpDEmyxxqFVR5AU3IfDpTkhGKjuT8PCuOM+4z9lula8ZLvSwmnagSWPKv1Up/iUdCfEfEGsc13hXVtCn7DUrRot8LIN0f+y3Q/nX1EpB9R40xcRRzp2cyJJG3VHGQfhQbo6rPkaaKSJiHUj1pyNsqD4VpXtGsbS34luY7S1igiWNByxpyrzEAk48d6ALuzFvISh9xj08KK2APxw9Z4IaJSMd4o1jdWskBfCtGCCvUbf/ACqUjqNt+7uNcF99D0wXEynktZSk5/7Tb5+G34V5kW26PThRaXupwxzWsrYxMeQkH/qG3/tioPDl99C4tUylVIyCWPRTkHfyJFVmpzpyy2Q5eZ257ZgOv3uXPkQT6elW3Dtjp2s6l9PlkEnIv9WJOVlb7wwOoyO+qwu7GyOKjs1KMsRvTgqJFfQcoHKwx5U8t3bH75HwNbeaPM4sfFOZAUZpqJ45COzkDeQNUd1xbZwuVVRkHAU55iPQdKWU4x7OUWy6kPh0phmqvtuIbK82YmInx6f6VNfoGU8wIzkGipKXRzTQpTtnzpGdxXc+4Kb5vfNCQUZ5r4WfWtRDKrAygbjwRRQpquiWpdJViKmORZOVejYIOCPhRJfS9pqWoP43co/BiP0qDcMSNj+NYXKSk6NainFWf//Z">
            <a:extLst>
              <a:ext uri="{FF2B5EF4-FFF2-40B4-BE49-F238E27FC236}">
                <a16:creationId xmlns:a16="http://schemas.microsoft.com/office/drawing/2014/main" id="{27262CA2-6FCF-4692-8EDA-13F708470F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25" y="30163"/>
            <a:ext cx="106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5482" name="AutoShape 17" descr="data:image/jpeg;base64,/9j/4AAQSkZJRgABAQAAAQABAAD/2wCEAAkGBwgHBgkIBwgKCgkLDRYPDQwMDRsUFRAWIB0iIiAdHx8kKDQsJCYxJx8fLT0tMTU3Ojo6Iys/RD84QzQ5OjcBCgoKDQwNGg8PGjclHyU3Nzc3Nzc3Nzc3Nzc3Nzc3Nzc3Nzc3Nzc3Nzc3Nzc3Nzc3Nzc3Nzc3Nzc3Nzc3Nzc3N//AABEIAKAAcAMBIgACEQEDEQH/xAAcAAABBQEBAQAAAAAAAAAAAAAGAgMEBQcBAAj/xABBEAACAQMCAwUEBwQIBwAAAAABAgMABBEFIQYSMRNBUWFxByKBoRQjMkKRscEVQ2LRJDNyc4KS4fAWNFJjZKLx/8QAGQEAAwEBAQAAAAAAAAAAAAAAAQIDBAAF/8QAIREAAgICAwACAwAAAAAAAAAAAAECEQMhEjFBEyIEUWH/2gAMAwEAAhEDEQA/AD621Czmw0U6MPI1PhkibOHU/GsRk4Q1y03FjMMfejz+lICa/YY+s1GEebMfzrNyyLwsoRfpu0ITnzzL0HfS2UCOUjwNYbFxNxBb7DUHOO6SIGrjSeN9ce8t7ab6LKksiox5SDgn1pXlfqD8f9I/tQgE2pxkSqrLCqhW6nLUMQaLJETLPLsrbKm5O/jRxx/PZftBLaTTw92YlaO6Ln3BnfI76ore6t4WjdIZZ5M7Z+7+J2qmGX0I5I/Y8nC9td26GAOHKljzHBGe7f8ASoz8MBEBkkzJj7IGPSiUa27yLbXUBSDkJZlUHbHUDv8AgfhQ9fX0bzItrMzx9uoHMegJ7u+rWLxRUalpk9tGGdGCry5yOm/zqpm/rpfLP5VoBvFuUbtfrEDHlyM5HShS9hz9JcWEjo7sUnjU8u42FdyFcCsm6IP4BXFYBpD/ABj5VNuW057hQnaRpyRA83cc+8abSGyZZiLogmZuXK/dA2NHkhaIGfez6flXYxl4lHXnz8qnNYW4Qst7GTkjHoB/OkpYqLpBHcxkLHI+S3genxruSoKWzezxE0MCvdWE6k/aVRnFSLfibSJ1xOTGMfvU2q1QZJBG2O+vSWVrcpyT20Tr5rXWisa9K5JuG7/Kh7KU+BwDTL8NaAxE8NtB2qYZWRuhFOtwpor4YWaoQcgoSKjxcKWVmXltpZ1OeYgtkbd1JJKmUShemBfFcQm4iZSilY4VLFj3b1XNDBHFJIqtzj6xG5fdA8KItaWIa1NI498Iq9PEbfrUuGzS4tcSKpIHVtqzqfGKHhjU27Ma1PUJpbpipK4ZumwxUrShPMuW90Z3/Qj41p0nDlj2vO9tasWPXk3z61V3Npp1jIVlkij97GMgb1zytotD8ZJ22DE1qIQjTMeU+7kd2adn13VuH4IU0yUpbvlmHIGBb40/r5SRMwnmHcMb7VWa3dBdPhtl5HKksSeo3AxTY/uqkRzpQlcR48eanKMXtlYT/wB5a4/Wvf8AGGnSLy3XDWlsP4CVP5UOSynN0So3ddh3VUXQ/pD8o+9sBT/EiKyX4HX7W4XnXEvDLr/c3JH60qzHCV3ewwx2GqQyySBF+sBG56delB9g5Ujei3g6L6TxFYhlBCPzn4DNSlcfSyjF+Gqaf7QdAumAN0ImPdIMURWWs6bdD6m6jb0YUG3ns1tZSexkH+IVTXXsxv4GL2Ug/wAD8tVrIiX0ZrSPG4wjA+hpMy/UufKscbROMtKBaGW7CL383MKn6Hr/ABQNStrW/UNDJIFctHggUrnNLaGUY+MlahNE3GM1nNgm4hUocb5UH+dSb43XMqW9sJS4wOYkIvXJON6ruJL7SbTiqI3unP26NHyXUUmCOmM+VF9qqMWjlJABPp1rOtpM04v0wS4ctb83XZXEKxJ0co7HGenU9elV0thdyXOoMpRXjlcQsVDEMMYzkYxijS3v7cTkqI4bUP2aO3WV+/0x86GrrWrW24hlihk7QOxMqcv2Rj7WfHy8K7+mitUD8dhfPcvNchSF7xtzfAbUOa8OTVLqMjl5XO3xz+VaNqboZFUHAfA286zHiq6QcT6hE2QFkADDfOFGfmK0YN7MX5Sa0iBdPiO5OfvrUgwQixS4CfWSO+W8h0qJcxM0EvZkOXI5QOpFWNzGyabax435C34mrT6MuNbKq2zzbeNHns9Q/tK4uD+5tWIPmdqCraCVCOaNgPSj3g0CHR9VuPFViB+dZMr0a4rRrgtrxZmMd1mMrjlPjUpHvF68reGK4jBzlSDkd1M6nqlro+my39/IY7eHBZgMnc4AA7zmtl2ZBF1rUtlI5vLQpaIMyT591R4nNZtxf7Rrea8xoMHN2Z2uJRgE+Kr3/H8KFuL+M9Q4nn5WLW9gpzFbK3zfxb5Du8aGyaPFPs5y/QrW9TvL95Li7uJJZ3++x3/0rW9G4hj1zRo545RFO6BZlHVH6N/MeorFL1tsUb+yuI3N3qttF/zJ08zW5I+y6MNx+ODSTxqSofHNxdmkz6fPNaJCEhWEYGOX5nehybQ54bjtrN4GYEDmZDjHTH+tXGh8WRXdk0NxC8c8JKOFGeVvAj9apdV19+zMFpAzzHvYcoBz1zWZxpmtStb7IGt6la28B+vUzWyFnjXfpvgVl00sl1M9xMxaWRizE95NHF3pzxcN61qV03NJyCHn/iYj+dA6D3a044pLRmyybdMlQuSgzTyzspxnI896jQdPKnGG2apREIuHlg1S5S07ZYLiTaPn+yx8M91FepW78PcNvDOyGSa4+4cg7VmMEnLNGQSPf6juo3v5wNG0y3u2ZwIjJucnLE/pWXPG2kXxP0L4+H+IrHDaXq3bKN+SSqPjbVOIBw7LY6xacsLyp9aOmQcj8qME0K5giC6Vqs9udyO098fOs89perauZ4NB1G5hlFuFnZolxzkghc+gzt51VRVkuWgNjOSR50pjgVHD8rqT0xg0tW5tvGqiURbk5byq24f1y84e1SO/05lEpiaJuYdVbr6dOtU0274p6TZkrgmpfsu41rQrfivReZbt0b6XZ55hLysVJXA6jHhvmpfCVnLxB/SFXsrVTyyP35HUDP8AsVYexu4SThOeFv3N86Z8OZFb9aLIYUuUlUwxR2pch40XGQerHzJ3oPDGT5MvHPKMaM29qN4kHDr6XYWscdkLiLEozzSN7xJ891/WsvjjBTBGQa1/21WqQcOQuBgyX6qPQI1ZHFjlGelM9EW7OwjEjL3ACvXT8pVF6nekW5PO7HvNIkbNwT4CgAS5IIVeq9fWi3Ub+O8jtmhGEEKDHhgb/PNCD56Db8/jVjp0h7EoScodqlljaspje6N/TXdNit3nmn7JI1LPzDG1YFqd2+paleXcrMXmmeT3uoBJx+AwPhSptVvrqAQXV3JIqH7JOAfXxqC594Hp500E0vsJJp9CZJCQVfGe416OTLIO+mnYHIzkV63PvliDgA4NOA6wLzbeNLkOSPKvL9WSx3J6V6TPeN6441X2K3itDrmnc31hjjuYx44JVvzWtW02IBCjYPMDmsI9kFz2HG1uhPu3FvLAfPOD+a1u9kcSLnrkinXQTO/bupj4Z0mP/wAtif8AIaxsELECelbf7eYefheylH7u8HzRhWG55kC+FK+wDowjkHG52qMTi4ztXZ8YBPdTUZ53GcdKUI8+4IHxpyCTsZFA+9tSccifZAprPfXNWch9nQtnmKt+FJkkYJ1VhSsDq+D5VGmAzmNsHwogQlm5tsb9AKldm9ugjdsjqBnoe/8ASkaVbme552+zHvnuJ7qkauSkkQ7uU0AXuiMp55d+gpUp3BpuJvGvSNnaiMEfs/lMPGGlNnGZiPxU19GE8k/MOhIbbzr5n4Xcx69prruy3CkV9Kx4l5ZD3LgU8ejio9qGmHV+Cb+ONC0kSi4jA6kpucfDNfNXNytyHwBFfWSTZBi7wOh7xXzp7SuGn4e1wtBG37PuMtA2Nl7ynqO7yoSRwNTEFMUxBhSc+Fc59sGvIaQ4lL7w2f50lx/EK5GAR0+NOBfM/jRALffocCo7p6+oNSyKQ6bUQIsuG7aW6t5kTBKvsDtjaq/X4LyK55rm1kijX3VYjY/HpVlwhL2OtLG78qyoV5fFu79a0Lsw64wCCMEEd1ZMmZ4500Xx4lNWYwr4pStk1tll7LrHiWza75VsVfeKWJcF/PHT5VQ6r7EeIbYs+mXNpeoM4Rn7N/Tfb5irQnyViSjQK8DwibijTweiOWbfuwf519ALcrFD9ok+ArGNO4H400W57c6Dc8w74nSTH+VjV1NxHrNpEsWr6Zd2zodpJ7d0U/EjGavFoQ1CS4VkR+flfqM0M8WG31HTXtLqBZYmPvg93mD3EVG4f0vX+KtNW/ge3trYkrE0zH6zGxIAB2yPKh7jDh3inSoXe6tTcWYG89q5cD1H2gPPGPOuckdszbWdLbT7p0RxJDnKP5eB86rs4NWN5Ie+T3T0BOaiFAy5IwTSMIqCQdDT+ahhOUgg99SQaBxMX3lzVppHDer60hksLJ2gHW4kPJEP8Z2/CmOD9S0604mspdct1fTVZjKsik78p5SR4c3LW0W015qkUFxfBYS65SCP+rgGPsrjY/2u/wBNqWU1FWPjxObMrn4QvtMxcy3tqJYSHVYUmk6HvIT+dGmjwnWJbWCDP9I3Yqc8qfeIPpsD4kURTWtvyvGwVpMEg+XjXuAGgTW7yCQD6R2QZD5AnIHn0/2KztrLJWaZY/ji2g+toEtbdIYlCqihVUDoBTqse+mzJvjNdDetajGOZ867gSAo+GQ7EEZBpAYU4MYzXHDUEEFrbrDbQpDEmyxxqFVR5AU3IfDpTkhGKjuT8PCuOM+4z9lula8ZLvSwmnagSWPKv1Up/iUdCfEfEGsc13hXVtCn7DUrRot8LIN0f+y3Q/nX1EpB9R40xcRRzp2cyJJG3VHGQfhQbo6rPkaaKSJiHUj1pyNsqD4VpXtGsbS34luY7S1igiWNByxpyrzEAk48d6ALuzFvISh9xj08KK2APxw9Z4IaJSMd4o1jdWskBfCtGCCvUbf/ACqUjqNt+7uNcF99D0wXEynktZSk5/7Tb5+G34V5kW26PThRaXupwxzWsrYxMeQkH/qG3/tioPDl99C4tUylVIyCWPRTkHfyJFVmpzpyy2Q5eZ257ZgOv3uXPkQT6elW3Dtjp2s6l9PlkEnIv9WJOVlb7wwOoyO+qwu7GyOKjs1KMsRvTgqJFfQcoHKwx5U8t3bH75HwNbeaPM4sfFOZAUZpqJ45COzkDeQNUd1xbZwuVVRkHAU55iPQdKWU4x7OUWy6kPh0phmqvtuIbK82YmInx6f6VNfoGU8wIzkGipKXRzTQpTtnzpGdxXc+4Kb5vfNCQUZ5r4WfWtRDKrAygbjwRRQpquiWpdJViKmORZOVejYIOCPhRJfS9pqWoP43co/BiP0qDcMSNj+NYXKSk6NainFWf//Z">
            <a:extLst>
              <a:ext uri="{FF2B5EF4-FFF2-40B4-BE49-F238E27FC236}">
                <a16:creationId xmlns:a16="http://schemas.microsoft.com/office/drawing/2014/main" id="{36E19725-A7D3-4642-A03D-E8DACAE89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25" y="30163"/>
            <a:ext cx="106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105483" name="Picture 19" descr="Maciej Lewenstein">
            <a:extLst>
              <a:ext uri="{FF2B5EF4-FFF2-40B4-BE49-F238E27FC236}">
                <a16:creationId xmlns:a16="http://schemas.microsoft.com/office/drawing/2014/main" id="{8F478723-5BD5-4912-828B-DC05FB974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16313"/>
            <a:ext cx="159861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21" descr="Emilio Pisanty">
            <a:extLst>
              <a:ext uri="{FF2B5EF4-FFF2-40B4-BE49-F238E27FC236}">
                <a16:creationId xmlns:a16="http://schemas.microsoft.com/office/drawing/2014/main" id="{9A5DAA51-EFA1-4E6D-9969-33E9B71D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5156200"/>
            <a:ext cx="1476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5" name="Picture 23" descr="https://www.icfo.eu/images/people/Javier_Rivera_web.jpg">
            <a:extLst>
              <a:ext uri="{FF2B5EF4-FFF2-40B4-BE49-F238E27FC236}">
                <a16:creationId xmlns:a16="http://schemas.microsoft.com/office/drawing/2014/main" id="{01866F2A-3203-48EF-8BDF-B8CEF8D5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25838"/>
            <a:ext cx="15128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6" name="Picture 25" descr="https://www.iesl.forth.gr/sites/default/files/styles/team_member_cropped/public/ph-Postdoc-Skantzakis.jpg?itok=CzVnS9Bi">
            <a:hlinkClick r:id="rId9"/>
            <a:extLst>
              <a:ext uri="{FF2B5EF4-FFF2-40B4-BE49-F238E27FC236}">
                <a16:creationId xmlns:a16="http://schemas.microsoft.com/office/drawing/2014/main" id="{EFD066B9-FA69-4E4D-A874-4B93952F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13413"/>
            <a:ext cx="8842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7" name="Picture 27" descr="https://www.iesl.forth.gr/sites/default/files/styles/team_member_cropped/public/ph-Postdoc-liontos.jpg?itok=2xdFsLjF">
            <a:hlinkClick r:id="rId11"/>
            <a:extLst>
              <a:ext uri="{FF2B5EF4-FFF2-40B4-BE49-F238E27FC236}">
                <a16:creationId xmlns:a16="http://schemas.microsoft.com/office/drawing/2014/main" id="{DB805922-DA7D-46BA-BE6C-9F61DD45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713413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8" name="Picture 29" descr="https://www.iesl.forth.gr/sites/default/files/styles/team_member_cropped/public/ph-Tech-PapadakisN.jpg?itok=OH_ddyQY">
            <a:hlinkClick r:id="rId13"/>
            <a:extLst>
              <a:ext uri="{FF2B5EF4-FFF2-40B4-BE49-F238E27FC236}">
                <a16:creationId xmlns:a16="http://schemas.microsoft.com/office/drawing/2014/main" id="{CEE83BC5-BDF1-406A-BADC-30E80D07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13413"/>
            <a:ext cx="8826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9" name="Picture 30" descr="C:\Users\user\AppData\Local\Microsoft\Windows\INetCache\Content.Outlook\FQSH0ZV1\pict.png">
            <a:extLst>
              <a:ext uri="{FF2B5EF4-FFF2-40B4-BE49-F238E27FC236}">
                <a16:creationId xmlns:a16="http://schemas.microsoft.com/office/drawing/2014/main" id="{99CFF666-DCF3-4141-9385-7443E963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019550"/>
            <a:ext cx="1473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0" name="TextBox 17">
            <a:extLst>
              <a:ext uri="{FF2B5EF4-FFF2-40B4-BE49-F238E27FC236}">
                <a16:creationId xmlns:a16="http://schemas.microsoft.com/office/drawing/2014/main" id="{CFD7EF3E-F7EE-4068-AC1E-C653DE24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4450"/>
            <a:ext cx="1000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Quantum nature of EM radiation in strongly laser driven atoms</a:t>
            </a:r>
          </a:p>
        </p:txBody>
      </p:sp>
      <p:pic>
        <p:nvPicPr>
          <p:cNvPr id="105491" name="Picture 2">
            <a:extLst>
              <a:ext uri="{FF2B5EF4-FFF2-40B4-BE49-F238E27FC236}">
                <a16:creationId xmlns:a16="http://schemas.microsoft.com/office/drawing/2014/main" id="{80F145CD-E8C5-432C-82E1-47F5A181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700463"/>
            <a:ext cx="13366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2" name="Picture 2">
            <a:extLst>
              <a:ext uri="{FF2B5EF4-FFF2-40B4-BE49-F238E27FC236}">
                <a16:creationId xmlns:a16="http://schemas.microsoft.com/office/drawing/2014/main" id="{3242031A-8C91-4838-AD31-9BE105FD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156200"/>
            <a:ext cx="127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3" name="Picture 2">
            <a:extLst>
              <a:ext uri="{FF2B5EF4-FFF2-40B4-BE49-F238E27FC236}">
                <a16:creationId xmlns:a16="http://schemas.microsoft.com/office/drawing/2014/main" id="{0FD0BA46-1A58-4B63-B52C-10168880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1885950"/>
            <a:ext cx="127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4" name="Picture 2">
            <a:extLst>
              <a:ext uri="{FF2B5EF4-FFF2-40B4-BE49-F238E27FC236}">
                <a16:creationId xmlns:a16="http://schemas.microsoft.com/office/drawing/2014/main" id="{260AC09D-3EFA-446F-9F1E-AE0D7106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0210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3486453-198E-4329-889B-E63AAFFD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506788"/>
            <a:ext cx="1206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P. </a:t>
            </a:r>
            <a:r>
              <a:rPr lang="en-US" altLang="en-US" sz="1800" b="1" dirty="0" err="1">
                <a:latin typeface="+mj-lt"/>
              </a:rPr>
              <a:t>Tzallas</a:t>
            </a:r>
            <a:endParaRPr lang="en-GB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89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DA5F04A-0B4D-45A4-A94B-48051D35D30D}"/>
              </a:ext>
            </a:extLst>
          </p:cNvPr>
          <p:cNvSpPr txBox="1"/>
          <p:nvPr/>
        </p:nvSpPr>
        <p:spPr>
          <a:xfrm>
            <a:off x="0" y="161806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1.3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Toward </a:t>
            </a:r>
            <a:r>
              <a:rPr lang="en-GB" sz="1800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generation and characterization topological Schrödinger cat states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BC1F01-4A1A-4A87-BA21-DF7FE934C5E8}"/>
              </a:ext>
            </a:extLst>
          </p:cNvPr>
          <p:cNvGrpSpPr/>
          <p:nvPr/>
        </p:nvGrpSpPr>
        <p:grpSpPr>
          <a:xfrm>
            <a:off x="35859" y="533400"/>
            <a:ext cx="8991600" cy="2537105"/>
            <a:chOff x="35859" y="533400"/>
            <a:chExt cx="8991600" cy="2537105"/>
          </a:xfrm>
        </p:grpSpPr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449A3876-42EB-4D78-B4C4-0CEA44A86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667" y="857250"/>
              <a:ext cx="2159794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50" b="1" dirty="0">
                  <a:solidFill>
                    <a:schemeClr val="accent3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Quantum state characterization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B679D8-093B-4891-B5C9-B37AD90C6779}"/>
                </a:ext>
              </a:extLst>
            </p:cNvPr>
            <p:cNvSpPr txBox="1"/>
            <p:nvPr/>
          </p:nvSpPr>
          <p:spPr>
            <a:xfrm>
              <a:off x="3358753" y="1856185"/>
              <a:ext cx="18473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C17B9E0-492A-4126-AE79-FDC02EA12A31}"/>
                    </a:ext>
                  </a:extLst>
                </p:cNvPr>
                <p:cNvSpPr txBox="1"/>
                <p:nvPr/>
              </p:nvSpPr>
              <p:spPr>
                <a:xfrm>
                  <a:off x="35859" y="533400"/>
                  <a:ext cx="8991600" cy="25371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  </a:t>
                  </a:r>
                  <a:r>
                    <a:rPr lang="en-GB" sz="18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The cat state in elliptical polarization</a:t>
                  </a:r>
                </a:p>
                <a:p>
                  <a:r>
                    <a:rPr lang="en-GB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  Initial state:</a:t>
                  </a:r>
                </a:p>
                <a:p>
                  <a:pPr algn="ctr"/>
                  <a:r>
                    <a:rPr lang="en-GB" sz="2400" b="1" dirty="0">
                      <a:solidFill>
                        <a:srgbClr val="0070C0"/>
                      </a:solidFill>
                    </a:rPr>
                    <a:t>|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a14:m>
                  <a:r>
                    <a:rPr lang="en-US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.</a:t>
                  </a:r>
                </a:p>
                <a:p>
                  <a:pPr algn="ctr"/>
                  <a:endParaRPr lang="en-GB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r>
                    <a:rPr lang="en-GB" sz="24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                      real &gt; 0 </a:t>
                  </a:r>
                </a:p>
                <a:p>
                  <a:r>
                    <a:rPr lang="en-GB" sz="24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           </a:t>
                  </a:r>
                  <a:r>
                    <a:rPr lang="en-GB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We have two angles to play with (like a Bloch sphere)</a:t>
                  </a:r>
                </a:p>
                <a:p>
                  <a:pPr algn="ctr"/>
                  <a:endParaRPr lang="en-GB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C17B9E0-492A-4126-AE79-FDC02EA12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59" y="533400"/>
                  <a:ext cx="8991600" cy="2537105"/>
                </a:xfrm>
                <a:prstGeom prst="rect">
                  <a:avLst/>
                </a:prstGeom>
                <a:blipFill>
                  <a:blip r:embed="rId3"/>
                  <a:stretch>
                    <a:fillRect t="-120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51BD5703-75A1-4061-BF7D-E5226AA26A5D}"/>
                </a:ext>
              </a:extLst>
            </p:cNvPr>
            <p:cNvSpPr/>
            <p:nvPr/>
          </p:nvSpPr>
          <p:spPr>
            <a:xfrm rot="10381535">
              <a:off x="3302060" y="1525460"/>
              <a:ext cx="45719" cy="355679"/>
            </a:xfrm>
            <a:prstGeom prst="downArrow">
              <a:avLst>
                <a:gd name="adj1" fmla="val 51647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472C21-E70E-428E-A8C5-6C96BA5E6A93}"/>
              </a:ext>
            </a:extLst>
          </p:cNvPr>
          <p:cNvGrpSpPr/>
          <p:nvPr/>
        </p:nvGrpSpPr>
        <p:grpSpPr>
          <a:xfrm>
            <a:off x="76200" y="2667000"/>
            <a:ext cx="8991600" cy="2036432"/>
            <a:chOff x="76200" y="2667000"/>
            <a:chExt cx="8991600" cy="2036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B420B59-D479-463E-9916-E1A0EA7FCB0D}"/>
                    </a:ext>
                  </a:extLst>
                </p:cNvPr>
                <p:cNvSpPr txBox="1"/>
                <p:nvPr/>
              </p:nvSpPr>
              <p:spPr>
                <a:xfrm>
                  <a:off x="76200" y="2667000"/>
                  <a:ext cx="8991600" cy="1941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  </a:t>
                  </a:r>
                  <a:r>
                    <a:rPr lang="en-GB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After interactions</a:t>
                  </a:r>
                  <a:r>
                    <a:rPr lang="en-GB" sz="18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:</a:t>
                  </a:r>
                </a:p>
                <a:p>
                  <a:pPr algn="ctr"/>
                  <a:endParaRPr lang="en-GB" sz="2400" b="1" dirty="0">
                    <a:solidFill>
                      <a:srgbClr val="0070C0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a14:m>
                  <a:r>
                    <a:rPr lang="en-GB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,</a:t>
                  </a:r>
                </a:p>
                <a:p>
                  <a:pPr algn="ctr"/>
                  <a:endParaRPr lang="en-GB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l-GR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B420B59-D479-463E-9916-E1A0EA7FC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667000"/>
                  <a:ext cx="8991600" cy="1941685"/>
                </a:xfrm>
                <a:prstGeom prst="rect">
                  <a:avLst/>
                </a:prstGeom>
                <a:blipFill>
                  <a:blip r:embed="rId4"/>
                  <a:stretch>
                    <a:fillRect t="-1572" b="-31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7446D2-30E3-407B-8D25-8417D592AB48}"/>
                </a:ext>
              </a:extLst>
            </p:cNvPr>
            <p:cNvSpPr/>
            <p:nvPr/>
          </p:nvSpPr>
          <p:spPr>
            <a:xfrm>
              <a:off x="5943600" y="4038600"/>
              <a:ext cx="45719" cy="66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A5BAB8-6132-406C-BB01-D592F6E71D84}"/>
                </a:ext>
              </a:extLst>
            </p:cNvPr>
            <p:cNvSpPr/>
            <p:nvPr/>
          </p:nvSpPr>
          <p:spPr>
            <a:xfrm>
              <a:off x="5486400" y="3145168"/>
              <a:ext cx="45719" cy="66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D94F58-5BE9-4CF1-992C-57C29C87C277}"/>
              </a:ext>
            </a:extLst>
          </p:cNvPr>
          <p:cNvGrpSpPr/>
          <p:nvPr/>
        </p:nvGrpSpPr>
        <p:grpSpPr>
          <a:xfrm>
            <a:off x="76200" y="4572000"/>
            <a:ext cx="8991600" cy="3597908"/>
            <a:chOff x="76200" y="4572000"/>
            <a:chExt cx="8991600" cy="3597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A6082C0-31FF-4CD4-A7E1-2A07F38890C1}"/>
                    </a:ext>
                  </a:extLst>
                </p:cNvPr>
                <p:cNvSpPr txBox="1"/>
                <p:nvPr/>
              </p:nvSpPr>
              <p:spPr>
                <a:xfrm>
                  <a:off x="76200" y="4572000"/>
                  <a:ext cx="8991600" cy="35979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  </a:t>
                  </a:r>
                  <a:r>
                    <a:rPr lang="en-GB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Th</a:t>
                  </a:r>
                  <a:r>
                    <a:rPr lang="en-GB" sz="18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e final state after conditioning </a:t>
                  </a:r>
                  <a:r>
                    <a:rPr lang="en-GB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will be</a:t>
                  </a:r>
                </a:p>
                <a:p>
                  <a:r>
                    <a:rPr lang="en-GB" sz="18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 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𝓝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  <m:r>
                                    <a:rPr lang="el-GR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− 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𝓢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a14:m>
                  <a:r>
                    <a:rPr lang="en-GB" sz="2400" b="1" dirty="0">
                      <a:solidFill>
                        <a:srgbClr val="0070C0"/>
                      </a:solidFill>
                    </a:rPr>
                    <a:t>,</a:t>
                  </a:r>
                </a:p>
                <a:p>
                  <a:r>
                    <a:rPr lang="en-GB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        </a:t>
                  </a:r>
                  <a:r>
                    <a:rPr lang="en-GB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where     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𝓢</m:t>
                      </m:r>
                    </m:oMath>
                  </a14:m>
                  <a:r>
                    <a:rPr lang="en-GB" sz="2400" b="1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 </a:t>
                  </a:r>
                  <a:r>
                    <a:rPr lang="en-GB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lang="en-US" sz="2400" b="1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a14:m>
                  <a:r>
                    <a:rPr lang="en-US" sz="2400" b="1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p>
                              </m:sSup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l-GR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GB" sz="24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.</a:t>
                  </a:r>
                </a:p>
                <a:p>
                  <a:r>
                    <a:rPr lang="en-GB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             Note </a:t>
                  </a:r>
                  <a:r>
                    <a:rPr lang="el-GR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δα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 = </a:t>
                  </a:r>
                  <a:r>
                    <a:rPr lang="el-GR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δα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(</a:t>
                  </a:r>
                  <a:r>
                    <a:rPr lang="el-GR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α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, 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  <a:ea typeface="Cambria Math" panose="02040503050406030204" pitchFamily="18" charset="0"/>
                    </a:rPr>
                    <a:t>𝜃, 𝜑),          </a:t>
                  </a:r>
                  <a:r>
                    <a:rPr lang="el-GR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δ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β= </a:t>
                  </a:r>
                  <a:r>
                    <a:rPr lang="el-GR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δβ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(</a:t>
                  </a:r>
                  <a:r>
                    <a:rPr lang="el-GR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α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</a:rPr>
                    <a:t>, </a:t>
                  </a:r>
                  <a:r>
                    <a:rPr lang="en-US" sz="2000" b="1" dirty="0">
                      <a:solidFill>
                        <a:srgbClr val="0070C0"/>
                      </a:solidFill>
                      <a:latin typeface="Comic Sans MS" panose="030F0702030302020204" pitchFamily="66" charset="0"/>
                      <a:ea typeface="Cambria Math" panose="02040503050406030204" pitchFamily="18" charset="0"/>
                    </a:rPr>
                    <a:t>𝜃, 𝜑)</a:t>
                  </a:r>
                  <a:endParaRPr lang="en-GB" sz="2000" b="1" dirty="0">
                    <a:solidFill>
                      <a:srgbClr val="0070C0"/>
                    </a:solidFill>
                    <a:latin typeface="Comic Sans MS" panose="030F0702030302020204" pitchFamily="66" charset="0"/>
                  </a:endParaRPr>
                </a:p>
                <a:p>
                  <a:endParaRPr lang="en-GB" sz="2000" b="1" dirty="0">
                    <a:solidFill>
                      <a:srgbClr val="0070C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:endPara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:endPara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:endParaRPr lang="en-GB" b="1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:endParaRPr lang="en-US" sz="2400" b="1" dirty="0">
                    <a:solidFill>
                      <a:srgbClr val="0070C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A6082C0-31FF-4CD4-A7E1-2A07F3889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572000"/>
                  <a:ext cx="8991600" cy="3597908"/>
                </a:xfrm>
                <a:prstGeom prst="rect">
                  <a:avLst/>
                </a:prstGeom>
                <a:blipFill>
                  <a:blip r:embed="rId5"/>
                  <a:stretch>
                    <a:fillRect t="-6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C29EB8-D2D2-42C4-B743-73EF4972C337}"/>
                </a:ext>
              </a:extLst>
            </p:cNvPr>
            <p:cNvSpPr/>
            <p:nvPr/>
          </p:nvSpPr>
          <p:spPr>
            <a:xfrm>
              <a:off x="6934200" y="5181600"/>
              <a:ext cx="89647" cy="66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D534A2-31DE-4029-BC77-2DD994368B10}"/>
                </a:ext>
              </a:extLst>
            </p:cNvPr>
            <p:cNvSpPr/>
            <p:nvPr/>
          </p:nvSpPr>
          <p:spPr>
            <a:xfrm>
              <a:off x="6583681" y="5791200"/>
              <a:ext cx="45719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9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9">
            <a:extLst>
              <a:ext uri="{FF2B5EF4-FFF2-40B4-BE49-F238E27FC236}">
                <a16:creationId xmlns:a16="http://schemas.microsoft.com/office/drawing/2014/main" id="{449A3876-42EB-4D78-B4C4-0CEA44A8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7" y="857250"/>
            <a:ext cx="215979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50" b="1" dirty="0">
                <a:solidFill>
                  <a:schemeClr val="accent3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Quantum state characterization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679D8-093B-4891-B5C9-B37AD90C6779}"/>
              </a:ext>
            </a:extLst>
          </p:cNvPr>
          <p:cNvSpPr txBox="1"/>
          <p:nvPr/>
        </p:nvSpPr>
        <p:spPr>
          <a:xfrm>
            <a:off x="3358753" y="1856185"/>
            <a:ext cx="1847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5F04A-0B4D-45A4-A94B-48051D35D30D}"/>
              </a:ext>
            </a:extLst>
          </p:cNvPr>
          <p:cNvSpPr txBox="1"/>
          <p:nvPr/>
        </p:nvSpPr>
        <p:spPr>
          <a:xfrm>
            <a:off x="0" y="161806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1.3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Toward </a:t>
            </a:r>
            <a:r>
              <a:rPr lang="en-GB" sz="1800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generation and characterization topological Schrödinger cat states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09CE1-DD1D-4A8C-9BE6-FCC9B84F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" y="990600"/>
            <a:ext cx="912189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4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9">
            <a:extLst>
              <a:ext uri="{FF2B5EF4-FFF2-40B4-BE49-F238E27FC236}">
                <a16:creationId xmlns:a16="http://schemas.microsoft.com/office/drawing/2014/main" id="{449A3876-42EB-4D78-B4C4-0CEA44A8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7" y="857250"/>
            <a:ext cx="215979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50" b="1" dirty="0">
                <a:solidFill>
                  <a:schemeClr val="accent3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Quantum state characterization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679D8-093B-4891-B5C9-B37AD90C6779}"/>
              </a:ext>
            </a:extLst>
          </p:cNvPr>
          <p:cNvSpPr txBox="1"/>
          <p:nvPr/>
        </p:nvSpPr>
        <p:spPr>
          <a:xfrm>
            <a:off x="3358753" y="1856185"/>
            <a:ext cx="1847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5F04A-0B4D-45A4-A94B-48051D35D30D}"/>
              </a:ext>
            </a:extLst>
          </p:cNvPr>
          <p:cNvSpPr txBox="1"/>
          <p:nvPr/>
        </p:nvSpPr>
        <p:spPr>
          <a:xfrm>
            <a:off x="0" y="161806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1.3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Toward </a:t>
            </a:r>
            <a:r>
              <a:rPr lang="en-GB" sz="1800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generation and characterization topological Schrödinger cat states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2304E-9748-4709-B168-5661BEEA0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" y="1642080"/>
            <a:ext cx="10590412" cy="4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9">
            <a:extLst>
              <a:ext uri="{FF2B5EF4-FFF2-40B4-BE49-F238E27FC236}">
                <a16:creationId xmlns:a16="http://schemas.microsoft.com/office/drawing/2014/main" id="{449A3876-42EB-4D78-B4C4-0CEA44A8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667" y="857250"/>
            <a:ext cx="215979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50" b="1" dirty="0">
                <a:solidFill>
                  <a:schemeClr val="accent3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Quantum state characterization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679D8-093B-4891-B5C9-B37AD90C6779}"/>
              </a:ext>
            </a:extLst>
          </p:cNvPr>
          <p:cNvSpPr txBox="1"/>
          <p:nvPr/>
        </p:nvSpPr>
        <p:spPr>
          <a:xfrm>
            <a:off x="3358753" y="1856185"/>
            <a:ext cx="1847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5F04A-0B4D-45A4-A94B-48051D35D30D}"/>
              </a:ext>
            </a:extLst>
          </p:cNvPr>
          <p:cNvSpPr txBox="1"/>
          <p:nvPr/>
        </p:nvSpPr>
        <p:spPr>
          <a:xfrm>
            <a:off x="0" y="161806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1.3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Toward </a:t>
            </a:r>
            <a:r>
              <a:rPr lang="en-GB" sz="1800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generation and characterization topological Schrödinger cat states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E0F73-4DBE-49A2-BCB6-FA41B48C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7862"/>
            <a:ext cx="9121650" cy="19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1E2D0D-DCB1-473B-BAE9-CCE1247C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777"/>
            <a:ext cx="6858000" cy="48458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013"/>
          </a:p>
        </p:txBody>
      </p:sp>
      <p:sp>
        <p:nvSpPr>
          <p:cNvPr id="52227" name="Line 4">
            <a:extLst>
              <a:ext uri="{FF2B5EF4-FFF2-40B4-BE49-F238E27FC236}">
                <a16:creationId xmlns:a16="http://schemas.microsoft.com/office/drawing/2014/main" id="{1394296D-6687-4F4C-A68D-B15FA7631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57200"/>
            <a:ext cx="67877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52228" name="Text Box 9">
            <a:extLst>
              <a:ext uri="{FF2B5EF4-FFF2-40B4-BE49-F238E27FC236}">
                <a16:creationId xmlns:a16="http://schemas.microsoft.com/office/drawing/2014/main" id="{59A817AA-AC00-42FB-8A2A-731DBEA6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08" y="108956"/>
            <a:ext cx="7333060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575" b="1" dirty="0">
              <a:latin typeface="Comic Sans MS" panose="030F0702030302020204" pitchFamily="66" charset="0"/>
            </a:endParaRPr>
          </a:p>
        </p:txBody>
      </p:sp>
      <p:pic>
        <p:nvPicPr>
          <p:cNvPr id="52229" name="Picture 52" descr="frameleft-logo-icfo">
            <a:extLst>
              <a:ext uri="{FF2B5EF4-FFF2-40B4-BE49-F238E27FC236}">
                <a16:creationId xmlns:a16="http://schemas.microsoft.com/office/drawing/2014/main" id="{68E02DFD-3476-4D02-8AE1-19F82FDD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0"/>
            <a:ext cx="771525" cy="5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3597BEB-E5A6-4A5F-B499-7840F6B1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785"/>
            <a:ext cx="5258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1800" b="1" dirty="0">
                <a:latin typeface="Comic Sans MS" panose="030F0702030302020204" pitchFamily="66" charset="0"/>
              </a:rPr>
              <a:t>Attosecond physics, ultracold atoms and BEC</a:t>
            </a:r>
            <a:endParaRPr lang="en-GB" altLang="en-GB" sz="1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CE45F-31BE-4004-A27C-B1490F4D9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99" y="685800"/>
            <a:ext cx="7948201" cy="61636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D211D48-CC59-4476-898F-EA426EB1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" y="548444"/>
            <a:ext cx="1555750" cy="16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34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1E2D0D-DCB1-473B-BAE9-CCE1247C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777"/>
            <a:ext cx="6858000" cy="48458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013"/>
          </a:p>
        </p:txBody>
      </p:sp>
      <p:sp>
        <p:nvSpPr>
          <p:cNvPr id="52227" name="Line 4">
            <a:extLst>
              <a:ext uri="{FF2B5EF4-FFF2-40B4-BE49-F238E27FC236}">
                <a16:creationId xmlns:a16="http://schemas.microsoft.com/office/drawing/2014/main" id="{1394296D-6687-4F4C-A68D-B15FA7631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57200"/>
            <a:ext cx="67877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52228" name="Text Box 9">
            <a:extLst>
              <a:ext uri="{FF2B5EF4-FFF2-40B4-BE49-F238E27FC236}">
                <a16:creationId xmlns:a16="http://schemas.microsoft.com/office/drawing/2014/main" id="{59A817AA-AC00-42FB-8A2A-731DBEA6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08" y="108956"/>
            <a:ext cx="7333060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575" b="1" dirty="0">
              <a:latin typeface="Comic Sans MS" panose="030F0702030302020204" pitchFamily="66" charset="0"/>
            </a:endParaRPr>
          </a:p>
        </p:txBody>
      </p:sp>
      <p:pic>
        <p:nvPicPr>
          <p:cNvPr id="52229" name="Picture 52" descr="frameleft-logo-icfo">
            <a:extLst>
              <a:ext uri="{FF2B5EF4-FFF2-40B4-BE49-F238E27FC236}">
                <a16:creationId xmlns:a16="http://schemas.microsoft.com/office/drawing/2014/main" id="{68E02DFD-3476-4D02-8AE1-19F82FDD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0"/>
            <a:ext cx="771525" cy="5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3597BEB-E5A6-4A5F-B499-7840F6B1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785"/>
            <a:ext cx="5258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1800" b="1" dirty="0">
                <a:latin typeface="Comic Sans MS" panose="030F0702030302020204" pitchFamily="66" charset="0"/>
              </a:rPr>
              <a:t>Attosecond physics, ultracold atoms and BEC</a:t>
            </a:r>
            <a:endParaRPr lang="en-GB" altLang="en-GB" sz="1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565CF-661B-4988-9B5F-5B83FBF46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4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150378-15D1-4B45-B84E-8873FA274C5A}"/>
              </a:ext>
            </a:extLst>
          </p:cNvPr>
          <p:cNvSpPr>
            <a:spLocks noChangeArrowheads="1"/>
          </p:cNvSpPr>
          <p:nvPr/>
        </p:nvSpPr>
        <p:spPr bwMode="auto">
          <a:xfrm rot="-534413">
            <a:off x="551114" y="3208711"/>
            <a:ext cx="80417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Quantum Thermometry</a:t>
            </a:r>
            <a:endParaRPr lang="en-GB" alt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F3F5663-84BF-4B63-84C2-1F777972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8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1981200" y="152400"/>
            <a:ext cx="575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2.1. </a:t>
            </a: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Optimal Quantum Thermometry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2D880-B742-42AF-ABBA-FF974D9A5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20" y="530419"/>
            <a:ext cx="6833760" cy="3626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F2597-0304-4ACF-AF8C-0EA4918A8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60" y="4082896"/>
            <a:ext cx="4800600" cy="1238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7489D0-0809-43ED-9947-2DE7810D2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95" y="5562600"/>
            <a:ext cx="5195902" cy="1051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A529C4-78C3-41E8-AE96-388429504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3810000"/>
            <a:ext cx="3124200" cy="28715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0837B9-1408-48A3-A452-DA992C754BFF}"/>
              </a:ext>
            </a:extLst>
          </p:cNvPr>
          <p:cNvGrpSpPr/>
          <p:nvPr/>
        </p:nvGrpSpPr>
        <p:grpSpPr>
          <a:xfrm>
            <a:off x="-149938" y="1415896"/>
            <a:ext cx="1824538" cy="1769353"/>
            <a:chOff x="-149938" y="1415896"/>
            <a:chExt cx="1824538" cy="1769353"/>
          </a:xfrm>
        </p:grpSpPr>
        <p:pic>
          <p:nvPicPr>
            <p:cNvPr id="2054" name="Picture 6" descr="Luis CORREA | University of Exeter, Exeter | UoE | Department of ...">
              <a:extLst>
                <a:ext uri="{FF2B5EF4-FFF2-40B4-BE49-F238E27FC236}">
                  <a16:creationId xmlns:a16="http://schemas.microsoft.com/office/drawing/2014/main" id="{9DE6A4F1-3E70-4A3B-A7C6-B42DA3CA8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6" y="1415896"/>
              <a:ext cx="1403504" cy="140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F14190-CD0C-475A-817C-AAA388E5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9938" y="2831306"/>
              <a:ext cx="18245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Luis A. Correa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981BF-6524-44E4-9522-FD76F5CC883B}"/>
              </a:ext>
            </a:extLst>
          </p:cNvPr>
          <p:cNvGrpSpPr/>
          <p:nvPr/>
        </p:nvGrpSpPr>
        <p:grpSpPr>
          <a:xfrm>
            <a:off x="7186281" y="1898959"/>
            <a:ext cx="1915072" cy="1655384"/>
            <a:chOff x="7186281" y="1898959"/>
            <a:chExt cx="1915072" cy="1655384"/>
          </a:xfrm>
        </p:grpSpPr>
        <p:pic>
          <p:nvPicPr>
            <p:cNvPr id="2056" name="Picture 8" descr="Anna Sanpera: «Se necesitan ingenieros cuánticos para traspasar ...">
              <a:extLst>
                <a:ext uri="{FF2B5EF4-FFF2-40B4-BE49-F238E27FC236}">
                  <a16:creationId xmlns:a16="http://schemas.microsoft.com/office/drawing/2014/main" id="{072748D6-5038-4392-8DCC-28D3E73C0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281" y="1898959"/>
              <a:ext cx="1915072" cy="128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F1FF-13DF-4C05-99F7-96E1E8F2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200400"/>
              <a:ext cx="173316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Anna Sanpera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3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>
            <a:extLst>
              <a:ext uri="{FF2B5EF4-FFF2-40B4-BE49-F238E27FC236}">
                <a16:creationId xmlns:a16="http://schemas.microsoft.com/office/drawing/2014/main" id="{6C4EE5F4-F0F9-4E81-AFA7-5ACBABE9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41" y="857846"/>
            <a:ext cx="817959" cy="3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">
            <a:extLst>
              <a:ext uri="{FF2B5EF4-FFF2-40B4-BE49-F238E27FC236}">
                <a16:creationId xmlns:a16="http://schemas.microsoft.com/office/drawing/2014/main" id="{01B1B351-1448-4702-9B40-2AAD0E2B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9301"/>
            <a:ext cx="45148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GB" sz="900" b="1" dirty="0">
                <a:latin typeface="Comic Sans MS" panose="030F0702030302020204" pitchFamily="66" charset="0"/>
              </a:rPr>
              <a:t>ICFO  – Quant</a:t>
            </a:r>
            <a:r>
              <a:rPr lang="en-GB" altLang="en-GB" sz="900" b="1" dirty="0">
                <a:latin typeface="Comic Sans MS" panose="030F0702030302020204" pitchFamily="66" charset="0"/>
              </a:rPr>
              <a:t>u</a:t>
            </a:r>
            <a:r>
              <a:rPr lang="de-DE" altLang="en-GB" sz="900" b="1" dirty="0">
                <a:latin typeface="Comic Sans MS" panose="030F0702030302020204" pitchFamily="66" charset="0"/>
              </a:rPr>
              <a:t>m </a:t>
            </a:r>
            <a:r>
              <a:rPr lang="en-GB" altLang="en-GB" sz="900" b="1" dirty="0">
                <a:latin typeface="Comic Sans MS" panose="030F0702030302020204" pitchFamily="66" charset="0"/>
              </a:rPr>
              <a:t>Optics Theory (17 </a:t>
            </a:r>
            <a:r>
              <a:rPr lang="en-GB" altLang="en-GB" sz="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(6 females), 10</a:t>
            </a:r>
            <a:r>
              <a:rPr lang="en-GB" altLang="en-GB" sz="900" b="1" dirty="0">
                <a:latin typeface="Comic Sans MS" panose="030F0702030302020204" pitchFamily="66" charset="0"/>
              </a:rPr>
              <a:t> countries)</a:t>
            </a:r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02A416F5-DDCA-4C6A-B6DD-82AB02D4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47" y="705991"/>
            <a:ext cx="1333500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GB" sz="760" b="1" dirty="0">
                <a:latin typeface="Comic Sans MS" panose="030F0702030302020204" pitchFamily="66" charset="0"/>
              </a:rPr>
              <a:t>PhD ICFO (8)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8AF0A73-A0BC-4CFA-92FF-12946C8F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845" y="915279"/>
            <a:ext cx="2616994" cy="110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GB" sz="788" b="1" dirty="0">
                <a:latin typeface="Comic Sans MS" pitchFamily="66" charset="0"/>
              </a:rPr>
              <a:t>Postdocs ICFO</a:t>
            </a:r>
            <a:r>
              <a:rPr lang="de-DE" altLang="en-GB" sz="788" b="1" dirty="0">
                <a:latin typeface="Comic Sans MS" pitchFamily="66" charset="0"/>
              </a:rPr>
              <a:t> (7)</a:t>
            </a:r>
            <a:endParaRPr lang="de-DE" altLang="en-GB" sz="788" b="1" dirty="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788" b="1" dirty="0" err="1">
                <a:solidFill>
                  <a:srgbClr val="009999"/>
                </a:solidFill>
                <a:latin typeface="Comic Sans MS" panose="030F0702030302020204" pitchFamily="66" charset="0"/>
              </a:rPr>
              <a:t>Dr.</a:t>
            </a:r>
            <a:r>
              <a:rPr lang="en-GB" sz="788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GB" sz="788" b="1" dirty="0" err="1">
                <a:solidFill>
                  <a:srgbClr val="009999"/>
                </a:solidFill>
                <a:latin typeface="Comic Sans MS" panose="030F0702030302020204" pitchFamily="66" charset="0"/>
              </a:rPr>
              <a:t>Przemysław</a:t>
            </a:r>
            <a:r>
              <a:rPr lang="en-GB" sz="788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GB" sz="788" b="1" dirty="0" err="1">
                <a:solidFill>
                  <a:srgbClr val="009999"/>
                </a:solidFill>
                <a:latin typeface="Comic Sans MS" panose="030F0702030302020204" pitchFamily="66" charset="0"/>
              </a:rPr>
              <a:t>Grzybowsk</a:t>
            </a:r>
            <a:r>
              <a:rPr lang="en-GB" sz="788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GB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 (many-body, ML)</a:t>
            </a:r>
            <a:endParaRPr lang="en-GB" sz="788" b="1" dirty="0">
              <a:solidFill>
                <a:srgbClr val="009999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788" b="1" dirty="0" err="1">
                <a:solidFill>
                  <a:srgbClr val="00B050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</a:t>
            </a:r>
            <a:r>
              <a:rPr lang="en-GB" sz="788" b="1" dirty="0">
                <a:solidFill>
                  <a:srgbClr val="00B050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Reiko Yamada</a:t>
            </a:r>
            <a:r>
              <a:rPr lang="en-GB" sz="788" b="1" dirty="0">
                <a:solidFill>
                  <a:srgbClr val="00B050"/>
                </a:solidFill>
                <a:latin typeface="Comic Sans MS" panose="030F0702030302020204" pitchFamily="66" charset="0"/>
              </a:rPr>
              <a:t> (composer)</a:t>
            </a:r>
          </a:p>
          <a:p>
            <a:pPr>
              <a:defRPr/>
            </a:pPr>
            <a:r>
              <a:rPr lang="en-GB" sz="788" b="1" u="sng" dirty="0" err="1">
                <a:solidFill>
                  <a:srgbClr val="009999"/>
                </a:solidFill>
                <a:latin typeface="Comic Sans MS" panose="030F0702030302020204" pitchFamily="66" charset="0"/>
              </a:rPr>
              <a:t>Dr.</a:t>
            </a:r>
            <a:r>
              <a:rPr lang="en-GB" sz="788" b="1" u="sng" dirty="0">
                <a:solidFill>
                  <a:srgbClr val="009999"/>
                </a:solidFill>
                <a:latin typeface="Comic Sans MS" panose="030F0702030302020204" pitchFamily="66" charset="0"/>
              </a:rPr>
              <a:t> Marcin </a:t>
            </a:r>
            <a:r>
              <a:rPr lang="en-GB" sz="788" b="1" u="sng" dirty="0" err="1">
                <a:solidFill>
                  <a:srgbClr val="009999"/>
                </a:solidFill>
                <a:latin typeface="Comic Sans MS" panose="030F0702030302020204" pitchFamily="66" charset="0"/>
              </a:rPr>
              <a:t>Plodzie</a:t>
            </a:r>
            <a:r>
              <a:rPr lang="en-GB" sz="788" b="1" u="sng" dirty="0" err="1">
                <a:solidFill>
                  <a:srgbClr val="0070C0"/>
                </a:solidFill>
                <a:latin typeface="Comic Sans MS" panose="030F0702030302020204" pitchFamily="66" charset="0"/>
              </a:rPr>
              <a:t>ń</a:t>
            </a:r>
            <a:r>
              <a:rPr lang="en-GB" sz="788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(many-body</a:t>
            </a:r>
            <a:r>
              <a:rPr lang="en-GB" sz="788" b="1" dirty="0">
                <a:latin typeface="Comic Sans MS" panose="030F0702030302020204" pitchFamily="66" charset="0"/>
              </a:rPr>
              <a:t>)</a:t>
            </a:r>
            <a:endParaRPr lang="en-GB" sz="78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788" b="1" dirty="0" err="1">
                <a:latin typeface="Comic Sans MS" panose="030F0702030302020204" pitchFamily="66" charset="0"/>
                <a:hlinkClick r:id="rId5"/>
              </a:rPr>
              <a:t>Dr.</a:t>
            </a:r>
            <a:r>
              <a:rPr lang="en-GB" sz="788" b="1" dirty="0">
                <a:latin typeface="Comic Sans MS" panose="030F0702030302020204" pitchFamily="66" charset="0"/>
                <a:hlinkClick r:id="rId5"/>
              </a:rPr>
              <a:t> Lin Zhang</a:t>
            </a:r>
            <a:r>
              <a:rPr lang="en-GB" sz="788" b="1" dirty="0">
                <a:latin typeface="Comic Sans MS" panose="030F0702030302020204" pitchFamily="66" charset="0"/>
              </a:rPr>
              <a:t> </a:t>
            </a:r>
            <a:r>
              <a:rPr lang="en-GB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(many body)</a:t>
            </a:r>
          </a:p>
          <a:p>
            <a:pPr>
              <a:defRPr/>
            </a:pPr>
            <a:r>
              <a:rPr lang="en-US" altLang="en-GB" sz="788" b="1" dirty="0">
                <a:solidFill>
                  <a:srgbClr val="009999"/>
                </a:solidFill>
                <a:latin typeface="Comic Sans MS" panose="030F0702030302020204" pitchFamily="66" charset="0"/>
              </a:rPr>
              <a:t>Dr. Sourav </a:t>
            </a:r>
            <a:r>
              <a:rPr lang="en-US" altLang="en-GB" sz="788" b="1" dirty="0" err="1">
                <a:solidFill>
                  <a:srgbClr val="009999"/>
                </a:solidFill>
                <a:latin typeface="Comic Sans MS" panose="030F0702030302020204" pitchFamily="66" charset="0"/>
              </a:rPr>
              <a:t>Bhattacharee</a:t>
            </a:r>
            <a:r>
              <a:rPr lang="en-US" altLang="en-GB" sz="788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GB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(many-body)</a:t>
            </a:r>
          </a:p>
          <a:p>
            <a:pPr>
              <a:defRPr/>
            </a:pPr>
            <a:r>
              <a:rPr lang="en-US" altLang="en-US" sz="788" b="1" dirty="0">
                <a:solidFill>
                  <a:srgbClr val="FF0000"/>
                </a:solidFill>
                <a:latin typeface="Comic Sans MS" panose="030F0702030302020204" pitchFamily="66" charset="0"/>
                <a:hlinkClick r:id="rId6"/>
              </a:rPr>
              <a:t>Dr. Guillem Müller Rigat</a:t>
            </a:r>
            <a:r>
              <a:rPr lang="en-US" altLang="en-US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 (many-body)</a:t>
            </a:r>
          </a:p>
          <a:p>
            <a:pPr>
              <a:defRPr/>
            </a:pPr>
            <a:r>
              <a:rPr lang="en-US" altLang="en-GB" sz="788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Dr. Javier Rivera-Dean </a:t>
            </a:r>
            <a:r>
              <a:rPr lang="en-US" altLang="en-GB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en-GB" sz="788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atto</a:t>
            </a:r>
            <a:r>
              <a:rPr lang="en-US" altLang="en-GB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, QI)</a:t>
            </a:r>
          </a:p>
          <a:p>
            <a:pPr marL="61029" indent="-61029">
              <a:defRPr/>
            </a:pPr>
            <a:endParaRPr lang="es-ES_tradnl" altLang="en-GB" sz="249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0F9408A7-EEA9-4ED6-AD82-652A6A696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30" y="3581400"/>
            <a:ext cx="4756547" cy="39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en-US" altLang="en-GB" sz="863" b="1" dirty="0">
                <a:solidFill>
                  <a:srgbClr val="006600"/>
                </a:solidFill>
                <a:latin typeface="Comic Sans MS" panose="030F0702030302020204" pitchFamily="66" charset="0"/>
              </a:rPr>
              <a:t>Ex-members and collaborators: 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Aditi Sen De, Ujjwal Sen,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Debraj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Rakshit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(HRI,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Alahabad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Manab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Bera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(IIT), François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Dubin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(CNRS), 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G. John </a:t>
            </a:r>
            <a:r>
              <a:rPr lang="en-GB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Lapeyre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(IBM), 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Chiara Menotti (Trento), Jonas Larsson (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Nordita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Philipp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Hauke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(Trento), </a:t>
            </a:r>
            <a:r>
              <a:rPr lang="es-ES_tradnl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Bruno Julia Díaz, 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Luca </a:t>
            </a:r>
            <a:r>
              <a:rPr lang="en-GB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Tagliacozzo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(UB), 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Anna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Sanpera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Veronica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Ahufinger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Alessio </a:t>
            </a:r>
            <a:r>
              <a:rPr lang="en-GB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Celi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(UAB)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Tomek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Sowiński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Mariusz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Gada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(IF PAN), Phillip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Hauke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(Trento),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Omjyoti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Dutta (GMV), Ralph Dum, Christian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Trefzger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(EC), Kuba Zakrzewski (UJ, Cracow), Boris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Malomed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(Haifa), </a:t>
            </a:r>
            <a:r>
              <a:rPr lang="es-ES_tradnl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Ulrich </a:t>
            </a:r>
            <a:r>
              <a:rPr lang="es-ES_tradnl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Ebling</a:t>
            </a:r>
            <a:r>
              <a:rPr lang="es-ES_tradnl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</a:t>
            </a:r>
            <a:r>
              <a:rPr lang="es-ES_tradnl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Kyoto</a:t>
            </a:r>
            <a:r>
              <a:rPr lang="es-ES_tradnl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Christine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Muschik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UoT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Marek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Kuś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_tradnl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Remigiusz</a:t>
            </a:r>
            <a:r>
              <a:rPr lang="es-ES_tradnl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Augusiak</a:t>
            </a:r>
            <a:r>
              <a:rPr lang="es-ES_tradnl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(CFT), 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Alexander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Streltsov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(UW), Ravindra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Chhajlany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Przemek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Grzybowski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Swap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an Rana (ISI), Shi-Ju Ran (CNU),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Irénée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Frérot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Grenoble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Maria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Maffei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Giulia de </a:t>
            </a:r>
            <a:r>
              <a:rPr lang="en-U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Rosi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(UP</a:t>
            </a:r>
            <a:r>
              <a:rPr lang="en-GB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Christos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Charampoulos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(IFICS),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Angelo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Piga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URiV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Zahra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Khanian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(TUM), Emilio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Pisanty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(KCL), Marcelo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Ciappina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(China-Technion), Titas Chanda,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Emanuele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Tirrito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(SISSA), Luca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Barbiero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Politecnica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Torino), Alejandro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Bermodez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Miguel </a:t>
            </a:r>
            <a:r>
              <a:rPr lang="es-ES" altLang="en-GB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Angel</a:t>
            </a:r>
            <a:r>
              <a:rPr lang="es-ES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Martin-Delgado, German Sierra (Madrid),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Albert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Aloy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(Vienna), Daniel González (Innsbruck), Luca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Barbiero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(Torino),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Gorka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Muñoz (Innsbruck), Simon Wall, Andy Maxwell (Aarhus), Tony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Acín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Adrian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Bachtold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Jens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Biegert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Morgan Mitchell, Leticia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Tarruell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Lluis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Torner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, Maria García-</a:t>
            </a:r>
            <a:r>
              <a:rPr lang="en-GB" altLang="en-US" sz="863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Parao</a:t>
            </a:r>
            <a:r>
              <a:rPr lang="en-GB" altLang="en-US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(ICFO), </a:t>
            </a:r>
            <a:r>
              <a:rPr lang="de-DE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Piotr Grochowski (Innsbruck), Jan Wehr (Tuscon). Paraskevas Tzallas, Theocharis Lamprou (FORTH), Anna Dawid (Leiden), Alexandre Dauphin (PASCAL), </a:t>
            </a:r>
            <a:r>
              <a:rPr lang="en-US" altLang="en-US" sz="9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Sergi</a:t>
            </a:r>
            <a:r>
              <a:rPr lang="en-US" altLang="en-US" sz="900" b="1" dirty="0">
                <a:solidFill>
                  <a:srgbClr val="00B0F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9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Julià</a:t>
            </a:r>
            <a:r>
              <a:rPr lang="en-US" altLang="en-US" sz="900" b="1" dirty="0">
                <a:solidFill>
                  <a:srgbClr val="00B0F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9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Farré</a:t>
            </a:r>
            <a:r>
              <a:rPr lang="en-US" altLang="en-US" sz="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(PASCAL), </a:t>
            </a:r>
            <a:r>
              <a:rPr lang="de-DE" altLang="en-GB" sz="863" b="1" dirty="0">
                <a:solidFill>
                  <a:srgbClr val="00B0F0"/>
                </a:solidFill>
                <a:latin typeface="Comic Sans MS" panose="030F0702030302020204" pitchFamily="66" charset="0"/>
              </a:rPr>
              <a:t> Valenting Kasper (Sherbrook); Allan Johnson (Madrid), Tobias Grass (Donistia), </a:t>
            </a:r>
            <a:r>
              <a:rPr lang="en-US" altLang="en-US" sz="9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Tymoteusz</a:t>
            </a:r>
            <a:r>
              <a:rPr lang="en-US" altLang="en-US" sz="900" b="1" dirty="0">
                <a:solidFill>
                  <a:srgbClr val="00B0F0"/>
                </a:solidFill>
                <a:latin typeface="Comic Sans MS" panose="030F070203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9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Salamon</a:t>
            </a:r>
            <a:r>
              <a:rPr lang="en-US" altLang="en-US" sz="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(QT), </a:t>
            </a:r>
            <a:r>
              <a:rPr lang="en-GB" sz="9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</a:t>
            </a:r>
            <a:r>
              <a:rPr lang="en-GB" sz="900" b="1" dirty="0">
                <a:solidFill>
                  <a:srgbClr val="00B0F0"/>
                </a:solidFill>
                <a:latin typeface="Comic Sans MS" panose="030F0702030302020204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900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Utso</a:t>
            </a:r>
            <a:r>
              <a:rPr lang="en-GB" sz="900" b="1" dirty="0">
                <a:solidFill>
                  <a:srgbClr val="00B0F0"/>
                </a:solidFill>
                <a:latin typeface="Comic Sans MS" panose="030F0702030302020204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Bhattacharya</a:t>
            </a:r>
            <a:r>
              <a:rPr lang="en-GB" sz="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(ETH), Mohit Lal </a:t>
            </a:r>
            <a:r>
              <a:rPr lang="en-GB" sz="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Bera</a:t>
            </a:r>
            <a:r>
              <a:rPr lang="en-GB" sz="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(UPV), 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Joana </a:t>
            </a:r>
            <a:r>
              <a:rPr lang="en-US" altLang="en-US" sz="788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Fraxanet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Morales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(IBM),Borja </a:t>
            </a:r>
            <a:r>
              <a:rPr lang="en-US" altLang="en-US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Requena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(Axiomatic-AI), </a:t>
            </a:r>
            <a:r>
              <a:rPr lang="en-US" altLang="en-US" sz="788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Aikaterini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788" b="1" dirty="0" err="1">
                <a:solidFill>
                  <a:srgbClr val="00B0F0"/>
                </a:solidFill>
                <a:latin typeface="Comic Sans MS" panose="030F0702030302020204" pitchFamily="66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Gratsea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(ML-industry), </a:t>
            </a:r>
            <a:r>
              <a:rPr lang="en-GB" altLang="en-GB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Themistoklis</a:t>
            </a:r>
            <a:r>
              <a:rPr lang="en-GB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GB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Mavrogordatos</a:t>
            </a:r>
            <a:r>
              <a:rPr lang="en-GB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(QO), Alexis </a:t>
            </a:r>
            <a:r>
              <a:rPr lang="en-GB" altLang="en-GB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Chacón</a:t>
            </a:r>
            <a:r>
              <a:rPr lang="en-GB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Salazar (Panama), </a:t>
            </a:r>
            <a:r>
              <a:rPr lang="en-GB" altLang="en-GB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Grzegi¡orz</a:t>
            </a:r>
            <a:r>
              <a:rPr lang="en-GB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GB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Rajchel-Mieldodź</a:t>
            </a:r>
            <a:r>
              <a:rPr lang="en-GB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(QI), Maciej Maska (</a:t>
            </a:r>
            <a:r>
              <a:rPr lang="en-GB" altLang="en-GB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Politechnika</a:t>
            </a:r>
            <a:r>
              <a:rPr lang="en-GB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GB" sz="788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Wroclawska</a:t>
            </a:r>
            <a:r>
              <a:rPr lang="en-GB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Bárbara Andrade</a:t>
            </a: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(DITP),</a:t>
            </a:r>
            <a:r>
              <a:rPr lang="en-US" altLang="en-GB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Andrea Tononi (UPC)</a:t>
            </a:r>
          </a:p>
          <a:p>
            <a:pPr algn="just">
              <a:buNone/>
              <a:defRPr/>
            </a:pPr>
            <a:endParaRPr lang="en-US" altLang="en-US" sz="788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>
              <a:buNone/>
              <a:defRPr/>
            </a:pPr>
            <a:endParaRPr lang="en-GB" altLang="en-GB" sz="788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>
              <a:buNone/>
              <a:defRPr/>
            </a:pPr>
            <a:endParaRPr lang="en-US" altLang="en-US" sz="788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just">
              <a:buNone/>
              <a:defRPr/>
            </a:pPr>
            <a:r>
              <a:rPr lang="en-US" altLang="en-US" sz="788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GB" altLang="en-US" sz="788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es-ES" altLang="en-GB" sz="788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9" name="Rectangle 3">
            <a:extLst>
              <a:ext uri="{FF2B5EF4-FFF2-40B4-BE49-F238E27FC236}">
                <a16:creationId xmlns:a16="http://schemas.microsoft.com/office/drawing/2014/main" id="{4A1DECAE-9E8A-4C3E-BB7A-57F9EB0C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36" y="1149464"/>
            <a:ext cx="2082390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788" b="1" dirty="0">
                <a:solidFill>
                  <a:srgbClr val="FF0000"/>
                </a:solidFill>
                <a:latin typeface="Comic Sans MS" panose="030F0702030302020204" pitchFamily="66" charset="0"/>
                <a:hlinkClick r:id="rId13"/>
              </a:rPr>
              <a:t>Gabriel Fernández </a:t>
            </a:r>
            <a:r>
              <a:rPr lang="en-US" altLang="en-US" sz="788" b="1" dirty="0" err="1">
                <a:solidFill>
                  <a:srgbClr val="FF0000"/>
                </a:solidFill>
                <a:latin typeface="Comic Sans MS" panose="030F0702030302020204" pitchFamily="66" charset="0"/>
                <a:hlinkClick r:id="rId13"/>
              </a:rPr>
              <a:t>Fernández</a:t>
            </a:r>
            <a:r>
              <a:rPr lang="en-US" altLang="en-US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 (ML, QI)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788" b="1" dirty="0">
                <a:solidFill>
                  <a:srgbClr val="00B050"/>
                </a:solidFill>
                <a:latin typeface="Comic Sans MS" panose="030F0702030302020204" pitchFamily="66" charset="0"/>
              </a:rPr>
              <a:t>Arti </a:t>
            </a:r>
            <a:r>
              <a:rPr lang="en-US" altLang="en-US" sz="788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Gaharwar</a:t>
            </a:r>
            <a:r>
              <a:rPr lang="en-US" altLang="en-US" sz="788" b="1" dirty="0">
                <a:solidFill>
                  <a:srgbClr val="00B05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788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atto,QI</a:t>
            </a:r>
            <a:r>
              <a:rPr lang="en-US" altLang="en-US" sz="788" b="1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788" b="1" u="sng" dirty="0">
                <a:solidFill>
                  <a:srgbClr val="009999"/>
                </a:solidFill>
                <a:latin typeface="Comic Sans MS" panose="030F0702030302020204" pitchFamily="66" charset="0"/>
              </a:rPr>
              <a:t>Eloy </a:t>
            </a:r>
            <a:r>
              <a:rPr lang="en-US" altLang="en-US" sz="788" b="1" u="sng" dirty="0" err="1">
                <a:solidFill>
                  <a:srgbClr val="009999"/>
                </a:solidFill>
                <a:latin typeface="Comic Sans MS" panose="030F0702030302020204" pitchFamily="66" charset="0"/>
              </a:rPr>
              <a:t>Piñol</a:t>
            </a:r>
            <a:r>
              <a:rPr lang="en-US" altLang="en-US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 (ML, </a:t>
            </a:r>
            <a:r>
              <a:rPr lang="en-US" altLang="en-US" sz="788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statphys</a:t>
            </a:r>
            <a:r>
              <a:rPr lang="en-US" altLang="en-US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788" b="1" u="sng" dirty="0">
                <a:solidFill>
                  <a:srgbClr val="009999"/>
                </a:solidFill>
                <a:latin typeface="Comic Sans MS" panose="030F0702030302020204" pitchFamily="66" charset="0"/>
              </a:rPr>
              <a:t>Pavel Popov</a:t>
            </a:r>
            <a:r>
              <a:rPr lang="en-US" altLang="en-US" sz="788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(many-body)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97331DE-6E2A-4959-B40F-F3886375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321" y="1147458"/>
            <a:ext cx="2377679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788" b="1" dirty="0">
                <a:latin typeface="Comic Sans MS" panose="030F0702030302020204" pitchFamily="66" charset="0"/>
                <a:hlinkClick r:id="rId14"/>
              </a:rPr>
              <a:t>Anubhav Kumar Srivastava</a:t>
            </a:r>
            <a:r>
              <a:rPr lang="en-GB" sz="788" b="1" dirty="0">
                <a:latin typeface="Comic Sans MS" panose="030F0702030302020204" pitchFamily="66" charset="0"/>
              </a:rPr>
              <a:t> </a:t>
            </a:r>
            <a:r>
              <a:rPr lang="en-GB" sz="788" b="1" dirty="0">
                <a:solidFill>
                  <a:srgbClr val="FF0000"/>
                </a:solidFill>
                <a:latin typeface="Comic Sans MS" panose="030F0702030302020204" pitchFamily="66" charset="0"/>
              </a:rPr>
              <a:t>(QI, many-body)</a:t>
            </a:r>
            <a:endParaRPr lang="en-US" altLang="en-US" sz="78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788" b="1" dirty="0">
                <a:latin typeface="Comic Sans MS" panose="030F0702030302020204" pitchFamily="66" charset="0"/>
                <a:hlinkClick r:id="rId15"/>
              </a:rPr>
              <a:t>Philipp </a:t>
            </a:r>
            <a:r>
              <a:rPr lang="en-GB" altLang="en-US" sz="788" b="1" u="sng" dirty="0">
                <a:latin typeface="Comic Sans MS" panose="030F0702030302020204" pitchFamily="66" charset="0"/>
                <a:hlinkClick r:id="rId15"/>
              </a:rPr>
              <a:t>Stamme</a:t>
            </a:r>
            <a:r>
              <a:rPr lang="en-GB" altLang="en-US" sz="788" u="sng" dirty="0">
                <a:latin typeface="Comic Sans MS" panose="030F0702030302020204" pitchFamily="66" charset="0"/>
                <a:hlinkClick r:id="rId15"/>
              </a:rPr>
              <a:t>r</a:t>
            </a:r>
            <a:r>
              <a:rPr lang="en-US" altLang="en-US" sz="788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788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788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atto</a:t>
            </a:r>
            <a:r>
              <a:rPr lang="en-US" altLang="en-US" sz="788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en-GB" sz="788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Maria Recasens</a:t>
            </a:r>
            <a:r>
              <a:rPr lang="de-DE" altLang="en-GB" sz="788" b="1" dirty="0">
                <a:solidFill>
                  <a:srgbClr val="00B050"/>
                </a:solidFill>
                <a:latin typeface="Comic Sans MS" panose="030F0702030302020204" pitchFamily="66" charset="0"/>
              </a:rPr>
              <a:t> (many-body/exp)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en-GB" sz="788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Yuma Watanabe </a:t>
            </a:r>
            <a:r>
              <a:rPr lang="de-DE" altLang="en-GB" sz="788" b="1" dirty="0">
                <a:solidFill>
                  <a:srgbClr val="00B050"/>
                </a:solidFill>
                <a:latin typeface="Comic Sans MS" panose="030F0702030302020204" pitchFamily="66" charset="0"/>
              </a:rPr>
              <a:t>(many-body)</a:t>
            </a:r>
          </a:p>
        </p:txBody>
      </p:sp>
      <p:pic>
        <p:nvPicPr>
          <p:cNvPr id="11" name="Imagen 4">
            <a:extLst>
              <a:ext uri="{FF2B5EF4-FFF2-40B4-BE49-F238E27FC236}">
                <a16:creationId xmlns:a16="http://schemas.microsoft.com/office/drawing/2014/main" id="{8CB3BD3C-B4F6-4F7A-97B1-CD34B37BF9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61" y="2836314"/>
            <a:ext cx="4008336" cy="3003188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1039B325-9DD2-4BD2-8C5E-7AEE2EF6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0" y="2270359"/>
            <a:ext cx="1333500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GB" sz="760" b="1" dirty="0">
                <a:latin typeface="Comic Sans MS" panose="030F0702030302020204" pitchFamily="66" charset="0"/>
              </a:rPr>
              <a:t>MSc ICFO (1)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1E1713-641C-479F-B7BE-2E4BD02A0B1B}"/>
              </a:ext>
            </a:extLst>
          </p:cNvPr>
          <p:cNvSpPr/>
          <p:nvPr/>
        </p:nvSpPr>
        <p:spPr>
          <a:xfrm>
            <a:off x="236526" y="2451203"/>
            <a:ext cx="9364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Lidija</a:t>
            </a:r>
            <a:r>
              <a:rPr lang="en-US" altLang="en-US" sz="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Petrović</a:t>
            </a:r>
            <a:r>
              <a:rPr lang="en-US" altLang="en-US" sz="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764807B-BB7B-45B8-815C-FF8E350E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0" y="3043535"/>
            <a:ext cx="2157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GB" sz="800" b="1" dirty="0">
                <a:latin typeface="Comic Sans MS" panose="030F0702030302020204" pitchFamily="66" charset="0"/>
              </a:rPr>
              <a:t>PhD  </a:t>
            </a:r>
            <a:r>
              <a:rPr lang="en-GB" altLang="en-GB" sz="800" b="1" dirty="0" err="1">
                <a:latin typeface="Comic Sans MS" panose="030F0702030302020204" pitchFamily="66" charset="0"/>
              </a:rPr>
              <a:t>Politechnika</a:t>
            </a:r>
            <a:r>
              <a:rPr lang="en-GB" altLang="en-GB" sz="800" b="1" dirty="0">
                <a:latin typeface="Comic Sans MS" panose="030F0702030302020204" pitchFamily="66" charset="0"/>
              </a:rPr>
              <a:t> </a:t>
            </a:r>
            <a:r>
              <a:rPr lang="en-GB" altLang="en-GB" sz="800" b="1" dirty="0" err="1">
                <a:latin typeface="Comic Sans MS" panose="030F0702030302020204" pitchFamily="66" charset="0"/>
              </a:rPr>
              <a:t>Wroslawska</a:t>
            </a:r>
            <a:r>
              <a:rPr lang="en-GB" altLang="en-GB" sz="800" b="1" dirty="0">
                <a:latin typeface="Comic Sans MS" panose="030F0702030302020204" pitchFamily="66" charset="0"/>
              </a:rPr>
              <a:t>-ICFO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GB" sz="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GB" sz="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Marlena </a:t>
            </a:r>
            <a:r>
              <a:rPr lang="en-GB" altLang="en-GB" sz="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Dziurawiec</a:t>
            </a:r>
            <a:r>
              <a:rPr lang="en-GB" altLang="en-GB" sz="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(many body)</a:t>
            </a:r>
          </a:p>
        </p:txBody>
      </p:sp>
    </p:spTree>
    <p:extLst>
      <p:ext uri="{BB962C8B-B14F-4D97-AF65-F5344CB8AC3E}">
        <p14:creationId xmlns:p14="http://schemas.microsoft.com/office/powerpoint/2010/main" val="12014971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1828800" y="152400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2.2 Topological  </a:t>
            </a: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Quantum Thermometry</a:t>
            </a:r>
            <a:endParaRPr lang="en-US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C65269-AE92-432E-9E2A-45535A928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4686246"/>
            <a:ext cx="4091161" cy="2019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D77065-3472-47B5-BE4C-79AD9F25B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08289"/>
            <a:ext cx="7315200" cy="40608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74170D-E2B6-4382-AE0F-E9D4E4C8EFFA}"/>
              </a:ext>
            </a:extLst>
          </p:cNvPr>
          <p:cNvGrpSpPr/>
          <p:nvPr/>
        </p:nvGrpSpPr>
        <p:grpSpPr>
          <a:xfrm>
            <a:off x="119038" y="1295400"/>
            <a:ext cx="1285928" cy="2241152"/>
            <a:chOff x="119038" y="1295400"/>
            <a:chExt cx="1285928" cy="2241152"/>
          </a:xfrm>
        </p:grpSpPr>
        <p:pic>
          <p:nvPicPr>
            <p:cNvPr id="3074" name="Picture 2" descr="Anubhav Kumar Srivastava | ICFO">
              <a:extLst>
                <a:ext uri="{FF2B5EF4-FFF2-40B4-BE49-F238E27FC236}">
                  <a16:creationId xmlns:a16="http://schemas.microsoft.com/office/drawing/2014/main" id="{3F79ED7B-2EF6-41B4-8874-7EC1B7B87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95400"/>
              <a:ext cx="1219199" cy="162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FD019B-E047-4F90-9476-3DACEDFB0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8" y="2920999"/>
              <a:ext cx="128592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Anubhav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Srivastava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704A6C-4536-4655-8430-A657D4EB1F38}"/>
              </a:ext>
            </a:extLst>
          </p:cNvPr>
          <p:cNvGrpSpPr/>
          <p:nvPr/>
        </p:nvGrpSpPr>
        <p:grpSpPr>
          <a:xfrm>
            <a:off x="-83298" y="3688952"/>
            <a:ext cx="1604928" cy="2407048"/>
            <a:chOff x="-83298" y="3688952"/>
            <a:chExt cx="1604928" cy="2407048"/>
          </a:xfrm>
        </p:grpSpPr>
        <p:pic>
          <p:nvPicPr>
            <p:cNvPr id="3076" name="Picture 4" descr="Dr. Utso Bhattacharya | ICFO">
              <a:extLst>
                <a:ext uri="{FF2B5EF4-FFF2-40B4-BE49-F238E27FC236}">
                  <a16:creationId xmlns:a16="http://schemas.microsoft.com/office/drawing/2014/main" id="{D14ACF73-1044-46AE-A554-4380A4CF5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67" y="3688952"/>
              <a:ext cx="1219199" cy="162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A1DA6-3908-4C3B-9AD6-473A4D346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3298" y="5480447"/>
              <a:ext cx="160492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Utso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Bhattacharya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B1DCB-3A88-46A3-9175-F0D30F3C78C1}"/>
              </a:ext>
            </a:extLst>
          </p:cNvPr>
          <p:cNvGrpSpPr/>
          <p:nvPr/>
        </p:nvGrpSpPr>
        <p:grpSpPr>
          <a:xfrm>
            <a:off x="7853362" y="3098800"/>
            <a:ext cx="1219199" cy="2312202"/>
            <a:chOff x="7853362" y="3098800"/>
            <a:chExt cx="1219199" cy="2312202"/>
          </a:xfrm>
        </p:grpSpPr>
        <p:pic>
          <p:nvPicPr>
            <p:cNvPr id="3078" name="Picture 6" descr="Dr. Marcin Plodzien | ICFO">
              <a:extLst>
                <a:ext uri="{FF2B5EF4-FFF2-40B4-BE49-F238E27FC236}">
                  <a16:creationId xmlns:a16="http://schemas.microsoft.com/office/drawing/2014/main" id="{DAC66DBB-83D9-4FB5-A212-13A2EED28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362" y="3098800"/>
              <a:ext cx="1219199" cy="162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5280D6-15A4-42E7-8922-474C60E8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4871" y="4795449"/>
              <a:ext cx="103425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Marcin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Płodzień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0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159B97-4915-4686-9A3D-9F6B7FEB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" y="2971800"/>
            <a:ext cx="4622955" cy="156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44858B-948B-487B-89E6-F582E4DF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168" y="614065"/>
            <a:ext cx="4764505" cy="5388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483532-8C36-4C51-972A-8C427770056C}"/>
              </a:ext>
            </a:extLst>
          </p:cNvPr>
          <p:cNvSpPr/>
          <p:nvPr/>
        </p:nvSpPr>
        <p:spPr>
          <a:xfrm>
            <a:off x="1759847" y="152400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2.2 Topological  </a:t>
            </a: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Quantum Thermometry</a:t>
            </a:r>
            <a:endParaRPr lang="en-US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150378-15D1-4B45-B84E-8873FA274C5A}"/>
              </a:ext>
            </a:extLst>
          </p:cNvPr>
          <p:cNvSpPr>
            <a:spLocks noChangeArrowheads="1"/>
          </p:cNvSpPr>
          <p:nvPr/>
        </p:nvSpPr>
        <p:spPr bwMode="auto">
          <a:xfrm rot="-534413">
            <a:off x="1438870" y="2989133"/>
            <a:ext cx="74159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</a:t>
            </a: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Topological </a:t>
            </a:r>
            <a:r>
              <a:rPr lang="en-GB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Bogoliubov</a:t>
            </a: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Quasiparticles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F3F5663-84BF-4B63-84C2-1F777972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5350F-1C51-41AF-B304-0605848B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371600"/>
            <a:ext cx="7143374" cy="51149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622859" y="176492"/>
            <a:ext cx="8178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3.1.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Bose-Einstein Condensate in a Flat Band System</a:t>
            </a:r>
            <a:endParaRPr lang="en-GB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A108CE-CCC7-41F7-9E12-18D22F750248}"/>
              </a:ext>
            </a:extLst>
          </p:cNvPr>
          <p:cNvGrpSpPr/>
          <p:nvPr/>
        </p:nvGrpSpPr>
        <p:grpSpPr>
          <a:xfrm>
            <a:off x="49321" y="990600"/>
            <a:ext cx="2071401" cy="1962183"/>
            <a:chOff x="49321" y="990600"/>
            <a:chExt cx="2071401" cy="1962183"/>
          </a:xfrm>
        </p:grpSpPr>
        <p:pic>
          <p:nvPicPr>
            <p:cNvPr id="4098" name="Picture 2" descr="Zahra JALALI | PhD Candidate | University of Auckland, Auckland ...">
              <a:extLst>
                <a:ext uri="{FF2B5EF4-FFF2-40B4-BE49-F238E27FC236}">
                  <a16:creationId xmlns:a16="http://schemas.microsoft.com/office/drawing/2014/main" id="{A64FA4AD-E2F3-4372-9960-CE0169133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1600200" cy="160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6FCCA7-1A97-4DE9-B322-9BBA4F6F8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1" y="2598840"/>
              <a:ext cx="2071401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Zahra </a:t>
              </a:r>
              <a:r>
                <a:rPr lang="en-US" altLang="en-US" sz="17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Jalali</a:t>
              </a: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-mola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3745AE-0A89-4078-98FE-7D00FE527707}"/>
              </a:ext>
            </a:extLst>
          </p:cNvPr>
          <p:cNvGrpSpPr/>
          <p:nvPr/>
        </p:nvGrpSpPr>
        <p:grpSpPr>
          <a:xfrm>
            <a:off x="228600" y="3033141"/>
            <a:ext cx="1580460" cy="2273802"/>
            <a:chOff x="228600" y="3033141"/>
            <a:chExt cx="1580460" cy="2273802"/>
          </a:xfrm>
        </p:grpSpPr>
        <p:pic>
          <p:nvPicPr>
            <p:cNvPr id="4104" name="Picture 8" descr="Tobias Grass, becario Leonardo 2023 en Física">
              <a:extLst>
                <a:ext uri="{FF2B5EF4-FFF2-40B4-BE49-F238E27FC236}">
                  <a16:creationId xmlns:a16="http://schemas.microsoft.com/office/drawing/2014/main" id="{E417D559-C3C1-4ED6-B2AA-11B08DD3B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33141"/>
              <a:ext cx="1504260" cy="188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454F63-7BB8-4EF3-BA62-5AC537070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953000"/>
              <a:ext cx="155042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Tobias Grass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8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622859" y="176492"/>
            <a:ext cx="8178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3.1.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Bose-Einstein Condensate in a Flat Band System</a:t>
            </a:r>
            <a:endParaRPr lang="en-GB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A6A10-71D2-4DE3-A9A2-C581ACDE2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7089355" cy="6172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A108CE-CCC7-41F7-9E12-18D22F750248}"/>
              </a:ext>
            </a:extLst>
          </p:cNvPr>
          <p:cNvGrpSpPr/>
          <p:nvPr/>
        </p:nvGrpSpPr>
        <p:grpSpPr>
          <a:xfrm>
            <a:off x="49321" y="990600"/>
            <a:ext cx="2071401" cy="1962183"/>
            <a:chOff x="49321" y="990600"/>
            <a:chExt cx="2071401" cy="1962183"/>
          </a:xfrm>
        </p:grpSpPr>
        <p:pic>
          <p:nvPicPr>
            <p:cNvPr id="4098" name="Picture 2" descr="Zahra JALALI | PhD Candidate | University of Auckland, Auckland ...">
              <a:extLst>
                <a:ext uri="{FF2B5EF4-FFF2-40B4-BE49-F238E27FC236}">
                  <a16:creationId xmlns:a16="http://schemas.microsoft.com/office/drawing/2014/main" id="{A64FA4AD-E2F3-4372-9960-CE0169133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1600200" cy="160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6FCCA7-1A97-4DE9-B322-9BBA4F6F8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1" y="2598840"/>
              <a:ext cx="2071401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Zahra </a:t>
              </a:r>
              <a:r>
                <a:rPr lang="en-US" altLang="en-US" sz="17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Jalali</a:t>
              </a: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-mola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3745AE-0A89-4078-98FE-7D00FE527707}"/>
              </a:ext>
            </a:extLst>
          </p:cNvPr>
          <p:cNvGrpSpPr/>
          <p:nvPr/>
        </p:nvGrpSpPr>
        <p:grpSpPr>
          <a:xfrm>
            <a:off x="228600" y="3033141"/>
            <a:ext cx="1580460" cy="2273802"/>
            <a:chOff x="228600" y="3033141"/>
            <a:chExt cx="1580460" cy="2273802"/>
          </a:xfrm>
        </p:grpSpPr>
        <p:pic>
          <p:nvPicPr>
            <p:cNvPr id="4104" name="Picture 8" descr="Tobias Grass, becario Leonardo 2023 en Física">
              <a:extLst>
                <a:ext uri="{FF2B5EF4-FFF2-40B4-BE49-F238E27FC236}">
                  <a16:creationId xmlns:a16="http://schemas.microsoft.com/office/drawing/2014/main" id="{E417D559-C3C1-4ED6-B2AA-11B08DD3B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33141"/>
              <a:ext cx="1504260" cy="188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454F63-7BB8-4EF3-BA62-5AC537070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953000"/>
              <a:ext cx="155042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Tobias Grass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9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482579" y="85044"/>
            <a:ext cx="7593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3.2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Non-zero and high 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Chern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numbers, chirality</a:t>
            </a:r>
            <a:endParaRPr lang="en-GB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A45DE-37B0-427A-95FA-9C61654E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6" y="1066800"/>
            <a:ext cx="915777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482579" y="85044"/>
            <a:ext cx="805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3.2 </a:t>
            </a:r>
            <a:r>
              <a:rPr lang="en-US" alt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Anomalous fluctuations of BEC in optical lattices</a:t>
            </a:r>
            <a:endParaRPr lang="en-GB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0B327-F765-42E9-B8AF-DD7927EC5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26" y="914400"/>
            <a:ext cx="9192491" cy="56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482579" y="85044"/>
            <a:ext cx="805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3.2 </a:t>
            </a:r>
            <a:r>
              <a:rPr lang="en-US" alt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Anomalous fluctuations of BEC in optical lattices</a:t>
            </a:r>
            <a:endParaRPr lang="en-GB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7C7EFE-6943-4A8D-8621-365A28C39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0"/>
            <a:ext cx="4446253" cy="631129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386E97E-159E-49D8-A4AC-A60B31FBC353}"/>
              </a:ext>
            </a:extLst>
          </p:cNvPr>
          <p:cNvGrpSpPr/>
          <p:nvPr/>
        </p:nvGrpSpPr>
        <p:grpSpPr>
          <a:xfrm>
            <a:off x="572324" y="990600"/>
            <a:ext cx="1636987" cy="1662043"/>
            <a:chOff x="572324" y="990600"/>
            <a:chExt cx="1636987" cy="1662043"/>
          </a:xfrm>
        </p:grpSpPr>
        <p:pic>
          <p:nvPicPr>
            <p:cNvPr id="5122" name="Picture 2" descr="Niklas KÄMING | PhD Student | Master of Science | University of Hamburg ...">
              <a:extLst>
                <a:ext uri="{FF2B5EF4-FFF2-40B4-BE49-F238E27FC236}">
                  <a16:creationId xmlns:a16="http://schemas.microsoft.com/office/drawing/2014/main" id="{70D823D2-0B17-47D0-BDD4-CF720D0F3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990600"/>
              <a:ext cx="1308100" cy="130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03BD7E-82B2-4B22-A98E-25CEE20A7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24" y="2298700"/>
              <a:ext cx="163698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Niklas</a:t>
              </a: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n-US" sz="17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Käming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F67118-4487-4E47-A45D-A8A7F996C6E4}"/>
              </a:ext>
            </a:extLst>
          </p:cNvPr>
          <p:cNvGrpSpPr/>
          <p:nvPr/>
        </p:nvGrpSpPr>
        <p:grpSpPr>
          <a:xfrm>
            <a:off x="6663736" y="1071493"/>
            <a:ext cx="2358339" cy="2043182"/>
            <a:chOff x="6663736" y="1071493"/>
            <a:chExt cx="2358339" cy="2043182"/>
          </a:xfrm>
        </p:grpSpPr>
        <p:pic>
          <p:nvPicPr>
            <p:cNvPr id="5124" name="Picture 4" descr="Dr. Christof Weitenberg : Light induced dynamics and control of ...">
              <a:extLst>
                <a:ext uri="{FF2B5EF4-FFF2-40B4-BE49-F238E27FC236}">
                  <a16:creationId xmlns:a16="http://schemas.microsoft.com/office/drawing/2014/main" id="{ED886C80-A939-4FD3-85D0-7AC904FBE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071493"/>
              <a:ext cx="1162050" cy="154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CB90A2-7AA9-4DBC-B5E1-2617D7F5E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3736" y="2760732"/>
              <a:ext cx="235833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Christof </a:t>
              </a:r>
              <a:r>
                <a:rPr lang="en-US" altLang="en-US" sz="17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Weitenberg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86B35A-883B-4796-BF6A-E36CE918D779}"/>
              </a:ext>
            </a:extLst>
          </p:cNvPr>
          <p:cNvGrpSpPr/>
          <p:nvPr/>
        </p:nvGrpSpPr>
        <p:grpSpPr>
          <a:xfrm>
            <a:off x="418180" y="3429000"/>
            <a:ext cx="1867820" cy="2138432"/>
            <a:chOff x="7086600" y="3962400"/>
            <a:chExt cx="1867820" cy="2138432"/>
          </a:xfrm>
        </p:grpSpPr>
        <p:pic>
          <p:nvPicPr>
            <p:cNvPr id="5128" name="Picture 8" descr="Prof. Dr. Klaus Sengstock : Institute for Quantum Physics : Universität ...">
              <a:extLst>
                <a:ext uri="{FF2B5EF4-FFF2-40B4-BE49-F238E27FC236}">
                  <a16:creationId xmlns:a16="http://schemas.microsoft.com/office/drawing/2014/main" id="{DAAE9844-7FC8-4DC1-A142-CE8E8FE82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0" y="3962400"/>
              <a:ext cx="12001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A3DBB-81F6-43CF-9524-AFFC1AF6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746889"/>
              <a:ext cx="186782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Klaus </a:t>
              </a:r>
              <a:r>
                <a:rPr lang="en-US" altLang="en-US" sz="17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Sengstock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1C000B-FABC-453F-9946-CC3212989B84}"/>
              </a:ext>
            </a:extLst>
          </p:cNvPr>
          <p:cNvGrpSpPr/>
          <p:nvPr/>
        </p:nvGrpSpPr>
        <p:grpSpPr>
          <a:xfrm>
            <a:off x="6833654" y="3741957"/>
            <a:ext cx="2188421" cy="2044550"/>
            <a:chOff x="6833654" y="3741957"/>
            <a:chExt cx="2188421" cy="2044550"/>
          </a:xfrm>
        </p:grpSpPr>
        <p:pic>
          <p:nvPicPr>
            <p:cNvPr id="5130" name="Picture 10" descr="Profile photo of Ravindra Chhajlany">
              <a:extLst>
                <a:ext uri="{FF2B5EF4-FFF2-40B4-BE49-F238E27FC236}">
                  <a16:creationId xmlns:a16="http://schemas.microsoft.com/office/drawing/2014/main" id="{61876093-38CB-4191-895A-A7440A97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668" y="3741957"/>
              <a:ext cx="1593091" cy="159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CCB48E-7B96-4E3D-873A-8EBF0A5B2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654" y="5432564"/>
              <a:ext cx="2188421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Ravindra Chhajlany</a:t>
              </a:r>
              <a:endParaRPr lang="en-GB" altLang="en-US" sz="17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8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4A0836-DB03-4C4D-8462-165D3E49B5DD}"/>
              </a:ext>
            </a:extLst>
          </p:cNvPr>
          <p:cNvSpPr/>
          <p:nvPr/>
        </p:nvSpPr>
        <p:spPr>
          <a:xfrm>
            <a:off x="482579" y="85044"/>
            <a:ext cx="8053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3.2 </a:t>
            </a:r>
            <a:r>
              <a:rPr lang="en-US" alt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Anomalous fluctuations of BEC in optical lattices</a:t>
            </a:r>
            <a:endParaRPr lang="en-GB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E4197-AE7D-48C0-86B2-162F9823E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4114800" cy="580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54DC1-FDD3-46F5-8548-125911CA8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33" y="762000"/>
            <a:ext cx="4478867" cy="56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150378-15D1-4B45-B84E-8873FA274C5A}"/>
              </a:ext>
            </a:extLst>
          </p:cNvPr>
          <p:cNvSpPr>
            <a:spLocks noChangeArrowheads="1"/>
          </p:cNvSpPr>
          <p:nvPr/>
        </p:nvSpPr>
        <p:spPr bwMode="auto">
          <a:xfrm rot="-534413">
            <a:off x="1490663" y="1940903"/>
            <a:ext cx="6653212" cy="342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4. Haldane superfluid?</a:t>
            </a:r>
          </a:p>
          <a:p>
            <a:pPr algn="ctr">
              <a:buFontTx/>
              <a:buNone/>
            </a:pP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Yuma Watanabe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, 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Ravindra W. Chhajlany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, 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Maciej Lewenstein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, 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Tobias </a:t>
            </a:r>
            <a:r>
              <a:rPr lang="en-GB" b="1" dirty="0" err="1">
                <a:solidFill>
                  <a:srgbClr val="00B050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Graß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, 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Utso Bhattacharya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arXiv:2508.00377</a:t>
            </a:r>
            <a:endParaRPr lang="en-GB" altLang="en-US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F3F5663-84BF-4B63-84C2-1F777972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1E2D0D-DCB1-473B-BAE9-CCE1247C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46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350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A7F3619D-A2F4-448A-BF36-A1D41D6DE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-93663" y="0"/>
            <a:ext cx="9050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8196" name="Text Box 9">
            <a:extLst>
              <a:ext uri="{FF2B5EF4-FFF2-40B4-BE49-F238E27FC236}">
                <a16:creationId xmlns:a16="http://schemas.microsoft.com/office/drawing/2014/main" id="{B4ADEB66-0578-471B-B42E-F5BAC14C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7189" y="51446"/>
            <a:ext cx="9777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1900" b="1" dirty="0" err="1">
                <a:latin typeface="Comic Sans MS" panose="030F0702030302020204" pitchFamily="66" charset="0"/>
              </a:rPr>
              <a:t>Outline</a:t>
            </a:r>
            <a:r>
              <a:rPr lang="es-ES" altLang="en-US" sz="1900" b="1" dirty="0">
                <a:latin typeface="Comic Sans MS" panose="030F0702030302020204" pitchFamily="66" charset="0"/>
              </a:rPr>
              <a:t> – </a:t>
            </a:r>
            <a:r>
              <a:rPr lang="en-GB" altLang="en-US" sz="1900" b="1" dirty="0">
                <a:latin typeface="Comic Sans MS" panose="030F0702030302020204" pitchFamily="66" charset="0"/>
              </a:rPr>
              <a:t>Topological Quantum Matter at ICFO-QOT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100" b="1" dirty="0">
              <a:latin typeface="Comic Sans MS" panose="030F0702030302020204" pitchFamily="66" charset="0"/>
            </a:endParaRPr>
          </a:p>
        </p:txBody>
      </p:sp>
      <p:pic>
        <p:nvPicPr>
          <p:cNvPr id="8197" name="Picture 52" descr="frameleft-logo-icfo">
            <a:extLst>
              <a:ext uri="{FF2B5EF4-FFF2-40B4-BE49-F238E27FC236}">
                <a16:creationId xmlns:a16="http://schemas.microsoft.com/office/drawing/2014/main" id="{283031A1-15B9-4041-8A66-5A3274AF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111875"/>
            <a:ext cx="10287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4">
            <a:extLst>
              <a:ext uri="{FF2B5EF4-FFF2-40B4-BE49-F238E27FC236}">
                <a16:creationId xmlns:a16="http://schemas.microsoft.com/office/drawing/2014/main" id="{5635FD66-0B90-4D49-9BE3-831A1803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" y="2065143"/>
            <a:ext cx="90392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en-GB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Quantum Thermometry </a:t>
            </a:r>
            <a:endParaRPr lang="en-GB" alt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	</a:t>
            </a:r>
            <a:r>
              <a:rPr lang="en-US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2.1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Individual quantum probes for optimal thermometry</a:t>
            </a:r>
            <a:endParaRPr lang="en-US" alt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	2.2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Topological quantum thermometry</a:t>
            </a:r>
            <a:endParaRPr lang="en-US" alt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84">
            <a:extLst>
              <a:ext uri="{FF2B5EF4-FFF2-40B4-BE49-F238E27FC236}">
                <a16:creationId xmlns:a16="http://schemas.microsoft.com/office/drawing/2014/main" id="{6B31454D-AA59-43B0-B512-627646A0A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4" y="4685581"/>
            <a:ext cx="90630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None/>
            </a:pPr>
            <a:r>
              <a:rPr lang="en-GB" alt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Haldane Superfluid: Is it real?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4.1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Platforms for many body phenomena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4.2.Challenges of numerical methods</a:t>
            </a:r>
            <a:r>
              <a:rPr lang="en-GB" sz="2000" b="1" dirty="0">
                <a:latin typeface="Comic Sans MS" panose="030F0702030302020204" pitchFamily="66" charset="0"/>
              </a:rPr>
              <a:t>  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4.3 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Haldane Superfluid in the two-leg ladder extended Bose-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Hubbard model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	4.4 Does Haldane Superfluid exist?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84">
            <a:extLst>
              <a:ext uri="{FF2B5EF4-FFF2-40B4-BE49-F238E27FC236}">
                <a16:creationId xmlns:a16="http://schemas.microsoft.com/office/drawing/2014/main" id="{A2D81DB2-1247-4569-9E01-478D72CE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0" y="707037"/>
            <a:ext cx="90392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Atto-Physics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	</a:t>
            </a:r>
            <a:r>
              <a:rPr lang="en-US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1.1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Introduction to </a:t>
            </a:r>
            <a:r>
              <a:rPr lang="en-GB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attophysics</a:t>
            </a:r>
            <a:endParaRPr lang="en-US" alt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	1.2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Generation of Schrödinger cat states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1.3 Toward cat states with geometrical, or topological phase</a:t>
            </a:r>
            <a:endParaRPr lang="en-US" alt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84">
            <a:extLst>
              <a:ext uri="{FF2B5EF4-FFF2-40B4-BE49-F238E27FC236}">
                <a16:creationId xmlns:a16="http://schemas.microsoft.com/office/drawing/2014/main" id="{4107F493-C17E-4925-AF59-0C416BC1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" y="3171105"/>
            <a:ext cx="90392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Quantum Engines with </a:t>
            </a:r>
            <a:r>
              <a:rPr lang="en-GB" altLang="en-GB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Anyons</a:t>
            </a:r>
            <a:r>
              <a:rPr lang="en-GB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alt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	</a:t>
            </a:r>
            <a:r>
              <a:rPr lang="en-US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3.1 </a:t>
            </a: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Pauli engines and motivation</a:t>
            </a:r>
            <a:endParaRPr lang="en-US" alt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	3.2 Our proposal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	3.3 Results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43F39788-9B2D-483C-B97E-7B368C20B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" y="3183661"/>
            <a:ext cx="90392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Topological </a:t>
            </a:r>
            <a:r>
              <a:rPr lang="en-GB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Bogoliubov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Quasiparticles</a:t>
            </a:r>
            <a:endParaRPr lang="en-GB" alt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	</a:t>
            </a:r>
            <a:r>
              <a:rPr lang="en-US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3.1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Bose-Einstein Condensate in a flat band system</a:t>
            </a:r>
            <a:endParaRPr lang="en-US" alt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	3.2 Non-zero and high </a:t>
            </a:r>
            <a:r>
              <a:rPr lang="en-US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Chern</a:t>
            </a: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numbers, chirality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	3.3 Anomalous fluctuations of BEC in optical lattices</a:t>
            </a:r>
          </a:p>
        </p:txBody>
      </p:sp>
    </p:spTree>
    <p:extLst>
      <p:ext uri="{BB962C8B-B14F-4D97-AF65-F5344CB8AC3E}">
        <p14:creationId xmlns:p14="http://schemas.microsoft.com/office/powerpoint/2010/main" val="160743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/>
      <p:bldP spid="17" grpId="0"/>
      <p:bldP spid="17" grpId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4182F-64DB-48E9-A997-C5DB8BB1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08" y="0"/>
            <a:ext cx="9170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9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2BEBF-DF81-4CD2-8DA3-5DCF6EE8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7" y="0"/>
            <a:ext cx="9121655" cy="68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78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E60C8-B404-4492-A1B5-6C6EE001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2" y="0"/>
            <a:ext cx="906683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9EFE7-99CF-4655-B0CB-519806EB7129}"/>
              </a:ext>
            </a:extLst>
          </p:cNvPr>
          <p:cNvSpPr txBox="1"/>
          <p:nvPr/>
        </p:nvSpPr>
        <p:spPr>
          <a:xfrm>
            <a:off x="5791200" y="3639235"/>
            <a:ext cx="46647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0" dirty="0">
                <a:solidFill>
                  <a:srgbClr val="009999"/>
                </a:solidFill>
                <a:effectLst/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Jian-Ping </a:t>
            </a:r>
            <a:r>
              <a:rPr lang="en-US" sz="1500" b="1" i="0" dirty="0" err="1">
                <a:solidFill>
                  <a:srgbClr val="00B050"/>
                </a:solidFill>
                <a:effectLst/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Lv</a:t>
            </a:r>
            <a:r>
              <a:rPr lang="en-US" sz="1500" b="1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1500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and </a:t>
            </a:r>
            <a:r>
              <a:rPr lang="en-US" sz="1500" b="1" i="0" dirty="0">
                <a:solidFill>
                  <a:srgbClr val="009999"/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Z.D. </a:t>
            </a:r>
            <a:r>
              <a:rPr lang="en-US" sz="1500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Wang</a:t>
            </a:r>
            <a:endParaRPr lang="en-GB" sz="15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48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27E29-26DC-4512-B093-879CBCB7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" y="0"/>
            <a:ext cx="9147588" cy="68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9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0F6DDCDF-A86D-470F-B49F-9438E1E04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Conclusions</a:t>
            </a:r>
          </a:p>
        </p:txBody>
      </p:sp>
      <p:sp>
        <p:nvSpPr>
          <p:cNvPr id="138243" name="Line 3">
            <a:extLst>
              <a:ext uri="{FF2B5EF4-FFF2-40B4-BE49-F238E27FC236}">
                <a16:creationId xmlns:a16="http://schemas.microsoft.com/office/drawing/2014/main" id="{649EFD60-23F4-4F7B-971F-AF825F0DC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38244" name="Text Box 9">
            <a:extLst>
              <a:ext uri="{FF2B5EF4-FFF2-40B4-BE49-F238E27FC236}">
                <a16:creationId xmlns:a16="http://schemas.microsoft.com/office/drawing/2014/main" id="{E9A41FB2-EA0D-485A-8198-E05D140C7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94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94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2400">
              <a:solidFill>
                <a:schemeClr val="accent2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240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pic>
        <p:nvPicPr>
          <p:cNvPr id="138245" name="Picture 10" descr="frameleft-logo-icfo">
            <a:extLst>
              <a:ext uri="{FF2B5EF4-FFF2-40B4-BE49-F238E27FC236}">
                <a16:creationId xmlns:a16="http://schemas.microsoft.com/office/drawing/2014/main" id="{996264C5-3002-47A2-89C4-12EFD479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AutoShape 4" descr="E&lt;&lt;E_{a}">
            <a:extLst>
              <a:ext uri="{FF2B5EF4-FFF2-40B4-BE49-F238E27FC236}">
                <a16:creationId xmlns:a16="http://schemas.microsoft.com/office/drawing/2014/main" id="{64937013-F09D-4858-8080-660B421F1E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21875" y="-523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/>
          </a:p>
        </p:txBody>
      </p:sp>
      <p:sp>
        <p:nvSpPr>
          <p:cNvPr id="138247" name="AutoShape 5" descr="w=4\omega _{a}{\frac  {E_{a}}{\left|E\right|}}\exp \left[-{\frac  {2}{3}}{\frac  {E_{a}}{\left|E\right|}}\right]">
            <a:extLst>
              <a:ext uri="{FF2B5EF4-FFF2-40B4-BE49-F238E27FC236}">
                <a16:creationId xmlns:a16="http://schemas.microsoft.com/office/drawing/2014/main" id="{ACFF1E91-5629-4E29-87C4-DDB3D8334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236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/>
          </a:p>
        </p:txBody>
      </p:sp>
      <p:sp>
        <p:nvSpPr>
          <p:cNvPr id="138248" name="AutoShape 8" descr="r&lt;r_{0}">
            <a:extLst>
              <a:ext uri="{FF2B5EF4-FFF2-40B4-BE49-F238E27FC236}">
                <a16:creationId xmlns:a16="http://schemas.microsoft.com/office/drawing/2014/main" id="{A1255B60-E6A8-459B-B6E6-81440832B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24900" y="5761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/>
          </a:p>
        </p:txBody>
      </p:sp>
      <p:sp>
        <p:nvSpPr>
          <p:cNvPr id="138249" name="AutoShape 9" descr="r&gt;r_{0}">
            <a:extLst>
              <a:ext uri="{FF2B5EF4-FFF2-40B4-BE49-F238E27FC236}">
                <a16:creationId xmlns:a16="http://schemas.microsoft.com/office/drawing/2014/main" id="{8CACCCAE-3C1B-42D4-B014-FEFE450854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3900" y="6049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/>
          </a:p>
        </p:txBody>
      </p:sp>
      <p:sp>
        <p:nvSpPr>
          <p:cNvPr id="138250" name="AutoShape 10" descr="r=R_{c}">
            <a:extLst>
              <a:ext uri="{FF2B5EF4-FFF2-40B4-BE49-F238E27FC236}">
                <a16:creationId xmlns:a16="http://schemas.microsoft.com/office/drawing/2014/main" id="{FB92C1D8-E4C4-473E-AFFF-869455DB3A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35300" y="6613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/>
          </a:p>
        </p:txBody>
      </p:sp>
      <p:sp>
        <p:nvSpPr>
          <p:cNvPr id="138251" name="AutoShape 11" descr="E_{i}">
            <a:extLst>
              <a:ext uri="{FF2B5EF4-FFF2-40B4-BE49-F238E27FC236}">
                <a16:creationId xmlns:a16="http://schemas.microsoft.com/office/drawing/2014/main" id="{1ABDC9B4-492A-4589-A657-D9AC7470E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6475" y="6613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61C88-C90E-4810-ABCD-12C568B6B767}"/>
              </a:ext>
            </a:extLst>
          </p:cNvPr>
          <p:cNvSpPr>
            <a:spLocks noChangeArrowheads="1"/>
          </p:cNvSpPr>
          <p:nvPr/>
        </p:nvSpPr>
        <p:spPr bwMode="auto">
          <a:xfrm rot="-534413">
            <a:off x="296863" y="3532188"/>
            <a:ext cx="80835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Enjoy physics and beyond!!!</a:t>
            </a:r>
            <a:endParaRPr lang="pl-PL" altLang="en-US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2D0254-1679-42BF-9871-9751C5B32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1477963"/>
            <a:ext cx="2282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Conclusions?</a:t>
            </a:r>
            <a:endParaRPr lang="pl-PL" altLang="en-US" sz="2800"/>
          </a:p>
        </p:txBody>
      </p:sp>
      <p:pic>
        <p:nvPicPr>
          <p:cNvPr id="138254" name="Picture 6" descr="Icrea">
            <a:hlinkClick r:id="rId3"/>
            <a:extLst>
              <a:ext uri="{FF2B5EF4-FFF2-40B4-BE49-F238E27FC236}">
                <a16:creationId xmlns:a16="http://schemas.microsoft.com/office/drawing/2014/main" id="{13BA1CFE-8A87-422E-BD86-80E0DC39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6513"/>
            <a:ext cx="14398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1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150378-15D1-4B45-B84E-8873FA274C5A}"/>
              </a:ext>
            </a:extLst>
          </p:cNvPr>
          <p:cNvSpPr>
            <a:spLocks noChangeArrowheads="1"/>
          </p:cNvSpPr>
          <p:nvPr/>
        </p:nvSpPr>
        <p:spPr bwMode="auto">
          <a:xfrm rot="-534413">
            <a:off x="1490663" y="3270250"/>
            <a:ext cx="66532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Atto-Physics</a:t>
            </a:r>
            <a:endParaRPr lang="en-GB" alt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F3F5663-84BF-4B63-84C2-1F777972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143001" y="224075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794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794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1800">
              <a:solidFill>
                <a:schemeClr val="accent2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180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pic>
        <p:nvPicPr>
          <p:cNvPr id="5125" name="Picture 10" descr="frameleft-logo-ic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857251"/>
            <a:ext cx="800100" cy="5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ttp://www.laserfocusworld.com/content/dam/lfw/print-articles/2012/02/1202LFW01f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1" y="2400301"/>
            <a:ext cx="3742135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http://spie.org/Images/Graphics/Newsroom/Imported/nov05/featurefig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11" y="2686050"/>
            <a:ext cx="4697015" cy="264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1206104" y="1828801"/>
            <a:ext cx="462177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2100" b="1">
                <a:solidFill>
                  <a:srgbClr val="FF0000"/>
                </a:solidFill>
                <a:latin typeface="Comic Sans MS" panose="030F0702030302020204" pitchFamily="66" charset="0"/>
              </a:rPr>
              <a:t>High Harmonics Generation (HHG)</a:t>
            </a:r>
            <a:endParaRPr lang="en-GB" altLang="en-GB" sz="21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69" y="866041"/>
            <a:ext cx="6858000" cy="78938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latin typeface="Times New Roman" panose="02020603050405020304" pitchFamily="18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-1763" y="1655425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1" y="1076328"/>
            <a:ext cx="40671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en-GB" altLang="en-GB" sz="2100" b="1" dirty="0">
                <a:latin typeface="Comic Sans MS" pitchFamily="66" charset="0"/>
              </a:rPr>
              <a:t>Matter in intense laser fields</a:t>
            </a:r>
            <a:endParaRPr lang="en-US" altLang="en-GB" sz="2100" b="1" dirty="0">
              <a:latin typeface="Comic Sans MS" pitchFamily="66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8AD11793-5ACD-44F4-84E6-C6263765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62464"/>
            <a:ext cx="9777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1.1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Introduction to </a:t>
            </a:r>
            <a:r>
              <a:rPr lang="en-GB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attophysics</a:t>
            </a:r>
            <a:endParaRPr lang="en-GB" altLang="en-US" sz="2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9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3000" y="1200150"/>
            <a:ext cx="6858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35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143000" y="1200150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143001" y="224075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794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794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1800">
              <a:solidFill>
                <a:schemeClr val="accent2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180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pic>
        <p:nvPicPr>
          <p:cNvPr id="6149" name="Picture 10" descr="frameleft-logo-ic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857251"/>
            <a:ext cx="800100" cy="5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137047" y="1232298"/>
            <a:ext cx="35141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2100" b="1">
                <a:latin typeface="Comic Sans MS" panose="030F0702030302020204" pitchFamily="66" charset="0"/>
              </a:rPr>
              <a:t>Conventional atto-physics</a:t>
            </a:r>
            <a:endParaRPr lang="en-GB" altLang="en-GB" sz="2100" b="1">
              <a:latin typeface="Comic Sans MS" panose="030F0702030302020204" pitchFamily="66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206104" y="1828801"/>
            <a:ext cx="462177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2100" b="1">
                <a:solidFill>
                  <a:srgbClr val="FF0000"/>
                </a:solidFill>
                <a:latin typeface="Comic Sans MS" panose="030F0702030302020204" pitchFamily="66" charset="0"/>
              </a:rPr>
              <a:t>High Harmonics Generation (HHG)</a:t>
            </a:r>
            <a:endParaRPr lang="en-GB" altLang="en-GB" sz="21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2" name="Picture 2" descr="http://www.steingrube-home.de/img/fig_SA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2519362"/>
            <a:ext cx="36909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49EF44F2-A3A1-472D-B3E3-B7E014BA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62464"/>
            <a:ext cx="9777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1.1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Introduction to </a:t>
            </a:r>
            <a:r>
              <a:rPr lang="en-GB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attophysics</a:t>
            </a:r>
            <a:endParaRPr lang="en-GB" altLang="en-US" sz="2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737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3000" y="1200150"/>
            <a:ext cx="6858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35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143000" y="1183822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143001" y="224075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794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794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794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94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1800">
              <a:solidFill>
                <a:schemeClr val="accent2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n-GB" sz="180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pic>
        <p:nvPicPr>
          <p:cNvPr id="20485" name="Picture 10" descr="frameleft-logo-ic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857250"/>
            <a:ext cx="800100" cy="5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137047" y="1232297"/>
            <a:ext cx="2323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1800" b="1" dirty="0">
                <a:latin typeface="Comic Sans MS" panose="030F0702030302020204" pitchFamily="66" charset="0"/>
              </a:rPr>
              <a:t>Attosecond physics</a:t>
            </a:r>
            <a:endParaRPr lang="en-GB" altLang="en-GB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21732" y="1903811"/>
            <a:ext cx="5579269" cy="4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en-US" sz="2100" b="1" kern="0" dirty="0">
                <a:solidFill>
                  <a:srgbClr val="FF0000"/>
                </a:solidFill>
                <a:latin typeface="Comic Sans MS" pitchFamily="66" charset="0"/>
              </a:rPr>
              <a:t>Three step model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10100" y="4549380"/>
            <a:ext cx="342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50" b="1">
                <a:latin typeface="Comic Sans MS" panose="030F0702030302020204" pitchFamily="66" charset="0"/>
                <a:hlinkClick r:id="rId3"/>
              </a:rPr>
              <a:t>Dynamics of short-pulse excitation, ionization and harmonic conversion</a:t>
            </a:r>
            <a:r>
              <a:rPr lang="en-GB" altLang="en-US" sz="1050" b="1">
                <a:latin typeface="Comic Sans MS" panose="030F0702030302020204" pitchFamily="66" charset="0"/>
              </a:rPr>
              <a:t>, KC Kulander, KJ Schafer, JL Krause - Super-intense laser-atom physics, 1993 - Springer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5275660"/>
            <a:ext cx="3429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>
                <a:latin typeface="Comic Sans MS" panose="030F0702030302020204" pitchFamily="66" charset="0"/>
                <a:hlinkClick r:id="rId4"/>
              </a:rPr>
              <a:t>Plasma perspective on strong field multiphoton ionization</a:t>
            </a:r>
            <a:r>
              <a:rPr lang="en-US" altLang="en-US" sz="1050" b="1" dirty="0">
                <a:latin typeface="Comic Sans MS" panose="030F0702030302020204" pitchFamily="66" charset="0"/>
              </a:rPr>
              <a:t>, P.B </a:t>
            </a:r>
            <a:r>
              <a:rPr lang="en-US" altLang="en-US" sz="1050" b="1" dirty="0" err="1">
                <a:latin typeface="Comic Sans MS" panose="030F0702030302020204" pitchFamily="66" charset="0"/>
              </a:rPr>
              <a:t>Corkum</a:t>
            </a:r>
            <a:r>
              <a:rPr lang="en-US" altLang="en-US" sz="1050" b="1" dirty="0">
                <a:latin typeface="Comic Sans MS" panose="030F0702030302020204" pitchFamily="66" charset="0"/>
              </a:rPr>
              <a:t>, Physical Review Letters 71 (13), 1994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17244" y="5285186"/>
            <a:ext cx="342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>
                <a:latin typeface="Comic Sans MS" panose="030F0702030302020204" pitchFamily="66" charset="0"/>
                <a:hlinkClick r:id="rId5"/>
              </a:rPr>
              <a:t>Theory of high-harmonic generation by low-frequency laser fields</a:t>
            </a:r>
            <a:r>
              <a:rPr lang="en-US" altLang="en-US" sz="1050" b="1" dirty="0">
                <a:latin typeface="Comic Sans MS" panose="030F0702030302020204" pitchFamily="66" charset="0"/>
              </a:rPr>
              <a:t>, M Lewenstein, P </a:t>
            </a:r>
            <a:r>
              <a:rPr lang="en-US" altLang="en-US" sz="1050" b="1" dirty="0" err="1">
                <a:latin typeface="Comic Sans MS" panose="030F0702030302020204" pitchFamily="66" charset="0"/>
              </a:rPr>
              <a:t>Balcou</a:t>
            </a:r>
            <a:r>
              <a:rPr lang="en-US" altLang="en-US" sz="1050" b="1" dirty="0">
                <a:latin typeface="Comic Sans MS" panose="030F0702030302020204" pitchFamily="66" charset="0"/>
              </a:rPr>
              <a:t>, MY Ivanov, A </a:t>
            </a:r>
            <a:r>
              <a:rPr lang="en-US" altLang="en-US" sz="1050" b="1" dirty="0" err="1">
                <a:latin typeface="Comic Sans MS" panose="030F0702030302020204" pitchFamily="66" charset="0"/>
              </a:rPr>
              <a:t>l’Huillier</a:t>
            </a:r>
            <a:r>
              <a:rPr lang="en-US" altLang="en-US" sz="1050" b="1" dirty="0">
                <a:latin typeface="Comic Sans MS" panose="030F0702030302020204" pitchFamily="66" charset="0"/>
              </a:rPr>
              <a:t>, PB </a:t>
            </a:r>
            <a:r>
              <a:rPr lang="en-US" altLang="en-US" sz="1050" b="1" dirty="0" err="1">
                <a:latin typeface="Comic Sans MS" panose="030F0702030302020204" pitchFamily="66" charset="0"/>
              </a:rPr>
              <a:t>Corkum</a:t>
            </a:r>
            <a:br>
              <a:rPr lang="en-US" altLang="en-US" sz="1050" b="1" dirty="0">
                <a:latin typeface="Comic Sans MS" panose="030F0702030302020204" pitchFamily="66" charset="0"/>
              </a:rPr>
            </a:br>
            <a:r>
              <a:rPr lang="en-US" altLang="en-US" sz="1050" b="1" dirty="0">
                <a:latin typeface="Comic Sans MS" panose="030F0702030302020204" pitchFamily="66" charset="0"/>
              </a:rPr>
              <a:t>Physical Review A 49 (3), 2117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6" y="1785937"/>
            <a:ext cx="52578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2CCFBB39-044C-4BC4-9D14-B71432443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62464"/>
            <a:ext cx="9777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1.1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Introduction to </a:t>
            </a:r>
            <a:r>
              <a:rPr lang="en-GB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attophysics</a:t>
            </a:r>
            <a:endParaRPr lang="en-GB" altLang="en-US" sz="2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69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1E2D0D-DCB1-473B-BAE9-CCE1247C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580"/>
            <a:ext cx="9144000" cy="69724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350"/>
          </a:p>
        </p:txBody>
      </p:sp>
      <p:sp>
        <p:nvSpPr>
          <p:cNvPr id="78851" name="Line 4">
            <a:extLst>
              <a:ext uri="{FF2B5EF4-FFF2-40B4-BE49-F238E27FC236}">
                <a16:creationId xmlns:a16="http://schemas.microsoft.com/office/drawing/2014/main" id="{8E7FB43F-25D6-427B-98B7-5471CDA80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" y="609600"/>
            <a:ext cx="9050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78852" name="Text Box 9">
            <a:extLst>
              <a:ext uri="{FF2B5EF4-FFF2-40B4-BE49-F238E27FC236}">
                <a16:creationId xmlns:a16="http://schemas.microsoft.com/office/drawing/2014/main" id="{5F00F8D7-51A1-4AFD-88CC-3381C19E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4350" y="76200"/>
            <a:ext cx="9144001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Modified Schrödinger Cat</a:t>
            </a:r>
            <a:endParaRPr lang="en-US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100" b="1" dirty="0">
              <a:latin typeface="Comic Sans MS" panose="030F0702030302020204" pitchFamily="66" charset="0"/>
            </a:endParaRPr>
          </a:p>
        </p:txBody>
      </p:sp>
      <p:pic>
        <p:nvPicPr>
          <p:cNvPr id="78853" name="Picture 52" descr="frameleft-logo-icfo">
            <a:extLst>
              <a:ext uri="{FF2B5EF4-FFF2-40B4-BE49-F238E27FC236}">
                <a16:creationId xmlns:a16="http://schemas.microsoft.com/office/drawing/2014/main" id="{2F552F30-A473-4E56-95F2-15054CC2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59" y="-60325"/>
            <a:ext cx="923641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655F12-C3A6-48C1-A93E-2B40E2350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58" y="2362200"/>
            <a:ext cx="3806942" cy="313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05203-4BFF-4260-9723-DA853FE7A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2" y="2667000"/>
            <a:ext cx="3950218" cy="24205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340EAF-A1C1-4D9A-B6AE-CE882B0D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460" y="5410200"/>
            <a:ext cx="16770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cat alive</a:t>
            </a:r>
            <a:endParaRPr lang="en-GB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50C566-D2CB-4374-9DE1-46776AF85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497" y="5625643"/>
            <a:ext cx="34964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cat VERY MUCH alive</a:t>
            </a:r>
            <a:endParaRPr lang="en-GB" alt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1E2D0D-DCB1-473B-BAE9-CCE1247C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70347"/>
            <a:ext cx="6858000" cy="48458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013"/>
          </a:p>
        </p:txBody>
      </p:sp>
      <p:sp>
        <p:nvSpPr>
          <p:cNvPr id="52227" name="Line 4">
            <a:extLst>
              <a:ext uri="{FF2B5EF4-FFF2-40B4-BE49-F238E27FC236}">
                <a16:creationId xmlns:a16="http://schemas.microsoft.com/office/drawing/2014/main" id="{1394296D-6687-4F4C-A68D-B15FA7631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753" y="857250"/>
            <a:ext cx="678775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52228" name="Text Box 9">
            <a:extLst>
              <a:ext uri="{FF2B5EF4-FFF2-40B4-BE49-F238E27FC236}">
                <a16:creationId xmlns:a16="http://schemas.microsoft.com/office/drawing/2014/main" id="{59A817AA-AC00-42FB-8A2A-731DBEA6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1" y="892375"/>
            <a:ext cx="7333060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575" b="1" dirty="0">
              <a:latin typeface="Comic Sans MS" panose="030F0702030302020204" pitchFamily="66" charset="0"/>
            </a:endParaRPr>
          </a:p>
        </p:txBody>
      </p:sp>
      <p:pic>
        <p:nvPicPr>
          <p:cNvPr id="52229" name="Picture 52" descr="frameleft-logo-icfo">
            <a:extLst>
              <a:ext uri="{FF2B5EF4-FFF2-40B4-BE49-F238E27FC236}">
                <a16:creationId xmlns:a16="http://schemas.microsoft.com/office/drawing/2014/main" id="{68E02DFD-3476-4D02-8AE1-19F82FDD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6" y="856059"/>
            <a:ext cx="771525" cy="5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77F08-AD31-4369-9071-EF9242A0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6" y="1378744"/>
            <a:ext cx="6419850" cy="228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ACD4A7A-04E7-4799-A2E3-C2FD9DD0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689749"/>
            <a:ext cx="6897291" cy="22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3597BEB-E5A6-4A5F-B499-7840F6B1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656" y="951430"/>
            <a:ext cx="3419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GB" sz="1800" b="1" dirty="0">
                <a:latin typeface="Comic Sans MS" panose="030F0702030302020204" pitchFamily="66" charset="0"/>
              </a:rPr>
              <a:t>Attosecond physics and QED</a:t>
            </a:r>
            <a:endParaRPr lang="en-GB" altLang="en-GB" sz="18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58573-E90E-4793-9459-95075DD1CAF2}"/>
              </a:ext>
            </a:extLst>
          </p:cNvPr>
          <p:cNvSpPr txBox="1"/>
          <p:nvPr/>
        </p:nvSpPr>
        <p:spPr>
          <a:xfrm>
            <a:off x="1981200" y="107936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1.2 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Generation of </a:t>
            </a:r>
            <a:r>
              <a:rPr lang="en-GB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Schödinger</a:t>
            </a:r>
            <a:r>
              <a:rPr lang="en-GB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cat states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84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30657</TotalTime>
  <Words>1363</Words>
  <Application>Microsoft Office PowerPoint</Application>
  <PresentationFormat>On-screen Show (4:3)</PresentationFormat>
  <Paragraphs>227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 de Ciències Fotòniques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ICFO</dc:creator>
  <cp:lastModifiedBy>Maciej Lewenstein</cp:lastModifiedBy>
  <cp:revision>1160</cp:revision>
  <dcterms:created xsi:type="dcterms:W3CDTF">2011-09-26T01:18:46Z</dcterms:created>
  <dcterms:modified xsi:type="dcterms:W3CDTF">2025-09-04T22:28:40Z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kypeName">
    <vt:lpwstr>macieklewen</vt:lpwstr>
  </property>
</Properties>
</file>