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1"/>
  </p:notesMasterIdLst>
  <p:sldIdLst>
    <p:sldId id="257" r:id="rId2"/>
    <p:sldId id="333" r:id="rId3"/>
    <p:sldId id="282" r:id="rId4"/>
    <p:sldId id="336" r:id="rId5"/>
    <p:sldId id="351" r:id="rId6"/>
    <p:sldId id="338" r:id="rId7"/>
    <p:sldId id="339" r:id="rId8"/>
    <p:sldId id="330" r:id="rId9"/>
    <p:sldId id="340" r:id="rId10"/>
    <p:sldId id="342" r:id="rId11"/>
    <p:sldId id="343" r:id="rId12"/>
    <p:sldId id="331" r:id="rId13"/>
    <p:sldId id="344" r:id="rId14"/>
    <p:sldId id="346" r:id="rId15"/>
    <p:sldId id="353" r:id="rId16"/>
    <p:sldId id="332" r:id="rId17"/>
    <p:sldId id="347" r:id="rId18"/>
    <p:sldId id="348" r:id="rId19"/>
    <p:sldId id="349" r:id="rId20"/>
    <p:sldId id="307" r:id="rId21"/>
    <p:sldId id="341" r:id="rId22"/>
    <p:sldId id="352" r:id="rId23"/>
    <p:sldId id="350" r:id="rId24"/>
    <p:sldId id="335" r:id="rId25"/>
    <p:sldId id="325" r:id="rId26"/>
    <p:sldId id="324" r:id="rId27"/>
    <p:sldId id="323" r:id="rId28"/>
    <p:sldId id="326" r:id="rId29"/>
    <p:sldId id="328" r:id="rId3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Montserrat Light" panose="020F0302020204030204" pitchFamily="34" charset="0"/>
      <p:regular r:id="rId37"/>
      <p:bold r:id="rId38"/>
      <p:italic r:id="rId39"/>
      <p:boldItalic r:id="rId40"/>
    </p:embeddedFont>
    <p:embeddedFont>
      <p:font typeface="Plus Jakarta Sans" pitchFamily="2" charset="77"/>
      <p:regular r:id="rId41"/>
      <p:bold r:id="rId42"/>
      <p:italic r:id="rId43"/>
      <p:boldItalic r:id="rId44"/>
    </p:embeddedFont>
    <p:embeddedFont>
      <p:font typeface="Plus Jakarta Sans ExtraBold" pitchFamily="2" charset="77"/>
      <p:bold r:id="rId45"/>
      <p:italic r:id="rId46"/>
      <p:boldItalic r:id="rId47"/>
    </p:embeddedFont>
    <p:embeddedFont>
      <p:font typeface="Plus Jakarta Sans Light" pitchFamily="2" charset="77"/>
      <p:regular r:id="rId48"/>
      <p:bold r:id="rId49"/>
      <p:italic r:id="rId50"/>
      <p:boldItalic r:id="rId51"/>
    </p:embeddedFont>
    <p:embeddedFont>
      <p:font typeface="Plus Jakarta Sans Medium" pitchFamily="2" charset="77"/>
      <p:regular r:id="rId52"/>
      <p:bold r:id="rId53"/>
      <p:italic r:id="rId54"/>
      <p:boldItalic r:id="rId55"/>
    </p:embeddedFont>
    <p:embeddedFont>
      <p:font typeface="Plus Jakarta Sans SemiBold" pitchFamily="2" charset="77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ummary Section" id="{829D78DC-B397-D647-B0F1-FA0DB3A0B0DB}">
          <p14:sldIdLst/>
        </p14:section>
        <p14:section name="start" id="{8F441163-FC9E-F549-92AD-9CB0C12996A9}">
          <p14:sldIdLst>
            <p14:sldId id="257"/>
          </p14:sldIdLst>
        </p14:section>
        <p14:section name="introduction" id="{D3FBE01A-E1A1-134E-BDEF-ADF1B8CD4F6F}">
          <p14:sldIdLst>
            <p14:sldId id="333"/>
            <p14:sldId id="282"/>
            <p14:sldId id="336"/>
            <p14:sldId id="351"/>
            <p14:sldId id="338"/>
            <p14:sldId id="339"/>
          </p14:sldIdLst>
        </p14:section>
        <p14:section name="method" id="{76712DE9-94E3-224C-B222-941A3656F0F5}">
          <p14:sldIdLst>
            <p14:sldId id="330"/>
            <p14:sldId id="340"/>
            <p14:sldId id="342"/>
            <p14:sldId id="343"/>
          </p14:sldIdLst>
        </p14:section>
        <p14:section name="results" id="{7670CD3E-6113-AD4B-962C-BB67748F3ADA}">
          <p14:sldIdLst>
            <p14:sldId id="331"/>
            <p14:sldId id="344"/>
            <p14:sldId id="346"/>
            <p14:sldId id="353"/>
          </p14:sldIdLst>
        </p14:section>
        <p14:section name="outro" id="{50C38C53-A7F9-C94B-AF71-2D9756F1CE5D}">
          <p14:sldIdLst>
            <p14:sldId id="332"/>
            <p14:sldId id="347"/>
            <p14:sldId id="348"/>
            <p14:sldId id="349"/>
            <p14:sldId id="307"/>
          </p14:sldIdLst>
        </p14:section>
        <p14:section name="appendix" id="{36996AFC-3788-EB4D-83EE-77E5E16BF20F}">
          <p14:sldIdLst>
            <p14:sldId id="341"/>
            <p14:sldId id="352"/>
            <p14:sldId id="350"/>
            <p14:sldId id="335"/>
            <p14:sldId id="325"/>
            <p14:sldId id="324"/>
            <p14:sldId id="323"/>
            <p14:sldId id="326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3EA"/>
    <a:srgbClr val="FF7F0C"/>
    <a:srgbClr val="E11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0F688-2450-694E-934C-008D39D25EB8}" v="1479" dt="2025-05-23T09:34:16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77"/>
    <p:restoredTop sz="96170"/>
  </p:normalViewPr>
  <p:slideViewPr>
    <p:cSldViewPr snapToGrid="0">
      <p:cViewPr varScale="1">
        <p:scale>
          <a:sx n="118" d="100"/>
          <a:sy n="118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2b645fc4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2b645fc4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E4A28F0E-654A-CC45-4C95-738F2AA73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D9B5D1F5-0017-40B7-B96D-C46BF2F7F5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CC4C7603-FBB7-E96E-944C-B73FA40EBA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90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229E3605-368F-B0CD-65C1-4B32C3EC7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297DDE11-283F-50A6-B9AC-2B99A79ABD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9B80639C-923A-05BA-470C-4F1FBD487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256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2b645fc4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2b645fc4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err="1"/>
              <a:t>hello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619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D3B05E0B-6E61-A6A7-253E-F3EE34E04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C9389B6A-EB63-C019-3035-F0528EDC2D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B688F867-F651-E513-327B-53686150F9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Walk through plot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030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77899BA8-723F-641E-DD38-7B4902496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6A1A0717-C385-1871-D1D3-D1608F6B23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CA76EFD0-3F6B-F3D3-472E-2A54F2FF5F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Walk through plot</a:t>
            </a:r>
            <a:endParaRPr lang="en-GB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GB" dirty="0">
                <a:solidFill>
                  <a:srgbClr val="000000"/>
                </a:solidFill>
                <a:effectLst/>
                <a:latin typeface=".SF NS"/>
              </a:rPr>
              <a:t>A</a:t>
            </a:r>
            <a:r>
              <a:rPr lang="en-ES" dirty="0">
                <a:solidFill>
                  <a:srgbClr val="000000"/>
                </a:solidFill>
                <a:effectLst/>
                <a:latin typeface=".SF NS"/>
              </a:rPr>
              <a:t>xis and external fluxes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GB" dirty="0">
                <a:solidFill>
                  <a:srgbClr val="000000"/>
                </a:solidFill>
                <a:effectLst/>
                <a:latin typeface=".SF NS"/>
              </a:rPr>
              <a:t>P</a:t>
            </a:r>
            <a:r>
              <a:rPr lang="en-ES" dirty="0">
                <a:solidFill>
                  <a:srgbClr val="000000"/>
                </a:solidFill>
                <a:effectLst/>
                <a:latin typeface=".SF NS"/>
              </a:rPr>
              <a:t>otential generates periodic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ES" dirty="0">
              <a:solidFill>
                <a:srgbClr val="000000"/>
              </a:solidFill>
              <a:effectLst/>
              <a:latin typeface=".SF 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ES" dirty="0">
                <a:solidFill>
                  <a:srgbClr val="000000"/>
                </a:solidFill>
                <a:effectLst/>
                <a:latin typeface=".SF NS"/>
              </a:rPr>
              <a:t>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(11*60)/(31*31) = 0,7 min </a:t>
            </a:r>
            <a:r>
              <a:rPr lang="en-ES" dirty="0">
                <a:solidFill>
                  <a:srgbClr val="000000"/>
                </a:solidFill>
                <a:effectLst/>
                <a:latin typeface=".SF NS"/>
              </a:rPr>
              <a:t>per datapoint (calculating 2 eigenvalues and entaglement)</a:t>
            </a:r>
          </a:p>
        </p:txBody>
      </p:sp>
    </p:spTree>
    <p:extLst>
      <p:ext uri="{BB962C8B-B14F-4D97-AF65-F5344CB8AC3E}">
        <p14:creationId xmlns:p14="http://schemas.microsoft.com/office/powerpoint/2010/main" val="1484955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E07F8507-A265-A8C1-AB82-D8EDEF66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F05F78D8-B7AB-90AA-9057-2ED1CCD979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E57CA43A-E31F-D69A-4ECE-42B483625C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Walk through plot</a:t>
            </a:r>
            <a:endParaRPr lang="en-GB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GB" dirty="0">
                <a:solidFill>
                  <a:srgbClr val="000000"/>
                </a:solidFill>
                <a:effectLst/>
                <a:latin typeface=".SF NS"/>
              </a:rPr>
              <a:t>A</a:t>
            </a:r>
            <a:r>
              <a:rPr lang="en-ES" dirty="0">
                <a:solidFill>
                  <a:srgbClr val="000000"/>
                </a:solidFill>
                <a:effectLst/>
                <a:latin typeface=".SF NS"/>
              </a:rPr>
              <a:t>xis and external fluxes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GB" b="0" dirty="0">
                <a:solidFill>
                  <a:srgbClr val="000000"/>
                </a:solidFill>
                <a:effectLst/>
                <a:latin typeface=".SF NS"/>
              </a:rPr>
              <a:t>P</a:t>
            </a:r>
            <a:r>
              <a:rPr lang="en-ES" b="0" dirty="0">
                <a:solidFill>
                  <a:srgbClr val="000000"/>
                </a:solidFill>
                <a:effectLst/>
                <a:latin typeface=".SF NS"/>
              </a:rPr>
              <a:t>otential generates periodic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3. Outliers: These local minima are not fully avoidable as DMRG is a variational method.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4. Periodic “Fireball” Structure: Visible in both axes, even clearer in slice plots</a:t>
            </a:r>
            <a:endParaRPr lang="en-ES" b="0" dirty="0">
              <a:solidFill>
                <a:srgbClr val="000000"/>
              </a:solidFill>
              <a:effectLst/>
              <a:latin typeface=".SF 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ES" b="0" dirty="0">
              <a:solidFill>
                <a:srgbClr val="000000"/>
              </a:solidFill>
              <a:effectLst/>
              <a:latin typeface=".SF 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ES" dirty="0">
              <a:solidFill>
                <a:srgbClr val="000000"/>
              </a:solidFill>
              <a:effectLst/>
              <a:latin typeface=".SF 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ES" dirty="0">
                <a:solidFill>
                  <a:srgbClr val="000000"/>
                </a:solidFill>
                <a:effectLst/>
                <a:latin typeface=".SF NS"/>
              </a:rPr>
              <a:t>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E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(43*60)/(51*51) = 1 min </a:t>
            </a:r>
            <a:r>
              <a:rPr lang="en-ES" dirty="0">
                <a:solidFill>
                  <a:srgbClr val="000000"/>
                </a:solidFill>
                <a:effectLst/>
                <a:latin typeface=".SF NS"/>
              </a:rPr>
              <a:t>per datapoint (also calculating higher eigenvalues and entaglement)</a:t>
            </a:r>
          </a:p>
        </p:txBody>
      </p:sp>
    </p:spTree>
    <p:extLst>
      <p:ext uri="{BB962C8B-B14F-4D97-AF65-F5344CB8AC3E}">
        <p14:creationId xmlns:p14="http://schemas.microsoft.com/office/powerpoint/2010/main" val="218871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2b645fc4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2b645fc4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err="1"/>
              <a:t>hello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6610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55F54F85-E079-9CA7-1A6F-1FC7FB8A5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930976D5-6E56-855B-DD6F-4E9C9564B6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73841893-4FA4-30A9-0020-A415BDF257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228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73981B86-CF6A-7F25-751F-1530970DC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04C8A3EE-F76D-A92C-6CE9-2F2C2EE307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4F398D34-2693-F0CB-1ABB-A116F6694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18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B19F5773-1E61-A08C-1577-85F460A83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12ABDDD3-B470-BF02-9E55-23319BFAAA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2B1F555F-454A-9A83-ED80-CF13FD60A9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9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2b645fc4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2b645fc4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err="1"/>
              <a:t>hello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9811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f2b645fc4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f2b645fc4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ACBB78A0-A558-8EC1-3B02-CDFA36B3D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84C0CFF5-EB14-6CAF-571D-48263DD157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91AB7B12-3745-B890-E736-6799697830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450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60F5AB91-AF0F-4DF5-DB3C-5F020C093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C135150E-B420-8FCA-199E-267C9C339D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DD0F46E1-ABFE-2A26-C64C-B4C8E3855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179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2F37E397-417D-61C8-297A-EFB082C50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5A0CA062-EE14-BDA8-3674-2D5C04081B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018650AD-6460-C9B5-B62E-68094EF985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054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7EB5A2CD-87C7-DC74-752B-EFA382574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FE8073C7-80C5-E566-788E-2C1469E85C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EB123D0A-680A-CA76-81D8-8275646540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066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402A431C-3946-95B1-925C-DA72E40DD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4B296C46-97CE-2105-5A36-2853C3E69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639C2A6B-CA76-2F66-FEFB-47F3B57B1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204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1CCD2562-B9F8-35DC-C3D4-0DA151684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08D3B687-2B2D-8703-BB31-3829AD646A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D3905B81-5CED-9E67-665E-8B9F380702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333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7148AD9B-77BE-9657-D857-5CDDC4E1F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FFC8387B-B821-8B82-CF83-042239EF78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A028A3CE-4606-66C8-7CC0-8575AECC1C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234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7D5FF633-49BE-043F-ADFC-4BDD189E3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856421A6-C962-49E4-310D-8E1E7C9839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C9D0D541-919C-E1DE-AE95-105B46BF25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21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B08440E3-752E-467F-30A5-A26DA13F6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ED6A77CC-7309-50D5-4448-7259856D58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98430AAB-B8A1-B5E5-C15D-0239CE6B8B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94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Explain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GB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2 qubits, 1 coupler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GB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Galvanically coupled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GB" i="0" u="none" strike="noStrike" cap="none" noProof="0" dirty="0" err="1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Inductivelly</a:t>
            </a:r>
            <a:r>
              <a:rPr lang="en-GB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coupled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GB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extra large Josephson Junctions </a:t>
            </a:r>
            <a:r>
              <a:rPr lang="en-GB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as linear inductances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GB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Tune x and z loops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en-GB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03D7D0C2-A08C-AB0C-904E-B6B58CDEE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3E4F6ED0-7870-6902-0165-0124D1AE0A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C7B7A400-7545-D19C-5B4C-3B8BA09B66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Walk through plot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 dirty="0"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 dirty="0"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 dirty="0"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The representable number of charges per node has to be sufficient to capture the dynamics of the problem which means the matrix representation has to converge on a suitable basis (here charges per node)</a:t>
            </a:r>
          </a:p>
        </p:txBody>
      </p:sp>
    </p:spTree>
    <p:extLst>
      <p:ext uri="{BB962C8B-B14F-4D97-AF65-F5344CB8AC3E}">
        <p14:creationId xmlns:p14="http://schemas.microsoft.com/office/powerpoint/2010/main" val="176665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12E96B91-D6C0-D955-46C4-1BAFC555F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778FE5CC-04BC-8FD9-39AD-40E6BDB286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97EDCF4C-CF7D-C765-7763-1BDF3CB546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Walk through plot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134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760311DC-33A5-1F41-C8FB-4DA10B25F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4F97066A-1B39-DC80-7ADD-472D6FBF65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06E8EE56-218C-56D3-C81A-85F1758E15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729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B20E50C3-CA7F-4490-0AAB-135A8121C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6FB69BCE-48F1-FDDB-4241-2727D2E924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B1F04B96-39CF-8A26-43A8-8C2540693C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44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2b645fc4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2b645fc4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err="1"/>
              <a:t>hello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199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245F6E44-AFEB-0491-131A-6BC71B80C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26d4830d4_0_1140:notes">
            <a:extLst>
              <a:ext uri="{FF2B5EF4-FFF2-40B4-BE49-F238E27FC236}">
                <a16:creationId xmlns:a16="http://schemas.microsoft.com/office/drawing/2014/main" id="{3B209878-BD69-B307-9025-9ACB5C718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26d4830d4_0_1140:notes">
            <a:extLst>
              <a:ext uri="{FF2B5EF4-FFF2-40B4-BE49-F238E27FC236}">
                <a16:creationId xmlns:a16="http://schemas.microsoft.com/office/drawing/2014/main" id="{3CFE1944-9BCC-B8EF-9E78-80758F7EF9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79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8620451" y="4848606"/>
            <a:ext cx="3285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s" sz="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llustration – Indigo">
  <p:cSld name="Section Header with Illustration – Indigo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17876" y="475496"/>
            <a:ext cx="48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3ABC"/>
              </a:buClr>
              <a:buSzPts val="2700"/>
              <a:buFont typeface="Montserrat"/>
              <a:buNone/>
              <a:defRPr sz="2700" b="0" i="0" cap="none">
                <a:solidFill>
                  <a:srgbClr val="433AB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428273" y="1472184"/>
            <a:ext cx="48075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8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15"/>
              <a:buNone/>
              <a:defRPr sz="1350"/>
            </a:lvl3pPr>
            <a:lvl4pPr lvl="3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8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8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8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8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8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80"/>
              <a:buNone/>
              <a:defRPr sz="1200"/>
            </a:lvl9pPr>
          </a:lstStyle>
          <a:p>
            <a:endParaRPr/>
          </a:p>
        </p:txBody>
      </p:sp>
      <p:grpSp>
        <p:nvGrpSpPr>
          <p:cNvPr id="55" name="Google Shape;55;p14"/>
          <p:cNvGrpSpPr/>
          <p:nvPr/>
        </p:nvGrpSpPr>
        <p:grpSpPr>
          <a:xfrm>
            <a:off x="4747079" y="-536653"/>
            <a:ext cx="6945320" cy="6943468"/>
            <a:chOff x="6327750" y="-715538"/>
            <a:chExt cx="9257958" cy="9257958"/>
          </a:xfrm>
        </p:grpSpPr>
        <p:sp>
          <p:nvSpPr>
            <p:cNvPr id="56" name="Google Shape;56;p14"/>
            <p:cNvSpPr/>
            <p:nvPr/>
          </p:nvSpPr>
          <p:spPr>
            <a:xfrm rot="2700000">
              <a:off x="9803772" y="-1479967"/>
              <a:ext cx="2305914" cy="10786815"/>
            </a:xfrm>
            <a:custGeom>
              <a:avLst/>
              <a:gdLst/>
              <a:ahLst/>
              <a:cxnLst/>
              <a:rect l="l" t="t" r="r" b="b"/>
              <a:pathLst>
                <a:path w="970552" h="4540137" extrusionOk="0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0">
                  <a:srgbClr val="1D428A">
                    <a:alpha val="0"/>
                  </a:srgbClr>
                </a:gs>
                <a:gs pos="27000">
                  <a:srgbClr val="1D428A">
                    <a:alpha val="0"/>
                  </a:srgbClr>
                </a:gs>
                <a:gs pos="52000">
                  <a:srgbClr val="80AFFF"/>
                </a:gs>
                <a:gs pos="78000">
                  <a:srgbClr val="1D428A">
                    <a:alpha val="0"/>
                  </a:srgbClr>
                </a:gs>
                <a:gs pos="100000">
                  <a:srgbClr val="1D428A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 rot="2700000">
              <a:off x="10996988" y="2835122"/>
              <a:ext cx="1063740" cy="4976061"/>
            </a:xfrm>
            <a:custGeom>
              <a:avLst/>
              <a:gdLst/>
              <a:ahLst/>
              <a:cxnLst/>
              <a:rect l="l" t="t" r="r" b="b"/>
              <a:pathLst>
                <a:path w="970552" h="4540137" extrusionOk="0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24000">
                  <a:srgbClr val="FFFFFF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8" name="Google Shape;58;p14"/>
          <p:cNvSpPr txBox="1"/>
          <p:nvPr/>
        </p:nvSpPr>
        <p:spPr>
          <a:xfrm>
            <a:off x="8620451" y="4848606"/>
            <a:ext cx="3285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s" sz="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6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14" descr="Enhanced Interaction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163" y="2102837"/>
            <a:ext cx="2339999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hyperlink" Target="https://www.tensors.net/intro.%20Accessed%2015%20May%202025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ensors.net/intro.%20Accessed%2015%20May%202025" TargetMode="External"/><Relationship Id="rId4" Type="http://schemas.openxmlformats.org/officeDocument/2006/relationships/hyperlink" Target="https://doi.org/10.1038/s41534-020-00352-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96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t="9973" b="9981"/>
          <a:stretch/>
        </p:blipFill>
        <p:spPr>
          <a:xfrm>
            <a:off x="0" y="-84475"/>
            <a:ext cx="9184545" cy="522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650" y="370100"/>
            <a:ext cx="3272198" cy="6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185408" y="2057796"/>
            <a:ext cx="85614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500" noProof="0" dirty="0">
                <a:solidFill>
                  <a:schemeClr val="lt1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Tensor Network Approaches for Simulations of Larger Superconducting Circuits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322D7-1B64-A47A-2858-1A1879F0F60E}"/>
              </a:ext>
            </a:extLst>
          </p:cNvPr>
          <p:cNvSpPr txBox="1"/>
          <p:nvPr/>
        </p:nvSpPr>
        <p:spPr>
          <a:xfrm>
            <a:off x="2674961" y="3967862"/>
            <a:ext cx="6008427" cy="765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Plus Jakarta Sans SemiBold"/>
                <a:cs typeface="Plus Jakarta Sans SemiBold"/>
              </a:rPr>
              <a:t>Christian Hensel, </a:t>
            </a:r>
            <a:r>
              <a:rPr lang="es-ES" sz="2000" dirty="0">
                <a:solidFill>
                  <a:schemeClr val="lt1"/>
                </a:solidFill>
                <a:latin typeface="Plus Jakarta Sans SemiBold"/>
                <a:cs typeface="Plus Jakarta Sans SemiBold"/>
              </a:rPr>
              <a:t>Andrés N. Cáliz, Pau Torrente, María Hita-Pérez, </a:t>
            </a:r>
            <a:r>
              <a:rPr lang="en-ES" sz="2000">
                <a:solidFill>
                  <a:schemeClr val="lt1"/>
                </a:solidFill>
                <a:latin typeface="Plus Jakarta Sans SemiBold"/>
                <a:cs typeface="Plus Jakarta Sans SemiBold"/>
              </a:rPr>
              <a:t>Arnau Riera</a:t>
            </a:r>
            <a:endParaRPr lang="en-GB" sz="2000" dirty="0">
              <a:solidFill>
                <a:schemeClr val="lt1"/>
              </a:solidFill>
              <a:latin typeface="Plus Jakarta Sans SemiBold"/>
              <a:cs typeface="Plus Jakarta Sa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A3E347FB-092E-E56C-7F2A-E07F66420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01D389F2-AF8A-A86C-010F-D6EF138805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Workflow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64183364-131E-AD9B-F6E3-30197BE4B1A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D3864-EDFD-BC0B-80B7-035E35AF0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10</a:t>
            </a:fld>
            <a:endParaRPr lang="e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C60956-86AD-837D-F5F4-6873C4BA8B40}"/>
              </a:ext>
            </a:extLst>
          </p:cNvPr>
          <p:cNvSpPr/>
          <p:nvPr/>
        </p:nvSpPr>
        <p:spPr>
          <a:xfrm>
            <a:off x="2301401" y="874291"/>
            <a:ext cx="2755451" cy="5596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ES" sz="1800" dirty="0"/>
              <a:t>Lumped Element Hamiltonian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EC00A7-A17D-46B1-7A0F-355EA234D112}"/>
              </a:ext>
            </a:extLst>
          </p:cNvPr>
          <p:cNvSpPr/>
          <p:nvPr/>
        </p:nvSpPr>
        <p:spPr>
          <a:xfrm>
            <a:off x="2301398" y="1579915"/>
            <a:ext cx="2755457" cy="6265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ES" sz="1800" dirty="0"/>
              <a:t>Matrix Product Operator (MPO)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AAE650-E756-77CF-E3D3-2F0ECACEDEA0}"/>
              </a:ext>
            </a:extLst>
          </p:cNvPr>
          <p:cNvSpPr/>
          <p:nvPr/>
        </p:nvSpPr>
        <p:spPr>
          <a:xfrm>
            <a:off x="2301398" y="2369425"/>
            <a:ext cx="2755457" cy="4027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ES" sz="1800"/>
              <a:t>Eigenvalues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A370CE-A27E-BC0C-9C38-C4BCF7D737B8}"/>
              </a:ext>
            </a:extLst>
          </p:cNvPr>
          <p:cNvSpPr/>
          <p:nvPr/>
        </p:nvSpPr>
        <p:spPr>
          <a:xfrm>
            <a:off x="2301399" y="3098110"/>
            <a:ext cx="2755457" cy="402771"/>
          </a:xfrm>
          <a:prstGeom prst="roundRect">
            <a:avLst/>
          </a:prstGeom>
          <a:solidFill>
            <a:schemeClr val="lt1"/>
          </a:solidFill>
          <a:ln>
            <a:solidFill>
              <a:schemeClr val="dk1">
                <a:alpha val="2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ES" sz="1800"/>
              <a:t>Effective Hamiltonian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E18E1B-746B-1C89-F45D-F505055F0132}"/>
              </a:ext>
            </a:extLst>
          </p:cNvPr>
          <p:cNvSpPr/>
          <p:nvPr/>
        </p:nvSpPr>
        <p:spPr>
          <a:xfrm>
            <a:off x="2301399" y="3866438"/>
            <a:ext cx="2755457" cy="402771"/>
          </a:xfrm>
          <a:prstGeom prst="roundRect">
            <a:avLst/>
          </a:prstGeom>
          <a:ln>
            <a:solidFill>
              <a:schemeClr val="dk1">
                <a:alpha val="2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ES" sz="1800"/>
              <a:t>Coupling terms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96C00A1C-E735-3890-E382-CBD9587531EB}"/>
              </a:ext>
            </a:extLst>
          </p:cNvPr>
          <p:cNvCxnSpPr>
            <a:cxnSpLocks/>
            <a:stCxn id="4" idx="3"/>
            <a:endCxn id="5" idx="3"/>
          </p:cNvCxnSpPr>
          <p:nvPr/>
        </p:nvCxnSpPr>
        <p:spPr>
          <a:xfrm>
            <a:off x="5056852" y="1154093"/>
            <a:ext cx="3" cy="739099"/>
          </a:xfrm>
          <a:prstGeom prst="curvedConnector3">
            <a:avLst>
              <a:gd name="adj1" fmla="val 7620100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A951AC1C-194E-721B-12E1-8E96919A830E}"/>
              </a:ext>
            </a:extLst>
          </p:cNvPr>
          <p:cNvCxnSpPr>
            <a:cxnSpLocks/>
          </p:cNvCxnSpPr>
          <p:nvPr/>
        </p:nvCxnSpPr>
        <p:spPr>
          <a:xfrm flipH="1">
            <a:off x="5056855" y="1871876"/>
            <a:ext cx="3" cy="686720"/>
          </a:xfrm>
          <a:prstGeom prst="curvedConnector3">
            <a:avLst>
              <a:gd name="adj1" fmla="val -7620000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ED6A996-07E6-4987-2185-7E29F4C0AFDB}"/>
              </a:ext>
            </a:extLst>
          </p:cNvPr>
          <p:cNvCxnSpPr>
            <a:cxnSpLocks/>
          </p:cNvCxnSpPr>
          <p:nvPr/>
        </p:nvCxnSpPr>
        <p:spPr>
          <a:xfrm flipH="1">
            <a:off x="5056852" y="2623238"/>
            <a:ext cx="3" cy="686720"/>
          </a:xfrm>
          <a:prstGeom prst="curvedConnector3">
            <a:avLst>
              <a:gd name="adj1" fmla="val -7620000000"/>
            </a:avLst>
          </a:prstGeom>
          <a:ln w="25400">
            <a:solidFill>
              <a:schemeClr val="dk1">
                <a:shade val="95000"/>
                <a:satMod val="105000"/>
                <a:alpha val="2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4A51E482-53CB-4811-E2FB-60714D8C1B7F}"/>
              </a:ext>
            </a:extLst>
          </p:cNvPr>
          <p:cNvCxnSpPr>
            <a:cxnSpLocks/>
          </p:cNvCxnSpPr>
          <p:nvPr/>
        </p:nvCxnSpPr>
        <p:spPr>
          <a:xfrm flipH="1">
            <a:off x="5056852" y="3402466"/>
            <a:ext cx="3" cy="686720"/>
          </a:xfrm>
          <a:prstGeom prst="curvedConnector3">
            <a:avLst>
              <a:gd name="adj1" fmla="val -7620000000"/>
            </a:avLst>
          </a:prstGeom>
          <a:ln w="25400">
            <a:solidFill>
              <a:schemeClr val="dk1">
                <a:shade val="95000"/>
                <a:satMod val="105000"/>
                <a:alpha val="2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142C96-95C7-6CB6-2FA3-9457957BFFE8}"/>
              </a:ext>
            </a:extLst>
          </p:cNvPr>
          <p:cNvSpPr txBox="1"/>
          <p:nvPr/>
        </p:nvSpPr>
        <p:spPr>
          <a:xfrm>
            <a:off x="5421079" y="895445"/>
            <a:ext cx="3228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800" dirty="0">
                <a:solidFill>
                  <a:srgbClr val="6B23EA"/>
                </a:solidFill>
              </a:rPr>
              <a:t>MPO</a:t>
            </a:r>
            <a:r>
              <a:rPr lang="en-ES" sz="1800" dirty="0"/>
              <a:t> for each term in the Hamiltonian:</a:t>
            </a:r>
            <a:br>
              <a:rPr lang="en-ES" sz="1800" dirty="0"/>
            </a:br>
            <a:r>
              <a:rPr lang="en-ES" sz="1800" dirty="0"/>
              <a:t>OpSum in ITensors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0C70D-3111-9D92-38EB-21F8BF26B73D}"/>
              </a:ext>
            </a:extLst>
          </p:cNvPr>
          <p:cNvSpPr txBox="1"/>
          <p:nvPr/>
        </p:nvSpPr>
        <p:spPr>
          <a:xfrm>
            <a:off x="5438004" y="1922468"/>
            <a:ext cx="348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Density matrix renormalization</a:t>
            </a:r>
            <a:br>
              <a:rPr lang="en-GB" sz="1800" dirty="0"/>
            </a:br>
            <a:r>
              <a:rPr lang="en-GB" sz="1800" dirty="0"/>
              <a:t>group algorithm (</a:t>
            </a:r>
            <a:r>
              <a:rPr lang="en-GB" sz="1800" dirty="0">
                <a:solidFill>
                  <a:srgbClr val="6B23EA"/>
                </a:solidFill>
              </a:rPr>
              <a:t>DMRG</a:t>
            </a:r>
            <a:r>
              <a:rPr lang="en-GB" sz="1800" dirty="0"/>
              <a:t>)</a:t>
            </a:r>
            <a:endParaRPr lang="en-E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7C4DE-4FD2-C61A-9B91-740CAA554E23}"/>
              </a:ext>
            </a:extLst>
          </p:cNvPr>
          <p:cNvSpPr txBox="1"/>
          <p:nvPr/>
        </p:nvSpPr>
        <p:spPr>
          <a:xfrm>
            <a:off x="5348112" y="2704988"/>
            <a:ext cx="330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800" dirty="0">
                <a:solidFill>
                  <a:srgbClr val="000000">
                    <a:alpha val="50000"/>
                  </a:srgbClr>
                </a:solidFill>
              </a:rPr>
              <a:t>Schrieffer Wolf Transformation</a:t>
            </a:r>
            <a:br>
              <a:rPr lang="en-ES" sz="1800" dirty="0">
                <a:solidFill>
                  <a:srgbClr val="000000">
                    <a:alpha val="50000"/>
                  </a:srgbClr>
                </a:solidFill>
              </a:rPr>
            </a:br>
            <a:r>
              <a:rPr lang="en-ES" sz="1800" dirty="0">
                <a:solidFill>
                  <a:srgbClr val="000000">
                    <a:alpha val="50000"/>
                  </a:srgbClr>
                </a:solidFill>
              </a:rPr>
              <a:t>(</a:t>
            </a:r>
            <a:r>
              <a:rPr lang="en-ES" sz="1800" dirty="0">
                <a:solidFill>
                  <a:srgbClr val="6B23EA">
                    <a:alpha val="50000"/>
                  </a:srgbClr>
                </a:solidFill>
              </a:rPr>
              <a:t>in tensor network framework</a:t>
            </a:r>
            <a:r>
              <a:rPr lang="en-ES" sz="1800" dirty="0">
                <a:solidFill>
                  <a:srgbClr val="000000">
                    <a:alpha val="50000"/>
                  </a:srgbClr>
                </a:solidFill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9A7E8-8080-1DF4-33AD-08C67D8DCC76}"/>
              </a:ext>
            </a:extLst>
          </p:cNvPr>
          <p:cNvSpPr txBox="1"/>
          <p:nvPr/>
        </p:nvSpPr>
        <p:spPr>
          <a:xfrm>
            <a:off x="5421079" y="3487508"/>
            <a:ext cx="26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800" dirty="0">
                <a:solidFill>
                  <a:srgbClr val="000000">
                    <a:alpha val="50000"/>
                  </a:srgbClr>
                </a:solidFill>
              </a:rPr>
              <a:t>Expansion in Pauli coefficients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48605D-6E9F-2D73-61BA-B3A26475A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97" y="1628704"/>
            <a:ext cx="1307466" cy="357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92BF53-C98F-E950-D1C5-B80A5ACD2728}"/>
                  </a:ext>
                </a:extLst>
              </p:cNvPr>
              <p:cNvSpPr txBox="1"/>
              <p:nvPr/>
            </p:nvSpPr>
            <p:spPr>
              <a:xfrm>
                <a:off x="1452587" y="3868281"/>
                <a:ext cx="429060" cy="532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solidFill>
                                <a:srgbClr val="00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rgbClr val="00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rgbClr val="00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ES" sz="2800">
                  <a:solidFill>
                    <a:srgbClr val="000000">
                      <a:alpha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92BF53-C98F-E950-D1C5-B80A5ACD2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587" y="3868281"/>
                <a:ext cx="429060" cy="532005"/>
              </a:xfrm>
              <a:prstGeom prst="rect">
                <a:avLst/>
              </a:prstGeom>
              <a:blipFill>
                <a:blip r:embed="rId6"/>
                <a:stretch>
                  <a:fillRect l="-40000" r="-37143" b="-20930"/>
                </a:stretch>
              </a:blipFill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E57847-6CDE-B455-A2C3-314E9BB79C3E}"/>
                  </a:ext>
                </a:extLst>
              </p:cNvPr>
              <p:cNvSpPr txBox="1"/>
              <p:nvPr/>
            </p:nvSpPr>
            <p:spPr>
              <a:xfrm>
                <a:off x="1206301" y="3110480"/>
                <a:ext cx="757772" cy="531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ES" sz="3200" i="1" smtClean="0">
                              <a:solidFill>
                                <a:srgbClr val="00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ES" sz="3200" i="1">
                              <a:solidFill>
                                <a:srgbClr val="00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rgbClr val="000000">
                                  <a:alpha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</m:oMath>
                  </m:oMathPara>
                </a14:m>
                <a:endParaRPr lang="en-ES" sz="3200" dirty="0">
                  <a:solidFill>
                    <a:srgbClr val="000000">
                      <a:alpha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E57847-6CDE-B455-A2C3-314E9BB79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01" y="3110480"/>
                <a:ext cx="757772" cy="531877"/>
              </a:xfrm>
              <a:prstGeom prst="rect">
                <a:avLst/>
              </a:prstGeom>
              <a:blipFill>
                <a:blip r:embed="rId7"/>
                <a:stretch>
                  <a:fillRect l="-20000" r="-31667" b="-25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3E7A2F35-8496-40B3-F1B3-F9F0767EC80F}"/>
              </a:ext>
            </a:extLst>
          </p:cNvPr>
          <p:cNvSpPr/>
          <p:nvPr/>
        </p:nvSpPr>
        <p:spPr>
          <a:xfrm>
            <a:off x="8536332" y="2766276"/>
            <a:ext cx="113515" cy="1332389"/>
          </a:xfrm>
          <a:prstGeom prst="rightBrac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5655A6-9FEF-2F79-738E-E068B1AAD821}"/>
              </a:ext>
            </a:extLst>
          </p:cNvPr>
          <p:cNvSpPr txBox="1"/>
          <p:nvPr/>
        </p:nvSpPr>
        <p:spPr>
          <a:xfrm rot="16200000">
            <a:off x="7760587" y="3129784"/>
            <a:ext cx="213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>
                    <a:alpha val="50000"/>
                  </a:srgbClr>
                </a:solidFill>
              </a:rPr>
              <a:t>W</a:t>
            </a:r>
            <a:r>
              <a:rPr lang="en-ES" sz="1800" dirty="0">
                <a:solidFill>
                  <a:srgbClr val="000000">
                    <a:alpha val="50000"/>
                  </a:srgbClr>
                </a:solidFill>
              </a:rPr>
              <a:t>ork in Progress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104F3B-72FA-C9F3-AF44-26A087CF0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961" y="2215236"/>
            <a:ext cx="853112" cy="639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393927-19E7-1FC4-CFE6-DE89964284E1}"/>
                  </a:ext>
                </a:extLst>
              </p:cNvPr>
              <p:cNvSpPr txBox="1"/>
              <p:nvPr/>
            </p:nvSpPr>
            <p:spPr>
              <a:xfrm>
                <a:off x="694815" y="893811"/>
                <a:ext cx="757772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s-E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s-E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r>
                        <a:rPr lang="es-E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393927-19E7-1FC4-CFE6-DE8996428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15" y="893811"/>
                <a:ext cx="757772" cy="492443"/>
              </a:xfrm>
              <a:prstGeom prst="rect">
                <a:avLst/>
              </a:prstGeom>
              <a:blipFill>
                <a:blip r:embed="rId9"/>
                <a:stretch>
                  <a:fillRect l="-18033" r="-111475" b="-38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BAA0E5F-0815-470C-819E-B9BE1052FAF2}"/>
              </a:ext>
            </a:extLst>
          </p:cNvPr>
          <p:cNvSpPr txBox="1"/>
          <p:nvPr/>
        </p:nvSpPr>
        <p:spPr>
          <a:xfrm>
            <a:off x="2446648" y="4653738"/>
            <a:ext cx="6567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</a:rPr>
              <a:t>[2] Di Paolo et al “Efficient </a:t>
            </a:r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</a:rPr>
              <a:t>Modeling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</a:rPr>
              <a:t> of Superconducting Quantum Circuits with Tensor Networks.” 2021</a:t>
            </a:r>
          </a:p>
          <a:p>
            <a:pPr>
              <a:buSzPts val="1000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</a:rPr>
              <a:t>[4] </a:t>
            </a:r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</a:rPr>
              <a:t>Tensors.Net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</a:rPr>
              <a:t>, 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https://www.tensors.net/intro. Accessed 15 May 2025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</a:rPr>
              <a:t>.</a:t>
            </a:r>
            <a:endParaRPr lang="en-GB" sz="1400" dirty="0">
              <a:latin typeface="Plus Jakarta Sans Light"/>
              <a:ea typeface="Plus Jakarta Sans Light"/>
              <a:cs typeface="Plus Jakarta Sans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5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  <p:bldP spid="18" grpId="0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7BC7F39F-6F28-02E5-783B-644C22116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92C3CEDF-6730-AA3D-1D1C-4CBC7E3500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49" y="420123"/>
            <a:ext cx="5705095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High Performance Computing</a:t>
            </a:r>
            <a:br>
              <a:rPr lang="en-GB" sz="800" i="0" u="none" strike="noStrike" cap="none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</a:b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452316C9-8E5A-5E6B-9BD5-A02FA5F7AB6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82E3D-4BC9-90E3-3287-CA9735FA12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11</a:t>
            </a:fld>
            <a:endParaRPr lang="es"/>
          </a:p>
        </p:txBody>
      </p:sp>
      <p:pic>
        <p:nvPicPr>
          <p:cNvPr id="4" name="Picture 3" descr="A room with rows of computer equipment&#10;&#10;AI-generated content may be incorrect.">
            <a:extLst>
              <a:ext uri="{FF2B5EF4-FFF2-40B4-BE49-F238E27FC236}">
                <a16:creationId xmlns:a16="http://schemas.microsoft.com/office/drawing/2014/main" id="{411C8830-E095-4303-C0DD-DF91ED4E3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507" y="2244354"/>
            <a:ext cx="5709939" cy="2161212"/>
          </a:xfrm>
          <a:prstGeom prst="rect">
            <a:avLst/>
          </a:prstGeom>
        </p:spPr>
      </p:pic>
      <p:sp>
        <p:nvSpPr>
          <p:cNvPr id="5" name="Google Shape;79;p17">
            <a:extLst>
              <a:ext uri="{FF2B5EF4-FFF2-40B4-BE49-F238E27FC236}">
                <a16:creationId xmlns:a16="http://schemas.microsoft.com/office/drawing/2014/main" id="{96CB7185-947F-9FE0-9481-6FC86255AA5D}"/>
              </a:ext>
            </a:extLst>
          </p:cNvPr>
          <p:cNvSpPr txBox="1"/>
          <p:nvPr/>
        </p:nvSpPr>
        <p:spPr>
          <a:xfrm>
            <a:off x="522449" y="789123"/>
            <a:ext cx="8011783" cy="172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SzPts val="1000"/>
              <a:buFont typeface="Arial" panose="020B0604020202020204" pitchFamily="34" charset="0"/>
              <a:buChar char="•"/>
            </a:pPr>
            <a:r>
              <a:rPr lang="en-GB" sz="20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in Julia using </a:t>
            </a:r>
            <a:r>
              <a:rPr lang="en-GB" sz="20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ITensors</a:t>
            </a: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library [3] </a:t>
            </a:r>
            <a:endParaRPr lang="en-GB" sz="20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GB" sz="20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executing on CPUs, with GPU support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GB" sz="20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deployment multiple nodes on the Mare Nostrum 5 supercomputer for </a:t>
            </a:r>
            <a:r>
              <a:rPr lang="en-GB" sz="20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large-scale parallel simulations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3AD4E-21EC-27B7-E25C-D2ECD81CBFB2}"/>
              </a:ext>
            </a:extLst>
          </p:cNvPr>
          <p:cNvSpPr txBox="1"/>
          <p:nvPr/>
        </p:nvSpPr>
        <p:spPr>
          <a:xfrm>
            <a:off x="2446594" y="4723377"/>
            <a:ext cx="6394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  <a:sym typeface="Plus Jakarta Sans Light"/>
              </a:rPr>
              <a:t>[3] "The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  <a:sym typeface="Plus Jakarta Sans Light"/>
              </a:rPr>
              <a:t>ITensor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  <a:sym typeface="Plus Jakarta Sans Light"/>
              </a:rPr>
              <a:t> Software Library for Tensor Network Calculations", Fishman et al. 2022</a:t>
            </a:r>
          </a:p>
        </p:txBody>
      </p:sp>
    </p:spTree>
    <p:extLst>
      <p:ext uri="{BB962C8B-B14F-4D97-AF65-F5344CB8AC3E}">
        <p14:creationId xmlns:p14="http://schemas.microsoft.com/office/powerpoint/2010/main" val="318948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96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t="9973" b="9981"/>
          <a:stretch/>
        </p:blipFill>
        <p:spPr>
          <a:xfrm>
            <a:off x="0" y="0"/>
            <a:ext cx="9184545" cy="522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650" y="370100"/>
            <a:ext cx="3272198" cy="6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;p16">
            <a:extLst>
              <a:ext uri="{FF2B5EF4-FFF2-40B4-BE49-F238E27FC236}">
                <a16:creationId xmlns:a16="http://schemas.microsoft.com/office/drawing/2014/main" id="{992C6279-B3B8-CD4F-FEEE-C7DDD8642086}"/>
              </a:ext>
            </a:extLst>
          </p:cNvPr>
          <p:cNvSpPr txBox="1"/>
          <p:nvPr/>
        </p:nvSpPr>
        <p:spPr>
          <a:xfrm>
            <a:off x="453650" y="2298153"/>
            <a:ext cx="85614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500" noProof="0">
                <a:solidFill>
                  <a:schemeClr val="lt1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116589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C2E891D8-900E-084B-89C8-FF2E03763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C699B726-9BCE-CCD9-A28D-F742FCEF54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519728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Single persistent current qubit</a:t>
            </a:r>
            <a:br>
              <a:rPr lang="en-GB" sz="800" i="0" u="none" strike="noStrike" cap="none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</a:b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C2B72AEC-F797-8363-B02D-7767A3AF26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266328-CD96-0CB2-9899-12892E1A1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13</a:t>
            </a:fld>
            <a:endParaRPr lang="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D53A7-C8AE-7AAC-BEDF-EE1ADC38C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651" y="942807"/>
            <a:ext cx="4917559" cy="3688169"/>
          </a:xfrm>
          <a:prstGeom prst="rect">
            <a:avLst/>
          </a:prstGeom>
        </p:spPr>
      </p:pic>
      <p:sp>
        <p:nvSpPr>
          <p:cNvPr id="5" name="Google Shape;79;p17">
            <a:extLst>
              <a:ext uri="{FF2B5EF4-FFF2-40B4-BE49-F238E27FC236}">
                <a16:creationId xmlns:a16="http://schemas.microsoft.com/office/drawing/2014/main" id="{84539DBF-3179-FE99-65FC-4EF68CD07D7E}"/>
              </a:ext>
            </a:extLst>
          </p:cNvPr>
          <p:cNvSpPr txBox="1"/>
          <p:nvPr/>
        </p:nvSpPr>
        <p:spPr>
          <a:xfrm>
            <a:off x="522450" y="942807"/>
            <a:ext cx="3494604" cy="269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Spectra of TN exactly and exact diagonalisation </a:t>
            </a:r>
            <a:r>
              <a:rPr lang="en-GB" sz="2000" b="1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match</a:t>
            </a: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exactly</a:t>
            </a:r>
            <a:endParaRPr lang="en-GB" sz="20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085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E6E9B6E7-935E-B72B-ED93-93267A5E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E8254BF0-2371-7C97-ED43-9F1B2978B2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8148584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Two tuneable coupled persistent current qubits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FC9D6EF5-0840-377A-C077-C4FEB24CFF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E96948-A5B0-715E-911E-1397D1FD3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14</a:t>
            </a:fld>
            <a:endParaRPr lang="es"/>
          </a:p>
        </p:txBody>
      </p:sp>
      <p:pic>
        <p:nvPicPr>
          <p:cNvPr id="4" name="Picture 3" descr="A graph of a ground state energy&#10;&#10;AI-generated content may be incorrect.">
            <a:extLst>
              <a:ext uri="{FF2B5EF4-FFF2-40B4-BE49-F238E27FC236}">
                <a16:creationId xmlns:a16="http://schemas.microsoft.com/office/drawing/2014/main" id="{3A9D6D3E-5E99-873C-9160-D66254FA5C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6128" r="13483" b="6806"/>
          <a:stretch/>
        </p:blipFill>
        <p:spPr>
          <a:xfrm>
            <a:off x="3913865" y="928721"/>
            <a:ext cx="5161257" cy="3710024"/>
          </a:xfrm>
          <a:prstGeom prst="rect">
            <a:avLst/>
          </a:prstGeom>
        </p:spPr>
      </p:pic>
      <p:sp>
        <p:nvSpPr>
          <p:cNvPr id="5" name="Google Shape;79;p17">
            <a:extLst>
              <a:ext uri="{FF2B5EF4-FFF2-40B4-BE49-F238E27FC236}">
                <a16:creationId xmlns:a16="http://schemas.microsoft.com/office/drawing/2014/main" id="{CAEF1AE7-9BFA-2140-8330-AA981DD974E7}"/>
              </a:ext>
            </a:extLst>
          </p:cNvPr>
          <p:cNvSpPr txBox="1"/>
          <p:nvPr/>
        </p:nvSpPr>
        <p:spPr>
          <a:xfrm>
            <a:off x="522450" y="789123"/>
            <a:ext cx="3486636" cy="347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Whole System Energy: SWT was not ready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18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Periodic Structure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Tilt Effect</a:t>
            </a: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from </a:t>
            </a: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crosstalk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Discontinuities: yellow line  from </a:t>
            </a: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a</a:t>
            </a: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local 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Approx. 30 s per datapoint</a:t>
            </a: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2476C13-180E-861F-CCAC-C970259C0C21}"/>
              </a:ext>
            </a:extLst>
          </p:cNvPr>
          <p:cNvSpPr/>
          <p:nvPr/>
        </p:nvSpPr>
        <p:spPr>
          <a:xfrm>
            <a:off x="1897811" y="2900065"/>
            <a:ext cx="1863306" cy="1050832"/>
          </a:xfrm>
          <a:custGeom>
            <a:avLst/>
            <a:gdLst>
              <a:gd name="connsiteX0" fmla="*/ 125497 w 1833527"/>
              <a:gd name="connsiteY0" fmla="*/ 1397479 h 1397479"/>
              <a:gd name="connsiteX1" fmla="*/ 177255 w 1833527"/>
              <a:gd name="connsiteY1" fmla="*/ 284672 h 1397479"/>
              <a:gd name="connsiteX2" fmla="*/ 1833527 w 1833527"/>
              <a:gd name="connsiteY2" fmla="*/ 0 h 139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27" h="1397479">
                <a:moveTo>
                  <a:pt x="125497" y="1397479"/>
                </a:moveTo>
                <a:cubicBezTo>
                  <a:pt x="9040" y="957532"/>
                  <a:pt x="-107417" y="517585"/>
                  <a:pt x="177255" y="284672"/>
                </a:cubicBezTo>
                <a:cubicBezTo>
                  <a:pt x="461927" y="51759"/>
                  <a:pt x="1147727" y="25879"/>
                  <a:pt x="1833527" y="0"/>
                </a:cubicBezTo>
              </a:path>
            </a:pathLst>
          </a:custGeom>
          <a:noFill/>
          <a:ln>
            <a:solidFill>
              <a:srgbClr val="6B23EA"/>
            </a:solidFill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59D6205D-0533-ACD2-2A23-7FD7ADC588B2}"/>
              </a:ext>
            </a:extLst>
          </p:cNvPr>
          <p:cNvSpPr/>
          <p:nvPr/>
        </p:nvSpPr>
        <p:spPr>
          <a:xfrm>
            <a:off x="1078523" y="3540369"/>
            <a:ext cx="4649417" cy="1116305"/>
          </a:xfrm>
          <a:custGeom>
            <a:avLst/>
            <a:gdLst>
              <a:gd name="connsiteX0" fmla="*/ 0 w 4666891"/>
              <a:gd name="connsiteY0" fmla="*/ 0 h 1050832"/>
              <a:gd name="connsiteX1" fmla="*/ 957532 w 4666891"/>
              <a:gd name="connsiteY1" fmla="*/ 974784 h 1050832"/>
              <a:gd name="connsiteX2" fmla="*/ 4666891 w 4666891"/>
              <a:gd name="connsiteY2" fmla="*/ 914400 h 105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6891" h="1050832">
                <a:moveTo>
                  <a:pt x="0" y="0"/>
                </a:moveTo>
                <a:cubicBezTo>
                  <a:pt x="89858" y="411192"/>
                  <a:pt x="179717" y="822384"/>
                  <a:pt x="957532" y="974784"/>
                </a:cubicBezTo>
                <a:cubicBezTo>
                  <a:pt x="1735347" y="1127184"/>
                  <a:pt x="3201119" y="1020792"/>
                  <a:pt x="4666891" y="914400"/>
                </a:cubicBezTo>
              </a:path>
            </a:pathLst>
          </a:custGeom>
          <a:noFill/>
          <a:ln>
            <a:solidFill>
              <a:srgbClr val="6B23EA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141EC-58FA-70CA-54FB-14598CD8F8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11515" y="3059727"/>
            <a:ext cx="3602350" cy="1482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4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8EF99CF5-5C25-BF3A-2ED3-DACBAF1DE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graph&#10;&#10;AI-generated content may be incorrect.">
            <a:extLst>
              <a:ext uri="{FF2B5EF4-FFF2-40B4-BE49-F238E27FC236}">
                <a16:creationId xmlns:a16="http://schemas.microsoft.com/office/drawing/2014/main" id="{3FEEC66A-47E6-BC43-AEDB-65B8A01B5B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4" r="14960" b="6400"/>
          <a:stretch>
            <a:fillRect/>
          </a:stretch>
        </p:blipFill>
        <p:spPr>
          <a:xfrm>
            <a:off x="3908138" y="931523"/>
            <a:ext cx="5011624" cy="3657858"/>
          </a:xfrm>
          <a:prstGeom prst="rect">
            <a:avLst/>
          </a:prstGeom>
        </p:spPr>
      </p:pic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51DFD5E0-91A8-7BD8-D3D6-F6E38AD1BA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8148584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Two tuneable coupled persistent current qubits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14A3B3DB-1A4A-C573-FEA5-FC2FAA066CE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5963C-4EE6-87B1-6ED0-9AAC2C811D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15</a:t>
            </a:fld>
            <a:endParaRPr lang="es"/>
          </a:p>
        </p:txBody>
      </p:sp>
      <p:sp>
        <p:nvSpPr>
          <p:cNvPr id="5" name="Google Shape;79;p17">
            <a:extLst>
              <a:ext uri="{FF2B5EF4-FFF2-40B4-BE49-F238E27FC236}">
                <a16:creationId xmlns:a16="http://schemas.microsoft.com/office/drawing/2014/main" id="{8D578267-5E57-5C52-87CA-749F2F95E45C}"/>
              </a:ext>
            </a:extLst>
          </p:cNvPr>
          <p:cNvSpPr txBox="1"/>
          <p:nvPr/>
        </p:nvSpPr>
        <p:spPr>
          <a:xfrm>
            <a:off x="522450" y="970725"/>
            <a:ext cx="3486636" cy="160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Whole System Energy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18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Periodic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wavefront propagation for increased parallelism.</a:t>
            </a:r>
            <a:endParaRPr lang="en-GB" sz="1800" i="0" u="none" strike="noStrike" cap="none" noProof="0" dirty="0">
              <a:solidFill>
                <a:schemeClr val="tx1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Discarded m</a:t>
            </a: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any outliers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D8B34D3-4EBC-1F8A-3F62-4ACFC2E8C9D4}"/>
              </a:ext>
            </a:extLst>
          </p:cNvPr>
          <p:cNvSpPr/>
          <p:nvPr/>
        </p:nvSpPr>
        <p:spPr>
          <a:xfrm>
            <a:off x="1897810" y="2751514"/>
            <a:ext cx="2010327" cy="1199384"/>
          </a:xfrm>
          <a:custGeom>
            <a:avLst/>
            <a:gdLst>
              <a:gd name="connsiteX0" fmla="*/ 125497 w 1833527"/>
              <a:gd name="connsiteY0" fmla="*/ 1397479 h 1397479"/>
              <a:gd name="connsiteX1" fmla="*/ 177255 w 1833527"/>
              <a:gd name="connsiteY1" fmla="*/ 284672 h 1397479"/>
              <a:gd name="connsiteX2" fmla="*/ 1833527 w 1833527"/>
              <a:gd name="connsiteY2" fmla="*/ 0 h 139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27" h="1397479">
                <a:moveTo>
                  <a:pt x="125497" y="1397479"/>
                </a:moveTo>
                <a:cubicBezTo>
                  <a:pt x="9040" y="957532"/>
                  <a:pt x="-107417" y="517585"/>
                  <a:pt x="177255" y="284672"/>
                </a:cubicBezTo>
                <a:cubicBezTo>
                  <a:pt x="461927" y="51759"/>
                  <a:pt x="1147727" y="25879"/>
                  <a:pt x="1833527" y="0"/>
                </a:cubicBezTo>
              </a:path>
            </a:pathLst>
          </a:custGeom>
          <a:noFill/>
          <a:ln>
            <a:solidFill>
              <a:srgbClr val="6B23EA"/>
            </a:solidFill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2C00B4B-1044-0C9D-A3D1-F8518D847A07}"/>
              </a:ext>
            </a:extLst>
          </p:cNvPr>
          <p:cNvSpPr/>
          <p:nvPr/>
        </p:nvSpPr>
        <p:spPr>
          <a:xfrm>
            <a:off x="2514600" y="4259111"/>
            <a:ext cx="3236742" cy="404105"/>
          </a:xfrm>
          <a:custGeom>
            <a:avLst/>
            <a:gdLst>
              <a:gd name="connsiteX0" fmla="*/ 0 w 4666891"/>
              <a:gd name="connsiteY0" fmla="*/ 0 h 1050832"/>
              <a:gd name="connsiteX1" fmla="*/ 957532 w 4666891"/>
              <a:gd name="connsiteY1" fmla="*/ 974784 h 1050832"/>
              <a:gd name="connsiteX2" fmla="*/ 4666891 w 4666891"/>
              <a:gd name="connsiteY2" fmla="*/ 914400 h 105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6891" h="1050832">
                <a:moveTo>
                  <a:pt x="0" y="0"/>
                </a:moveTo>
                <a:cubicBezTo>
                  <a:pt x="89858" y="411192"/>
                  <a:pt x="179717" y="822384"/>
                  <a:pt x="957532" y="974784"/>
                </a:cubicBezTo>
                <a:cubicBezTo>
                  <a:pt x="1735347" y="1127184"/>
                  <a:pt x="3201119" y="1020792"/>
                  <a:pt x="4666891" y="914400"/>
                </a:cubicBezTo>
              </a:path>
            </a:pathLst>
          </a:custGeom>
          <a:noFill/>
          <a:ln>
            <a:solidFill>
              <a:srgbClr val="6B23EA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51FC6-4CA3-E972-BFA5-E09FB967F0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253" t="5685" r="14058" b="6367"/>
          <a:stretch>
            <a:fillRect/>
          </a:stretch>
        </p:blipFill>
        <p:spPr>
          <a:xfrm>
            <a:off x="3874309" y="857687"/>
            <a:ext cx="5079281" cy="3701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B03A6-1CB7-19D1-62F8-5B77F7EADCC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1515" y="3059727"/>
            <a:ext cx="3602350" cy="1482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2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96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t="9973" b="9981"/>
          <a:stretch/>
        </p:blipFill>
        <p:spPr>
          <a:xfrm>
            <a:off x="0" y="-42239"/>
            <a:ext cx="9184545" cy="522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650" y="370100"/>
            <a:ext cx="3272198" cy="6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;p16">
            <a:extLst>
              <a:ext uri="{FF2B5EF4-FFF2-40B4-BE49-F238E27FC236}">
                <a16:creationId xmlns:a16="http://schemas.microsoft.com/office/drawing/2014/main" id="{992C6279-B3B8-CD4F-FEEE-C7DDD8642086}"/>
              </a:ext>
            </a:extLst>
          </p:cNvPr>
          <p:cNvSpPr txBox="1"/>
          <p:nvPr/>
        </p:nvSpPr>
        <p:spPr>
          <a:xfrm>
            <a:off x="453650" y="2298153"/>
            <a:ext cx="85614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500" noProof="0">
                <a:solidFill>
                  <a:schemeClr val="lt1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Outlook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551654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7C30BA6C-4F84-B735-1E44-D39DC3195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4A8E5E7E-ED97-63A1-AD57-C8A11642E4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i="0" u="none" strike="noStrike" cap="none" noProof="0" dirty="0">
                <a:solidFill>
                  <a:srgbClr val="000000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Outlook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BA0FFE66-A48C-25A7-5EF8-7A575271F17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454F9-270B-AA2B-CE3B-399022D60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17</a:t>
            </a:fld>
            <a:endParaRPr lang="es"/>
          </a:p>
        </p:txBody>
      </p:sp>
      <p:sp>
        <p:nvSpPr>
          <p:cNvPr id="5" name="Google Shape;79;p17">
            <a:extLst>
              <a:ext uri="{FF2B5EF4-FFF2-40B4-BE49-F238E27FC236}">
                <a16:creationId xmlns:a16="http://schemas.microsoft.com/office/drawing/2014/main" id="{52F503BB-C65A-7ADB-F382-2A0DCDE71881}"/>
              </a:ext>
            </a:extLst>
          </p:cNvPr>
          <p:cNvSpPr txBox="1"/>
          <p:nvPr/>
        </p:nvSpPr>
        <p:spPr>
          <a:xfrm>
            <a:off x="338209" y="789123"/>
            <a:ext cx="8206262" cy="366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GB" sz="18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Refining</a:t>
            </a: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to </a:t>
            </a:r>
            <a:r>
              <a:rPr lang="en-GB" sz="18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match with experimental results</a:t>
            </a:r>
          </a:p>
          <a:p>
            <a:pPr marL="342900" lvl="1" indent="-342900">
              <a:buSzPts val="1000"/>
              <a:buFont typeface="Arial" panose="020B0604020202020204" pitchFamily="34" charset="0"/>
              <a:buChar char="•"/>
            </a:pP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Aid cross talk simulations (Andrea’s poster)</a:t>
            </a: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GB" sz="1800" b="1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GB" sz="18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Schrieffer–Wolff transformation </a:t>
            </a: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in the TN framework — </a:t>
            </a:r>
            <a:r>
              <a:rPr lang="en-GB" sz="18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likely reveal coupling terms that approximate methods miss </a:t>
            </a: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[5]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Machine-learning strategies to mitigate </a:t>
            </a:r>
            <a:r>
              <a:rPr lang="en-GB" sz="18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local minima</a:t>
            </a:r>
            <a:br>
              <a:rPr lang="en-GB" sz="18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</a:b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Computational: improve </a:t>
            </a:r>
            <a:r>
              <a:rPr lang="en-GB" sz="18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efficiency</a:t>
            </a: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and conclusive benchmark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Medium"/>
              </a:rPr>
              <a:t>Harnessing </a:t>
            </a:r>
            <a:r>
              <a:rPr lang="en-GB" sz="1800" dirty="0"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t</a:t>
            </a:r>
            <a:r>
              <a:rPr lang="en-GB" sz="1800" noProof="0" dirty="0" err="1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ensor</a:t>
            </a:r>
            <a:r>
              <a:rPr lang="en-GB" sz="1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 network perspective</a:t>
            </a:r>
            <a:r>
              <a:rPr lang="en-GB" sz="1800" dirty="0">
                <a:latin typeface="Plus Jakarta Sans Light"/>
                <a:ea typeface="Plus Jakarta Sans Medium"/>
                <a:cs typeface="Plus Jakarta Sans Light"/>
                <a:sym typeface="Plus Jakarta Sans Light"/>
              </a:rPr>
              <a:t> (e.g. study entanglement, fine tune bond dimensions)</a:t>
            </a: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E3111-E5DB-1B11-F7CD-E247C92E0F55}"/>
              </a:ext>
            </a:extLst>
          </p:cNvPr>
          <p:cNvSpPr txBox="1"/>
          <p:nvPr/>
        </p:nvSpPr>
        <p:spPr>
          <a:xfrm>
            <a:off x="3171663" y="4721517"/>
            <a:ext cx="59723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cs typeface="Plus Jakarta Sans Light"/>
                <a:sym typeface="Plus Jakarta Sans Light"/>
              </a:rPr>
              <a:t>[5] Hita-Pérez et al “Three-Josephson Junctions Flux Qubit Couplings.”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1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0282755D-71CD-AE9E-CC45-718C7D634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22767F60-870B-72B9-745A-2C1B4AC796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i="0" u="none" strike="noStrike" cap="none" noProof="0" dirty="0">
                <a:solidFill>
                  <a:srgbClr val="000000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Conclusion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5BEDADF0-2686-0C2A-1438-0309899B7E2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6DB41-CF45-9206-12AD-79E1ED6651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18</a:t>
            </a:fld>
            <a:endParaRPr lang="es"/>
          </a:p>
        </p:txBody>
      </p:sp>
      <p:sp>
        <p:nvSpPr>
          <p:cNvPr id="3" name="Google Shape;79;p17">
            <a:extLst>
              <a:ext uri="{FF2B5EF4-FFF2-40B4-BE49-F238E27FC236}">
                <a16:creationId xmlns:a16="http://schemas.microsoft.com/office/drawing/2014/main" id="{38C353E8-A1AC-B491-B313-33F31DBD5935}"/>
              </a:ext>
            </a:extLst>
          </p:cNvPr>
          <p:cNvSpPr txBox="1"/>
          <p:nvPr/>
        </p:nvSpPr>
        <p:spPr>
          <a:xfrm>
            <a:off x="522449" y="895482"/>
            <a:ext cx="8028767" cy="354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GB" sz="2000" b="1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Scalable Framework: </a:t>
            </a: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Designed, implemented, and are currently validating a </a:t>
            </a:r>
            <a:r>
              <a:rPr lang="en-GB" sz="2000" b="1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methodology </a:t>
            </a: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to </a:t>
            </a:r>
            <a:r>
              <a:rPr lang="en-GB" sz="2000" b="1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break through computational bottlenecks in larger, strongly coupled circuits.</a:t>
            </a:r>
            <a:br>
              <a:rPr lang="en-GB" sz="2000" b="1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</a:br>
            <a:endParaRPr lang="en-GB" sz="2000" b="1" dirty="0">
              <a:solidFill>
                <a:srgbClr val="6B23EA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</a:pPr>
            <a:r>
              <a:rPr lang="en-GB" sz="2000" b="1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Preliminary Proof of Concept: </a:t>
            </a: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Our method </a:t>
            </a:r>
            <a:r>
              <a:rPr lang="en-GB" sz="2000" b="1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surpass the computational limits of exact diagonalization</a:t>
            </a: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.</a:t>
            </a:r>
            <a:endParaRPr lang="en-GB" sz="20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6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72795E91-8A10-8980-FE84-F7F69AE89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6426C01F-BA21-6212-4999-FBFAF977CC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49" y="420123"/>
            <a:ext cx="6893649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Clr>
                <a:srgbClr val="000000"/>
              </a:buClr>
              <a:buSzPts val="2100"/>
            </a:pPr>
            <a:r>
              <a:rPr lang="en-GB" dirty="0">
                <a:solidFill>
                  <a:srgbClr val="000000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Acknowledgment and References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5CB5E7CB-7CAF-9675-7B36-6F3E879202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B37E14-16AE-2E80-D93F-98FC4750DC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19</a:t>
            </a:fld>
            <a:endParaRPr lang="es"/>
          </a:p>
        </p:txBody>
      </p:sp>
      <p:sp>
        <p:nvSpPr>
          <p:cNvPr id="4" name="Google Shape;79;p17">
            <a:extLst>
              <a:ext uri="{FF2B5EF4-FFF2-40B4-BE49-F238E27FC236}">
                <a16:creationId xmlns:a16="http://schemas.microsoft.com/office/drawing/2014/main" id="{1D83F18A-6C6D-0141-1499-9552FD568ED1}"/>
              </a:ext>
            </a:extLst>
          </p:cNvPr>
          <p:cNvSpPr txBox="1"/>
          <p:nvPr/>
        </p:nvSpPr>
        <p:spPr>
          <a:xfrm>
            <a:off x="534437" y="1696959"/>
            <a:ext cx="8099496" cy="195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SzPts val="1000"/>
              <a:buFont typeface="+mj-lt"/>
              <a:buAutoNum type="arabicPeriod"/>
            </a:pPr>
            <a:r>
              <a:rPr lang="en-GB" sz="1600" dirty="0">
                <a:latin typeface="Plus Jakarta Sans Light"/>
                <a:ea typeface="Plus Jakarta Sans Light"/>
                <a:cs typeface="Plus Jakarta Sans Light"/>
              </a:rPr>
              <a:t>Kerman, Andrew J. “Efficient Numerical Simulation of Complex Josephson Quantum Circuits.” 2020 http://</a:t>
            </a:r>
            <a:r>
              <a:rPr lang="en-GB" sz="1600" dirty="0" err="1">
                <a:latin typeface="Plus Jakarta Sans Light"/>
                <a:ea typeface="Plus Jakarta Sans Light"/>
                <a:cs typeface="Plus Jakarta Sans Light"/>
              </a:rPr>
              <a:t>arxiv.org</a:t>
            </a:r>
            <a:r>
              <a:rPr lang="en-GB" sz="1600" dirty="0">
                <a:latin typeface="Plus Jakarta Sans Light"/>
                <a:ea typeface="Plus Jakarta Sans Light"/>
                <a:cs typeface="Plus Jakarta Sans Light"/>
              </a:rPr>
              <a:t>/abs/2010.14929.</a:t>
            </a:r>
          </a:p>
          <a:p>
            <a:pPr marL="342900" indent="-342900">
              <a:buSzPts val="1000"/>
              <a:buFont typeface="+mj-lt"/>
              <a:buAutoNum type="arabicPeriod"/>
            </a:pPr>
            <a:r>
              <a:rPr lang="en-GB" sz="1600" dirty="0">
                <a:latin typeface="Plus Jakarta Sans Light"/>
                <a:ea typeface="Plus Jakarta Sans Light"/>
                <a:cs typeface="Plus Jakarta Sans Light"/>
              </a:rPr>
              <a:t>Di Paolo, Agustin, Thomas E. Baker, Alexandre Foley, David </a:t>
            </a:r>
            <a:r>
              <a:rPr lang="en-GB" sz="1600" dirty="0" err="1">
                <a:latin typeface="Plus Jakarta Sans Light"/>
                <a:ea typeface="Plus Jakarta Sans Light"/>
                <a:cs typeface="Plus Jakarta Sans Light"/>
              </a:rPr>
              <a:t>Sénéchal</a:t>
            </a:r>
            <a:r>
              <a:rPr lang="en-GB" sz="1600" dirty="0">
                <a:latin typeface="Plus Jakarta Sans Light"/>
                <a:ea typeface="Plus Jakarta Sans Light"/>
                <a:cs typeface="Plus Jakarta Sans Light"/>
              </a:rPr>
              <a:t>, and Alexandre Blais. “</a:t>
            </a:r>
            <a:r>
              <a:rPr lang="en-GB" sz="1600" b="1" dirty="0">
                <a:latin typeface="Plus Jakarta Sans Light"/>
                <a:ea typeface="Plus Jakarta Sans Light"/>
                <a:cs typeface="Plus Jakarta Sans Light"/>
              </a:rPr>
              <a:t>Efficient </a:t>
            </a:r>
            <a:r>
              <a:rPr lang="en-GB" sz="1600" b="1" dirty="0" err="1">
                <a:latin typeface="Plus Jakarta Sans Light"/>
                <a:ea typeface="Plus Jakarta Sans Light"/>
                <a:cs typeface="Plus Jakarta Sans Light"/>
              </a:rPr>
              <a:t>Modeling</a:t>
            </a:r>
            <a:r>
              <a:rPr lang="en-GB" sz="1600" b="1" dirty="0">
                <a:latin typeface="Plus Jakarta Sans Light"/>
                <a:ea typeface="Plus Jakarta Sans Light"/>
                <a:cs typeface="Plus Jakarta Sans Light"/>
              </a:rPr>
              <a:t> of Superconducting Quantum Circuits with Tensor Networks.</a:t>
            </a:r>
            <a:r>
              <a:rPr lang="en-GB" sz="1600" dirty="0">
                <a:latin typeface="Plus Jakarta Sans Light"/>
                <a:ea typeface="Plus Jakarta Sans Light"/>
                <a:cs typeface="Plus Jakarta Sans Light"/>
              </a:rPr>
              <a:t>” 2021 </a:t>
            </a:r>
            <a:r>
              <a:rPr lang="en-GB" sz="1600" dirty="0">
                <a:latin typeface="Plus Jakarta Sans Light"/>
                <a:ea typeface="Plus Jakarta Sans Light"/>
                <a:cs typeface="Plus Jakarta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https://doi.org/10.1038/s41534-020-00352-4</a:t>
            </a:r>
            <a:r>
              <a:rPr lang="en-GB" sz="1600" dirty="0">
                <a:latin typeface="Plus Jakarta Sans Light"/>
                <a:ea typeface="Plus Jakarta Sans Light"/>
                <a:cs typeface="Plus Jakarta Sans Light"/>
              </a:rPr>
              <a:t>.</a:t>
            </a:r>
          </a:p>
          <a:p>
            <a:pPr marL="342900" lvl="0" indent="-342900">
              <a:buSzPts val="1000"/>
              <a:buFont typeface="+mj-lt"/>
              <a:buAutoNum type="arabicPeriod"/>
            </a:pPr>
            <a:r>
              <a:rPr lang="en-GB" sz="16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"The </a:t>
            </a:r>
            <a:r>
              <a:rPr lang="en-GB" sz="1600" b="1" dirty="0" err="1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ITensor</a:t>
            </a:r>
            <a:r>
              <a:rPr lang="en-GB" sz="16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Software Library for Tensor Network Calculations", Matthew Fishman, Steven R. White, E. Miles Stoudenmire, 2022</a:t>
            </a:r>
          </a:p>
          <a:p>
            <a:pPr marL="342900" indent="-342900">
              <a:buSzPts val="1000"/>
              <a:buFont typeface="+mj-lt"/>
              <a:buAutoNum type="arabicPeriod"/>
            </a:pPr>
            <a:r>
              <a:rPr lang="en-GB" sz="1600" dirty="0" err="1">
                <a:latin typeface="Plus Jakarta Sans Light"/>
                <a:ea typeface="Plus Jakarta Sans Light"/>
                <a:cs typeface="Plus Jakarta Sans Light"/>
              </a:rPr>
              <a:t>Tensors.Net</a:t>
            </a:r>
            <a:r>
              <a:rPr lang="en-GB" sz="1600" dirty="0">
                <a:latin typeface="Plus Jakarta Sans Light"/>
                <a:ea typeface="Plus Jakarta Sans Light"/>
                <a:cs typeface="Plus Jakarta Sans Light"/>
              </a:rPr>
              <a:t>, </a:t>
            </a:r>
            <a:r>
              <a:rPr lang="en-GB" sz="1600" dirty="0">
                <a:latin typeface="Plus Jakarta Sans Light"/>
                <a:ea typeface="Plus Jakarta Sans Light"/>
                <a:cs typeface="Plus Jakarta Sans Light"/>
                <a:hlinkClick r:id="rId5"/>
              </a:rPr>
              <a:t>https://www.tensors.net/intro. Accessed 15 May 2025</a:t>
            </a:r>
            <a:r>
              <a:rPr lang="en-GB" sz="1600" dirty="0"/>
              <a:t>.</a:t>
            </a:r>
          </a:p>
          <a:p>
            <a:pPr marL="342900" indent="-342900">
              <a:buSzPts val="1000"/>
              <a:buFont typeface="+mj-lt"/>
              <a:buAutoNum type="arabicPeriod"/>
            </a:pPr>
            <a:r>
              <a:rPr lang="en-GB" sz="16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Hita-Pérez, María, Gabriel </a:t>
            </a:r>
            <a:r>
              <a:rPr lang="en-GB" sz="1600" i="0" u="none" strike="noStrike" cap="none" noProof="0" dirty="0" err="1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Jaumà</a:t>
            </a:r>
            <a:r>
              <a:rPr lang="en-GB" sz="16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, Manuel Pino, and Juan José García-Ripoll. </a:t>
            </a:r>
            <a:r>
              <a:rPr lang="en-GB" sz="16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“Three-Josephson Junctions Flux Qubit Couplings.” </a:t>
            </a:r>
            <a:r>
              <a:rPr lang="en-GB" sz="16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2021, https://</a:t>
            </a:r>
            <a:r>
              <a:rPr lang="en-GB" sz="1600" i="0" u="none" strike="noStrike" cap="none" noProof="0" dirty="0" err="1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doi.org</a:t>
            </a:r>
            <a:r>
              <a:rPr lang="en-GB" sz="16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/10.1063/5.0069530.</a:t>
            </a:r>
          </a:p>
          <a:p>
            <a:pPr marL="342900" lvl="0" indent="-342900">
              <a:buSzPts val="1000"/>
              <a:buFont typeface="+mj-lt"/>
              <a:buAutoNum type="arabicPeriod"/>
            </a:pPr>
            <a:endParaRPr lang="en-GB" sz="16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D9535-5091-5E89-0485-053E92FDB704}"/>
              </a:ext>
            </a:extLst>
          </p:cNvPr>
          <p:cNvSpPr txBox="1"/>
          <p:nvPr/>
        </p:nvSpPr>
        <p:spPr>
          <a:xfrm>
            <a:off x="522449" y="928487"/>
            <a:ext cx="8270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800" dirty="0">
                <a:latin typeface="Plus Jakarta Sans Light"/>
                <a:cs typeface="Plus Jakarta Sans Light"/>
              </a:rPr>
              <a:t>The authors thankfully acknowledges RES resources provided by Barcelona Supercomputing </a:t>
            </a:r>
            <a:r>
              <a:rPr lang="en-GB" sz="1800" dirty="0" err="1">
                <a:latin typeface="Plus Jakarta Sans Light"/>
                <a:cs typeface="Plus Jakarta Sans Light"/>
              </a:rPr>
              <a:t>Center</a:t>
            </a:r>
            <a:r>
              <a:rPr lang="en-GB" sz="1800" dirty="0">
                <a:latin typeface="Plus Jakarta Sans Light"/>
                <a:cs typeface="Plus Jakarta Sans Light"/>
              </a:rPr>
              <a:t> in Mare Nostrum 5 to FI-2025-1-0043.</a:t>
            </a:r>
          </a:p>
        </p:txBody>
      </p:sp>
    </p:spTree>
    <p:extLst>
      <p:ext uri="{BB962C8B-B14F-4D97-AF65-F5344CB8AC3E}">
        <p14:creationId xmlns:p14="http://schemas.microsoft.com/office/powerpoint/2010/main" val="168146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1196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t="9973" b="9981"/>
          <a:stretch/>
        </p:blipFill>
        <p:spPr>
          <a:xfrm>
            <a:off x="0" y="0"/>
            <a:ext cx="9184545" cy="522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650" y="370100"/>
            <a:ext cx="3272198" cy="6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;p16">
            <a:extLst>
              <a:ext uri="{FF2B5EF4-FFF2-40B4-BE49-F238E27FC236}">
                <a16:creationId xmlns:a16="http://schemas.microsoft.com/office/drawing/2014/main" id="{992C6279-B3B8-CD4F-FEEE-C7DDD8642086}"/>
              </a:ext>
            </a:extLst>
          </p:cNvPr>
          <p:cNvSpPr txBox="1"/>
          <p:nvPr/>
        </p:nvSpPr>
        <p:spPr>
          <a:xfrm>
            <a:off x="453650" y="2298153"/>
            <a:ext cx="85614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500" noProof="0">
                <a:solidFill>
                  <a:schemeClr val="lt1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8221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66"/>
          <p:cNvPicPr preferRelativeResize="0"/>
          <p:nvPr/>
        </p:nvPicPr>
        <p:blipFill rotWithShape="1">
          <a:blip r:embed="rId3">
            <a:alphaModFix/>
          </a:blip>
          <a:srcRect t="9481" b="9481"/>
          <a:stretch/>
        </p:blipFill>
        <p:spPr>
          <a:xfrm>
            <a:off x="0" y="0"/>
            <a:ext cx="9184545" cy="5292673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6"/>
          <p:cNvSpPr txBox="1"/>
          <p:nvPr/>
        </p:nvSpPr>
        <p:spPr>
          <a:xfrm>
            <a:off x="6951625" y="4675075"/>
            <a:ext cx="15864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0" u="none" strike="noStrike" cap="none" noProof="0">
                <a:solidFill>
                  <a:schemeClr val="lt1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Copyright © 2025 Qilimanjaro</a:t>
            </a:r>
          </a:p>
        </p:txBody>
      </p:sp>
      <p:sp>
        <p:nvSpPr>
          <p:cNvPr id="541" name="Google Shape;541;p66"/>
          <p:cNvSpPr txBox="1"/>
          <p:nvPr/>
        </p:nvSpPr>
        <p:spPr>
          <a:xfrm>
            <a:off x="3436175" y="4675075"/>
            <a:ext cx="2069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0" u="none" strike="noStrike" cap="none" noProof="0">
                <a:solidFill>
                  <a:schemeClr val="lt1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www.qilimanjaro.tech</a:t>
            </a:r>
          </a:p>
        </p:txBody>
      </p:sp>
      <p:sp>
        <p:nvSpPr>
          <p:cNvPr id="542" name="Google Shape;542;p66"/>
          <p:cNvSpPr txBox="1"/>
          <p:nvPr/>
        </p:nvSpPr>
        <p:spPr>
          <a:xfrm>
            <a:off x="151025" y="4675075"/>
            <a:ext cx="2069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0" u="none" strike="noStrike" cap="none" noProof="0">
                <a:solidFill>
                  <a:schemeClr val="lt1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23/05/2025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en-GB" sz="700" b="0" i="0" u="none" strike="noStrike" cap="none" noProof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en-GB" sz="700" b="0" i="0" u="none" strike="noStrike" cap="none" noProof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43" name="Google Shape;543;p6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86270" b="21881"/>
          <a:stretch/>
        </p:blipFill>
        <p:spPr>
          <a:xfrm>
            <a:off x="4016048" y="1474767"/>
            <a:ext cx="1239897" cy="142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6"/>
          <p:cNvPicPr preferRelativeResize="0"/>
          <p:nvPr/>
        </p:nvPicPr>
        <p:blipFill rotWithShape="1">
          <a:blip r:embed="rId5">
            <a:alphaModFix/>
          </a:blip>
          <a:srcRect l="33470" t="37954" r="31642" b="37952"/>
          <a:stretch/>
        </p:blipFill>
        <p:spPr>
          <a:xfrm>
            <a:off x="4193243" y="3855154"/>
            <a:ext cx="757513" cy="41850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6"/>
          <p:cNvSpPr txBox="1"/>
          <p:nvPr/>
        </p:nvSpPr>
        <p:spPr>
          <a:xfrm>
            <a:off x="3214267" y="4285517"/>
            <a:ext cx="2665588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300">
                <a:solidFill>
                  <a:schemeClr val="lt1"/>
                </a:solidFill>
                <a:latin typeface="Plus Jakarta Sans SemiBold"/>
                <a:cs typeface="Plus Jakarta Sans SemiBold"/>
              </a:rPr>
              <a:t>chris.hensel@qilimanjaro.tech</a:t>
            </a:r>
            <a:endParaRPr lang="en-GB" sz="1300">
              <a:solidFill>
                <a:schemeClr val="lt1"/>
              </a:solidFill>
              <a:latin typeface="Plus Jakarta Sans SemiBold"/>
              <a:cs typeface="Plus Jakarta Sans SemiBold"/>
              <a:sym typeface="Plus Jakarta Sans SemiBold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5B4816-2E7B-FD59-89DD-D3A67D70EC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20</a:t>
            </a:fld>
            <a:endParaRPr lang="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231F56CC-F704-5EA1-A4FF-16F91CE5D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16D58D-5084-0C88-B413-C64422AE3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688" y="1095936"/>
            <a:ext cx="4411470" cy="2749924"/>
          </a:xfrm>
          <a:prstGeom prst="rect">
            <a:avLst/>
          </a:prstGeom>
        </p:spPr>
      </p:pic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D7D0D115-0F51-BF26-85DA-9A15007195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2100"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Previous Work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9B210968-C72F-BAB6-B1BC-2C3897004B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87A01-C57C-2431-7AC3-829F4DACEE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21</a:t>
            </a:fld>
            <a:endParaRPr lang="es"/>
          </a:p>
        </p:txBody>
      </p:sp>
      <p:sp>
        <p:nvSpPr>
          <p:cNvPr id="6" name="Google Shape;79;p17">
            <a:extLst>
              <a:ext uri="{FF2B5EF4-FFF2-40B4-BE49-F238E27FC236}">
                <a16:creationId xmlns:a16="http://schemas.microsoft.com/office/drawing/2014/main" id="{1C2E894F-F2BF-639C-6D16-C485C5942CCC}"/>
              </a:ext>
            </a:extLst>
          </p:cNvPr>
          <p:cNvSpPr txBox="1"/>
          <p:nvPr/>
        </p:nvSpPr>
        <p:spPr>
          <a:xfrm>
            <a:off x="533701" y="1028700"/>
            <a:ext cx="4355802" cy="348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000"/>
            </a:pPr>
            <a:r>
              <a:rPr lang="en-GB" sz="20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“</a:t>
            </a:r>
            <a:r>
              <a:rPr lang="en-GB" sz="2000" b="1" i="0" u="sng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Efficient </a:t>
            </a:r>
            <a:r>
              <a:rPr lang="en-GB" sz="2000" b="1" i="0" u="sng" strike="noStrike" cap="none" noProof="0" dirty="0" err="1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Modeling</a:t>
            </a:r>
            <a:r>
              <a:rPr lang="en-GB" sz="2000" b="1" i="0" u="sng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of Superconducting Quantum Circuits with Tensor Networks.</a:t>
            </a:r>
            <a:r>
              <a:rPr lang="en-GB" sz="20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”</a:t>
            </a:r>
            <a:b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</a:b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Di </a:t>
            </a:r>
            <a:r>
              <a:rPr lang="en-GB" sz="1800" dirty="0">
                <a:latin typeface="Plus Jakarta Sans Light"/>
                <a:cs typeface="Plus Jakarta Sans Light"/>
                <a:sym typeface="Plus Jakarta Sans Light"/>
              </a:rPr>
              <a:t>Paolo</a:t>
            </a: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et al. 2011 [2]</a:t>
            </a: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800" dirty="0"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Applied to Fluxonia</a:t>
            </a:r>
            <a:endParaRPr lang="en-GB" sz="18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6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A0293138-D495-F693-37D0-3BA6F437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863C1EFE-9578-07EF-58F5-F6744BFF27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8292366" cy="7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Clr>
                <a:srgbClr val="000000"/>
              </a:buClr>
              <a:buSzPts val="2100"/>
            </a:pPr>
            <a:r>
              <a:rPr lang="en-GB" dirty="0"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Possible harnessing the t</a:t>
            </a:r>
            <a:r>
              <a:rPr lang="en-GB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ensor network perspective</a:t>
            </a:r>
            <a:endParaRPr lang="en-GB" sz="80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22961542-0939-BFA7-B4DD-3B77D470A0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B00322-65C4-AF50-1D2D-C08B974D2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22</a:t>
            </a:fld>
            <a:endParaRPr lang="es"/>
          </a:p>
        </p:txBody>
      </p:sp>
      <p:sp>
        <p:nvSpPr>
          <p:cNvPr id="3" name="Google Shape;79;p17">
            <a:extLst>
              <a:ext uri="{FF2B5EF4-FFF2-40B4-BE49-F238E27FC236}">
                <a16:creationId xmlns:a16="http://schemas.microsoft.com/office/drawing/2014/main" id="{1715E5FC-31A8-B2E2-61C8-229B34119572}"/>
              </a:ext>
            </a:extLst>
          </p:cNvPr>
          <p:cNvSpPr txBox="1"/>
          <p:nvPr/>
        </p:nvSpPr>
        <p:spPr>
          <a:xfrm>
            <a:off x="533701" y="1814850"/>
            <a:ext cx="7057544" cy="269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lus Jakarta Sans Light"/>
                <a:cs typeface="Plus Jakarta Sans Light"/>
              </a:rPr>
              <a:t>insight from the many body perspective on coupled superconducting circuits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lus Jakarta Sans Light"/>
                <a:cs typeface="Plus Jakarta Sans Light"/>
              </a:rPr>
              <a:t>e.g. entanglement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>
              <a:latin typeface="Plus Jakarta Sans Light"/>
              <a:cs typeface="Plus Jakarta Sans Ligh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>
              <a:latin typeface="Plus Jakarta Sans Light"/>
              <a:cs typeface="Plus Jakarta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lus Jakarta Sans Light"/>
                <a:cs typeface="Plus Jakarta Sans Light"/>
              </a:rPr>
              <a:t>Easily tune computational cost vs accuracy of the model (via bond dimension)</a:t>
            </a:r>
          </a:p>
        </p:txBody>
      </p:sp>
    </p:spTree>
    <p:extLst>
      <p:ext uri="{BB962C8B-B14F-4D97-AF65-F5344CB8AC3E}">
        <p14:creationId xmlns:p14="http://schemas.microsoft.com/office/powerpoint/2010/main" val="3724795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914AB392-2D81-8D9F-4779-2F7AC6CD3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C13F4998-C55A-93F7-8D37-38F2FC76BA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Outline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0BE6DBC2-1943-852D-7AD9-579BB5B13E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24334-E0FD-AB49-2D17-12633A335C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23</a:t>
            </a:fld>
            <a:endParaRPr lang="es"/>
          </a:p>
        </p:txBody>
      </p:sp>
      <p:sp>
        <p:nvSpPr>
          <p:cNvPr id="13" name="Google Shape;182;p29">
            <a:extLst>
              <a:ext uri="{FF2B5EF4-FFF2-40B4-BE49-F238E27FC236}">
                <a16:creationId xmlns:a16="http://schemas.microsoft.com/office/drawing/2014/main" id="{E46D1E96-8728-0C73-7F9A-158DFE9B66F7}"/>
              </a:ext>
            </a:extLst>
          </p:cNvPr>
          <p:cNvSpPr txBox="1"/>
          <p:nvPr/>
        </p:nvSpPr>
        <p:spPr>
          <a:xfrm>
            <a:off x="455711" y="674286"/>
            <a:ext cx="830361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Introduction</a:t>
            </a:r>
          </a:p>
          <a:p>
            <a:pPr lvl="8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	- Studied circuit</a:t>
            </a:r>
          </a:p>
          <a:p>
            <a:pPr lvl="1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	- Computational bottleneck</a:t>
            </a:r>
          </a:p>
          <a:p>
            <a:pPr lvl="1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	- Limitations of the approximations</a:t>
            </a:r>
          </a:p>
          <a:p>
            <a:pPr lvl="1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2. Method</a:t>
            </a:r>
          </a:p>
          <a:p>
            <a:pPr lvl="1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	- Why are we using Tensor Networks?</a:t>
            </a:r>
          </a:p>
          <a:p>
            <a:pPr lvl="1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	- Workflow</a:t>
            </a:r>
          </a:p>
          <a:p>
            <a:pPr lvl="1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3. Preliminary results</a:t>
            </a:r>
          </a:p>
          <a:p>
            <a:pPr lvl="1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	- Single persistent current qubit</a:t>
            </a:r>
          </a:p>
          <a:p>
            <a:pPr lvl="1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	- Two tuneable coupled persistent qubit</a:t>
            </a:r>
          </a:p>
          <a:p>
            <a:pPr lvl="1" algn="just"/>
            <a:r>
              <a:rPr lang="en-GB" sz="2000" dirty="0">
                <a:latin typeface="Plus Jakarta Sans Light"/>
                <a:cs typeface="Plus Jakarta Sans Light"/>
                <a:sym typeface="Plus Jakarta Sans Light"/>
              </a:rPr>
              <a:t>4. Outlook and 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9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C61F1403-C256-0EB8-B2AD-20DE2C4C1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E7023D6E-0CB8-3727-A163-97C6387DB5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2500" b="1" noProof="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Hamiltonian of the full circuit</a:t>
            </a:r>
            <a:endParaRPr lang="en-GB" sz="3600" b="1" noProof="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87C90E1E-ECF3-243C-A852-D52916D70C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72818-471D-FB55-0EC8-8FDB6FF82D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24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17928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00C905F8-F349-B381-23A5-7632F439A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DB1E9C1D-E5AE-02A1-6FCE-38A02818C4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2500" b="1" noProof="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MPO construction with </a:t>
            </a:r>
            <a:r>
              <a:rPr lang="en-GB" sz="2500" b="1" noProof="0" err="1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OpSum</a:t>
            </a:r>
            <a:endParaRPr lang="en-GB" sz="3600" b="1" noProof="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05705F78-25CA-C289-4722-B89B69894B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6A131-FABC-B019-0DAE-E61F7789BF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25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974399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BB2E108C-5698-419A-8970-63DC05202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04374648-5D7D-A49D-7FF3-08227DE6B1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2500" b="1" noProof="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DMRG</a:t>
            </a:r>
            <a:endParaRPr lang="en-GB" sz="3600" b="1" noProof="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F4CED8CE-A56B-B81C-B83D-75291C2151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21E56-22DB-7C06-6B0E-A68DC0A077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26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16344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196699F9-769F-7ADF-9800-05C4E065F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22FDC0C0-7A42-09D5-F824-1D526ACDD7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2500" b="1" noProof="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Schrieffer Wolf Transformation</a:t>
            </a:r>
            <a:endParaRPr lang="en-GB" sz="3600" b="1" noProof="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DC2A49B6-5500-917E-57CF-373077B58A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03179-FEE7-54AE-A811-4B7513E90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27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09356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3B79013B-33F1-BC3B-007F-73897A4D1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50C248F8-C6F3-3860-C920-03FCA110D0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2500" b="1" noProof="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Expansion in Pauli coefficients</a:t>
            </a:r>
            <a:endParaRPr lang="en-GB" sz="3600" b="1" noProof="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319AC601-F42C-803A-5989-1A869055BF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33C9A-6F9F-64AA-C008-34399F8720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28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586933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72212452-53DB-9C73-A6A7-230A96F2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86841232-3780-0D1E-FD87-06E553A2D4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2500" b="1" noProof="0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All FQ3JJcoupledx results</a:t>
            </a:r>
            <a:endParaRPr lang="en-GB" sz="3600" b="1" noProof="0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81" name="Google Shape;281;p41">
            <a:extLst>
              <a:ext uri="{FF2B5EF4-FFF2-40B4-BE49-F238E27FC236}">
                <a16:creationId xmlns:a16="http://schemas.microsoft.com/office/drawing/2014/main" id="{BD5A261B-F636-661E-37F7-030646D7FB86}"/>
              </a:ext>
            </a:extLst>
          </p:cNvPr>
          <p:cNvSpPr txBox="1"/>
          <p:nvPr/>
        </p:nvSpPr>
        <p:spPr>
          <a:xfrm>
            <a:off x="442499" y="915825"/>
            <a:ext cx="2655120" cy="26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1300" noProof="0">
                <a:solidFill>
                  <a:schemeClr val="dk1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All results from the demo</a:t>
            </a:r>
            <a:endParaRPr lang="en-GB" sz="300" i="0" u="none" strike="noStrike" cap="none" noProof="0">
              <a:solidFill>
                <a:schemeClr val="dk1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D4B2C516-395A-BE1C-BCC0-8C958A7310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C1182-05A8-6E32-0F28-880046C056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29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90054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7F2B70-ACDA-D935-D553-BC3E4DFC98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77108" y="1512840"/>
            <a:ext cx="6386101" cy="2627314"/>
          </a:xfrm>
          <a:prstGeom prst="rect">
            <a:avLst/>
          </a:prstGeom>
        </p:spPr>
      </p:pic>
      <p:sp>
        <p:nvSpPr>
          <p:cNvPr id="279" name="Google Shape;279;p41"/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839687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Clr>
                <a:srgbClr val="000000"/>
              </a:buClr>
              <a:buSzPts val="2100"/>
            </a:pPr>
            <a:r>
              <a:rPr lang="en-GB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Problem: Simulation of a “larger” circuit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6A1BC-7A37-C960-0508-4739EEBA05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3</a:t>
            </a:fld>
            <a:endParaRPr lang="e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DE645CF-5F8A-1859-AC7F-417117E6A55C}"/>
              </a:ext>
            </a:extLst>
          </p:cNvPr>
          <p:cNvSpPr/>
          <p:nvPr/>
        </p:nvSpPr>
        <p:spPr>
          <a:xfrm rot="16200000">
            <a:off x="2744892" y="359688"/>
            <a:ext cx="204042" cy="2027780"/>
          </a:xfrm>
          <a:prstGeom prst="rightBrace">
            <a:avLst>
              <a:gd name="adj1" fmla="val 8333"/>
              <a:gd name="adj2" fmla="val 49542"/>
            </a:avLst>
          </a:prstGeom>
          <a:ln>
            <a:solidFill>
              <a:srgbClr val="E11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B4D54E2-9F53-2352-7F77-67310364538C}"/>
              </a:ext>
            </a:extLst>
          </p:cNvPr>
          <p:cNvSpPr/>
          <p:nvPr/>
        </p:nvSpPr>
        <p:spPr>
          <a:xfrm rot="16200000">
            <a:off x="6436093" y="276022"/>
            <a:ext cx="204042" cy="2116120"/>
          </a:xfrm>
          <a:prstGeom prst="rightBrace">
            <a:avLst>
              <a:gd name="adj1" fmla="val 8333"/>
              <a:gd name="adj2" fmla="val 49542"/>
            </a:avLst>
          </a:prstGeom>
          <a:ln>
            <a:solidFill>
              <a:srgbClr val="E11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7DD4A-FAB1-0CF2-F4CA-47218C3FE4DA}"/>
              </a:ext>
            </a:extLst>
          </p:cNvPr>
          <p:cNvSpPr txBox="1"/>
          <p:nvPr/>
        </p:nvSpPr>
        <p:spPr>
          <a:xfrm>
            <a:off x="879372" y="850465"/>
            <a:ext cx="310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</a:t>
            </a:r>
            <a:r>
              <a:rPr lang="en-ES" sz="2000" dirty="0"/>
              <a:t>ersistent current qubit: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27526-119B-19E2-07F8-588543270E49}"/>
              </a:ext>
            </a:extLst>
          </p:cNvPr>
          <p:cNvSpPr txBox="1"/>
          <p:nvPr/>
        </p:nvSpPr>
        <p:spPr>
          <a:xfrm>
            <a:off x="5370327" y="871447"/>
            <a:ext cx="310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</a:t>
            </a:r>
            <a:r>
              <a:rPr lang="en-ES" sz="2000" dirty="0"/>
              <a:t>ersistent current qubit: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2EF81-2436-94BA-75B9-659334D858D9}"/>
              </a:ext>
            </a:extLst>
          </p:cNvPr>
          <p:cNvSpPr txBox="1"/>
          <p:nvPr/>
        </p:nvSpPr>
        <p:spPr>
          <a:xfrm>
            <a:off x="4115490" y="1549862"/>
            <a:ext cx="1210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noProof="1"/>
              <a:t>tuneable</a:t>
            </a:r>
            <a:br>
              <a:rPr lang="en-GB" sz="2000" noProof="1"/>
            </a:br>
            <a:r>
              <a:rPr lang="en-GB" sz="2000" noProof="1"/>
              <a:t>coupler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19E9C-5B96-CFA8-AB5C-407DAF5FE5C7}"/>
              </a:ext>
            </a:extLst>
          </p:cNvPr>
          <p:cNvSpPr txBox="1"/>
          <p:nvPr/>
        </p:nvSpPr>
        <p:spPr>
          <a:xfrm>
            <a:off x="581375" y="4148800"/>
            <a:ext cx="822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ts val="1000"/>
            </a:pPr>
            <a:r>
              <a:rPr lang="en-GB" sz="20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explore strong coupling regime (e.g. for non-stoquastic effects)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51C55D3-4238-9283-7A88-1925D089E205}"/>
              </a:ext>
            </a:extLst>
          </p:cNvPr>
          <p:cNvSpPr/>
          <p:nvPr/>
        </p:nvSpPr>
        <p:spPr>
          <a:xfrm rot="16200000">
            <a:off x="4591217" y="1754375"/>
            <a:ext cx="204042" cy="1210790"/>
          </a:xfrm>
          <a:prstGeom prst="rightBrace">
            <a:avLst>
              <a:gd name="adj1" fmla="val 8333"/>
              <a:gd name="adj2" fmla="val 49542"/>
            </a:avLst>
          </a:prstGeom>
          <a:ln>
            <a:solidFill>
              <a:srgbClr val="E11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295FCCF0-B0AB-9A64-7466-6D561103FDA1}"/>
              </a:ext>
            </a:extLst>
          </p:cNvPr>
          <p:cNvSpPr/>
          <p:nvPr/>
        </p:nvSpPr>
        <p:spPr>
          <a:xfrm>
            <a:off x="84790" y="1680587"/>
            <a:ext cx="1589165" cy="1067485"/>
          </a:xfrm>
          <a:prstGeom prst="wedgeRectCallout">
            <a:avLst>
              <a:gd name="adj1" fmla="val 22589"/>
              <a:gd name="adj2" fmla="val 70967"/>
            </a:avLst>
          </a:prstGeom>
          <a:solidFill>
            <a:srgbClr val="6B23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/>
              <a:t>Circuit from Andrea’s Poster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DEDE12DC-98C6-69FD-F48D-5C2BA506A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0A1E99E-89FF-34C1-F0FC-BE32E65820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21194" y="404296"/>
            <a:ext cx="4524974" cy="4524974"/>
          </a:xfrm>
          <a:prstGeom prst="rect">
            <a:avLst/>
          </a:prstGeom>
        </p:spPr>
      </p:pic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05F0D60D-5733-C4B1-B848-0AAA92E53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49" y="420123"/>
            <a:ext cx="807813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Clr>
                <a:srgbClr val="000000"/>
              </a:buClr>
              <a:buSzPts val="2100"/>
            </a:pPr>
            <a:r>
              <a:rPr lang="en-GB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Problem: Simulation of a “larger” circuit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9CCAFF92-1E40-629F-ABD2-EEA3363D79B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42CA2-1719-ABCE-A927-5C1A893663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4</a:t>
            </a:fld>
            <a:endParaRPr lang="es"/>
          </a:p>
        </p:txBody>
      </p:sp>
      <p:sp>
        <p:nvSpPr>
          <p:cNvPr id="13" name="Google Shape;79;p17">
            <a:extLst>
              <a:ext uri="{FF2B5EF4-FFF2-40B4-BE49-F238E27FC236}">
                <a16:creationId xmlns:a16="http://schemas.microsoft.com/office/drawing/2014/main" id="{B246C55C-587A-6C36-00C8-7EF03E571068}"/>
              </a:ext>
            </a:extLst>
          </p:cNvPr>
          <p:cNvSpPr txBox="1"/>
          <p:nvPr/>
        </p:nvSpPr>
        <p:spPr>
          <a:xfrm>
            <a:off x="459101" y="1326827"/>
            <a:ext cx="3796856" cy="305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000"/>
              <a:buFont typeface="Arial" panose="020B0604020202020204" pitchFamily="34" charset="0"/>
              <a:buChar char="•"/>
            </a:pP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matrix representation must converge on a suitable basis (here charges per node)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But it does not converge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endParaRPr lang="en-GB" sz="2000" dirty="0"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2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A47F5D2F-A562-724B-2C57-8A2DF4C39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 graph with numbers and a line&#10;&#10;AI-generated content may be incorrect.">
            <a:extLst>
              <a:ext uri="{FF2B5EF4-FFF2-40B4-BE49-F238E27FC236}">
                <a16:creationId xmlns:a16="http://schemas.microsoft.com/office/drawing/2014/main" id="{B13F4FAA-9BAC-9BB9-5D63-D21C769D6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866" y="173366"/>
            <a:ext cx="4970134" cy="4970134"/>
          </a:xfrm>
          <a:prstGeom prst="rect">
            <a:avLst/>
          </a:prstGeom>
        </p:spPr>
      </p:pic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2A4810B5-6D34-34E4-6C92-E183534B67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2"/>
            <a:ext cx="4049550" cy="84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Bottleneck in exact diagonalisation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E8E986D7-4806-C040-3E9F-0E2B21428AA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E35E5-46F0-6AD5-6586-4A3FBD44A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5</a:t>
            </a:fld>
            <a:endParaRPr lang="es"/>
          </a:p>
        </p:txBody>
      </p:sp>
      <p:sp>
        <p:nvSpPr>
          <p:cNvPr id="13" name="Google Shape;79;p17">
            <a:extLst>
              <a:ext uri="{FF2B5EF4-FFF2-40B4-BE49-F238E27FC236}">
                <a16:creationId xmlns:a16="http://schemas.microsoft.com/office/drawing/2014/main" id="{55C2B440-A940-FF67-EEBF-68BE44600A66}"/>
              </a:ext>
            </a:extLst>
          </p:cNvPr>
          <p:cNvSpPr txBox="1"/>
          <p:nvPr/>
        </p:nvSpPr>
        <p:spPr>
          <a:xfrm>
            <a:off x="533701" y="1371600"/>
            <a:ext cx="3796856" cy="305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000"/>
            </a:pP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Our example run with 1 TB of RAM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r>
              <a:rPr lang="en-GB" sz="18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orange star: maximum sparse matrix size reached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endParaRPr lang="en-GB" sz="1800" dirty="0"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General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</a:pPr>
            <a:r>
              <a:rPr lang="en-GB" sz="18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Exponential</a:t>
            </a: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</a:t>
            </a:r>
            <a:r>
              <a:rPr lang="en-GB" sz="1800" i="0" u="none" strike="noStrike" cap="none" noProof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scaling 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</a:pPr>
            <a:r>
              <a:rPr lang="en-GB" sz="1800" i="0" u="none" strike="noStrike" cap="none" noProof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Limitation </a:t>
            </a:r>
            <a:r>
              <a:rPr lang="en-GB" sz="1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already for modest circuits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065B3006-DE99-C4BE-69D9-3D5E9A7A3F00}"/>
              </a:ext>
            </a:extLst>
          </p:cNvPr>
          <p:cNvSpPr/>
          <p:nvPr/>
        </p:nvSpPr>
        <p:spPr>
          <a:xfrm>
            <a:off x="6735031" y="2522259"/>
            <a:ext cx="221900" cy="221900"/>
          </a:xfrm>
          <a:prstGeom prst="star5">
            <a:avLst/>
          </a:prstGeom>
          <a:solidFill>
            <a:srgbClr val="FF7F0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1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AD422250-27D7-A6CD-8DB9-CE1D7980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C155F5E0-AA56-58A6-5295-2D9238DCFC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Discarded a</a:t>
            </a:r>
            <a:r>
              <a:rPr lang="en-GB" sz="2800" noProof="0" dirty="0" err="1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pproximations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0C99BAA8-6CEC-5D0A-4A6E-D20BE5F9F3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79075-1DB7-3FF7-4D16-6390EFA92B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6</a:t>
            </a:fld>
            <a:endParaRPr lang="es"/>
          </a:p>
        </p:txBody>
      </p:sp>
      <p:sp>
        <p:nvSpPr>
          <p:cNvPr id="3" name="Google Shape;79;p17">
            <a:extLst>
              <a:ext uri="{FF2B5EF4-FFF2-40B4-BE49-F238E27FC236}">
                <a16:creationId xmlns:a16="http://schemas.microsoft.com/office/drawing/2014/main" id="{13EF18FB-399A-A034-2874-6A9EF817B4C6}"/>
              </a:ext>
            </a:extLst>
          </p:cNvPr>
          <p:cNvSpPr txBox="1"/>
          <p:nvPr/>
        </p:nvSpPr>
        <p:spPr>
          <a:xfrm>
            <a:off x="436095" y="789123"/>
            <a:ext cx="7989197" cy="353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SzPts val="1000"/>
            </a:pPr>
            <a:r>
              <a:rPr lang="en-GB" sz="2000" b="1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Born-Oppenheimer</a:t>
            </a:r>
          </a:p>
          <a:p>
            <a:pPr marL="171450" lvl="2" indent="-171450">
              <a:buSzPts val="1000"/>
              <a:buFont typeface="Arial" panose="020B0604020202020204" pitchFamily="34" charset="0"/>
              <a:buChar char="•"/>
            </a:pP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only linear interaction of subsystems</a:t>
            </a:r>
          </a:p>
          <a:p>
            <a:pPr marL="171450" lvl="2" indent="-171450">
              <a:buSzPts val="1000"/>
              <a:buFont typeface="Arial" panose="020B0604020202020204" pitchFamily="34" charset="0"/>
              <a:buChar char="•"/>
            </a:pP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need assumptions of the interaction mechanisms</a:t>
            </a:r>
          </a:p>
          <a:p>
            <a:pPr marL="171450" lvl="2" indent="-171450">
              <a:buSzPts val="1000"/>
              <a:buFont typeface="Arial" panose="020B0604020202020204" pitchFamily="34" charset="0"/>
              <a:buChar char="•"/>
            </a:pP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typical inductive interaction but not capacitance interaction </a:t>
            </a:r>
          </a:p>
          <a:p>
            <a:pPr marL="171450" lvl="8" indent="-171450">
              <a:buSzPts val="1000"/>
              <a:buFont typeface="Arial" panose="020B0604020202020204" pitchFamily="34" charset="0"/>
              <a:buChar char="•"/>
            </a:pPr>
            <a:endParaRPr lang="en-GB" sz="20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lvl="8">
              <a:buSzPts val="1000"/>
            </a:pPr>
            <a:r>
              <a:rPr lang="en-GB" sz="20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Hierarchical diagonalisation </a:t>
            </a:r>
            <a:r>
              <a:rPr lang="en-GB" sz="2000" i="0" u="none" strike="noStrike" cap="none" noProof="0" dirty="0">
                <a:solidFill>
                  <a:schemeClr val="tx2">
                    <a:lumMod val="75000"/>
                  </a:schemeClr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[1]</a:t>
            </a:r>
          </a:p>
          <a:p>
            <a:pPr marL="285750" lvl="8" indent="-285750">
              <a:buSzPts val="1000"/>
              <a:buFont typeface="Arial" panose="020B0604020202020204" pitchFamily="34" charset="0"/>
              <a:buChar char="•"/>
            </a:pPr>
            <a:r>
              <a:rPr lang="en-GB" sz="20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Hamiltonians </a:t>
            </a:r>
            <a:r>
              <a:rPr lang="en-GB" sz="2000" dirty="0"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of the subsystems can get very large when capturing more coupling mechanisms</a:t>
            </a:r>
            <a:endParaRPr lang="en-GB" sz="20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GB" sz="2000" dirty="0"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  <a:p>
            <a:pPr>
              <a:buSzPts val="1000"/>
            </a:pPr>
            <a:r>
              <a:rPr lang="en-GB" sz="2000" b="1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Do not capture strong coupling and all coupling terms.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</a:pPr>
            <a:endParaRPr lang="en-GB" sz="2000" i="0" u="none" strike="noStrike" cap="none" noProof="0" dirty="0">
              <a:solidFill>
                <a:srgbClr val="000000"/>
              </a:solidFill>
              <a:latin typeface="Plus Jakarta Sans Light"/>
              <a:ea typeface="Plus Jakarta Sans Light"/>
              <a:cs typeface="Plus Jakarta Sans Light"/>
              <a:sym typeface="Plus Jakarta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C04A1-1CEA-010D-2D09-AD26EDC47C25}"/>
              </a:ext>
            </a:extLst>
          </p:cNvPr>
          <p:cNvSpPr txBox="1"/>
          <p:nvPr/>
        </p:nvSpPr>
        <p:spPr>
          <a:xfrm>
            <a:off x="2607346" y="4495363"/>
            <a:ext cx="7834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ea typeface="Plus Jakarta Sans Light"/>
                <a:cs typeface="Plus Jakarta Sans Light"/>
              </a:rPr>
              <a:t>[1] Kerman, Andrew J. “Efficient Numerical Simulation of Complex Josephson Quantum Circuits.” 2020 http://</a:t>
            </a:r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ea typeface="Plus Jakarta Sans Light"/>
                <a:cs typeface="Plus Jakarta Sans Light"/>
              </a:rPr>
              <a:t>arxiv.org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us Jakarta Sans Light"/>
                <a:ea typeface="Plus Jakarta Sans Light"/>
                <a:cs typeface="Plus Jakarta Sans Light"/>
              </a:rPr>
              <a:t>/abs/2010.14929.</a:t>
            </a:r>
          </a:p>
        </p:txBody>
      </p:sp>
    </p:spTree>
    <p:extLst>
      <p:ext uri="{BB962C8B-B14F-4D97-AF65-F5344CB8AC3E}">
        <p14:creationId xmlns:p14="http://schemas.microsoft.com/office/powerpoint/2010/main" val="234458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868F0AF6-EB2D-A422-ED84-D51DAD0FC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C293F31E-8D1E-496E-314C-812D0CE6B0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50" y="420123"/>
            <a:ext cx="48219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Goal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5C9BF659-CCF3-4DAA-A709-F8AECC6C84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47757-FB01-8125-63E3-40E1ED643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7</a:t>
            </a:fld>
            <a:endParaRPr lang="es"/>
          </a:p>
        </p:txBody>
      </p:sp>
      <p:sp>
        <p:nvSpPr>
          <p:cNvPr id="3" name="Google Shape;79;p17">
            <a:extLst>
              <a:ext uri="{FF2B5EF4-FFF2-40B4-BE49-F238E27FC236}">
                <a16:creationId xmlns:a16="http://schemas.microsoft.com/office/drawing/2014/main" id="{0C3420DA-7BF5-334A-790A-39B4EC7DB3BE}"/>
              </a:ext>
            </a:extLst>
          </p:cNvPr>
          <p:cNvSpPr txBox="1"/>
          <p:nvPr/>
        </p:nvSpPr>
        <p:spPr>
          <a:xfrm>
            <a:off x="472056" y="789123"/>
            <a:ext cx="7057544" cy="269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28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Explore</a:t>
            </a:r>
            <a:r>
              <a:rPr lang="en-GB" sz="32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tensor networks techniques aiming to </a:t>
            </a:r>
            <a:r>
              <a:rPr lang="en-GB" sz="32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accurately</a:t>
            </a:r>
            <a:r>
              <a:rPr lang="en-GB" sz="3200" b="1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</a:t>
            </a:r>
            <a:r>
              <a:rPr lang="en-GB" sz="32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simulate superconducting circuits</a:t>
            </a:r>
            <a:r>
              <a:rPr lang="en-GB" sz="3200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 </a:t>
            </a:r>
            <a:r>
              <a:rPr lang="en-GB" sz="32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of two qubits and </a:t>
            </a:r>
            <a:r>
              <a:rPr lang="en-GB" sz="32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beyond</a:t>
            </a:r>
            <a:r>
              <a:rPr lang="en-GB" sz="3200" i="0" u="none" strike="noStrike" cap="none" noProof="0" dirty="0">
                <a:solidFill>
                  <a:srgbClr val="000000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, considering </a:t>
            </a:r>
            <a:r>
              <a:rPr lang="en-GB" sz="3200" b="1" i="0" u="none" strike="noStrike" cap="none" noProof="0" dirty="0">
                <a:solidFill>
                  <a:srgbClr val="6B23EA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strong coupling and revealing all coupling terms.</a:t>
            </a:r>
          </a:p>
        </p:txBody>
      </p:sp>
    </p:spTree>
    <p:extLst>
      <p:ext uri="{BB962C8B-B14F-4D97-AF65-F5344CB8AC3E}">
        <p14:creationId xmlns:p14="http://schemas.microsoft.com/office/powerpoint/2010/main" val="211175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96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t="9973" b="9981"/>
          <a:stretch/>
        </p:blipFill>
        <p:spPr>
          <a:xfrm>
            <a:off x="0" y="0"/>
            <a:ext cx="9184545" cy="522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650" y="370100"/>
            <a:ext cx="3272198" cy="6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;p16">
            <a:extLst>
              <a:ext uri="{FF2B5EF4-FFF2-40B4-BE49-F238E27FC236}">
                <a16:creationId xmlns:a16="http://schemas.microsoft.com/office/drawing/2014/main" id="{992C6279-B3B8-CD4F-FEEE-C7DDD8642086}"/>
              </a:ext>
            </a:extLst>
          </p:cNvPr>
          <p:cNvSpPr txBox="1"/>
          <p:nvPr/>
        </p:nvSpPr>
        <p:spPr>
          <a:xfrm>
            <a:off x="453650" y="2298153"/>
            <a:ext cx="85614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500" noProof="0">
                <a:solidFill>
                  <a:schemeClr val="lt1"/>
                </a:solidFill>
                <a:latin typeface="Plus Jakarta Sans ExtraBold"/>
                <a:ea typeface="Plus Jakarta Sans ExtraBold"/>
                <a:cs typeface="Plus Jakarta Sans ExtraBold"/>
                <a:sym typeface="Plus Jakarta Sans ExtraBold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83883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00E7B7E8-5E3F-C5AA-7E21-EA068032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>
            <a:extLst>
              <a:ext uri="{FF2B5EF4-FFF2-40B4-BE49-F238E27FC236}">
                <a16:creationId xmlns:a16="http://schemas.microsoft.com/office/drawing/2014/main" id="{6FABE798-898A-AAC4-7AE2-63E9B34BD2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449" y="420123"/>
            <a:ext cx="6109519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noProof="0" dirty="0">
                <a:solidFill>
                  <a:srgbClr val="000000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Why are we using Tensor Networks? </a:t>
            </a:r>
            <a:endParaRPr lang="en-GB" sz="800" i="0" u="none" strike="noStrike" cap="none" noProof="0" dirty="0">
              <a:solidFill>
                <a:srgbClr val="000000"/>
              </a:solidFill>
              <a:latin typeface="Plus Jakarta Sans Medium"/>
              <a:ea typeface="Plus Jakarta Sans Medium"/>
              <a:cs typeface="Plus Jakarta Sans Medium"/>
              <a:sym typeface="Plus Jakarta Sans Medium"/>
            </a:endParaRPr>
          </a:p>
        </p:txBody>
      </p:sp>
      <p:pic>
        <p:nvPicPr>
          <p:cNvPr id="282" name="Google Shape;282;p41">
            <a:extLst>
              <a:ext uri="{FF2B5EF4-FFF2-40B4-BE49-F238E27FC236}">
                <a16:creationId xmlns:a16="http://schemas.microsoft.com/office/drawing/2014/main" id="{773B8229-5DD6-E2C4-207E-B017D10F75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00" y="4541775"/>
            <a:ext cx="1335880" cy="2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C80FCE-137D-E4D4-63AC-C3BB66F0CB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9</a:t>
            </a:fld>
            <a:endParaRPr lang="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B7EC5-1563-62AC-04BD-B9D114F74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43" y="1259305"/>
            <a:ext cx="3996756" cy="774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19A5C-1A90-8DB4-E328-1F2468D38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26" y="3988296"/>
            <a:ext cx="4393241" cy="553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9162A0-43C2-FD7C-AA3B-C01B7184072F}"/>
              </a:ext>
            </a:extLst>
          </p:cNvPr>
          <p:cNvSpPr txBox="1"/>
          <p:nvPr/>
        </p:nvSpPr>
        <p:spPr>
          <a:xfrm>
            <a:off x="502590" y="921427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Plus Jakarta Sans Light"/>
                <a:cs typeface="Plus Jakarta Sans Light"/>
              </a:rPr>
              <a:t>Generic entangled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00161-7BF0-AAF7-E04F-FE7049515C91}"/>
              </a:ext>
            </a:extLst>
          </p:cNvPr>
          <p:cNvSpPr txBox="1"/>
          <p:nvPr/>
        </p:nvSpPr>
        <p:spPr>
          <a:xfrm>
            <a:off x="502590" y="3721121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Plus Jakarta Sans Light"/>
                <a:cs typeface="Plus Jakarta Sans Light"/>
              </a:rPr>
              <a:t>Product state (or unentangled state)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B9DAD-BE2C-BF56-D6CD-C03BE1B73A38}"/>
              </a:ext>
            </a:extLst>
          </p:cNvPr>
          <p:cNvSpPr txBox="1"/>
          <p:nvPr/>
        </p:nvSpPr>
        <p:spPr>
          <a:xfrm>
            <a:off x="5832465" y="919875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Plus Jakarta Sans Light"/>
                <a:cs typeface="Plus Jakarta Sans Light"/>
              </a:rPr>
              <a:t>S</a:t>
            </a:r>
            <a:r>
              <a:rPr lang="en-ES" sz="1800" dirty="0">
                <a:latin typeface="Plus Jakarta Sans Light"/>
                <a:cs typeface="Plus Jakarta Sans Light"/>
              </a:rPr>
              <a:t>pecified by parameters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EE1AB7-43AC-F363-0F6F-187C54C1FF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849" y="1338274"/>
            <a:ext cx="1511993" cy="400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5DE61B-187B-853C-CFF1-1E5A552A8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7582" y="4017908"/>
            <a:ext cx="741097" cy="340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738030-86C9-E391-1149-45089A798703}"/>
              </a:ext>
            </a:extLst>
          </p:cNvPr>
          <p:cNvSpPr txBox="1"/>
          <p:nvPr/>
        </p:nvSpPr>
        <p:spPr>
          <a:xfrm>
            <a:off x="515215" y="2236692"/>
            <a:ext cx="6452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Plus Jakarta Sans Light"/>
                <a:cs typeface="Plus Jakarta Sans Light"/>
              </a:rPr>
              <a:t>Tensor Networks: Product of simple objects</a:t>
            </a:r>
          </a:p>
          <a:p>
            <a:r>
              <a:rPr lang="en-GB" sz="1800" dirty="0">
                <a:latin typeface="Plus Jakarta Sans Light"/>
                <a:cs typeface="Plus Jakarta Sans Light"/>
              </a:rPr>
              <a:t>Some (very well tuneable) entanglement but still efficient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14C122-85D7-457B-08CD-B8067C4F31F7}"/>
              </a:ext>
            </a:extLst>
          </p:cNvPr>
          <p:cNvGrpSpPr/>
          <p:nvPr/>
        </p:nvGrpSpPr>
        <p:grpSpPr>
          <a:xfrm>
            <a:off x="827468" y="3039750"/>
            <a:ext cx="3932478" cy="517283"/>
            <a:chOff x="827468" y="2857091"/>
            <a:chExt cx="3932478" cy="51728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647569-6E5B-5E84-3611-484955172290}"/>
                </a:ext>
              </a:extLst>
            </p:cNvPr>
            <p:cNvCxnSpPr>
              <a:cxnSpLocks/>
            </p:cNvCxnSpPr>
            <p:nvPr/>
          </p:nvCxnSpPr>
          <p:spPr>
            <a:xfrm>
              <a:off x="827468" y="2995897"/>
              <a:ext cx="399099" cy="0"/>
            </a:xfrm>
            <a:prstGeom prst="line">
              <a:avLst/>
            </a:prstGeom>
            <a:ln w="76200">
              <a:solidFill>
                <a:srgbClr val="E1196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2ABC1F-D3E8-4748-2C4B-E70D644DDB27}"/>
                </a:ext>
              </a:extLst>
            </p:cNvPr>
            <p:cNvGrpSpPr/>
            <p:nvPr/>
          </p:nvGrpSpPr>
          <p:grpSpPr>
            <a:xfrm>
              <a:off x="1077974" y="2857091"/>
              <a:ext cx="528863" cy="515155"/>
              <a:chOff x="630000" y="2878428"/>
              <a:chExt cx="528863" cy="51515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BE9DA9-950F-394D-825E-B765F7DD9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17234"/>
                <a:ext cx="399099" cy="0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04B5C72-CC28-C2BA-14BD-1F3A7EB1BF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07217"/>
                <a:ext cx="0" cy="386366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A290CD4-ED89-78D8-D199-9EADA1CD435A}"/>
                  </a:ext>
                </a:extLst>
              </p:cNvPr>
              <p:cNvSpPr/>
              <p:nvPr/>
            </p:nvSpPr>
            <p:spPr>
              <a:xfrm>
                <a:off x="630000" y="2878428"/>
                <a:ext cx="258642" cy="258642"/>
              </a:xfrm>
              <a:prstGeom prst="ellipse">
                <a:avLst/>
              </a:prstGeom>
              <a:solidFill>
                <a:srgbClr val="6B23EA"/>
              </a:solidFill>
              <a:ln>
                <a:solidFill>
                  <a:srgbClr val="6B23E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>
                  <a:noFill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F39FA67-25B2-EDC9-8C06-89A2CC315375}"/>
                </a:ext>
              </a:extLst>
            </p:cNvPr>
            <p:cNvGrpSpPr/>
            <p:nvPr/>
          </p:nvGrpSpPr>
          <p:grpSpPr>
            <a:xfrm>
              <a:off x="1531738" y="2857091"/>
              <a:ext cx="528863" cy="515155"/>
              <a:chOff x="630000" y="2878428"/>
              <a:chExt cx="528863" cy="515155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F0E0476-12E2-7A64-2C27-F4F648B247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17234"/>
                <a:ext cx="399099" cy="0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8565379-BD21-8CCC-455F-A51BA9328A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07217"/>
                <a:ext cx="0" cy="386366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01E2E7E-C12C-C5A2-3162-6C78582AD106}"/>
                  </a:ext>
                </a:extLst>
              </p:cNvPr>
              <p:cNvSpPr/>
              <p:nvPr/>
            </p:nvSpPr>
            <p:spPr>
              <a:xfrm>
                <a:off x="630000" y="2878428"/>
                <a:ext cx="258642" cy="258642"/>
              </a:xfrm>
              <a:prstGeom prst="ellipse">
                <a:avLst/>
              </a:prstGeom>
              <a:solidFill>
                <a:srgbClr val="6B23EA"/>
              </a:solidFill>
              <a:ln>
                <a:solidFill>
                  <a:srgbClr val="6B23E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>
                  <a:noFill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CA9E42-5CA4-4025-A2CA-7CE9357A7C7E}"/>
                </a:ext>
              </a:extLst>
            </p:cNvPr>
            <p:cNvGrpSpPr/>
            <p:nvPr/>
          </p:nvGrpSpPr>
          <p:grpSpPr>
            <a:xfrm>
              <a:off x="1979686" y="2858155"/>
              <a:ext cx="528863" cy="515155"/>
              <a:chOff x="630000" y="2878428"/>
              <a:chExt cx="528863" cy="51515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E54C587-1325-5814-55EE-52D5F9107F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17234"/>
                <a:ext cx="399099" cy="0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6A49A38-4F98-2E96-3A89-4C6D92C6D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07217"/>
                <a:ext cx="0" cy="386366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1FD626E-0532-BBD3-10F7-C3D8A2E7067D}"/>
                  </a:ext>
                </a:extLst>
              </p:cNvPr>
              <p:cNvSpPr/>
              <p:nvPr/>
            </p:nvSpPr>
            <p:spPr>
              <a:xfrm>
                <a:off x="630000" y="2878428"/>
                <a:ext cx="258642" cy="258642"/>
              </a:xfrm>
              <a:prstGeom prst="ellipse">
                <a:avLst/>
              </a:prstGeom>
              <a:solidFill>
                <a:srgbClr val="6B23EA"/>
              </a:solidFill>
              <a:ln>
                <a:solidFill>
                  <a:srgbClr val="6B23E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>
                  <a:noFill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AA2073-A2D2-DE2F-20BE-48F96E68DBB9}"/>
                </a:ext>
              </a:extLst>
            </p:cNvPr>
            <p:cNvGrpSpPr/>
            <p:nvPr/>
          </p:nvGrpSpPr>
          <p:grpSpPr>
            <a:xfrm>
              <a:off x="2433450" y="2858155"/>
              <a:ext cx="528863" cy="515155"/>
              <a:chOff x="630000" y="2878428"/>
              <a:chExt cx="528863" cy="515155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8AC9FE5-DC00-8E33-6065-E0119FF20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17234"/>
                <a:ext cx="399099" cy="0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F3B2D3F-A992-FDDC-57AC-30F5BDAEF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07217"/>
                <a:ext cx="0" cy="386366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4101152-20FB-C5FB-96DD-A3F867E12CB7}"/>
                  </a:ext>
                </a:extLst>
              </p:cNvPr>
              <p:cNvSpPr/>
              <p:nvPr/>
            </p:nvSpPr>
            <p:spPr>
              <a:xfrm>
                <a:off x="630000" y="2878428"/>
                <a:ext cx="258642" cy="258642"/>
              </a:xfrm>
              <a:prstGeom prst="ellipse">
                <a:avLst/>
              </a:prstGeom>
              <a:solidFill>
                <a:srgbClr val="6B23EA"/>
              </a:solidFill>
              <a:ln>
                <a:solidFill>
                  <a:srgbClr val="6B23E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>
                  <a:noFill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A45685-9235-B076-3FD0-9A2BB386F817}"/>
                </a:ext>
              </a:extLst>
            </p:cNvPr>
            <p:cNvGrpSpPr/>
            <p:nvPr/>
          </p:nvGrpSpPr>
          <p:grpSpPr>
            <a:xfrm>
              <a:off x="2875607" y="2858155"/>
              <a:ext cx="528863" cy="515155"/>
              <a:chOff x="630000" y="2878428"/>
              <a:chExt cx="528863" cy="51515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C2D903-2DF4-1788-C2DE-42949E299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17234"/>
                <a:ext cx="399099" cy="0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AFBD86-CF58-43AA-EEA4-60AD2CB16A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07217"/>
                <a:ext cx="0" cy="386366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FE9A61D-C729-36D5-0110-417916DC757C}"/>
                  </a:ext>
                </a:extLst>
              </p:cNvPr>
              <p:cNvSpPr/>
              <p:nvPr/>
            </p:nvSpPr>
            <p:spPr>
              <a:xfrm>
                <a:off x="630000" y="2878428"/>
                <a:ext cx="258642" cy="258642"/>
              </a:xfrm>
              <a:prstGeom prst="ellipse">
                <a:avLst/>
              </a:prstGeom>
              <a:solidFill>
                <a:srgbClr val="6B23EA"/>
              </a:solidFill>
              <a:ln>
                <a:solidFill>
                  <a:srgbClr val="6B23E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>
                  <a:noFill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9A5F800-022B-8A18-AAC6-0613F4EE8F67}"/>
                </a:ext>
              </a:extLst>
            </p:cNvPr>
            <p:cNvGrpSpPr/>
            <p:nvPr/>
          </p:nvGrpSpPr>
          <p:grpSpPr>
            <a:xfrm>
              <a:off x="3329371" y="2858155"/>
              <a:ext cx="528863" cy="515155"/>
              <a:chOff x="630000" y="2878428"/>
              <a:chExt cx="528863" cy="51515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8DE72F3-2074-341C-6022-5916F546D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17234"/>
                <a:ext cx="399099" cy="0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E4F3900-0B42-3321-CF1B-B409AD3ED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07217"/>
                <a:ext cx="0" cy="386366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754BF83-203F-A722-9CCD-A03D1C2B635D}"/>
                  </a:ext>
                </a:extLst>
              </p:cNvPr>
              <p:cNvSpPr/>
              <p:nvPr/>
            </p:nvSpPr>
            <p:spPr>
              <a:xfrm>
                <a:off x="630000" y="2878428"/>
                <a:ext cx="258642" cy="258642"/>
              </a:xfrm>
              <a:prstGeom prst="ellipse">
                <a:avLst/>
              </a:prstGeom>
              <a:solidFill>
                <a:srgbClr val="6B23EA"/>
              </a:solidFill>
              <a:ln>
                <a:solidFill>
                  <a:srgbClr val="6B23E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>
                  <a:noFill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7F796EE-E9B6-EA7F-7B97-10E1EEEB26B3}"/>
                </a:ext>
              </a:extLst>
            </p:cNvPr>
            <p:cNvGrpSpPr/>
            <p:nvPr/>
          </p:nvGrpSpPr>
          <p:grpSpPr>
            <a:xfrm>
              <a:off x="3777319" y="2859219"/>
              <a:ext cx="528863" cy="515155"/>
              <a:chOff x="630000" y="2878428"/>
              <a:chExt cx="528863" cy="51515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7EE1F91-360C-2546-91DA-8AA1B4D220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17234"/>
                <a:ext cx="399099" cy="0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5A6BABA-D884-2764-226E-142ABFDAC2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07217"/>
                <a:ext cx="0" cy="386366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4937E35-FCA4-BEF9-97BB-80A0A9369A7C}"/>
                  </a:ext>
                </a:extLst>
              </p:cNvPr>
              <p:cNvSpPr/>
              <p:nvPr/>
            </p:nvSpPr>
            <p:spPr>
              <a:xfrm>
                <a:off x="630000" y="2878428"/>
                <a:ext cx="258642" cy="258642"/>
              </a:xfrm>
              <a:prstGeom prst="ellipse">
                <a:avLst/>
              </a:prstGeom>
              <a:solidFill>
                <a:srgbClr val="6B23EA"/>
              </a:solidFill>
              <a:ln>
                <a:solidFill>
                  <a:srgbClr val="6B23E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>
                  <a:noFill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B12415-2D84-268F-90A0-D25F0066CEFB}"/>
                </a:ext>
              </a:extLst>
            </p:cNvPr>
            <p:cNvGrpSpPr/>
            <p:nvPr/>
          </p:nvGrpSpPr>
          <p:grpSpPr>
            <a:xfrm>
              <a:off x="4231083" y="2859219"/>
              <a:ext cx="528863" cy="515155"/>
              <a:chOff x="630000" y="2878428"/>
              <a:chExt cx="528863" cy="515155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94F734E-3611-FB44-8558-8C6FC13CC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17234"/>
                <a:ext cx="399099" cy="0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DE7767E-159B-43F0-28E2-702AF718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4" y="3007217"/>
                <a:ext cx="0" cy="386366"/>
              </a:xfrm>
              <a:prstGeom prst="line">
                <a:avLst/>
              </a:prstGeom>
              <a:ln w="76200">
                <a:solidFill>
                  <a:srgbClr val="E1196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C64389A-46AE-96EE-3475-9507CC04CC21}"/>
                  </a:ext>
                </a:extLst>
              </p:cNvPr>
              <p:cNvSpPr/>
              <p:nvPr/>
            </p:nvSpPr>
            <p:spPr>
              <a:xfrm>
                <a:off x="630000" y="2878428"/>
                <a:ext cx="258642" cy="258642"/>
              </a:xfrm>
              <a:prstGeom prst="ellipse">
                <a:avLst/>
              </a:prstGeom>
              <a:solidFill>
                <a:srgbClr val="6B23EA"/>
              </a:solidFill>
              <a:ln>
                <a:solidFill>
                  <a:srgbClr val="6B23E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>
                  <a:noFill/>
                </a:endParaRPr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33FBACB-8BCF-FE78-BAE4-C413A5DDD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2626" y="3092066"/>
            <a:ext cx="1370440" cy="35119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D083AB5-DD2E-AF48-782A-F608DD277A9C}"/>
              </a:ext>
            </a:extLst>
          </p:cNvPr>
          <p:cNvSpPr/>
          <p:nvPr/>
        </p:nvSpPr>
        <p:spPr>
          <a:xfrm>
            <a:off x="502590" y="2123628"/>
            <a:ext cx="8109395" cy="1509034"/>
          </a:xfrm>
          <a:prstGeom prst="rect">
            <a:avLst/>
          </a:prstGeom>
          <a:noFill/>
          <a:ln>
            <a:solidFill>
              <a:srgbClr val="E119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6B39E1-4183-A860-C8EE-0E96E92BEC59}"/>
              </a:ext>
            </a:extLst>
          </p:cNvPr>
          <p:cNvSpPr txBox="1"/>
          <p:nvPr/>
        </p:nvSpPr>
        <p:spPr>
          <a:xfrm>
            <a:off x="8343066" y="466812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[4]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4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0.6|2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8|17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4.2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3.8|2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2|14.4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2.1|2.6|8|2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9|11.3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3|3.8|28.6|5.4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1.2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13868</TotalTime>
  <Words>1133</Words>
  <Application>Microsoft Macintosh PowerPoint</Application>
  <PresentationFormat>On-screen Show (16:9)</PresentationFormat>
  <Paragraphs>186</Paragraphs>
  <Slides>29</Slides>
  <Notes>29</Notes>
  <HiddenSlides>9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Montserrat</vt:lpstr>
      <vt:lpstr>Cambria Math</vt:lpstr>
      <vt:lpstr>Plus Jakarta Sans</vt:lpstr>
      <vt:lpstr>Arial</vt:lpstr>
      <vt:lpstr>Plus Jakarta Sans SemiBold</vt:lpstr>
      <vt:lpstr>.SF NS</vt:lpstr>
      <vt:lpstr>Plus Jakarta Sans Medium</vt:lpstr>
      <vt:lpstr>Plus Jakarta Sans ExtraBold</vt:lpstr>
      <vt:lpstr>Plus Jakarta Sans Light</vt:lpstr>
      <vt:lpstr>Montserrat Light</vt:lpstr>
      <vt:lpstr>Simple Light</vt:lpstr>
      <vt:lpstr>PowerPoint Presentation</vt:lpstr>
      <vt:lpstr>PowerPoint Presentation</vt:lpstr>
      <vt:lpstr>Problem: Simulation of a “larger” circuit</vt:lpstr>
      <vt:lpstr>Problem: Simulation of a “larger” circuit</vt:lpstr>
      <vt:lpstr>Bottleneck in exact diagonalisation</vt:lpstr>
      <vt:lpstr>Discarded approximations</vt:lpstr>
      <vt:lpstr>Goal</vt:lpstr>
      <vt:lpstr>PowerPoint Presentation</vt:lpstr>
      <vt:lpstr>Why are we using Tensor Networks? </vt:lpstr>
      <vt:lpstr>Workflow</vt:lpstr>
      <vt:lpstr>High Performance Computing </vt:lpstr>
      <vt:lpstr>PowerPoint Presentation</vt:lpstr>
      <vt:lpstr>Single persistent current qubit </vt:lpstr>
      <vt:lpstr>Two tuneable coupled persistent current qubits</vt:lpstr>
      <vt:lpstr>Two tuneable coupled persistent current qubits</vt:lpstr>
      <vt:lpstr>PowerPoint Presentation</vt:lpstr>
      <vt:lpstr>Outlook</vt:lpstr>
      <vt:lpstr>Conclusion</vt:lpstr>
      <vt:lpstr>Acknowledgment and References</vt:lpstr>
      <vt:lpstr>PowerPoint Presentation</vt:lpstr>
      <vt:lpstr>Previous Work</vt:lpstr>
      <vt:lpstr>Possible harnessing the tensor network perspective</vt:lpstr>
      <vt:lpstr>Outline</vt:lpstr>
      <vt:lpstr>Hamiltonian of the full circuit</vt:lpstr>
      <vt:lpstr>MPO construction with OpSum</vt:lpstr>
      <vt:lpstr>DMRG</vt:lpstr>
      <vt:lpstr>Schrieffer Wolf Transformation</vt:lpstr>
      <vt:lpstr>Expansion in Pauli coefficients</vt:lpstr>
      <vt:lpstr>All FQ3JJcoupledx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 Hensel</cp:lastModifiedBy>
  <cp:revision>7</cp:revision>
  <dcterms:modified xsi:type="dcterms:W3CDTF">2025-05-23T12:59:18Z</dcterms:modified>
</cp:coreProperties>
</file>