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87" r:id="rId2"/>
    <p:sldId id="616" r:id="rId3"/>
    <p:sldId id="617" r:id="rId4"/>
    <p:sldId id="630" r:id="rId5"/>
    <p:sldId id="319" r:id="rId6"/>
    <p:sldId id="480" r:id="rId7"/>
    <p:sldId id="591" r:id="rId8"/>
    <p:sldId id="588" r:id="rId9"/>
    <p:sldId id="496" r:id="rId10"/>
    <p:sldId id="265" r:id="rId11"/>
    <p:sldId id="266" r:id="rId12"/>
    <p:sldId id="267" r:id="rId13"/>
    <p:sldId id="629" r:id="rId14"/>
    <p:sldId id="322" r:id="rId15"/>
    <p:sldId id="323" r:id="rId16"/>
    <p:sldId id="324" r:id="rId17"/>
    <p:sldId id="335" r:id="rId18"/>
    <p:sldId id="626" r:id="rId19"/>
    <p:sldId id="615" r:id="rId20"/>
    <p:sldId id="408" r:id="rId21"/>
    <p:sldId id="409" r:id="rId22"/>
    <p:sldId id="410" r:id="rId23"/>
    <p:sldId id="320" r:id="rId24"/>
    <p:sldId id="325" r:id="rId25"/>
    <p:sldId id="627" r:id="rId26"/>
    <p:sldId id="513" r:id="rId27"/>
    <p:sldId id="514" r:id="rId28"/>
    <p:sldId id="515" r:id="rId29"/>
    <p:sldId id="516" r:id="rId30"/>
    <p:sldId id="383" r:id="rId31"/>
    <p:sldId id="594" r:id="rId32"/>
    <p:sldId id="595" r:id="rId33"/>
    <p:sldId id="596" r:id="rId34"/>
    <p:sldId id="597" r:id="rId35"/>
    <p:sldId id="598" r:id="rId36"/>
    <p:sldId id="606" r:id="rId37"/>
    <p:sldId id="600" r:id="rId38"/>
    <p:sldId id="601" r:id="rId39"/>
    <p:sldId id="619" r:id="rId40"/>
    <p:sldId id="602" r:id="rId41"/>
    <p:sldId id="620" r:id="rId42"/>
    <p:sldId id="603" r:id="rId43"/>
    <p:sldId id="604" r:id="rId44"/>
    <p:sldId id="605" r:id="rId45"/>
    <p:sldId id="607" r:id="rId46"/>
    <p:sldId id="608" r:id="rId47"/>
    <p:sldId id="609" r:id="rId48"/>
    <p:sldId id="610" r:id="rId49"/>
    <p:sldId id="611" r:id="rId50"/>
    <p:sldId id="612" r:id="rId51"/>
    <p:sldId id="621" r:id="rId52"/>
    <p:sldId id="613" r:id="rId53"/>
    <p:sldId id="614" r:id="rId54"/>
    <p:sldId id="622" r:id="rId55"/>
    <p:sldId id="624" r:id="rId56"/>
    <p:sldId id="625" r:id="rId57"/>
    <p:sldId id="271" r:id="rId58"/>
    <p:sldId id="628" r:id="rId59"/>
    <p:sldId id="270" r:id="rId60"/>
    <p:sldId id="278" r:id="rId6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FD4FC1-F0C8-41EA-AF1F-6B8FB5027F95}">
          <p14:sldIdLst>
            <p14:sldId id="487"/>
            <p14:sldId id="616"/>
            <p14:sldId id="617"/>
            <p14:sldId id="630"/>
            <p14:sldId id="319"/>
            <p14:sldId id="480"/>
            <p14:sldId id="591"/>
            <p14:sldId id="588"/>
            <p14:sldId id="496"/>
            <p14:sldId id="265"/>
            <p14:sldId id="266"/>
            <p14:sldId id="267"/>
            <p14:sldId id="629"/>
            <p14:sldId id="322"/>
            <p14:sldId id="323"/>
            <p14:sldId id="324"/>
            <p14:sldId id="335"/>
            <p14:sldId id="626"/>
          </p14:sldIdLst>
        </p14:section>
        <p14:section name="Backup" id="{E4628F21-79DB-404E-A1E6-A506806BBD1A}">
          <p14:sldIdLst>
            <p14:sldId id="615"/>
            <p14:sldId id="408"/>
            <p14:sldId id="409"/>
            <p14:sldId id="410"/>
            <p14:sldId id="320"/>
            <p14:sldId id="325"/>
            <p14:sldId id="627"/>
            <p14:sldId id="513"/>
            <p14:sldId id="514"/>
            <p14:sldId id="515"/>
            <p14:sldId id="516"/>
            <p14:sldId id="383"/>
            <p14:sldId id="594"/>
            <p14:sldId id="595"/>
            <p14:sldId id="596"/>
            <p14:sldId id="597"/>
            <p14:sldId id="598"/>
            <p14:sldId id="606"/>
            <p14:sldId id="600"/>
            <p14:sldId id="601"/>
            <p14:sldId id="619"/>
            <p14:sldId id="602"/>
            <p14:sldId id="620"/>
            <p14:sldId id="603"/>
            <p14:sldId id="604"/>
            <p14:sldId id="605"/>
            <p14:sldId id="607"/>
            <p14:sldId id="608"/>
            <p14:sldId id="609"/>
            <p14:sldId id="610"/>
            <p14:sldId id="611"/>
            <p14:sldId id="612"/>
            <p14:sldId id="621"/>
            <p14:sldId id="613"/>
            <p14:sldId id="614"/>
            <p14:sldId id="622"/>
            <p14:sldId id="624"/>
            <p14:sldId id="625"/>
            <p14:sldId id="271"/>
            <p14:sldId id="628"/>
            <p14:sldId id="270"/>
            <p14:sldId id="2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0B7"/>
    <a:srgbClr val="7DB3B9"/>
    <a:srgbClr val="97C3C7"/>
    <a:srgbClr val="FCFDFD"/>
    <a:srgbClr val="FDEB03"/>
    <a:srgbClr val="FCC268"/>
    <a:srgbClr val="3DB64E"/>
    <a:srgbClr val="D74E5D"/>
    <a:srgbClr val="6EB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815" autoAdjust="0"/>
  </p:normalViewPr>
  <p:slideViewPr>
    <p:cSldViewPr snapToGrid="0" showGuides="1">
      <p:cViewPr varScale="1">
        <p:scale>
          <a:sx n="91" d="100"/>
          <a:sy n="91" d="100"/>
        </p:scale>
        <p:origin x="79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B8EAF-E160-4B87-AFD1-D155A71C4DAF}" type="datetimeFigureOut">
              <a:rPr lang="en-DE" smtClean="0"/>
              <a:t>05/20/2025</a:t>
            </a:fld>
            <a:endParaRPr lang="en-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F659D-4DD6-466E-B348-E88A3C9D5C52}" type="slidenum">
              <a:rPr lang="en-DE" smtClean="0"/>
              <a:t>‹#›</a:t>
            </a:fld>
            <a:endParaRPr lang="en-DE"/>
          </a:p>
        </p:txBody>
      </p:sp>
    </p:spTree>
    <p:extLst>
      <p:ext uri="{BB962C8B-B14F-4D97-AF65-F5344CB8AC3E}">
        <p14:creationId xmlns:p14="http://schemas.microsoft.com/office/powerpoint/2010/main" val="289883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my pleasure to present the latest results of our </a:t>
            </a:r>
            <a:r>
              <a:rPr lang="en-US" dirty="0" err="1"/>
              <a:t>Quantronics</a:t>
            </a:r>
            <a:r>
              <a:rPr lang="en-US" dirty="0"/>
              <a:t> group at CEA </a:t>
            </a:r>
            <a:r>
              <a:rPr lang="en-US" dirty="0" err="1"/>
              <a:t>Saclay</a:t>
            </a:r>
            <a:r>
              <a:rPr lang="en-US" dirty="0"/>
              <a:t>. As the title says, we use single Er ions to sense and control individual nuclear spins, but as you have to infer from the session name, we do it with all-microwave control.</a:t>
            </a:r>
          </a:p>
        </p:txBody>
      </p:sp>
      <p:sp>
        <p:nvSpPr>
          <p:cNvPr id="4" name="Slide Number Placeholder 3"/>
          <p:cNvSpPr>
            <a:spLocks noGrp="1"/>
          </p:cNvSpPr>
          <p:nvPr>
            <p:ph type="sldNum" sz="quarter" idx="5"/>
          </p:nvPr>
        </p:nvSpPr>
        <p:spPr/>
        <p:txBody>
          <a:bodyPr/>
          <a:lstStyle/>
          <a:p>
            <a:fld id="{06AF659D-4DD6-466E-B348-E88A3C9D5C52}" type="slidenum">
              <a:rPr lang="en-DE" smtClean="0"/>
              <a:t>1</a:t>
            </a:fld>
            <a:endParaRPr lang="en-DE"/>
          </a:p>
        </p:txBody>
      </p:sp>
    </p:spTree>
    <p:extLst>
      <p:ext uri="{BB962C8B-B14F-4D97-AF65-F5344CB8AC3E}">
        <p14:creationId xmlns:p14="http://schemas.microsoft.com/office/powerpoint/2010/main" val="221587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659D-4DD6-466E-B348-E88A3C9D5C52}" type="slidenum">
              <a:rPr lang="en-DE" smtClean="0"/>
              <a:t>10</a:t>
            </a:fld>
            <a:endParaRPr lang="en-DE"/>
          </a:p>
        </p:txBody>
      </p:sp>
    </p:spTree>
    <p:extLst>
      <p:ext uri="{BB962C8B-B14F-4D97-AF65-F5344CB8AC3E}">
        <p14:creationId xmlns:p14="http://schemas.microsoft.com/office/powerpoint/2010/main" val="68107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659D-4DD6-466E-B348-E88A3C9D5C52}" type="slidenum">
              <a:rPr lang="en-DE" smtClean="0"/>
              <a:t>12</a:t>
            </a:fld>
            <a:endParaRPr lang="en-DE"/>
          </a:p>
        </p:txBody>
      </p:sp>
    </p:spTree>
    <p:extLst>
      <p:ext uri="{BB962C8B-B14F-4D97-AF65-F5344CB8AC3E}">
        <p14:creationId xmlns:p14="http://schemas.microsoft.com/office/powerpoint/2010/main" val="164550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cryostat, the sample is inside a 3D copper cavity, which suppresses all frequencies below the resonator frequency. The signal is guided in and out of the cavity by a small antenna sticking into the 3D cavity. The 3D cavity is then mounted on the bottom of the dilution refrigerator inside a 1T vector magnet. The rest of the setup is for signal routing and the single photon detector, which I will not talk about, in favor of focusing on more recent results. But feel free to ask me afterwards.</a:t>
            </a:r>
          </a:p>
        </p:txBody>
      </p:sp>
      <p:sp>
        <p:nvSpPr>
          <p:cNvPr id="4" name="Slide Number Placeholder 3"/>
          <p:cNvSpPr>
            <a:spLocks noGrp="1"/>
          </p:cNvSpPr>
          <p:nvPr>
            <p:ph type="sldNum" sz="quarter" idx="5"/>
          </p:nvPr>
        </p:nvSpPr>
        <p:spPr/>
        <p:txBody>
          <a:bodyPr/>
          <a:lstStyle/>
          <a:p>
            <a:fld id="{06AF659D-4DD6-466E-B348-E88A3C9D5C52}" type="slidenum">
              <a:rPr lang="en-DE" smtClean="0"/>
              <a:t>19</a:t>
            </a:fld>
            <a:endParaRPr lang="en-DE"/>
          </a:p>
        </p:txBody>
      </p:sp>
    </p:spTree>
    <p:extLst>
      <p:ext uri="{BB962C8B-B14F-4D97-AF65-F5344CB8AC3E}">
        <p14:creationId xmlns:p14="http://schemas.microsoft.com/office/powerpoint/2010/main" val="400817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recent years many proposals for microwave photon detectors have been </a:t>
            </a:r>
            <a:r>
              <a:rPr lang="en-US" baseline="0" dirty="0" err="1"/>
              <a:t>developped</a:t>
            </a:r>
            <a:r>
              <a:rPr lang="en-US" baseline="0" dirty="0"/>
              <a:t>. our solution is based on this work.</a:t>
            </a:r>
          </a:p>
          <a:p>
            <a:endParaRPr lang="en-US" dirty="0"/>
          </a:p>
          <a:p>
            <a:r>
              <a:rPr lang="en-US" dirty="0"/>
              <a:t>the idea will be to convert the incoming photon of frequency</a:t>
            </a:r>
            <a:r>
              <a:rPr lang="en-US" baseline="0" dirty="0"/>
              <a:t> omega a </a:t>
            </a:r>
            <a:r>
              <a:rPr lang="en-US" dirty="0"/>
              <a:t>into an excitation of a</a:t>
            </a:r>
            <a:r>
              <a:rPr lang="en-US" baseline="0" dirty="0"/>
              <a:t> </a:t>
            </a:r>
            <a:r>
              <a:rPr lang="en-US" baseline="0" dirty="0" err="1"/>
              <a:t>transmon</a:t>
            </a:r>
            <a:r>
              <a:rPr lang="en-US" baseline="0" dirty="0"/>
              <a:t> type qubit </a:t>
            </a:r>
            <a:r>
              <a:rPr lang="en-US" dirty="0"/>
              <a:t>of</a:t>
            </a:r>
            <a:r>
              <a:rPr lang="en-US" baseline="0" dirty="0"/>
              <a:t> frequency omega q. To achieve this, we couple the qubit with 2 cavity one at the photon frequency omega a and an other at the frequency omega b. </a:t>
            </a:r>
            <a:endParaRPr lang="it-IT" dirty="0"/>
          </a:p>
          <a:p>
            <a:endParaRPr lang="fr-FR" dirty="0"/>
          </a:p>
        </p:txBody>
      </p:sp>
      <p:sp>
        <p:nvSpPr>
          <p:cNvPr id="4" name="Slide Number Placeholder 3"/>
          <p:cNvSpPr>
            <a:spLocks noGrp="1"/>
          </p:cNvSpPr>
          <p:nvPr>
            <p:ph type="sldNum" sz="quarter" idx="10"/>
          </p:nvPr>
        </p:nvSpPr>
        <p:spPr/>
        <p:txBody>
          <a:bodyPr/>
          <a:lstStyle/>
          <a:p>
            <a:fld id="{97E4D308-388C-46E8-A3CB-4C9867D3FFCA}" type="slidenum">
              <a:rPr lang="it-IT" smtClean="0"/>
              <a:t>20</a:t>
            </a:fld>
            <a:endParaRPr lang="it-IT"/>
          </a:p>
        </p:txBody>
      </p:sp>
    </p:spTree>
    <p:extLst>
      <p:ext uri="{BB962C8B-B14F-4D97-AF65-F5344CB8AC3E}">
        <p14:creationId xmlns:p14="http://schemas.microsoft.com/office/powerpoint/2010/main" val="417435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Now by pumping the qubit with another tone at frequency omega p, we can activate a 4 wave mixing process when this energy condition is satisfied.</a:t>
            </a:r>
            <a:r>
              <a:rPr lang="it-IT" baseline="0" dirty="0"/>
              <a:t> The conversion is lead by this Hamiltonian </a:t>
            </a:r>
            <a:r>
              <a:rPr lang="it-IT" dirty="0"/>
              <a:t>  </a:t>
            </a:r>
          </a:p>
          <a:p>
            <a:endParaRPr lang="it-IT" dirty="0"/>
          </a:p>
          <a:p>
            <a:r>
              <a:rPr lang="it-IT" baseline="0" dirty="0"/>
              <a:t>The first term discribe the combination of a pump photon with an incoming photon to generate an excitation of the qubit and a photon in the additional output mode.</a:t>
            </a:r>
          </a:p>
          <a:p>
            <a:r>
              <a:rPr lang="it-IT" baseline="0" dirty="0"/>
              <a:t>the second term corresponds to the reversible process</a:t>
            </a:r>
            <a:endParaRPr lang="fr-FR" dirty="0"/>
          </a:p>
        </p:txBody>
      </p:sp>
      <p:sp>
        <p:nvSpPr>
          <p:cNvPr id="4" name="Slide Number Placeholder 3"/>
          <p:cNvSpPr>
            <a:spLocks noGrp="1"/>
          </p:cNvSpPr>
          <p:nvPr>
            <p:ph type="sldNum" sz="quarter" idx="10"/>
          </p:nvPr>
        </p:nvSpPr>
        <p:spPr/>
        <p:txBody>
          <a:bodyPr/>
          <a:lstStyle/>
          <a:p>
            <a:fld id="{97E4D308-388C-46E8-A3CB-4C9867D3FFCA}" type="slidenum">
              <a:rPr lang="it-IT" smtClean="0"/>
              <a:t>21</a:t>
            </a:fld>
            <a:endParaRPr lang="it-IT"/>
          </a:p>
        </p:txBody>
      </p:sp>
    </p:spTree>
    <p:extLst>
      <p:ext uri="{BB962C8B-B14F-4D97-AF65-F5344CB8AC3E}">
        <p14:creationId xmlns:p14="http://schemas.microsoft.com/office/powerpoint/2010/main" val="172829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Now that</a:t>
            </a:r>
            <a:r>
              <a:rPr lang="it-IT" baseline="0" dirty="0"/>
              <a:t> we have this 4 wave mixing process, we can engineer the </a:t>
            </a:r>
            <a:r>
              <a:rPr lang="it-IT" baseline="0" dirty="0" err="1"/>
              <a:t>dissipation</a:t>
            </a:r>
            <a:r>
              <a:rPr lang="it-IT" baseline="0" dirty="0"/>
              <a:t> of the additional output cavity so </a:t>
            </a:r>
            <a:r>
              <a:rPr lang="it-IT" baseline="0" dirty="0" err="1"/>
              <a:t>that</a:t>
            </a:r>
            <a:r>
              <a:rPr lang="it-IT" baseline="0" dirty="0"/>
              <a:t> the </a:t>
            </a:r>
            <a:r>
              <a:rPr lang="it-IT" baseline="0" dirty="0" err="1"/>
              <a:t>photons</a:t>
            </a:r>
            <a:r>
              <a:rPr lang="it-IT" baseline="0" dirty="0"/>
              <a:t> inside are </a:t>
            </a:r>
            <a:r>
              <a:rPr lang="it-IT" baseline="0" dirty="0" err="1"/>
              <a:t>fastly</a:t>
            </a:r>
            <a:r>
              <a:rPr lang="it-IT" baseline="0" dirty="0"/>
              <a:t> </a:t>
            </a:r>
            <a:r>
              <a:rPr lang="it-IT" baseline="0" dirty="0" err="1"/>
              <a:t>dissipated</a:t>
            </a:r>
            <a:r>
              <a:rPr lang="it-IT" baseline="0" dirty="0"/>
              <a:t> in the </a:t>
            </a:r>
            <a:r>
              <a:rPr lang="it-IT" baseline="0" dirty="0" err="1"/>
              <a:t>environnement</a:t>
            </a:r>
            <a:r>
              <a:rPr lang="it-IT" baseline="0" dirty="0"/>
              <a:t>. The </a:t>
            </a:r>
            <a:r>
              <a:rPr lang="it-IT" baseline="0" dirty="0" err="1"/>
              <a:t>absence</a:t>
            </a:r>
            <a:r>
              <a:rPr lang="it-IT" baseline="0" dirty="0"/>
              <a:t> of </a:t>
            </a:r>
            <a:r>
              <a:rPr lang="it-IT" baseline="0" dirty="0" err="1"/>
              <a:t>phtons</a:t>
            </a:r>
            <a:r>
              <a:rPr lang="it-IT" baseline="0" dirty="0"/>
              <a:t> in the green </a:t>
            </a:r>
            <a:r>
              <a:rPr lang="it-IT" baseline="0" dirty="0" err="1"/>
              <a:t>cavity</a:t>
            </a:r>
            <a:r>
              <a:rPr lang="it-IT" baseline="0" dirty="0"/>
              <a:t> </a:t>
            </a:r>
            <a:r>
              <a:rPr lang="it-IT" baseline="0" dirty="0" err="1"/>
              <a:t>damps</a:t>
            </a:r>
            <a:r>
              <a:rPr lang="it-IT" baseline="0" dirty="0"/>
              <a:t> the </a:t>
            </a:r>
            <a:r>
              <a:rPr lang="it-IT" baseline="0" dirty="0" err="1"/>
              <a:t>second</a:t>
            </a:r>
            <a:r>
              <a:rPr lang="it-IT" baseline="0" dirty="0"/>
              <a:t> </a:t>
            </a:r>
            <a:r>
              <a:rPr lang="it-IT" baseline="0" dirty="0" err="1"/>
              <a:t>term</a:t>
            </a:r>
            <a:r>
              <a:rPr lang="it-IT" baseline="0" dirty="0"/>
              <a:t> in the </a:t>
            </a:r>
            <a:r>
              <a:rPr lang="it-IT" baseline="0" dirty="0" err="1"/>
              <a:t>hamiltonian</a:t>
            </a:r>
            <a:r>
              <a:rPr lang="it-IT" baseline="0" dirty="0"/>
              <a:t>. SO the effective evolution of the system is now non-unitary and irresversible. We managed to trap the incoming photon in a qubit excitation.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to complete the detection, we just have to measure the state of the qubit. this state will give us information on the arrival or not of a photon.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97E4D308-388C-46E8-A3CB-4C9867D3FFCA}" type="slidenum">
              <a:rPr lang="it-IT" smtClean="0"/>
              <a:t>22</a:t>
            </a:fld>
            <a:endParaRPr lang="it-IT"/>
          </a:p>
        </p:txBody>
      </p:sp>
    </p:spTree>
    <p:extLst>
      <p:ext uri="{BB962C8B-B14F-4D97-AF65-F5344CB8AC3E}">
        <p14:creationId xmlns:p14="http://schemas.microsoft.com/office/powerpoint/2010/main" val="341150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Let’s</a:t>
            </a:r>
            <a:r>
              <a:rPr lang="fr-FR" dirty="0"/>
              <a:t> have a look at the </a:t>
            </a:r>
            <a:r>
              <a:rPr lang="fr-FR" dirty="0" err="1"/>
              <a:t>individual</a:t>
            </a:r>
            <a:r>
              <a:rPr lang="fr-FR" dirty="0"/>
              <a:t> components, </a:t>
            </a:r>
            <a:r>
              <a:rPr lang="fr-FR" dirty="0" err="1"/>
              <a:t>starting</a:t>
            </a:r>
            <a:r>
              <a:rPr lang="fr-FR" dirty="0"/>
              <a:t> </a:t>
            </a:r>
            <a:r>
              <a:rPr lang="fr-FR" dirty="0" err="1"/>
              <a:t>with</a:t>
            </a:r>
            <a:r>
              <a:rPr lang="fr-FR" dirty="0"/>
              <a:t> the </a:t>
            </a:r>
            <a:r>
              <a:rPr lang="fr-FR" dirty="0" err="1"/>
              <a:t>crystal</a:t>
            </a:r>
            <a:r>
              <a:rPr lang="fr-FR" dirty="0"/>
              <a:t>. In calcium tungstate the Er ions replace a Ca ion in a S4 </a:t>
            </a:r>
            <a:r>
              <a:rPr lang="fr-FR" dirty="0" err="1"/>
              <a:t>symmetry</a:t>
            </a:r>
            <a:r>
              <a:rPr lang="fr-FR" dirty="0"/>
              <a:t> site.</a:t>
            </a:r>
          </a:p>
        </p:txBody>
      </p:sp>
      <p:sp>
        <p:nvSpPr>
          <p:cNvPr id="4" name="Espace réservé du numéro de diapositive 3"/>
          <p:cNvSpPr>
            <a:spLocks noGrp="1"/>
          </p:cNvSpPr>
          <p:nvPr>
            <p:ph type="sldNum" sz="quarter" idx="10"/>
          </p:nvPr>
        </p:nvSpPr>
        <p:spPr/>
        <p:txBody>
          <a:bodyPr/>
          <a:lstStyle/>
          <a:p>
            <a:fld id="{CC1D954F-B12B-4140-BFA6-84CDF62EAF92}" type="slidenum">
              <a:rPr lang="fr-FR" smtClean="0"/>
              <a:t>26</a:t>
            </a:fld>
            <a:endParaRPr lang="fr-FR"/>
          </a:p>
        </p:txBody>
      </p:sp>
    </p:spTree>
    <p:extLst>
      <p:ext uri="{BB962C8B-B14F-4D97-AF65-F5344CB8AC3E}">
        <p14:creationId xmlns:p14="http://schemas.microsoft.com/office/powerpoint/2010/main" val="3996477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0" name="Shape 2180"/>
          <p:cNvSpPr>
            <a:spLocks noGrp="1" noRot="1" noChangeAspect="1"/>
          </p:cNvSpPr>
          <p:nvPr>
            <p:ph type="sldImg"/>
          </p:nvPr>
        </p:nvSpPr>
        <p:spPr>
          <a:xfrm>
            <a:off x="381000" y="685800"/>
            <a:ext cx="6096000" cy="3429000"/>
          </a:xfrm>
          <a:prstGeom prst="rect">
            <a:avLst/>
          </a:prstGeom>
        </p:spPr>
        <p:txBody>
          <a:bodyPr/>
          <a:lstStyle/>
          <a:p>
            <a:endParaRPr/>
          </a:p>
        </p:txBody>
      </p:sp>
      <p:sp>
        <p:nvSpPr>
          <p:cNvPr id="2181" name="Shape 2181"/>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rPr lang="en-US" noProof="0" dirty="0"/>
              <a:t>There are 11 f-orbital electrons in Er3+. The energy levels are split due to Coulomb interaction and spin-orbit interaction. The famous 1.5µm transition which is so interesting for telecom applications is between the lowest two states in this manifold.</a:t>
            </a:r>
          </a:p>
        </p:txBody>
      </p:sp>
    </p:spTree>
    <p:extLst>
      <p:ext uri="{BB962C8B-B14F-4D97-AF65-F5344CB8AC3E}">
        <p14:creationId xmlns:p14="http://schemas.microsoft.com/office/powerpoint/2010/main" val="3391165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Shape 2191"/>
          <p:cNvSpPr>
            <a:spLocks noGrp="1" noRot="1" noChangeAspect="1"/>
          </p:cNvSpPr>
          <p:nvPr>
            <p:ph type="sldImg"/>
          </p:nvPr>
        </p:nvSpPr>
        <p:spPr>
          <a:xfrm>
            <a:off x="381000" y="685800"/>
            <a:ext cx="6096000" cy="3429000"/>
          </a:xfrm>
          <a:prstGeom prst="rect">
            <a:avLst/>
          </a:prstGeom>
        </p:spPr>
        <p:txBody>
          <a:bodyPr/>
          <a:lstStyle/>
          <a:p>
            <a:endParaRPr/>
          </a:p>
        </p:txBody>
      </p:sp>
      <p:sp>
        <p:nvSpPr>
          <p:cNvPr id="2192" name="Shape 2192"/>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rPr lang="fr-FR" dirty="0"/>
              <a:t>The </a:t>
            </a:r>
            <a:r>
              <a:rPr lang="fr-FR" dirty="0" err="1"/>
              <a:t>crystal</a:t>
            </a:r>
            <a:r>
              <a:rPr lang="fr-FR" dirty="0"/>
              <a:t> </a:t>
            </a:r>
            <a:r>
              <a:rPr lang="fr-FR" dirty="0" err="1"/>
              <a:t>field</a:t>
            </a:r>
            <a:r>
              <a:rPr lang="fr-FR" dirty="0"/>
              <a:t> </a:t>
            </a:r>
            <a:r>
              <a:rPr lang="fr-FR" dirty="0" err="1"/>
              <a:t>splits</a:t>
            </a:r>
            <a:r>
              <a:rPr lang="fr-FR" dirty="0"/>
              <a:t> the </a:t>
            </a:r>
            <a:r>
              <a:rPr lang="fr-FR" dirty="0" err="1"/>
              <a:t>levels</a:t>
            </a:r>
            <a:r>
              <a:rPr lang="fr-FR" dirty="0"/>
              <a:t> </a:t>
            </a:r>
            <a:r>
              <a:rPr lang="fr-FR" dirty="0" err="1"/>
              <a:t>further</a:t>
            </a:r>
            <a:r>
              <a:rPr lang="fr-FR" dirty="0"/>
              <a:t> </a:t>
            </a:r>
            <a:r>
              <a:rPr lang="fr-FR" dirty="0" err="1"/>
              <a:t>into</a:t>
            </a:r>
            <a:r>
              <a:rPr lang="fr-FR" dirty="0"/>
              <a:t> 8 </a:t>
            </a:r>
            <a:r>
              <a:rPr lang="fr-FR" dirty="0" err="1"/>
              <a:t>Kramers</a:t>
            </a:r>
            <a:r>
              <a:rPr lang="fr-FR" dirty="0"/>
              <a:t> </a:t>
            </a:r>
            <a:r>
              <a:rPr lang="fr-FR" dirty="0" err="1"/>
              <a:t>levels</a:t>
            </a:r>
            <a:r>
              <a:rPr lang="fr-FR" dirty="0"/>
              <a:t>, </a:t>
            </a:r>
            <a:r>
              <a:rPr lang="fr-FR" dirty="0" err="1"/>
              <a:t>which</a:t>
            </a:r>
            <a:r>
              <a:rPr lang="fr-FR" dirty="0"/>
              <a:t> are </a:t>
            </a:r>
            <a:r>
              <a:rPr lang="fr-FR" dirty="0" err="1"/>
              <a:t>each</a:t>
            </a:r>
            <a:r>
              <a:rPr lang="fr-FR" dirty="0"/>
              <a:t> </a:t>
            </a:r>
            <a:r>
              <a:rPr lang="fr-FR" dirty="0" err="1"/>
              <a:t>doubly</a:t>
            </a:r>
            <a:r>
              <a:rPr lang="fr-FR" dirty="0"/>
              <a:t> </a:t>
            </a:r>
            <a:r>
              <a:rPr lang="fr-FR" dirty="0" err="1"/>
              <a:t>degenerate</a:t>
            </a:r>
            <a:r>
              <a:rPr lang="fr-FR" dirty="0"/>
              <a:t>.</a:t>
            </a:r>
            <a:endParaRPr dirty="0"/>
          </a:p>
        </p:txBody>
      </p:sp>
    </p:spTree>
    <p:extLst>
      <p:ext uri="{BB962C8B-B14F-4D97-AF65-F5344CB8AC3E}">
        <p14:creationId xmlns:p14="http://schemas.microsoft.com/office/powerpoint/2010/main" val="813695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 name="Shape 2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205" name="Shape 2205"/>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rPr lang="fr-FR" dirty="0"/>
              <a:t>This </a:t>
            </a:r>
            <a:r>
              <a:rPr lang="fr-FR" dirty="0" err="1"/>
              <a:t>degeneracy</a:t>
            </a:r>
            <a:r>
              <a:rPr lang="fr-FR" dirty="0"/>
              <a:t> </a:t>
            </a:r>
            <a:r>
              <a:rPr lang="fr-FR" dirty="0" err="1"/>
              <a:t>is</a:t>
            </a:r>
            <a:r>
              <a:rPr lang="fr-FR" dirty="0"/>
              <a:t> </a:t>
            </a:r>
            <a:r>
              <a:rPr lang="fr-FR" dirty="0" err="1"/>
              <a:t>lifted</a:t>
            </a:r>
            <a:r>
              <a:rPr lang="fr-FR" dirty="0"/>
              <a:t> by </a:t>
            </a:r>
            <a:r>
              <a:rPr lang="fr-FR" dirty="0" err="1"/>
              <a:t>applying</a:t>
            </a:r>
            <a:r>
              <a:rPr lang="fr-FR" dirty="0"/>
              <a:t> a </a:t>
            </a:r>
            <a:r>
              <a:rPr lang="fr-FR" dirty="0" err="1"/>
              <a:t>magnetic</a:t>
            </a:r>
            <a:r>
              <a:rPr lang="fr-FR" dirty="0"/>
              <a:t> </a:t>
            </a:r>
            <a:r>
              <a:rPr lang="fr-FR" dirty="0" err="1"/>
              <a:t>field</a:t>
            </a:r>
            <a:r>
              <a:rPr lang="fr-FR" dirty="0"/>
              <a:t>. This </a:t>
            </a:r>
            <a:r>
              <a:rPr lang="fr-FR" dirty="0" err="1"/>
              <a:t>forms</a:t>
            </a:r>
            <a:r>
              <a:rPr lang="fr-FR" dirty="0"/>
              <a:t> </a:t>
            </a:r>
            <a:r>
              <a:rPr lang="fr-FR" dirty="0" err="1"/>
              <a:t>our</a:t>
            </a:r>
            <a:r>
              <a:rPr lang="fr-FR" dirty="0"/>
              <a:t> </a:t>
            </a:r>
            <a:r>
              <a:rPr lang="fr-FR" dirty="0" err="1"/>
              <a:t>two-level</a:t>
            </a:r>
            <a:r>
              <a:rPr lang="fr-FR" dirty="0"/>
              <a:t> system.</a:t>
            </a:r>
          </a:p>
          <a:p>
            <a:pPr defTabSz="914400">
              <a:defRPr sz="1200">
                <a:latin typeface="Calibri"/>
                <a:ea typeface="Calibri"/>
                <a:cs typeface="Calibri"/>
                <a:sym typeface="Calibri"/>
              </a:defRPr>
            </a:pPr>
            <a:r>
              <a:rPr lang="fr-FR" dirty="0" err="1"/>
              <a:t>Practically</a:t>
            </a:r>
            <a:r>
              <a:rPr lang="fr-FR" dirty="0"/>
              <a:t> </a:t>
            </a:r>
            <a:r>
              <a:rPr lang="fr-FR" dirty="0" err="1"/>
              <a:t>however</a:t>
            </a:r>
            <a:r>
              <a:rPr lang="fr-FR" dirty="0"/>
              <a:t>, non of </a:t>
            </a:r>
            <a:r>
              <a:rPr lang="fr-FR" dirty="0" err="1"/>
              <a:t>these</a:t>
            </a:r>
            <a:r>
              <a:rPr lang="fr-FR" dirty="0"/>
              <a:t> </a:t>
            </a:r>
            <a:r>
              <a:rPr lang="fr-FR" dirty="0" err="1"/>
              <a:t>effects</a:t>
            </a:r>
            <a:r>
              <a:rPr lang="fr-FR" dirty="0"/>
              <a:t> </a:t>
            </a:r>
            <a:r>
              <a:rPr lang="fr-FR" dirty="0" err="1"/>
              <a:t>is</a:t>
            </a:r>
            <a:r>
              <a:rPr lang="fr-FR" dirty="0"/>
              <a:t> </a:t>
            </a:r>
            <a:r>
              <a:rPr lang="fr-FR" dirty="0" err="1"/>
              <a:t>isolated</a:t>
            </a:r>
            <a:r>
              <a:rPr lang="fr-FR" dirty="0"/>
              <a:t> and </a:t>
            </a:r>
            <a:r>
              <a:rPr lang="fr-FR" dirty="0" err="1"/>
              <a:t>there</a:t>
            </a:r>
            <a:r>
              <a:rPr lang="fr-FR" dirty="0"/>
              <a:t> </a:t>
            </a:r>
            <a:r>
              <a:rPr lang="fr-FR" dirty="0" err="1"/>
              <a:t>is</a:t>
            </a:r>
            <a:r>
              <a:rPr lang="fr-FR" dirty="0"/>
              <a:t> a </a:t>
            </a:r>
            <a:r>
              <a:rPr lang="fr-FR" dirty="0" err="1"/>
              <a:t>strong</a:t>
            </a:r>
            <a:r>
              <a:rPr lang="fr-FR" dirty="0"/>
              <a:t> </a:t>
            </a:r>
            <a:r>
              <a:rPr lang="fr-FR" dirty="0" err="1"/>
              <a:t>hybridization</a:t>
            </a:r>
            <a:r>
              <a:rPr lang="fr-FR" dirty="0"/>
              <a:t> of quantum </a:t>
            </a:r>
            <a:r>
              <a:rPr lang="fr-FR" dirty="0" err="1"/>
              <a:t>numbers</a:t>
            </a:r>
            <a:r>
              <a:rPr lang="fr-FR" dirty="0"/>
              <a:t>. For </a:t>
            </a:r>
            <a:r>
              <a:rPr lang="fr-FR" dirty="0" err="1"/>
              <a:t>this</a:t>
            </a:r>
            <a:r>
              <a:rPr lang="fr-FR" dirty="0"/>
              <a:t> </a:t>
            </a:r>
            <a:r>
              <a:rPr lang="fr-FR" dirty="0" err="1"/>
              <a:t>reason</a:t>
            </a:r>
            <a:r>
              <a:rPr lang="fr-FR" dirty="0"/>
              <a:t>, the </a:t>
            </a:r>
            <a:r>
              <a:rPr lang="fr-FR" dirty="0" err="1"/>
              <a:t>gyromagnetic</a:t>
            </a:r>
            <a:r>
              <a:rPr lang="fr-FR" dirty="0"/>
              <a:t> ratio gamma, </a:t>
            </a:r>
            <a:r>
              <a:rPr lang="fr-FR" dirty="0" err="1"/>
              <a:t>is</a:t>
            </a:r>
            <a:r>
              <a:rPr lang="fr-FR" dirty="0"/>
              <a:t> not </a:t>
            </a:r>
            <a:r>
              <a:rPr lang="fr-FR" dirty="0" err="1"/>
              <a:t>scalar</a:t>
            </a:r>
            <a:r>
              <a:rPr lang="fr-FR" dirty="0"/>
              <a:t>, but a </a:t>
            </a:r>
            <a:r>
              <a:rPr lang="fr-FR" dirty="0" err="1"/>
              <a:t>tensor</a:t>
            </a:r>
            <a:r>
              <a:rPr lang="fr-FR" dirty="0"/>
              <a:t>, </a:t>
            </a:r>
            <a:r>
              <a:rPr lang="fr-FR" dirty="0" err="1"/>
              <a:t>with</a:t>
            </a:r>
            <a:r>
              <a:rPr lang="fr-FR" dirty="0"/>
              <a:t> components </a:t>
            </a:r>
            <a:r>
              <a:rPr lang="fr-FR" dirty="0" err="1"/>
              <a:t>along</a:t>
            </a:r>
            <a:r>
              <a:rPr lang="fr-FR" dirty="0"/>
              <a:t> the a- and b-</a:t>
            </a:r>
            <a:r>
              <a:rPr lang="fr-FR" dirty="0" err="1"/>
              <a:t>crystal</a:t>
            </a:r>
            <a:r>
              <a:rPr lang="fr-FR" dirty="0"/>
              <a:t> axes </a:t>
            </a:r>
            <a:r>
              <a:rPr lang="fr-FR" dirty="0" err="1"/>
              <a:t>which</a:t>
            </a:r>
            <a:r>
              <a:rPr lang="fr-FR" dirty="0"/>
              <a:t> are 4 times </a:t>
            </a:r>
            <a:r>
              <a:rPr lang="fr-FR" dirty="0" err="1"/>
              <a:t>higher</a:t>
            </a:r>
            <a:r>
              <a:rPr lang="fr-FR" dirty="0"/>
              <a:t> </a:t>
            </a:r>
            <a:r>
              <a:rPr lang="fr-FR" dirty="0" err="1"/>
              <a:t>than</a:t>
            </a:r>
            <a:r>
              <a:rPr lang="fr-FR" dirty="0"/>
              <a:t> </a:t>
            </a:r>
            <a:r>
              <a:rPr lang="fr-FR" dirty="0" err="1"/>
              <a:t>that</a:t>
            </a:r>
            <a:r>
              <a:rPr lang="fr-FR" dirty="0"/>
              <a:t> of a free </a:t>
            </a:r>
            <a:r>
              <a:rPr lang="fr-FR" dirty="0" err="1"/>
              <a:t>electron</a:t>
            </a:r>
            <a:r>
              <a:rPr lang="fr-FR" dirty="0"/>
              <a:t>. This </a:t>
            </a:r>
            <a:r>
              <a:rPr lang="fr-FR" dirty="0" err="1"/>
              <a:t>increases</a:t>
            </a:r>
            <a:r>
              <a:rPr lang="fr-FR" dirty="0"/>
              <a:t> the </a:t>
            </a:r>
            <a:r>
              <a:rPr lang="fr-FR" dirty="0" err="1"/>
              <a:t>coupling</a:t>
            </a:r>
            <a:r>
              <a:rPr lang="fr-FR" dirty="0"/>
              <a:t> </a:t>
            </a:r>
            <a:r>
              <a:rPr lang="fr-FR" dirty="0" err="1"/>
              <a:t>between</a:t>
            </a:r>
            <a:r>
              <a:rPr lang="fr-FR" dirty="0"/>
              <a:t> the </a:t>
            </a:r>
            <a:r>
              <a:rPr lang="fr-FR" dirty="0" err="1"/>
              <a:t>electron</a:t>
            </a:r>
            <a:r>
              <a:rPr lang="fr-FR" dirty="0"/>
              <a:t> spin and </a:t>
            </a:r>
            <a:r>
              <a:rPr lang="fr-FR" dirty="0" err="1"/>
              <a:t>resonator</a:t>
            </a:r>
            <a:r>
              <a:rPr lang="fr-FR" dirty="0"/>
              <a:t> mode. This </a:t>
            </a:r>
            <a:r>
              <a:rPr lang="fr-FR" dirty="0" err="1"/>
              <a:t>is</a:t>
            </a:r>
            <a:r>
              <a:rPr lang="fr-FR" dirty="0"/>
              <a:t> the </a:t>
            </a:r>
            <a:r>
              <a:rPr lang="fr-FR" dirty="0" err="1"/>
              <a:t>reason</a:t>
            </a:r>
            <a:r>
              <a:rPr lang="fr-FR" dirty="0"/>
              <a:t> </a:t>
            </a:r>
            <a:r>
              <a:rPr lang="fr-FR" dirty="0" err="1"/>
              <a:t>why</a:t>
            </a:r>
            <a:r>
              <a:rPr lang="fr-FR" dirty="0"/>
              <a:t> </a:t>
            </a:r>
            <a:r>
              <a:rPr lang="fr-FR" dirty="0" err="1"/>
              <a:t>we</a:t>
            </a:r>
            <a:r>
              <a:rPr lang="fr-FR" dirty="0"/>
              <a:t> chose </a:t>
            </a:r>
            <a:r>
              <a:rPr lang="fr-FR" dirty="0" err="1"/>
              <a:t>this</a:t>
            </a:r>
            <a:r>
              <a:rPr lang="fr-FR" dirty="0"/>
              <a:t> system.</a:t>
            </a:r>
          </a:p>
          <a:p>
            <a:pPr defTabSz="914400">
              <a:defRPr sz="1200">
                <a:latin typeface="Calibri"/>
                <a:ea typeface="Calibri"/>
                <a:cs typeface="Calibri"/>
                <a:sym typeface="Calibri"/>
              </a:defRPr>
            </a:pPr>
            <a:r>
              <a:rPr lang="fr-FR" dirty="0" err="1"/>
              <a:t>However</a:t>
            </a:r>
            <a:r>
              <a:rPr lang="fr-FR" dirty="0"/>
              <a:t>, </a:t>
            </a:r>
            <a:r>
              <a:rPr lang="fr-FR" dirty="0" err="1"/>
              <a:t>even</a:t>
            </a:r>
            <a:r>
              <a:rPr lang="fr-FR" dirty="0"/>
              <a:t> </a:t>
            </a:r>
            <a:r>
              <a:rPr lang="fr-FR" dirty="0" err="1"/>
              <a:t>with</a:t>
            </a:r>
            <a:r>
              <a:rPr lang="fr-FR" dirty="0"/>
              <a:t> </a:t>
            </a:r>
            <a:r>
              <a:rPr lang="fr-FR" dirty="0" err="1"/>
              <a:t>this</a:t>
            </a:r>
            <a:r>
              <a:rPr lang="fr-FR" dirty="0"/>
              <a:t> high </a:t>
            </a:r>
            <a:r>
              <a:rPr lang="fr-FR" dirty="0" err="1"/>
              <a:t>gyromagnetic</a:t>
            </a:r>
            <a:r>
              <a:rPr lang="fr-FR" dirty="0"/>
              <a:t> </a:t>
            </a:r>
            <a:r>
              <a:rPr lang="fr-FR" dirty="0" err="1"/>
              <a:t>tensor</a:t>
            </a:r>
            <a:r>
              <a:rPr lang="fr-FR" dirty="0"/>
              <a:t>, the free-</a:t>
            </a:r>
            <a:r>
              <a:rPr lang="fr-FR" dirty="0" err="1"/>
              <a:t>space</a:t>
            </a:r>
            <a:r>
              <a:rPr lang="fr-FR" dirty="0"/>
              <a:t> radiative </a:t>
            </a:r>
            <a:r>
              <a:rPr lang="fr-FR" dirty="0" err="1"/>
              <a:t>lifetime</a:t>
            </a:r>
            <a:r>
              <a:rPr lang="fr-FR" dirty="0"/>
              <a:t> of the </a:t>
            </a:r>
            <a:r>
              <a:rPr lang="fr-FR" dirty="0" err="1"/>
              <a:t>electron</a:t>
            </a:r>
            <a:r>
              <a:rPr lang="fr-FR" dirty="0"/>
              <a:t> spin in 10^11 s, or 10^3 PhD durations. </a:t>
            </a:r>
            <a:r>
              <a:rPr lang="fr-FR" dirty="0" err="1"/>
              <a:t>Hence</a:t>
            </a:r>
            <a:r>
              <a:rPr lang="fr-FR" dirty="0"/>
              <a:t>, </a:t>
            </a:r>
            <a:r>
              <a:rPr lang="fr-FR" dirty="0" err="1"/>
              <a:t>we</a:t>
            </a:r>
            <a:r>
              <a:rPr lang="fr-FR" dirty="0"/>
              <a:t> </a:t>
            </a:r>
            <a:r>
              <a:rPr lang="fr-FR" dirty="0" err="1"/>
              <a:t>need</a:t>
            </a:r>
            <a:r>
              <a:rPr lang="fr-FR" dirty="0"/>
              <a:t> a high Purcell factor to </a:t>
            </a:r>
            <a:r>
              <a:rPr lang="fr-FR" dirty="0" err="1"/>
              <a:t>even</a:t>
            </a:r>
            <a:r>
              <a:rPr lang="fr-FR" dirty="0"/>
              <a:t> </a:t>
            </a:r>
            <a:r>
              <a:rPr lang="fr-FR" dirty="0" err="1"/>
              <a:t>work</a:t>
            </a:r>
            <a:r>
              <a:rPr lang="fr-FR" dirty="0"/>
              <a:t> </a:t>
            </a:r>
            <a:r>
              <a:rPr lang="fr-FR" dirty="0" err="1"/>
              <a:t>with</a:t>
            </a:r>
            <a:r>
              <a:rPr lang="fr-FR" dirty="0"/>
              <a:t> single Er </a:t>
            </a:r>
            <a:r>
              <a:rPr lang="fr-FR" dirty="0" err="1"/>
              <a:t>electron</a:t>
            </a:r>
            <a:r>
              <a:rPr lang="fr-FR" dirty="0"/>
              <a:t> spins.</a:t>
            </a:r>
            <a:endParaRPr lang="fr-FR" baseline="0" dirty="0">
              <a:sym typeface="Wingdings" panose="05000000000000000000" pitchFamily="2" charset="2"/>
            </a:endParaRPr>
          </a:p>
        </p:txBody>
      </p:sp>
    </p:spTree>
    <p:extLst>
      <p:ext uri="{BB962C8B-B14F-4D97-AF65-F5344CB8AC3E}">
        <p14:creationId xmlns:p14="http://schemas.microsoft.com/office/powerpoint/2010/main" val="72858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working in quantum information science can hardly miss all the progress in superconducting qubit circuits. This field could evolve so quickly, because it is possible to design the artificial atoms in whatever way you want, giving them the right resonance frequencies and coupling strengths to each other. However, here the challenge is in reaching long coherence times.</a:t>
            </a:r>
          </a:p>
          <a:p>
            <a:r>
              <a:rPr lang="en-US" dirty="0"/>
              <a:t>On the other hand natural atoms are much smaller and can achieve very long coherence times, in particular the nuclear spin degree of freedom.</a:t>
            </a:r>
          </a:p>
          <a:p>
            <a:r>
              <a:rPr lang="en-US" dirty="0"/>
              <a:t>Our system tries to use the advantages of both worlds by using superconducting microwave circuits to control single Er ions, which in turn control single nuclear spins.</a:t>
            </a:r>
          </a:p>
        </p:txBody>
      </p:sp>
      <p:sp>
        <p:nvSpPr>
          <p:cNvPr id="4" name="Slide Number Placeholder 3"/>
          <p:cNvSpPr>
            <a:spLocks noGrp="1"/>
          </p:cNvSpPr>
          <p:nvPr>
            <p:ph type="sldNum" sz="quarter" idx="5"/>
          </p:nvPr>
        </p:nvSpPr>
        <p:spPr/>
        <p:txBody>
          <a:bodyPr/>
          <a:lstStyle/>
          <a:p>
            <a:fld id="{06AF659D-4DD6-466E-B348-E88A3C9D5C52}" type="slidenum">
              <a:rPr lang="en-DE" smtClean="0"/>
              <a:t>2</a:t>
            </a:fld>
            <a:endParaRPr lang="en-DE"/>
          </a:p>
        </p:txBody>
      </p:sp>
    </p:spTree>
    <p:extLst>
      <p:ext uri="{BB962C8B-B14F-4D97-AF65-F5344CB8AC3E}">
        <p14:creationId xmlns:p14="http://schemas.microsoft.com/office/powerpoint/2010/main" val="3019624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calcium tungstate unit cell there are 10 tungsten ions, of which most have no nuclear spin, but isotope 183 has nuclear spin ½. It has a natural abundance of 14%.</a:t>
            </a:r>
          </a:p>
        </p:txBody>
      </p:sp>
      <p:sp>
        <p:nvSpPr>
          <p:cNvPr id="4" name="Slide Number Placeholder 3"/>
          <p:cNvSpPr>
            <a:spLocks noGrp="1"/>
          </p:cNvSpPr>
          <p:nvPr>
            <p:ph type="sldNum" sz="quarter" idx="5"/>
          </p:nvPr>
        </p:nvSpPr>
        <p:spPr/>
        <p:txBody>
          <a:bodyPr/>
          <a:lstStyle/>
          <a:p>
            <a:fld id="{06AF659D-4DD6-466E-B348-E88A3C9D5C52}" type="slidenum">
              <a:rPr lang="en-DE" smtClean="0"/>
              <a:t>31</a:t>
            </a:fld>
            <a:endParaRPr lang="en-DE"/>
          </a:p>
        </p:txBody>
      </p:sp>
    </p:spTree>
    <p:extLst>
      <p:ext uri="{BB962C8B-B14F-4D97-AF65-F5344CB8AC3E}">
        <p14:creationId xmlns:p14="http://schemas.microsoft.com/office/powerpoint/2010/main" val="2694366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external magnetic field which sets the spin quantization axis along the c-crystallographic direction, there are effectively 2 different sites in which tungsten can be positioned relative to the Er.</a:t>
            </a:r>
          </a:p>
        </p:txBody>
      </p:sp>
      <p:sp>
        <p:nvSpPr>
          <p:cNvPr id="4" name="Slide Number Placeholder 3"/>
          <p:cNvSpPr>
            <a:spLocks noGrp="1"/>
          </p:cNvSpPr>
          <p:nvPr>
            <p:ph type="sldNum" sz="quarter" idx="5"/>
          </p:nvPr>
        </p:nvSpPr>
        <p:spPr/>
        <p:txBody>
          <a:bodyPr/>
          <a:lstStyle/>
          <a:p>
            <a:fld id="{06AF659D-4DD6-466E-B348-E88A3C9D5C52}" type="slidenum">
              <a:rPr lang="en-DE" smtClean="0"/>
              <a:t>32</a:t>
            </a:fld>
            <a:endParaRPr lang="en-DE"/>
          </a:p>
        </p:txBody>
      </p:sp>
    </p:spTree>
    <p:extLst>
      <p:ext uri="{BB962C8B-B14F-4D97-AF65-F5344CB8AC3E}">
        <p14:creationId xmlns:p14="http://schemas.microsoft.com/office/powerpoint/2010/main" val="333634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a:t>
            </a:r>
            <a:r>
              <a:rPr lang="de-DE" dirty="0" err="1"/>
              <a:t>interaction</a:t>
            </a:r>
            <a:r>
              <a:rPr lang="de-DE" dirty="0"/>
              <a:t> </a:t>
            </a:r>
            <a:r>
              <a:rPr lang="de-DE" dirty="0" err="1"/>
              <a:t>between</a:t>
            </a:r>
            <a:r>
              <a:rPr lang="de-DE" dirty="0"/>
              <a:t> </a:t>
            </a:r>
            <a:r>
              <a:rPr lang="de-DE" dirty="0" err="1"/>
              <a:t>the</a:t>
            </a:r>
            <a:r>
              <a:rPr lang="de-DE" dirty="0"/>
              <a:t> Er </a:t>
            </a:r>
            <a:r>
              <a:rPr lang="de-DE" dirty="0" err="1"/>
              <a:t>electron</a:t>
            </a:r>
            <a:r>
              <a:rPr lang="de-DE" dirty="0"/>
              <a:t> </a:t>
            </a:r>
            <a:r>
              <a:rPr lang="de-DE" dirty="0" err="1"/>
              <a:t>spin</a:t>
            </a:r>
            <a:r>
              <a:rPr lang="de-DE" dirty="0"/>
              <a:t> and </a:t>
            </a:r>
            <a:r>
              <a:rPr lang="de-DE" dirty="0" err="1"/>
              <a:t>the</a:t>
            </a:r>
            <a:r>
              <a:rPr lang="de-DE" dirty="0"/>
              <a:t> </a:t>
            </a:r>
            <a:r>
              <a:rPr lang="de-DE" dirty="0" err="1"/>
              <a:t>nuclear</a:t>
            </a:r>
            <a:r>
              <a:rPr lang="de-DE" dirty="0"/>
              <a:t> </a:t>
            </a:r>
            <a:r>
              <a:rPr lang="de-DE" dirty="0" err="1"/>
              <a:t>spins</a:t>
            </a:r>
            <a:r>
              <a:rPr lang="de-DE" dirty="0"/>
              <a:t> </a:t>
            </a:r>
            <a:r>
              <a:rPr lang="de-DE" dirty="0" err="1"/>
              <a:t>is</a:t>
            </a:r>
            <a:r>
              <a:rPr lang="de-DE" dirty="0"/>
              <a:t> </a:t>
            </a:r>
            <a:r>
              <a:rPr lang="de-DE" dirty="0" err="1"/>
              <a:t>of</a:t>
            </a:r>
            <a:r>
              <a:rPr lang="de-DE" dirty="0"/>
              <a:t> </a:t>
            </a:r>
            <a:r>
              <a:rPr lang="de-DE" dirty="0" err="1"/>
              <a:t>magnetic</a:t>
            </a:r>
            <a:r>
              <a:rPr lang="de-DE" dirty="0"/>
              <a:t> </a:t>
            </a:r>
            <a:r>
              <a:rPr lang="de-DE" dirty="0" err="1"/>
              <a:t>dipole</a:t>
            </a:r>
            <a:r>
              <a:rPr lang="de-DE" dirty="0"/>
              <a:t>-dipole type, plus </a:t>
            </a:r>
            <a:r>
              <a:rPr lang="de-DE" dirty="0" err="1"/>
              <a:t>additionally</a:t>
            </a:r>
            <a:r>
              <a:rPr lang="de-DE" dirty="0"/>
              <a:t> </a:t>
            </a:r>
            <a:r>
              <a:rPr lang="de-DE" dirty="0" err="1"/>
              <a:t>the</a:t>
            </a:r>
            <a:r>
              <a:rPr lang="de-DE" dirty="0"/>
              <a:t> Fermi-</a:t>
            </a:r>
            <a:r>
              <a:rPr lang="de-DE" dirty="0" err="1"/>
              <a:t>contact</a:t>
            </a:r>
            <a:r>
              <a:rPr lang="de-DE" dirty="0"/>
              <a:t> </a:t>
            </a:r>
            <a:r>
              <a:rPr lang="de-DE" dirty="0" err="1"/>
              <a:t>interaction</a:t>
            </a:r>
            <a:r>
              <a:rPr lang="de-DE" dirty="0"/>
              <a:t>.</a:t>
            </a:r>
          </a:p>
          <a:p>
            <a:r>
              <a:rPr lang="de-DE" dirty="0"/>
              <a:t>With </a:t>
            </a:r>
            <a:r>
              <a:rPr lang="de-DE" dirty="0" err="1"/>
              <a:t>the</a:t>
            </a:r>
            <a:r>
              <a:rPr lang="de-DE" dirty="0"/>
              <a:t> </a:t>
            </a:r>
            <a:r>
              <a:rPr lang="de-DE" dirty="0" err="1"/>
              <a:t>secular</a:t>
            </a:r>
            <a:r>
              <a:rPr lang="de-DE" dirty="0"/>
              <a:t> </a:t>
            </a:r>
            <a:r>
              <a:rPr lang="de-DE" dirty="0" err="1"/>
              <a:t>approximation</a:t>
            </a:r>
            <a:r>
              <a:rPr lang="de-DE" dirty="0"/>
              <a:t>, </a:t>
            </a:r>
            <a:r>
              <a:rPr lang="de-DE" dirty="0" err="1"/>
              <a:t>we</a:t>
            </a:r>
            <a:r>
              <a:rPr lang="de-DE" dirty="0"/>
              <a:t> </a:t>
            </a:r>
            <a:r>
              <a:rPr lang="de-DE" dirty="0" err="1"/>
              <a:t>can</a:t>
            </a:r>
            <a:r>
              <a:rPr lang="de-DE" dirty="0"/>
              <a:t> </a:t>
            </a:r>
            <a:r>
              <a:rPr lang="de-DE" dirty="0" err="1"/>
              <a:t>reduce</a:t>
            </a:r>
            <a:r>
              <a:rPr lang="de-DE" dirty="0"/>
              <a:t> </a:t>
            </a:r>
            <a:r>
              <a:rPr lang="de-DE" dirty="0" err="1"/>
              <a:t>it</a:t>
            </a:r>
            <a:r>
              <a:rPr lang="de-DE" dirty="0"/>
              <a:t> </a:t>
            </a:r>
            <a:r>
              <a:rPr lang="de-DE" dirty="0" err="1"/>
              <a:t>to</a:t>
            </a:r>
            <a:r>
              <a:rPr lang="de-DE" dirty="0"/>
              <a:t> a </a:t>
            </a:r>
            <a:r>
              <a:rPr lang="de-DE" dirty="0" err="1"/>
              <a:t>S_z</a:t>
            </a:r>
            <a:r>
              <a:rPr lang="de-DE" dirty="0"/>
              <a:t> </a:t>
            </a:r>
            <a:r>
              <a:rPr lang="de-DE" dirty="0" err="1"/>
              <a:t>I_z</a:t>
            </a:r>
            <a:r>
              <a:rPr lang="de-DE" dirty="0"/>
              <a:t> </a:t>
            </a:r>
            <a:r>
              <a:rPr lang="de-DE" dirty="0" err="1"/>
              <a:t>interaction</a:t>
            </a:r>
            <a:r>
              <a:rPr lang="de-DE" dirty="0"/>
              <a:t> </a:t>
            </a:r>
            <a:r>
              <a:rPr lang="de-DE" dirty="0" err="1"/>
              <a:t>of</a:t>
            </a:r>
            <a:r>
              <a:rPr lang="de-DE" dirty="0"/>
              <a:t> </a:t>
            </a:r>
            <a:r>
              <a:rPr lang="de-DE" dirty="0" err="1"/>
              <a:t>strength</a:t>
            </a:r>
            <a:r>
              <a:rPr lang="de-DE" dirty="0"/>
              <a:t> A and a </a:t>
            </a:r>
            <a:r>
              <a:rPr lang="de-DE" dirty="0" err="1"/>
              <a:t>S_z</a:t>
            </a:r>
            <a:r>
              <a:rPr lang="de-DE" dirty="0"/>
              <a:t> </a:t>
            </a:r>
            <a:r>
              <a:rPr lang="de-DE" dirty="0" err="1"/>
              <a:t>I_x</a:t>
            </a:r>
            <a:r>
              <a:rPr lang="de-DE" dirty="0"/>
              <a:t> </a:t>
            </a:r>
            <a:r>
              <a:rPr lang="de-DE" dirty="0" err="1"/>
              <a:t>interaction</a:t>
            </a:r>
            <a:r>
              <a:rPr lang="de-DE" dirty="0"/>
              <a:t> </a:t>
            </a:r>
            <a:r>
              <a:rPr lang="de-DE" dirty="0" err="1"/>
              <a:t>of</a:t>
            </a:r>
            <a:r>
              <a:rPr lang="de-DE" dirty="0"/>
              <a:t> </a:t>
            </a:r>
            <a:r>
              <a:rPr lang="de-DE" dirty="0" err="1"/>
              <a:t>strength</a:t>
            </a:r>
            <a:r>
              <a:rPr lang="de-DE" dirty="0"/>
              <a:t> B. The </a:t>
            </a:r>
            <a:r>
              <a:rPr lang="de-DE" dirty="0" err="1"/>
              <a:t>first</a:t>
            </a:r>
            <a:r>
              <a:rPr lang="de-DE" dirty="0"/>
              <a:t> </a:t>
            </a:r>
            <a:r>
              <a:rPr lang="de-DE" dirty="0" err="1"/>
              <a:t>one</a:t>
            </a:r>
            <a:r>
              <a:rPr lang="de-DE" dirty="0"/>
              <a:t> s </a:t>
            </a:r>
            <a:r>
              <a:rPr lang="de-DE" dirty="0" err="1"/>
              <a:t>responsible</a:t>
            </a:r>
            <a:r>
              <a:rPr lang="de-DE" dirty="0"/>
              <a:t> </a:t>
            </a:r>
            <a:r>
              <a:rPr lang="de-DE" dirty="0" err="1"/>
              <a:t>for</a:t>
            </a:r>
            <a:r>
              <a:rPr lang="de-DE" dirty="0"/>
              <a:t> a shift in </a:t>
            </a:r>
            <a:r>
              <a:rPr lang="de-DE" dirty="0" err="1"/>
              <a:t>the</a:t>
            </a:r>
            <a:r>
              <a:rPr lang="de-DE" dirty="0"/>
              <a:t> </a:t>
            </a:r>
            <a:r>
              <a:rPr lang="de-DE" dirty="0" err="1"/>
              <a:t>energy</a:t>
            </a:r>
            <a:r>
              <a:rPr lang="de-DE" dirty="0"/>
              <a:t> </a:t>
            </a:r>
            <a:r>
              <a:rPr lang="de-DE" dirty="0" err="1"/>
              <a:t>levels</a:t>
            </a:r>
            <a:r>
              <a:rPr lang="de-DE" dirty="0"/>
              <a:t>, </a:t>
            </a:r>
            <a:r>
              <a:rPr lang="de-DE" dirty="0" err="1"/>
              <a:t>while</a:t>
            </a:r>
            <a:r>
              <a:rPr lang="de-DE" dirty="0"/>
              <a:t> </a:t>
            </a:r>
            <a:r>
              <a:rPr lang="de-DE" dirty="0" err="1"/>
              <a:t>the</a:t>
            </a:r>
            <a:r>
              <a:rPr lang="de-DE" dirty="0"/>
              <a:t> </a:t>
            </a:r>
            <a:r>
              <a:rPr lang="de-DE" dirty="0" err="1"/>
              <a:t>second</a:t>
            </a:r>
            <a:r>
              <a:rPr lang="de-DE" dirty="0"/>
              <a:t> </a:t>
            </a:r>
            <a:r>
              <a:rPr lang="de-DE" dirty="0" err="1"/>
              <a:t>one</a:t>
            </a:r>
            <a:r>
              <a:rPr lang="de-DE" dirty="0"/>
              <a:t> </a:t>
            </a:r>
            <a:r>
              <a:rPr lang="de-DE" dirty="0" err="1"/>
              <a:t>allows</a:t>
            </a:r>
            <a:r>
              <a:rPr lang="de-DE" dirty="0"/>
              <a:t> </a:t>
            </a:r>
            <a:r>
              <a:rPr lang="de-DE" dirty="0" err="1"/>
              <a:t>the</a:t>
            </a:r>
            <a:r>
              <a:rPr lang="de-DE" dirty="0"/>
              <a:t> </a:t>
            </a:r>
            <a:r>
              <a:rPr lang="de-DE" dirty="0" err="1"/>
              <a:t>electron</a:t>
            </a:r>
            <a:r>
              <a:rPr lang="de-DE" dirty="0"/>
              <a:t> and </a:t>
            </a:r>
            <a:r>
              <a:rPr lang="de-DE" dirty="0" err="1"/>
              <a:t>nuclear</a:t>
            </a:r>
            <a:r>
              <a:rPr lang="de-DE" dirty="0"/>
              <a:t> </a:t>
            </a:r>
            <a:r>
              <a:rPr lang="de-DE" dirty="0" err="1"/>
              <a:t>spins</a:t>
            </a:r>
            <a:r>
              <a:rPr lang="de-DE" dirty="0"/>
              <a:t> </a:t>
            </a:r>
            <a:r>
              <a:rPr lang="de-DE" dirty="0" err="1"/>
              <a:t>to</a:t>
            </a:r>
            <a:r>
              <a:rPr lang="de-DE" dirty="0"/>
              <a:t> </a:t>
            </a:r>
            <a:r>
              <a:rPr lang="de-DE" dirty="0" err="1"/>
              <a:t>drive</a:t>
            </a:r>
            <a:r>
              <a:rPr lang="de-DE" dirty="0"/>
              <a:t> </a:t>
            </a:r>
            <a:r>
              <a:rPr lang="de-DE" dirty="0" err="1"/>
              <a:t>each</a:t>
            </a:r>
            <a:r>
              <a:rPr lang="de-DE" dirty="0"/>
              <a:t> </a:t>
            </a:r>
            <a:r>
              <a:rPr lang="de-DE" dirty="0" err="1"/>
              <a:t>other</a:t>
            </a:r>
            <a:r>
              <a:rPr lang="de-DE" dirty="0"/>
              <a:t>.</a:t>
            </a:r>
            <a:endParaRPr lang="fr-FR" dirty="0"/>
          </a:p>
        </p:txBody>
      </p:sp>
      <p:sp>
        <p:nvSpPr>
          <p:cNvPr id="4" name="Slide Number Placeholder 3"/>
          <p:cNvSpPr>
            <a:spLocks noGrp="1"/>
          </p:cNvSpPr>
          <p:nvPr>
            <p:ph type="sldNum" sz="quarter" idx="10"/>
          </p:nvPr>
        </p:nvSpPr>
        <p:spPr/>
        <p:txBody>
          <a:bodyPr/>
          <a:lstStyle/>
          <a:p>
            <a:fld id="{06AF659D-4DD6-466E-B348-E88A3C9D5C52}" type="slidenum">
              <a:rPr lang="en-DE" smtClean="0"/>
              <a:t>33</a:t>
            </a:fld>
            <a:endParaRPr lang="en-DE"/>
          </a:p>
        </p:txBody>
      </p:sp>
    </p:spTree>
    <p:extLst>
      <p:ext uri="{BB962C8B-B14F-4D97-AF65-F5344CB8AC3E}">
        <p14:creationId xmlns:p14="http://schemas.microsoft.com/office/powerpoint/2010/main" val="53993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energy level scheme of a single electron spin coupled to a single nuclear spin. The electron spin transition frequencies are shifted by + or – A/2 depending on the nuclear spin. Additionally to the pure electron spin transitions, there is a red and a blue sideband, which alter both the electron and the nuclear spin. Their frequencies are still somewhat within the resonator linewidth.</a:t>
            </a:r>
          </a:p>
        </p:txBody>
      </p:sp>
      <p:sp>
        <p:nvSpPr>
          <p:cNvPr id="4" name="Slide Number Placeholder 3"/>
          <p:cNvSpPr>
            <a:spLocks noGrp="1"/>
          </p:cNvSpPr>
          <p:nvPr>
            <p:ph type="sldNum" sz="quarter" idx="5"/>
          </p:nvPr>
        </p:nvSpPr>
        <p:spPr/>
        <p:txBody>
          <a:bodyPr/>
          <a:lstStyle/>
          <a:p>
            <a:fld id="{06AF659D-4DD6-466E-B348-E88A3C9D5C52}" type="slidenum">
              <a:rPr lang="en-DE" smtClean="0"/>
              <a:t>34</a:t>
            </a:fld>
            <a:endParaRPr lang="en-DE"/>
          </a:p>
        </p:txBody>
      </p:sp>
    </p:spTree>
    <p:extLst>
      <p:ext uri="{BB962C8B-B14F-4D97-AF65-F5344CB8AC3E}">
        <p14:creationId xmlns:p14="http://schemas.microsoft.com/office/powerpoint/2010/main" val="533598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pure electron spin transitions are almost cyclic. The probability for cross-relaxation is given by the B parameter (that’s the one quantifying the mutual driving between electron and nuclear spin) and the detuning from the resonator.</a:t>
            </a:r>
          </a:p>
        </p:txBody>
      </p:sp>
      <p:sp>
        <p:nvSpPr>
          <p:cNvPr id="4" name="Slide Number Placeholder 3"/>
          <p:cNvSpPr>
            <a:spLocks noGrp="1"/>
          </p:cNvSpPr>
          <p:nvPr>
            <p:ph type="sldNum" sz="quarter" idx="5"/>
          </p:nvPr>
        </p:nvSpPr>
        <p:spPr/>
        <p:txBody>
          <a:bodyPr/>
          <a:lstStyle/>
          <a:p>
            <a:fld id="{06AF659D-4DD6-466E-B348-E88A3C9D5C52}" type="slidenum">
              <a:rPr lang="en-DE" smtClean="0"/>
              <a:t>35</a:t>
            </a:fld>
            <a:endParaRPr lang="en-DE"/>
          </a:p>
        </p:txBody>
      </p:sp>
    </p:spTree>
    <p:extLst>
      <p:ext uri="{BB962C8B-B14F-4D97-AF65-F5344CB8AC3E}">
        <p14:creationId xmlns:p14="http://schemas.microsoft.com/office/powerpoint/2010/main" val="390499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characteristics of </a:t>
            </a:r>
            <a:r>
              <a:rPr lang="en-US"/>
              <a:t>our system.</a:t>
            </a:r>
          </a:p>
          <a:p>
            <a:r>
              <a:rPr lang="en-US" dirty="0"/>
              <a:t>What we need for a scalable platform: Being able to read out the state of the qubit, that is the nuclear spin. Initialize it in a known state. The ability to coherently manipulate it, so that we can bring it into superposition states. The coherence time should be much longer than the gate duration. And lastly, 2-qubit gates to spread entanglement throughout the qubit register.</a:t>
            </a:r>
          </a:p>
        </p:txBody>
      </p:sp>
      <p:sp>
        <p:nvSpPr>
          <p:cNvPr id="4" name="Slide Number Placeholder 3"/>
          <p:cNvSpPr>
            <a:spLocks noGrp="1"/>
          </p:cNvSpPr>
          <p:nvPr>
            <p:ph type="sldNum" sz="quarter" idx="5"/>
          </p:nvPr>
        </p:nvSpPr>
        <p:spPr/>
        <p:txBody>
          <a:bodyPr/>
          <a:lstStyle/>
          <a:p>
            <a:fld id="{06AF659D-4DD6-466E-B348-E88A3C9D5C52}" type="slidenum">
              <a:rPr lang="en-DE" smtClean="0"/>
              <a:t>36</a:t>
            </a:fld>
            <a:endParaRPr lang="en-DE"/>
          </a:p>
        </p:txBody>
      </p:sp>
    </p:spTree>
    <p:extLst>
      <p:ext uri="{BB962C8B-B14F-4D97-AF65-F5344CB8AC3E}">
        <p14:creationId xmlns:p14="http://schemas.microsoft.com/office/powerpoint/2010/main" val="544589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imagine from the slide with the quantum jumps, we can figure out the state of the nuclear spin by evaluating the resonance frequency of the electron spin. But scanning the whole spectrum is inefficient, therefore we just send pulses at the resonance frequencies the electron spin can have. The sequence looks like this: Excitation pulse at the high frequency, collect fluorescence. Excitation pulse at the low frequency, collect fluorescence. Repeat this </a:t>
            </a:r>
            <a:r>
              <a:rPr lang="en-US" dirty="0" err="1"/>
              <a:t>N_Readout</a:t>
            </a:r>
            <a:r>
              <a:rPr lang="en-US" dirty="0"/>
              <a:t> times until enough statistics is collected to overcome shot noise and dark counts.</a:t>
            </a:r>
          </a:p>
          <a:p>
            <a:r>
              <a:rPr lang="en-US" dirty="0"/>
              <a:t>Here is how the fidelity evolves with the number of readout cycles. Fidelity in this context means the probability to correctly identify the nuclear spin state. For a low number of readout cycles, it is limited by the shot noise. It then reaches a maximum.</a:t>
            </a:r>
          </a:p>
        </p:txBody>
      </p:sp>
      <p:sp>
        <p:nvSpPr>
          <p:cNvPr id="4" name="Slide Number Placeholder 3"/>
          <p:cNvSpPr>
            <a:spLocks noGrp="1"/>
          </p:cNvSpPr>
          <p:nvPr>
            <p:ph type="sldNum" sz="quarter" idx="5"/>
          </p:nvPr>
        </p:nvSpPr>
        <p:spPr/>
        <p:txBody>
          <a:bodyPr/>
          <a:lstStyle/>
          <a:p>
            <a:fld id="{06AF659D-4DD6-466E-B348-E88A3C9D5C52}" type="slidenum">
              <a:rPr lang="en-DE" smtClean="0"/>
              <a:t>37</a:t>
            </a:fld>
            <a:endParaRPr lang="en-DE"/>
          </a:p>
        </p:txBody>
      </p:sp>
    </p:spTree>
    <p:extLst>
      <p:ext uri="{BB962C8B-B14F-4D97-AF65-F5344CB8AC3E}">
        <p14:creationId xmlns:p14="http://schemas.microsoft.com/office/powerpoint/2010/main" val="243524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it doesn’t improve indefinitely is that every time the electron is excited, there is a small chance that the coupled system cross-relaxes, thereby flipping the nuclear spin. For this particular nuclear spin (Chantal) the maximum fidelity of 92% is reached with 123 Readout cycles.</a:t>
            </a:r>
          </a:p>
        </p:txBody>
      </p:sp>
      <p:sp>
        <p:nvSpPr>
          <p:cNvPr id="4" name="Slide Number Placeholder 3"/>
          <p:cNvSpPr>
            <a:spLocks noGrp="1"/>
          </p:cNvSpPr>
          <p:nvPr>
            <p:ph type="sldNum" sz="quarter" idx="5"/>
          </p:nvPr>
        </p:nvSpPr>
        <p:spPr/>
        <p:txBody>
          <a:bodyPr/>
          <a:lstStyle/>
          <a:p>
            <a:fld id="{06AF659D-4DD6-466E-B348-E88A3C9D5C52}" type="slidenum">
              <a:rPr lang="en-DE" smtClean="0"/>
              <a:t>38</a:t>
            </a:fld>
            <a:endParaRPr lang="en-DE"/>
          </a:p>
        </p:txBody>
      </p:sp>
    </p:spTree>
    <p:extLst>
      <p:ext uri="{BB962C8B-B14F-4D97-AF65-F5344CB8AC3E}">
        <p14:creationId xmlns:p14="http://schemas.microsoft.com/office/powerpoint/2010/main" val="245789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readout works. But how about initializing the spin in a desired state?</a:t>
            </a:r>
          </a:p>
        </p:txBody>
      </p:sp>
      <p:sp>
        <p:nvSpPr>
          <p:cNvPr id="4" name="Slide Number Placeholder 3"/>
          <p:cNvSpPr>
            <a:spLocks noGrp="1"/>
          </p:cNvSpPr>
          <p:nvPr>
            <p:ph type="sldNum" sz="quarter" idx="5"/>
          </p:nvPr>
        </p:nvSpPr>
        <p:spPr/>
        <p:txBody>
          <a:bodyPr/>
          <a:lstStyle/>
          <a:p>
            <a:fld id="{06AF659D-4DD6-466E-B348-E88A3C9D5C52}" type="slidenum">
              <a:rPr lang="en-DE" smtClean="0"/>
              <a:t>39</a:t>
            </a:fld>
            <a:endParaRPr lang="en-DE"/>
          </a:p>
        </p:txBody>
      </p:sp>
    </p:spTree>
    <p:extLst>
      <p:ext uri="{BB962C8B-B14F-4D97-AF65-F5344CB8AC3E}">
        <p14:creationId xmlns:p14="http://schemas.microsoft.com/office/powerpoint/2010/main" val="2013895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let’s say, the nuclear spin is initially in spin down, but we want it to be spin up, we can drive the system along the blue sideband. An ideal pi-pulse drives the system into the |electron spin up, nuclear spin down&gt; state, from which it likely decays into the |electron spin down, nuclear spin down&gt; state. However, if the first pulse didn’t succeed, we just continue sending more pulses. This doesn’t hurt the fidelity, because if the spin is already in the right state, it isn’t resonant with the blue sideband anymore. So we effectively pump the system incoherently into the desired state.</a:t>
            </a:r>
          </a:p>
          <a:p>
            <a:r>
              <a:rPr lang="en-US" dirty="0"/>
              <a:t>In this graph you can see how just a few pulses suffice to bring the system into the desired state. It’s not 100%, because we have a finite preparation and readout fidelity.</a:t>
            </a:r>
          </a:p>
          <a:p>
            <a:r>
              <a:rPr lang="en-US" dirty="0"/>
              <a:t>What</a:t>
            </a:r>
            <a:r>
              <a:rPr lang="en-US" baseline="0" dirty="0"/>
              <a:t> limits the preparation fidelity?</a:t>
            </a:r>
            <a:endParaRPr lang="fr-FR" dirty="0"/>
          </a:p>
        </p:txBody>
      </p:sp>
      <p:sp>
        <p:nvSpPr>
          <p:cNvPr id="4" name="Slide Number Placeholder 3"/>
          <p:cNvSpPr>
            <a:spLocks noGrp="1"/>
          </p:cNvSpPr>
          <p:nvPr>
            <p:ph type="sldNum" sz="quarter" idx="10"/>
          </p:nvPr>
        </p:nvSpPr>
        <p:spPr/>
        <p:txBody>
          <a:bodyPr/>
          <a:lstStyle/>
          <a:p>
            <a:fld id="{06AF659D-4DD6-466E-B348-E88A3C9D5C52}" type="slidenum">
              <a:rPr lang="en-DE" smtClean="0"/>
              <a:t>40</a:t>
            </a:fld>
            <a:endParaRPr lang="en-DE"/>
          </a:p>
        </p:txBody>
      </p:sp>
    </p:spTree>
    <p:extLst>
      <p:ext uri="{BB962C8B-B14F-4D97-AF65-F5344CB8AC3E}">
        <p14:creationId xmlns:p14="http://schemas.microsoft.com/office/powerpoint/2010/main" val="27344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sketch of our base experimental scheme: We send a microwave pulse into a super conducting resonator on top of an Er-doped calcium tungstate crystal. The resonator consists of an interdigitated-fingers capacitor and a nanowire inductor. The nanowire concentrates the magnetic field of the resonator mode in a very small volume and thereby drives magnetic dipole transitions of the Er electron spin. The resonance fluorescence is emitted into the same resonator and sent to a single microwave photon detector, which was recently developed in our group.</a:t>
            </a:r>
          </a:p>
        </p:txBody>
      </p:sp>
      <p:sp>
        <p:nvSpPr>
          <p:cNvPr id="4" name="Slide Number Placeholder 3"/>
          <p:cNvSpPr>
            <a:spLocks noGrp="1"/>
          </p:cNvSpPr>
          <p:nvPr>
            <p:ph type="sldNum" sz="quarter" idx="5"/>
          </p:nvPr>
        </p:nvSpPr>
        <p:spPr/>
        <p:txBody>
          <a:bodyPr/>
          <a:lstStyle/>
          <a:p>
            <a:fld id="{06AF659D-4DD6-466E-B348-E88A3C9D5C52}" type="slidenum">
              <a:rPr lang="en-DE" smtClean="0"/>
              <a:t>3</a:t>
            </a:fld>
            <a:endParaRPr lang="en-DE"/>
          </a:p>
        </p:txBody>
      </p:sp>
    </p:spTree>
    <p:extLst>
      <p:ext uri="{BB962C8B-B14F-4D97-AF65-F5344CB8AC3E}">
        <p14:creationId xmlns:p14="http://schemas.microsoft.com/office/powerpoint/2010/main" val="789107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readout and incoherent state preparation is there. How can we perform coherent gates?</a:t>
            </a:r>
          </a:p>
        </p:txBody>
      </p:sp>
      <p:sp>
        <p:nvSpPr>
          <p:cNvPr id="4" name="Slide Number Placeholder 3"/>
          <p:cNvSpPr>
            <a:spLocks noGrp="1"/>
          </p:cNvSpPr>
          <p:nvPr>
            <p:ph type="sldNum" sz="quarter" idx="5"/>
          </p:nvPr>
        </p:nvSpPr>
        <p:spPr/>
        <p:txBody>
          <a:bodyPr/>
          <a:lstStyle/>
          <a:p>
            <a:fld id="{06AF659D-4DD6-466E-B348-E88A3C9D5C52}" type="slidenum">
              <a:rPr lang="en-DE" smtClean="0"/>
              <a:t>41</a:t>
            </a:fld>
            <a:endParaRPr lang="en-DE"/>
          </a:p>
        </p:txBody>
      </p:sp>
    </p:spTree>
    <p:extLst>
      <p:ext uri="{BB962C8B-B14F-4D97-AF65-F5344CB8AC3E}">
        <p14:creationId xmlns:p14="http://schemas.microsoft.com/office/powerpoint/2010/main" val="2451084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mind the electron spin to change as well, we can simply drive Rabi oscillations on the red and blue sidebands, which also allows us to gain spectroscopic information about the system. However, because of the relatively short lifetime of the electron spin, we prefer to use the electron spin just as bus to manipulate the nuclear spin. This type of transition, with the electron spin decaying very quickly would not lead to a coherent superposition of nuclear spin states.</a:t>
            </a:r>
          </a:p>
        </p:txBody>
      </p:sp>
      <p:sp>
        <p:nvSpPr>
          <p:cNvPr id="4" name="Slide Number Placeholder 3"/>
          <p:cNvSpPr>
            <a:spLocks noGrp="1"/>
          </p:cNvSpPr>
          <p:nvPr>
            <p:ph type="sldNum" sz="quarter" idx="5"/>
          </p:nvPr>
        </p:nvSpPr>
        <p:spPr/>
        <p:txBody>
          <a:bodyPr/>
          <a:lstStyle/>
          <a:p>
            <a:fld id="{06AF659D-4DD6-466E-B348-E88A3C9D5C52}" type="slidenum">
              <a:rPr lang="en-DE" smtClean="0"/>
              <a:t>42</a:t>
            </a:fld>
            <a:endParaRPr lang="en-DE"/>
          </a:p>
        </p:txBody>
      </p:sp>
    </p:spTree>
    <p:extLst>
      <p:ext uri="{BB962C8B-B14F-4D97-AF65-F5344CB8AC3E}">
        <p14:creationId xmlns:p14="http://schemas.microsoft.com/office/powerpoint/2010/main" val="1890914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very convenient to drive the nuclear spins directly at ~1MHz frequencies. However, the 3D cavity around our resonator suppresses these low frequencies. That’s what it is designed for – to eliminate noise. Therefore, in our current setup, we cannot drive these transitions directly. However, one of the improvements we’re working on at the moment is to couple the Purcell resonator via a Bragg mirror instead of an antenna. This allows low frequencies to pass through the waveguide, while the resonance frequency of the resonator is reflected and therefore the mode volume remains small.</a:t>
            </a:r>
          </a:p>
        </p:txBody>
      </p:sp>
      <p:sp>
        <p:nvSpPr>
          <p:cNvPr id="4" name="Slide Number Placeholder 3"/>
          <p:cNvSpPr>
            <a:spLocks noGrp="1"/>
          </p:cNvSpPr>
          <p:nvPr>
            <p:ph type="sldNum" sz="quarter" idx="5"/>
          </p:nvPr>
        </p:nvSpPr>
        <p:spPr/>
        <p:txBody>
          <a:bodyPr/>
          <a:lstStyle/>
          <a:p>
            <a:fld id="{06AF659D-4DD6-466E-B348-E88A3C9D5C52}" type="slidenum">
              <a:rPr lang="en-DE" smtClean="0"/>
              <a:t>43</a:t>
            </a:fld>
            <a:endParaRPr lang="en-DE"/>
          </a:p>
        </p:txBody>
      </p:sp>
    </p:spTree>
    <p:extLst>
      <p:ext uri="{BB962C8B-B14F-4D97-AF65-F5344CB8AC3E}">
        <p14:creationId xmlns:p14="http://schemas.microsoft.com/office/powerpoint/2010/main" val="2327061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we could use a pulse sequence of first applying a pi-pulse along the sideband and then coherently de-exciting the electron spin. While these gates are fast, they have fundamentally limited coherence, because during the time the electron spin is excited, it can incoherently decay.</a:t>
            </a:r>
          </a:p>
        </p:txBody>
      </p:sp>
      <p:sp>
        <p:nvSpPr>
          <p:cNvPr id="4" name="Slide Number Placeholder 3"/>
          <p:cNvSpPr>
            <a:spLocks noGrp="1"/>
          </p:cNvSpPr>
          <p:nvPr>
            <p:ph type="sldNum" sz="quarter" idx="5"/>
          </p:nvPr>
        </p:nvSpPr>
        <p:spPr/>
        <p:txBody>
          <a:bodyPr/>
          <a:lstStyle/>
          <a:p>
            <a:fld id="{06AF659D-4DD6-466E-B348-E88A3C9D5C52}" type="slidenum">
              <a:rPr lang="en-DE" smtClean="0"/>
              <a:t>44</a:t>
            </a:fld>
            <a:endParaRPr lang="en-DE"/>
          </a:p>
        </p:txBody>
      </p:sp>
    </p:spTree>
    <p:extLst>
      <p:ext uri="{BB962C8B-B14F-4D97-AF65-F5344CB8AC3E}">
        <p14:creationId xmlns:p14="http://schemas.microsoft.com/office/powerpoint/2010/main" val="262523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we drive a Raman-like transition from one ground state to the other. The detuning from a real state Delta minimizes the population of the excited state and therefore ensures the coherence of the gate.</a:t>
            </a:r>
          </a:p>
        </p:txBody>
      </p:sp>
      <p:sp>
        <p:nvSpPr>
          <p:cNvPr id="4" name="Slide Number Placeholder 3"/>
          <p:cNvSpPr>
            <a:spLocks noGrp="1"/>
          </p:cNvSpPr>
          <p:nvPr>
            <p:ph type="sldNum" sz="quarter" idx="5"/>
          </p:nvPr>
        </p:nvSpPr>
        <p:spPr/>
        <p:txBody>
          <a:bodyPr/>
          <a:lstStyle/>
          <a:p>
            <a:fld id="{06AF659D-4DD6-466E-B348-E88A3C9D5C52}" type="slidenum">
              <a:rPr lang="en-DE" smtClean="0"/>
              <a:t>45</a:t>
            </a:fld>
            <a:endParaRPr lang="en-DE"/>
          </a:p>
        </p:txBody>
      </p:sp>
    </p:spTree>
    <p:extLst>
      <p:ext uri="{BB962C8B-B14F-4D97-AF65-F5344CB8AC3E}">
        <p14:creationId xmlns:p14="http://schemas.microsoft.com/office/powerpoint/2010/main" val="109113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Effectively, this is like driving a direct nuclear spin transition with an effective Rabi frequency proportional to the product of the individual Rabi frequencies.</a:t>
            </a:r>
          </a:p>
        </p:txBody>
      </p:sp>
      <p:sp>
        <p:nvSpPr>
          <p:cNvPr id="4" name="Slide Number Placeholder 3"/>
          <p:cNvSpPr>
            <a:spLocks noGrp="1"/>
          </p:cNvSpPr>
          <p:nvPr>
            <p:ph type="sldNum" sz="quarter" idx="5"/>
          </p:nvPr>
        </p:nvSpPr>
        <p:spPr/>
        <p:txBody>
          <a:bodyPr/>
          <a:lstStyle/>
          <a:p>
            <a:fld id="{06AF659D-4DD6-466E-B348-E88A3C9D5C52}" type="slidenum">
              <a:rPr lang="en-DE" smtClean="0"/>
              <a:t>46</a:t>
            </a:fld>
            <a:endParaRPr lang="en-DE"/>
          </a:p>
        </p:txBody>
      </p:sp>
    </p:spTree>
    <p:extLst>
      <p:ext uri="{BB962C8B-B14F-4D97-AF65-F5344CB8AC3E}">
        <p14:creationId xmlns:p14="http://schemas.microsoft.com/office/powerpoint/2010/main" val="505155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As </a:t>
            </a:r>
            <a:r>
              <a:rPr lang="fr-FR" dirty="0" err="1"/>
              <a:t>we</a:t>
            </a:r>
            <a:r>
              <a:rPr lang="fr-FR" dirty="0"/>
              <a:t> </a:t>
            </a:r>
            <a:r>
              <a:rPr lang="fr-FR" dirty="0" err="1"/>
              <a:t>sweep</a:t>
            </a:r>
            <a:r>
              <a:rPr lang="fr-FR" dirty="0"/>
              <a:t> the </a:t>
            </a:r>
            <a:r>
              <a:rPr lang="fr-FR" dirty="0" err="1"/>
              <a:t>detuning</a:t>
            </a:r>
            <a:r>
              <a:rPr lang="fr-FR" dirty="0"/>
              <a:t> </a:t>
            </a:r>
            <a:r>
              <a:rPr lang="fr-FR" dirty="0" err="1"/>
              <a:t>between</a:t>
            </a:r>
            <a:r>
              <a:rPr lang="fr-FR" dirty="0"/>
              <a:t> the </a:t>
            </a:r>
            <a:r>
              <a:rPr lang="fr-FR" dirty="0" err="1"/>
              <a:t>two</a:t>
            </a:r>
            <a:r>
              <a:rPr lang="fr-FR" dirty="0"/>
              <a:t> drives (</a:t>
            </a:r>
            <a:r>
              <a:rPr lang="fr-FR" dirty="0" err="1"/>
              <a:t>little</a:t>
            </a:r>
            <a:r>
              <a:rPr lang="fr-FR" dirty="0"/>
              <a:t> delta), </a:t>
            </a:r>
            <a:r>
              <a:rPr lang="fr-FR" dirty="0" err="1"/>
              <a:t>we</a:t>
            </a:r>
            <a:r>
              <a:rPr lang="fr-FR" dirty="0"/>
              <a:t> </a:t>
            </a:r>
            <a:r>
              <a:rPr lang="fr-FR" dirty="0" err="1"/>
              <a:t>find</a:t>
            </a:r>
            <a:r>
              <a:rPr lang="fr-FR" dirty="0"/>
              <a:t> a </a:t>
            </a:r>
            <a:r>
              <a:rPr lang="fr-FR" dirty="0" err="1"/>
              <a:t>narrow</a:t>
            </a:r>
            <a:r>
              <a:rPr lang="fr-FR" dirty="0"/>
              <a:t> </a:t>
            </a:r>
            <a:r>
              <a:rPr lang="fr-FR" dirty="0" err="1"/>
              <a:t>resonance</a:t>
            </a:r>
            <a:r>
              <a:rPr lang="fr-FR" dirty="0"/>
              <a:t> at </a:t>
            </a:r>
            <a:r>
              <a:rPr lang="fr-FR" dirty="0" err="1"/>
              <a:t>omega_I</a:t>
            </a:r>
            <a:r>
              <a:rPr lang="fr-FR" dirty="0"/>
              <a:t> + A. This </a:t>
            </a:r>
            <a:r>
              <a:rPr lang="fr-FR" dirty="0" err="1"/>
              <a:t>works</a:t>
            </a:r>
            <a:r>
              <a:rPr lang="fr-FR" dirty="0"/>
              <a:t> for all </a:t>
            </a:r>
            <a:r>
              <a:rPr lang="fr-FR" dirty="0" err="1"/>
              <a:t>nuclear</a:t>
            </a:r>
            <a:r>
              <a:rPr lang="fr-FR" dirty="0"/>
              <a:t> spins </a:t>
            </a:r>
            <a:r>
              <a:rPr lang="fr-FR" dirty="0" err="1"/>
              <a:t>with</a:t>
            </a:r>
            <a:r>
              <a:rPr lang="fr-FR" dirty="0"/>
              <a:t> non-</a:t>
            </a:r>
            <a:r>
              <a:rPr lang="fr-FR" dirty="0" err="1"/>
              <a:t>zero</a:t>
            </a:r>
            <a:r>
              <a:rPr lang="fr-FR" dirty="0"/>
              <a:t> B, </a:t>
            </a:r>
            <a:r>
              <a:rPr lang="fr-FR" dirty="0" err="1"/>
              <a:t>which</a:t>
            </a:r>
            <a:r>
              <a:rPr lang="fr-FR" dirty="0"/>
              <a:t> </a:t>
            </a:r>
            <a:r>
              <a:rPr lang="fr-FR" dirty="0" err="1"/>
              <a:t>means</a:t>
            </a:r>
            <a:r>
              <a:rPr lang="fr-FR" dirty="0"/>
              <a:t> in all </a:t>
            </a:r>
            <a:r>
              <a:rPr lang="fr-FR" dirty="0" err="1"/>
              <a:t>systems</a:t>
            </a:r>
            <a:r>
              <a:rPr lang="fr-FR" dirty="0"/>
              <a:t> </a:t>
            </a:r>
            <a:r>
              <a:rPr lang="fr-FR" dirty="0" err="1"/>
              <a:t>where</a:t>
            </a:r>
            <a:r>
              <a:rPr lang="fr-FR" dirty="0"/>
              <a:t> the </a:t>
            </a:r>
            <a:r>
              <a:rPr lang="fr-FR" dirty="0" err="1"/>
              <a:t>electron</a:t>
            </a:r>
            <a:r>
              <a:rPr lang="fr-FR" dirty="0"/>
              <a:t> spin and </a:t>
            </a:r>
            <a:r>
              <a:rPr lang="fr-FR" dirty="0" err="1"/>
              <a:t>nuclear</a:t>
            </a:r>
            <a:r>
              <a:rPr lang="fr-FR" dirty="0"/>
              <a:t> spin can drive </a:t>
            </a:r>
            <a:r>
              <a:rPr lang="fr-FR" dirty="0" err="1"/>
              <a:t>each</a:t>
            </a:r>
            <a:r>
              <a:rPr lang="fr-FR" dirty="0"/>
              <a:t> </a:t>
            </a:r>
            <a:r>
              <a:rPr lang="fr-FR" dirty="0" err="1"/>
              <a:t>other</a:t>
            </a:r>
            <a:r>
              <a:rPr lang="fr-FR" dirty="0"/>
              <a:t> via </a:t>
            </a:r>
            <a:r>
              <a:rPr lang="fr-FR" dirty="0" err="1"/>
              <a:t>S_z</a:t>
            </a:r>
            <a:r>
              <a:rPr lang="fr-FR" dirty="0"/>
              <a:t> </a:t>
            </a:r>
            <a:r>
              <a:rPr lang="fr-FR" dirty="0" err="1"/>
              <a:t>I_x</a:t>
            </a:r>
            <a:r>
              <a:rPr lang="fr-FR" dirty="0"/>
              <a:t> interaction.</a:t>
            </a:r>
          </a:p>
        </p:txBody>
      </p:sp>
      <p:sp>
        <p:nvSpPr>
          <p:cNvPr id="4" name="Slide Number Placeholder 3"/>
          <p:cNvSpPr>
            <a:spLocks noGrp="1"/>
          </p:cNvSpPr>
          <p:nvPr>
            <p:ph type="sldNum" sz="quarter" idx="10"/>
          </p:nvPr>
        </p:nvSpPr>
        <p:spPr/>
        <p:txBody>
          <a:bodyPr/>
          <a:lstStyle/>
          <a:p>
            <a:fld id="{06AF659D-4DD6-466E-B348-E88A3C9D5C52}" type="slidenum">
              <a:rPr lang="en-DE" smtClean="0"/>
              <a:t>47</a:t>
            </a:fld>
            <a:endParaRPr lang="en-DE"/>
          </a:p>
        </p:txBody>
      </p:sp>
    </p:spTree>
    <p:extLst>
      <p:ext uri="{BB962C8B-B14F-4D97-AF65-F5344CB8AC3E}">
        <p14:creationId xmlns:p14="http://schemas.microsoft.com/office/powerpoint/2010/main" val="866497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nuclear spin coherent gate can also discriminate between the two nuclear spins coupled to Edith (the Er ion with 2 nuclear spins).</a:t>
            </a:r>
          </a:p>
          <a:p>
            <a:r>
              <a:rPr lang="en-US" dirty="0"/>
              <a:t>Here, we prepare the system in the |nuclear spin 1 down, nuclear spin 2 down&gt; state, then apply a Raman pulse at a given detuning between the two drives and then read out the state of the combined two </a:t>
            </a:r>
            <a:r>
              <a:rPr lang="en-US" dirty="0" err="1"/>
              <a:t>nulcei</a:t>
            </a:r>
            <a:r>
              <a:rPr lang="en-US" dirty="0"/>
              <a:t> (by probing at 4 different frequencies). If we sweep the detuning little delta, we find two resonances, in which either nuclear spin 1 or nuclear spin 2 is flipped.</a:t>
            </a:r>
          </a:p>
        </p:txBody>
      </p:sp>
      <p:sp>
        <p:nvSpPr>
          <p:cNvPr id="4" name="Slide Number Placeholder 3"/>
          <p:cNvSpPr>
            <a:spLocks noGrp="1"/>
          </p:cNvSpPr>
          <p:nvPr>
            <p:ph type="sldNum" sz="quarter" idx="5"/>
          </p:nvPr>
        </p:nvSpPr>
        <p:spPr/>
        <p:txBody>
          <a:bodyPr/>
          <a:lstStyle/>
          <a:p>
            <a:fld id="{06AF659D-4DD6-466E-B348-E88A3C9D5C52}" type="slidenum">
              <a:rPr lang="en-DE" smtClean="0"/>
              <a:t>48</a:t>
            </a:fld>
            <a:endParaRPr lang="en-DE"/>
          </a:p>
        </p:txBody>
      </p:sp>
    </p:spTree>
    <p:extLst>
      <p:ext uri="{BB962C8B-B14F-4D97-AF65-F5344CB8AC3E}">
        <p14:creationId xmlns:p14="http://schemas.microsoft.com/office/powerpoint/2010/main" val="744999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time-domain, we can see coherent Rabi oscillations for each of the spins. Here, the contrast is limited by various infidelities:</a:t>
            </a:r>
          </a:p>
          <a:p>
            <a:pPr marL="228600" indent="-228600">
              <a:buAutoNum type="arabicParenR"/>
            </a:pPr>
            <a:r>
              <a:rPr lang="en-US" dirty="0"/>
              <a:t>The initialization</a:t>
            </a:r>
          </a:p>
          <a:p>
            <a:pPr marL="228600" indent="-228600">
              <a:buAutoNum type="arabicParenR"/>
            </a:pPr>
            <a:r>
              <a:rPr lang="en-US" dirty="0"/>
              <a:t>The gate </a:t>
            </a:r>
            <a:r>
              <a:rPr lang="en-US" dirty="0" err="1"/>
              <a:t>fideility</a:t>
            </a:r>
            <a:r>
              <a:rPr lang="en-US" dirty="0"/>
              <a:t>, which in turn suffers from the residual spectral diffusion</a:t>
            </a:r>
          </a:p>
          <a:p>
            <a:pPr marL="228600" indent="-228600">
              <a:buAutoNum type="arabicParenR"/>
            </a:pPr>
            <a:r>
              <a:rPr lang="en-US" dirty="0"/>
              <a:t>The readout fidelity</a:t>
            </a:r>
          </a:p>
        </p:txBody>
      </p:sp>
      <p:sp>
        <p:nvSpPr>
          <p:cNvPr id="4" name="Slide Number Placeholder 3"/>
          <p:cNvSpPr>
            <a:spLocks noGrp="1"/>
          </p:cNvSpPr>
          <p:nvPr>
            <p:ph type="sldNum" sz="quarter" idx="5"/>
          </p:nvPr>
        </p:nvSpPr>
        <p:spPr/>
        <p:txBody>
          <a:bodyPr/>
          <a:lstStyle/>
          <a:p>
            <a:fld id="{06AF659D-4DD6-466E-B348-E88A3C9D5C52}" type="slidenum">
              <a:rPr lang="en-DE" smtClean="0"/>
              <a:t>49</a:t>
            </a:fld>
            <a:endParaRPr lang="en-DE"/>
          </a:p>
        </p:txBody>
      </p:sp>
    </p:spTree>
    <p:extLst>
      <p:ext uri="{BB962C8B-B14F-4D97-AF65-F5344CB8AC3E}">
        <p14:creationId xmlns:p14="http://schemas.microsoft.com/office/powerpoint/2010/main" val="999743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duration of a Rabi cycle differs between the ions. That is because they have different B parameters, meaning that their coupling to the electron spin is faster or slower. But overall, we are happy to be able to drive a pi-pulse within 2 or 6ms, respectively.</a:t>
            </a:r>
          </a:p>
        </p:txBody>
      </p:sp>
      <p:sp>
        <p:nvSpPr>
          <p:cNvPr id="4" name="Slide Number Placeholder 3"/>
          <p:cNvSpPr>
            <a:spLocks noGrp="1"/>
          </p:cNvSpPr>
          <p:nvPr>
            <p:ph type="sldNum" sz="quarter" idx="5"/>
          </p:nvPr>
        </p:nvSpPr>
        <p:spPr/>
        <p:txBody>
          <a:bodyPr/>
          <a:lstStyle/>
          <a:p>
            <a:fld id="{06AF659D-4DD6-466E-B348-E88A3C9D5C52}" type="slidenum">
              <a:rPr lang="en-DE" smtClean="0"/>
              <a:t>50</a:t>
            </a:fld>
            <a:endParaRPr lang="en-DE"/>
          </a:p>
        </p:txBody>
      </p:sp>
    </p:spTree>
    <p:extLst>
      <p:ext uri="{BB962C8B-B14F-4D97-AF65-F5344CB8AC3E}">
        <p14:creationId xmlns:p14="http://schemas.microsoft.com/office/powerpoint/2010/main" val="233962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7AEB-F845-7484-5FDB-1E31431D0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CA7AD-4FF3-049A-D03A-BFE0E6AFF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00E9A-907A-DAE8-730F-2318806E39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Now that</a:t>
            </a:r>
            <a:r>
              <a:rPr lang="it-IT" baseline="0" dirty="0"/>
              <a:t> we have this 4 wave mixing process, we can engineer the </a:t>
            </a:r>
            <a:r>
              <a:rPr lang="it-IT" baseline="0" dirty="0" err="1"/>
              <a:t>dissipation</a:t>
            </a:r>
            <a:r>
              <a:rPr lang="it-IT" baseline="0" dirty="0"/>
              <a:t> of the additional output cavity so </a:t>
            </a:r>
            <a:r>
              <a:rPr lang="it-IT" baseline="0" dirty="0" err="1"/>
              <a:t>that</a:t>
            </a:r>
            <a:r>
              <a:rPr lang="it-IT" baseline="0" dirty="0"/>
              <a:t> the </a:t>
            </a:r>
            <a:r>
              <a:rPr lang="it-IT" baseline="0" dirty="0" err="1"/>
              <a:t>photons</a:t>
            </a:r>
            <a:r>
              <a:rPr lang="it-IT" baseline="0" dirty="0"/>
              <a:t> inside are </a:t>
            </a:r>
            <a:r>
              <a:rPr lang="it-IT" baseline="0" dirty="0" err="1"/>
              <a:t>fastly</a:t>
            </a:r>
            <a:r>
              <a:rPr lang="it-IT" baseline="0" dirty="0"/>
              <a:t> </a:t>
            </a:r>
            <a:r>
              <a:rPr lang="it-IT" baseline="0" dirty="0" err="1"/>
              <a:t>dissipated</a:t>
            </a:r>
            <a:r>
              <a:rPr lang="it-IT" baseline="0" dirty="0"/>
              <a:t> in the </a:t>
            </a:r>
            <a:r>
              <a:rPr lang="it-IT" baseline="0" dirty="0" err="1"/>
              <a:t>environnement</a:t>
            </a:r>
            <a:r>
              <a:rPr lang="it-IT" baseline="0" dirty="0"/>
              <a:t>. The </a:t>
            </a:r>
            <a:r>
              <a:rPr lang="it-IT" baseline="0" dirty="0" err="1"/>
              <a:t>absence</a:t>
            </a:r>
            <a:r>
              <a:rPr lang="it-IT" baseline="0" dirty="0"/>
              <a:t> of </a:t>
            </a:r>
            <a:r>
              <a:rPr lang="it-IT" baseline="0" dirty="0" err="1"/>
              <a:t>phtons</a:t>
            </a:r>
            <a:r>
              <a:rPr lang="it-IT" baseline="0" dirty="0"/>
              <a:t> in the green </a:t>
            </a:r>
            <a:r>
              <a:rPr lang="it-IT" baseline="0" dirty="0" err="1"/>
              <a:t>cavity</a:t>
            </a:r>
            <a:r>
              <a:rPr lang="it-IT" baseline="0" dirty="0"/>
              <a:t> </a:t>
            </a:r>
            <a:r>
              <a:rPr lang="it-IT" baseline="0" dirty="0" err="1"/>
              <a:t>damps</a:t>
            </a:r>
            <a:r>
              <a:rPr lang="it-IT" baseline="0" dirty="0"/>
              <a:t> the </a:t>
            </a:r>
            <a:r>
              <a:rPr lang="it-IT" baseline="0" dirty="0" err="1"/>
              <a:t>second</a:t>
            </a:r>
            <a:r>
              <a:rPr lang="it-IT" baseline="0" dirty="0"/>
              <a:t> </a:t>
            </a:r>
            <a:r>
              <a:rPr lang="it-IT" baseline="0" dirty="0" err="1"/>
              <a:t>term</a:t>
            </a:r>
            <a:r>
              <a:rPr lang="it-IT" baseline="0" dirty="0"/>
              <a:t> in the </a:t>
            </a:r>
            <a:r>
              <a:rPr lang="it-IT" baseline="0" dirty="0" err="1"/>
              <a:t>hamiltonian</a:t>
            </a:r>
            <a:r>
              <a:rPr lang="it-IT" baseline="0" dirty="0"/>
              <a:t>. SO the effective evolution of the system is now non-unitary and irresversible. We managed to trap the incoming photon in a qubit excitation.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to complete the detection, we just have to measure the state of the qubit. this state will give us information on the arrival or not of a photon.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a:extLst>
              <a:ext uri="{FF2B5EF4-FFF2-40B4-BE49-F238E27FC236}">
                <a16:creationId xmlns:a16="http://schemas.microsoft.com/office/drawing/2014/main" id="{4CECD1A7-45A6-185B-5CE7-1A3DBBDE5831}"/>
              </a:ext>
            </a:extLst>
          </p:cNvPr>
          <p:cNvSpPr>
            <a:spLocks noGrp="1"/>
          </p:cNvSpPr>
          <p:nvPr>
            <p:ph type="sldNum" sz="quarter" idx="10"/>
          </p:nvPr>
        </p:nvSpPr>
        <p:spPr/>
        <p:txBody>
          <a:bodyPr/>
          <a:lstStyle/>
          <a:p>
            <a:fld id="{97E4D308-388C-46E8-A3CB-4C9867D3FFCA}" type="slidenum">
              <a:rPr lang="it-IT" smtClean="0"/>
              <a:t>4</a:t>
            </a:fld>
            <a:endParaRPr lang="it-IT"/>
          </a:p>
        </p:txBody>
      </p:sp>
    </p:spTree>
    <p:extLst>
      <p:ext uri="{BB962C8B-B14F-4D97-AF65-F5344CB8AC3E}">
        <p14:creationId xmlns:p14="http://schemas.microsoft.com/office/powerpoint/2010/main" val="102861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this is quite a long gate duration, we have to compare it to the coherence time, in order to assess how many operations can be performed before decoherence.</a:t>
            </a:r>
          </a:p>
        </p:txBody>
      </p:sp>
      <p:sp>
        <p:nvSpPr>
          <p:cNvPr id="4" name="Slide Number Placeholder 3"/>
          <p:cNvSpPr>
            <a:spLocks noGrp="1"/>
          </p:cNvSpPr>
          <p:nvPr>
            <p:ph type="sldNum" sz="quarter" idx="5"/>
          </p:nvPr>
        </p:nvSpPr>
        <p:spPr/>
        <p:txBody>
          <a:bodyPr/>
          <a:lstStyle/>
          <a:p>
            <a:fld id="{06AF659D-4DD6-466E-B348-E88A3C9D5C52}" type="slidenum">
              <a:rPr lang="en-DE" smtClean="0"/>
              <a:t>51</a:t>
            </a:fld>
            <a:endParaRPr lang="en-DE"/>
          </a:p>
        </p:txBody>
      </p:sp>
    </p:spTree>
    <p:extLst>
      <p:ext uri="{BB962C8B-B14F-4D97-AF65-F5344CB8AC3E}">
        <p14:creationId xmlns:p14="http://schemas.microsoft.com/office/powerpoint/2010/main" val="2761257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measure the coherence time with a Ramsey experiment. We initialize the system in the |nuclear spin 1 down, nuclear spin 2 down&gt; state, apply a pi/2 pulse, let the super position evolve over a time tau and then apply another pi/2 pulse, before reading out the resulting state. The decay time of the envelope tells us the T2* time, which is on the order of 1s.</a:t>
            </a:r>
            <a:endParaRPr lang="fr-FR" dirty="0"/>
          </a:p>
        </p:txBody>
      </p:sp>
      <p:sp>
        <p:nvSpPr>
          <p:cNvPr id="4" name="Slide Number Placeholder 3"/>
          <p:cNvSpPr>
            <a:spLocks noGrp="1"/>
          </p:cNvSpPr>
          <p:nvPr>
            <p:ph type="sldNum" sz="quarter" idx="10"/>
          </p:nvPr>
        </p:nvSpPr>
        <p:spPr/>
        <p:txBody>
          <a:bodyPr/>
          <a:lstStyle/>
          <a:p>
            <a:fld id="{06AF659D-4DD6-466E-B348-E88A3C9D5C52}" type="slidenum">
              <a:rPr lang="en-DE" smtClean="0"/>
              <a:t>52</a:t>
            </a:fld>
            <a:endParaRPr lang="en-DE"/>
          </a:p>
        </p:txBody>
      </p:sp>
    </p:spTree>
    <p:extLst>
      <p:ext uri="{BB962C8B-B14F-4D97-AF65-F5344CB8AC3E}">
        <p14:creationId xmlns:p14="http://schemas.microsoft.com/office/powerpoint/2010/main" val="3974216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apply just a single rephasing pi pulse in between, we find a T2 coherence time of 2.6s. Even though the pulses don’t give rise to a high excited state amplitude of the electron spin, there is additionally thermal excitation, which limits the achievable coherence times.</a:t>
            </a:r>
          </a:p>
        </p:txBody>
      </p:sp>
      <p:sp>
        <p:nvSpPr>
          <p:cNvPr id="4" name="Slide Number Placeholder 3"/>
          <p:cNvSpPr>
            <a:spLocks noGrp="1"/>
          </p:cNvSpPr>
          <p:nvPr>
            <p:ph type="sldNum" sz="quarter" idx="5"/>
          </p:nvPr>
        </p:nvSpPr>
        <p:spPr/>
        <p:txBody>
          <a:bodyPr/>
          <a:lstStyle/>
          <a:p>
            <a:fld id="{06AF659D-4DD6-466E-B348-E88A3C9D5C52}" type="slidenum">
              <a:rPr lang="en-DE" smtClean="0"/>
              <a:t>53</a:t>
            </a:fld>
            <a:endParaRPr lang="en-DE"/>
          </a:p>
        </p:txBody>
      </p:sp>
    </p:spTree>
    <p:extLst>
      <p:ext uri="{BB962C8B-B14F-4D97-AF65-F5344CB8AC3E}">
        <p14:creationId xmlns:p14="http://schemas.microsoft.com/office/powerpoint/2010/main" val="1454036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will show you the basic idea of the 2-qubit gate, in this case a controlled-NOT gate, where nuclear spin 1 controls if nuclear spin 2 gets flipped.</a:t>
            </a:r>
          </a:p>
        </p:txBody>
      </p:sp>
      <p:sp>
        <p:nvSpPr>
          <p:cNvPr id="4" name="Slide Number Placeholder 3"/>
          <p:cNvSpPr>
            <a:spLocks noGrp="1"/>
          </p:cNvSpPr>
          <p:nvPr>
            <p:ph type="sldNum" sz="quarter" idx="5"/>
          </p:nvPr>
        </p:nvSpPr>
        <p:spPr/>
        <p:txBody>
          <a:bodyPr/>
          <a:lstStyle/>
          <a:p>
            <a:fld id="{06AF659D-4DD6-466E-B348-E88A3C9D5C52}" type="slidenum">
              <a:rPr lang="en-DE" smtClean="0"/>
              <a:t>54</a:t>
            </a:fld>
            <a:endParaRPr lang="en-DE"/>
          </a:p>
        </p:txBody>
      </p:sp>
    </p:spTree>
    <p:extLst>
      <p:ext uri="{BB962C8B-B14F-4D97-AF65-F5344CB8AC3E}">
        <p14:creationId xmlns:p14="http://schemas.microsoft.com/office/powerpoint/2010/main" val="3852469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8 energy levels associated with the electron spin and the two nuclear spins. Imagine, we drive a Raman transition which is right for one of the spins (in this case spin 1), we need the same detuning (little delta) no matter if spin 2 is up or down. There is only a difference in the effective Rabi frequency, because the detuning to a real level is different. In principle this could be used for a gate, for example by choosing a driving strength such that one transition completes a 2pi-pulse while the other undergoes only a pi-pulse. But this is not very flexible. Instead, we use an effect I haven’t mentioned yet: the AC Zeeman shift.</a:t>
            </a:r>
          </a:p>
          <a:p>
            <a:r>
              <a:rPr lang="en-US" dirty="0"/>
              <a:t>The</a:t>
            </a:r>
            <a:r>
              <a:rPr lang="en-US" baseline="0" dirty="0"/>
              <a:t> AC Zeeman shift for the two halves are different, because the detuning of the Raman drives from the real energy levels is different. So, it’s a difference of the AC Zeeman shifts of a second-order process; therefore it is small, but resolvable thanks to the long coherence time of the nuclei.</a:t>
            </a:r>
            <a:endParaRPr lang="fr-FR" dirty="0"/>
          </a:p>
        </p:txBody>
      </p:sp>
      <p:sp>
        <p:nvSpPr>
          <p:cNvPr id="4" name="Slide Number Placeholder 3"/>
          <p:cNvSpPr>
            <a:spLocks noGrp="1"/>
          </p:cNvSpPr>
          <p:nvPr>
            <p:ph type="sldNum" sz="quarter" idx="10"/>
          </p:nvPr>
        </p:nvSpPr>
        <p:spPr/>
        <p:txBody>
          <a:bodyPr/>
          <a:lstStyle/>
          <a:p>
            <a:fld id="{06AF659D-4DD6-466E-B348-E88A3C9D5C52}" type="slidenum">
              <a:rPr lang="en-DE" smtClean="0"/>
              <a:t>55</a:t>
            </a:fld>
            <a:endParaRPr lang="en-DE"/>
          </a:p>
        </p:txBody>
      </p:sp>
    </p:spTree>
    <p:extLst>
      <p:ext uri="{BB962C8B-B14F-4D97-AF65-F5344CB8AC3E}">
        <p14:creationId xmlns:p14="http://schemas.microsoft.com/office/powerpoint/2010/main" val="3792575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corresponding experiment: We prepare nuclear spin 2 in the down state and nuclear spin 1 either in the up or down state. Then, for a given Raman driving strength, we sweep the detuning between the two tones (little delta) and find that the population of the initial state depletes at slightly different frequencies. In fact, the splitting in this experiment is only 244 Hz, but this is enough to resolve the resonances clearly. So if, we drive the system at the lower of these two frequencies, the second spin flips only when spin 1 is down. And if we drive the system at the higher frequency, spin 2 flips only when spin 1 is up. This CNOT gate takes about 6 </a:t>
            </a:r>
            <a:r>
              <a:rPr lang="en-US" dirty="0" err="1"/>
              <a:t>ms.</a:t>
            </a:r>
            <a:endParaRPr lang="fr-FR" dirty="0"/>
          </a:p>
        </p:txBody>
      </p:sp>
      <p:sp>
        <p:nvSpPr>
          <p:cNvPr id="4" name="Slide Number Placeholder 3"/>
          <p:cNvSpPr>
            <a:spLocks noGrp="1"/>
          </p:cNvSpPr>
          <p:nvPr>
            <p:ph type="sldNum" sz="quarter" idx="10"/>
          </p:nvPr>
        </p:nvSpPr>
        <p:spPr/>
        <p:txBody>
          <a:bodyPr/>
          <a:lstStyle/>
          <a:p>
            <a:fld id="{06AF659D-4DD6-466E-B348-E88A3C9D5C52}" type="slidenum">
              <a:rPr lang="en-DE" smtClean="0"/>
              <a:t>56</a:t>
            </a:fld>
            <a:endParaRPr lang="en-DE"/>
          </a:p>
        </p:txBody>
      </p:sp>
    </p:spTree>
    <p:extLst>
      <p:ext uri="{BB962C8B-B14F-4D97-AF65-F5344CB8AC3E}">
        <p14:creationId xmlns:p14="http://schemas.microsoft.com/office/powerpoint/2010/main" val="3582322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Single-shot</a:t>
            </a:r>
            <a:r>
              <a:rPr lang="en-US" baseline="0" dirty="0"/>
              <a:t> non-destructive readout</a:t>
            </a:r>
            <a:endParaRPr lang="fr-FR" dirty="0"/>
          </a:p>
        </p:txBody>
      </p:sp>
      <p:sp>
        <p:nvSpPr>
          <p:cNvPr id="4" name="Slide Number Placeholder 3"/>
          <p:cNvSpPr>
            <a:spLocks noGrp="1"/>
          </p:cNvSpPr>
          <p:nvPr>
            <p:ph type="sldNum" sz="quarter" idx="10"/>
          </p:nvPr>
        </p:nvSpPr>
        <p:spPr/>
        <p:txBody>
          <a:bodyPr/>
          <a:lstStyle/>
          <a:p>
            <a:fld id="{21DAA45A-DD95-4219-B1AE-AFDEEE282E2F}" type="slidenum">
              <a:rPr lang="fr-FR" smtClean="0"/>
              <a:t>60</a:t>
            </a:fld>
            <a:endParaRPr lang="fr-FR"/>
          </a:p>
        </p:txBody>
      </p:sp>
    </p:spTree>
    <p:extLst>
      <p:ext uri="{BB962C8B-B14F-4D97-AF65-F5344CB8AC3E}">
        <p14:creationId xmlns:p14="http://schemas.microsoft.com/office/powerpoint/2010/main" val="1015154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Purcell factor is achieved: The crystal is black, and the bright structures are a 50 nm thick superconducting film of niobium. Most of the area is taken up by the capacitor of this LC-resonator. If you look closer, you will find that the only connection between the two halves is through this thin nanowire. So, all the current is funneled through this narrow inductor. The Er electron spins in the near-field of this inductor couple to it magnetically as you can see in this coupling strength map.</a:t>
            </a:r>
          </a:p>
          <a:p>
            <a:r>
              <a:rPr lang="en-US" dirty="0"/>
              <a:t>The linewidth of the resonator is 700 kHz, which corresponds to a Q factor of 10^4, not extraordinarily high when aiming for a high Purcell factor. The important quantity is the extremely small mode volume on the order of 10 µm³, which is 13 orders of magnitude smaller than a cubic wavelength. The coupling of a typical nearby spin is on the order of 3kHz, which means a Purcell factor of 10^14, reducing the radiative lifetime down to 1ms.</a:t>
            </a:r>
          </a:p>
        </p:txBody>
      </p:sp>
      <p:sp>
        <p:nvSpPr>
          <p:cNvPr id="4" name="Slide Number Placeholder 3"/>
          <p:cNvSpPr>
            <a:spLocks noGrp="1"/>
          </p:cNvSpPr>
          <p:nvPr>
            <p:ph type="sldNum" sz="quarter" idx="5"/>
          </p:nvPr>
        </p:nvSpPr>
        <p:spPr/>
        <p:txBody>
          <a:bodyPr/>
          <a:lstStyle/>
          <a:p>
            <a:fld id="{06AF659D-4DD6-466E-B348-E88A3C9D5C52}" type="slidenum">
              <a:rPr lang="en-DE" smtClean="0"/>
              <a:t>5</a:t>
            </a:fld>
            <a:endParaRPr lang="en-DE"/>
          </a:p>
        </p:txBody>
      </p:sp>
    </p:spTree>
    <p:extLst>
      <p:ext uri="{BB962C8B-B14F-4D97-AF65-F5344CB8AC3E}">
        <p14:creationId xmlns:p14="http://schemas.microsoft.com/office/powerpoint/2010/main" val="264811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the scheme is to send a microwave pulse into the resonator and then integrate the resonance fluorescence. If we repeat this often enough and sweep the magnetic field strength we see narrow reproducible peaks standing out of the shot noise and dark counts. This has been published in Nature last year, if you want to know more.</a:t>
            </a:r>
          </a:p>
        </p:txBody>
      </p:sp>
      <p:sp>
        <p:nvSpPr>
          <p:cNvPr id="4" name="Slide Number Placeholder 3"/>
          <p:cNvSpPr>
            <a:spLocks noGrp="1"/>
          </p:cNvSpPr>
          <p:nvPr>
            <p:ph type="sldNum" sz="quarter" idx="5"/>
          </p:nvPr>
        </p:nvSpPr>
        <p:spPr/>
        <p:txBody>
          <a:bodyPr/>
          <a:lstStyle/>
          <a:p>
            <a:fld id="{06AF659D-4DD6-466E-B348-E88A3C9D5C52}" type="slidenum">
              <a:rPr lang="en-DE" smtClean="0"/>
              <a:t>6</a:t>
            </a:fld>
            <a:endParaRPr lang="en-DE"/>
          </a:p>
        </p:txBody>
      </p:sp>
    </p:spTree>
    <p:extLst>
      <p:ext uri="{BB962C8B-B14F-4D97-AF65-F5344CB8AC3E}">
        <p14:creationId xmlns:p14="http://schemas.microsoft.com/office/powerpoint/2010/main" val="2029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Lately, after some optimization, we performed high-resolution spectroscopy on the sample and found that many ions jump between different resonance frequencies over time. This is because nearby nuclear spins change their state. Here is a selection of one Er ion coupled to 1 such strongly influential nuclear spin, we call it Chantal, and another Er ions with 2 such nuclear spins nearby, we call it Edith. In the following part of the talk, I will elaborate on our efforts on using the nuclear spins as long-lived qubit registers.</a:t>
            </a:r>
          </a:p>
        </p:txBody>
      </p:sp>
      <p:sp>
        <p:nvSpPr>
          <p:cNvPr id="4" name="Slide Number Placeholder 3"/>
          <p:cNvSpPr>
            <a:spLocks noGrp="1"/>
          </p:cNvSpPr>
          <p:nvPr>
            <p:ph type="sldNum" sz="quarter" idx="5"/>
          </p:nvPr>
        </p:nvSpPr>
        <p:spPr/>
        <p:txBody>
          <a:bodyPr/>
          <a:lstStyle/>
          <a:p>
            <a:fld id="{06AF659D-4DD6-466E-B348-E88A3C9D5C52}" type="slidenum">
              <a:rPr lang="en-DE" smtClean="0"/>
              <a:t>7</a:t>
            </a:fld>
            <a:endParaRPr lang="en-DE"/>
          </a:p>
        </p:txBody>
      </p:sp>
    </p:spTree>
    <p:extLst>
      <p:ext uri="{BB962C8B-B14F-4D97-AF65-F5344CB8AC3E}">
        <p14:creationId xmlns:p14="http://schemas.microsoft.com/office/powerpoint/2010/main" val="156397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for scaling up is to use several Er ions with their nuclear spin registers on the same resonator. These can be interconnected by spin-spin interactions between the Er ions, either mediated by their near-field in densely doped samples or through the resonator mode, once we increased the coupling. In fact, increasing the coupling strength and decreasing the resonator losses are among the current efforts to improve the system.</a:t>
            </a:r>
          </a:p>
        </p:txBody>
      </p:sp>
      <p:sp>
        <p:nvSpPr>
          <p:cNvPr id="4" name="Slide Number Placeholder 3"/>
          <p:cNvSpPr>
            <a:spLocks noGrp="1"/>
          </p:cNvSpPr>
          <p:nvPr>
            <p:ph type="sldNum" sz="quarter" idx="5"/>
          </p:nvPr>
        </p:nvSpPr>
        <p:spPr/>
        <p:txBody>
          <a:bodyPr/>
          <a:lstStyle/>
          <a:p>
            <a:fld id="{06AF659D-4DD6-466E-B348-E88A3C9D5C52}" type="slidenum">
              <a:rPr lang="en-DE" smtClean="0"/>
              <a:t>8</a:t>
            </a:fld>
            <a:endParaRPr lang="en-DE"/>
          </a:p>
        </p:txBody>
      </p:sp>
    </p:spTree>
    <p:extLst>
      <p:ext uri="{BB962C8B-B14F-4D97-AF65-F5344CB8AC3E}">
        <p14:creationId xmlns:p14="http://schemas.microsoft.com/office/powerpoint/2010/main" val="179388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completely different perspective for this system is to use it to resolve the locations of nuclear spins around the Er ion, or actually any paramagnetic center. The feasibility of this has been shown with NV centers in diamond. The advantage of our system over NV centers is that our system does not require an optical transition, but only the unpaired spin. And that is pretty much the definition of the paramagnetic center.</a:t>
            </a:r>
          </a:p>
        </p:txBody>
      </p:sp>
      <p:sp>
        <p:nvSpPr>
          <p:cNvPr id="4" name="Slide Number Placeholder 3"/>
          <p:cNvSpPr>
            <a:spLocks noGrp="1"/>
          </p:cNvSpPr>
          <p:nvPr>
            <p:ph type="sldNum" sz="quarter" idx="5"/>
          </p:nvPr>
        </p:nvSpPr>
        <p:spPr/>
        <p:txBody>
          <a:bodyPr/>
          <a:lstStyle/>
          <a:p>
            <a:fld id="{06AF659D-4DD6-466E-B348-E88A3C9D5C52}" type="slidenum">
              <a:rPr lang="en-DE" smtClean="0"/>
              <a:t>9</a:t>
            </a:fld>
            <a:endParaRPr lang="en-DE"/>
          </a:p>
        </p:txBody>
      </p:sp>
    </p:spTree>
    <p:extLst>
      <p:ext uri="{BB962C8B-B14F-4D97-AF65-F5344CB8AC3E}">
        <p14:creationId xmlns:p14="http://schemas.microsoft.com/office/powerpoint/2010/main" val="375312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E0E2D-B200-C4FA-7106-A6F61542522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Untertitel 2">
            <a:extLst>
              <a:ext uri="{FF2B5EF4-FFF2-40B4-BE49-F238E27FC236}">
                <a16:creationId xmlns:a16="http://schemas.microsoft.com/office/drawing/2014/main" id="{58D18D7C-8E45-C9AA-2620-5C4505994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
        <p:nvSpPr>
          <p:cNvPr id="4" name="Datumsplatzhalter 3">
            <a:extLst>
              <a:ext uri="{FF2B5EF4-FFF2-40B4-BE49-F238E27FC236}">
                <a16:creationId xmlns:a16="http://schemas.microsoft.com/office/drawing/2014/main" id="{EB5111CF-A75F-8163-FA40-6DB0D8662AD5}"/>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809F1359-F96E-6FB4-4539-89939F0421BF}"/>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694BE225-2818-4697-A343-22B3AB8FE334}"/>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357959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F47D1B-24C1-D9E1-1130-817366B957E1}"/>
              </a:ext>
            </a:extLst>
          </p:cNvPr>
          <p:cNvSpPr>
            <a:spLocks noGrp="1"/>
          </p:cNvSpPr>
          <p:nvPr>
            <p:ph type="title"/>
          </p:nvPr>
        </p:nvSpPr>
        <p:spPr/>
        <p:txBody>
          <a:bodyPr/>
          <a:lstStyle/>
          <a:p>
            <a:r>
              <a:rPr lang="de-DE"/>
              <a:t>Mastertitelformat bearbeiten</a:t>
            </a:r>
            <a:endParaRPr lang="en-DE"/>
          </a:p>
        </p:txBody>
      </p:sp>
      <p:sp>
        <p:nvSpPr>
          <p:cNvPr id="3" name="Vertikaler Textplatzhalter 2">
            <a:extLst>
              <a:ext uri="{FF2B5EF4-FFF2-40B4-BE49-F238E27FC236}">
                <a16:creationId xmlns:a16="http://schemas.microsoft.com/office/drawing/2014/main" id="{BB9CC46C-084B-6F52-9901-FA837B590D2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CB593CA4-70FC-94DC-34BB-12C347887849}"/>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C4AF86A1-F06D-A337-4E52-5CF3669DBDBA}"/>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2F2198DB-6DF2-F4A8-6CB5-B409A8C05465}"/>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149804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7145A9D-6AC7-6DBD-420D-894AE07521E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DE"/>
          </a:p>
        </p:txBody>
      </p:sp>
      <p:sp>
        <p:nvSpPr>
          <p:cNvPr id="3" name="Vertikaler Textplatzhalter 2">
            <a:extLst>
              <a:ext uri="{FF2B5EF4-FFF2-40B4-BE49-F238E27FC236}">
                <a16:creationId xmlns:a16="http://schemas.microsoft.com/office/drawing/2014/main" id="{2BD464AD-BFFA-4105-48E2-93C880B0658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7FC82AEA-C810-C4F2-1DEE-1F3B6F5E6057}"/>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A35227CF-7092-CB9F-A845-2B2C2C57256F}"/>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C0D55925-1645-8320-5CA2-A59453605914}"/>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385338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1440000"/>
            <a:ext cx="11542458"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833463" y="6426926"/>
            <a:ext cx="699553" cy="350112"/>
          </a:xfrm>
          <a:prstGeom prst="rect">
            <a:avLst/>
          </a:prstGeom>
        </p:spPr>
        <p:txBody>
          <a:bodyPr/>
          <a:lstStyle>
            <a:lvl1pPr>
              <a:defRPr sz="1000"/>
            </a:lvl1pPr>
          </a:lstStyle>
          <a:p>
            <a:r>
              <a:rPr lang="en-US" dirty="0">
                <a:solidFill>
                  <a:prstClr val="black"/>
                </a:solidFill>
              </a:rPr>
              <a:t>11/03/22</a:t>
            </a:r>
            <a:endParaRPr lang="en-GB" dirty="0">
              <a:solidFill>
                <a:prstClr val="black"/>
              </a:solidFill>
            </a:endParaRPr>
          </a:p>
        </p:txBody>
      </p:sp>
      <p:sp>
        <p:nvSpPr>
          <p:cNvPr id="6" name="Foliennummernplatzhalter 5"/>
          <p:cNvSpPr>
            <a:spLocks noGrp="1"/>
          </p:cNvSpPr>
          <p:nvPr>
            <p:ph type="sldNum" sz="quarter" idx="12"/>
          </p:nvPr>
        </p:nvSpPr>
        <p:spPr/>
        <p:txBody>
          <a:bodyPr/>
          <a:lstStyle/>
          <a:p>
            <a:fld id="{6C6AE60A-B69C-4790-82F7-3882EDF23186}" type="slidenum">
              <a:rPr lang="en-GB" smtClean="0">
                <a:solidFill>
                  <a:prstClr val="black"/>
                </a:solidFill>
              </a:rPr>
              <a:pPr/>
              <a:t>‹#›</a:t>
            </a:fld>
            <a:endParaRPr lang="en-GB" dirty="0">
              <a:solidFill>
                <a:prstClr val="black"/>
              </a:solidFill>
            </a:endParaRPr>
          </a:p>
        </p:txBody>
      </p:sp>
      <p:sp>
        <p:nvSpPr>
          <p:cNvPr id="7" name="Titel 6"/>
          <p:cNvSpPr>
            <a:spLocks noGrp="1"/>
          </p:cNvSpPr>
          <p:nvPr>
            <p:ph type="title" hasCustomPrompt="1"/>
          </p:nvPr>
        </p:nvSpPr>
        <p:spPr>
          <a:xfrm>
            <a:off x="323977" y="620714"/>
            <a:ext cx="11542458" cy="540000"/>
          </a:xfrm>
          <a:noFill/>
        </p:spPr>
        <p:txBody>
          <a:bodyPr/>
          <a:lstStyle>
            <a:lvl1pPr>
              <a:defRPr sz="3200"/>
            </a:lvl1pPr>
          </a:lstStyle>
          <a:p>
            <a:r>
              <a:rPr lang="en-GB" dirty="0"/>
              <a:t>Add title</a:t>
            </a:r>
          </a:p>
        </p:txBody>
      </p:sp>
      <p:sp>
        <p:nvSpPr>
          <p:cNvPr id="8" name="Text Placeholder 7"/>
          <p:cNvSpPr>
            <a:spLocks noGrp="1"/>
          </p:cNvSpPr>
          <p:nvPr>
            <p:ph type="body" sz="quarter" idx="13" hasCustomPrompt="1"/>
          </p:nvPr>
        </p:nvSpPr>
        <p:spPr>
          <a:xfrm>
            <a:off x="323851" y="6343052"/>
            <a:ext cx="8498874" cy="425450"/>
          </a:xfrm>
        </p:spPr>
        <p:txBody>
          <a:bodyPr anchor="b"/>
          <a:lstStyle>
            <a:lvl1pPr marL="0" indent="0">
              <a:buNone/>
              <a:defRPr sz="1600">
                <a:solidFill>
                  <a:srgbClr val="1F407A"/>
                </a:solidFill>
              </a:defRPr>
            </a:lvl1pPr>
            <a:lvl2pPr marL="361950" indent="0">
              <a:buNone/>
              <a:defRPr/>
            </a:lvl2pPr>
            <a:lvl3pPr marL="627063" indent="0">
              <a:buNone/>
              <a:defRPr/>
            </a:lvl3pPr>
            <a:lvl4pPr marL="900113" indent="0">
              <a:buNone/>
              <a:defRPr/>
            </a:lvl4pPr>
            <a:lvl5pPr marL="1077913" indent="0">
              <a:buNone/>
              <a:defRPr/>
            </a:lvl5pPr>
          </a:lstStyle>
          <a:p>
            <a:pPr lvl="0"/>
            <a:r>
              <a:rPr lang="en-US" dirty="0"/>
              <a:t>Reference</a:t>
            </a:r>
          </a:p>
        </p:txBody>
      </p:sp>
    </p:spTree>
    <p:extLst>
      <p:ext uri="{BB962C8B-B14F-4D97-AF65-F5344CB8AC3E}">
        <p14:creationId xmlns:p14="http://schemas.microsoft.com/office/powerpoint/2010/main" val="80233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Date Placeholder 6"/>
          <p:cNvSpPr>
            <a:spLocks noGrp="1"/>
          </p:cNvSpPr>
          <p:nvPr>
            <p:ph type="dt" sz="half" idx="13"/>
          </p:nvPr>
        </p:nvSpPr>
        <p:spPr/>
        <p:txBody>
          <a:bodyPr/>
          <a:lstStyle/>
          <a:p>
            <a:fld id="{1D8BD707-D9CF-40AE-B4C6-C98DA3205C09}" type="datetimeFigureOut">
              <a:rPr lang="en-US" smtClean="0"/>
              <a:pPr/>
              <a:t>2025-05-20</a:t>
            </a:fld>
            <a:endParaRPr lang="en-US"/>
          </a:p>
        </p:txBody>
      </p:sp>
      <p:sp>
        <p:nvSpPr>
          <p:cNvPr id="8" name="Footer Placeholder 7"/>
          <p:cNvSpPr>
            <a:spLocks noGrp="1"/>
          </p:cNvSpPr>
          <p:nvPr>
            <p:ph type="ftr" sz="quarter" idx="14"/>
          </p:nvPr>
        </p:nvSpPr>
        <p:spPr/>
        <p:txBody>
          <a:bodyPr/>
          <a:lstStyle/>
          <a:p>
            <a:endParaRPr lang="en-US"/>
          </a:p>
        </p:txBody>
      </p:sp>
      <p:sp>
        <p:nvSpPr>
          <p:cNvPr id="9" name="Title 8"/>
          <p:cNvSpPr>
            <a:spLocks noGrp="1"/>
          </p:cNvSpPr>
          <p:nvPr>
            <p:ph type="title"/>
          </p:nvPr>
        </p:nvSpPr>
        <p:spPr>
          <a:xfrm>
            <a:off x="838200" y="-76200"/>
            <a:ext cx="10515600" cy="1325563"/>
          </a:xfrm>
          <a:prstGeom prst="rect">
            <a:avLst/>
          </a:prstGeom>
        </p:spPr>
        <p:txBody>
          <a:bodyPr/>
          <a:lstStyle>
            <a:lvl1pPr>
              <a:defRPr>
                <a:solidFill>
                  <a:schemeClr val="bg1"/>
                </a:solidFill>
                <a:latin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58459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1276E-88A0-AF57-060A-9970F6077953}"/>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FA93D752-A280-26F7-3009-FF151B102E9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8F2BA51A-98F1-CD3E-EA81-82627F689933}"/>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C316C3E4-9A3A-8B58-B0DE-6933B9752508}"/>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5662C1A2-8F33-3D7B-86FB-3762F98732E1}"/>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301259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33B07-7553-D203-0A67-45269B5EA34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DE"/>
          </a:p>
        </p:txBody>
      </p:sp>
      <p:sp>
        <p:nvSpPr>
          <p:cNvPr id="3" name="Textplatzhalter 2">
            <a:extLst>
              <a:ext uri="{FF2B5EF4-FFF2-40B4-BE49-F238E27FC236}">
                <a16:creationId xmlns:a16="http://schemas.microsoft.com/office/drawing/2014/main" id="{562B4CB5-E586-49EE-1C6C-AAAFEAB1CB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018975E-7953-EBF3-D315-91167D86B630}"/>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555C685A-A84A-678E-561B-0ACFCB3CEC2B}"/>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AAF6F566-043C-8797-F091-73750EB7728C}"/>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83774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4D862-CC38-B02B-31CF-06DF343E515A}"/>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6B33B36E-7546-1B8B-C1EB-8787711CDF3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Inhaltsplatzhalter 3">
            <a:extLst>
              <a:ext uri="{FF2B5EF4-FFF2-40B4-BE49-F238E27FC236}">
                <a16:creationId xmlns:a16="http://schemas.microsoft.com/office/drawing/2014/main" id="{B448E7E8-2477-A4BF-FC00-1987282504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Datumsplatzhalter 4">
            <a:extLst>
              <a:ext uri="{FF2B5EF4-FFF2-40B4-BE49-F238E27FC236}">
                <a16:creationId xmlns:a16="http://schemas.microsoft.com/office/drawing/2014/main" id="{CC9112D0-91AC-EF64-17A3-9FA06DA82B37}"/>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6" name="Fußzeilenplatzhalter 5">
            <a:extLst>
              <a:ext uri="{FF2B5EF4-FFF2-40B4-BE49-F238E27FC236}">
                <a16:creationId xmlns:a16="http://schemas.microsoft.com/office/drawing/2014/main" id="{B8C94ED0-72DA-C7CB-0799-F4E5C838A385}"/>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91668952-7ABD-2A52-4E3F-FEC643F81CE1}"/>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45130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F9E66-1188-52D7-ED02-FF442AFE1431}"/>
              </a:ext>
            </a:extLst>
          </p:cNvPr>
          <p:cNvSpPr>
            <a:spLocks noGrp="1"/>
          </p:cNvSpPr>
          <p:nvPr>
            <p:ph type="title"/>
          </p:nvPr>
        </p:nvSpPr>
        <p:spPr>
          <a:xfrm>
            <a:off x="839788" y="365125"/>
            <a:ext cx="10515600" cy="1325563"/>
          </a:xfrm>
        </p:spPr>
        <p:txBody>
          <a:bodyPr/>
          <a:lstStyle/>
          <a:p>
            <a:r>
              <a:rPr lang="de-DE"/>
              <a:t>Mastertitelformat bearbeiten</a:t>
            </a:r>
            <a:endParaRPr lang="en-DE"/>
          </a:p>
        </p:txBody>
      </p:sp>
      <p:sp>
        <p:nvSpPr>
          <p:cNvPr id="3" name="Textplatzhalter 2">
            <a:extLst>
              <a:ext uri="{FF2B5EF4-FFF2-40B4-BE49-F238E27FC236}">
                <a16:creationId xmlns:a16="http://schemas.microsoft.com/office/drawing/2014/main" id="{21E99902-C760-85F3-4D36-E7E22550A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2975BFD-9931-B6B2-B749-F8260351BC6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Textplatzhalter 4">
            <a:extLst>
              <a:ext uri="{FF2B5EF4-FFF2-40B4-BE49-F238E27FC236}">
                <a16:creationId xmlns:a16="http://schemas.microsoft.com/office/drawing/2014/main" id="{12A759BF-3080-FE7D-BB4A-541BCAD39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C497CB1-E273-139A-1A56-A17EA6722D6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7" name="Datumsplatzhalter 6">
            <a:extLst>
              <a:ext uri="{FF2B5EF4-FFF2-40B4-BE49-F238E27FC236}">
                <a16:creationId xmlns:a16="http://schemas.microsoft.com/office/drawing/2014/main" id="{51AC1965-F13C-EC92-D880-9BDA68B5642F}"/>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8" name="Fußzeilenplatzhalter 7">
            <a:extLst>
              <a:ext uri="{FF2B5EF4-FFF2-40B4-BE49-F238E27FC236}">
                <a16:creationId xmlns:a16="http://schemas.microsoft.com/office/drawing/2014/main" id="{FBDB534A-FB37-2F37-CECC-0A1749AC1ACF}"/>
              </a:ext>
            </a:extLst>
          </p:cNvPr>
          <p:cNvSpPr>
            <a:spLocks noGrp="1"/>
          </p:cNvSpPr>
          <p:nvPr>
            <p:ph type="ftr" sz="quarter" idx="11"/>
          </p:nvPr>
        </p:nvSpPr>
        <p:spPr/>
        <p:txBody>
          <a:bodyPr/>
          <a:lstStyle/>
          <a:p>
            <a:endParaRPr lang="en-DE"/>
          </a:p>
        </p:txBody>
      </p:sp>
      <p:sp>
        <p:nvSpPr>
          <p:cNvPr id="9" name="Foliennummernplatzhalter 8">
            <a:extLst>
              <a:ext uri="{FF2B5EF4-FFF2-40B4-BE49-F238E27FC236}">
                <a16:creationId xmlns:a16="http://schemas.microsoft.com/office/drawing/2014/main" id="{099B0F4E-7FFD-8A2D-280A-9B61C3863CC7}"/>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57723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26C2F-55F6-22D5-51F5-28C63E55A85B}"/>
              </a:ext>
            </a:extLst>
          </p:cNvPr>
          <p:cNvSpPr>
            <a:spLocks noGrp="1"/>
          </p:cNvSpPr>
          <p:nvPr>
            <p:ph type="title"/>
          </p:nvPr>
        </p:nvSpPr>
        <p:spPr/>
        <p:txBody>
          <a:bodyPr/>
          <a:lstStyle/>
          <a:p>
            <a:r>
              <a:rPr lang="de-DE"/>
              <a:t>Mastertitelformat bearbeiten</a:t>
            </a:r>
            <a:endParaRPr lang="en-DE"/>
          </a:p>
        </p:txBody>
      </p:sp>
      <p:sp>
        <p:nvSpPr>
          <p:cNvPr id="3" name="Datumsplatzhalter 2">
            <a:extLst>
              <a:ext uri="{FF2B5EF4-FFF2-40B4-BE49-F238E27FC236}">
                <a16:creationId xmlns:a16="http://schemas.microsoft.com/office/drawing/2014/main" id="{6D773B76-3938-5DF4-8D73-49D259FDD341}"/>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4" name="Fußzeilenplatzhalter 3">
            <a:extLst>
              <a:ext uri="{FF2B5EF4-FFF2-40B4-BE49-F238E27FC236}">
                <a16:creationId xmlns:a16="http://schemas.microsoft.com/office/drawing/2014/main" id="{5D5F3B9A-3DEE-03EF-3ECC-DC47C0680D3B}"/>
              </a:ext>
            </a:extLst>
          </p:cNvPr>
          <p:cNvSpPr>
            <a:spLocks noGrp="1"/>
          </p:cNvSpPr>
          <p:nvPr>
            <p:ph type="ftr" sz="quarter" idx="11"/>
          </p:nvPr>
        </p:nvSpPr>
        <p:spPr/>
        <p:txBody>
          <a:bodyPr/>
          <a:lstStyle/>
          <a:p>
            <a:endParaRPr lang="en-DE"/>
          </a:p>
        </p:txBody>
      </p:sp>
      <p:sp>
        <p:nvSpPr>
          <p:cNvPr id="5" name="Foliennummernplatzhalter 4">
            <a:extLst>
              <a:ext uri="{FF2B5EF4-FFF2-40B4-BE49-F238E27FC236}">
                <a16:creationId xmlns:a16="http://schemas.microsoft.com/office/drawing/2014/main" id="{A0AF18A9-12A2-D458-8E85-0DCD6987F58F}"/>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3986935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7C18DB1-4C24-D072-61DA-63C08EAFD9C3}"/>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3" name="Fußzeilenplatzhalter 2">
            <a:extLst>
              <a:ext uri="{FF2B5EF4-FFF2-40B4-BE49-F238E27FC236}">
                <a16:creationId xmlns:a16="http://schemas.microsoft.com/office/drawing/2014/main" id="{E0CCEA0B-8DB9-8ABF-865C-16991E743278}"/>
              </a:ext>
            </a:extLst>
          </p:cNvPr>
          <p:cNvSpPr>
            <a:spLocks noGrp="1"/>
          </p:cNvSpPr>
          <p:nvPr>
            <p:ph type="ftr" sz="quarter" idx="11"/>
          </p:nvPr>
        </p:nvSpPr>
        <p:spPr/>
        <p:txBody>
          <a:bodyPr/>
          <a:lstStyle/>
          <a:p>
            <a:endParaRPr lang="en-DE"/>
          </a:p>
        </p:txBody>
      </p:sp>
      <p:sp>
        <p:nvSpPr>
          <p:cNvPr id="4" name="Foliennummernplatzhalter 3">
            <a:extLst>
              <a:ext uri="{FF2B5EF4-FFF2-40B4-BE49-F238E27FC236}">
                <a16:creationId xmlns:a16="http://schemas.microsoft.com/office/drawing/2014/main" id="{796DE698-3F0A-1430-D0C5-439D8AF10902}"/>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345730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044FC-EC33-0B2E-3217-99FE3468853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Inhaltsplatzhalter 2">
            <a:extLst>
              <a:ext uri="{FF2B5EF4-FFF2-40B4-BE49-F238E27FC236}">
                <a16:creationId xmlns:a16="http://schemas.microsoft.com/office/drawing/2014/main" id="{9C4A8DBB-276E-61A1-D0DD-E650A4E23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Textplatzhalter 3">
            <a:extLst>
              <a:ext uri="{FF2B5EF4-FFF2-40B4-BE49-F238E27FC236}">
                <a16:creationId xmlns:a16="http://schemas.microsoft.com/office/drawing/2014/main" id="{4D1E12C0-E5BC-AAE3-7CF5-252E276AD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AB60BFB-906C-6AC2-80F2-FEE765D508B5}"/>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6" name="Fußzeilenplatzhalter 5">
            <a:extLst>
              <a:ext uri="{FF2B5EF4-FFF2-40B4-BE49-F238E27FC236}">
                <a16:creationId xmlns:a16="http://schemas.microsoft.com/office/drawing/2014/main" id="{D5428F32-7011-8BB5-6F2E-DBA0A6DB92D0}"/>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73DCD55D-8B9C-E291-A818-9114F3AE3BCC}"/>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213844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E8A6C-C6A4-FC98-AE9A-97525AC8D55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Bildplatzhalter 2">
            <a:extLst>
              <a:ext uri="{FF2B5EF4-FFF2-40B4-BE49-F238E27FC236}">
                <a16:creationId xmlns:a16="http://schemas.microsoft.com/office/drawing/2014/main" id="{3EF3E53C-CBF8-EE95-79DE-EF982C4BF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platzhalter 3">
            <a:extLst>
              <a:ext uri="{FF2B5EF4-FFF2-40B4-BE49-F238E27FC236}">
                <a16:creationId xmlns:a16="http://schemas.microsoft.com/office/drawing/2014/main" id="{1D1ACD2C-F9BB-6985-6240-0BA90CE77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1DC5DBB-F957-B363-23DE-1CDF3746D9A3}"/>
              </a:ext>
            </a:extLst>
          </p:cNvPr>
          <p:cNvSpPr>
            <a:spLocks noGrp="1"/>
          </p:cNvSpPr>
          <p:nvPr>
            <p:ph type="dt" sz="half" idx="10"/>
          </p:nvPr>
        </p:nvSpPr>
        <p:spPr/>
        <p:txBody>
          <a:bodyPr/>
          <a:lstStyle/>
          <a:p>
            <a:fld id="{D326EA51-F25D-4BF5-9804-E93AA1380A01}" type="datetimeFigureOut">
              <a:rPr lang="en-DE" smtClean="0"/>
              <a:t>05/20/2025</a:t>
            </a:fld>
            <a:endParaRPr lang="en-DE"/>
          </a:p>
        </p:txBody>
      </p:sp>
      <p:sp>
        <p:nvSpPr>
          <p:cNvPr id="6" name="Fußzeilenplatzhalter 5">
            <a:extLst>
              <a:ext uri="{FF2B5EF4-FFF2-40B4-BE49-F238E27FC236}">
                <a16:creationId xmlns:a16="http://schemas.microsoft.com/office/drawing/2014/main" id="{5A2B686A-C525-67BB-3BE4-2B935616CC6E}"/>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19956F52-F034-5C6C-2A0B-5C96E1D876B3}"/>
              </a:ext>
            </a:extLst>
          </p:cNvPr>
          <p:cNvSpPr>
            <a:spLocks noGrp="1"/>
          </p:cNvSpPr>
          <p:nvPr>
            <p:ph type="sldNum" sz="quarter" idx="12"/>
          </p:nvPr>
        </p:nvSpPr>
        <p:spPr/>
        <p:txBody>
          <a:bodyPr/>
          <a:lstStyle/>
          <a:p>
            <a:fld id="{280F4EB6-87F9-4DF9-822A-32875C954866}" type="slidenum">
              <a:rPr lang="en-DE" smtClean="0"/>
              <a:t>‹#›</a:t>
            </a:fld>
            <a:endParaRPr lang="en-DE"/>
          </a:p>
        </p:txBody>
      </p:sp>
    </p:spTree>
    <p:extLst>
      <p:ext uri="{BB962C8B-B14F-4D97-AF65-F5344CB8AC3E}">
        <p14:creationId xmlns:p14="http://schemas.microsoft.com/office/powerpoint/2010/main" val="221946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9B6FC6A-018B-11BE-C1CD-D3CB1A19C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en-DE" dirty="0"/>
          </a:p>
        </p:txBody>
      </p:sp>
      <p:sp>
        <p:nvSpPr>
          <p:cNvPr id="3" name="Textplatzhalter 2">
            <a:extLst>
              <a:ext uri="{FF2B5EF4-FFF2-40B4-BE49-F238E27FC236}">
                <a16:creationId xmlns:a16="http://schemas.microsoft.com/office/drawing/2014/main" id="{740FA4AF-D697-EAF7-3E77-B905A8A21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E5DA9352-8060-9574-5EB3-45FB520AC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26EA51-F25D-4BF5-9804-E93AA1380A01}" type="datetimeFigureOut">
              <a:rPr lang="en-DE" smtClean="0"/>
              <a:t>05/20/2025</a:t>
            </a:fld>
            <a:endParaRPr lang="en-DE"/>
          </a:p>
        </p:txBody>
      </p:sp>
      <p:sp>
        <p:nvSpPr>
          <p:cNvPr id="5" name="Fußzeilenplatzhalter 4">
            <a:extLst>
              <a:ext uri="{FF2B5EF4-FFF2-40B4-BE49-F238E27FC236}">
                <a16:creationId xmlns:a16="http://schemas.microsoft.com/office/drawing/2014/main" id="{8C429AC0-4118-DF36-E7E2-5EFF33B23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Foliennummernplatzhalter 5">
            <a:extLst>
              <a:ext uri="{FF2B5EF4-FFF2-40B4-BE49-F238E27FC236}">
                <a16:creationId xmlns:a16="http://schemas.microsoft.com/office/drawing/2014/main" id="{855C898A-D07A-725B-2B6C-3777FAA40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0F4EB6-87F9-4DF9-822A-32875C954866}" type="slidenum">
              <a:rPr lang="en-DE" smtClean="0"/>
              <a:t>‹#›</a:t>
            </a:fld>
            <a:endParaRPr lang="en-DE"/>
          </a:p>
        </p:txBody>
      </p:sp>
    </p:spTree>
    <p:extLst>
      <p:ext uri="{BB962C8B-B14F-4D97-AF65-F5344CB8AC3E}">
        <p14:creationId xmlns:p14="http://schemas.microsoft.com/office/powerpoint/2010/main" val="1966005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5.png"/><Relationship Id="rId3" Type="http://schemas.openxmlformats.org/officeDocument/2006/relationships/image" Target="../media/image37.png"/><Relationship Id="rId7" Type="http://schemas.openxmlformats.org/officeDocument/2006/relationships/image" Target="NULL"/><Relationship Id="rId12"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NULL"/><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NULL"/><Relationship Id="rId3" Type="http://schemas.openxmlformats.org/officeDocument/2006/relationships/image" Target="../media/image37.png"/><Relationship Id="rId7" Type="http://schemas.openxmlformats.org/officeDocument/2006/relationships/image" Target="../media/image51.png"/><Relationship Id="rId12"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8.png"/><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59.jpg"/><Relationship Id="rId7" Type="http://schemas.openxmlformats.org/officeDocument/2006/relationships/image" Target="../media/image63.jpg"/><Relationship Id="rId12" Type="http://schemas.openxmlformats.org/officeDocument/2006/relationships/image" Target="../media/image68.jpg"/><Relationship Id="rId2" Type="http://schemas.openxmlformats.org/officeDocument/2006/relationships/image" Target="../media/image58.jpg"/><Relationship Id="rId1" Type="http://schemas.openxmlformats.org/officeDocument/2006/relationships/slideLayout" Target="../slideLayouts/slideLayout13.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jpeg"/><Relationship Id="rId14" Type="http://schemas.openxmlformats.org/officeDocument/2006/relationships/image" Target="../media/image7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5.tif"/><Relationship Id="rId3" Type="http://schemas.openxmlformats.org/officeDocument/2006/relationships/image" Target="../media/image22.png"/><Relationship Id="rId7" Type="http://schemas.openxmlformats.org/officeDocument/2006/relationships/image" Target="../media/image74.png"/><Relationship Id="rId12" Type="http://schemas.openxmlformats.org/officeDocument/2006/relationships/image" Target="../media/image17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1730.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media/image420.png"/><Relationship Id="rId4" Type="http://schemas.openxmlformats.org/officeDocument/2006/relationships/image" Target="../media/image380.png"/></Relationships>
</file>

<file path=ppt/slides/_rels/slide21.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14.png"/><Relationship Id="rId7" Type="http://schemas.openxmlformats.org/officeDocument/2006/relationships/image" Target="../media/image4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0.png"/><Relationship Id="rId5" Type="http://schemas.openxmlformats.org/officeDocument/2006/relationships/image" Target="../media/image430.png"/><Relationship Id="rId10" Type="http://schemas.openxmlformats.org/officeDocument/2006/relationships/image" Target="../media/image490.png"/><Relationship Id="rId4" Type="http://schemas.openxmlformats.org/officeDocument/2006/relationships/image" Target="../media/image410.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NULL"/><Relationship Id="rId5" Type="http://schemas.openxmlformats.org/officeDocument/2006/relationships/image" Target="../media/image410.png"/><Relationship Id="rId10" Type="http://schemas.openxmlformats.org/officeDocument/2006/relationships/image" Target="../media/image503.png"/><Relationship Id="rId4" Type="http://schemas.openxmlformats.org/officeDocument/2006/relationships/image" Target="../media/image430.png"/><Relationship Id="rId9" Type="http://schemas.openxmlformats.org/officeDocument/2006/relationships/image" Target="../media/image380.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191.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9.png"/><Relationship Id="rId7" Type="http://schemas.openxmlformats.org/officeDocument/2006/relationships/image" Target="../media/image231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91.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41.png"/><Relationship Id="rId5" Type="http://schemas.openxmlformats.org/officeDocument/2006/relationships/image" Target="../media/image87.emf"/><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91.png"/><Relationship Id="rId7" Type="http://schemas.openxmlformats.org/officeDocument/2006/relationships/image" Target="../media/image20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6.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92.emf"/></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11.png"/></Relationships>
</file>

<file path=ppt/slides/_rels/slide3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950.png"/><Relationship Id="rId4" Type="http://schemas.openxmlformats.org/officeDocument/2006/relationships/image" Target="../media/image920.png"/></Relationships>
</file>

<file path=ppt/slides/_rels/slide3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91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30.png"/><Relationship Id="rId5" Type="http://schemas.openxmlformats.org/officeDocument/2006/relationships/image" Target="../media/image7.png"/><Relationship Id="rId10" Type="http://schemas.openxmlformats.org/officeDocument/2006/relationships/image" Target="../media/image96.png"/><Relationship Id="rId4" Type="http://schemas.openxmlformats.org/officeDocument/2006/relationships/image" Target="../media/image921.png"/><Relationship Id="rId9" Type="http://schemas.openxmlformats.org/officeDocument/2006/relationships/image" Target="../media/image940.png"/></Relationships>
</file>

<file path=ppt/slides/_rels/slide3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9.png"/><Relationship Id="rId18" Type="http://schemas.openxmlformats.org/officeDocument/2006/relationships/image" Target="../media/image217.png"/><Relationship Id="rId3" Type="http://schemas.openxmlformats.org/officeDocument/2006/relationships/image" Target="../media/image101.png"/><Relationship Id="rId21" Type="http://schemas.openxmlformats.org/officeDocument/2006/relationships/image" Target="../media/image1000.png"/><Relationship Id="rId7" Type="http://schemas.openxmlformats.org/officeDocument/2006/relationships/image" Target="../media/image199.png"/><Relationship Id="rId12" Type="http://schemas.openxmlformats.org/officeDocument/2006/relationships/image" Target="../media/image208.png"/><Relationship Id="rId17" Type="http://schemas.openxmlformats.org/officeDocument/2006/relationships/image" Target="../media/image2150.png"/><Relationship Id="rId2" Type="http://schemas.openxmlformats.org/officeDocument/2006/relationships/notesSlide" Target="../notesSlides/notesSlide23.xml"/><Relationship Id="rId16" Type="http://schemas.openxmlformats.org/officeDocument/2006/relationships/image" Target="../media/image2140.png"/><Relationship Id="rId20" Type="http://schemas.openxmlformats.org/officeDocument/2006/relationships/image" Target="../media/image990.png"/><Relationship Id="rId1" Type="http://schemas.openxmlformats.org/officeDocument/2006/relationships/slideLayout" Target="../slideLayouts/slideLayout13.xml"/><Relationship Id="rId6" Type="http://schemas.openxmlformats.org/officeDocument/2006/relationships/image" Target="../media/image1980.png"/><Relationship Id="rId11" Type="http://schemas.openxmlformats.org/officeDocument/2006/relationships/image" Target="../media/image2120.png"/><Relationship Id="rId5" Type="http://schemas.openxmlformats.org/officeDocument/2006/relationships/image" Target="../media/image197.png"/><Relationship Id="rId15" Type="http://schemas.openxmlformats.org/officeDocument/2006/relationships/image" Target="../media/image991.png"/><Relationship Id="rId10" Type="http://schemas.openxmlformats.org/officeDocument/2006/relationships/image" Target="../media/image2111.png"/><Relationship Id="rId19" Type="http://schemas.openxmlformats.org/officeDocument/2006/relationships/image" Target="../media/image205.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130.png"/></Relationships>
</file>

<file path=ppt/slides/_rels/slide35.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130.png"/><Relationship Id="rId18" Type="http://schemas.openxmlformats.org/officeDocument/2006/relationships/image" Target="../media/image102.png"/><Relationship Id="rId3" Type="http://schemas.openxmlformats.org/officeDocument/2006/relationships/image" Target="../media/image1013.png"/><Relationship Id="rId21" Type="http://schemas.openxmlformats.org/officeDocument/2006/relationships/image" Target="../media/image991.png"/><Relationship Id="rId7" Type="http://schemas.openxmlformats.org/officeDocument/2006/relationships/image" Target="../media/image199.png"/><Relationship Id="rId17" Type="http://schemas.openxmlformats.org/officeDocument/2006/relationships/image" Target="../media/image205.png"/><Relationship Id="rId2" Type="http://schemas.openxmlformats.org/officeDocument/2006/relationships/notesSlide" Target="../notesSlides/notesSlide24.xml"/><Relationship Id="rId16" Type="http://schemas.openxmlformats.org/officeDocument/2006/relationships/image" Target="../media/image217.png"/><Relationship Id="rId20"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980.png"/><Relationship Id="rId5" Type="http://schemas.openxmlformats.org/officeDocument/2006/relationships/image" Target="../media/image197.png"/><Relationship Id="rId15" Type="http://schemas.openxmlformats.org/officeDocument/2006/relationships/image" Target="../media/image2150.png"/><Relationship Id="rId10" Type="http://schemas.openxmlformats.org/officeDocument/2006/relationships/image" Target="../media/image2120.png"/><Relationship Id="rId19" Type="http://schemas.openxmlformats.org/officeDocument/2006/relationships/image" Target="../media/image103.png"/><Relationship Id="rId4" Type="http://schemas.openxmlformats.org/officeDocument/2006/relationships/image" Target="../media/image196.png"/><Relationship Id="rId9" Type="http://schemas.openxmlformats.org/officeDocument/2006/relationships/image" Target="../media/image2111.png"/><Relationship Id="rId14" Type="http://schemas.openxmlformats.org/officeDocument/2006/relationships/image" Target="../media/image2140.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image" Target="../media/image1980.png"/><Relationship Id="rId18" Type="http://schemas.openxmlformats.org/officeDocument/2006/relationships/image" Target="../media/image95.png"/><Relationship Id="rId3" Type="http://schemas.openxmlformats.org/officeDocument/2006/relationships/image" Target="../media/image94.png"/><Relationship Id="rId21" Type="http://schemas.openxmlformats.org/officeDocument/2006/relationships/image" Target="../media/image125.png"/><Relationship Id="rId7" Type="http://schemas.openxmlformats.org/officeDocument/2006/relationships/image" Target="../media/image820.png"/><Relationship Id="rId12" Type="http://schemas.openxmlformats.org/officeDocument/2006/relationships/image" Target="../media/image197.png"/><Relationship Id="rId17" Type="http://schemas.openxmlformats.org/officeDocument/2006/relationships/image" Target="../media/image129.png"/><Relationship Id="rId2" Type="http://schemas.openxmlformats.org/officeDocument/2006/relationships/notesSlide" Target="../notesSlides/notesSlide26.xml"/><Relationship Id="rId16" Type="http://schemas.openxmlformats.org/officeDocument/2006/relationships/image" Target="../media/image128.png"/><Relationship Id="rId20" Type="http://schemas.openxmlformats.org/officeDocument/2006/relationships/image" Target="../media/image124.png"/><Relationship Id="rId1" Type="http://schemas.openxmlformats.org/officeDocument/2006/relationships/slideLayout" Target="../slideLayouts/slideLayout12.xml"/><Relationship Id="rId11" Type="http://schemas.openxmlformats.org/officeDocument/2006/relationships/image" Target="../media/image2200.png"/><Relationship Id="rId15" Type="http://schemas.openxmlformats.org/officeDocument/2006/relationships/image" Target="../media/image127.png"/><Relationship Id="rId23" Type="http://schemas.openxmlformats.org/officeDocument/2006/relationships/image" Target="../media/image500.png"/><Relationship Id="rId10" Type="http://schemas.openxmlformats.org/officeDocument/2006/relationships/image" Target="../media/image850.png"/><Relationship Id="rId19" Type="http://schemas.openxmlformats.org/officeDocument/2006/relationships/image" Target="../media/image121.png"/><Relationship Id="rId9" Type="http://schemas.openxmlformats.org/officeDocument/2006/relationships/image" Target="../media/image840.png"/><Relationship Id="rId14" Type="http://schemas.openxmlformats.org/officeDocument/2006/relationships/image" Target="../media/image221.png"/><Relationship Id="rId22" Type="http://schemas.openxmlformats.org/officeDocument/2006/relationships/image" Target="../media/image491.png"/></Relationships>
</file>

<file path=ppt/slides/_rels/slide38.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image" Target="../media/image1980.png"/><Relationship Id="rId18" Type="http://schemas.openxmlformats.org/officeDocument/2006/relationships/image" Target="../media/image130.png"/><Relationship Id="rId3" Type="http://schemas.openxmlformats.org/officeDocument/2006/relationships/image" Target="../media/image95.png"/><Relationship Id="rId21" Type="http://schemas.openxmlformats.org/officeDocument/2006/relationships/image" Target="../media/image491.png"/><Relationship Id="rId7" Type="http://schemas.openxmlformats.org/officeDocument/2006/relationships/image" Target="../media/image820.png"/><Relationship Id="rId12" Type="http://schemas.openxmlformats.org/officeDocument/2006/relationships/image" Target="../media/image197.png"/><Relationship Id="rId17" Type="http://schemas.openxmlformats.org/officeDocument/2006/relationships/image" Target="../media/image129.png"/><Relationship Id="rId2" Type="http://schemas.openxmlformats.org/officeDocument/2006/relationships/notesSlide" Target="../notesSlides/notesSlide27.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2.xml"/><Relationship Id="rId11" Type="http://schemas.openxmlformats.org/officeDocument/2006/relationships/image" Target="../media/image2200.png"/><Relationship Id="rId15" Type="http://schemas.openxmlformats.org/officeDocument/2006/relationships/image" Target="../media/image127.png"/><Relationship Id="rId10" Type="http://schemas.openxmlformats.org/officeDocument/2006/relationships/image" Target="../media/image850.png"/><Relationship Id="rId19" Type="http://schemas.openxmlformats.org/officeDocument/2006/relationships/image" Target="../media/image131.png"/><Relationship Id="rId4" Type="http://schemas.openxmlformats.org/officeDocument/2006/relationships/image" Target="../media/image94.png"/><Relationship Id="rId9" Type="http://schemas.openxmlformats.org/officeDocument/2006/relationships/image" Target="../media/image840.png"/><Relationship Id="rId14" Type="http://schemas.openxmlformats.org/officeDocument/2006/relationships/image" Target="../media/image221.png"/><Relationship Id="rId22" Type="http://schemas.openxmlformats.org/officeDocument/2006/relationships/image" Target="../media/image500.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133.png"/><Relationship Id="rId7" Type="http://schemas.openxmlformats.org/officeDocument/2006/relationships/image" Target="../media/image1980.png"/><Relationship Id="rId12"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97.png"/><Relationship Id="rId11" Type="http://schemas.openxmlformats.org/officeDocument/2006/relationships/image" Target="../media/image136.png"/><Relationship Id="rId5" Type="http://schemas.openxmlformats.org/officeDocument/2006/relationships/image" Target="../media/image2200.png"/><Relationship Id="rId10" Type="http://schemas.openxmlformats.org/officeDocument/2006/relationships/image" Target="../media/image135.png"/><Relationship Id="rId9"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37.png"/><Relationship Id="rId7" Type="http://schemas.openxmlformats.org/officeDocument/2006/relationships/image" Target="../media/image24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39.png"/><Relationship Id="rId11" Type="http://schemas.openxmlformats.org/officeDocument/2006/relationships/image" Target="../media/image139.png"/><Relationship Id="rId5" Type="http://schemas.openxmlformats.org/officeDocument/2006/relationships/image" Target="../media/image238.png"/><Relationship Id="rId10" Type="http://schemas.openxmlformats.org/officeDocument/2006/relationships/image" Target="../media/image98.png"/><Relationship Id="rId4" Type="http://schemas.openxmlformats.org/officeDocument/2006/relationships/image" Target="../media/image237.png"/><Relationship Id="rId9" Type="http://schemas.openxmlformats.org/officeDocument/2006/relationships/image" Target="../media/image140.png"/></Relationships>
</file>

<file path=ppt/slides/_rels/slide43.xml.rels><?xml version="1.0" encoding="UTF-8" standalone="yes"?>
<Relationships xmlns="http://schemas.openxmlformats.org/package/2006/relationships"><Relationship Id="rId8" Type="http://schemas.openxmlformats.org/officeDocument/2006/relationships/image" Target="../media/image148.png"/><Relationship Id="rId12" Type="http://schemas.openxmlformats.org/officeDocument/2006/relationships/image" Target="../media/image510.png"/><Relationship Id="rId2" Type="http://schemas.openxmlformats.org/officeDocument/2006/relationships/notesSlide" Target="../notesSlides/notesSlide32.xml"/><Relationship Id="rId1" Type="http://schemas.openxmlformats.org/officeDocument/2006/relationships/slideLayout" Target="../slideLayouts/slideLayout12.xml"/><Relationship Id="rId11" Type="http://schemas.openxmlformats.org/officeDocument/2006/relationships/image" Target="../media/image151.png"/><Relationship Id="rId10" Type="http://schemas.openxmlformats.org/officeDocument/2006/relationships/image" Target="../media/image150.png"/><Relationship Id="rId9" Type="http://schemas.openxmlformats.org/officeDocument/2006/relationships/image" Target="../media/image149.png"/></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12"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12.xml"/><Relationship Id="rId11" Type="http://schemas.openxmlformats.org/officeDocument/2006/relationships/image" Target="../media/image151.png"/><Relationship Id="rId10" Type="http://schemas.openxmlformats.org/officeDocument/2006/relationships/image" Target="../media/image150.png"/><Relationship Id="rId9" Type="http://schemas.openxmlformats.org/officeDocument/2006/relationships/image" Target="../media/image149.png"/></Relationships>
</file>

<file path=ppt/slides/_rels/slide4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07.png"/><Relationship Id="rId7" Type="http://schemas.openxmlformats.org/officeDocument/2006/relationships/image" Target="../media/image225.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24.png"/><Relationship Id="rId11" Type="http://schemas.openxmlformats.org/officeDocument/2006/relationships/image" Target="../media/image192.png"/><Relationship Id="rId5" Type="http://schemas.openxmlformats.org/officeDocument/2006/relationships/image" Target="../media/image223.png"/><Relationship Id="rId10" Type="http://schemas.openxmlformats.org/officeDocument/2006/relationships/image" Target="../media/image189.png"/><Relationship Id="rId4" Type="http://schemas.openxmlformats.org/officeDocument/2006/relationships/image" Target="../media/image219.png"/><Relationship Id="rId9" Type="http://schemas.openxmlformats.org/officeDocument/2006/relationships/image" Target="../media/image227.png"/></Relationships>
</file>

<file path=ppt/slides/_rels/slide46.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194.png"/><Relationship Id="rId3" Type="http://schemas.openxmlformats.org/officeDocument/2006/relationships/image" Target="../media/image207.png"/><Relationship Id="rId7" Type="http://schemas.openxmlformats.org/officeDocument/2006/relationships/image" Target="../media/image225.png"/><Relationship Id="rId12"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24.png"/><Relationship Id="rId11" Type="http://schemas.openxmlformats.org/officeDocument/2006/relationships/image" Target="../media/image192.png"/><Relationship Id="rId5" Type="http://schemas.openxmlformats.org/officeDocument/2006/relationships/image" Target="../media/image223.png"/><Relationship Id="rId10" Type="http://schemas.openxmlformats.org/officeDocument/2006/relationships/image" Target="../media/image189.png"/><Relationship Id="rId4" Type="http://schemas.openxmlformats.org/officeDocument/2006/relationships/image" Target="../media/image219.png"/><Relationship Id="rId9" Type="http://schemas.openxmlformats.org/officeDocument/2006/relationships/image" Target="../media/image227.png"/></Relationships>
</file>

<file path=ppt/slides/_rels/slide47.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192.png"/><Relationship Id="rId3" Type="http://schemas.openxmlformats.org/officeDocument/2006/relationships/image" Target="../media/image207.png"/><Relationship Id="rId7" Type="http://schemas.openxmlformats.org/officeDocument/2006/relationships/image" Target="../media/image225.png"/><Relationship Id="rId12" Type="http://schemas.openxmlformats.org/officeDocument/2006/relationships/image" Target="../media/image232.png"/><Relationship Id="rId17" Type="http://schemas.openxmlformats.org/officeDocument/2006/relationships/image" Target="../media/image189.png"/><Relationship Id="rId2" Type="http://schemas.openxmlformats.org/officeDocument/2006/relationships/notesSlide" Target="../notesSlides/notesSlide36.xml"/><Relationship Id="rId16" Type="http://schemas.openxmlformats.org/officeDocument/2006/relationships/image" Target="../media/image234.png"/><Relationship Id="rId1" Type="http://schemas.openxmlformats.org/officeDocument/2006/relationships/slideLayout" Target="../slideLayouts/slideLayout12.xml"/><Relationship Id="rId6" Type="http://schemas.openxmlformats.org/officeDocument/2006/relationships/image" Target="../media/image224.png"/><Relationship Id="rId11" Type="http://schemas.openxmlformats.org/officeDocument/2006/relationships/image" Target="../media/image99.emf"/><Relationship Id="rId5" Type="http://schemas.openxmlformats.org/officeDocument/2006/relationships/image" Target="../media/image223.png"/><Relationship Id="rId15" Type="http://schemas.openxmlformats.org/officeDocument/2006/relationships/image" Target="../media/image227.png"/><Relationship Id="rId10" Type="http://schemas.openxmlformats.org/officeDocument/2006/relationships/image" Target="../media/image230.png"/><Relationship Id="rId4" Type="http://schemas.openxmlformats.org/officeDocument/2006/relationships/image" Target="../media/image219.png"/><Relationship Id="rId9" Type="http://schemas.openxmlformats.org/officeDocument/2006/relationships/image" Target="../media/image229.png"/><Relationship Id="rId14" Type="http://schemas.openxmlformats.org/officeDocument/2006/relationships/image" Target="../media/image226.png"/></Relationships>
</file>

<file path=ppt/slides/_rels/slide4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236.png"/></Relationships>
</file>

<file path=ppt/slides/_rels/slide49.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105.png"/><Relationship Id="rId7" Type="http://schemas.openxmlformats.org/officeDocument/2006/relationships/image" Target="../media/image24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106.png"/><Relationship Id="rId9" Type="http://schemas.openxmlformats.org/officeDocument/2006/relationships/image" Target="../media/image248.png"/></Relationships>
</file>

<file path=ppt/slides/_rels/slide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2.png"/><Relationship Id="rId3" Type="http://schemas.openxmlformats.org/officeDocument/2006/relationships/image" Target="../media/image105.png"/><Relationship Id="rId7" Type="http://schemas.openxmlformats.org/officeDocument/2006/relationships/image" Target="../media/image248.png"/><Relationship Id="rId12" Type="http://schemas.openxmlformats.org/officeDocument/2006/relationships/image" Target="../media/image25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247.png"/><Relationship Id="rId11" Type="http://schemas.openxmlformats.org/officeDocument/2006/relationships/image" Target="../media/image250.png"/><Relationship Id="rId5" Type="http://schemas.openxmlformats.org/officeDocument/2006/relationships/image" Target="../media/image246.png"/><Relationship Id="rId10" Type="http://schemas.openxmlformats.org/officeDocument/2006/relationships/image" Target="../media/image245.png"/><Relationship Id="rId4" Type="http://schemas.openxmlformats.org/officeDocument/2006/relationships/image" Target="../media/image106.png"/><Relationship Id="rId9" Type="http://schemas.openxmlformats.org/officeDocument/2006/relationships/image" Target="../media/image244.png"/></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100.png"/><Relationship Id="rId13" Type="http://schemas.openxmlformats.org/officeDocument/2006/relationships/image" Target="../media/image215.png"/><Relationship Id="rId3" Type="http://schemas.openxmlformats.org/officeDocument/2006/relationships/image" Target="../media/image107.png"/><Relationship Id="rId7" Type="http://schemas.openxmlformats.org/officeDocument/2006/relationships/image" Target="../media/image2061.png"/><Relationship Id="rId12" Type="http://schemas.openxmlformats.org/officeDocument/2006/relationships/image" Target="../media/image2142.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982.png"/><Relationship Id="rId11" Type="http://schemas.openxmlformats.org/officeDocument/2006/relationships/image" Target="../media/image2132.png"/><Relationship Id="rId5" Type="http://schemas.openxmlformats.org/officeDocument/2006/relationships/image" Target="../media/image108.png"/><Relationship Id="rId10" Type="http://schemas.openxmlformats.org/officeDocument/2006/relationships/image" Target="../media/image2122.png"/><Relationship Id="rId4" Type="http://schemas.openxmlformats.org/officeDocument/2006/relationships/image" Target="../media/image1941.png"/><Relationship Id="rId9" Type="http://schemas.openxmlformats.org/officeDocument/2006/relationships/image" Target="../media/image2113.png"/><Relationship Id="rId14" Type="http://schemas.openxmlformats.org/officeDocument/2006/relationships/image" Target="../media/image216.png"/></Relationships>
</file>

<file path=ppt/slides/_rels/slide5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09.emf"/><Relationship Id="rId7" Type="http://schemas.openxmlformats.org/officeDocument/2006/relationships/image" Target="../media/image241.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31.png"/><Relationship Id="rId11" Type="http://schemas.openxmlformats.org/officeDocument/2006/relationships/image" Target="../media/image254.png"/><Relationship Id="rId5" Type="http://schemas.openxmlformats.org/officeDocument/2006/relationships/image" Target="../media/image220.png"/><Relationship Id="rId10" Type="http://schemas.openxmlformats.org/officeDocument/2006/relationships/image" Target="../media/image253.png"/><Relationship Id="rId4" Type="http://schemas.openxmlformats.org/officeDocument/2006/relationships/image" Target="../media/image218.png"/><Relationship Id="rId9" Type="http://schemas.openxmlformats.org/officeDocument/2006/relationships/image" Target="../media/image243.png"/></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40.png"/><Relationship Id="rId13" Type="http://schemas.openxmlformats.org/officeDocument/2006/relationships/image" Target="../media/image690.png"/><Relationship Id="rId18" Type="http://schemas.openxmlformats.org/officeDocument/2006/relationships/image" Target="../media/image740.png"/><Relationship Id="rId3" Type="http://schemas.openxmlformats.org/officeDocument/2006/relationships/image" Target="../media/image590.png"/><Relationship Id="rId7" Type="http://schemas.openxmlformats.org/officeDocument/2006/relationships/image" Target="../media/image630.png"/><Relationship Id="rId12" Type="http://schemas.openxmlformats.org/officeDocument/2006/relationships/image" Target="../media/image680.png"/><Relationship Id="rId17" Type="http://schemas.openxmlformats.org/officeDocument/2006/relationships/image" Target="../media/image730.png"/><Relationship Id="rId2" Type="http://schemas.openxmlformats.org/officeDocument/2006/relationships/notesSlide" Target="../notesSlides/notesSlide44.xml"/><Relationship Id="rId16" Type="http://schemas.openxmlformats.org/officeDocument/2006/relationships/image" Target="../media/image720.png"/><Relationship Id="rId1" Type="http://schemas.openxmlformats.org/officeDocument/2006/relationships/slideLayout" Target="../slideLayouts/slideLayout7.xml"/><Relationship Id="rId6" Type="http://schemas.openxmlformats.org/officeDocument/2006/relationships/image" Target="../media/image620.png"/><Relationship Id="rId11" Type="http://schemas.openxmlformats.org/officeDocument/2006/relationships/image" Target="../media/image670.png"/><Relationship Id="rId5" Type="http://schemas.openxmlformats.org/officeDocument/2006/relationships/image" Target="../media/image610.png"/><Relationship Id="rId15" Type="http://schemas.openxmlformats.org/officeDocument/2006/relationships/image" Target="../media/image710.png"/><Relationship Id="rId10" Type="http://schemas.openxmlformats.org/officeDocument/2006/relationships/image" Target="../media/image660.png"/><Relationship Id="rId4" Type="http://schemas.openxmlformats.org/officeDocument/2006/relationships/image" Target="../media/image600.png"/><Relationship Id="rId9" Type="http://schemas.openxmlformats.org/officeDocument/2006/relationships/image" Target="../media/image650.png"/><Relationship Id="rId1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1.tmp"/><Relationship Id="rId5" Type="http://schemas.openxmlformats.org/officeDocument/2006/relationships/image" Target="../media/image770.png"/><Relationship Id="rId4" Type="http://schemas.openxmlformats.org/officeDocument/2006/relationships/image" Target="../media/image760.png"/></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7.png"/><Relationship Id="rId5" Type="http://schemas.openxmlformats.org/officeDocument/2006/relationships/image" Target="../media/image116.tmp"/><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8.emf"/><Relationship Id="rId5" Type="http://schemas.openxmlformats.org/officeDocument/2006/relationships/image" Target="../media/image112.png"/><Relationship Id="rId4" Type="http://schemas.openxmlformats.org/officeDocument/2006/relationships/image" Target="../media/image27.emf"/></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18.png"/><Relationship Id="rId7" Type="http://schemas.openxmlformats.org/officeDocument/2006/relationships/image" Target="NUL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NULL"/><Relationship Id="rId5" Type="http://schemas.openxmlformats.org/officeDocument/2006/relationships/image" Target="../media/image122.png"/><Relationship Id="rId10" Type="http://schemas.openxmlformats.org/officeDocument/2006/relationships/image" Target="NULL"/><Relationship Id="rId4" Type="http://schemas.openxmlformats.org/officeDocument/2006/relationships/image" Target="../media/image119.png"/><Relationship Id="rId9"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6.png"/><Relationship Id="rId5" Type="http://schemas.openxmlformats.org/officeDocument/2006/relationships/image" Target="../media/image390.png"/><Relationship Id="rId10" Type="http://schemas.openxmlformats.org/officeDocument/2006/relationships/image" Target="../media/image45.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p:cNvSpPr txBox="1">
            <a:spLocks noChangeArrowheads="1"/>
          </p:cNvSpPr>
          <p:nvPr/>
        </p:nvSpPr>
        <p:spPr bwMode="auto">
          <a:xfrm>
            <a:off x="3069280" y="5777344"/>
            <a:ext cx="5745548" cy="707886"/>
          </a:xfrm>
          <a:prstGeom prst="rect">
            <a:avLst/>
          </a:prstGeom>
          <a:noFill/>
          <a:ln w="9525">
            <a:noFill/>
            <a:miter lim="800000"/>
            <a:headEnd/>
            <a:tailEnd/>
          </a:ln>
        </p:spPr>
        <p:txBody>
          <a:bodyPr wrap="none">
            <a:spAutoFit/>
          </a:bodyPr>
          <a:lstStyle/>
          <a:p>
            <a:pPr algn="ctr"/>
            <a:endParaRPr lang="fr-FR" sz="2000" i="1" dirty="0"/>
          </a:p>
          <a:p>
            <a:pPr algn="ctr"/>
            <a:r>
              <a:rPr lang="fr-FR" sz="2000" i="1" dirty="0" err="1"/>
              <a:t>Quantronics</a:t>
            </a:r>
            <a:r>
              <a:rPr lang="fr-FR" sz="2000" i="1" dirty="0"/>
              <a:t> group, SPEC, CEA, Université Paris-Saclay</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98" y="444143"/>
            <a:ext cx="1011084" cy="824797"/>
          </a:xfrm>
          <a:prstGeom prst="rect">
            <a:avLst/>
          </a:prstGeom>
        </p:spPr>
      </p:pic>
      <p:pic>
        <p:nvPicPr>
          <p:cNvPr id="17" name="Immagine 12">
            <a:extLst>
              <a:ext uri="{FF2B5EF4-FFF2-40B4-BE49-F238E27FC236}">
                <a16:creationId xmlns:a16="http://schemas.microsoft.com/office/drawing/2014/main" id="{7E2EDD8E-697C-4A62-9646-F63AB7BEA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523" y="444143"/>
            <a:ext cx="1585321" cy="712504"/>
          </a:xfrm>
          <a:prstGeom prst="rect">
            <a:avLst/>
          </a:prstGeom>
        </p:spPr>
      </p:pic>
      <p:sp>
        <p:nvSpPr>
          <p:cNvPr id="12" name="Rectangle 11"/>
          <p:cNvSpPr/>
          <p:nvPr/>
        </p:nvSpPr>
        <p:spPr>
          <a:xfrm>
            <a:off x="1121240" y="3722829"/>
            <a:ext cx="10134060" cy="1380378"/>
          </a:xfrm>
          <a:prstGeom prst="rect">
            <a:avLst/>
          </a:prstGeom>
        </p:spPr>
        <p:txBody>
          <a:bodyPr wrap="square">
            <a:spAutoFit/>
          </a:bodyPr>
          <a:lstStyle/>
          <a:p>
            <a:pPr algn="ctr">
              <a:lnSpc>
                <a:spcPct val="107000"/>
              </a:lnSpc>
              <a:spcAft>
                <a:spcPts val="800"/>
              </a:spcAft>
            </a:pPr>
            <a: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Superconducting Parallel-Plate Resonators</a:t>
            </a:r>
            <a:b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for Single-Spin Detection</a:t>
            </a:r>
            <a:endParaRPr lang="fr-FR" sz="4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0324" y="345851"/>
            <a:ext cx="969994" cy="973227"/>
          </a:xfrm>
          <a:prstGeom prst="rect">
            <a:avLst/>
          </a:prstGeom>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938" y="613832"/>
            <a:ext cx="1808745" cy="431316"/>
          </a:xfrm>
          <a:prstGeom prst="rect">
            <a:avLst/>
          </a:prstGeom>
        </p:spPr>
      </p:pic>
      <p:grpSp>
        <p:nvGrpSpPr>
          <p:cNvPr id="24" name="Groupe"/>
          <p:cNvGrpSpPr/>
          <p:nvPr/>
        </p:nvGrpSpPr>
        <p:grpSpPr>
          <a:xfrm>
            <a:off x="4257804" y="1835094"/>
            <a:ext cx="5314586" cy="1416709"/>
            <a:chOff x="1329692" y="404215"/>
            <a:chExt cx="7614123" cy="2029696"/>
          </a:xfrm>
        </p:grpSpPr>
        <p:sp>
          <p:nvSpPr>
            <p:cNvPr id="26" name="click"/>
            <p:cNvSpPr/>
            <p:nvPr/>
          </p:nvSpPr>
          <p:spPr>
            <a:xfrm>
              <a:off x="7358955" y="4042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25400" tIns="25400" rIns="25400" bIns="25400" numCol="1"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2400"/>
                <a:t>click</a:t>
              </a:r>
            </a:p>
          </p:txBody>
        </p:sp>
        <p:pic>
          <p:nvPicPr>
            <p:cNvPr id="27" name="Image" descr="Image"/>
            <p:cNvPicPr>
              <a:picLocks noChangeAspect="1"/>
            </p:cNvPicPr>
            <p:nvPr/>
          </p:nvPicPr>
          <p:blipFill>
            <a:blip r:embed="rId7"/>
            <a:stretch>
              <a:fillRect/>
            </a:stretch>
          </p:blipFill>
          <p:spPr>
            <a:xfrm>
              <a:off x="3678685" y="469481"/>
              <a:ext cx="5265130" cy="1964430"/>
            </a:xfrm>
            <a:prstGeom prst="rect">
              <a:avLst/>
            </a:prstGeom>
            <a:ln w="12700" cap="flat">
              <a:noFill/>
              <a:miter lim="400000"/>
            </a:ln>
            <a:effectLst/>
          </p:spPr>
        </p:pic>
        <p:pic>
          <p:nvPicPr>
            <p:cNvPr id="28" name="Image" descr="Image"/>
            <p:cNvPicPr>
              <a:picLocks noChangeAspect="1"/>
            </p:cNvPicPr>
            <p:nvPr/>
          </p:nvPicPr>
          <p:blipFill>
            <a:blip r:embed="rId8"/>
            <a:stretch>
              <a:fillRect/>
            </a:stretch>
          </p:blipFill>
          <p:spPr>
            <a:xfrm>
              <a:off x="1329692" y="697494"/>
              <a:ext cx="2415524" cy="1300612"/>
            </a:xfrm>
            <a:prstGeom prst="rect">
              <a:avLst/>
            </a:prstGeom>
            <a:ln w="12700" cap="flat">
              <a:noFill/>
              <a:miter lim="400000"/>
            </a:ln>
            <a:effectLst/>
          </p:spPr>
        </p:pic>
      </p:grpSp>
      <p:pic>
        <p:nvPicPr>
          <p:cNvPr id="29" name="Picture 9"/>
          <p:cNvPicPr>
            <a:picLocks noChangeAspect="1"/>
          </p:cNvPicPr>
          <p:nvPr/>
        </p:nvPicPr>
        <p:blipFill rotWithShape="1">
          <a:blip r:embed="rId9"/>
          <a:srcRect l="703" t="55491" r="71551" b="3305"/>
          <a:stretch/>
        </p:blipFill>
        <p:spPr>
          <a:xfrm>
            <a:off x="2273732" y="1580097"/>
            <a:ext cx="1984072" cy="1969005"/>
          </a:xfrm>
          <a:prstGeom prst="rect">
            <a:avLst/>
          </a:prstGeom>
        </p:spPr>
      </p:pic>
      <p:pic>
        <p:nvPicPr>
          <p:cNvPr id="2" name="Image 1"/>
          <p:cNvPicPr>
            <a:picLocks noChangeAspect="1"/>
          </p:cNvPicPr>
          <p:nvPr/>
        </p:nvPicPr>
        <p:blipFill>
          <a:blip r:embed="rId10"/>
          <a:stretch>
            <a:fillRect/>
          </a:stretch>
        </p:blipFill>
        <p:spPr>
          <a:xfrm>
            <a:off x="3083860" y="444143"/>
            <a:ext cx="1609059" cy="665349"/>
          </a:xfrm>
          <a:prstGeom prst="rect">
            <a:avLst/>
          </a:prstGeom>
        </p:spPr>
      </p:pic>
      <p:pic>
        <p:nvPicPr>
          <p:cNvPr id="3" name="Image 2"/>
          <p:cNvPicPr>
            <a:picLocks noChangeAspect="1"/>
          </p:cNvPicPr>
          <p:nvPr/>
        </p:nvPicPr>
        <p:blipFill>
          <a:blip r:embed="rId11"/>
          <a:stretch>
            <a:fillRect/>
          </a:stretch>
        </p:blipFill>
        <p:spPr>
          <a:xfrm>
            <a:off x="4892448" y="486588"/>
            <a:ext cx="1456961" cy="622904"/>
          </a:xfrm>
          <a:prstGeom prst="rect">
            <a:avLst/>
          </a:prstGeom>
        </p:spPr>
      </p:pic>
      <p:pic>
        <p:nvPicPr>
          <p:cNvPr id="4" name="Image 3"/>
          <p:cNvPicPr>
            <a:picLocks noChangeAspect="1"/>
          </p:cNvPicPr>
          <p:nvPr/>
        </p:nvPicPr>
        <p:blipFill>
          <a:blip r:embed="rId12"/>
          <a:stretch>
            <a:fillRect/>
          </a:stretch>
        </p:blipFill>
        <p:spPr>
          <a:xfrm>
            <a:off x="10130685" y="613832"/>
            <a:ext cx="1878500" cy="467192"/>
          </a:xfrm>
          <a:prstGeom prst="rect">
            <a:avLst/>
          </a:prstGeom>
        </p:spPr>
      </p:pic>
      <p:sp>
        <p:nvSpPr>
          <p:cNvPr id="16" name="ZoneTexte 17"/>
          <p:cNvSpPr txBox="1"/>
          <p:nvPr/>
        </p:nvSpPr>
        <p:spPr>
          <a:xfrm>
            <a:off x="3246755" y="5513797"/>
            <a:ext cx="5691494" cy="338554"/>
          </a:xfrm>
          <a:prstGeom prst="rect">
            <a:avLst/>
          </a:prstGeom>
          <a:noFill/>
        </p:spPr>
        <p:txBody>
          <a:bodyPr wrap="none" rtlCol="0">
            <a:spAutoFit/>
          </a:bodyPr>
          <a:lstStyle/>
          <a:p>
            <a:pPr algn="ctr"/>
            <a:r>
              <a:rPr lang="fr-FR" sz="1600" u="sng" dirty="0">
                <a:latin typeface="Arial" panose="020B0604020202020204" pitchFamily="34" charset="0"/>
                <a:cs typeface="Arial" panose="020B0604020202020204" pitchFamily="34" charset="0"/>
              </a:rPr>
              <a:t>A. Pscherer</a:t>
            </a:r>
            <a:r>
              <a:rPr lang="fr-FR" sz="1600" dirty="0">
                <a:latin typeface="Arial" panose="020B0604020202020204" pitchFamily="34" charset="0"/>
                <a:cs typeface="Arial" panose="020B0604020202020204" pitchFamily="34" charset="0"/>
              </a:rPr>
              <a:t>, Patrick </a:t>
            </a:r>
            <a:r>
              <a:rPr lang="fr-FR" sz="1600" dirty="0" err="1">
                <a:latin typeface="Arial" panose="020B0604020202020204" pitchFamily="34" charset="0"/>
                <a:cs typeface="Arial" panose="020B0604020202020204" pitchFamily="34" charset="0"/>
              </a:rPr>
              <a:t>Abgrall</a:t>
            </a:r>
            <a:r>
              <a:rPr lang="fr-FR" sz="1600" dirty="0">
                <a:latin typeface="Arial" panose="020B0604020202020204" pitchFamily="34" charset="0"/>
                <a:cs typeface="Arial" panose="020B0604020202020204" pitchFamily="34" charset="0"/>
              </a:rPr>
              <a:t>, J. </a:t>
            </a:r>
            <a:r>
              <a:rPr lang="fr-FR" sz="1600" dirty="0" err="1">
                <a:latin typeface="Arial" panose="020B0604020202020204" pitchFamily="34" charset="0"/>
                <a:cs typeface="Arial" panose="020B0604020202020204" pitchFamily="34" charset="0"/>
              </a:rPr>
              <a:t>O’Sullivan</a:t>
            </a:r>
            <a:r>
              <a:rPr lang="fr-FR" sz="1600" dirty="0">
                <a:latin typeface="Arial" panose="020B0604020202020204" pitchFamily="34" charset="0"/>
                <a:cs typeface="Arial" panose="020B0604020202020204" pitchFamily="34" charset="0"/>
              </a:rPr>
              <a:t>, E. </a:t>
            </a:r>
            <a:r>
              <a:rPr lang="fr-FR" sz="1600" dirty="0" err="1">
                <a:latin typeface="Arial" panose="020B0604020202020204" pitchFamily="34" charset="0"/>
                <a:cs typeface="Arial" panose="020B0604020202020204" pitchFamily="34" charset="0"/>
              </a:rPr>
              <a:t>Flurin</a:t>
            </a:r>
            <a:r>
              <a:rPr lang="fr-FR" sz="1600" dirty="0">
                <a:latin typeface="Arial" panose="020B0604020202020204" pitchFamily="34" charset="0"/>
                <a:cs typeface="Arial" panose="020B0604020202020204" pitchFamily="34" charset="0"/>
              </a:rPr>
              <a:t>, P. </a:t>
            </a:r>
            <a:r>
              <a:rPr lang="fr-FR" sz="1600" dirty="0" err="1">
                <a:latin typeface="Arial" panose="020B0604020202020204" pitchFamily="34" charset="0"/>
                <a:cs typeface="Arial" panose="020B0604020202020204" pitchFamily="34" charset="0"/>
              </a:rPr>
              <a:t>Bertet</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191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3" y="671650"/>
            <a:ext cx="3909901" cy="30410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33" y="3745420"/>
            <a:ext cx="3909901" cy="304103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849350" y="3222203"/>
                <a:ext cx="12217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=300 </m:t>
                      </m:r>
                      <m:r>
                        <m:rPr>
                          <m:sty m:val="p"/>
                        </m:rPr>
                        <a:rPr lang="en-US" b="0" i="0" smtClean="0">
                          <a:latin typeface="Cambria Math" panose="02040503050406030204" pitchFamily="18" charset="0"/>
                        </a:rPr>
                        <m:t>pH</m:t>
                      </m:r>
                    </m:oMath>
                  </m:oMathPara>
                </a14:m>
                <a:endParaRPr lang="fr-FR" dirty="0"/>
              </a:p>
            </p:txBody>
          </p:sp>
        </mc:Choice>
        <mc:Fallback xmlns="">
          <p:sp>
            <p:nvSpPr>
              <p:cNvPr id="5" name="TextBox 4"/>
              <p:cNvSpPr txBox="1">
                <a:spLocks noRot="1" noChangeAspect="1" noMove="1" noResize="1" noEditPoints="1" noAdjustHandles="1" noChangeArrowheads="1" noChangeShapeType="1" noTextEdit="1"/>
              </p:cNvSpPr>
              <p:nvPr/>
            </p:nvSpPr>
            <p:spPr>
              <a:xfrm>
                <a:off x="6849350" y="3222203"/>
                <a:ext cx="1221745" cy="276999"/>
              </a:xfrm>
              <a:prstGeom prst="rect">
                <a:avLst/>
              </a:prstGeom>
              <a:blipFill>
                <a:blip r:embed="rId5"/>
                <a:stretch>
                  <a:fillRect l="-3500" r="-5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49350" y="3586689"/>
                <a:ext cx="1328441"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𝑧𝑝𝑓</m:t>
                          </m:r>
                        </m:sub>
                      </m:sSub>
                      <m:r>
                        <a:rPr lang="en-US" b="0" i="1" smtClean="0">
                          <a:latin typeface="Cambria Math" panose="02040503050406030204" pitchFamily="18" charset="0"/>
                        </a:rPr>
                        <m:t>=91 </m:t>
                      </m:r>
                      <m:r>
                        <m:rPr>
                          <m:sty m:val="p"/>
                        </m:rPr>
                        <a:rPr lang="en-US" b="0" i="0" smtClean="0">
                          <a:latin typeface="Cambria Math" panose="02040503050406030204" pitchFamily="18" charset="0"/>
                        </a:rPr>
                        <m:t>nA</m:t>
                      </m:r>
                    </m:oMath>
                  </m:oMathPara>
                </a14:m>
                <a:endParaRPr lang="fr-FR" dirty="0"/>
              </a:p>
            </p:txBody>
          </p:sp>
        </mc:Choice>
        <mc:Fallback xmlns="">
          <p:sp>
            <p:nvSpPr>
              <p:cNvPr id="7" name="TextBox 6"/>
              <p:cNvSpPr txBox="1">
                <a:spLocks noRot="1" noChangeAspect="1" noMove="1" noResize="1" noEditPoints="1" noAdjustHandles="1" noChangeArrowheads="1" noChangeShapeType="1" noTextEdit="1"/>
              </p:cNvSpPr>
              <p:nvPr/>
            </p:nvSpPr>
            <p:spPr>
              <a:xfrm>
                <a:off x="6849350" y="3586689"/>
                <a:ext cx="1328441" cy="299249"/>
              </a:xfrm>
              <a:prstGeom prst="rect">
                <a:avLst/>
              </a:prstGeom>
              <a:blipFill>
                <a:blip r:embed="rId6"/>
                <a:stretch>
                  <a:fillRect l="-3670" r="-3211"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5085C9-F16D-4EF7-AA50-66C945BAB5F5}"/>
                  </a:ext>
                </a:extLst>
              </p:cNvPr>
              <p:cNvSpPr txBox="1"/>
              <p:nvPr/>
            </p:nvSpPr>
            <p:spPr>
              <a:xfrm>
                <a:off x="6725481" y="1459963"/>
                <a:ext cx="2494914" cy="483466"/>
              </a:xfrm>
              <a:prstGeom prst="rect">
                <a:avLst/>
              </a:prstGeom>
              <a:noFill/>
            </p:spPr>
            <p:txBody>
              <a:bodyPr wrap="none" rtlCol="0">
                <a:spAutoFit/>
              </a:bodyPr>
              <a:lstStyle/>
              <a:p>
                <a:r>
                  <a:rPr lang="en-US" dirty="0"/>
                  <a:t>Energy of the ZPFs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ℏ</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𝑟</m:t>
                        </m:r>
                      </m:sub>
                    </m:sSub>
                  </m:oMath>
                </a14:m>
                <a:endParaRPr lang="fr-FR" dirty="0"/>
              </a:p>
            </p:txBody>
          </p:sp>
        </mc:Choice>
        <mc:Fallback xmlns="">
          <p:sp>
            <p:nvSpPr>
              <p:cNvPr id="10" name="TextBox 9">
                <a:extLst>
                  <a:ext uri="{FF2B5EF4-FFF2-40B4-BE49-F238E27FC236}">
                    <a16:creationId xmlns:a16="http://schemas.microsoft.com/office/drawing/2014/main" id="{4C5085C9-F16D-4EF7-AA50-66C945BAB5F5}"/>
                  </a:ext>
                </a:extLst>
              </p:cNvPr>
              <p:cNvSpPr txBox="1">
                <a:spLocks noRot="1" noChangeAspect="1" noMove="1" noResize="1" noEditPoints="1" noAdjustHandles="1" noChangeArrowheads="1" noChangeShapeType="1" noTextEdit="1"/>
              </p:cNvSpPr>
              <p:nvPr/>
            </p:nvSpPr>
            <p:spPr>
              <a:xfrm>
                <a:off x="6725481" y="1459963"/>
                <a:ext cx="2494914" cy="483466"/>
              </a:xfrm>
              <a:prstGeom prst="rect">
                <a:avLst/>
              </a:prstGeom>
              <a:blipFill>
                <a:blip r:embed="rId7"/>
                <a:stretch>
                  <a:fillRect l="-1951"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0981AA1-7975-4F71-80A7-318F6F65F472}"/>
                  </a:ext>
                </a:extLst>
              </p:cNvPr>
              <p:cNvSpPr txBox="1"/>
              <p:nvPr/>
            </p:nvSpPr>
            <p:spPr>
              <a:xfrm>
                <a:off x="6725481" y="1886248"/>
                <a:ext cx="4422236" cy="483466"/>
              </a:xfrm>
              <a:prstGeom prst="rect">
                <a:avLst/>
              </a:prstGeom>
              <a:noFill/>
            </p:spPr>
            <p:txBody>
              <a:bodyPr wrap="none" rtlCol="0">
                <a:spAutoFit/>
              </a:bodyPr>
              <a:lstStyle/>
              <a:p>
                <a:r>
                  <a:rPr lang="en-US" dirty="0"/>
                  <a:t>half of it is inductive energy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
                      <a:rPr lang="en-US" i="1" smtClean="0">
                        <a:latin typeface="Cambria Math" panose="02040503050406030204" pitchFamily="18" charset="0"/>
                        <a:ea typeface="Cambria Math" panose="02040503050406030204" pitchFamily="18" charset="0"/>
                      </a:rPr>
                      <m:t>ℏ</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𝑟</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𝐿</m:t>
                    </m:r>
                    <m:sSup>
                      <m:sSupPr>
                        <m:ctrlPr>
                          <a:rPr lang="en-US" b="0" i="1" smtClean="0">
                            <a:latin typeface="Cambria Math" panose="02040503050406030204" pitchFamily="18" charset="0"/>
                            <a:ea typeface="Cambria Math" panose="02040503050406030204" pitchFamily="18" charset="0"/>
                          </a:rPr>
                        </m:ctrlPr>
                      </m:sSup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𝑧𝑝𝑓</m:t>
                            </m:r>
                          </m:sub>
                        </m:sSub>
                      </m:e>
                      <m:sup>
                        <m:r>
                          <a:rPr lang="en-US" b="0" i="1" smtClean="0">
                            <a:latin typeface="Cambria Math" panose="02040503050406030204" pitchFamily="18" charset="0"/>
                            <a:ea typeface="Cambria Math" panose="02040503050406030204" pitchFamily="18" charset="0"/>
                          </a:rPr>
                          <m:t>2</m:t>
                        </m:r>
                      </m:sup>
                    </m:sSup>
                  </m:oMath>
                </a14:m>
                <a:endParaRPr lang="fr-FR" dirty="0"/>
              </a:p>
            </p:txBody>
          </p:sp>
        </mc:Choice>
        <mc:Fallback xmlns="">
          <p:sp>
            <p:nvSpPr>
              <p:cNvPr id="11" name="TextBox 10">
                <a:extLst>
                  <a:ext uri="{FF2B5EF4-FFF2-40B4-BE49-F238E27FC236}">
                    <a16:creationId xmlns:a16="http://schemas.microsoft.com/office/drawing/2014/main" id="{E0981AA1-7975-4F71-80A7-318F6F65F472}"/>
                  </a:ext>
                </a:extLst>
              </p:cNvPr>
              <p:cNvSpPr txBox="1">
                <a:spLocks noRot="1" noChangeAspect="1" noMove="1" noResize="1" noEditPoints="1" noAdjustHandles="1" noChangeArrowheads="1" noChangeShapeType="1" noTextEdit="1"/>
              </p:cNvSpPr>
              <p:nvPr/>
            </p:nvSpPr>
            <p:spPr>
              <a:xfrm>
                <a:off x="6725481" y="1886248"/>
                <a:ext cx="4422236" cy="483466"/>
              </a:xfrm>
              <a:prstGeom prst="rect">
                <a:avLst/>
              </a:prstGeom>
              <a:blipFill>
                <a:blip r:embed="rId8"/>
                <a:stretch>
                  <a:fillRect l="-110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F9E72E-66CF-44D1-803F-4016BB23F3FB}"/>
                  </a:ext>
                </a:extLst>
              </p:cNvPr>
              <p:cNvSpPr txBox="1"/>
              <p:nvPr/>
            </p:nvSpPr>
            <p:spPr>
              <a:xfrm>
                <a:off x="6849350" y="2333854"/>
                <a:ext cx="173297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𝑧𝑝𝑓</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ℏ</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𝑟</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den>
                          </m:f>
                        </m:e>
                      </m:rad>
                    </m:oMath>
                  </m:oMathPara>
                </a14:m>
                <a:endParaRPr lang="fr-FR" dirty="0"/>
              </a:p>
            </p:txBody>
          </p:sp>
        </mc:Choice>
        <mc:Fallback xmlns="">
          <p:sp>
            <p:nvSpPr>
              <p:cNvPr id="12" name="TextBox 11">
                <a:extLst>
                  <a:ext uri="{FF2B5EF4-FFF2-40B4-BE49-F238E27FC236}">
                    <a16:creationId xmlns:a16="http://schemas.microsoft.com/office/drawing/2014/main" id="{C8F9E72E-66CF-44D1-803F-4016BB23F3FB}"/>
                  </a:ext>
                </a:extLst>
              </p:cNvPr>
              <p:cNvSpPr txBox="1">
                <a:spLocks noRot="1" noChangeAspect="1" noMove="1" noResize="1" noEditPoints="1" noAdjustHandles="1" noChangeArrowheads="1" noChangeShapeType="1" noTextEdit="1"/>
              </p:cNvSpPr>
              <p:nvPr/>
            </p:nvSpPr>
            <p:spPr>
              <a:xfrm>
                <a:off x="6849350" y="2333854"/>
                <a:ext cx="1732975" cy="818366"/>
              </a:xfrm>
              <a:prstGeom prst="rect">
                <a:avLst/>
              </a:prstGeom>
              <a:blipFill>
                <a:blip r:embed="rId9"/>
                <a:stretch>
                  <a:fillRect b="-7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ZoneTexte 45">
                <a:extLst>
                  <a:ext uri="{FF2B5EF4-FFF2-40B4-BE49-F238E27FC236}">
                    <a16:creationId xmlns:a16="http://schemas.microsoft.com/office/drawing/2014/main" id="{55A6488C-CC46-493E-8D62-950C69928C17}"/>
                  </a:ext>
                </a:extLst>
              </p:cNvPr>
              <p:cNvSpPr txBox="1"/>
              <p:nvPr/>
            </p:nvSpPr>
            <p:spPr>
              <a:xfrm>
                <a:off x="3580876" y="93885"/>
                <a:ext cx="4847609" cy="584775"/>
              </a:xfrm>
              <a:prstGeom prst="rect">
                <a:avLst/>
              </a:prstGeom>
              <a:noFill/>
            </p:spPr>
            <p:txBody>
              <a:bodyPr wrap="none" rtlCol="0">
                <a:spAutoFit/>
              </a:bodyPr>
              <a:lstStyle/>
              <a:p>
                <a:pPr algn="ctr"/>
                <a:r>
                  <a:rPr lang="fr-FR" sz="3200" dirty="0">
                    <a:solidFill>
                      <a:srgbClr val="FF0000"/>
                    </a:solidFill>
                    <a:latin typeface="Arial" panose="020B0604020202020204" pitchFamily="34" charset="0"/>
                    <a:cs typeface="Arial" panose="020B0604020202020204" pitchFamily="34" charset="0"/>
                  </a:rPr>
                  <a:t>Improving the </a:t>
                </a:r>
                <a:r>
                  <a:rPr lang="fr-FR" sz="3200" dirty="0" err="1">
                    <a:solidFill>
                      <a:srgbClr val="FF0000"/>
                    </a:solidFill>
                    <a:latin typeface="Arial" panose="020B0604020202020204" pitchFamily="34" charset="0"/>
                    <a:cs typeface="Arial" panose="020B0604020202020204" pitchFamily="34" charset="0"/>
                  </a:rPr>
                  <a:t>coupling</a:t>
                </a:r>
                <a:r>
                  <a:rPr lang="fr-FR" sz="3200" dirty="0">
                    <a:solidFill>
                      <a:srgbClr val="FF0000"/>
                    </a:solidFill>
                    <a:latin typeface="Arial" panose="020B0604020202020204" pitchFamily="34" charset="0"/>
                    <a:cs typeface="Arial" panose="020B0604020202020204" pitchFamily="34" charset="0"/>
                  </a:rPr>
                  <a:t> </a:t>
                </a:r>
                <a14:m>
                  <m:oMath xmlns:m="http://schemas.openxmlformats.org/officeDocument/2006/math">
                    <m:sSub>
                      <m:sSubPr>
                        <m:ctrlPr>
                          <a:rPr lang="fr-FR" sz="3200" i="1" smtClean="0">
                            <a:solidFill>
                              <a:srgbClr val="FF0000"/>
                            </a:solidFill>
                            <a:latin typeface="Cambria Math" panose="02040503050406030204" pitchFamily="18" charset="0"/>
                            <a:cs typeface="Arial" panose="020B0604020202020204" pitchFamily="34" charset="0"/>
                          </a:rPr>
                        </m:ctrlPr>
                      </m:sSubPr>
                      <m:e>
                        <m:r>
                          <a:rPr lang="en-US" sz="3200" b="0" i="1" smtClean="0">
                            <a:solidFill>
                              <a:srgbClr val="FF0000"/>
                            </a:solidFill>
                            <a:latin typeface="Cambria Math" panose="02040503050406030204" pitchFamily="18" charset="0"/>
                            <a:cs typeface="Arial" panose="020B0604020202020204" pitchFamily="34" charset="0"/>
                          </a:rPr>
                          <m:t>𝑔</m:t>
                        </m:r>
                      </m:e>
                      <m:sub>
                        <m:r>
                          <a:rPr lang="en-US" sz="3200" b="0" i="1" smtClean="0">
                            <a:solidFill>
                              <a:srgbClr val="FF0000"/>
                            </a:solidFill>
                            <a:latin typeface="Cambria Math" panose="02040503050406030204" pitchFamily="18" charset="0"/>
                            <a:cs typeface="Arial" panose="020B0604020202020204" pitchFamily="34" charset="0"/>
                          </a:rPr>
                          <m:t>0</m:t>
                        </m:r>
                      </m:sub>
                    </m:sSub>
                  </m:oMath>
                </a14:m>
                <a:endParaRPr lang="fr-FR" sz="3200" baseline="-25000" dirty="0">
                  <a:solidFill>
                    <a:srgbClr val="FF0000"/>
                  </a:solidFill>
                  <a:latin typeface="Arial" panose="020B0604020202020204" pitchFamily="34" charset="0"/>
                  <a:cs typeface="Arial" panose="020B0604020202020204" pitchFamily="34" charset="0"/>
                </a:endParaRPr>
              </a:p>
            </p:txBody>
          </p:sp>
        </mc:Choice>
        <mc:Fallback xmlns="">
          <p:sp>
            <p:nvSpPr>
              <p:cNvPr id="16" name="ZoneTexte 45">
                <a:extLst>
                  <a:ext uri="{FF2B5EF4-FFF2-40B4-BE49-F238E27FC236}">
                    <a16:creationId xmlns:a16="http://schemas.microsoft.com/office/drawing/2014/main" id="{55A6488C-CC46-493E-8D62-950C69928C17}"/>
                  </a:ext>
                </a:extLst>
              </p:cNvPr>
              <p:cNvSpPr txBox="1">
                <a:spLocks noRot="1" noChangeAspect="1" noMove="1" noResize="1" noEditPoints="1" noAdjustHandles="1" noChangeArrowheads="1" noChangeShapeType="1" noTextEdit="1"/>
              </p:cNvSpPr>
              <p:nvPr/>
            </p:nvSpPr>
            <p:spPr>
              <a:xfrm>
                <a:off x="3580876" y="93885"/>
                <a:ext cx="4847609" cy="584775"/>
              </a:xfrm>
              <a:prstGeom prst="rect">
                <a:avLst/>
              </a:prstGeom>
              <a:blipFill>
                <a:blip r:embed="rId10"/>
                <a:stretch>
                  <a:fillRect l="-276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97C114D-221B-4369-88A1-DC968CB77595}"/>
                  </a:ext>
                </a:extLst>
              </p:cNvPr>
              <p:cNvSpPr txBox="1"/>
              <p:nvPr/>
            </p:nvSpPr>
            <p:spPr>
              <a:xfrm>
                <a:off x="6770306" y="984514"/>
                <a:ext cx="3176832" cy="386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r>
                        <m:rPr>
                          <m:nor/>
                        </m:rPr>
                        <a:rPr lang="de-DE" dirty="0"/>
                        <m:t> </m:t>
                      </m:r>
                      <m:d>
                        <m:dPr>
                          <m:begChr m:val="⟨"/>
                          <m:endChr m:val=""/>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m:t>
                              </m:r>
                            </m:e>
                          </m:d>
                        </m:e>
                      </m:d>
                      <m:acc>
                        <m:accPr>
                          <m:chr m:val="̂"/>
                          <m:ctrlPr>
                            <a:rPr lang="de-DE" i="1">
                              <a:latin typeface="Cambria Math" panose="02040503050406030204" pitchFamily="18" charset="0"/>
                            </a:rPr>
                          </m:ctrlPr>
                        </m:accPr>
                        <m:e>
                          <m:acc>
                            <m:accPr>
                              <m:chr m:val="⃗"/>
                              <m:ctrlPr>
                                <a:rPr lang="de-DE" i="1">
                                  <a:latin typeface="Cambria Math" panose="02040503050406030204" pitchFamily="18" charset="0"/>
                                </a:rPr>
                              </m:ctrlPr>
                            </m:accPr>
                            <m:e>
                              <m:r>
                                <a:rPr lang="de-DE" i="1">
                                  <a:latin typeface="Cambria Math" panose="02040503050406030204" pitchFamily="18" charset="0"/>
                                </a:rPr>
                                <m:t>𝑆</m:t>
                              </m:r>
                            </m:e>
                          </m:acc>
                        </m:e>
                      </m:acc>
                      <m:d>
                        <m:dPr>
                          <m:begChr m:val=""/>
                          <m:endChr m:val="⟩"/>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m:t>
                              </m:r>
                            </m:e>
                          </m:d>
                        </m:e>
                      </m:d>
                      <m:r>
                        <a:rPr lang="de-DE" i="1">
                          <a:latin typeface="Cambria Math" panose="02040503050406030204" pitchFamily="18" charset="0"/>
                          <a:ea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ea typeface="Cambria Math" panose="02040503050406030204" pitchFamily="18" charset="0"/>
                            </a:rPr>
                            <m:t>𝛾</m:t>
                          </m:r>
                        </m:e>
                      </m:acc>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𝐵</m:t>
                              </m:r>
                            </m:e>
                          </m:acc>
                        </m:e>
                        <m:sub>
                          <m:r>
                            <a:rPr lang="en-US" i="1">
                              <a:latin typeface="Cambria Math" panose="02040503050406030204" pitchFamily="18" charset="0"/>
                              <a:ea typeface="Cambria Math" panose="02040503050406030204" pitchFamily="18" charset="0"/>
                            </a:rPr>
                            <m:t>𝑧𝑝𝑓</m:t>
                          </m:r>
                        </m:sub>
                      </m:sSub>
                      <m:d>
                        <m:dPr>
                          <m:ctrlPr>
                            <a:rPr lang="de-DE" i="1">
                              <a:latin typeface="Cambria Math" panose="02040503050406030204" pitchFamily="18" charset="0"/>
                              <a:ea typeface="Cambria Math" panose="02040503050406030204" pitchFamily="18" charset="0"/>
                            </a:rPr>
                          </m:ctrlPr>
                        </m:dPr>
                        <m:e>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𝑟</m:t>
                              </m:r>
                            </m:e>
                          </m:acc>
                        </m:e>
                      </m:d>
                      <m:r>
                        <a:rPr lang="en-US" b="0" i="1" smtClean="0">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𝑧𝑝𝑓</m:t>
                          </m:r>
                        </m:sub>
                      </m:sSub>
                    </m:oMath>
                  </m:oMathPara>
                </a14:m>
                <a:endParaRPr lang="fr-FR" dirty="0"/>
              </a:p>
            </p:txBody>
          </p:sp>
        </mc:Choice>
        <mc:Fallback xmlns="">
          <p:sp>
            <p:nvSpPr>
              <p:cNvPr id="17" name="TextBox 16">
                <a:extLst>
                  <a:ext uri="{FF2B5EF4-FFF2-40B4-BE49-F238E27FC236}">
                    <a16:creationId xmlns:a16="http://schemas.microsoft.com/office/drawing/2014/main" id="{097C114D-221B-4369-88A1-DC968CB77595}"/>
                  </a:ext>
                </a:extLst>
              </p:cNvPr>
              <p:cNvSpPr txBox="1">
                <a:spLocks noRot="1" noChangeAspect="1" noMove="1" noResize="1" noEditPoints="1" noAdjustHandles="1" noChangeArrowheads="1" noChangeShapeType="1" noTextEdit="1"/>
              </p:cNvSpPr>
              <p:nvPr/>
            </p:nvSpPr>
            <p:spPr>
              <a:xfrm>
                <a:off x="6770306" y="984514"/>
                <a:ext cx="3176832" cy="386709"/>
              </a:xfrm>
              <a:prstGeom prst="rect">
                <a:avLst/>
              </a:prstGeom>
              <a:blipFill>
                <a:blip r:embed="rId11"/>
                <a:stretch>
                  <a:fillRect l="-1344" t="-104762" r="-960" b="-185714"/>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F8F82452-190A-4748-A036-4504135295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5800" y="3670499"/>
            <a:ext cx="3886200" cy="3190875"/>
          </a:xfrm>
          <a:prstGeom prst="rect">
            <a:avLst/>
          </a:prstGeom>
        </p:spPr>
      </p:pic>
      <p:grpSp>
        <p:nvGrpSpPr>
          <p:cNvPr id="34" name="Group 33">
            <a:extLst>
              <a:ext uri="{FF2B5EF4-FFF2-40B4-BE49-F238E27FC236}">
                <a16:creationId xmlns:a16="http://schemas.microsoft.com/office/drawing/2014/main" id="{02BB76F0-0BAB-6237-59C8-F102B1B7C6AF}"/>
              </a:ext>
            </a:extLst>
          </p:cNvPr>
          <p:cNvGrpSpPr/>
          <p:nvPr/>
        </p:nvGrpSpPr>
        <p:grpSpPr>
          <a:xfrm>
            <a:off x="1451483" y="984514"/>
            <a:ext cx="4553193" cy="3080101"/>
            <a:chOff x="3337124" y="1140480"/>
            <a:chExt cx="4553193" cy="3080101"/>
          </a:xfrm>
        </p:grpSpPr>
        <p:grpSp>
          <p:nvGrpSpPr>
            <p:cNvPr id="6" name="Gruppieren 6">
              <a:extLst>
                <a:ext uri="{FF2B5EF4-FFF2-40B4-BE49-F238E27FC236}">
                  <a16:creationId xmlns:a16="http://schemas.microsoft.com/office/drawing/2014/main" id="{F4210934-ED47-5D97-2B9E-31852DFA3064}"/>
                </a:ext>
              </a:extLst>
            </p:cNvPr>
            <p:cNvGrpSpPr/>
            <p:nvPr/>
          </p:nvGrpSpPr>
          <p:grpSpPr>
            <a:xfrm>
              <a:off x="3337124" y="1140480"/>
              <a:ext cx="4553193" cy="3080101"/>
              <a:chOff x="4116310" y="877251"/>
              <a:chExt cx="4553193" cy="3080101"/>
            </a:xfrm>
          </p:grpSpPr>
          <p:pic>
            <p:nvPicPr>
              <p:cNvPr id="15" name="Image 32">
                <a:extLst>
                  <a:ext uri="{FF2B5EF4-FFF2-40B4-BE49-F238E27FC236}">
                    <a16:creationId xmlns:a16="http://schemas.microsoft.com/office/drawing/2014/main" id="{773F67C9-DE53-D597-4F37-C2681FE0DA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6310" y="877251"/>
                <a:ext cx="4553193" cy="3080101"/>
              </a:xfrm>
              <a:prstGeom prst="rect">
                <a:avLst/>
              </a:prstGeom>
            </p:spPr>
          </p:pic>
          <p:pic>
            <p:nvPicPr>
              <p:cNvPr id="9" name="Image 12">
                <a:extLst>
                  <a:ext uri="{FF2B5EF4-FFF2-40B4-BE49-F238E27FC236}">
                    <a16:creationId xmlns:a16="http://schemas.microsoft.com/office/drawing/2014/main" id="{38196920-6ACC-8FDD-277C-0874BBE93935}"/>
                  </a:ext>
                </a:extLst>
              </p:cNvPr>
              <p:cNvPicPr>
                <a:picLocks noChangeAspect="1"/>
              </p:cNvPicPr>
              <p:nvPr/>
            </p:nvPicPr>
            <p:blipFill rotWithShape="1">
              <a:blip r:embed="rId14">
                <a:extLst>
                  <a:ext uri="{28A0092B-C50C-407E-A947-70E740481C1C}">
                    <a14:useLocalDpi xmlns:a14="http://schemas.microsoft.com/office/drawing/2010/main" val="0"/>
                  </a:ext>
                </a:extLst>
              </a:blip>
              <a:srcRect l="55528" t="10189" r="21029" b="66524"/>
              <a:stretch/>
            </p:blipFill>
            <p:spPr>
              <a:xfrm rot="16200000">
                <a:off x="5565414" y="2461982"/>
                <a:ext cx="471539" cy="410516"/>
              </a:xfrm>
              <a:prstGeom prst="rect">
                <a:avLst/>
              </a:prstGeom>
            </p:spPr>
          </p:pic>
          <p:pic>
            <p:nvPicPr>
              <p:cNvPr id="13" name="Image 12">
                <a:extLst>
                  <a:ext uri="{FF2B5EF4-FFF2-40B4-BE49-F238E27FC236}">
                    <a16:creationId xmlns:a16="http://schemas.microsoft.com/office/drawing/2014/main" id="{C97A8318-FA86-89D8-5864-8FB449142102}"/>
                  </a:ext>
                </a:extLst>
              </p:cNvPr>
              <p:cNvPicPr>
                <a:picLocks noChangeAspect="1"/>
              </p:cNvPicPr>
              <p:nvPr/>
            </p:nvPicPr>
            <p:blipFill rotWithShape="1">
              <a:blip r:embed="rId14">
                <a:extLst>
                  <a:ext uri="{28A0092B-C50C-407E-A947-70E740481C1C}">
                    <a14:useLocalDpi xmlns:a14="http://schemas.microsoft.com/office/drawing/2010/main" val="0"/>
                  </a:ext>
                </a:extLst>
              </a:blip>
              <a:srcRect l="55528" t="10189" r="21029" b="66524"/>
              <a:stretch/>
            </p:blipFill>
            <p:spPr>
              <a:xfrm rot="16200000">
                <a:off x="6116602" y="1889652"/>
                <a:ext cx="471539" cy="410516"/>
              </a:xfrm>
              <a:prstGeom prst="rect">
                <a:avLst/>
              </a:prstGeom>
            </p:spPr>
          </p:pic>
          <p:pic>
            <p:nvPicPr>
              <p:cNvPr id="14" name="Image 12">
                <a:extLst>
                  <a:ext uri="{FF2B5EF4-FFF2-40B4-BE49-F238E27FC236}">
                    <a16:creationId xmlns:a16="http://schemas.microsoft.com/office/drawing/2014/main" id="{536B784E-AB74-535F-CAF7-8CB849CD5C4A}"/>
                  </a:ext>
                </a:extLst>
              </p:cNvPr>
              <p:cNvPicPr>
                <a:picLocks noChangeAspect="1"/>
              </p:cNvPicPr>
              <p:nvPr/>
            </p:nvPicPr>
            <p:blipFill rotWithShape="1">
              <a:blip r:embed="rId14">
                <a:extLst>
                  <a:ext uri="{28A0092B-C50C-407E-A947-70E740481C1C}">
                    <a14:useLocalDpi xmlns:a14="http://schemas.microsoft.com/office/drawing/2010/main" val="0"/>
                  </a:ext>
                </a:extLst>
              </a:blip>
              <a:srcRect l="55528" t="10189" r="21029" b="66524"/>
              <a:stretch/>
            </p:blipFill>
            <p:spPr>
              <a:xfrm rot="16200000">
                <a:off x="6601590" y="1787869"/>
                <a:ext cx="471539" cy="410516"/>
              </a:xfrm>
              <a:prstGeom prst="rect">
                <a:avLst/>
              </a:prstGeom>
            </p:spPr>
          </p:pic>
        </p:grpSp>
        <p:grpSp>
          <p:nvGrpSpPr>
            <p:cNvPr id="33" name="Group 32">
              <a:extLst>
                <a:ext uri="{FF2B5EF4-FFF2-40B4-BE49-F238E27FC236}">
                  <a16:creationId xmlns:a16="http://schemas.microsoft.com/office/drawing/2014/main" id="{24933E7C-D4ED-35F8-0965-068185EFBBA3}"/>
                </a:ext>
              </a:extLst>
            </p:cNvPr>
            <p:cNvGrpSpPr/>
            <p:nvPr/>
          </p:nvGrpSpPr>
          <p:grpSpPr>
            <a:xfrm>
              <a:off x="5212835" y="2296676"/>
              <a:ext cx="640080" cy="640080"/>
              <a:chOff x="10023338" y="462472"/>
              <a:chExt cx="640080" cy="640080"/>
            </a:xfrm>
            <a:scene3d>
              <a:camera prst="orthographicFront">
                <a:rot lat="1800000" lon="1800000" rev="0"/>
              </a:camera>
              <a:lightRig rig="threePt" dir="t"/>
            </a:scene3d>
          </p:grpSpPr>
          <p:grpSp>
            <p:nvGrpSpPr>
              <p:cNvPr id="23" name="Group 22">
                <a:extLst>
                  <a:ext uri="{FF2B5EF4-FFF2-40B4-BE49-F238E27FC236}">
                    <a16:creationId xmlns:a16="http://schemas.microsoft.com/office/drawing/2014/main" id="{A2A82230-EF9D-CE7D-133A-57D4E6157F9D}"/>
                  </a:ext>
                </a:extLst>
              </p:cNvPr>
              <p:cNvGrpSpPr/>
              <p:nvPr/>
            </p:nvGrpSpPr>
            <p:grpSpPr>
              <a:xfrm>
                <a:off x="10023338" y="462472"/>
                <a:ext cx="640080" cy="640080"/>
                <a:chOff x="10023338" y="462472"/>
                <a:chExt cx="640080" cy="640080"/>
              </a:xfrm>
            </p:grpSpPr>
            <p:sp>
              <p:nvSpPr>
                <p:cNvPr id="21" name="Arc 20">
                  <a:extLst>
                    <a:ext uri="{FF2B5EF4-FFF2-40B4-BE49-F238E27FC236}">
                      <a16:creationId xmlns:a16="http://schemas.microsoft.com/office/drawing/2014/main" id="{9B94AB01-7CF7-8ACB-3D2A-12B68E56EED9}"/>
                    </a:ext>
                  </a:extLst>
                </p:cNvPr>
                <p:cNvSpPr/>
                <p:nvPr/>
              </p:nvSpPr>
              <p:spPr>
                <a:xfrm>
                  <a:off x="10023338" y="462472"/>
                  <a:ext cx="640080" cy="640080"/>
                </a:xfrm>
                <a:prstGeom prst="arc">
                  <a:avLst>
                    <a:gd name="adj1" fmla="val 21554484"/>
                    <a:gd name="adj2" fmla="val 10799859"/>
                  </a:avLst>
                </a:prstGeom>
                <a:ln w="12700">
                  <a:solidFill>
                    <a:srgbClr val="FFC000">
                      <a:alpha val="67000"/>
                    </a:srgb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7874736B-8059-92F4-F0FF-D8CF2F177316}"/>
                    </a:ext>
                  </a:extLst>
                </p:cNvPr>
                <p:cNvSpPr/>
                <p:nvPr/>
              </p:nvSpPr>
              <p:spPr>
                <a:xfrm>
                  <a:off x="10023338" y="462472"/>
                  <a:ext cx="640080" cy="640080"/>
                </a:xfrm>
                <a:prstGeom prst="arc">
                  <a:avLst>
                    <a:gd name="adj1" fmla="val 10777894"/>
                    <a:gd name="adj2" fmla="val 2158319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17F211F-DE30-A1AE-1ABD-7E321D7D19AB}"/>
                  </a:ext>
                </a:extLst>
              </p:cNvPr>
              <p:cNvGrpSpPr>
                <a:grpSpLocks noChangeAspect="1"/>
              </p:cNvGrpSpPr>
              <p:nvPr/>
            </p:nvGrpSpPr>
            <p:grpSpPr>
              <a:xfrm>
                <a:off x="10099538" y="538672"/>
                <a:ext cx="487680" cy="487680"/>
                <a:chOff x="10023338" y="462472"/>
                <a:chExt cx="640080" cy="640080"/>
              </a:xfrm>
            </p:grpSpPr>
            <p:sp>
              <p:nvSpPr>
                <p:cNvPr id="28" name="Arc 27">
                  <a:extLst>
                    <a:ext uri="{FF2B5EF4-FFF2-40B4-BE49-F238E27FC236}">
                      <a16:creationId xmlns:a16="http://schemas.microsoft.com/office/drawing/2014/main" id="{ABE807D6-6E25-DC16-0031-3C60DFC6C8B0}"/>
                    </a:ext>
                  </a:extLst>
                </p:cNvPr>
                <p:cNvSpPr/>
                <p:nvPr/>
              </p:nvSpPr>
              <p:spPr>
                <a:xfrm>
                  <a:off x="10023338" y="462472"/>
                  <a:ext cx="640080" cy="640080"/>
                </a:xfrm>
                <a:prstGeom prst="arc">
                  <a:avLst>
                    <a:gd name="adj1" fmla="val 21554484"/>
                    <a:gd name="adj2" fmla="val 10799859"/>
                  </a:avLst>
                </a:prstGeom>
                <a:ln w="19050">
                  <a:solidFill>
                    <a:srgbClr val="FFC000">
                      <a:alpha val="67000"/>
                    </a:srgb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78964306-8993-259B-73C4-883134E51445}"/>
                    </a:ext>
                  </a:extLst>
                </p:cNvPr>
                <p:cNvSpPr/>
                <p:nvPr/>
              </p:nvSpPr>
              <p:spPr>
                <a:xfrm>
                  <a:off x="10023338" y="462472"/>
                  <a:ext cx="640080" cy="640080"/>
                </a:xfrm>
                <a:prstGeom prst="arc">
                  <a:avLst>
                    <a:gd name="adj1" fmla="val 10777894"/>
                    <a:gd name="adj2" fmla="val 21583191"/>
                  </a:avLst>
                </a:prstGeom>
                <a:ln w="19050">
                  <a:solidFill>
                    <a:srgbClr val="FFC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093EFD0-EC62-C01E-E6B8-F15F1B8F9A27}"/>
                  </a:ext>
                </a:extLst>
              </p:cNvPr>
              <p:cNvGrpSpPr>
                <a:grpSpLocks noChangeAspect="1"/>
              </p:cNvGrpSpPr>
              <p:nvPr/>
            </p:nvGrpSpPr>
            <p:grpSpPr>
              <a:xfrm>
                <a:off x="10209256" y="648390"/>
                <a:ext cx="268244" cy="268244"/>
                <a:chOff x="10023338" y="462472"/>
                <a:chExt cx="640080" cy="640080"/>
              </a:xfrm>
            </p:grpSpPr>
            <p:sp>
              <p:nvSpPr>
                <p:cNvPr id="31" name="Arc 30">
                  <a:extLst>
                    <a:ext uri="{FF2B5EF4-FFF2-40B4-BE49-F238E27FC236}">
                      <a16:creationId xmlns:a16="http://schemas.microsoft.com/office/drawing/2014/main" id="{F8E9F845-B102-E430-75D5-9370F1ACF3CE}"/>
                    </a:ext>
                  </a:extLst>
                </p:cNvPr>
                <p:cNvSpPr/>
                <p:nvPr/>
              </p:nvSpPr>
              <p:spPr>
                <a:xfrm>
                  <a:off x="10023338" y="462472"/>
                  <a:ext cx="640080" cy="640080"/>
                </a:xfrm>
                <a:prstGeom prst="arc">
                  <a:avLst>
                    <a:gd name="adj1" fmla="val 21554484"/>
                    <a:gd name="adj2" fmla="val 10799859"/>
                  </a:avLst>
                </a:prstGeom>
                <a:ln w="25400">
                  <a:solidFill>
                    <a:srgbClr val="FFC000">
                      <a:alpha val="67000"/>
                    </a:srgb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A4E58185-EE6D-8175-4942-3E0C1420E58E}"/>
                    </a:ext>
                  </a:extLst>
                </p:cNvPr>
                <p:cNvSpPr/>
                <p:nvPr/>
              </p:nvSpPr>
              <p:spPr>
                <a:xfrm>
                  <a:off x="10023338" y="462472"/>
                  <a:ext cx="640080" cy="640080"/>
                </a:xfrm>
                <a:prstGeom prst="arc">
                  <a:avLst>
                    <a:gd name="adj1" fmla="val 10777894"/>
                    <a:gd name="adj2" fmla="val 2158319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grpSp>
    </p:spTree>
    <p:extLst>
      <p:ext uri="{BB962C8B-B14F-4D97-AF65-F5344CB8AC3E}">
        <p14:creationId xmlns:p14="http://schemas.microsoft.com/office/powerpoint/2010/main" val="15071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95" y="2035339"/>
            <a:ext cx="5163271" cy="4505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95" y="2035339"/>
            <a:ext cx="5163271" cy="45059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95" y="2035339"/>
            <a:ext cx="5163271" cy="450595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5" y="2035339"/>
            <a:ext cx="5163271" cy="4505954"/>
          </a:xfrm>
          <a:prstGeom prst="rect">
            <a:avLst/>
          </a:prstGeom>
        </p:spPr>
      </p:pic>
      <p:sp>
        <p:nvSpPr>
          <p:cNvPr id="8" name="ZoneTexte 45"/>
          <p:cNvSpPr txBox="1"/>
          <p:nvPr/>
        </p:nvSpPr>
        <p:spPr>
          <a:xfrm>
            <a:off x="3145543" y="159987"/>
            <a:ext cx="5718232"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Parallel</a:t>
            </a:r>
            <a:r>
              <a:rPr lang="fr-FR" sz="3200" dirty="0">
                <a:solidFill>
                  <a:srgbClr val="FF0000"/>
                </a:solidFill>
                <a:latin typeface="Arial" panose="020B0604020202020204" pitchFamily="34" charset="0"/>
                <a:cs typeface="Arial" panose="020B0604020202020204" pitchFamily="34" charset="0"/>
              </a:rPr>
              <a:t> plate </a:t>
            </a:r>
            <a:r>
              <a:rPr lang="fr-FR" sz="3200" dirty="0" err="1">
                <a:solidFill>
                  <a:srgbClr val="FF0000"/>
                </a:solidFill>
                <a:latin typeface="Arial" panose="020B0604020202020204" pitchFamily="34" charset="0"/>
                <a:cs typeface="Arial" panose="020B0604020202020204" pitchFamily="34" charset="0"/>
              </a:rPr>
              <a:t>resonator</a:t>
            </a:r>
            <a:r>
              <a:rPr lang="fr-FR" sz="3200" dirty="0">
                <a:solidFill>
                  <a:srgbClr val="FF0000"/>
                </a:solidFill>
                <a:latin typeface="Arial" panose="020B0604020202020204" pitchFamily="34" charset="0"/>
                <a:cs typeface="Arial" panose="020B0604020202020204" pitchFamily="34" charset="0"/>
              </a:rPr>
              <a:t> design</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755" y="3806284"/>
            <a:ext cx="3459781" cy="269094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8754" y="1060258"/>
            <a:ext cx="3459781" cy="2690941"/>
          </a:xfrm>
          <a:prstGeom prst="rect">
            <a:avLst/>
          </a:prstGeom>
        </p:spPr>
      </p:pic>
      <p:sp>
        <p:nvSpPr>
          <p:cNvPr id="12" name="TextBox 11"/>
          <p:cNvSpPr txBox="1"/>
          <p:nvPr/>
        </p:nvSpPr>
        <p:spPr>
          <a:xfrm>
            <a:off x="6378766" y="5092530"/>
            <a:ext cx="1070421" cy="369332"/>
          </a:xfrm>
          <a:prstGeom prst="rect">
            <a:avLst/>
          </a:prstGeom>
          <a:noFill/>
        </p:spPr>
        <p:txBody>
          <a:bodyPr wrap="none" rtlCol="0">
            <a:spAutoFit/>
          </a:bodyPr>
          <a:lstStyle/>
          <a:p>
            <a:r>
              <a:rPr lang="en-US" dirty="0"/>
              <a:t>nanowire</a:t>
            </a:r>
            <a:endParaRPr lang="fr-FR" dirty="0"/>
          </a:p>
        </p:txBody>
      </p:sp>
      <p:sp>
        <p:nvSpPr>
          <p:cNvPr id="13" name="TextBox 12"/>
          <p:cNvSpPr txBox="1"/>
          <p:nvPr/>
        </p:nvSpPr>
        <p:spPr>
          <a:xfrm>
            <a:off x="6378766" y="1712173"/>
            <a:ext cx="1078629" cy="646331"/>
          </a:xfrm>
          <a:prstGeom prst="rect">
            <a:avLst/>
          </a:prstGeom>
          <a:noFill/>
        </p:spPr>
        <p:txBody>
          <a:bodyPr wrap="none" rtlCol="0">
            <a:spAutoFit/>
          </a:bodyPr>
          <a:lstStyle/>
          <a:p>
            <a:r>
              <a:rPr lang="en-US" dirty="0"/>
              <a:t>counter-</a:t>
            </a:r>
          </a:p>
          <a:p>
            <a:r>
              <a:rPr lang="en-US" dirty="0"/>
              <a:t>electrode</a:t>
            </a:r>
            <a:endParaRPr lang="fr-FR" dirty="0"/>
          </a:p>
        </p:txBody>
      </p:sp>
    </p:spTree>
    <p:extLst>
      <p:ext uri="{BB962C8B-B14F-4D97-AF65-F5344CB8AC3E}">
        <p14:creationId xmlns:p14="http://schemas.microsoft.com/office/powerpoint/2010/main" val="21404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3" y="671650"/>
            <a:ext cx="3909901" cy="30410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33" y="3745420"/>
            <a:ext cx="3909901" cy="304103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539180" y="1276377"/>
                <a:ext cx="12217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=300 </m:t>
                      </m:r>
                      <m:r>
                        <m:rPr>
                          <m:sty m:val="p"/>
                        </m:rPr>
                        <a:rPr lang="en-US" b="0" i="0" smtClean="0">
                          <a:latin typeface="Cambria Math" panose="02040503050406030204" pitchFamily="18" charset="0"/>
                        </a:rPr>
                        <m:t>pH</m:t>
                      </m:r>
                    </m:oMath>
                  </m:oMathPara>
                </a14:m>
                <a:endParaRPr lang="fr-FR" dirty="0"/>
              </a:p>
            </p:txBody>
          </p:sp>
        </mc:Choice>
        <mc:Fallback xmlns="">
          <p:sp>
            <p:nvSpPr>
              <p:cNvPr id="5" name="TextBox 4"/>
              <p:cNvSpPr txBox="1">
                <a:spLocks noRot="1" noChangeAspect="1" noMove="1" noResize="1" noEditPoints="1" noAdjustHandles="1" noChangeArrowheads="1" noChangeShapeType="1" noTextEdit="1"/>
              </p:cNvSpPr>
              <p:nvPr/>
            </p:nvSpPr>
            <p:spPr>
              <a:xfrm>
                <a:off x="4539180" y="1276377"/>
                <a:ext cx="1221745" cy="276999"/>
              </a:xfrm>
              <a:prstGeom prst="rect">
                <a:avLst/>
              </a:prstGeom>
              <a:blipFill>
                <a:blip r:embed="rId5"/>
                <a:stretch>
                  <a:fillRect l="-3500" r="-5500" b="-3260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39180" y="1640863"/>
                <a:ext cx="1328441"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𝑧𝑝𝑓</m:t>
                          </m:r>
                        </m:sub>
                      </m:sSub>
                      <m:r>
                        <a:rPr lang="en-US" b="0" i="1" smtClean="0">
                          <a:latin typeface="Cambria Math" panose="02040503050406030204" pitchFamily="18" charset="0"/>
                        </a:rPr>
                        <m:t>=91 </m:t>
                      </m:r>
                      <m:r>
                        <m:rPr>
                          <m:sty m:val="p"/>
                        </m:rPr>
                        <a:rPr lang="en-US" b="0" i="0" smtClean="0">
                          <a:latin typeface="Cambria Math" panose="02040503050406030204" pitchFamily="18" charset="0"/>
                        </a:rPr>
                        <m:t>nA</m:t>
                      </m:r>
                    </m:oMath>
                  </m:oMathPara>
                </a14:m>
                <a:endParaRPr lang="fr-FR" dirty="0"/>
              </a:p>
            </p:txBody>
          </p:sp>
        </mc:Choice>
        <mc:Fallback xmlns="">
          <p:sp>
            <p:nvSpPr>
              <p:cNvPr id="7" name="TextBox 6"/>
              <p:cNvSpPr txBox="1">
                <a:spLocks noRot="1" noChangeAspect="1" noMove="1" noResize="1" noEditPoints="1" noAdjustHandles="1" noChangeArrowheads="1" noChangeShapeType="1" noTextEdit="1"/>
              </p:cNvSpPr>
              <p:nvPr/>
            </p:nvSpPr>
            <p:spPr>
              <a:xfrm>
                <a:off x="4539180" y="1640863"/>
                <a:ext cx="1328441" cy="299249"/>
              </a:xfrm>
              <a:prstGeom prst="rect">
                <a:avLst/>
              </a:prstGeom>
              <a:blipFill>
                <a:blip r:embed="rId6"/>
                <a:stretch>
                  <a:fillRect l="-3670" r="-3211" b="-28571"/>
                </a:stretch>
              </a:blipFill>
            </p:spPr>
            <p:txBody>
              <a:bodyPr/>
              <a:lstStyle/>
              <a:p>
                <a:r>
                  <a:rPr lang="fr-FR">
                    <a:noFill/>
                  </a:rPr>
                  <a:t> </a:t>
                </a:r>
              </a:p>
            </p:txBody>
          </p:sp>
        </mc:Fallback>
      </mc:AlternateContent>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8877" y="3745420"/>
            <a:ext cx="3909901" cy="304103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8878" y="671650"/>
            <a:ext cx="3909901" cy="3041034"/>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6241866" y="1276377"/>
                <a:ext cx="10771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=13 </m:t>
                      </m:r>
                      <m:r>
                        <m:rPr>
                          <m:sty m:val="p"/>
                        </m:rPr>
                        <a:rPr lang="en-US" b="0" i="0" smtClean="0">
                          <a:latin typeface="Cambria Math" panose="02040503050406030204" pitchFamily="18" charset="0"/>
                        </a:rPr>
                        <m:t>pH</m:t>
                      </m:r>
                    </m:oMath>
                  </m:oMathPara>
                </a14:m>
                <a:endParaRPr lang="fr-FR" dirty="0"/>
              </a:p>
            </p:txBody>
          </p:sp>
        </mc:Choice>
        <mc:Fallback xmlns="">
          <p:sp>
            <p:nvSpPr>
              <p:cNvPr id="12" name="TextBox 11"/>
              <p:cNvSpPr txBox="1">
                <a:spLocks noRot="1" noChangeAspect="1" noMove="1" noResize="1" noEditPoints="1" noAdjustHandles="1" noChangeArrowheads="1" noChangeShapeType="1" noTextEdit="1"/>
              </p:cNvSpPr>
              <p:nvPr/>
            </p:nvSpPr>
            <p:spPr>
              <a:xfrm>
                <a:off x="6241866" y="1276377"/>
                <a:ext cx="1077154" cy="276999"/>
              </a:xfrm>
              <a:prstGeom prst="rect">
                <a:avLst/>
              </a:prstGeom>
              <a:blipFill>
                <a:blip r:embed="rId9"/>
                <a:stretch>
                  <a:fillRect l="-5085" r="-6780" b="-3260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241866" y="1640863"/>
                <a:ext cx="1448025"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𝑧𝑝𝑓</m:t>
                          </m:r>
                        </m:sub>
                      </m:sSub>
                      <m:r>
                        <a:rPr lang="en-US" b="0" i="1" smtClean="0">
                          <a:latin typeface="Cambria Math" panose="02040503050406030204" pitchFamily="18" charset="0"/>
                        </a:rPr>
                        <m:t>=430 </m:t>
                      </m:r>
                      <m:r>
                        <m:rPr>
                          <m:sty m:val="p"/>
                        </m:rPr>
                        <a:rPr lang="en-US" b="0" i="0" smtClean="0">
                          <a:latin typeface="Cambria Math" panose="02040503050406030204" pitchFamily="18" charset="0"/>
                        </a:rPr>
                        <m:t>nA</m:t>
                      </m:r>
                    </m:oMath>
                  </m:oMathPara>
                </a14:m>
                <a:endParaRPr lang="fr-FR" dirty="0"/>
              </a:p>
            </p:txBody>
          </p:sp>
        </mc:Choice>
        <mc:Fallback xmlns="">
          <p:sp>
            <p:nvSpPr>
              <p:cNvPr id="16" name="TextBox 15"/>
              <p:cNvSpPr txBox="1">
                <a:spLocks noRot="1" noChangeAspect="1" noMove="1" noResize="1" noEditPoints="1" noAdjustHandles="1" noChangeArrowheads="1" noChangeShapeType="1" noTextEdit="1"/>
              </p:cNvSpPr>
              <p:nvPr/>
            </p:nvSpPr>
            <p:spPr>
              <a:xfrm>
                <a:off x="6241866" y="1640863"/>
                <a:ext cx="1448025" cy="299249"/>
              </a:xfrm>
              <a:prstGeom prst="rect">
                <a:avLst/>
              </a:prstGeom>
              <a:blipFill>
                <a:blip r:embed="rId10"/>
                <a:stretch>
                  <a:fillRect l="-3797" r="-3797" b="-28571"/>
                </a:stretch>
              </a:blipFill>
            </p:spPr>
            <p:txBody>
              <a:bodyPr/>
              <a:lstStyle/>
              <a:p>
                <a:r>
                  <a:rPr lang="fr-FR">
                    <a:noFill/>
                  </a:rPr>
                  <a:t> </a:t>
                </a:r>
              </a:p>
            </p:txBody>
          </p:sp>
        </mc:Fallback>
      </mc:AlternateContent>
      <p:sp>
        <p:nvSpPr>
          <p:cNvPr id="17" name="ZoneTexte 45"/>
          <p:cNvSpPr txBox="1"/>
          <p:nvPr/>
        </p:nvSpPr>
        <p:spPr>
          <a:xfrm>
            <a:off x="3145543" y="93885"/>
            <a:ext cx="5718232"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Parallel</a:t>
            </a:r>
            <a:r>
              <a:rPr lang="fr-FR" sz="3200" dirty="0">
                <a:solidFill>
                  <a:srgbClr val="FF0000"/>
                </a:solidFill>
                <a:latin typeface="Arial" panose="020B0604020202020204" pitchFamily="34" charset="0"/>
                <a:cs typeface="Arial" panose="020B0604020202020204" pitchFamily="34" charset="0"/>
              </a:rPr>
              <a:t> plate </a:t>
            </a:r>
            <a:r>
              <a:rPr lang="fr-FR" sz="3200" dirty="0" err="1">
                <a:solidFill>
                  <a:srgbClr val="FF0000"/>
                </a:solidFill>
                <a:latin typeface="Arial" panose="020B0604020202020204" pitchFamily="34" charset="0"/>
                <a:cs typeface="Arial" panose="020B0604020202020204" pitchFamily="34" charset="0"/>
              </a:rPr>
              <a:t>resonator</a:t>
            </a:r>
            <a:r>
              <a:rPr lang="fr-FR" sz="3200" dirty="0">
                <a:solidFill>
                  <a:srgbClr val="FF0000"/>
                </a:solidFill>
                <a:latin typeface="Arial" panose="020B0604020202020204" pitchFamily="34" charset="0"/>
                <a:cs typeface="Arial" panose="020B0604020202020204" pitchFamily="34" charset="0"/>
              </a:rPr>
              <a:t> design</a:t>
            </a:r>
            <a:endParaRPr lang="fr-FR" sz="3200" baseline="-250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266283" y="2330913"/>
                <a:ext cx="1476751"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oMath>
                </a14:m>
                <a:r>
                  <a:rPr lang="en-US" dirty="0"/>
                  <a:t> higher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0</m:t>
                        </m:r>
                      </m:sub>
                    </m:sSub>
                  </m:oMath>
                </a14:m>
                <a:endParaRPr lang="fr-FR" dirty="0"/>
              </a:p>
            </p:txBody>
          </p:sp>
        </mc:Choice>
        <mc:Fallback xmlns="">
          <p:sp>
            <p:nvSpPr>
              <p:cNvPr id="8" name="TextBox 7"/>
              <p:cNvSpPr txBox="1">
                <a:spLocks noRot="1" noChangeAspect="1" noMove="1" noResize="1" noEditPoints="1" noAdjustHandles="1" noChangeArrowheads="1" noChangeShapeType="1" noTextEdit="1"/>
              </p:cNvSpPr>
              <p:nvPr/>
            </p:nvSpPr>
            <p:spPr>
              <a:xfrm>
                <a:off x="5266283" y="2330913"/>
                <a:ext cx="1476751" cy="369332"/>
              </a:xfrm>
              <a:prstGeom prst="rect">
                <a:avLst/>
              </a:prstGeom>
              <a:blipFill>
                <a:blip r:embed="rId11"/>
                <a:stretch>
                  <a:fillRect t="-8197" b="-2459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203400" y="2836297"/>
                <a:ext cx="1604991"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25</m:t>
                    </m:r>
                    <m:r>
                      <a:rPr lang="en-US" b="0" i="1" smtClean="0">
                        <a:latin typeface="Cambria Math" panose="02040503050406030204" pitchFamily="18" charset="0"/>
                        <a:ea typeface="Cambria Math" panose="02040503050406030204" pitchFamily="18" charset="0"/>
                      </a:rPr>
                      <m:t>×</m:t>
                    </m:r>
                  </m:oMath>
                </a14:m>
                <a:r>
                  <a:rPr lang="en-US" dirty="0"/>
                  <a:t> higher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𝑃</m:t>
                        </m:r>
                      </m:sub>
                    </m:sSub>
                  </m:oMath>
                </a14:m>
                <a:endParaRPr lang="fr-FR" dirty="0"/>
              </a:p>
            </p:txBody>
          </p:sp>
        </mc:Choice>
        <mc:Fallback xmlns="">
          <p:sp>
            <p:nvSpPr>
              <p:cNvPr id="18" name="TextBox 17"/>
              <p:cNvSpPr txBox="1">
                <a:spLocks noRot="1" noChangeAspect="1" noMove="1" noResize="1" noEditPoints="1" noAdjustHandles="1" noChangeArrowheads="1" noChangeShapeType="1" noTextEdit="1"/>
              </p:cNvSpPr>
              <p:nvPr/>
            </p:nvSpPr>
            <p:spPr>
              <a:xfrm>
                <a:off x="5203400" y="2836297"/>
                <a:ext cx="1604991" cy="369332"/>
              </a:xfrm>
              <a:prstGeom prst="rect">
                <a:avLst/>
              </a:prstGeom>
              <a:blipFill>
                <a:blip r:embed="rId12"/>
                <a:stretch>
                  <a:fillRect t="-8197" b="-2459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97628" y="3890833"/>
                <a:ext cx="2414059" cy="923330"/>
              </a:xfrm>
              <a:prstGeom prst="rect">
                <a:avLst/>
              </a:prstGeom>
              <a:noFill/>
            </p:spPr>
            <p:txBody>
              <a:bodyPr wrap="none" rtlCol="0">
                <a:spAutoFit/>
              </a:bodyPr>
              <a:lstStyle/>
              <a:p>
                <a:pPr algn="ctr"/>
                <a:r>
                  <a:rPr lang="en-US" dirty="0"/>
                  <a:t>together with</a:t>
                </a:r>
              </a:p>
              <a:p>
                <a:pPr algn="ctr"/>
                <a14:m>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oMath>
                </a14:m>
                <a:r>
                  <a:rPr lang="fr-FR" dirty="0"/>
                  <a:t> </a:t>
                </a:r>
                <a:r>
                  <a:rPr lang="fr-FR" dirty="0" err="1"/>
                  <a:t>decrease</a:t>
                </a:r>
                <a:r>
                  <a:rPr lang="fr-FR" dirty="0"/>
                  <a:t> of </a:t>
                </a:r>
                <a14:m>
                  <m:oMath xmlns:m="http://schemas.openxmlformats.org/officeDocument/2006/math">
                    <m:r>
                      <a:rPr lang="fr-FR" i="1" smtClean="0">
                        <a:latin typeface="Cambria Math" panose="02040503050406030204" pitchFamily="18" charset="0"/>
                        <a:ea typeface="Cambria Math" panose="02040503050406030204" pitchFamily="18" charset="0"/>
                      </a:rPr>
                      <m:t>𝜅</m:t>
                    </m:r>
                  </m:oMath>
                </a14:m>
                <a:endParaRPr lang="fr-FR" dirty="0"/>
              </a:p>
              <a:p>
                <a:pPr algn="ctr"/>
                <a14:m>
                  <m:oMath xmlns:m="http://schemas.openxmlformats.org/officeDocument/2006/math">
                    <m:r>
                      <a:rPr lang="fr-F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m:t>
                    </m:r>
                  </m:oMath>
                </a14:m>
                <a:r>
                  <a:rPr lang="fr-FR" dirty="0"/>
                  <a:t> </a:t>
                </a:r>
                <a:r>
                  <a:rPr lang="fr-FR" dirty="0" err="1"/>
                  <a:t>increase</a:t>
                </a:r>
                <a:r>
                  <a:rPr lang="fr-FR" dirty="0"/>
                  <a:t> of </a:t>
                </a:r>
                <a14:m>
                  <m:oMath xmlns:m="http://schemas.openxmlformats.org/officeDocument/2006/math">
                    <m:sSub>
                      <m:sSubPr>
                        <m:ctrlPr>
                          <a:rPr lang="fr-F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𝑃</m:t>
                        </m:r>
                      </m:sub>
                    </m:sSub>
                  </m:oMath>
                </a14:m>
                <a:endParaRPr lang="fr-FR" dirty="0"/>
              </a:p>
            </p:txBody>
          </p:sp>
        </mc:Choice>
        <mc:Fallback xmlns="">
          <p:sp>
            <p:nvSpPr>
              <p:cNvPr id="9" name="TextBox 8"/>
              <p:cNvSpPr txBox="1">
                <a:spLocks noRot="1" noChangeAspect="1" noMove="1" noResize="1" noEditPoints="1" noAdjustHandles="1" noChangeArrowheads="1" noChangeShapeType="1" noTextEdit="1"/>
              </p:cNvSpPr>
              <p:nvPr/>
            </p:nvSpPr>
            <p:spPr>
              <a:xfrm>
                <a:off x="4797628" y="3890833"/>
                <a:ext cx="2414059" cy="923330"/>
              </a:xfrm>
              <a:prstGeom prst="rect">
                <a:avLst/>
              </a:prstGeom>
              <a:blipFill>
                <a:blip r:embed="rId13"/>
                <a:stretch>
                  <a:fillRect t="-3289" b="-9211"/>
                </a:stretch>
              </a:blipFill>
            </p:spPr>
            <p:txBody>
              <a:bodyPr/>
              <a:lstStyle/>
              <a:p>
                <a:r>
                  <a:rPr lang="fr-FR">
                    <a:noFill/>
                  </a:rPr>
                  <a:t> </a:t>
                </a:r>
              </a:p>
            </p:txBody>
          </p:sp>
        </mc:Fallback>
      </mc:AlternateContent>
    </p:spTree>
    <p:extLst>
      <p:ext uri="{BB962C8B-B14F-4D97-AF65-F5344CB8AC3E}">
        <p14:creationId xmlns:p14="http://schemas.microsoft.com/office/powerpoint/2010/main" val="28332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8" grpId="0"/>
      <p:bldP spid="1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a:extLst>
              <a:ext uri="{FF2B5EF4-FFF2-40B4-BE49-F238E27FC236}">
                <a16:creationId xmlns:a16="http://schemas.microsoft.com/office/drawing/2014/main" id="{669C68F3-E6B7-4E13-91CE-4AF659E72176}"/>
              </a:ext>
            </a:extLst>
          </p:cNvPr>
          <p:cNvSpPr txBox="1"/>
          <p:nvPr/>
        </p:nvSpPr>
        <p:spPr>
          <a:xfrm>
            <a:off x="3339509" y="159987"/>
            <a:ext cx="5330305"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Antenna-coupled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75F1D65-3BA2-49FE-8424-501F2E446B4A}"/>
              </a:ext>
            </a:extLst>
          </p:cNvPr>
          <p:cNvPicPr>
            <a:picLocks noChangeAspect="1"/>
          </p:cNvPicPr>
          <p:nvPr/>
        </p:nvPicPr>
        <p:blipFill>
          <a:blip r:embed="rId2"/>
          <a:stretch>
            <a:fillRect/>
          </a:stretch>
        </p:blipFill>
        <p:spPr>
          <a:xfrm>
            <a:off x="4663328" y="1476374"/>
            <a:ext cx="7286625" cy="5381625"/>
          </a:xfrm>
          <a:prstGeom prst="rect">
            <a:avLst/>
          </a:prstGeom>
        </p:spPr>
      </p:pic>
      <p:pic>
        <p:nvPicPr>
          <p:cNvPr id="12" name="Picture 11">
            <a:extLst>
              <a:ext uri="{FF2B5EF4-FFF2-40B4-BE49-F238E27FC236}">
                <a16:creationId xmlns:a16="http://schemas.microsoft.com/office/drawing/2014/main" id="{45107279-3DA1-4B2B-9595-46CD8258CB49}"/>
              </a:ext>
            </a:extLst>
          </p:cNvPr>
          <p:cNvPicPr>
            <a:picLocks noChangeAspect="1"/>
          </p:cNvPicPr>
          <p:nvPr/>
        </p:nvPicPr>
        <p:blipFill>
          <a:blip r:embed="rId3"/>
          <a:srcRect l="24114" r="19539"/>
          <a:stretch>
            <a:fillRect/>
          </a:stretch>
        </p:blipFill>
        <p:spPr>
          <a:xfrm>
            <a:off x="313765" y="1476375"/>
            <a:ext cx="4105836" cy="5381625"/>
          </a:xfrm>
          <a:custGeom>
            <a:avLst/>
            <a:gdLst>
              <a:gd name="connsiteX0" fmla="*/ 253854 w 4105836"/>
              <a:gd name="connsiteY0" fmla="*/ 0 h 5381625"/>
              <a:gd name="connsiteX1" fmla="*/ 3851983 w 4105836"/>
              <a:gd name="connsiteY1" fmla="*/ 0 h 5381625"/>
              <a:gd name="connsiteX2" fmla="*/ 3903135 w 4105836"/>
              <a:gd name="connsiteY2" fmla="*/ 5157 h 5381625"/>
              <a:gd name="connsiteX3" fmla="*/ 4105836 w 4105836"/>
              <a:gd name="connsiteY3" fmla="*/ 253863 h 5381625"/>
              <a:gd name="connsiteX4" fmla="*/ 4105836 w 4105836"/>
              <a:gd name="connsiteY4" fmla="*/ 5127761 h 5381625"/>
              <a:gd name="connsiteX5" fmla="*/ 3851972 w 4105836"/>
              <a:gd name="connsiteY5" fmla="*/ 5381625 h 5381625"/>
              <a:gd name="connsiteX6" fmla="*/ 253864 w 4105836"/>
              <a:gd name="connsiteY6" fmla="*/ 5381625 h 5381625"/>
              <a:gd name="connsiteX7" fmla="*/ 0 w 4105836"/>
              <a:gd name="connsiteY7" fmla="*/ 5127761 h 5381625"/>
              <a:gd name="connsiteX8" fmla="*/ 0 w 4105836"/>
              <a:gd name="connsiteY8" fmla="*/ 253863 h 5381625"/>
              <a:gd name="connsiteX9" fmla="*/ 202702 w 4105836"/>
              <a:gd name="connsiteY9" fmla="*/ 5157 h 5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5836" h="5381625">
                <a:moveTo>
                  <a:pt x="253854" y="0"/>
                </a:moveTo>
                <a:lnTo>
                  <a:pt x="3851983" y="0"/>
                </a:lnTo>
                <a:lnTo>
                  <a:pt x="3903135" y="5157"/>
                </a:lnTo>
                <a:cubicBezTo>
                  <a:pt x="4018816" y="28829"/>
                  <a:pt x="4105836" y="131184"/>
                  <a:pt x="4105836" y="253863"/>
                </a:cubicBezTo>
                <a:lnTo>
                  <a:pt x="4105836" y="5127761"/>
                </a:lnTo>
                <a:cubicBezTo>
                  <a:pt x="4105836" y="5267966"/>
                  <a:pt x="3992177" y="5381625"/>
                  <a:pt x="3851972" y="5381625"/>
                </a:cubicBezTo>
                <a:lnTo>
                  <a:pt x="253864" y="5381625"/>
                </a:lnTo>
                <a:cubicBezTo>
                  <a:pt x="113659" y="5381625"/>
                  <a:pt x="0" y="5267966"/>
                  <a:pt x="0" y="5127761"/>
                </a:cubicBezTo>
                <a:lnTo>
                  <a:pt x="0" y="253863"/>
                </a:lnTo>
                <a:cubicBezTo>
                  <a:pt x="0" y="131184"/>
                  <a:pt x="87020" y="28829"/>
                  <a:pt x="202702" y="5157"/>
                </a:cubicBezTo>
                <a:close/>
              </a:path>
            </a:pathLst>
          </a:custGeom>
        </p:spPr>
      </p:pic>
      <p:grpSp>
        <p:nvGrpSpPr>
          <p:cNvPr id="23" name="Group 22">
            <a:extLst>
              <a:ext uri="{FF2B5EF4-FFF2-40B4-BE49-F238E27FC236}">
                <a16:creationId xmlns:a16="http://schemas.microsoft.com/office/drawing/2014/main" id="{82E309DC-D9D8-4FF3-9C99-24882E75E137}"/>
              </a:ext>
            </a:extLst>
          </p:cNvPr>
          <p:cNvGrpSpPr/>
          <p:nvPr/>
        </p:nvGrpSpPr>
        <p:grpSpPr>
          <a:xfrm>
            <a:off x="4216900" y="1481532"/>
            <a:ext cx="3943999" cy="5333606"/>
            <a:chOff x="4216900" y="1481532"/>
            <a:chExt cx="3943999" cy="5333606"/>
          </a:xfrm>
        </p:grpSpPr>
        <p:sp>
          <p:nvSpPr>
            <p:cNvPr id="13" name="Rectangle: Rounded Corners 12">
              <a:extLst>
                <a:ext uri="{FF2B5EF4-FFF2-40B4-BE49-F238E27FC236}">
                  <a16:creationId xmlns:a16="http://schemas.microsoft.com/office/drawing/2014/main" id="{45D7D336-0404-48FF-AD45-A04C435C49C8}"/>
                </a:ext>
              </a:extLst>
            </p:cNvPr>
            <p:cNvSpPr>
              <a:spLocks noChangeAspect="1"/>
            </p:cNvSpPr>
            <p:nvPr/>
          </p:nvSpPr>
          <p:spPr>
            <a:xfrm>
              <a:off x="7339732" y="3450431"/>
              <a:ext cx="821167" cy="1076325"/>
            </a:xfrm>
            <a:prstGeom prst="roundRect">
              <a:avLst>
                <a:gd name="adj" fmla="val 6405"/>
              </a:avLst>
            </a:prstGeom>
            <a:noFill/>
            <a:ln w="25400">
              <a:solidFill>
                <a:srgbClr val="FF0000"/>
              </a:solidFill>
            </a:ln>
            <a:scene3d>
              <a:camera prst="perspectiveContrastingLeftFacing" fov="2400000">
                <a:rot lat="7800000" lon="600000" rev="2138678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427AB21-EDEA-4796-94E8-6EB3FF2FF81D}"/>
                </a:ext>
              </a:extLst>
            </p:cNvPr>
            <p:cNvCxnSpPr>
              <a:cxnSpLocks/>
              <a:endCxn id="12" idx="2"/>
            </p:cNvCxnSpPr>
            <p:nvPr/>
          </p:nvCxnSpPr>
          <p:spPr>
            <a:xfrm flipH="1" flipV="1">
              <a:off x="4216900" y="1481532"/>
              <a:ext cx="3943999" cy="22570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0C1AA0-DB06-4A36-B36D-78DFCC4329A2}"/>
                </a:ext>
              </a:extLst>
            </p:cNvPr>
            <p:cNvCxnSpPr>
              <a:cxnSpLocks/>
            </p:cNvCxnSpPr>
            <p:nvPr/>
          </p:nvCxnSpPr>
          <p:spPr>
            <a:xfrm flipH="1">
              <a:off x="4295775" y="4405313"/>
              <a:ext cx="3831432" cy="24098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48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C1E70-B7F7-4AD8-BC72-02307EE53346}"/>
              </a:ext>
            </a:extLst>
          </p:cNvPr>
          <p:cNvPicPr>
            <a:picLocks noChangeAspect="1"/>
          </p:cNvPicPr>
          <p:nvPr/>
        </p:nvPicPr>
        <p:blipFill>
          <a:blip r:embed="rId2"/>
          <a:stretch>
            <a:fillRect/>
          </a:stretch>
        </p:blipFill>
        <p:spPr>
          <a:xfrm>
            <a:off x="572266" y="1020920"/>
            <a:ext cx="11010900" cy="5598955"/>
          </a:xfrm>
          <a:prstGeom prst="rect">
            <a:avLst/>
          </a:prstGeom>
        </p:spPr>
      </p:pic>
      <p:pic>
        <p:nvPicPr>
          <p:cNvPr id="6" name="Picture 5">
            <a:extLst>
              <a:ext uri="{FF2B5EF4-FFF2-40B4-BE49-F238E27FC236}">
                <a16:creationId xmlns:a16="http://schemas.microsoft.com/office/drawing/2014/main" id="{883F68C5-3B0D-4BFC-892F-DB1E33F69961}"/>
              </a:ext>
            </a:extLst>
          </p:cNvPr>
          <p:cNvPicPr>
            <a:picLocks noChangeAspect="1"/>
          </p:cNvPicPr>
          <p:nvPr/>
        </p:nvPicPr>
        <p:blipFill>
          <a:blip r:embed="rId3"/>
          <a:stretch>
            <a:fillRect/>
          </a:stretch>
        </p:blipFill>
        <p:spPr>
          <a:xfrm>
            <a:off x="590550" y="1209515"/>
            <a:ext cx="10974332" cy="2286319"/>
          </a:xfrm>
          <a:prstGeom prst="rect">
            <a:avLst/>
          </a:prstGeom>
        </p:spPr>
      </p:pic>
      <p:sp>
        <p:nvSpPr>
          <p:cNvPr id="2" name="ZoneTexte 45">
            <a:extLst>
              <a:ext uri="{FF2B5EF4-FFF2-40B4-BE49-F238E27FC236}">
                <a16:creationId xmlns:a16="http://schemas.microsoft.com/office/drawing/2014/main" id="{A24593B3-4412-5649-99DE-1B18E1BE5F80}"/>
              </a:ext>
            </a:extLst>
          </p:cNvPr>
          <p:cNvSpPr txBox="1"/>
          <p:nvPr/>
        </p:nvSpPr>
        <p:spPr>
          <a:xfrm>
            <a:off x="3339509" y="159987"/>
            <a:ext cx="5330305"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Antenna-coupled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endParaRPr lang="fr-FR" sz="3200"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0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45">
            <a:extLst>
              <a:ext uri="{FF2B5EF4-FFF2-40B4-BE49-F238E27FC236}">
                <a16:creationId xmlns:a16="http://schemas.microsoft.com/office/drawing/2014/main" id="{191CB60E-E244-4989-A09D-B7E93D2728FF}"/>
              </a:ext>
            </a:extLst>
          </p:cNvPr>
          <p:cNvSpPr txBox="1"/>
          <p:nvPr/>
        </p:nvSpPr>
        <p:spPr>
          <a:xfrm>
            <a:off x="3339513" y="159987"/>
            <a:ext cx="5330305"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Antenna-coupled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83F68C5-3B0D-4BFC-892F-DB1E33F69961}"/>
              </a:ext>
            </a:extLst>
          </p:cNvPr>
          <p:cNvPicPr>
            <a:picLocks noChangeAspect="1"/>
          </p:cNvPicPr>
          <p:nvPr/>
        </p:nvPicPr>
        <p:blipFill>
          <a:blip r:embed="rId2"/>
          <a:stretch>
            <a:fillRect/>
          </a:stretch>
        </p:blipFill>
        <p:spPr>
          <a:xfrm>
            <a:off x="590550" y="1209515"/>
            <a:ext cx="10974332" cy="2286319"/>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79E15B-1FC2-4E84-9E1F-962FA3AF8797}"/>
                  </a:ext>
                </a:extLst>
              </p:cNvPr>
              <p:cNvSpPr txBox="1"/>
              <p:nvPr/>
            </p:nvSpPr>
            <p:spPr>
              <a:xfrm>
                <a:off x="5819775" y="4067174"/>
                <a:ext cx="1428148"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r>
                        <m:rPr>
                          <m:aln/>
                        </m:rPr>
                        <a:rPr lang="en-US" b="0" i="1" smtClean="0">
                          <a:latin typeface="Cambria Math" panose="02040503050406030204" pitchFamily="18" charset="0"/>
                        </a:rPr>
                        <m:t>=</m:t>
                      </m:r>
                      <m:r>
                        <a:rPr lang="en-US" b="0" i="1" smtClean="0">
                          <a:latin typeface="Cambria Math" panose="02040503050406030204" pitchFamily="18" charset="0"/>
                        </a:rPr>
                        <m:t>4150</m:t>
                      </m:r>
                    </m:oMath>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𝑄</m:t>
                          </m:r>
                        </m:e>
                        <m:sub>
                          <m:r>
                            <a:rPr lang="en-US" b="0" i="1" smtClean="0">
                              <a:solidFill>
                                <a:srgbClr val="FF0000"/>
                              </a:solidFill>
                              <a:latin typeface="Cambria Math" panose="02040503050406030204" pitchFamily="18" charset="0"/>
                            </a:rPr>
                            <m:t>𝑖</m:t>
                          </m:r>
                        </m:sub>
                      </m:sSub>
                      <m:r>
                        <m:rPr>
                          <m:aln/>
                        </m:rP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25600</m:t>
                      </m:r>
                    </m:oMath>
                  </m:oMathPara>
                </a14:m>
                <a:endParaRPr lang="en-US" dirty="0"/>
              </a:p>
            </p:txBody>
          </p:sp>
        </mc:Choice>
        <mc:Fallback xmlns="">
          <p:sp>
            <p:nvSpPr>
              <p:cNvPr id="2" name="TextBox 1">
                <a:extLst>
                  <a:ext uri="{FF2B5EF4-FFF2-40B4-BE49-F238E27FC236}">
                    <a16:creationId xmlns:a16="http://schemas.microsoft.com/office/drawing/2014/main" id="{2D79E15B-1FC2-4E84-9E1F-962FA3AF8797}"/>
                  </a:ext>
                </a:extLst>
              </p:cNvPr>
              <p:cNvSpPr txBox="1">
                <a:spLocks noRot="1" noChangeAspect="1" noMove="1" noResize="1" noEditPoints="1" noAdjustHandles="1" noChangeArrowheads="1" noChangeShapeType="1" noTextEdit="1"/>
              </p:cNvSpPr>
              <p:nvPr/>
            </p:nvSpPr>
            <p:spPr>
              <a:xfrm>
                <a:off x="5819775" y="4067174"/>
                <a:ext cx="1428148" cy="646331"/>
              </a:xfrm>
              <a:prstGeom prst="rect">
                <a:avLst/>
              </a:prstGeom>
              <a:blipFill>
                <a:blip r:embed="rId3"/>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4CA764-BC9E-470B-AC6E-C2B724E2E596}"/>
                  </a:ext>
                </a:extLst>
              </p:cNvPr>
              <p:cNvSpPr txBox="1"/>
              <p:nvPr/>
            </p:nvSpPr>
            <p:spPr>
              <a:xfrm>
                <a:off x="8141661" y="4067174"/>
                <a:ext cx="142814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r>
                        <m:rPr>
                          <m:aln/>
                        </m:rPr>
                        <a:rPr lang="en-US" b="0" i="1" smtClean="0">
                          <a:latin typeface="Cambria Math" panose="02040503050406030204" pitchFamily="18" charset="0"/>
                        </a:rPr>
                        <m:t>=</m:t>
                      </m:r>
                      <m:r>
                        <a:rPr lang="en-US" b="0" i="1" smtClean="0">
                          <a:latin typeface="Cambria Math" panose="02040503050406030204" pitchFamily="18" charset="0"/>
                        </a:rPr>
                        <m:t>8650</m:t>
                      </m:r>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r>
                        <m:rPr>
                          <m:aln/>
                        </m:rPr>
                        <a:rPr lang="en-US" b="0" i="1" smtClean="0">
                          <a:latin typeface="Cambria Math" panose="02040503050406030204" pitchFamily="18" charset="0"/>
                        </a:rPr>
                        <m:t>=</m:t>
                      </m:r>
                      <m:r>
                        <a:rPr lang="en-US" b="0" i="1" smtClean="0">
                          <a:latin typeface="Cambria Math" panose="02040503050406030204" pitchFamily="18" charset="0"/>
                        </a:rPr>
                        <m:t>11500</m:t>
                      </m:r>
                    </m:oMath>
                  </m:oMathPara>
                </a14:m>
                <a:endParaRPr lang="en-US" dirty="0"/>
              </a:p>
            </p:txBody>
          </p:sp>
        </mc:Choice>
        <mc:Fallback xmlns="">
          <p:sp>
            <p:nvSpPr>
              <p:cNvPr id="7" name="TextBox 6">
                <a:extLst>
                  <a:ext uri="{FF2B5EF4-FFF2-40B4-BE49-F238E27FC236}">
                    <a16:creationId xmlns:a16="http://schemas.microsoft.com/office/drawing/2014/main" id="{AC4CA764-BC9E-470B-AC6E-C2B724E2E596}"/>
                  </a:ext>
                </a:extLst>
              </p:cNvPr>
              <p:cNvSpPr txBox="1">
                <a:spLocks noRot="1" noChangeAspect="1" noMove="1" noResize="1" noEditPoints="1" noAdjustHandles="1" noChangeArrowheads="1" noChangeShapeType="1" noTextEdit="1"/>
              </p:cNvSpPr>
              <p:nvPr/>
            </p:nvSpPr>
            <p:spPr>
              <a:xfrm>
                <a:off x="8141661" y="4067174"/>
                <a:ext cx="1428147" cy="646331"/>
              </a:xfrm>
              <a:prstGeom prst="rect">
                <a:avLst/>
              </a:prstGeom>
              <a:blipFill>
                <a:blip r:embed="rId4"/>
                <a:stretch>
                  <a:fillRect b="-566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51DB843-9F9A-437B-86F6-BF8E653962AE}"/>
              </a:ext>
            </a:extLst>
          </p:cNvPr>
          <p:cNvSpPr txBox="1"/>
          <p:nvPr/>
        </p:nvSpPr>
        <p:spPr>
          <a:xfrm>
            <a:off x="962025" y="4067174"/>
            <a:ext cx="3857625" cy="646331"/>
          </a:xfrm>
          <a:prstGeom prst="rect">
            <a:avLst/>
          </a:prstGeom>
          <a:noFill/>
        </p:spPr>
        <p:txBody>
          <a:bodyPr wrap="square" rtlCol="0">
            <a:spAutoFit/>
          </a:bodyPr>
          <a:lstStyle/>
          <a:p>
            <a:r>
              <a:rPr lang="en-US" dirty="0" err="1"/>
              <a:t>Overcoupled</a:t>
            </a:r>
            <a:r>
              <a:rPr lang="en-US" dirty="0"/>
              <a:t> resonances, hybrid modes of resonator + 3D cavity</a:t>
            </a:r>
          </a:p>
        </p:txBody>
      </p:sp>
      <p:cxnSp>
        <p:nvCxnSpPr>
          <p:cNvPr id="9" name="Straight Arrow Connector 8">
            <a:extLst>
              <a:ext uri="{FF2B5EF4-FFF2-40B4-BE49-F238E27FC236}">
                <a16:creationId xmlns:a16="http://schemas.microsoft.com/office/drawing/2014/main" id="{A8A2A386-6AB1-4FFE-A754-166E67D8B35E}"/>
              </a:ext>
            </a:extLst>
          </p:cNvPr>
          <p:cNvCxnSpPr/>
          <p:nvPr/>
        </p:nvCxnSpPr>
        <p:spPr>
          <a:xfrm flipH="1" flipV="1">
            <a:off x="4238625" y="2676525"/>
            <a:ext cx="2085975" cy="139064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811870BD-AE24-4673-9180-E008C11CAF45}"/>
              </a:ext>
            </a:extLst>
          </p:cNvPr>
          <p:cNvSpPr/>
          <p:nvPr/>
        </p:nvSpPr>
        <p:spPr>
          <a:xfrm>
            <a:off x="5257800" y="2181225"/>
            <a:ext cx="3000375" cy="1895475"/>
          </a:xfrm>
          <a:custGeom>
            <a:avLst/>
            <a:gdLst>
              <a:gd name="connsiteX0" fmla="*/ 3000375 w 3000375"/>
              <a:gd name="connsiteY0" fmla="*/ 1895475 h 1895475"/>
              <a:gd name="connsiteX1" fmla="*/ 0 w 3000375"/>
              <a:gd name="connsiteY1" fmla="*/ 0 h 1895475"/>
              <a:gd name="connsiteX0" fmla="*/ 3000375 w 3000375"/>
              <a:gd name="connsiteY0" fmla="*/ 1895475 h 1895475"/>
              <a:gd name="connsiteX1" fmla="*/ 0 w 3000375"/>
              <a:gd name="connsiteY1" fmla="*/ 0 h 1895475"/>
              <a:gd name="connsiteX0" fmla="*/ 3000375 w 3000375"/>
              <a:gd name="connsiteY0" fmla="*/ 1895475 h 1895475"/>
              <a:gd name="connsiteX1" fmla="*/ 0 w 3000375"/>
              <a:gd name="connsiteY1" fmla="*/ 0 h 1895475"/>
            </a:gdLst>
            <a:ahLst/>
            <a:cxnLst>
              <a:cxn ang="0">
                <a:pos x="connsiteX0" y="connsiteY0"/>
              </a:cxn>
              <a:cxn ang="0">
                <a:pos x="connsiteX1" y="connsiteY1"/>
              </a:cxn>
            </a:cxnLst>
            <a:rect l="l" t="t" r="r" b="b"/>
            <a:pathLst>
              <a:path w="3000375" h="1895475">
                <a:moveTo>
                  <a:pt x="3000375" y="1895475"/>
                </a:moveTo>
                <a:cubicBezTo>
                  <a:pt x="1762125" y="1454150"/>
                  <a:pt x="657225" y="669925"/>
                  <a:pt x="0" y="0"/>
                </a:cubicBezTo>
              </a:path>
            </a:pathLst>
          </a:custGeom>
          <a:noFill/>
          <a:ln w="1905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F44D1BE-37E5-43CA-8191-F136D95D466C}"/>
              </a:ext>
            </a:extLst>
          </p:cNvPr>
          <p:cNvCxnSpPr/>
          <p:nvPr/>
        </p:nvCxnSpPr>
        <p:spPr>
          <a:xfrm flipH="1" flipV="1">
            <a:off x="2686050" y="2867025"/>
            <a:ext cx="76200" cy="103822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A9CAF4-2CD9-4C41-AFC6-D06A1125E205}"/>
              </a:ext>
            </a:extLst>
          </p:cNvPr>
          <p:cNvCxnSpPr/>
          <p:nvPr/>
        </p:nvCxnSpPr>
        <p:spPr>
          <a:xfrm flipV="1">
            <a:off x="2762250" y="2800429"/>
            <a:ext cx="257175" cy="1097280"/>
          </a:xfrm>
          <a:prstGeom prst="straightConnector1">
            <a:avLst/>
          </a:prstGeom>
          <a:ln w="19050">
            <a:solidFill>
              <a:srgbClr val="4BD6E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8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45">
            <a:extLst>
              <a:ext uri="{FF2B5EF4-FFF2-40B4-BE49-F238E27FC236}">
                <a16:creationId xmlns:a16="http://schemas.microsoft.com/office/drawing/2014/main" id="{191CB60E-E244-4989-A09D-B7E93D2728FF}"/>
              </a:ext>
            </a:extLst>
          </p:cNvPr>
          <p:cNvSpPr txBox="1"/>
          <p:nvPr/>
        </p:nvSpPr>
        <p:spPr>
          <a:xfrm>
            <a:off x="1802239" y="159987"/>
            <a:ext cx="8404865"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Antenna-coupled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r>
              <a:rPr lang="fr-FR" sz="3200" dirty="0">
                <a:solidFill>
                  <a:srgbClr val="FF0000"/>
                </a:solidFill>
                <a:latin typeface="Arial" panose="020B0604020202020204" pitchFamily="34" charset="0"/>
                <a:cs typeface="Arial" panose="020B0604020202020204" pitchFamily="34" charset="0"/>
              </a:rPr>
              <a:t> in </a:t>
            </a:r>
            <a:r>
              <a:rPr lang="fr-FR" sz="3200" dirty="0" err="1">
                <a:solidFill>
                  <a:srgbClr val="FF0000"/>
                </a:solidFill>
                <a:latin typeface="Arial" panose="020B0604020202020204" pitchFamily="34" charset="0"/>
                <a:cs typeface="Arial" panose="020B0604020202020204" pitchFamily="34" charset="0"/>
              </a:rPr>
              <a:t>magnetic</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field</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83F68C5-3B0D-4BFC-892F-DB1E33F69961}"/>
              </a:ext>
            </a:extLst>
          </p:cNvPr>
          <p:cNvPicPr>
            <a:picLocks noChangeAspect="1"/>
          </p:cNvPicPr>
          <p:nvPr/>
        </p:nvPicPr>
        <p:blipFill>
          <a:blip r:embed="rId2"/>
          <a:stretch>
            <a:fillRect/>
          </a:stretch>
        </p:blipFill>
        <p:spPr>
          <a:xfrm>
            <a:off x="590550" y="1209515"/>
            <a:ext cx="10974332" cy="2286319"/>
          </a:xfrm>
          <a:prstGeom prst="rect">
            <a:avLst/>
          </a:prstGeom>
        </p:spPr>
      </p:pic>
      <p:pic>
        <p:nvPicPr>
          <p:cNvPr id="5" name="Picture 4">
            <a:extLst>
              <a:ext uri="{FF2B5EF4-FFF2-40B4-BE49-F238E27FC236}">
                <a16:creationId xmlns:a16="http://schemas.microsoft.com/office/drawing/2014/main" id="{25DDA7BF-1DDB-456B-A2BA-17B2FDFEC909}"/>
              </a:ext>
            </a:extLst>
          </p:cNvPr>
          <p:cNvPicPr>
            <a:picLocks noChangeAspect="1"/>
          </p:cNvPicPr>
          <p:nvPr/>
        </p:nvPicPr>
        <p:blipFill>
          <a:blip r:embed="rId3"/>
          <a:stretch>
            <a:fillRect/>
          </a:stretch>
        </p:blipFill>
        <p:spPr>
          <a:xfrm>
            <a:off x="-766" y="3962240"/>
            <a:ext cx="10974332" cy="2286319"/>
          </a:xfrm>
          <a:prstGeom prst="rect">
            <a:avLst/>
          </a:prstGeom>
        </p:spPr>
      </p:pic>
      <p:sp>
        <p:nvSpPr>
          <p:cNvPr id="10" name="TextBox 9">
            <a:extLst>
              <a:ext uri="{FF2B5EF4-FFF2-40B4-BE49-F238E27FC236}">
                <a16:creationId xmlns:a16="http://schemas.microsoft.com/office/drawing/2014/main" id="{1ED6443C-94AC-44C2-B688-3418822B1BC7}"/>
              </a:ext>
            </a:extLst>
          </p:cNvPr>
          <p:cNvSpPr txBox="1"/>
          <p:nvPr/>
        </p:nvSpPr>
        <p:spPr>
          <a:xfrm>
            <a:off x="590550" y="948649"/>
            <a:ext cx="698525" cy="369332"/>
          </a:xfrm>
          <a:prstGeom prst="rect">
            <a:avLst/>
          </a:prstGeom>
          <a:noFill/>
        </p:spPr>
        <p:txBody>
          <a:bodyPr wrap="none" rtlCol="0">
            <a:spAutoFit/>
          </a:bodyPr>
          <a:lstStyle/>
          <a:p>
            <a:r>
              <a:rPr lang="en-US" dirty="0"/>
              <a:t>0 </a:t>
            </a:r>
            <a:r>
              <a:rPr lang="en-US" dirty="0" err="1"/>
              <a:t>mT</a:t>
            </a:r>
            <a:r>
              <a:rPr lang="en-US" dirty="0"/>
              <a:t>:</a:t>
            </a:r>
          </a:p>
        </p:txBody>
      </p:sp>
      <p:sp>
        <p:nvSpPr>
          <p:cNvPr id="14" name="TextBox 13">
            <a:extLst>
              <a:ext uri="{FF2B5EF4-FFF2-40B4-BE49-F238E27FC236}">
                <a16:creationId xmlns:a16="http://schemas.microsoft.com/office/drawing/2014/main" id="{4D83B148-3BC2-4A80-BF52-C7210918A4F1}"/>
              </a:ext>
            </a:extLst>
          </p:cNvPr>
          <p:cNvSpPr txBox="1"/>
          <p:nvPr/>
        </p:nvSpPr>
        <p:spPr>
          <a:xfrm>
            <a:off x="590550" y="3680500"/>
            <a:ext cx="932563" cy="369332"/>
          </a:xfrm>
          <a:prstGeom prst="rect">
            <a:avLst/>
          </a:prstGeom>
          <a:noFill/>
        </p:spPr>
        <p:txBody>
          <a:bodyPr wrap="none" rtlCol="0">
            <a:spAutoFit/>
          </a:bodyPr>
          <a:lstStyle/>
          <a:p>
            <a:r>
              <a:rPr lang="en-US" dirty="0"/>
              <a:t>500 </a:t>
            </a:r>
            <a:r>
              <a:rPr lang="en-US" dirty="0" err="1"/>
              <a:t>mT</a:t>
            </a:r>
            <a:r>
              <a:rPr lang="en-US" dirty="0"/>
              <a:t>:</a:t>
            </a:r>
          </a:p>
        </p:txBody>
      </p:sp>
      <p:cxnSp>
        <p:nvCxnSpPr>
          <p:cNvPr id="12" name="Straight Connector 11">
            <a:extLst>
              <a:ext uri="{FF2B5EF4-FFF2-40B4-BE49-F238E27FC236}">
                <a16:creationId xmlns:a16="http://schemas.microsoft.com/office/drawing/2014/main" id="{20DDB220-2B7C-497D-BF2B-BC7DA236D204}"/>
              </a:ext>
            </a:extLst>
          </p:cNvPr>
          <p:cNvCxnSpPr>
            <a:cxnSpLocks/>
          </p:cNvCxnSpPr>
          <p:nvPr/>
        </p:nvCxnSpPr>
        <p:spPr>
          <a:xfrm flipV="1">
            <a:off x="4095750" y="1914525"/>
            <a:ext cx="1038225" cy="2933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2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980937" y="80379"/>
            <a:ext cx="2659318" cy="584775"/>
          </a:xfrm>
          <a:prstGeom prst="rect">
            <a:avLst/>
          </a:prstGeom>
          <a:noFill/>
        </p:spPr>
        <p:txBody>
          <a:bodyPr wrap="none" rtlCol="0">
            <a:spAutoFit/>
          </a:bodyPr>
          <a:lstStyle/>
          <a:p>
            <a:r>
              <a:rPr lang="fr-FR" sz="3200" dirty="0">
                <a:solidFill>
                  <a:srgbClr val="FF0000"/>
                </a:solidFill>
              </a:rPr>
              <a:t>The spin team</a:t>
            </a:r>
          </a:p>
        </p:txBody>
      </p:sp>
      <p:sp>
        <p:nvSpPr>
          <p:cNvPr id="9" name="ZoneTexte 8"/>
          <p:cNvSpPr txBox="1"/>
          <p:nvPr/>
        </p:nvSpPr>
        <p:spPr>
          <a:xfrm>
            <a:off x="9369075" y="603598"/>
            <a:ext cx="2634054" cy="400110"/>
          </a:xfrm>
          <a:prstGeom prst="rect">
            <a:avLst/>
          </a:prstGeom>
          <a:noFill/>
        </p:spPr>
        <p:txBody>
          <a:bodyPr wrap="none" rtlCol="0">
            <a:spAutoFit/>
          </a:bodyPr>
          <a:lstStyle/>
          <a:p>
            <a:r>
              <a:rPr lang="fr-FR" sz="2000" i="1" dirty="0" err="1"/>
              <a:t>Ongoing</a:t>
            </a:r>
            <a:r>
              <a:rPr lang="fr-FR" sz="2000" i="1" dirty="0"/>
              <a:t> collaborations</a:t>
            </a:r>
          </a:p>
        </p:txBody>
      </p:sp>
      <p:sp>
        <p:nvSpPr>
          <p:cNvPr id="11" name="ZoneTexte 10"/>
          <p:cNvSpPr txBox="1"/>
          <p:nvPr/>
        </p:nvSpPr>
        <p:spPr>
          <a:xfrm>
            <a:off x="9502864" y="968654"/>
            <a:ext cx="2606098" cy="1569660"/>
          </a:xfrm>
          <a:prstGeom prst="rect">
            <a:avLst/>
          </a:prstGeom>
          <a:noFill/>
        </p:spPr>
        <p:txBody>
          <a:bodyPr wrap="none" rtlCol="0">
            <a:spAutoFit/>
          </a:bodyPr>
          <a:lstStyle/>
          <a:p>
            <a:pPr algn="ctr"/>
            <a:r>
              <a:rPr lang="fr-FR" sz="1600" dirty="0"/>
              <a:t>R. Liu (</a:t>
            </a:r>
            <a:r>
              <a:rPr lang="fr-FR" sz="1600" dirty="0" err="1"/>
              <a:t>HongKong</a:t>
            </a:r>
            <a:r>
              <a:rPr lang="fr-FR" sz="1600" dirty="0"/>
              <a:t>)</a:t>
            </a:r>
          </a:p>
          <a:p>
            <a:pPr algn="ctr"/>
            <a:r>
              <a:rPr lang="fr-FR" sz="1600" dirty="0"/>
              <a:t>P. </a:t>
            </a:r>
            <a:r>
              <a:rPr lang="fr-FR" sz="1600" dirty="0" err="1"/>
              <a:t>Goldner</a:t>
            </a:r>
            <a:r>
              <a:rPr lang="fr-FR" sz="1600" dirty="0"/>
              <a:t> (Chimie </a:t>
            </a:r>
            <a:r>
              <a:rPr lang="fr-FR" sz="1600" dirty="0" err="1"/>
              <a:t>ParisTech</a:t>
            </a:r>
            <a:r>
              <a:rPr lang="fr-FR" sz="1600" dirty="0"/>
              <a:t>)</a:t>
            </a:r>
          </a:p>
          <a:p>
            <a:pPr algn="ctr"/>
            <a:r>
              <a:rPr lang="fr-FR" sz="1600" dirty="0"/>
              <a:t>T. </a:t>
            </a:r>
            <a:r>
              <a:rPr lang="fr-FR" sz="1600" dirty="0" err="1"/>
              <a:t>Chanelière</a:t>
            </a:r>
            <a:r>
              <a:rPr lang="fr-FR" sz="1600" dirty="0"/>
              <a:t> (Néel)</a:t>
            </a:r>
          </a:p>
          <a:p>
            <a:pPr algn="ctr"/>
            <a:r>
              <a:rPr lang="fr-FR" sz="1600" dirty="0"/>
              <a:t>S. </a:t>
            </a:r>
            <a:r>
              <a:rPr lang="fr-FR" sz="1600" dirty="0" err="1"/>
              <a:t>Bertaina</a:t>
            </a:r>
            <a:r>
              <a:rPr lang="fr-FR" sz="1600" dirty="0"/>
              <a:t> (U. Marseille)</a:t>
            </a:r>
          </a:p>
          <a:p>
            <a:pPr algn="ctr"/>
            <a:r>
              <a:rPr lang="fr-FR" sz="1600" dirty="0"/>
              <a:t>QUAX (INFN, </a:t>
            </a:r>
            <a:r>
              <a:rPr lang="fr-FR" sz="1600" dirty="0" err="1"/>
              <a:t>Padova</a:t>
            </a:r>
            <a:r>
              <a:rPr lang="fr-FR" sz="1600" dirty="0"/>
              <a:t>)</a:t>
            </a:r>
          </a:p>
          <a:p>
            <a:pPr algn="ctr"/>
            <a:r>
              <a:rPr lang="fr-FR" sz="1600" dirty="0"/>
              <a:t>G. </a:t>
            </a:r>
            <a:r>
              <a:rPr lang="fr-FR" sz="1600" dirty="0" err="1"/>
              <a:t>Jeschke</a:t>
            </a:r>
            <a:r>
              <a:rPr lang="fr-FR" sz="1600" dirty="0"/>
              <a:t> (ETH Z)</a:t>
            </a:r>
          </a:p>
        </p:txBody>
      </p:sp>
      <p:sp>
        <p:nvSpPr>
          <p:cNvPr id="8" name="ZoneTexte 7"/>
          <p:cNvSpPr txBox="1"/>
          <p:nvPr/>
        </p:nvSpPr>
        <p:spPr>
          <a:xfrm>
            <a:off x="7311067" y="3192883"/>
            <a:ext cx="4880933" cy="646331"/>
          </a:xfrm>
          <a:prstGeom prst="rect">
            <a:avLst/>
          </a:prstGeom>
          <a:noFill/>
        </p:spPr>
        <p:txBody>
          <a:bodyPr wrap="square" rtlCol="0">
            <a:spAutoFit/>
          </a:bodyPr>
          <a:lstStyle/>
          <a:p>
            <a:pPr algn="ctr"/>
            <a:r>
              <a:rPr lang="fr-FR" i="1" dirty="0" err="1"/>
              <a:t>Many</a:t>
            </a:r>
            <a:r>
              <a:rPr lang="fr-FR" i="1" dirty="0"/>
              <a:t> </a:t>
            </a:r>
            <a:r>
              <a:rPr lang="fr-FR" i="1" dirty="0" err="1"/>
              <a:t>thanks</a:t>
            </a:r>
            <a:r>
              <a:rPr lang="fr-FR" i="1" dirty="0"/>
              <a:t> to W. </a:t>
            </a:r>
            <a:r>
              <a:rPr lang="fr-FR" i="1" dirty="0" err="1"/>
              <a:t>Olliver</a:t>
            </a:r>
            <a:r>
              <a:rPr lang="fr-FR" i="1" dirty="0"/>
              <a:t> and MIT/Lincoln </a:t>
            </a:r>
            <a:r>
              <a:rPr lang="fr-FR" i="1" dirty="0" err="1"/>
              <a:t>Labs</a:t>
            </a:r>
            <a:endParaRPr lang="fr-FR" i="1" dirty="0"/>
          </a:p>
          <a:p>
            <a:pPr algn="ctr"/>
            <a:r>
              <a:rPr lang="fr-FR" i="1" dirty="0"/>
              <a:t>for </a:t>
            </a:r>
            <a:r>
              <a:rPr lang="fr-FR" i="1" dirty="0" err="1"/>
              <a:t>providing</a:t>
            </a:r>
            <a:r>
              <a:rPr lang="fr-FR" i="1" dirty="0"/>
              <a:t> us </a:t>
            </a:r>
            <a:r>
              <a:rPr lang="fr-FR" i="1" dirty="0" err="1"/>
              <a:t>with</a:t>
            </a:r>
            <a:r>
              <a:rPr lang="fr-FR" i="1" dirty="0"/>
              <a:t> a JTWPA</a:t>
            </a:r>
          </a:p>
        </p:txBody>
      </p:sp>
      <p:sp>
        <p:nvSpPr>
          <p:cNvPr id="17" name="ZoneTexte 16"/>
          <p:cNvSpPr txBox="1"/>
          <p:nvPr/>
        </p:nvSpPr>
        <p:spPr>
          <a:xfrm>
            <a:off x="6761545" y="603598"/>
            <a:ext cx="1960088" cy="400110"/>
          </a:xfrm>
          <a:prstGeom prst="rect">
            <a:avLst/>
          </a:prstGeom>
          <a:noFill/>
        </p:spPr>
        <p:txBody>
          <a:bodyPr wrap="none" rtlCol="0">
            <a:spAutoFit/>
          </a:bodyPr>
          <a:lstStyle/>
          <a:p>
            <a:r>
              <a:rPr lang="fr-FR" sz="2000" i="1" dirty="0"/>
              <a:t>Former </a:t>
            </a:r>
            <a:r>
              <a:rPr lang="fr-FR" sz="2000" i="1" dirty="0" err="1"/>
              <a:t>members</a:t>
            </a:r>
            <a:endParaRPr lang="fr-FR" sz="2000" i="1" dirty="0"/>
          </a:p>
        </p:txBody>
      </p:sp>
      <p:sp>
        <p:nvSpPr>
          <p:cNvPr id="62" name="ZoneTexte 61"/>
          <p:cNvSpPr txBox="1"/>
          <p:nvPr/>
        </p:nvSpPr>
        <p:spPr>
          <a:xfrm>
            <a:off x="5980314" y="875759"/>
            <a:ext cx="1825820" cy="2554545"/>
          </a:xfrm>
          <a:prstGeom prst="rect">
            <a:avLst/>
          </a:prstGeom>
          <a:noFill/>
        </p:spPr>
        <p:txBody>
          <a:bodyPr wrap="none" rtlCol="0">
            <a:spAutoFit/>
          </a:bodyPr>
          <a:lstStyle/>
          <a:p>
            <a:pPr algn="ctr"/>
            <a:r>
              <a:rPr lang="fr-FR" sz="1600" dirty="0"/>
              <a:t>Y. </a:t>
            </a:r>
            <a:r>
              <a:rPr lang="fr-FR" sz="1600" dirty="0" err="1"/>
              <a:t>Kubo</a:t>
            </a:r>
            <a:endParaRPr lang="fr-FR" sz="1600" dirty="0"/>
          </a:p>
          <a:p>
            <a:pPr algn="ctr"/>
            <a:r>
              <a:rPr lang="fr-FR" sz="1600" dirty="0"/>
              <a:t>C. </a:t>
            </a:r>
            <a:r>
              <a:rPr lang="fr-FR" sz="1600" dirty="0" err="1"/>
              <a:t>Grezes</a:t>
            </a:r>
            <a:endParaRPr lang="fr-FR" sz="1600" dirty="0"/>
          </a:p>
          <a:p>
            <a:pPr algn="ctr"/>
            <a:r>
              <a:rPr lang="fr-FR" sz="1600" dirty="0"/>
              <a:t>A. Bienfait</a:t>
            </a:r>
          </a:p>
          <a:p>
            <a:pPr algn="ctr"/>
            <a:r>
              <a:rPr lang="fr-FR" sz="1600" dirty="0"/>
              <a:t>P. Campagne-</a:t>
            </a:r>
            <a:r>
              <a:rPr lang="fr-FR" sz="1600" dirty="0" err="1"/>
              <a:t>Ibarcq</a:t>
            </a:r>
            <a:endParaRPr lang="fr-FR" sz="1600" dirty="0"/>
          </a:p>
          <a:p>
            <a:pPr algn="ctr"/>
            <a:r>
              <a:rPr lang="fr-FR" sz="1600" dirty="0"/>
              <a:t>V. </a:t>
            </a:r>
            <a:r>
              <a:rPr lang="fr-FR" sz="1600" dirty="0" err="1"/>
              <a:t>Ranjan</a:t>
            </a:r>
            <a:endParaRPr lang="fr-FR" sz="1600" dirty="0"/>
          </a:p>
          <a:p>
            <a:pPr algn="ctr"/>
            <a:r>
              <a:rPr lang="fr-FR" sz="1600" dirty="0"/>
              <a:t>B. Albanese</a:t>
            </a:r>
          </a:p>
          <a:p>
            <a:pPr algn="ctr"/>
            <a:r>
              <a:rPr lang="fr-FR" sz="1600" dirty="0"/>
              <a:t>M. Le </a:t>
            </a:r>
            <a:r>
              <a:rPr lang="fr-FR" sz="1600" dirty="0" err="1"/>
              <a:t>Dantec</a:t>
            </a:r>
            <a:endParaRPr lang="fr-FR" sz="1600" dirty="0"/>
          </a:p>
          <a:p>
            <a:pPr algn="ctr"/>
            <a:r>
              <a:rPr lang="fr-FR" sz="1600" dirty="0"/>
              <a:t>M. </a:t>
            </a:r>
            <a:r>
              <a:rPr lang="fr-FR" sz="1600" dirty="0" err="1"/>
              <a:t>Rancic</a:t>
            </a:r>
            <a:endParaRPr lang="fr-FR" sz="1600" dirty="0"/>
          </a:p>
          <a:p>
            <a:pPr algn="ctr"/>
            <a:r>
              <a:rPr lang="fr-FR" sz="1600" dirty="0"/>
              <a:t>L. </a:t>
            </a:r>
            <a:r>
              <a:rPr lang="fr-FR" sz="1600" dirty="0" err="1"/>
              <a:t>Balembois</a:t>
            </a:r>
            <a:endParaRPr lang="fr-FR" sz="1600" dirty="0"/>
          </a:p>
          <a:p>
            <a:pPr algn="ctr"/>
            <a:r>
              <a:rPr lang="fr-FR" sz="1600" dirty="0"/>
              <a:t>Y. Wen</a:t>
            </a:r>
          </a:p>
        </p:txBody>
      </p:sp>
      <p:sp>
        <p:nvSpPr>
          <p:cNvPr id="63" name="Rectangle 62"/>
          <p:cNvSpPr/>
          <p:nvPr/>
        </p:nvSpPr>
        <p:spPr>
          <a:xfrm>
            <a:off x="7438165" y="887959"/>
            <a:ext cx="1946033" cy="2308324"/>
          </a:xfrm>
          <a:prstGeom prst="rect">
            <a:avLst/>
          </a:prstGeom>
        </p:spPr>
        <p:txBody>
          <a:bodyPr wrap="square">
            <a:spAutoFit/>
          </a:bodyPr>
          <a:lstStyle/>
          <a:p>
            <a:pPr algn="ctr"/>
            <a:r>
              <a:rPr lang="fr-FR" sz="1600" dirty="0"/>
              <a:t>E. </a:t>
            </a:r>
            <a:r>
              <a:rPr lang="fr-FR" sz="1600" dirty="0" err="1"/>
              <a:t>Billaud</a:t>
            </a:r>
            <a:endParaRPr lang="fr-FR" sz="1600" dirty="0"/>
          </a:p>
          <a:p>
            <a:pPr algn="ctr"/>
            <a:r>
              <a:rPr lang="fr-FR" sz="1600" dirty="0"/>
              <a:t>P. </a:t>
            </a:r>
            <a:r>
              <a:rPr lang="fr-FR" sz="1600" dirty="0" err="1"/>
              <a:t>Jamonneau</a:t>
            </a:r>
            <a:endParaRPr lang="fr-FR" sz="1600" dirty="0"/>
          </a:p>
          <a:p>
            <a:pPr algn="ctr"/>
            <a:r>
              <a:rPr lang="fr-FR" sz="1600" dirty="0"/>
              <a:t>M. Stern</a:t>
            </a:r>
          </a:p>
          <a:p>
            <a:pPr algn="ctr"/>
            <a:r>
              <a:rPr lang="fr-FR" sz="1600" dirty="0"/>
              <a:t>X. Zhou</a:t>
            </a:r>
          </a:p>
          <a:p>
            <a:pPr algn="ctr"/>
            <a:r>
              <a:rPr lang="fr-FR" sz="1600" dirty="0"/>
              <a:t>S. Probst</a:t>
            </a:r>
          </a:p>
          <a:p>
            <a:pPr algn="ctr"/>
            <a:r>
              <a:rPr lang="fr-FR" sz="1600" dirty="0"/>
              <a:t>J. Barbosa </a:t>
            </a:r>
            <a:r>
              <a:rPr lang="fr-FR" sz="1600" dirty="0" err="1"/>
              <a:t>Dasilva</a:t>
            </a:r>
            <a:endParaRPr lang="fr-FR" sz="1600" dirty="0"/>
          </a:p>
          <a:p>
            <a:pPr algn="ctr"/>
            <a:r>
              <a:rPr lang="fr-FR" sz="1600" dirty="0"/>
              <a:t>R. </a:t>
            </a:r>
            <a:r>
              <a:rPr lang="fr-FR" sz="1600" dirty="0" err="1"/>
              <a:t>Heeres</a:t>
            </a:r>
            <a:endParaRPr lang="fr-FR" sz="1600" dirty="0"/>
          </a:p>
          <a:p>
            <a:pPr algn="ctr"/>
            <a:r>
              <a:rPr lang="fr-FR" sz="1600" dirty="0"/>
              <a:t>E. </a:t>
            </a:r>
            <a:r>
              <a:rPr lang="fr-FR" sz="1600" dirty="0" err="1"/>
              <a:t>Albertinale</a:t>
            </a:r>
            <a:endParaRPr lang="fr-FR" sz="1600" dirty="0"/>
          </a:p>
          <a:p>
            <a:pPr algn="ctr"/>
            <a:r>
              <a:rPr lang="fr-FR" sz="1600" dirty="0"/>
              <a:t>B. </a:t>
            </a:r>
            <a:r>
              <a:rPr lang="fr-FR" sz="1600" dirty="0" err="1"/>
              <a:t>Yavkin</a:t>
            </a:r>
            <a:endParaRPr lang="fr-FR" sz="1600" dirty="0"/>
          </a:p>
        </p:txBody>
      </p:sp>
      <p:grpSp>
        <p:nvGrpSpPr>
          <p:cNvPr id="31" name="Group 30">
            <a:extLst>
              <a:ext uri="{FF2B5EF4-FFF2-40B4-BE49-F238E27FC236}">
                <a16:creationId xmlns:a16="http://schemas.microsoft.com/office/drawing/2014/main" id="{182FD09F-DBAC-A20D-454E-CBDEA847D196}"/>
              </a:ext>
            </a:extLst>
          </p:cNvPr>
          <p:cNvGrpSpPr/>
          <p:nvPr/>
        </p:nvGrpSpPr>
        <p:grpSpPr>
          <a:xfrm>
            <a:off x="369367" y="871230"/>
            <a:ext cx="5501540" cy="1880545"/>
            <a:chOff x="111" y="871230"/>
            <a:chExt cx="5501540" cy="1880545"/>
          </a:xfrm>
        </p:grpSpPr>
        <p:grpSp>
          <p:nvGrpSpPr>
            <p:cNvPr id="23" name="Group 22">
              <a:extLst>
                <a:ext uri="{FF2B5EF4-FFF2-40B4-BE49-F238E27FC236}">
                  <a16:creationId xmlns:a16="http://schemas.microsoft.com/office/drawing/2014/main" id="{71E10D8C-5D88-A7A1-3A5D-4112FFF5232E}"/>
                </a:ext>
              </a:extLst>
            </p:cNvPr>
            <p:cNvGrpSpPr/>
            <p:nvPr/>
          </p:nvGrpSpPr>
          <p:grpSpPr>
            <a:xfrm>
              <a:off x="1429069" y="880949"/>
              <a:ext cx="1192041" cy="1841859"/>
              <a:chOff x="1349952" y="880949"/>
              <a:chExt cx="1192041" cy="1841859"/>
            </a:xfrm>
          </p:grpSpPr>
          <p:pic>
            <p:nvPicPr>
              <p:cNvPr id="49" name="Imag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52" y="880949"/>
                <a:ext cx="1192041" cy="1192041"/>
              </a:xfrm>
              <a:prstGeom prst="rect">
                <a:avLst/>
              </a:prstGeom>
            </p:spPr>
          </p:pic>
          <p:sp>
            <p:nvSpPr>
              <p:cNvPr id="50" name="ZoneTexte 49"/>
              <p:cNvSpPr txBox="1"/>
              <p:nvPr/>
            </p:nvSpPr>
            <p:spPr>
              <a:xfrm>
                <a:off x="1427096" y="2076477"/>
                <a:ext cx="1037753" cy="646331"/>
              </a:xfrm>
              <a:prstGeom prst="rect">
                <a:avLst/>
              </a:prstGeom>
              <a:noFill/>
            </p:spPr>
            <p:txBody>
              <a:bodyPr wrap="square" rtlCol="0">
                <a:spAutoFit/>
              </a:bodyPr>
              <a:lstStyle/>
              <a:p>
                <a:pPr algn="ctr"/>
                <a:r>
                  <a:rPr lang="fr-FR" dirty="0"/>
                  <a:t>Louis </a:t>
                </a:r>
              </a:p>
              <a:p>
                <a:pPr algn="ctr"/>
                <a:r>
                  <a:rPr lang="fr-FR" dirty="0" err="1"/>
                  <a:t>Pallegoix</a:t>
                </a:r>
                <a:endParaRPr lang="fr-FR" dirty="0"/>
              </a:p>
            </p:txBody>
          </p:sp>
        </p:grpSp>
        <p:grpSp>
          <p:nvGrpSpPr>
            <p:cNvPr id="24" name="Group 23">
              <a:extLst>
                <a:ext uri="{FF2B5EF4-FFF2-40B4-BE49-F238E27FC236}">
                  <a16:creationId xmlns:a16="http://schemas.microsoft.com/office/drawing/2014/main" id="{7281950E-979C-2555-FD2C-55457561E278}"/>
                </a:ext>
              </a:extLst>
            </p:cNvPr>
            <p:cNvGrpSpPr/>
            <p:nvPr/>
          </p:nvGrpSpPr>
          <p:grpSpPr>
            <a:xfrm>
              <a:off x="4283445" y="871230"/>
              <a:ext cx="1218206" cy="1880545"/>
              <a:chOff x="4283445" y="871230"/>
              <a:chExt cx="1218206" cy="1880545"/>
            </a:xfrm>
          </p:grpSpPr>
          <p:sp>
            <p:nvSpPr>
              <p:cNvPr id="57" name="ZoneTexte 56"/>
              <p:cNvSpPr txBox="1"/>
              <p:nvPr/>
            </p:nvSpPr>
            <p:spPr>
              <a:xfrm>
                <a:off x="4401869" y="2105444"/>
                <a:ext cx="981359" cy="646331"/>
              </a:xfrm>
              <a:prstGeom prst="rect">
                <a:avLst/>
              </a:prstGeom>
              <a:noFill/>
            </p:spPr>
            <p:txBody>
              <a:bodyPr wrap="none" rtlCol="0">
                <a:spAutoFit/>
              </a:bodyPr>
              <a:lstStyle/>
              <a:p>
                <a:pPr algn="ctr"/>
                <a:r>
                  <a:rPr lang="fr-FR" dirty="0" err="1"/>
                  <a:t>Xianjing</a:t>
                </a:r>
                <a:r>
                  <a:rPr lang="fr-FR" dirty="0"/>
                  <a:t> </a:t>
                </a:r>
              </a:p>
              <a:p>
                <a:pPr algn="ctr"/>
                <a:r>
                  <a:rPr lang="fr-FR" dirty="0"/>
                  <a:t>Zhou</a:t>
                </a:r>
              </a:p>
            </p:txBody>
          </p:sp>
          <p:pic>
            <p:nvPicPr>
              <p:cNvPr id="60" name="Imag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445" y="871230"/>
                <a:ext cx="1218206" cy="1218206"/>
              </a:xfrm>
              <a:prstGeom prst="rect">
                <a:avLst/>
              </a:prstGeom>
            </p:spPr>
          </p:pic>
        </p:grpSp>
        <p:grpSp>
          <p:nvGrpSpPr>
            <p:cNvPr id="25" name="Group 24">
              <a:extLst>
                <a:ext uri="{FF2B5EF4-FFF2-40B4-BE49-F238E27FC236}">
                  <a16:creationId xmlns:a16="http://schemas.microsoft.com/office/drawing/2014/main" id="{8C71BE31-38DB-5CCD-DA52-3689E55F591A}"/>
                </a:ext>
              </a:extLst>
            </p:cNvPr>
            <p:cNvGrpSpPr/>
            <p:nvPr/>
          </p:nvGrpSpPr>
          <p:grpSpPr>
            <a:xfrm>
              <a:off x="2855868" y="880949"/>
              <a:ext cx="1192820" cy="1856388"/>
              <a:chOff x="2884532" y="880949"/>
              <a:chExt cx="1192820" cy="1856388"/>
            </a:xfrm>
          </p:grpSpPr>
          <p:sp>
            <p:nvSpPr>
              <p:cNvPr id="53" name="ZoneTexte 52"/>
              <p:cNvSpPr txBox="1"/>
              <p:nvPr/>
            </p:nvSpPr>
            <p:spPr>
              <a:xfrm>
                <a:off x="2915467" y="2091006"/>
                <a:ext cx="1130951" cy="646331"/>
              </a:xfrm>
              <a:prstGeom prst="rect">
                <a:avLst/>
              </a:prstGeom>
              <a:noFill/>
            </p:spPr>
            <p:txBody>
              <a:bodyPr wrap="none" rtlCol="0">
                <a:spAutoFit/>
              </a:bodyPr>
              <a:lstStyle/>
              <a:p>
                <a:pPr algn="ctr"/>
                <a:r>
                  <a:rPr lang="fr-FR" dirty="0"/>
                  <a:t>Jaime </a:t>
                </a:r>
              </a:p>
              <a:p>
                <a:pPr algn="ctr"/>
                <a:r>
                  <a:rPr lang="fr-FR" dirty="0" err="1"/>
                  <a:t>Travesedo</a:t>
                </a:r>
                <a:endParaRPr lang="fr-FR" dirty="0"/>
              </a:p>
            </p:txBody>
          </p:sp>
          <p:pic>
            <p:nvPicPr>
              <p:cNvPr id="61" name="Imag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532" y="880949"/>
                <a:ext cx="1192820" cy="1192820"/>
              </a:xfrm>
              <a:prstGeom prst="rect">
                <a:avLst/>
              </a:prstGeom>
            </p:spPr>
          </p:pic>
        </p:grpSp>
        <p:grpSp>
          <p:nvGrpSpPr>
            <p:cNvPr id="22" name="Group 21">
              <a:extLst>
                <a:ext uri="{FF2B5EF4-FFF2-40B4-BE49-F238E27FC236}">
                  <a16:creationId xmlns:a16="http://schemas.microsoft.com/office/drawing/2014/main" id="{81F68A90-010A-E811-946D-1757180AF900}"/>
                </a:ext>
              </a:extLst>
            </p:cNvPr>
            <p:cNvGrpSpPr/>
            <p:nvPr/>
          </p:nvGrpSpPr>
          <p:grpSpPr>
            <a:xfrm>
              <a:off x="111" y="889292"/>
              <a:ext cx="1194200" cy="1852751"/>
              <a:chOff x="111" y="889292"/>
              <a:chExt cx="1194200" cy="1852751"/>
            </a:xfrm>
          </p:grpSpPr>
          <p:pic>
            <p:nvPicPr>
              <p:cNvPr id="12" name="Image 32">
                <a:extLst>
                  <a:ext uri="{FF2B5EF4-FFF2-40B4-BE49-F238E27FC236}">
                    <a16:creationId xmlns:a16="http://schemas.microsoft.com/office/drawing/2014/main" id="{8364408B-5498-9642-A406-DD1BFFDBCA43}"/>
                  </a:ext>
                </a:extLst>
              </p:cNvPr>
              <p:cNvPicPr>
                <a:picLocks noChangeAspect="1"/>
              </p:cNvPicPr>
              <p:nvPr/>
            </p:nvPicPr>
            <p:blipFill rotWithShape="1">
              <a:blip r:embed="rId5">
                <a:extLst>
                  <a:ext uri="{28A0092B-C50C-407E-A947-70E740481C1C}">
                    <a14:useLocalDpi xmlns:a14="http://schemas.microsoft.com/office/drawing/2010/main" val="0"/>
                  </a:ext>
                </a:extLst>
              </a:blip>
              <a:srcRect l="7162" r="4958" b="11543"/>
              <a:stretch/>
            </p:blipFill>
            <p:spPr>
              <a:xfrm>
                <a:off x="111" y="889292"/>
                <a:ext cx="1194200" cy="1202042"/>
              </a:xfrm>
              <a:prstGeom prst="rect">
                <a:avLst/>
              </a:prstGeom>
            </p:spPr>
          </p:pic>
          <p:sp>
            <p:nvSpPr>
              <p:cNvPr id="13" name="ZoneTexte 33">
                <a:extLst>
                  <a:ext uri="{FF2B5EF4-FFF2-40B4-BE49-F238E27FC236}">
                    <a16:creationId xmlns:a16="http://schemas.microsoft.com/office/drawing/2014/main" id="{F7AE6253-AC8A-BA3C-E1B6-AD5EB9DE2777}"/>
                  </a:ext>
                </a:extLst>
              </p:cNvPr>
              <p:cNvSpPr txBox="1"/>
              <p:nvPr/>
            </p:nvSpPr>
            <p:spPr>
              <a:xfrm>
                <a:off x="193863" y="2095712"/>
                <a:ext cx="806696" cy="646331"/>
              </a:xfrm>
              <a:prstGeom prst="rect">
                <a:avLst/>
              </a:prstGeom>
              <a:noFill/>
            </p:spPr>
            <p:txBody>
              <a:bodyPr wrap="none" rtlCol="0">
                <a:spAutoFit/>
              </a:bodyPr>
              <a:lstStyle/>
              <a:p>
                <a:pPr algn="ctr"/>
                <a:r>
                  <a:rPr lang="fr-FR" dirty="0" err="1"/>
                  <a:t>Zhiren</a:t>
                </a:r>
                <a:endParaRPr lang="fr-FR" dirty="0"/>
              </a:p>
              <a:p>
                <a:pPr algn="ctr"/>
                <a:r>
                  <a:rPr lang="fr-FR" dirty="0"/>
                  <a:t>Wang</a:t>
                </a:r>
              </a:p>
            </p:txBody>
          </p:sp>
        </p:grpSp>
      </p:grpSp>
      <p:grpSp>
        <p:nvGrpSpPr>
          <p:cNvPr id="32" name="Group 31">
            <a:extLst>
              <a:ext uri="{FF2B5EF4-FFF2-40B4-BE49-F238E27FC236}">
                <a16:creationId xmlns:a16="http://schemas.microsoft.com/office/drawing/2014/main" id="{75CDDC77-1AB6-B53F-8C67-F5DF6D89E1C6}"/>
              </a:ext>
            </a:extLst>
          </p:cNvPr>
          <p:cNvGrpSpPr/>
          <p:nvPr/>
        </p:nvGrpSpPr>
        <p:grpSpPr>
          <a:xfrm>
            <a:off x="452320" y="4901015"/>
            <a:ext cx="5335634" cy="1891121"/>
            <a:chOff x="108907" y="4901015"/>
            <a:chExt cx="5335634" cy="1891121"/>
          </a:xfrm>
        </p:grpSpPr>
        <p:grpSp>
          <p:nvGrpSpPr>
            <p:cNvPr id="28" name="Group 27">
              <a:extLst>
                <a:ext uri="{FF2B5EF4-FFF2-40B4-BE49-F238E27FC236}">
                  <a16:creationId xmlns:a16="http://schemas.microsoft.com/office/drawing/2014/main" id="{0B4B7331-11D1-549D-BCE0-15D95639A4DC}"/>
                </a:ext>
              </a:extLst>
            </p:cNvPr>
            <p:cNvGrpSpPr/>
            <p:nvPr/>
          </p:nvGrpSpPr>
          <p:grpSpPr>
            <a:xfrm>
              <a:off x="1840792" y="4901015"/>
              <a:ext cx="1776448" cy="1891121"/>
              <a:chOff x="1803274" y="4901015"/>
              <a:chExt cx="1776448" cy="1891121"/>
            </a:xfrm>
          </p:grpSpPr>
          <p:pic>
            <p:nvPicPr>
              <p:cNvPr id="40" name="Image 39"/>
              <p:cNvPicPr>
                <a:picLocks noChangeAspect="1"/>
              </p:cNvPicPr>
              <p:nvPr/>
            </p:nvPicPr>
            <p:blipFill rotWithShape="1">
              <a:blip r:embed="rId6">
                <a:extLst>
                  <a:ext uri="{28A0092B-C50C-407E-A947-70E740481C1C}">
                    <a14:useLocalDpi xmlns:a14="http://schemas.microsoft.com/office/drawing/2010/main" val="0"/>
                  </a:ext>
                </a:extLst>
              </a:blip>
              <a:srcRect l="3926" r="5014"/>
              <a:stretch/>
            </p:blipFill>
            <p:spPr>
              <a:xfrm>
                <a:off x="2015223" y="4901015"/>
                <a:ext cx="1352550" cy="1485373"/>
              </a:xfrm>
              <a:prstGeom prst="rect">
                <a:avLst/>
              </a:prstGeom>
            </p:spPr>
          </p:pic>
          <p:sp>
            <p:nvSpPr>
              <p:cNvPr id="46" name="ZoneTexte 45"/>
              <p:cNvSpPr txBox="1"/>
              <p:nvPr/>
            </p:nvSpPr>
            <p:spPr>
              <a:xfrm>
                <a:off x="1803274" y="6422804"/>
                <a:ext cx="1776448" cy="369332"/>
              </a:xfrm>
              <a:prstGeom prst="rect">
                <a:avLst/>
              </a:prstGeom>
              <a:noFill/>
            </p:spPr>
            <p:txBody>
              <a:bodyPr wrap="none" rtlCol="0">
                <a:spAutoFit/>
              </a:bodyPr>
              <a:lstStyle/>
              <a:p>
                <a:pPr algn="ctr"/>
                <a:r>
                  <a:rPr lang="fr-FR" dirty="0"/>
                  <a:t>Emmanuel </a:t>
                </a:r>
                <a:r>
                  <a:rPr lang="fr-FR" dirty="0" err="1"/>
                  <a:t>Flurin</a:t>
                </a:r>
                <a:endParaRPr lang="fr-FR" dirty="0"/>
              </a:p>
            </p:txBody>
          </p:sp>
        </p:grpSp>
        <p:grpSp>
          <p:nvGrpSpPr>
            <p:cNvPr id="29" name="Group 28">
              <a:extLst>
                <a:ext uri="{FF2B5EF4-FFF2-40B4-BE49-F238E27FC236}">
                  <a16:creationId xmlns:a16="http://schemas.microsoft.com/office/drawing/2014/main" id="{94809D25-A389-A862-DE61-C1BD1E33D498}"/>
                </a:ext>
              </a:extLst>
            </p:cNvPr>
            <p:cNvGrpSpPr/>
            <p:nvPr/>
          </p:nvGrpSpPr>
          <p:grpSpPr>
            <a:xfrm>
              <a:off x="3702205" y="4901015"/>
              <a:ext cx="1742336" cy="1891121"/>
              <a:chOff x="3702205" y="4901015"/>
              <a:chExt cx="1742336" cy="1891121"/>
            </a:xfrm>
          </p:grpSpPr>
          <p:sp>
            <p:nvSpPr>
              <p:cNvPr id="58" name="ZoneTexte 57"/>
              <p:cNvSpPr txBox="1"/>
              <p:nvPr/>
            </p:nvSpPr>
            <p:spPr>
              <a:xfrm>
                <a:off x="3702205" y="6422804"/>
                <a:ext cx="1742336" cy="369332"/>
              </a:xfrm>
              <a:prstGeom prst="rect">
                <a:avLst/>
              </a:prstGeom>
              <a:noFill/>
            </p:spPr>
            <p:txBody>
              <a:bodyPr wrap="none" rtlCol="0">
                <a:spAutoFit/>
              </a:bodyPr>
              <a:lstStyle/>
              <a:p>
                <a:pPr algn="ctr"/>
                <a:r>
                  <a:rPr lang="fr-FR" dirty="0"/>
                  <a:t>James </a:t>
                </a:r>
                <a:r>
                  <a:rPr lang="fr-FR" dirty="0" err="1"/>
                  <a:t>O’Sullivan</a:t>
                </a:r>
                <a:endParaRPr lang="fr-FR" dirty="0"/>
              </a:p>
            </p:txBody>
          </p:sp>
          <p:pic>
            <p:nvPicPr>
              <p:cNvPr id="59" name="Imag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1784" y="4901015"/>
                <a:ext cx="1223178" cy="1528973"/>
              </a:xfrm>
              <a:prstGeom prst="rect">
                <a:avLst/>
              </a:prstGeom>
            </p:spPr>
          </p:pic>
        </p:grpSp>
        <p:grpSp>
          <p:nvGrpSpPr>
            <p:cNvPr id="27" name="Group 26">
              <a:extLst>
                <a:ext uri="{FF2B5EF4-FFF2-40B4-BE49-F238E27FC236}">
                  <a16:creationId xmlns:a16="http://schemas.microsoft.com/office/drawing/2014/main" id="{80FCB302-907E-C1CF-6707-97280960F560}"/>
                </a:ext>
              </a:extLst>
            </p:cNvPr>
            <p:cNvGrpSpPr/>
            <p:nvPr/>
          </p:nvGrpSpPr>
          <p:grpSpPr>
            <a:xfrm>
              <a:off x="108907" y="4901015"/>
              <a:ext cx="1469120" cy="1891121"/>
              <a:chOff x="108907" y="4901015"/>
              <a:chExt cx="1469120" cy="1891121"/>
            </a:xfrm>
          </p:grpSpPr>
          <p:pic>
            <p:nvPicPr>
              <p:cNvPr id="14" name="Picture 2" descr="Patrice Bertet | Université Paris-Saclay">
                <a:extLst>
                  <a:ext uri="{FF2B5EF4-FFF2-40B4-BE49-F238E27FC236}">
                    <a16:creationId xmlns:a16="http://schemas.microsoft.com/office/drawing/2014/main" id="{DB3CA791-7A2A-A008-5475-0F15574231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3" r="5226"/>
              <a:stretch/>
            </p:blipFill>
            <p:spPr bwMode="auto">
              <a:xfrm>
                <a:off x="158332" y="4901015"/>
                <a:ext cx="1370270" cy="1485373"/>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45">
                <a:extLst>
                  <a:ext uri="{FF2B5EF4-FFF2-40B4-BE49-F238E27FC236}">
                    <a16:creationId xmlns:a16="http://schemas.microsoft.com/office/drawing/2014/main" id="{FCBD690B-E18F-59C2-D3F3-70251E94C4B2}"/>
                  </a:ext>
                </a:extLst>
              </p:cNvPr>
              <p:cNvSpPr txBox="1"/>
              <p:nvPr/>
            </p:nvSpPr>
            <p:spPr>
              <a:xfrm>
                <a:off x="108907" y="6422804"/>
                <a:ext cx="1469120" cy="369332"/>
              </a:xfrm>
              <a:prstGeom prst="rect">
                <a:avLst/>
              </a:prstGeom>
              <a:noFill/>
            </p:spPr>
            <p:txBody>
              <a:bodyPr wrap="none" rtlCol="0">
                <a:spAutoFit/>
              </a:bodyPr>
              <a:lstStyle/>
              <a:p>
                <a:pPr algn="ctr"/>
                <a:r>
                  <a:rPr lang="fr-FR" dirty="0"/>
                  <a:t>Patrice </a:t>
                </a:r>
                <a:r>
                  <a:rPr lang="fr-FR" dirty="0" err="1"/>
                  <a:t>Bertet</a:t>
                </a:r>
                <a:endParaRPr lang="fr-FR" dirty="0"/>
              </a:p>
            </p:txBody>
          </p:sp>
        </p:grpSp>
      </p:grpSp>
      <p:pic>
        <p:nvPicPr>
          <p:cNvPr id="1026" name="Picture 2">
            <a:extLst>
              <a:ext uri="{FF2B5EF4-FFF2-40B4-BE49-F238E27FC236}">
                <a16:creationId xmlns:a16="http://schemas.microsoft.com/office/drawing/2014/main" id="{88ABFC5F-C74C-C138-6391-EE20D3382B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686" y="3834062"/>
            <a:ext cx="5804314" cy="302912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385D8B1-89D6-38F6-9BE9-67D02FE9B44A}"/>
              </a:ext>
            </a:extLst>
          </p:cNvPr>
          <p:cNvGrpSpPr/>
          <p:nvPr/>
        </p:nvGrpSpPr>
        <p:grpSpPr>
          <a:xfrm>
            <a:off x="0" y="2915053"/>
            <a:ext cx="6240274" cy="1903669"/>
            <a:chOff x="0" y="2915053"/>
            <a:chExt cx="6240274" cy="1903669"/>
          </a:xfrm>
        </p:grpSpPr>
        <p:grpSp>
          <p:nvGrpSpPr>
            <p:cNvPr id="21" name="Group 20">
              <a:extLst>
                <a:ext uri="{FF2B5EF4-FFF2-40B4-BE49-F238E27FC236}">
                  <a16:creationId xmlns:a16="http://schemas.microsoft.com/office/drawing/2014/main" id="{87E877CF-8093-04D6-3B22-28FB6EA6407F}"/>
                </a:ext>
              </a:extLst>
            </p:cNvPr>
            <p:cNvGrpSpPr/>
            <p:nvPr/>
          </p:nvGrpSpPr>
          <p:grpSpPr>
            <a:xfrm>
              <a:off x="3773867" y="2929655"/>
              <a:ext cx="1202214" cy="1889067"/>
              <a:chOff x="-1013871" y="-678322"/>
              <a:chExt cx="1202214" cy="1889067"/>
            </a:xfrm>
          </p:grpSpPr>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871" y="-678322"/>
                <a:ext cx="1202214" cy="1202214"/>
              </a:xfrm>
              <a:prstGeom prst="rect">
                <a:avLst/>
              </a:prstGeom>
            </p:spPr>
          </p:pic>
          <p:sp>
            <p:nvSpPr>
              <p:cNvPr id="5" name="ZoneTexte 4"/>
              <p:cNvSpPr txBox="1"/>
              <p:nvPr/>
            </p:nvSpPr>
            <p:spPr>
              <a:xfrm>
                <a:off x="-975065" y="564414"/>
                <a:ext cx="1124603" cy="646331"/>
              </a:xfrm>
              <a:prstGeom prst="rect">
                <a:avLst/>
              </a:prstGeom>
              <a:noFill/>
            </p:spPr>
            <p:txBody>
              <a:bodyPr wrap="none" rtlCol="0">
                <a:spAutoFit/>
              </a:bodyPr>
              <a:lstStyle/>
              <a:p>
                <a:pPr algn="ctr"/>
                <a:r>
                  <a:rPr lang="fr-FR" dirty="0"/>
                  <a:t>Alexandre</a:t>
                </a:r>
              </a:p>
              <a:p>
                <a:pPr algn="ctr"/>
                <a:r>
                  <a:rPr lang="fr-FR" dirty="0"/>
                  <a:t>May</a:t>
                </a:r>
              </a:p>
            </p:txBody>
          </p:sp>
        </p:grpSp>
        <p:grpSp>
          <p:nvGrpSpPr>
            <p:cNvPr id="20" name="Group 19">
              <a:extLst>
                <a:ext uri="{FF2B5EF4-FFF2-40B4-BE49-F238E27FC236}">
                  <a16:creationId xmlns:a16="http://schemas.microsoft.com/office/drawing/2014/main" id="{CB00D67D-683D-A184-3FE0-D4A24100DA3A}"/>
                </a:ext>
              </a:extLst>
            </p:cNvPr>
            <p:cNvGrpSpPr/>
            <p:nvPr/>
          </p:nvGrpSpPr>
          <p:grpSpPr>
            <a:xfrm>
              <a:off x="0" y="2955924"/>
              <a:ext cx="1218206" cy="1862798"/>
              <a:chOff x="0" y="2866924"/>
              <a:chExt cx="1218206" cy="1862798"/>
            </a:xfrm>
          </p:grpSpPr>
          <p:pic>
            <p:nvPicPr>
              <p:cNvPr id="4" name="Imag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6924"/>
                <a:ext cx="1218206" cy="1218206"/>
              </a:xfrm>
              <a:prstGeom prst="rect">
                <a:avLst/>
              </a:prstGeom>
            </p:spPr>
          </p:pic>
          <p:sp>
            <p:nvSpPr>
              <p:cNvPr id="64" name="ZoneTexte 63"/>
              <p:cNvSpPr txBox="1"/>
              <p:nvPr/>
            </p:nvSpPr>
            <p:spPr>
              <a:xfrm>
                <a:off x="213001" y="4083391"/>
                <a:ext cx="792205" cy="646331"/>
              </a:xfrm>
              <a:prstGeom prst="rect">
                <a:avLst/>
              </a:prstGeom>
              <a:noFill/>
            </p:spPr>
            <p:txBody>
              <a:bodyPr wrap="none" rtlCol="0">
                <a:spAutoFit/>
              </a:bodyPr>
              <a:lstStyle/>
              <a:p>
                <a:pPr algn="ctr"/>
                <a:r>
                  <a:rPr lang="fr-FR" dirty="0"/>
                  <a:t>Will</a:t>
                </a:r>
              </a:p>
              <a:p>
                <a:pPr algn="ctr"/>
                <a:r>
                  <a:rPr lang="fr-FR" dirty="0"/>
                  <a:t>Huang</a:t>
                </a:r>
              </a:p>
            </p:txBody>
          </p:sp>
        </p:grpSp>
        <p:grpSp>
          <p:nvGrpSpPr>
            <p:cNvPr id="19" name="Group 18">
              <a:extLst>
                <a:ext uri="{FF2B5EF4-FFF2-40B4-BE49-F238E27FC236}">
                  <a16:creationId xmlns:a16="http://schemas.microsoft.com/office/drawing/2014/main" id="{9B085DD1-8D3D-E8BA-5EC3-6CE948C3B232}"/>
                </a:ext>
              </a:extLst>
            </p:cNvPr>
            <p:cNvGrpSpPr/>
            <p:nvPr/>
          </p:nvGrpSpPr>
          <p:grpSpPr>
            <a:xfrm>
              <a:off x="1264194" y="2970184"/>
              <a:ext cx="1208848" cy="1848538"/>
              <a:chOff x="1454099" y="2881183"/>
              <a:chExt cx="1208848" cy="1848538"/>
            </a:xfrm>
          </p:grpSpPr>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099" y="2881183"/>
                <a:ext cx="1208848" cy="1208848"/>
              </a:xfrm>
              <a:prstGeom prst="rect">
                <a:avLst/>
              </a:prstGeom>
            </p:spPr>
          </p:pic>
          <p:sp>
            <p:nvSpPr>
              <p:cNvPr id="65" name="ZoneTexte 64"/>
              <p:cNvSpPr txBox="1"/>
              <p:nvPr/>
            </p:nvSpPr>
            <p:spPr>
              <a:xfrm>
                <a:off x="1575859" y="4083390"/>
                <a:ext cx="965329" cy="646331"/>
              </a:xfrm>
              <a:prstGeom prst="rect">
                <a:avLst/>
              </a:prstGeom>
              <a:noFill/>
            </p:spPr>
            <p:txBody>
              <a:bodyPr wrap="none" rtlCol="0">
                <a:spAutoFit/>
              </a:bodyPr>
              <a:lstStyle/>
              <a:p>
                <a:pPr algn="ctr"/>
                <a:r>
                  <a:rPr lang="fr-FR" dirty="0" err="1"/>
                  <a:t>Dominik</a:t>
                </a:r>
                <a:endParaRPr lang="fr-FR" dirty="0"/>
              </a:p>
              <a:p>
                <a:pPr algn="ctr"/>
                <a:r>
                  <a:rPr lang="fr-FR" dirty="0" err="1"/>
                  <a:t>Haegi</a:t>
                </a:r>
                <a:endParaRPr lang="fr-FR" dirty="0"/>
              </a:p>
            </p:txBody>
          </p:sp>
        </p:grpSp>
        <p:grpSp>
          <p:nvGrpSpPr>
            <p:cNvPr id="26" name="Group 25">
              <a:extLst>
                <a:ext uri="{FF2B5EF4-FFF2-40B4-BE49-F238E27FC236}">
                  <a16:creationId xmlns:a16="http://schemas.microsoft.com/office/drawing/2014/main" id="{FDA72922-1A81-4279-9144-9BEB989D4346}"/>
                </a:ext>
              </a:extLst>
            </p:cNvPr>
            <p:cNvGrpSpPr/>
            <p:nvPr/>
          </p:nvGrpSpPr>
          <p:grpSpPr>
            <a:xfrm>
              <a:off x="5022068" y="2915053"/>
              <a:ext cx="1218206" cy="1903669"/>
              <a:chOff x="5307011" y="2863297"/>
              <a:chExt cx="1218206" cy="1903669"/>
            </a:xfrm>
          </p:grpSpPr>
          <p:sp>
            <p:nvSpPr>
              <p:cNvPr id="16" name="ZoneTexte 65">
                <a:extLst>
                  <a:ext uri="{FF2B5EF4-FFF2-40B4-BE49-F238E27FC236}">
                    <a16:creationId xmlns:a16="http://schemas.microsoft.com/office/drawing/2014/main" id="{879C69F7-94F3-C172-C51A-1095C0FE3220}"/>
                  </a:ext>
                </a:extLst>
              </p:cNvPr>
              <p:cNvSpPr txBox="1"/>
              <p:nvPr/>
            </p:nvSpPr>
            <p:spPr>
              <a:xfrm>
                <a:off x="5440599" y="4120635"/>
                <a:ext cx="951031" cy="646331"/>
              </a:xfrm>
              <a:prstGeom prst="rect">
                <a:avLst/>
              </a:prstGeom>
              <a:noFill/>
            </p:spPr>
            <p:txBody>
              <a:bodyPr wrap="none" rtlCol="0">
                <a:spAutoFit/>
              </a:bodyPr>
              <a:lstStyle/>
              <a:p>
                <a:pPr algn="ctr"/>
                <a:r>
                  <a:rPr lang="fr-FR" dirty="0"/>
                  <a:t>Leo</a:t>
                </a:r>
                <a:br>
                  <a:rPr lang="fr-FR" dirty="0"/>
                </a:br>
                <a:r>
                  <a:rPr lang="fr-FR" dirty="0" err="1"/>
                  <a:t>Sutevski</a:t>
                </a:r>
                <a:endParaRPr lang="fr-FR" dirty="0"/>
              </a:p>
            </p:txBody>
          </p:sp>
          <p:pic>
            <p:nvPicPr>
              <p:cNvPr id="1028" name="Picture 4">
                <a:extLst>
                  <a:ext uri="{FF2B5EF4-FFF2-40B4-BE49-F238E27FC236}">
                    <a16:creationId xmlns:a16="http://schemas.microsoft.com/office/drawing/2014/main" id="{42333B56-CC72-F70C-8DEB-23FA56DB1DE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527" r="18410"/>
              <a:stretch/>
            </p:blipFill>
            <p:spPr bwMode="auto">
              <a:xfrm>
                <a:off x="5307011" y="2863297"/>
                <a:ext cx="1218206" cy="1217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13647D07-CC16-E740-C49F-D2373875EF95}"/>
                </a:ext>
              </a:extLst>
            </p:cNvPr>
            <p:cNvGrpSpPr/>
            <p:nvPr/>
          </p:nvGrpSpPr>
          <p:grpSpPr>
            <a:xfrm>
              <a:off x="2519030" y="2928743"/>
              <a:ext cx="1208849" cy="1889979"/>
              <a:chOff x="2943184" y="2908631"/>
              <a:chExt cx="1208849" cy="1889979"/>
            </a:xfrm>
          </p:grpSpPr>
          <p:sp>
            <p:nvSpPr>
              <p:cNvPr id="66" name="ZoneTexte 65"/>
              <p:cNvSpPr txBox="1"/>
              <p:nvPr/>
            </p:nvSpPr>
            <p:spPr>
              <a:xfrm>
                <a:off x="3118805" y="4152279"/>
                <a:ext cx="857606" cy="646331"/>
              </a:xfrm>
              <a:prstGeom prst="rect">
                <a:avLst/>
              </a:prstGeom>
              <a:noFill/>
            </p:spPr>
            <p:txBody>
              <a:bodyPr wrap="none" rtlCol="0">
                <a:spAutoFit/>
              </a:bodyPr>
              <a:lstStyle/>
              <a:p>
                <a:pPr algn="ctr"/>
                <a:r>
                  <a:rPr lang="fr-FR" dirty="0"/>
                  <a:t>Nicolas</a:t>
                </a:r>
                <a:br>
                  <a:rPr lang="fr-FR" dirty="0"/>
                </a:br>
                <a:r>
                  <a:rPr lang="fr-FR" dirty="0"/>
                  <a:t>Thill</a:t>
                </a:r>
              </a:p>
            </p:txBody>
          </p:sp>
          <p:pic>
            <p:nvPicPr>
              <p:cNvPr id="1030" name="Picture 6">
                <a:extLst>
                  <a:ext uri="{FF2B5EF4-FFF2-40B4-BE49-F238E27FC236}">
                    <a16:creationId xmlns:a16="http://schemas.microsoft.com/office/drawing/2014/main" id="{394FCB00-E6B1-9E85-3F01-75C98DE59B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184" y="2908631"/>
                <a:ext cx="1208849" cy="120884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90706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72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3" name="Image 5" descr="Image 5"/>
          <p:cNvPicPr>
            <a:picLocks noChangeAspect="1"/>
          </p:cNvPicPr>
          <p:nvPr/>
        </p:nvPicPr>
        <p:blipFill>
          <a:blip r:embed="rId3"/>
          <a:stretch>
            <a:fillRect/>
          </a:stretch>
        </p:blipFill>
        <p:spPr>
          <a:xfrm>
            <a:off x="10251925" y="4488238"/>
            <a:ext cx="1354488" cy="2284038"/>
          </a:xfrm>
          <a:prstGeom prst="rect">
            <a:avLst/>
          </a:prstGeom>
          <a:ln w="12700">
            <a:miter lim="400000"/>
          </a:ln>
        </p:spPr>
      </p:pic>
      <p:pic>
        <p:nvPicPr>
          <p:cNvPr id="2348" name="Image" descr="Image"/>
          <p:cNvPicPr>
            <a:picLocks noChangeAspect="1"/>
          </p:cNvPicPr>
          <p:nvPr/>
        </p:nvPicPr>
        <p:blipFill>
          <a:blip r:embed="rId4"/>
          <a:stretch>
            <a:fillRect/>
          </a:stretch>
        </p:blipFill>
        <p:spPr>
          <a:xfrm>
            <a:off x="2893107" y="816956"/>
            <a:ext cx="3869797" cy="5873655"/>
          </a:xfrm>
          <a:prstGeom prst="rect">
            <a:avLst/>
          </a:prstGeom>
          <a:ln w="12700">
            <a:miter lim="400000"/>
          </a:ln>
        </p:spPr>
      </p:pic>
      <p:pic>
        <p:nvPicPr>
          <p:cNvPr id="2349" name="Image" descr="Image"/>
          <p:cNvPicPr>
            <a:picLocks noChangeAspect="1"/>
          </p:cNvPicPr>
          <p:nvPr/>
        </p:nvPicPr>
        <p:blipFill>
          <a:blip r:embed="rId5"/>
          <a:stretch>
            <a:fillRect/>
          </a:stretch>
        </p:blipFill>
        <p:spPr>
          <a:xfrm>
            <a:off x="136286" y="4488238"/>
            <a:ext cx="2129515" cy="2284038"/>
          </a:xfrm>
          <a:prstGeom prst="rect">
            <a:avLst/>
          </a:prstGeom>
          <a:ln w="12700">
            <a:miter lim="400000"/>
          </a:ln>
        </p:spPr>
      </p:pic>
      <p:sp>
        <p:nvSpPr>
          <p:cNvPr id="2350" name="1T/1T/1T vector magnet"/>
          <p:cNvSpPr txBox="1"/>
          <p:nvPr/>
        </p:nvSpPr>
        <p:spPr>
          <a:xfrm>
            <a:off x="261643" y="3821750"/>
            <a:ext cx="1694375"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4400">
                <a:latin typeface="Helvetica Neue"/>
                <a:ea typeface="Helvetica Neue"/>
                <a:cs typeface="Helvetica Neue"/>
                <a:sym typeface="Helvetica Neue"/>
              </a:defRPr>
            </a:pPr>
            <a:r>
              <a:rPr sz="2000"/>
              <a:t>1T/1T/1T</a:t>
            </a:r>
            <a:br>
              <a:rPr sz="2000"/>
            </a:br>
            <a:r>
              <a:rPr sz="2000"/>
              <a:t>vector magnet</a:t>
            </a:r>
          </a:p>
        </p:txBody>
      </p:sp>
      <p:pic>
        <p:nvPicPr>
          <p:cNvPr id="2351" name="Image" descr="Image"/>
          <p:cNvPicPr>
            <a:picLocks noChangeAspect="1"/>
          </p:cNvPicPr>
          <p:nvPr/>
        </p:nvPicPr>
        <p:blipFill>
          <a:blip r:embed="rId6"/>
          <a:stretch>
            <a:fillRect/>
          </a:stretch>
        </p:blipFill>
        <p:spPr>
          <a:xfrm>
            <a:off x="6909253" y="4198681"/>
            <a:ext cx="3327401" cy="2514601"/>
          </a:xfrm>
          <a:prstGeom prst="rect">
            <a:avLst/>
          </a:prstGeom>
          <a:ln w="12700">
            <a:miter lim="400000"/>
          </a:ln>
        </p:spPr>
      </p:pic>
      <p:sp>
        <p:nvSpPr>
          <p:cNvPr id="2352" name="Ligne"/>
          <p:cNvSpPr/>
          <p:nvPr/>
        </p:nvSpPr>
        <p:spPr>
          <a:xfrm flipV="1">
            <a:off x="5179507" y="4650758"/>
            <a:ext cx="2099576" cy="999532"/>
          </a:xfrm>
          <a:prstGeom prst="line">
            <a:avLst/>
          </a:prstGeom>
          <a:ln w="76200">
            <a:solidFill>
              <a:schemeClr val="accent3"/>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353" name="Ligne"/>
          <p:cNvSpPr/>
          <p:nvPr/>
        </p:nvSpPr>
        <p:spPr>
          <a:xfrm>
            <a:off x="5243007" y="6103780"/>
            <a:ext cx="1705987" cy="178075"/>
          </a:xfrm>
          <a:prstGeom prst="line">
            <a:avLst/>
          </a:prstGeom>
          <a:ln w="76200">
            <a:solidFill>
              <a:schemeClr val="accent3"/>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2355" name="Image" descr="Image"/>
          <p:cNvPicPr>
            <a:picLocks noChangeAspect="1"/>
          </p:cNvPicPr>
          <p:nvPr/>
        </p:nvPicPr>
        <p:blipFill>
          <a:blip r:embed="rId7"/>
          <a:srcRect l="4808" t="12475" r="18835"/>
          <a:stretch>
            <a:fillRect/>
          </a:stretch>
        </p:blipFill>
        <p:spPr>
          <a:xfrm>
            <a:off x="7065332" y="1089689"/>
            <a:ext cx="2308904" cy="1488731"/>
          </a:xfrm>
          <a:prstGeom prst="rect">
            <a:avLst/>
          </a:prstGeom>
          <a:ln w="12700">
            <a:miter lim="400000"/>
          </a:ln>
        </p:spPr>
      </p:pic>
      <p:sp>
        <p:nvSpPr>
          <p:cNvPr id="2356" name="Ligne"/>
          <p:cNvSpPr/>
          <p:nvPr/>
        </p:nvSpPr>
        <p:spPr>
          <a:xfrm>
            <a:off x="5312801" y="919214"/>
            <a:ext cx="1832987" cy="172465"/>
          </a:xfrm>
          <a:prstGeom prst="line">
            <a:avLst/>
          </a:prstGeom>
          <a:ln w="76200">
            <a:solidFill>
              <a:schemeClr val="accent3"/>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357" name="Ligne"/>
          <p:cNvSpPr/>
          <p:nvPr/>
        </p:nvSpPr>
        <p:spPr>
          <a:xfrm>
            <a:off x="5404275" y="1612120"/>
            <a:ext cx="1650040" cy="932997"/>
          </a:xfrm>
          <a:prstGeom prst="line">
            <a:avLst/>
          </a:prstGeom>
          <a:ln w="76200">
            <a:solidFill>
              <a:schemeClr val="accent3"/>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2362" name="Image" descr="Image"/>
          <p:cNvPicPr>
            <a:picLocks noChangeAspect="1"/>
          </p:cNvPicPr>
          <p:nvPr/>
        </p:nvPicPr>
        <p:blipFill>
          <a:blip r:embed="rId8"/>
          <a:stretch>
            <a:fillRect/>
          </a:stretch>
        </p:blipFill>
        <p:spPr>
          <a:xfrm>
            <a:off x="1137138" y="632290"/>
            <a:ext cx="1582346" cy="1582347"/>
          </a:xfrm>
          <a:prstGeom prst="rect">
            <a:avLst/>
          </a:prstGeom>
          <a:ln w="12700">
            <a:miter lim="400000"/>
          </a:ln>
        </p:spPr>
      </p:pic>
      <p:sp>
        <p:nvSpPr>
          <p:cNvPr id="2363" name="Ligne"/>
          <p:cNvSpPr/>
          <p:nvPr/>
        </p:nvSpPr>
        <p:spPr>
          <a:xfrm>
            <a:off x="2158269" y="5289129"/>
            <a:ext cx="2432304" cy="664307"/>
          </a:xfrm>
          <a:prstGeom prst="line">
            <a:avLst/>
          </a:prstGeom>
          <a:ln w="88900">
            <a:solidFill>
              <a:schemeClr val="accent1"/>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364" name="Ligne"/>
          <p:cNvSpPr/>
          <p:nvPr/>
        </p:nvSpPr>
        <p:spPr>
          <a:xfrm>
            <a:off x="2534613" y="1721635"/>
            <a:ext cx="1223815" cy="738149"/>
          </a:xfrm>
          <a:prstGeom prst="line">
            <a:avLst/>
          </a:prstGeom>
          <a:ln w="88900">
            <a:solidFill>
              <a:schemeClr val="accent1"/>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365" name="MIT JTWPA"/>
          <p:cNvSpPr txBox="1"/>
          <p:nvPr/>
        </p:nvSpPr>
        <p:spPr>
          <a:xfrm>
            <a:off x="1435341" y="2323017"/>
            <a:ext cx="115922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400">
                <a:latin typeface="Helvetica Neue"/>
                <a:ea typeface="Helvetica Neue"/>
                <a:cs typeface="Helvetica Neue"/>
                <a:sym typeface="Helvetica Neue"/>
              </a:defRPr>
            </a:lvl1pPr>
          </a:lstStyle>
          <a:p>
            <a:r>
              <a:rPr sz="1600" dirty="0"/>
              <a:t>MIT JTWPA</a:t>
            </a:r>
          </a:p>
        </p:txBody>
      </p:sp>
      <p:sp>
        <p:nvSpPr>
          <p:cNvPr id="2366" name="New Gen SMPD"/>
          <p:cNvSpPr txBox="1"/>
          <p:nvPr/>
        </p:nvSpPr>
        <p:spPr>
          <a:xfrm>
            <a:off x="7743979" y="737943"/>
            <a:ext cx="738985"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400">
                <a:latin typeface="Helvetica Neue"/>
                <a:ea typeface="Helvetica Neue"/>
                <a:cs typeface="Helvetica Neue"/>
                <a:sym typeface="Helvetica Neue"/>
              </a:defRPr>
            </a:lvl1pPr>
          </a:lstStyle>
          <a:p>
            <a:r>
              <a:rPr sz="1800" dirty="0"/>
              <a:t>SMPD</a:t>
            </a:r>
          </a:p>
        </p:txBody>
      </p:sp>
      <p:sp>
        <p:nvSpPr>
          <p:cNvPr id="2" name="ZoneTexte 1"/>
          <p:cNvSpPr txBox="1"/>
          <p:nvPr/>
        </p:nvSpPr>
        <p:spPr>
          <a:xfrm>
            <a:off x="5299456" y="101856"/>
            <a:ext cx="2102883" cy="584775"/>
          </a:xfrm>
          <a:prstGeom prst="rect">
            <a:avLst/>
          </a:prstGeom>
          <a:noFill/>
        </p:spPr>
        <p:txBody>
          <a:bodyPr wrap="none" rtlCol="0">
            <a:spAutoFit/>
          </a:bodyPr>
          <a:lstStyle/>
          <a:p>
            <a:r>
              <a:rPr lang="fr-FR" sz="3200" dirty="0" err="1">
                <a:solidFill>
                  <a:srgbClr val="FF0000"/>
                </a:solidFill>
              </a:rPr>
              <a:t>Experiment</a:t>
            </a:r>
            <a:endParaRPr lang="fr-FR" sz="3200" dirty="0">
              <a:solidFill>
                <a:srgbClr val="FF0000"/>
              </a:solidFill>
            </a:endParaRPr>
          </a:p>
        </p:txBody>
      </p:sp>
      <mc:AlternateContent xmlns:mc="http://schemas.openxmlformats.org/markup-compatibility/2006" xmlns:a14="http://schemas.microsoft.com/office/drawing/2010/main">
        <mc:Choice Requires="a14">
          <p:sp>
            <p:nvSpPr>
              <p:cNvPr id="25" name="ZoneTexte 24"/>
              <p:cNvSpPr txBox="1"/>
              <p:nvPr/>
            </p:nvSpPr>
            <p:spPr>
              <a:xfrm>
                <a:off x="9829803" y="3737246"/>
                <a:ext cx="1960345" cy="504177"/>
              </a:xfrm>
              <a:prstGeom prst="rect">
                <a:avLst/>
              </a:prstGeom>
              <a:noFill/>
            </p:spPr>
            <p:txBody>
              <a:bodyPr wrap="none" rtlCol="0">
                <a:spAutoFit/>
              </a:bodyPr>
              <a:lstStyle/>
              <a:p>
                <a14:m>
                  <m:oMath xmlns:m="http://schemas.openxmlformats.org/officeDocument/2006/math">
                    <m:f>
                      <m:fPr>
                        <m:ctrlPr>
                          <a:rPr lang="fr-FR" sz="2000" b="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𝜔</m:t>
                            </m:r>
                          </m:e>
                          <m:sub>
                            <m:r>
                              <a:rPr lang="fr-FR" sz="2000" b="0" i="1" smtClean="0">
                                <a:latin typeface="Cambria Math" panose="02040503050406030204" pitchFamily="18" charset="0"/>
                              </a:rPr>
                              <m:t>0</m:t>
                            </m:r>
                          </m:sub>
                        </m:sSub>
                      </m:num>
                      <m:den>
                        <m:r>
                          <a:rPr lang="fr-FR" sz="2000" b="0" i="1" smtClean="0">
                            <a:latin typeface="Cambria Math" panose="02040503050406030204" pitchFamily="18" charset="0"/>
                          </a:rPr>
                          <m:t>2</m:t>
                        </m:r>
                        <m:r>
                          <a:rPr lang="fr-FR" sz="2000" b="0" i="1" smtClean="0">
                            <a:latin typeface="Cambria Math" panose="02040503050406030204" pitchFamily="18" charset="0"/>
                          </a:rPr>
                          <m:t>𝜋</m:t>
                        </m:r>
                      </m:den>
                    </m:f>
                    <m:r>
                      <a:rPr lang="fr-FR" sz="2000" b="0" i="1" smtClean="0">
                        <a:latin typeface="Cambria Math" panose="02040503050406030204" pitchFamily="18" charset="0"/>
                      </a:rPr>
                      <m:t>=7.3352</m:t>
                    </m:r>
                  </m:oMath>
                </a14:m>
                <a:r>
                  <a:rPr lang="fr-FR" sz="2000" dirty="0"/>
                  <a:t>GHz</a:t>
                </a:r>
              </a:p>
            </p:txBody>
          </p:sp>
        </mc:Choice>
        <mc:Fallback xmlns="">
          <p:sp>
            <p:nvSpPr>
              <p:cNvPr id="25" name="ZoneTexte 24"/>
              <p:cNvSpPr txBox="1">
                <a:spLocks noRot="1" noChangeAspect="1" noMove="1" noResize="1" noEditPoints="1" noAdjustHandles="1" noChangeArrowheads="1" noChangeShapeType="1" noTextEdit="1"/>
              </p:cNvSpPr>
              <p:nvPr/>
            </p:nvSpPr>
            <p:spPr>
              <a:xfrm>
                <a:off x="9829803" y="3737246"/>
                <a:ext cx="1960345" cy="504177"/>
              </a:xfrm>
              <a:prstGeom prst="rect">
                <a:avLst/>
              </a:prstGeom>
              <a:blipFill>
                <a:blip r:embed="rId11"/>
                <a:stretch>
                  <a:fillRect r="-2804" b="-843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p:cNvSpPr txBox="1"/>
              <p:nvPr/>
            </p:nvSpPr>
            <p:spPr>
              <a:xfrm>
                <a:off x="10117219" y="4088128"/>
                <a:ext cx="179549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𝜅</m:t>
                      </m:r>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r>
                                <a:rPr lang="fr-FR" sz="2000" b="0" i="1" smtClean="0">
                                  <a:latin typeface="Cambria Math" panose="02040503050406030204" pitchFamily="18" charset="0"/>
                                </a:rPr>
                                <m:t>0.5</m:t>
                              </m:r>
                              <m:r>
                                <a:rPr lang="fr-FR" sz="2000" b="0" i="1" smtClean="0">
                                  <a:latin typeface="Cambria Math" panose="02040503050406030204" pitchFamily="18" charset="0"/>
                                </a:rPr>
                                <m:t>𝜇</m:t>
                              </m:r>
                              <m:r>
                                <a:rPr lang="fr-FR" sz="2000" b="0" i="1" smtClean="0">
                                  <a:latin typeface="Cambria Math" panose="02040503050406030204" pitchFamily="18" charset="0"/>
                                </a:rPr>
                                <m:t>𝑠</m:t>
                              </m:r>
                            </m:e>
                          </m:d>
                        </m:e>
                        <m:sup>
                          <m:r>
                            <a:rPr lang="fr-FR" sz="2000" b="0" i="1" smtClean="0">
                              <a:latin typeface="Cambria Math" panose="02040503050406030204" pitchFamily="18" charset="0"/>
                            </a:rPr>
                            <m:t>−1</m:t>
                          </m:r>
                        </m:sup>
                      </m:sSup>
                    </m:oMath>
                  </m:oMathPara>
                </a14:m>
                <a:endParaRPr lang="fr-FR" sz="2000" dirty="0"/>
              </a:p>
            </p:txBody>
          </p:sp>
        </mc:Choice>
        <mc:Fallback xmlns="">
          <p:sp>
            <p:nvSpPr>
              <p:cNvPr id="26" name="ZoneTexte 25"/>
              <p:cNvSpPr txBox="1">
                <a:spLocks noRot="1" noChangeAspect="1" noMove="1" noResize="1" noEditPoints="1" noAdjustHandles="1" noChangeArrowheads="1" noChangeShapeType="1" noTextEdit="1"/>
              </p:cNvSpPr>
              <p:nvPr/>
            </p:nvSpPr>
            <p:spPr>
              <a:xfrm>
                <a:off x="10117219" y="4088128"/>
                <a:ext cx="1795492" cy="400110"/>
              </a:xfrm>
              <a:prstGeom prst="rect">
                <a:avLst/>
              </a:prstGeom>
              <a:blipFill>
                <a:blip r:embed="rId12"/>
                <a:stretch>
                  <a:fillRect b="-12308"/>
                </a:stretch>
              </a:blipFill>
            </p:spPr>
            <p:txBody>
              <a:bodyPr/>
              <a:lstStyle/>
              <a:p>
                <a:r>
                  <a:rPr lang="fr-FR">
                    <a:noFill/>
                  </a:rPr>
                  <a:t> </a:t>
                </a:r>
              </a:p>
            </p:txBody>
          </p:sp>
        </mc:Fallback>
      </mc:AlternateContent>
      <p:sp>
        <p:nvSpPr>
          <p:cNvPr id="3" name="ZoneTexte 2"/>
          <p:cNvSpPr txBox="1"/>
          <p:nvPr/>
        </p:nvSpPr>
        <p:spPr>
          <a:xfrm>
            <a:off x="4228935" y="447624"/>
            <a:ext cx="723275" cy="369332"/>
          </a:xfrm>
          <a:prstGeom prst="rect">
            <a:avLst/>
          </a:prstGeom>
          <a:noFill/>
        </p:spPr>
        <p:txBody>
          <a:bodyPr wrap="none" rtlCol="0">
            <a:spAutoFit/>
          </a:bodyPr>
          <a:lstStyle/>
          <a:p>
            <a:r>
              <a:rPr lang="fr-FR" dirty="0"/>
              <a:t>10mK</a:t>
            </a:r>
          </a:p>
        </p:txBody>
      </p:sp>
    </p:spTree>
    <p:extLst>
      <p:ext uri="{BB962C8B-B14F-4D97-AF65-F5344CB8AC3E}">
        <p14:creationId xmlns:p14="http://schemas.microsoft.com/office/powerpoint/2010/main" val="80471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45">
            <a:extLst>
              <a:ext uri="{FF2B5EF4-FFF2-40B4-BE49-F238E27FC236}">
                <a16:creationId xmlns:a16="http://schemas.microsoft.com/office/drawing/2014/main" id="{2032E87F-8D4F-78D0-1604-C9C5CDF2C1E7}"/>
              </a:ext>
            </a:extLst>
          </p:cNvPr>
          <p:cNvSpPr txBox="1"/>
          <p:nvPr/>
        </p:nvSpPr>
        <p:spPr>
          <a:xfrm>
            <a:off x="2928322" y="159987"/>
            <a:ext cx="6152646"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Hybrid</a:t>
            </a:r>
            <a:r>
              <a:rPr lang="fr-FR" sz="3200" dirty="0">
                <a:solidFill>
                  <a:srgbClr val="FF0000"/>
                </a:solidFill>
                <a:latin typeface="Arial" panose="020B0604020202020204" pitchFamily="34" charset="0"/>
                <a:cs typeface="Arial" panose="020B0604020202020204" pitchFamily="34" charset="0"/>
              </a:rPr>
              <a:t> spin–</a:t>
            </a:r>
            <a:r>
              <a:rPr lang="fr-FR" sz="3200" dirty="0" err="1">
                <a:solidFill>
                  <a:srgbClr val="FF0000"/>
                </a:solidFill>
                <a:latin typeface="Arial" panose="020B0604020202020204" pitchFamily="34" charset="0"/>
                <a:cs typeface="Arial" panose="020B0604020202020204" pitchFamily="34" charset="0"/>
              </a:rPr>
              <a:t>microwave</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systems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76983512-01B1-B666-51A9-57453E523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927" y="971986"/>
            <a:ext cx="6833567" cy="3843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ircuit board with lines and dots&#10;&#10;Description automatically generated">
            <a:extLst>
              <a:ext uri="{FF2B5EF4-FFF2-40B4-BE49-F238E27FC236}">
                <a16:creationId xmlns:a16="http://schemas.microsoft.com/office/drawing/2014/main" id="{41950E49-BD77-0215-95DF-502524804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00" y="971986"/>
            <a:ext cx="4704644" cy="3839084"/>
          </a:xfrm>
          <a:prstGeom prst="rect">
            <a:avLst/>
          </a:prstGeom>
        </p:spPr>
      </p:pic>
      <p:sp>
        <p:nvSpPr>
          <p:cNvPr id="7" name="TextBox 6">
            <a:extLst>
              <a:ext uri="{FF2B5EF4-FFF2-40B4-BE49-F238E27FC236}">
                <a16:creationId xmlns:a16="http://schemas.microsoft.com/office/drawing/2014/main" id="{DF0F79FA-8444-15CC-1871-6F6B8AD969D6}"/>
              </a:ext>
            </a:extLst>
          </p:cNvPr>
          <p:cNvSpPr txBox="1"/>
          <p:nvPr/>
        </p:nvSpPr>
        <p:spPr>
          <a:xfrm>
            <a:off x="8039323" y="4960307"/>
            <a:ext cx="3614579" cy="1200329"/>
          </a:xfrm>
          <a:prstGeom prst="rect">
            <a:avLst/>
          </a:prstGeom>
          <a:noFill/>
        </p:spPr>
        <p:txBody>
          <a:bodyPr wrap="none" rtlCol="0">
            <a:spAutoFit/>
          </a:bodyPr>
          <a:lstStyle/>
          <a:p>
            <a:r>
              <a:rPr lang="de-DE" dirty="0"/>
              <a:t>Natural </a:t>
            </a:r>
            <a:r>
              <a:rPr lang="de-DE" dirty="0" err="1"/>
              <a:t>atoms</a:t>
            </a:r>
            <a:endParaRPr lang="de-DE" dirty="0"/>
          </a:p>
          <a:p>
            <a:pPr marL="742950" lvl="1" indent="-285750">
              <a:buFont typeface="Arial" panose="020B0604020202020204" pitchFamily="34" charset="0"/>
              <a:buChar char="•"/>
            </a:pPr>
            <a:r>
              <a:rPr lang="de-DE" dirty="0" err="1"/>
              <a:t>long</a:t>
            </a:r>
            <a:r>
              <a:rPr lang="de-DE" dirty="0"/>
              <a:t> </a:t>
            </a:r>
            <a:r>
              <a:rPr lang="de-DE" dirty="0" err="1"/>
              <a:t>coherence</a:t>
            </a:r>
            <a:r>
              <a:rPr lang="de-DE" dirty="0"/>
              <a:t> time</a:t>
            </a:r>
          </a:p>
          <a:p>
            <a:pPr marL="742950" lvl="1" indent="-285750">
              <a:buFont typeface="Arial" panose="020B0604020202020204" pitchFamily="34" charset="0"/>
              <a:buChar char="•"/>
            </a:pPr>
            <a:r>
              <a:rPr lang="de-DE" dirty="0" err="1"/>
              <a:t>small</a:t>
            </a:r>
            <a:r>
              <a:rPr lang="de-DE" dirty="0"/>
              <a:t> </a:t>
            </a:r>
            <a:r>
              <a:rPr lang="de-DE" dirty="0" err="1"/>
              <a:t>size</a:t>
            </a:r>
            <a:endParaRPr lang="de-DE" dirty="0"/>
          </a:p>
          <a:p>
            <a:pPr marL="742950" lvl="1" indent="-285750">
              <a:buFont typeface="Arial" panose="020B0604020202020204" pitchFamily="34" charset="0"/>
              <a:buChar char="•"/>
            </a:pPr>
            <a:r>
              <a:rPr lang="de-DE" dirty="0"/>
              <a:t>but: not </a:t>
            </a:r>
            <a:r>
              <a:rPr lang="de-DE" dirty="0" err="1"/>
              <a:t>designed</a:t>
            </a:r>
            <a:r>
              <a:rPr lang="de-DE" dirty="0"/>
              <a:t> </a:t>
            </a:r>
            <a:r>
              <a:rPr lang="de-DE" dirty="0" err="1"/>
              <a:t>as</a:t>
            </a:r>
            <a:r>
              <a:rPr lang="de-DE" dirty="0"/>
              <a:t> </a:t>
            </a:r>
            <a:r>
              <a:rPr lang="de-DE" dirty="0" err="1"/>
              <a:t>you</a:t>
            </a:r>
            <a:r>
              <a:rPr lang="de-DE" dirty="0"/>
              <a:t> like</a:t>
            </a:r>
            <a:endParaRPr lang="fr-FR" dirty="0"/>
          </a:p>
        </p:txBody>
      </p:sp>
      <p:sp>
        <p:nvSpPr>
          <p:cNvPr id="10" name="Freeform: Shape 9">
            <a:extLst>
              <a:ext uri="{FF2B5EF4-FFF2-40B4-BE49-F238E27FC236}">
                <a16:creationId xmlns:a16="http://schemas.microsoft.com/office/drawing/2014/main" id="{F2A870B2-3D47-B681-8599-DDE00D51E96E}"/>
              </a:ext>
            </a:extLst>
          </p:cNvPr>
          <p:cNvSpPr/>
          <p:nvPr/>
        </p:nvSpPr>
        <p:spPr>
          <a:xfrm>
            <a:off x="670142" y="971987"/>
            <a:ext cx="10983760" cy="3988320"/>
          </a:xfrm>
          <a:custGeom>
            <a:avLst/>
            <a:gdLst>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829055 w 2998834"/>
              <a:gd name="connsiteY46" fmla="*/ 231731 h 1171183"/>
              <a:gd name="connsiteX47" fmla="*/ 1804003 w 2998834"/>
              <a:gd name="connsiteY47" fmla="*/ 250520 h 1171183"/>
              <a:gd name="connsiteX48" fmla="*/ 1772688 w 2998834"/>
              <a:gd name="connsiteY48" fmla="*/ 263046 h 1171183"/>
              <a:gd name="connsiteX49" fmla="*/ 1753899 w 2998834"/>
              <a:gd name="connsiteY49" fmla="*/ 275572 h 1171183"/>
              <a:gd name="connsiteX50" fmla="*/ 1722584 w 2998834"/>
              <a:gd name="connsiteY50" fmla="*/ 288098 h 1171183"/>
              <a:gd name="connsiteX51" fmla="*/ 1685006 w 2998834"/>
              <a:gd name="connsiteY51" fmla="*/ 319413 h 1171183"/>
              <a:gd name="connsiteX52" fmla="*/ 1653691 w 2998834"/>
              <a:gd name="connsiteY52" fmla="*/ 338202 h 1171183"/>
              <a:gd name="connsiteX53" fmla="*/ 1628639 w 2998834"/>
              <a:gd name="connsiteY53"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829055 w 2998834"/>
              <a:gd name="connsiteY46" fmla="*/ 231731 h 1171183"/>
              <a:gd name="connsiteX47" fmla="*/ 1804003 w 2998834"/>
              <a:gd name="connsiteY47" fmla="*/ 250520 h 1171183"/>
              <a:gd name="connsiteX48" fmla="*/ 1772688 w 2998834"/>
              <a:gd name="connsiteY48" fmla="*/ 263046 h 1171183"/>
              <a:gd name="connsiteX49" fmla="*/ 1753899 w 2998834"/>
              <a:gd name="connsiteY49" fmla="*/ 275572 h 1171183"/>
              <a:gd name="connsiteX50" fmla="*/ 1722584 w 2998834"/>
              <a:gd name="connsiteY50" fmla="*/ 288098 h 1171183"/>
              <a:gd name="connsiteX51" fmla="*/ 1685006 w 2998834"/>
              <a:gd name="connsiteY51" fmla="*/ 319413 h 1171183"/>
              <a:gd name="connsiteX52" fmla="*/ 1628639 w 2998834"/>
              <a:gd name="connsiteY52"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829055 w 2998834"/>
              <a:gd name="connsiteY46" fmla="*/ 231731 h 1171183"/>
              <a:gd name="connsiteX47" fmla="*/ 1804003 w 2998834"/>
              <a:gd name="connsiteY47" fmla="*/ 250520 h 1171183"/>
              <a:gd name="connsiteX48" fmla="*/ 1772688 w 2998834"/>
              <a:gd name="connsiteY48" fmla="*/ 263046 h 1171183"/>
              <a:gd name="connsiteX49" fmla="*/ 1722584 w 2998834"/>
              <a:gd name="connsiteY49" fmla="*/ 288098 h 1171183"/>
              <a:gd name="connsiteX50" fmla="*/ 1685006 w 2998834"/>
              <a:gd name="connsiteY50" fmla="*/ 319413 h 1171183"/>
              <a:gd name="connsiteX51" fmla="*/ 1628639 w 2998834"/>
              <a:gd name="connsiteY51"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829055 w 2998834"/>
              <a:gd name="connsiteY46" fmla="*/ 231731 h 1171183"/>
              <a:gd name="connsiteX47" fmla="*/ 1772688 w 2998834"/>
              <a:gd name="connsiteY47" fmla="*/ 263046 h 1171183"/>
              <a:gd name="connsiteX48" fmla="*/ 1722584 w 2998834"/>
              <a:gd name="connsiteY48" fmla="*/ 288098 h 1171183"/>
              <a:gd name="connsiteX49" fmla="*/ 1685006 w 2998834"/>
              <a:gd name="connsiteY49" fmla="*/ 319413 h 1171183"/>
              <a:gd name="connsiteX50" fmla="*/ 1628639 w 2998834"/>
              <a:gd name="connsiteY50"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829055 w 2998834"/>
              <a:gd name="connsiteY46" fmla="*/ 231731 h 1171183"/>
              <a:gd name="connsiteX47" fmla="*/ 1722584 w 2998834"/>
              <a:gd name="connsiteY47" fmla="*/ 288098 h 1171183"/>
              <a:gd name="connsiteX48" fmla="*/ 1685006 w 2998834"/>
              <a:gd name="connsiteY48" fmla="*/ 319413 h 1171183"/>
              <a:gd name="connsiteX49" fmla="*/ 1628639 w 2998834"/>
              <a:gd name="connsiteY49"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722584 w 2998834"/>
              <a:gd name="connsiteY46" fmla="*/ 288098 h 1171183"/>
              <a:gd name="connsiteX47" fmla="*/ 1685006 w 2998834"/>
              <a:gd name="connsiteY47" fmla="*/ 319413 h 1171183"/>
              <a:gd name="connsiteX48" fmla="*/ 1628639 w 2998834"/>
              <a:gd name="connsiteY48"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879160 w 2998834"/>
              <a:gd name="connsiteY45" fmla="*/ 194153 h 1171183"/>
              <a:gd name="connsiteX46" fmla="*/ 1685006 w 2998834"/>
              <a:gd name="connsiteY46" fmla="*/ 319413 h 1171183"/>
              <a:gd name="connsiteX47" fmla="*/ 1628639 w 2998834"/>
              <a:gd name="connsiteY47"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79368 w 2998834"/>
              <a:gd name="connsiteY43" fmla="*/ 144049 h 1171183"/>
              <a:gd name="connsiteX44" fmla="*/ 1948053 w 2998834"/>
              <a:gd name="connsiteY44" fmla="*/ 150312 h 1171183"/>
              <a:gd name="connsiteX45" fmla="*/ 1685006 w 2998834"/>
              <a:gd name="connsiteY45" fmla="*/ 319413 h 1171183"/>
              <a:gd name="connsiteX46" fmla="*/ 1628639 w 2998834"/>
              <a:gd name="connsiteY46"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2004420 w 2998834"/>
              <a:gd name="connsiteY42" fmla="*/ 125260 h 1171183"/>
              <a:gd name="connsiteX43" fmla="*/ 1948053 w 2998834"/>
              <a:gd name="connsiteY43" fmla="*/ 150312 h 1171183"/>
              <a:gd name="connsiteX44" fmla="*/ 1685006 w 2998834"/>
              <a:gd name="connsiteY44" fmla="*/ 319413 h 1171183"/>
              <a:gd name="connsiteX45" fmla="*/ 1628639 w 2998834"/>
              <a:gd name="connsiteY45"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2029472 w 2998834"/>
              <a:gd name="connsiteY41" fmla="*/ 112734 h 1171183"/>
              <a:gd name="connsiteX42" fmla="*/ 1948053 w 2998834"/>
              <a:gd name="connsiteY42" fmla="*/ 150312 h 1171183"/>
              <a:gd name="connsiteX43" fmla="*/ 1685006 w 2998834"/>
              <a:gd name="connsiteY43" fmla="*/ 319413 h 1171183"/>
              <a:gd name="connsiteX44" fmla="*/ 1628639 w 2998834"/>
              <a:gd name="connsiteY44"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2098365 w 2998834"/>
              <a:gd name="connsiteY40" fmla="*/ 81419 h 1171183"/>
              <a:gd name="connsiteX41" fmla="*/ 1948053 w 2998834"/>
              <a:gd name="connsiteY41" fmla="*/ 150312 h 1171183"/>
              <a:gd name="connsiteX42" fmla="*/ 1685006 w 2998834"/>
              <a:gd name="connsiteY42" fmla="*/ 319413 h 1171183"/>
              <a:gd name="connsiteX43" fmla="*/ 1628639 w 2998834"/>
              <a:gd name="connsiteY43"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2142206 w 2998834"/>
              <a:gd name="connsiteY39" fmla="*/ 68893 h 1171183"/>
              <a:gd name="connsiteX40" fmla="*/ 1948053 w 2998834"/>
              <a:gd name="connsiteY40" fmla="*/ 150312 h 1171183"/>
              <a:gd name="connsiteX41" fmla="*/ 1685006 w 2998834"/>
              <a:gd name="connsiteY41" fmla="*/ 319413 h 1171183"/>
              <a:gd name="connsiteX42" fmla="*/ 1628639 w 2998834"/>
              <a:gd name="connsiteY42"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743455 w 2998834"/>
              <a:gd name="connsiteY35" fmla="*/ 81419 h 1171183"/>
              <a:gd name="connsiteX36" fmla="*/ 2593143 w 2998834"/>
              <a:gd name="connsiteY36" fmla="*/ 50104 h 1171183"/>
              <a:gd name="connsiteX37" fmla="*/ 2467883 w 2998834"/>
              <a:gd name="connsiteY37" fmla="*/ 31315 h 1171183"/>
              <a:gd name="connsiteX38" fmla="*/ 2236151 w 2998834"/>
              <a:gd name="connsiteY38" fmla="*/ 37578 h 1171183"/>
              <a:gd name="connsiteX39" fmla="*/ 1948053 w 2998834"/>
              <a:gd name="connsiteY39" fmla="*/ 150312 h 1171183"/>
              <a:gd name="connsiteX40" fmla="*/ 1685006 w 2998834"/>
              <a:gd name="connsiteY40" fmla="*/ 319413 h 1171183"/>
              <a:gd name="connsiteX41" fmla="*/ 1628639 w 2998834"/>
              <a:gd name="connsiteY41"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593143 w 2998834"/>
              <a:gd name="connsiteY35" fmla="*/ 50104 h 1171183"/>
              <a:gd name="connsiteX36" fmla="*/ 2467883 w 2998834"/>
              <a:gd name="connsiteY36" fmla="*/ 31315 h 1171183"/>
              <a:gd name="connsiteX37" fmla="*/ 2236151 w 2998834"/>
              <a:gd name="connsiteY37" fmla="*/ 37578 h 1171183"/>
              <a:gd name="connsiteX38" fmla="*/ 1948053 w 2998834"/>
              <a:gd name="connsiteY38" fmla="*/ 150312 h 1171183"/>
              <a:gd name="connsiteX39" fmla="*/ 1685006 w 2998834"/>
              <a:gd name="connsiteY39" fmla="*/ 319413 h 1171183"/>
              <a:gd name="connsiteX40" fmla="*/ 1628639 w 2998834"/>
              <a:gd name="connsiteY40"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93768 w 2998834"/>
              <a:gd name="connsiteY33" fmla="*/ 244257 h 1171183"/>
              <a:gd name="connsiteX34" fmla="*/ 2837401 w 2998834"/>
              <a:gd name="connsiteY34" fmla="*/ 131523 h 1171183"/>
              <a:gd name="connsiteX35" fmla="*/ 2467883 w 2998834"/>
              <a:gd name="connsiteY35" fmla="*/ 31315 h 1171183"/>
              <a:gd name="connsiteX36" fmla="*/ 2236151 w 2998834"/>
              <a:gd name="connsiteY36" fmla="*/ 37578 h 1171183"/>
              <a:gd name="connsiteX37" fmla="*/ 1948053 w 2998834"/>
              <a:gd name="connsiteY37" fmla="*/ 150312 h 1171183"/>
              <a:gd name="connsiteX38" fmla="*/ 1685006 w 2998834"/>
              <a:gd name="connsiteY38" fmla="*/ 319413 h 1171183"/>
              <a:gd name="connsiteX39" fmla="*/ 1628639 w 2998834"/>
              <a:gd name="connsiteY39" fmla="*/ 388306 h 1171183"/>
              <a:gd name="connsiteX0" fmla="*/ 1628639 w 2998834"/>
              <a:gd name="connsiteY0" fmla="*/ 388306 h 1171183"/>
              <a:gd name="connsiteX1" fmla="*/ 1378118 w 2998834"/>
              <a:gd name="connsiteY1" fmla="*/ 657616 h 1171183"/>
              <a:gd name="connsiteX2" fmla="*/ 1265384 w 2998834"/>
              <a:gd name="connsiteY2" fmla="*/ 745298 h 1171183"/>
              <a:gd name="connsiteX3" fmla="*/ 1077494 w 2998834"/>
              <a:gd name="connsiteY3" fmla="*/ 926926 h 1171183"/>
              <a:gd name="connsiteX4" fmla="*/ 833236 w 2998834"/>
              <a:gd name="connsiteY4" fmla="*/ 1096027 h 1171183"/>
              <a:gd name="connsiteX5" fmla="*/ 601505 w 2998834"/>
              <a:gd name="connsiteY5" fmla="*/ 1164920 h 1171183"/>
              <a:gd name="connsiteX6" fmla="*/ 482507 w 2998834"/>
              <a:gd name="connsiteY6" fmla="*/ 1171183 h 1171183"/>
              <a:gd name="connsiteX7" fmla="*/ 225724 w 2998834"/>
              <a:gd name="connsiteY7" fmla="*/ 1158657 h 1171183"/>
              <a:gd name="connsiteX8" fmla="*/ 150568 w 2998834"/>
              <a:gd name="connsiteY8" fmla="*/ 1114816 h 1171183"/>
              <a:gd name="connsiteX9" fmla="*/ 31570 w 2998834"/>
              <a:gd name="connsiteY9" fmla="*/ 901874 h 1171183"/>
              <a:gd name="connsiteX10" fmla="*/ 255 w 2998834"/>
              <a:gd name="connsiteY10" fmla="*/ 594986 h 1171183"/>
              <a:gd name="connsiteX11" fmla="*/ 44097 w 2998834"/>
              <a:gd name="connsiteY11" fmla="*/ 250520 h 1171183"/>
              <a:gd name="connsiteX12" fmla="*/ 106727 w 2998834"/>
              <a:gd name="connsiteY12" fmla="*/ 181627 h 1171183"/>
              <a:gd name="connsiteX13" fmla="*/ 194409 w 2998834"/>
              <a:gd name="connsiteY13" fmla="*/ 112734 h 1171183"/>
              <a:gd name="connsiteX14" fmla="*/ 432403 w 2998834"/>
              <a:gd name="connsiteY14" fmla="*/ 18789 h 1171183"/>
              <a:gd name="connsiteX15" fmla="*/ 576453 w 2998834"/>
              <a:gd name="connsiteY15" fmla="*/ 0 h 1171183"/>
              <a:gd name="connsiteX16" fmla="*/ 839499 w 2998834"/>
              <a:gd name="connsiteY16" fmla="*/ 12526 h 1171183"/>
              <a:gd name="connsiteX17" fmla="*/ 933444 w 2998834"/>
              <a:gd name="connsiteY17" fmla="*/ 43841 h 1171183"/>
              <a:gd name="connsiteX18" fmla="*/ 1102546 w 2998834"/>
              <a:gd name="connsiteY18" fmla="*/ 118997 h 1171183"/>
              <a:gd name="connsiteX19" fmla="*/ 1346803 w 2998834"/>
              <a:gd name="connsiteY19" fmla="*/ 331939 h 1171183"/>
              <a:gd name="connsiteX20" fmla="*/ 1559746 w 2998834"/>
              <a:gd name="connsiteY20" fmla="*/ 551145 h 1171183"/>
              <a:gd name="connsiteX21" fmla="*/ 1634902 w 2998834"/>
              <a:gd name="connsiteY21" fmla="*/ 657616 h 1171183"/>
              <a:gd name="connsiteX22" fmla="*/ 1810266 w 2998834"/>
              <a:gd name="connsiteY22" fmla="*/ 814191 h 1171183"/>
              <a:gd name="connsiteX23" fmla="*/ 2029472 w 2998834"/>
              <a:gd name="connsiteY23" fmla="*/ 964504 h 1171183"/>
              <a:gd name="connsiteX24" fmla="*/ 2186047 w 2998834"/>
              <a:gd name="connsiteY24" fmla="*/ 1052186 h 1171183"/>
              <a:gd name="connsiteX25" fmla="*/ 2380201 w 2998834"/>
              <a:gd name="connsiteY25" fmla="*/ 1108553 h 1171183"/>
              <a:gd name="connsiteX26" fmla="*/ 2586880 w 2998834"/>
              <a:gd name="connsiteY26" fmla="*/ 1083501 h 1171183"/>
              <a:gd name="connsiteX27" fmla="*/ 2693351 w 2998834"/>
              <a:gd name="connsiteY27" fmla="*/ 1045923 h 1171183"/>
              <a:gd name="connsiteX28" fmla="*/ 2868716 w 2998834"/>
              <a:gd name="connsiteY28" fmla="*/ 939452 h 1171183"/>
              <a:gd name="connsiteX29" fmla="*/ 2956398 w 2998834"/>
              <a:gd name="connsiteY29" fmla="*/ 826717 h 1171183"/>
              <a:gd name="connsiteX30" fmla="*/ 2987713 w 2998834"/>
              <a:gd name="connsiteY30" fmla="*/ 789139 h 1171183"/>
              <a:gd name="connsiteX31" fmla="*/ 2987713 w 2998834"/>
              <a:gd name="connsiteY31" fmla="*/ 551145 h 1171183"/>
              <a:gd name="connsiteX32" fmla="*/ 2956398 w 2998834"/>
              <a:gd name="connsiteY32" fmla="*/ 419622 h 1171183"/>
              <a:gd name="connsiteX33" fmla="*/ 2837401 w 2998834"/>
              <a:gd name="connsiteY33" fmla="*/ 131523 h 1171183"/>
              <a:gd name="connsiteX34" fmla="*/ 2467883 w 2998834"/>
              <a:gd name="connsiteY34" fmla="*/ 31315 h 1171183"/>
              <a:gd name="connsiteX35" fmla="*/ 2236151 w 2998834"/>
              <a:gd name="connsiteY35" fmla="*/ 37578 h 1171183"/>
              <a:gd name="connsiteX36" fmla="*/ 1948053 w 2998834"/>
              <a:gd name="connsiteY36" fmla="*/ 150312 h 1171183"/>
              <a:gd name="connsiteX37" fmla="*/ 1685006 w 2998834"/>
              <a:gd name="connsiteY37" fmla="*/ 319413 h 1171183"/>
              <a:gd name="connsiteX38" fmla="*/ 1628639 w 2998834"/>
              <a:gd name="connsiteY38" fmla="*/ 388306 h 1171183"/>
              <a:gd name="connsiteX0" fmla="*/ 1628639 w 3002396"/>
              <a:gd name="connsiteY0" fmla="*/ 388306 h 1171183"/>
              <a:gd name="connsiteX1" fmla="*/ 1378118 w 3002396"/>
              <a:gd name="connsiteY1" fmla="*/ 657616 h 1171183"/>
              <a:gd name="connsiteX2" fmla="*/ 1265384 w 3002396"/>
              <a:gd name="connsiteY2" fmla="*/ 745298 h 1171183"/>
              <a:gd name="connsiteX3" fmla="*/ 1077494 w 3002396"/>
              <a:gd name="connsiteY3" fmla="*/ 926926 h 1171183"/>
              <a:gd name="connsiteX4" fmla="*/ 833236 w 3002396"/>
              <a:gd name="connsiteY4" fmla="*/ 1096027 h 1171183"/>
              <a:gd name="connsiteX5" fmla="*/ 601505 w 3002396"/>
              <a:gd name="connsiteY5" fmla="*/ 1164920 h 1171183"/>
              <a:gd name="connsiteX6" fmla="*/ 482507 w 3002396"/>
              <a:gd name="connsiteY6" fmla="*/ 1171183 h 1171183"/>
              <a:gd name="connsiteX7" fmla="*/ 225724 w 3002396"/>
              <a:gd name="connsiteY7" fmla="*/ 1158657 h 1171183"/>
              <a:gd name="connsiteX8" fmla="*/ 150568 w 3002396"/>
              <a:gd name="connsiteY8" fmla="*/ 1114816 h 1171183"/>
              <a:gd name="connsiteX9" fmla="*/ 31570 w 3002396"/>
              <a:gd name="connsiteY9" fmla="*/ 901874 h 1171183"/>
              <a:gd name="connsiteX10" fmla="*/ 255 w 3002396"/>
              <a:gd name="connsiteY10" fmla="*/ 594986 h 1171183"/>
              <a:gd name="connsiteX11" fmla="*/ 44097 w 3002396"/>
              <a:gd name="connsiteY11" fmla="*/ 250520 h 1171183"/>
              <a:gd name="connsiteX12" fmla="*/ 106727 w 3002396"/>
              <a:gd name="connsiteY12" fmla="*/ 181627 h 1171183"/>
              <a:gd name="connsiteX13" fmla="*/ 194409 w 3002396"/>
              <a:gd name="connsiteY13" fmla="*/ 112734 h 1171183"/>
              <a:gd name="connsiteX14" fmla="*/ 432403 w 3002396"/>
              <a:gd name="connsiteY14" fmla="*/ 18789 h 1171183"/>
              <a:gd name="connsiteX15" fmla="*/ 576453 w 3002396"/>
              <a:gd name="connsiteY15" fmla="*/ 0 h 1171183"/>
              <a:gd name="connsiteX16" fmla="*/ 839499 w 3002396"/>
              <a:gd name="connsiteY16" fmla="*/ 12526 h 1171183"/>
              <a:gd name="connsiteX17" fmla="*/ 933444 w 3002396"/>
              <a:gd name="connsiteY17" fmla="*/ 43841 h 1171183"/>
              <a:gd name="connsiteX18" fmla="*/ 1102546 w 3002396"/>
              <a:gd name="connsiteY18" fmla="*/ 118997 h 1171183"/>
              <a:gd name="connsiteX19" fmla="*/ 1346803 w 3002396"/>
              <a:gd name="connsiteY19" fmla="*/ 331939 h 1171183"/>
              <a:gd name="connsiteX20" fmla="*/ 1559746 w 3002396"/>
              <a:gd name="connsiteY20" fmla="*/ 551145 h 1171183"/>
              <a:gd name="connsiteX21" fmla="*/ 1634902 w 3002396"/>
              <a:gd name="connsiteY21" fmla="*/ 657616 h 1171183"/>
              <a:gd name="connsiteX22" fmla="*/ 1810266 w 3002396"/>
              <a:gd name="connsiteY22" fmla="*/ 814191 h 1171183"/>
              <a:gd name="connsiteX23" fmla="*/ 2029472 w 3002396"/>
              <a:gd name="connsiteY23" fmla="*/ 964504 h 1171183"/>
              <a:gd name="connsiteX24" fmla="*/ 2186047 w 3002396"/>
              <a:gd name="connsiteY24" fmla="*/ 1052186 h 1171183"/>
              <a:gd name="connsiteX25" fmla="*/ 2380201 w 3002396"/>
              <a:gd name="connsiteY25" fmla="*/ 1108553 h 1171183"/>
              <a:gd name="connsiteX26" fmla="*/ 2586880 w 3002396"/>
              <a:gd name="connsiteY26" fmla="*/ 1083501 h 1171183"/>
              <a:gd name="connsiteX27" fmla="*/ 2693351 w 3002396"/>
              <a:gd name="connsiteY27" fmla="*/ 1045923 h 1171183"/>
              <a:gd name="connsiteX28" fmla="*/ 2868716 w 3002396"/>
              <a:gd name="connsiteY28" fmla="*/ 939452 h 1171183"/>
              <a:gd name="connsiteX29" fmla="*/ 2956398 w 3002396"/>
              <a:gd name="connsiteY29" fmla="*/ 826717 h 1171183"/>
              <a:gd name="connsiteX30" fmla="*/ 2987713 w 3002396"/>
              <a:gd name="connsiteY30" fmla="*/ 789139 h 1171183"/>
              <a:gd name="connsiteX31" fmla="*/ 2987713 w 3002396"/>
              <a:gd name="connsiteY31" fmla="*/ 551145 h 1171183"/>
              <a:gd name="connsiteX32" fmla="*/ 2837401 w 3002396"/>
              <a:gd name="connsiteY32" fmla="*/ 131523 h 1171183"/>
              <a:gd name="connsiteX33" fmla="*/ 2467883 w 3002396"/>
              <a:gd name="connsiteY33" fmla="*/ 31315 h 1171183"/>
              <a:gd name="connsiteX34" fmla="*/ 2236151 w 3002396"/>
              <a:gd name="connsiteY34" fmla="*/ 37578 h 1171183"/>
              <a:gd name="connsiteX35" fmla="*/ 1948053 w 3002396"/>
              <a:gd name="connsiteY35" fmla="*/ 150312 h 1171183"/>
              <a:gd name="connsiteX36" fmla="*/ 1685006 w 3002396"/>
              <a:gd name="connsiteY36" fmla="*/ 319413 h 1171183"/>
              <a:gd name="connsiteX37" fmla="*/ 1628639 w 3002396"/>
              <a:gd name="connsiteY37" fmla="*/ 388306 h 1171183"/>
              <a:gd name="connsiteX0" fmla="*/ 1628639 w 2994045"/>
              <a:gd name="connsiteY0" fmla="*/ 388306 h 1171183"/>
              <a:gd name="connsiteX1" fmla="*/ 1378118 w 2994045"/>
              <a:gd name="connsiteY1" fmla="*/ 657616 h 1171183"/>
              <a:gd name="connsiteX2" fmla="*/ 1265384 w 2994045"/>
              <a:gd name="connsiteY2" fmla="*/ 745298 h 1171183"/>
              <a:gd name="connsiteX3" fmla="*/ 1077494 w 2994045"/>
              <a:gd name="connsiteY3" fmla="*/ 926926 h 1171183"/>
              <a:gd name="connsiteX4" fmla="*/ 833236 w 2994045"/>
              <a:gd name="connsiteY4" fmla="*/ 1096027 h 1171183"/>
              <a:gd name="connsiteX5" fmla="*/ 601505 w 2994045"/>
              <a:gd name="connsiteY5" fmla="*/ 1164920 h 1171183"/>
              <a:gd name="connsiteX6" fmla="*/ 482507 w 2994045"/>
              <a:gd name="connsiteY6" fmla="*/ 1171183 h 1171183"/>
              <a:gd name="connsiteX7" fmla="*/ 225724 w 2994045"/>
              <a:gd name="connsiteY7" fmla="*/ 1158657 h 1171183"/>
              <a:gd name="connsiteX8" fmla="*/ 150568 w 2994045"/>
              <a:gd name="connsiteY8" fmla="*/ 1114816 h 1171183"/>
              <a:gd name="connsiteX9" fmla="*/ 31570 w 2994045"/>
              <a:gd name="connsiteY9" fmla="*/ 901874 h 1171183"/>
              <a:gd name="connsiteX10" fmla="*/ 255 w 2994045"/>
              <a:gd name="connsiteY10" fmla="*/ 594986 h 1171183"/>
              <a:gd name="connsiteX11" fmla="*/ 44097 w 2994045"/>
              <a:gd name="connsiteY11" fmla="*/ 250520 h 1171183"/>
              <a:gd name="connsiteX12" fmla="*/ 106727 w 2994045"/>
              <a:gd name="connsiteY12" fmla="*/ 181627 h 1171183"/>
              <a:gd name="connsiteX13" fmla="*/ 194409 w 2994045"/>
              <a:gd name="connsiteY13" fmla="*/ 112734 h 1171183"/>
              <a:gd name="connsiteX14" fmla="*/ 432403 w 2994045"/>
              <a:gd name="connsiteY14" fmla="*/ 18789 h 1171183"/>
              <a:gd name="connsiteX15" fmla="*/ 576453 w 2994045"/>
              <a:gd name="connsiteY15" fmla="*/ 0 h 1171183"/>
              <a:gd name="connsiteX16" fmla="*/ 839499 w 2994045"/>
              <a:gd name="connsiteY16" fmla="*/ 12526 h 1171183"/>
              <a:gd name="connsiteX17" fmla="*/ 933444 w 2994045"/>
              <a:gd name="connsiteY17" fmla="*/ 43841 h 1171183"/>
              <a:gd name="connsiteX18" fmla="*/ 1102546 w 2994045"/>
              <a:gd name="connsiteY18" fmla="*/ 118997 h 1171183"/>
              <a:gd name="connsiteX19" fmla="*/ 1346803 w 2994045"/>
              <a:gd name="connsiteY19" fmla="*/ 331939 h 1171183"/>
              <a:gd name="connsiteX20" fmla="*/ 1559746 w 2994045"/>
              <a:gd name="connsiteY20" fmla="*/ 551145 h 1171183"/>
              <a:gd name="connsiteX21" fmla="*/ 1634902 w 2994045"/>
              <a:gd name="connsiteY21" fmla="*/ 657616 h 1171183"/>
              <a:gd name="connsiteX22" fmla="*/ 1810266 w 2994045"/>
              <a:gd name="connsiteY22" fmla="*/ 814191 h 1171183"/>
              <a:gd name="connsiteX23" fmla="*/ 2029472 w 2994045"/>
              <a:gd name="connsiteY23" fmla="*/ 964504 h 1171183"/>
              <a:gd name="connsiteX24" fmla="*/ 2186047 w 2994045"/>
              <a:gd name="connsiteY24" fmla="*/ 1052186 h 1171183"/>
              <a:gd name="connsiteX25" fmla="*/ 2380201 w 2994045"/>
              <a:gd name="connsiteY25" fmla="*/ 1108553 h 1171183"/>
              <a:gd name="connsiteX26" fmla="*/ 2586880 w 2994045"/>
              <a:gd name="connsiteY26" fmla="*/ 1083501 h 1171183"/>
              <a:gd name="connsiteX27" fmla="*/ 2693351 w 2994045"/>
              <a:gd name="connsiteY27" fmla="*/ 1045923 h 1171183"/>
              <a:gd name="connsiteX28" fmla="*/ 2868716 w 2994045"/>
              <a:gd name="connsiteY28" fmla="*/ 939452 h 1171183"/>
              <a:gd name="connsiteX29" fmla="*/ 2956398 w 2994045"/>
              <a:gd name="connsiteY29" fmla="*/ 826717 h 1171183"/>
              <a:gd name="connsiteX30" fmla="*/ 2987713 w 2994045"/>
              <a:gd name="connsiteY30" fmla="*/ 551145 h 1171183"/>
              <a:gd name="connsiteX31" fmla="*/ 2837401 w 2994045"/>
              <a:gd name="connsiteY31" fmla="*/ 131523 h 1171183"/>
              <a:gd name="connsiteX32" fmla="*/ 2467883 w 2994045"/>
              <a:gd name="connsiteY32" fmla="*/ 31315 h 1171183"/>
              <a:gd name="connsiteX33" fmla="*/ 2236151 w 2994045"/>
              <a:gd name="connsiteY33" fmla="*/ 37578 h 1171183"/>
              <a:gd name="connsiteX34" fmla="*/ 1948053 w 2994045"/>
              <a:gd name="connsiteY34" fmla="*/ 150312 h 1171183"/>
              <a:gd name="connsiteX35" fmla="*/ 1685006 w 2994045"/>
              <a:gd name="connsiteY35" fmla="*/ 319413 h 1171183"/>
              <a:gd name="connsiteX36" fmla="*/ 1628639 w 2994045"/>
              <a:gd name="connsiteY36" fmla="*/ 388306 h 1171183"/>
              <a:gd name="connsiteX0" fmla="*/ 1628639 w 3027859"/>
              <a:gd name="connsiteY0" fmla="*/ 388306 h 1171183"/>
              <a:gd name="connsiteX1" fmla="*/ 1378118 w 3027859"/>
              <a:gd name="connsiteY1" fmla="*/ 657616 h 1171183"/>
              <a:gd name="connsiteX2" fmla="*/ 1265384 w 3027859"/>
              <a:gd name="connsiteY2" fmla="*/ 745298 h 1171183"/>
              <a:gd name="connsiteX3" fmla="*/ 1077494 w 3027859"/>
              <a:gd name="connsiteY3" fmla="*/ 926926 h 1171183"/>
              <a:gd name="connsiteX4" fmla="*/ 833236 w 3027859"/>
              <a:gd name="connsiteY4" fmla="*/ 1096027 h 1171183"/>
              <a:gd name="connsiteX5" fmla="*/ 601505 w 3027859"/>
              <a:gd name="connsiteY5" fmla="*/ 1164920 h 1171183"/>
              <a:gd name="connsiteX6" fmla="*/ 482507 w 3027859"/>
              <a:gd name="connsiteY6" fmla="*/ 1171183 h 1171183"/>
              <a:gd name="connsiteX7" fmla="*/ 225724 w 3027859"/>
              <a:gd name="connsiteY7" fmla="*/ 1158657 h 1171183"/>
              <a:gd name="connsiteX8" fmla="*/ 150568 w 3027859"/>
              <a:gd name="connsiteY8" fmla="*/ 1114816 h 1171183"/>
              <a:gd name="connsiteX9" fmla="*/ 31570 w 3027859"/>
              <a:gd name="connsiteY9" fmla="*/ 901874 h 1171183"/>
              <a:gd name="connsiteX10" fmla="*/ 255 w 3027859"/>
              <a:gd name="connsiteY10" fmla="*/ 594986 h 1171183"/>
              <a:gd name="connsiteX11" fmla="*/ 44097 w 3027859"/>
              <a:gd name="connsiteY11" fmla="*/ 250520 h 1171183"/>
              <a:gd name="connsiteX12" fmla="*/ 106727 w 3027859"/>
              <a:gd name="connsiteY12" fmla="*/ 181627 h 1171183"/>
              <a:gd name="connsiteX13" fmla="*/ 194409 w 3027859"/>
              <a:gd name="connsiteY13" fmla="*/ 112734 h 1171183"/>
              <a:gd name="connsiteX14" fmla="*/ 432403 w 3027859"/>
              <a:gd name="connsiteY14" fmla="*/ 18789 h 1171183"/>
              <a:gd name="connsiteX15" fmla="*/ 576453 w 3027859"/>
              <a:gd name="connsiteY15" fmla="*/ 0 h 1171183"/>
              <a:gd name="connsiteX16" fmla="*/ 839499 w 3027859"/>
              <a:gd name="connsiteY16" fmla="*/ 12526 h 1171183"/>
              <a:gd name="connsiteX17" fmla="*/ 933444 w 3027859"/>
              <a:gd name="connsiteY17" fmla="*/ 43841 h 1171183"/>
              <a:gd name="connsiteX18" fmla="*/ 1102546 w 3027859"/>
              <a:gd name="connsiteY18" fmla="*/ 118997 h 1171183"/>
              <a:gd name="connsiteX19" fmla="*/ 1346803 w 3027859"/>
              <a:gd name="connsiteY19" fmla="*/ 331939 h 1171183"/>
              <a:gd name="connsiteX20" fmla="*/ 1559746 w 3027859"/>
              <a:gd name="connsiteY20" fmla="*/ 551145 h 1171183"/>
              <a:gd name="connsiteX21" fmla="*/ 1634902 w 3027859"/>
              <a:gd name="connsiteY21" fmla="*/ 657616 h 1171183"/>
              <a:gd name="connsiteX22" fmla="*/ 1810266 w 3027859"/>
              <a:gd name="connsiteY22" fmla="*/ 814191 h 1171183"/>
              <a:gd name="connsiteX23" fmla="*/ 2029472 w 3027859"/>
              <a:gd name="connsiteY23" fmla="*/ 964504 h 1171183"/>
              <a:gd name="connsiteX24" fmla="*/ 2186047 w 3027859"/>
              <a:gd name="connsiteY24" fmla="*/ 1052186 h 1171183"/>
              <a:gd name="connsiteX25" fmla="*/ 2380201 w 3027859"/>
              <a:gd name="connsiteY25" fmla="*/ 1108553 h 1171183"/>
              <a:gd name="connsiteX26" fmla="*/ 2586880 w 3027859"/>
              <a:gd name="connsiteY26" fmla="*/ 1083501 h 1171183"/>
              <a:gd name="connsiteX27" fmla="*/ 2693351 w 3027859"/>
              <a:gd name="connsiteY27" fmla="*/ 1045923 h 1171183"/>
              <a:gd name="connsiteX28" fmla="*/ 2868716 w 3027859"/>
              <a:gd name="connsiteY28" fmla="*/ 939452 h 1171183"/>
              <a:gd name="connsiteX29" fmla="*/ 2956398 w 3027859"/>
              <a:gd name="connsiteY29" fmla="*/ 826717 h 1171183"/>
              <a:gd name="connsiteX30" fmla="*/ 3023989 w 3027859"/>
              <a:gd name="connsiteY30" fmla="*/ 534593 h 1171183"/>
              <a:gd name="connsiteX31" fmla="*/ 2837401 w 3027859"/>
              <a:gd name="connsiteY31" fmla="*/ 131523 h 1171183"/>
              <a:gd name="connsiteX32" fmla="*/ 2467883 w 3027859"/>
              <a:gd name="connsiteY32" fmla="*/ 31315 h 1171183"/>
              <a:gd name="connsiteX33" fmla="*/ 2236151 w 3027859"/>
              <a:gd name="connsiteY33" fmla="*/ 37578 h 1171183"/>
              <a:gd name="connsiteX34" fmla="*/ 1948053 w 3027859"/>
              <a:gd name="connsiteY34" fmla="*/ 150312 h 1171183"/>
              <a:gd name="connsiteX35" fmla="*/ 1685006 w 3027859"/>
              <a:gd name="connsiteY35" fmla="*/ 319413 h 1171183"/>
              <a:gd name="connsiteX36" fmla="*/ 1628639 w 3027859"/>
              <a:gd name="connsiteY36" fmla="*/ 388306 h 1171183"/>
              <a:gd name="connsiteX0" fmla="*/ 1628639 w 3029496"/>
              <a:gd name="connsiteY0" fmla="*/ 388306 h 1171183"/>
              <a:gd name="connsiteX1" fmla="*/ 1378118 w 3029496"/>
              <a:gd name="connsiteY1" fmla="*/ 657616 h 1171183"/>
              <a:gd name="connsiteX2" fmla="*/ 1265384 w 3029496"/>
              <a:gd name="connsiteY2" fmla="*/ 745298 h 1171183"/>
              <a:gd name="connsiteX3" fmla="*/ 1077494 w 3029496"/>
              <a:gd name="connsiteY3" fmla="*/ 926926 h 1171183"/>
              <a:gd name="connsiteX4" fmla="*/ 833236 w 3029496"/>
              <a:gd name="connsiteY4" fmla="*/ 1096027 h 1171183"/>
              <a:gd name="connsiteX5" fmla="*/ 601505 w 3029496"/>
              <a:gd name="connsiteY5" fmla="*/ 1164920 h 1171183"/>
              <a:gd name="connsiteX6" fmla="*/ 482507 w 3029496"/>
              <a:gd name="connsiteY6" fmla="*/ 1171183 h 1171183"/>
              <a:gd name="connsiteX7" fmla="*/ 225724 w 3029496"/>
              <a:gd name="connsiteY7" fmla="*/ 1158657 h 1171183"/>
              <a:gd name="connsiteX8" fmla="*/ 150568 w 3029496"/>
              <a:gd name="connsiteY8" fmla="*/ 1114816 h 1171183"/>
              <a:gd name="connsiteX9" fmla="*/ 31570 w 3029496"/>
              <a:gd name="connsiteY9" fmla="*/ 901874 h 1171183"/>
              <a:gd name="connsiteX10" fmla="*/ 255 w 3029496"/>
              <a:gd name="connsiteY10" fmla="*/ 594986 h 1171183"/>
              <a:gd name="connsiteX11" fmla="*/ 44097 w 3029496"/>
              <a:gd name="connsiteY11" fmla="*/ 250520 h 1171183"/>
              <a:gd name="connsiteX12" fmla="*/ 106727 w 3029496"/>
              <a:gd name="connsiteY12" fmla="*/ 181627 h 1171183"/>
              <a:gd name="connsiteX13" fmla="*/ 194409 w 3029496"/>
              <a:gd name="connsiteY13" fmla="*/ 112734 h 1171183"/>
              <a:gd name="connsiteX14" fmla="*/ 432403 w 3029496"/>
              <a:gd name="connsiteY14" fmla="*/ 18789 h 1171183"/>
              <a:gd name="connsiteX15" fmla="*/ 576453 w 3029496"/>
              <a:gd name="connsiteY15" fmla="*/ 0 h 1171183"/>
              <a:gd name="connsiteX16" fmla="*/ 839499 w 3029496"/>
              <a:gd name="connsiteY16" fmla="*/ 12526 h 1171183"/>
              <a:gd name="connsiteX17" fmla="*/ 933444 w 3029496"/>
              <a:gd name="connsiteY17" fmla="*/ 43841 h 1171183"/>
              <a:gd name="connsiteX18" fmla="*/ 1102546 w 3029496"/>
              <a:gd name="connsiteY18" fmla="*/ 118997 h 1171183"/>
              <a:gd name="connsiteX19" fmla="*/ 1346803 w 3029496"/>
              <a:gd name="connsiteY19" fmla="*/ 331939 h 1171183"/>
              <a:gd name="connsiteX20" fmla="*/ 1559746 w 3029496"/>
              <a:gd name="connsiteY20" fmla="*/ 551145 h 1171183"/>
              <a:gd name="connsiteX21" fmla="*/ 1634902 w 3029496"/>
              <a:gd name="connsiteY21" fmla="*/ 657616 h 1171183"/>
              <a:gd name="connsiteX22" fmla="*/ 1810266 w 3029496"/>
              <a:gd name="connsiteY22" fmla="*/ 814191 h 1171183"/>
              <a:gd name="connsiteX23" fmla="*/ 2029472 w 3029496"/>
              <a:gd name="connsiteY23" fmla="*/ 964504 h 1171183"/>
              <a:gd name="connsiteX24" fmla="*/ 2186047 w 3029496"/>
              <a:gd name="connsiteY24" fmla="*/ 1052186 h 1171183"/>
              <a:gd name="connsiteX25" fmla="*/ 2380201 w 3029496"/>
              <a:gd name="connsiteY25" fmla="*/ 1108553 h 1171183"/>
              <a:gd name="connsiteX26" fmla="*/ 2586880 w 3029496"/>
              <a:gd name="connsiteY26" fmla="*/ 1083501 h 1171183"/>
              <a:gd name="connsiteX27" fmla="*/ 2693351 w 3029496"/>
              <a:gd name="connsiteY27" fmla="*/ 1045923 h 1171183"/>
              <a:gd name="connsiteX28" fmla="*/ 2868716 w 3029496"/>
              <a:gd name="connsiteY28" fmla="*/ 939452 h 1171183"/>
              <a:gd name="connsiteX29" fmla="*/ 2970218 w 3029496"/>
              <a:gd name="connsiteY29" fmla="*/ 828556 h 1171183"/>
              <a:gd name="connsiteX30" fmla="*/ 3023989 w 3029496"/>
              <a:gd name="connsiteY30" fmla="*/ 534593 h 1171183"/>
              <a:gd name="connsiteX31" fmla="*/ 2837401 w 3029496"/>
              <a:gd name="connsiteY31" fmla="*/ 131523 h 1171183"/>
              <a:gd name="connsiteX32" fmla="*/ 2467883 w 3029496"/>
              <a:gd name="connsiteY32" fmla="*/ 31315 h 1171183"/>
              <a:gd name="connsiteX33" fmla="*/ 2236151 w 3029496"/>
              <a:gd name="connsiteY33" fmla="*/ 37578 h 1171183"/>
              <a:gd name="connsiteX34" fmla="*/ 1948053 w 3029496"/>
              <a:gd name="connsiteY34" fmla="*/ 150312 h 1171183"/>
              <a:gd name="connsiteX35" fmla="*/ 1685006 w 3029496"/>
              <a:gd name="connsiteY35" fmla="*/ 319413 h 1171183"/>
              <a:gd name="connsiteX36" fmla="*/ 1628639 w 3029496"/>
              <a:gd name="connsiteY36" fmla="*/ 388306 h 11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9496" h="1171183">
                <a:moveTo>
                  <a:pt x="1628639" y="388306"/>
                </a:moveTo>
                <a:cubicBezTo>
                  <a:pt x="1536345" y="495173"/>
                  <a:pt x="1483870" y="562711"/>
                  <a:pt x="1378118" y="657616"/>
                </a:cubicBezTo>
                <a:cubicBezTo>
                  <a:pt x="1342687" y="689413"/>
                  <a:pt x="1300843" y="713533"/>
                  <a:pt x="1265384" y="745298"/>
                </a:cubicBezTo>
                <a:cubicBezTo>
                  <a:pt x="1200502" y="803421"/>
                  <a:pt x="1146253" y="873446"/>
                  <a:pt x="1077494" y="926926"/>
                </a:cubicBezTo>
                <a:cubicBezTo>
                  <a:pt x="995934" y="990362"/>
                  <a:pt x="927391" y="1050098"/>
                  <a:pt x="833236" y="1096027"/>
                </a:cubicBezTo>
                <a:cubicBezTo>
                  <a:pt x="786755" y="1118701"/>
                  <a:pt x="657746" y="1157109"/>
                  <a:pt x="601505" y="1164920"/>
                </a:cubicBezTo>
                <a:cubicBezTo>
                  <a:pt x="562162" y="1170384"/>
                  <a:pt x="522173" y="1169095"/>
                  <a:pt x="482507" y="1171183"/>
                </a:cubicBezTo>
                <a:cubicBezTo>
                  <a:pt x="396913" y="1167008"/>
                  <a:pt x="310211" y="1173004"/>
                  <a:pt x="225724" y="1158657"/>
                </a:cubicBezTo>
                <a:cubicBezTo>
                  <a:pt x="197131" y="1153802"/>
                  <a:pt x="171076" y="1135324"/>
                  <a:pt x="150568" y="1114816"/>
                </a:cubicBezTo>
                <a:cubicBezTo>
                  <a:pt x="91903" y="1056151"/>
                  <a:pt x="64128" y="975127"/>
                  <a:pt x="31570" y="901874"/>
                </a:cubicBezTo>
                <a:cubicBezTo>
                  <a:pt x="9802" y="765824"/>
                  <a:pt x="-1914" y="731653"/>
                  <a:pt x="255" y="594986"/>
                </a:cubicBezTo>
                <a:cubicBezTo>
                  <a:pt x="1431" y="520870"/>
                  <a:pt x="-5896" y="340506"/>
                  <a:pt x="44097" y="250520"/>
                </a:cubicBezTo>
                <a:cubicBezTo>
                  <a:pt x="59169" y="223390"/>
                  <a:pt x="83849" y="202598"/>
                  <a:pt x="106727" y="181627"/>
                </a:cubicBezTo>
                <a:cubicBezTo>
                  <a:pt x="134127" y="156510"/>
                  <a:pt x="162302" y="131463"/>
                  <a:pt x="194409" y="112734"/>
                </a:cubicBezTo>
                <a:cubicBezTo>
                  <a:pt x="258406" y="75403"/>
                  <a:pt x="357325" y="37558"/>
                  <a:pt x="432403" y="18789"/>
                </a:cubicBezTo>
                <a:cubicBezTo>
                  <a:pt x="479022" y="7134"/>
                  <a:pt x="528827" y="4330"/>
                  <a:pt x="576453" y="0"/>
                </a:cubicBezTo>
                <a:cubicBezTo>
                  <a:pt x="664135" y="4175"/>
                  <a:pt x="752372" y="1826"/>
                  <a:pt x="839499" y="12526"/>
                </a:cubicBezTo>
                <a:cubicBezTo>
                  <a:pt x="872262" y="16549"/>
                  <a:pt x="902358" y="32739"/>
                  <a:pt x="933444" y="43841"/>
                </a:cubicBezTo>
                <a:cubicBezTo>
                  <a:pt x="995966" y="66170"/>
                  <a:pt x="1044367" y="85432"/>
                  <a:pt x="1102546" y="118997"/>
                </a:cubicBezTo>
                <a:cubicBezTo>
                  <a:pt x="1223764" y="188930"/>
                  <a:pt x="1205520" y="209494"/>
                  <a:pt x="1346803" y="331939"/>
                </a:cubicBezTo>
                <a:cubicBezTo>
                  <a:pt x="1461079" y="430979"/>
                  <a:pt x="1451050" y="414399"/>
                  <a:pt x="1559746" y="551145"/>
                </a:cubicBezTo>
                <a:cubicBezTo>
                  <a:pt x="1586777" y="585152"/>
                  <a:pt x="1604942" y="626158"/>
                  <a:pt x="1634902" y="657616"/>
                </a:cubicBezTo>
                <a:cubicBezTo>
                  <a:pt x="1688946" y="714362"/>
                  <a:pt x="1747575" y="767172"/>
                  <a:pt x="1810266" y="814191"/>
                </a:cubicBezTo>
                <a:cubicBezTo>
                  <a:pt x="1912901" y="891168"/>
                  <a:pt x="1914617" y="896635"/>
                  <a:pt x="2029472" y="964504"/>
                </a:cubicBezTo>
                <a:cubicBezTo>
                  <a:pt x="2080971" y="994935"/>
                  <a:pt x="2131809" y="1026959"/>
                  <a:pt x="2186047" y="1052186"/>
                </a:cubicBezTo>
                <a:cubicBezTo>
                  <a:pt x="2246952" y="1080514"/>
                  <a:pt x="2315210" y="1093555"/>
                  <a:pt x="2380201" y="1108553"/>
                </a:cubicBezTo>
                <a:cubicBezTo>
                  <a:pt x="2449094" y="1100202"/>
                  <a:pt x="2518830" y="1097111"/>
                  <a:pt x="2586880" y="1083501"/>
                </a:cubicBezTo>
                <a:cubicBezTo>
                  <a:pt x="2623785" y="1076120"/>
                  <a:pt x="2658253" y="1059509"/>
                  <a:pt x="2693351" y="1045923"/>
                </a:cubicBezTo>
                <a:cubicBezTo>
                  <a:pt x="2782252" y="1011510"/>
                  <a:pt x="2822572" y="975680"/>
                  <a:pt x="2868716" y="939452"/>
                </a:cubicBezTo>
                <a:cubicBezTo>
                  <a:pt x="2914860" y="903224"/>
                  <a:pt x="2944339" y="896032"/>
                  <a:pt x="2970218" y="828556"/>
                </a:cubicBezTo>
                <a:cubicBezTo>
                  <a:pt x="2996097" y="761080"/>
                  <a:pt x="3046125" y="650765"/>
                  <a:pt x="3023989" y="534593"/>
                </a:cubicBezTo>
                <a:cubicBezTo>
                  <a:pt x="3001853" y="418421"/>
                  <a:pt x="2930085" y="215403"/>
                  <a:pt x="2837401" y="131523"/>
                </a:cubicBezTo>
                <a:cubicBezTo>
                  <a:pt x="2744717" y="47643"/>
                  <a:pt x="2568091" y="46973"/>
                  <a:pt x="2467883" y="31315"/>
                </a:cubicBezTo>
                <a:cubicBezTo>
                  <a:pt x="2367675" y="15658"/>
                  <a:pt x="2322789" y="17745"/>
                  <a:pt x="2236151" y="37578"/>
                </a:cubicBezTo>
                <a:cubicBezTo>
                  <a:pt x="2149513" y="57411"/>
                  <a:pt x="2039911" y="103339"/>
                  <a:pt x="1948053" y="150312"/>
                </a:cubicBezTo>
                <a:cubicBezTo>
                  <a:pt x="1898993" y="179539"/>
                  <a:pt x="1738242" y="279747"/>
                  <a:pt x="1685006" y="319413"/>
                </a:cubicBezTo>
                <a:cubicBezTo>
                  <a:pt x="1669348" y="336114"/>
                  <a:pt x="1679787" y="331939"/>
                  <a:pt x="1628639" y="388306"/>
                </a:cubicBezTo>
                <a:close/>
              </a:path>
            </a:pathLst>
          </a:custGeom>
          <a:noFill/>
          <a:ln w="152400">
            <a:solidFill>
              <a:srgbClr val="FDEB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50344" y="4889495"/>
            <a:ext cx="3955955" cy="1754326"/>
          </a:xfrm>
          <a:prstGeom prst="rect">
            <a:avLst/>
          </a:prstGeom>
          <a:noFill/>
        </p:spPr>
        <p:txBody>
          <a:bodyPr wrap="none" rtlCol="0">
            <a:spAutoFit/>
          </a:bodyPr>
          <a:lstStyle/>
          <a:p>
            <a:r>
              <a:rPr lang="en-US" dirty="0"/>
              <a:t>Microwave circuits</a:t>
            </a:r>
          </a:p>
          <a:p>
            <a:pPr marL="742950" lvl="1" indent="-285750">
              <a:buFont typeface="Arial" panose="020B0604020202020204" pitchFamily="34" charset="0"/>
              <a:buChar char="•"/>
            </a:pPr>
            <a:r>
              <a:rPr lang="en-US" dirty="0"/>
              <a:t>high level of control</a:t>
            </a:r>
          </a:p>
          <a:p>
            <a:pPr marL="1200150" lvl="2" indent="-285750">
              <a:buFont typeface="Arial" panose="020B0604020202020204" pitchFamily="34" charset="0"/>
              <a:buChar char="•"/>
            </a:pPr>
            <a:r>
              <a:rPr lang="en-US" dirty="0"/>
              <a:t>resonance </a:t>
            </a:r>
            <a:r>
              <a:rPr lang="en-US" dirty="0" err="1"/>
              <a:t>frequenc</a:t>
            </a:r>
            <a:r>
              <a:rPr lang="de-DE" dirty="0"/>
              <a:t>y</a:t>
            </a:r>
          </a:p>
          <a:p>
            <a:pPr marL="1200150" lvl="2" indent="-285750">
              <a:buFont typeface="Arial" panose="020B0604020202020204" pitchFamily="34" charset="0"/>
              <a:buChar char="•"/>
            </a:pPr>
            <a:r>
              <a:rPr lang="de-DE" dirty="0" err="1"/>
              <a:t>coupling</a:t>
            </a:r>
            <a:r>
              <a:rPr lang="de-DE" dirty="0"/>
              <a:t> </a:t>
            </a:r>
            <a:r>
              <a:rPr lang="de-DE" dirty="0" err="1"/>
              <a:t>strength</a:t>
            </a:r>
            <a:endParaRPr lang="de-DE" dirty="0"/>
          </a:p>
          <a:p>
            <a:pPr marL="742950" lvl="1" indent="-285750">
              <a:buFont typeface="Arial" panose="020B0604020202020204" pitchFamily="34" charset="0"/>
              <a:buChar char="•"/>
            </a:pPr>
            <a:r>
              <a:rPr lang="de-DE" dirty="0" err="1"/>
              <a:t>exploring</a:t>
            </a:r>
            <a:r>
              <a:rPr lang="de-DE" dirty="0"/>
              <a:t> </a:t>
            </a:r>
            <a:r>
              <a:rPr lang="de-DE" dirty="0" err="1"/>
              <a:t>the</a:t>
            </a:r>
            <a:r>
              <a:rPr lang="de-DE" dirty="0"/>
              <a:t> </a:t>
            </a:r>
            <a:r>
              <a:rPr lang="de-DE" dirty="0" err="1"/>
              <a:t>limits</a:t>
            </a:r>
            <a:r>
              <a:rPr lang="de-DE" dirty="0"/>
              <a:t> </a:t>
            </a:r>
            <a:r>
              <a:rPr lang="de-DE" dirty="0" err="1"/>
              <a:t>of</a:t>
            </a:r>
            <a:r>
              <a:rPr lang="de-DE" dirty="0"/>
              <a:t> </a:t>
            </a:r>
            <a:r>
              <a:rPr lang="de-DE" dirty="0" err="1"/>
              <a:t>scalability</a:t>
            </a:r>
            <a:endParaRPr lang="de-DE" dirty="0"/>
          </a:p>
          <a:p>
            <a:pPr marL="742950" lvl="1" indent="-285750">
              <a:buFont typeface="Arial" panose="020B0604020202020204" pitchFamily="34" charset="0"/>
              <a:buChar char="•"/>
            </a:pPr>
            <a:r>
              <a:rPr lang="de-DE" dirty="0"/>
              <a:t>but: limited </a:t>
            </a:r>
            <a:r>
              <a:rPr lang="de-DE" dirty="0" err="1"/>
              <a:t>coherence</a:t>
            </a:r>
            <a:r>
              <a:rPr lang="de-DE" dirty="0"/>
              <a:t> time</a:t>
            </a:r>
          </a:p>
        </p:txBody>
      </p:sp>
    </p:spTree>
    <p:extLst>
      <p:ext uri="{BB962C8B-B14F-4D97-AF65-F5344CB8AC3E}">
        <p14:creationId xmlns:p14="http://schemas.microsoft.com/office/powerpoint/2010/main" val="3624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4357" b="22773"/>
          <a:stretch/>
        </p:blipFill>
        <p:spPr>
          <a:xfrm>
            <a:off x="2732314" y="1524949"/>
            <a:ext cx="5967185" cy="3173780"/>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1950341" y="2801534"/>
                <a:ext cx="513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6"/>
                              </a:solidFill>
                              <a:latin typeface="Cambria Math" panose="02040503050406030204" pitchFamily="18" charset="0"/>
                            </a:rPr>
                          </m:ctrlPr>
                        </m:sSubPr>
                        <m:e>
                          <m:r>
                            <a:rPr lang="it-IT" sz="2800" b="0" i="1" smtClean="0">
                              <a:solidFill>
                                <a:schemeClr val="accent6"/>
                              </a:solidFill>
                              <a:latin typeface="Cambria Math" panose="02040503050406030204" pitchFamily="18" charset="0"/>
                            </a:rPr>
                            <m:t>𝜔</m:t>
                          </m:r>
                        </m:e>
                        <m:sub>
                          <m:r>
                            <a:rPr lang="it-IT" sz="2800" b="0" i="1" smtClean="0">
                              <a:solidFill>
                                <a:schemeClr val="accent6"/>
                              </a:solidFill>
                              <a:latin typeface="Cambria Math" panose="02040503050406030204" pitchFamily="18" charset="0"/>
                            </a:rPr>
                            <m:t>𝑎</m:t>
                          </m:r>
                        </m:sub>
                      </m:sSub>
                    </m:oMath>
                  </m:oMathPara>
                </a14:m>
                <a:endParaRPr lang="fr-FR" sz="2800" dirty="0">
                  <a:solidFill>
                    <a:schemeClr val="accent6"/>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950341" y="2801534"/>
                <a:ext cx="513794" cy="430887"/>
              </a:xfrm>
              <a:prstGeom prst="rect">
                <a:avLst/>
              </a:prstGeom>
              <a:blipFill>
                <a:blip r:embed="rId4"/>
                <a:stretch>
                  <a:fillRect l="-7317" r="-2439" b="-857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834967" y="942946"/>
                <a:ext cx="5220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00B050"/>
                              </a:solidFill>
                              <a:latin typeface="Cambria Math" panose="02040503050406030204" pitchFamily="18" charset="0"/>
                            </a:rPr>
                          </m:ctrlPr>
                        </m:sSubPr>
                        <m:e>
                          <m:r>
                            <a:rPr lang="it-IT" sz="2800" b="0" i="1" smtClean="0">
                              <a:solidFill>
                                <a:srgbClr val="00B050"/>
                              </a:solidFill>
                              <a:latin typeface="Cambria Math" panose="02040503050406030204" pitchFamily="18" charset="0"/>
                            </a:rPr>
                            <m:t>𝜔</m:t>
                          </m:r>
                        </m:e>
                        <m:sub>
                          <m:r>
                            <a:rPr lang="it-IT" sz="2800" b="0" i="1" smtClean="0">
                              <a:solidFill>
                                <a:srgbClr val="00B050"/>
                              </a:solidFill>
                              <a:latin typeface="Cambria Math" panose="02040503050406030204" pitchFamily="18" charset="0"/>
                            </a:rPr>
                            <m:t>𝑏</m:t>
                          </m:r>
                        </m:sub>
                      </m:sSub>
                    </m:oMath>
                  </m:oMathPara>
                </a14:m>
                <a:endParaRPr lang="fr-FR" sz="2800" dirty="0">
                  <a:solidFill>
                    <a:srgbClr val="00B05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834967" y="942946"/>
                <a:ext cx="522066" cy="430887"/>
              </a:xfrm>
              <a:prstGeom prst="rect">
                <a:avLst/>
              </a:prstGeom>
              <a:blipFill>
                <a:blip r:embed="rId5"/>
                <a:stretch>
                  <a:fillRect l="-7143" r="-4762" b="-1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636641" y="2448869"/>
                <a:ext cx="50892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5"/>
                              </a:solidFill>
                              <a:latin typeface="Cambria Math" panose="02040503050406030204" pitchFamily="18" charset="0"/>
                            </a:rPr>
                          </m:ctrlPr>
                        </m:sSubPr>
                        <m:e>
                          <m:r>
                            <a:rPr lang="it-IT" sz="2800" b="0" i="1" smtClean="0">
                              <a:solidFill>
                                <a:schemeClr val="accent5"/>
                              </a:solidFill>
                              <a:latin typeface="Cambria Math" panose="02040503050406030204" pitchFamily="18" charset="0"/>
                            </a:rPr>
                            <m:t>𝜔</m:t>
                          </m:r>
                        </m:e>
                        <m:sub>
                          <m:r>
                            <a:rPr lang="it-IT" sz="2800" b="0" i="1" smtClean="0">
                              <a:solidFill>
                                <a:schemeClr val="accent5"/>
                              </a:solidFill>
                              <a:latin typeface="Cambria Math" panose="02040503050406030204" pitchFamily="18" charset="0"/>
                            </a:rPr>
                            <m:t>𝑞</m:t>
                          </m:r>
                        </m:sub>
                      </m:sSub>
                    </m:oMath>
                  </m:oMathPara>
                </a14:m>
                <a:endParaRPr lang="fr-FR" sz="2800" dirty="0">
                  <a:solidFill>
                    <a:schemeClr val="accent5"/>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636641" y="2448869"/>
                <a:ext cx="508922" cy="464101"/>
              </a:xfrm>
              <a:prstGeom prst="rect">
                <a:avLst/>
              </a:prstGeom>
              <a:blipFill>
                <a:blip r:embed="rId6"/>
                <a:stretch>
                  <a:fillRect/>
                </a:stretch>
              </a:blipFill>
            </p:spPr>
            <p:txBody>
              <a:bodyPr/>
              <a:lstStyle/>
              <a:p>
                <a:r>
                  <a:rPr lang="fr-FR">
                    <a:noFill/>
                  </a:rPr>
                  <a:t> </a:t>
                </a:r>
              </a:p>
            </p:txBody>
          </p:sp>
        </mc:Fallback>
      </mc:AlternateContent>
      <p:sp>
        <p:nvSpPr>
          <p:cNvPr id="10" name="TextBox 6"/>
          <p:cNvSpPr txBox="1"/>
          <p:nvPr/>
        </p:nvSpPr>
        <p:spPr>
          <a:xfrm>
            <a:off x="4764546" y="248701"/>
            <a:ext cx="2662908"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SMPD principle</a:t>
            </a:r>
            <a:endParaRPr lang="fr-FR" sz="2800" dirty="0">
              <a:solidFill>
                <a:srgbClr val="FF0000"/>
              </a:solidFill>
              <a:latin typeface="Arial" panose="020B0604020202020204" pitchFamily="34" charset="0"/>
              <a:cs typeface="Arial" panose="020B0604020202020204" pitchFamily="34" charset="0"/>
            </a:endParaRPr>
          </a:p>
        </p:txBody>
      </p:sp>
      <p:grpSp>
        <p:nvGrpSpPr>
          <p:cNvPr id="6" name="Groupe 5"/>
          <p:cNvGrpSpPr/>
          <p:nvPr/>
        </p:nvGrpSpPr>
        <p:grpSpPr>
          <a:xfrm>
            <a:off x="10488488" y="2477226"/>
            <a:ext cx="1250951" cy="1079501"/>
            <a:chOff x="10210352" y="1291357"/>
            <a:chExt cx="1250951" cy="1079501"/>
          </a:xfrm>
        </p:grpSpPr>
        <p:sp>
          <p:nvSpPr>
            <p:cNvPr id="8" name="Rectangle 68"/>
            <p:cNvSpPr>
              <a:spLocks noChangeArrowheads="1"/>
            </p:cNvSpPr>
            <p:nvPr/>
          </p:nvSpPr>
          <p:spPr bwMode="auto">
            <a:xfrm rot="10800000" flipH="1">
              <a:off x="10848528" y="1916832"/>
              <a:ext cx="612775" cy="63500"/>
            </a:xfrm>
            <a:prstGeom prst="rect">
              <a:avLst/>
            </a:prstGeom>
            <a:solidFill>
              <a:srgbClr val="008000"/>
            </a:solidFill>
            <a:ln w="9525">
              <a:solidFill>
                <a:srgbClr val="008000"/>
              </a:solidFill>
              <a:miter lim="800000"/>
              <a:headEnd/>
              <a:tailEnd/>
            </a:ln>
          </p:spPr>
          <p:txBody>
            <a:bodyPr wrap="none" anchor="ctr"/>
            <a:lstStyle/>
            <a:p>
              <a:endParaRPr lang="fr-FR">
                <a:latin typeface="Arial" pitchFamily="34" charset="0"/>
                <a:cs typeface="Arial" pitchFamily="34" charset="0"/>
              </a:endParaRPr>
            </a:p>
          </p:txBody>
        </p:sp>
        <p:sp>
          <p:nvSpPr>
            <p:cNvPr id="9" name="Rectangle 69"/>
            <p:cNvSpPr>
              <a:spLocks noChangeArrowheads="1"/>
            </p:cNvSpPr>
            <p:nvPr/>
          </p:nvSpPr>
          <p:spPr bwMode="auto">
            <a:xfrm rot="10800000" flipH="1">
              <a:off x="10848528" y="1753319"/>
              <a:ext cx="612775" cy="63500"/>
            </a:xfrm>
            <a:prstGeom prst="rect">
              <a:avLst/>
            </a:prstGeom>
            <a:solidFill>
              <a:srgbClr val="008000"/>
            </a:solidFill>
            <a:ln w="9525">
              <a:solidFill>
                <a:srgbClr val="008000"/>
              </a:solidFill>
              <a:miter lim="800000"/>
              <a:headEnd/>
              <a:tailEnd/>
            </a:ln>
          </p:spPr>
          <p:txBody>
            <a:bodyPr wrap="none" anchor="ctr"/>
            <a:lstStyle/>
            <a:p>
              <a:endParaRPr lang="fr-FR">
                <a:latin typeface="Arial" pitchFamily="34" charset="0"/>
                <a:cs typeface="Arial" pitchFamily="34" charset="0"/>
              </a:endParaRPr>
            </a:p>
          </p:txBody>
        </p:sp>
        <p:sp>
          <p:nvSpPr>
            <p:cNvPr id="11" name="Line 70"/>
            <p:cNvSpPr>
              <a:spLocks noChangeShapeType="1"/>
            </p:cNvSpPr>
            <p:nvPr/>
          </p:nvSpPr>
          <p:spPr bwMode="auto">
            <a:xfrm>
              <a:off x="11142214" y="1291357"/>
              <a:ext cx="0" cy="457200"/>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sp>
          <p:nvSpPr>
            <p:cNvPr id="12" name="Line 71"/>
            <p:cNvSpPr>
              <a:spLocks noChangeShapeType="1"/>
            </p:cNvSpPr>
            <p:nvPr/>
          </p:nvSpPr>
          <p:spPr bwMode="auto">
            <a:xfrm>
              <a:off x="11142214" y="1950169"/>
              <a:ext cx="0" cy="412750"/>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grpSp>
          <p:nvGrpSpPr>
            <p:cNvPr id="14" name="Group 72"/>
            <p:cNvGrpSpPr>
              <a:grpSpLocks/>
            </p:cNvGrpSpPr>
            <p:nvPr/>
          </p:nvGrpSpPr>
          <p:grpSpPr bwMode="auto">
            <a:xfrm>
              <a:off x="10210352" y="1640607"/>
              <a:ext cx="369888" cy="368300"/>
              <a:chOff x="2249" y="3227"/>
              <a:chExt cx="135" cy="135"/>
            </a:xfrm>
          </p:grpSpPr>
          <p:sp>
            <p:nvSpPr>
              <p:cNvPr id="15" name="Rectangle 73"/>
              <p:cNvSpPr>
                <a:spLocks noChangeArrowheads="1"/>
              </p:cNvSpPr>
              <p:nvPr/>
            </p:nvSpPr>
            <p:spPr bwMode="auto">
              <a:xfrm rot="5400000" flipH="1">
                <a:off x="2250" y="3232"/>
                <a:ext cx="131" cy="130"/>
              </a:xfrm>
              <a:prstGeom prst="rect">
                <a:avLst/>
              </a:prstGeom>
              <a:solidFill>
                <a:srgbClr val="FFFFFF"/>
              </a:solidFill>
              <a:ln w="28440">
                <a:solidFill>
                  <a:srgbClr val="0000FF"/>
                </a:solidFill>
                <a:miter lim="800000"/>
                <a:headEnd/>
                <a:tailEnd/>
              </a:ln>
            </p:spPr>
            <p:txBody>
              <a:bodyPr wrap="none" anchor="ctr"/>
              <a:lstStyle/>
              <a:p>
                <a:endParaRPr lang="fr-FR">
                  <a:latin typeface="Arial" pitchFamily="34" charset="0"/>
                  <a:cs typeface="Arial" pitchFamily="34" charset="0"/>
                </a:endParaRPr>
              </a:p>
            </p:txBody>
          </p:sp>
          <p:sp>
            <p:nvSpPr>
              <p:cNvPr id="16" name="Line 74"/>
              <p:cNvSpPr>
                <a:spLocks noChangeShapeType="1"/>
              </p:cNvSpPr>
              <p:nvPr/>
            </p:nvSpPr>
            <p:spPr bwMode="auto">
              <a:xfrm flipH="1" flipV="1">
                <a:off x="2249" y="3227"/>
                <a:ext cx="134" cy="135"/>
              </a:xfrm>
              <a:prstGeom prst="line">
                <a:avLst/>
              </a:prstGeom>
              <a:noFill/>
              <a:ln w="28440">
                <a:solidFill>
                  <a:srgbClr val="0000FF"/>
                </a:solidFill>
                <a:miter lim="800000"/>
                <a:headEnd/>
                <a:tailEnd/>
              </a:ln>
            </p:spPr>
            <p:txBody>
              <a:bodyPr/>
              <a:lstStyle/>
              <a:p>
                <a:endParaRPr lang="fr-FR">
                  <a:latin typeface="Arial" pitchFamily="34" charset="0"/>
                  <a:cs typeface="Arial" pitchFamily="34" charset="0"/>
                </a:endParaRPr>
              </a:p>
            </p:txBody>
          </p:sp>
          <p:sp>
            <p:nvSpPr>
              <p:cNvPr id="18" name="Line 75"/>
              <p:cNvSpPr>
                <a:spLocks noChangeShapeType="1"/>
              </p:cNvSpPr>
              <p:nvPr/>
            </p:nvSpPr>
            <p:spPr bwMode="auto">
              <a:xfrm flipH="1">
                <a:off x="2253" y="3229"/>
                <a:ext cx="131" cy="131"/>
              </a:xfrm>
              <a:prstGeom prst="line">
                <a:avLst/>
              </a:prstGeom>
              <a:noFill/>
              <a:ln w="28440">
                <a:solidFill>
                  <a:srgbClr val="0000FF"/>
                </a:solidFill>
                <a:miter lim="800000"/>
                <a:headEnd/>
                <a:tailEnd/>
              </a:ln>
            </p:spPr>
            <p:txBody>
              <a:bodyPr/>
              <a:lstStyle/>
              <a:p>
                <a:endParaRPr lang="fr-FR">
                  <a:latin typeface="Arial" pitchFamily="34" charset="0"/>
                  <a:cs typeface="Arial" pitchFamily="34" charset="0"/>
                </a:endParaRPr>
              </a:p>
            </p:txBody>
          </p:sp>
        </p:grpSp>
        <p:sp>
          <p:nvSpPr>
            <p:cNvPr id="19" name="Line 76"/>
            <p:cNvSpPr>
              <a:spLocks noChangeShapeType="1"/>
            </p:cNvSpPr>
            <p:nvPr/>
          </p:nvSpPr>
          <p:spPr bwMode="auto">
            <a:xfrm>
              <a:off x="10369102" y="2029545"/>
              <a:ext cx="0" cy="341313"/>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sp>
          <p:nvSpPr>
            <p:cNvPr id="22" name="Line 77"/>
            <p:cNvSpPr>
              <a:spLocks noChangeShapeType="1"/>
            </p:cNvSpPr>
            <p:nvPr/>
          </p:nvSpPr>
          <p:spPr bwMode="auto">
            <a:xfrm>
              <a:off x="10369102" y="1291358"/>
              <a:ext cx="0" cy="341313"/>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sp>
          <p:nvSpPr>
            <p:cNvPr id="23" name="Line 78"/>
            <p:cNvSpPr>
              <a:spLocks noChangeShapeType="1"/>
            </p:cNvSpPr>
            <p:nvPr/>
          </p:nvSpPr>
          <p:spPr bwMode="auto">
            <a:xfrm>
              <a:off x="10369103" y="1291357"/>
              <a:ext cx="792163" cy="0"/>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sp>
          <p:nvSpPr>
            <p:cNvPr id="24" name="Line 79"/>
            <p:cNvSpPr>
              <a:spLocks noChangeShapeType="1"/>
            </p:cNvSpPr>
            <p:nvPr/>
          </p:nvSpPr>
          <p:spPr bwMode="auto">
            <a:xfrm>
              <a:off x="10369103" y="2370857"/>
              <a:ext cx="792163" cy="0"/>
            </a:xfrm>
            <a:prstGeom prst="line">
              <a:avLst/>
            </a:prstGeom>
            <a:noFill/>
            <a:ln w="38100">
              <a:solidFill>
                <a:srgbClr val="008000"/>
              </a:solidFill>
              <a:round/>
              <a:headEnd/>
              <a:tailEnd/>
            </a:ln>
          </p:spPr>
          <p:txBody>
            <a:bodyPr/>
            <a:lstStyle/>
            <a:p>
              <a:endParaRPr lang="fr-FR">
                <a:latin typeface="Arial" pitchFamily="34" charset="0"/>
                <a:cs typeface="Arial" pitchFamily="34" charset="0"/>
              </a:endParaRPr>
            </a:p>
          </p:txBody>
        </p:sp>
      </p:grpSp>
      <p:pic>
        <p:nvPicPr>
          <p:cNvPr id="5" name="Image 4"/>
          <p:cNvPicPr>
            <a:picLocks noChangeAspect="1"/>
          </p:cNvPicPr>
          <p:nvPr/>
        </p:nvPicPr>
        <p:blipFill>
          <a:blip r:embed="rId7"/>
          <a:stretch>
            <a:fillRect/>
          </a:stretch>
        </p:blipFill>
        <p:spPr>
          <a:xfrm>
            <a:off x="8742375" y="2608305"/>
            <a:ext cx="823057" cy="823057"/>
          </a:xfrm>
          <a:prstGeom prst="rect">
            <a:avLst/>
          </a:prstGeom>
        </p:spPr>
      </p:pic>
      <p:sp>
        <p:nvSpPr>
          <p:cNvPr id="7" name="Égal 6"/>
          <p:cNvSpPr/>
          <p:nvPr/>
        </p:nvSpPr>
        <p:spPr>
          <a:xfrm>
            <a:off x="9758160" y="2879062"/>
            <a:ext cx="473000" cy="415133"/>
          </a:xfrm>
          <a:prstGeom prst="mathEqual">
            <a:avLst>
              <a:gd name="adj1" fmla="val 10901"/>
              <a:gd name="adj2" fmla="val 232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ZoneTexte 1"/>
          <p:cNvSpPr txBox="1"/>
          <p:nvPr/>
        </p:nvSpPr>
        <p:spPr>
          <a:xfrm>
            <a:off x="10519564" y="3531731"/>
            <a:ext cx="1297832" cy="646331"/>
          </a:xfrm>
          <a:prstGeom prst="rect">
            <a:avLst/>
          </a:prstGeom>
          <a:noFill/>
        </p:spPr>
        <p:txBody>
          <a:bodyPr wrap="square" rtlCol="0">
            <a:spAutoFit/>
          </a:bodyPr>
          <a:lstStyle/>
          <a:p>
            <a:r>
              <a:rPr lang="fr-FR" dirty="0" err="1"/>
              <a:t>Transmon</a:t>
            </a:r>
            <a:r>
              <a:rPr lang="fr-FR" dirty="0"/>
              <a:t> </a:t>
            </a:r>
            <a:r>
              <a:rPr lang="fr-FR" dirty="0" err="1"/>
              <a:t>qubit</a:t>
            </a:r>
            <a:r>
              <a:rPr lang="fr-FR" dirty="0"/>
              <a:t> </a:t>
            </a:r>
          </a:p>
        </p:txBody>
      </p:sp>
      <p:sp>
        <p:nvSpPr>
          <p:cNvPr id="31" name="Rectangle 30"/>
          <p:cNvSpPr/>
          <p:nvPr/>
        </p:nvSpPr>
        <p:spPr>
          <a:xfrm>
            <a:off x="154976" y="5392974"/>
            <a:ext cx="3942874" cy="1323439"/>
          </a:xfrm>
          <a:prstGeom prst="rect">
            <a:avLst/>
          </a:prstGeom>
        </p:spPr>
        <p:txBody>
          <a:bodyPr wrap="none">
            <a:spAutoFit/>
          </a:bodyPr>
          <a:lstStyle/>
          <a:p>
            <a:r>
              <a:rPr lang="fr-FR" sz="1600" i="1" dirty="0"/>
              <a:t>K. </a:t>
            </a:r>
            <a:r>
              <a:rPr lang="fr-FR" sz="1600" i="1" dirty="0" err="1"/>
              <a:t>Inomata</a:t>
            </a:r>
            <a:r>
              <a:rPr lang="fr-FR" sz="1600" i="1" dirty="0"/>
              <a:t> et al. Nature com (2016)</a:t>
            </a:r>
          </a:p>
          <a:p>
            <a:r>
              <a:rPr lang="fr-FR" sz="1600" i="1" dirty="0"/>
              <a:t>J.-C. Besse et al. Phys. </a:t>
            </a:r>
            <a:r>
              <a:rPr lang="fr-FR" sz="1600" i="1" dirty="0" err="1"/>
              <a:t>Rev</a:t>
            </a:r>
            <a:r>
              <a:rPr lang="fr-FR" sz="1600" i="1" dirty="0"/>
              <a:t>. X (2018)</a:t>
            </a:r>
          </a:p>
          <a:p>
            <a:r>
              <a:rPr lang="fr-FR" sz="1600" i="1" dirty="0" err="1">
                <a:cs typeface="Arial" panose="020B0604020202020204" pitchFamily="34" charset="0"/>
              </a:rPr>
              <a:t>Kono</a:t>
            </a:r>
            <a:r>
              <a:rPr lang="fr-FR" sz="1600" i="1" dirty="0">
                <a:cs typeface="Arial" panose="020B0604020202020204" pitchFamily="34" charset="0"/>
              </a:rPr>
              <a:t>, S, et al. Nature </a:t>
            </a:r>
            <a:r>
              <a:rPr lang="fr-FR" sz="1600" i="1" dirty="0" err="1">
                <a:cs typeface="Arial" panose="020B0604020202020204" pitchFamily="34" charset="0"/>
              </a:rPr>
              <a:t>Physics</a:t>
            </a:r>
            <a:r>
              <a:rPr lang="fr-FR" sz="1600" i="1" dirty="0">
                <a:cs typeface="Arial" panose="020B0604020202020204" pitchFamily="34" charset="0"/>
              </a:rPr>
              <a:t> 14.6 (2018)</a:t>
            </a:r>
          </a:p>
          <a:p>
            <a:r>
              <a:rPr lang="en-US" sz="1600" i="1" dirty="0" err="1">
                <a:cs typeface="Arial" panose="020B0604020202020204" pitchFamily="34" charset="0"/>
              </a:rPr>
              <a:t>Opremcak</a:t>
            </a:r>
            <a:r>
              <a:rPr lang="en-US" sz="1600" i="1" dirty="0">
                <a:cs typeface="Arial" panose="020B0604020202020204" pitchFamily="34" charset="0"/>
              </a:rPr>
              <a:t>, A., et al., Science 361.6408 (2018)</a:t>
            </a:r>
          </a:p>
          <a:p>
            <a:r>
              <a:rPr lang="fr-FR" sz="1600" b="1" i="1" dirty="0">
                <a:solidFill>
                  <a:srgbClr val="FF0000"/>
                </a:solidFill>
                <a:cs typeface="Arial" panose="020B0604020202020204" pitchFamily="34" charset="0"/>
              </a:rPr>
              <a:t>R. </a:t>
            </a:r>
            <a:r>
              <a:rPr lang="fr-FR" sz="1600" b="1" i="1" dirty="0" err="1">
                <a:solidFill>
                  <a:srgbClr val="FF0000"/>
                </a:solidFill>
                <a:cs typeface="Arial" panose="020B0604020202020204" pitchFamily="34" charset="0"/>
              </a:rPr>
              <a:t>Lescanne</a:t>
            </a:r>
            <a:r>
              <a:rPr lang="fr-FR" sz="1600" b="1" i="1" dirty="0">
                <a:solidFill>
                  <a:srgbClr val="FF0000"/>
                </a:solidFill>
                <a:cs typeface="Arial" panose="020B0604020202020204" pitchFamily="34" charset="0"/>
              </a:rPr>
              <a:t> et al., PRX (2020)</a:t>
            </a:r>
            <a:endParaRPr lang="fr-FR" sz="1600" i="1" dirty="0"/>
          </a:p>
        </p:txBody>
      </p:sp>
      <p:sp>
        <p:nvSpPr>
          <p:cNvPr id="3" name="TextBox 2">
            <a:extLst>
              <a:ext uri="{FF2B5EF4-FFF2-40B4-BE49-F238E27FC236}">
                <a16:creationId xmlns:a16="http://schemas.microsoft.com/office/drawing/2014/main" id="{4A7977A9-9F6A-104B-FA55-C57D0B424057}"/>
              </a:ext>
            </a:extLst>
          </p:cNvPr>
          <p:cNvSpPr txBox="1"/>
          <p:nvPr/>
        </p:nvSpPr>
        <p:spPr>
          <a:xfrm>
            <a:off x="1389050" y="942946"/>
            <a:ext cx="1017779" cy="369332"/>
          </a:xfrm>
          <a:prstGeom prst="rect">
            <a:avLst/>
          </a:prstGeom>
          <a:noFill/>
        </p:spPr>
        <p:txBody>
          <a:bodyPr wrap="none" rtlCol="0">
            <a:spAutoFit/>
          </a:bodyPr>
          <a:lstStyle/>
          <a:p>
            <a:r>
              <a:rPr lang="en-US" dirty="0"/>
              <a:t>One-way</a:t>
            </a:r>
          </a:p>
        </p:txBody>
      </p:sp>
      <p:sp>
        <p:nvSpPr>
          <p:cNvPr id="4" name="TextBox 3">
            <a:extLst>
              <a:ext uri="{FF2B5EF4-FFF2-40B4-BE49-F238E27FC236}">
                <a16:creationId xmlns:a16="http://schemas.microsoft.com/office/drawing/2014/main" id="{60DF21A8-3F06-A263-D285-51350EFBE21F}"/>
              </a:ext>
            </a:extLst>
          </p:cNvPr>
          <p:cNvSpPr txBox="1"/>
          <p:nvPr/>
        </p:nvSpPr>
        <p:spPr>
          <a:xfrm>
            <a:off x="488611" y="1863701"/>
            <a:ext cx="3294556" cy="369332"/>
          </a:xfrm>
          <a:prstGeom prst="rect">
            <a:avLst/>
          </a:prstGeom>
          <a:noFill/>
        </p:spPr>
        <p:txBody>
          <a:bodyPr wrap="none" rtlCol="0">
            <a:spAutoFit/>
          </a:bodyPr>
          <a:lstStyle/>
          <a:p>
            <a:r>
              <a:rPr lang="en-US" dirty="0"/>
              <a:t>Animation instead of explanation</a:t>
            </a:r>
          </a:p>
        </p:txBody>
      </p:sp>
    </p:spTree>
    <p:extLst>
      <p:ext uri="{BB962C8B-B14F-4D97-AF65-F5344CB8AC3E}">
        <p14:creationId xmlns:p14="http://schemas.microsoft.com/office/powerpoint/2010/main" val="428632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numéro de diapositive 1">
            <a:extLst>
              <a:ext uri="{FF2B5EF4-FFF2-40B4-BE49-F238E27FC236}">
                <a16:creationId xmlns:a16="http://schemas.microsoft.com/office/drawing/2014/main" id="{6E75B27F-F8FA-6249-A5E8-6342F45B758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7FFE70-6B99-4A5F-9E20-F72C2DD14038}" type="slidenum">
              <a:rPr lang="fr-FR" smtClean="0"/>
              <a:pPr/>
              <a:t>21</a:t>
            </a:fld>
            <a:endParaRPr lang="fr-FR"/>
          </a:p>
        </p:txBody>
      </p:sp>
      <p:pic>
        <p:nvPicPr>
          <p:cNvPr id="35" name="Picture 15">
            <a:extLst>
              <a:ext uri="{FF2B5EF4-FFF2-40B4-BE49-F238E27FC236}">
                <a16:creationId xmlns:a16="http://schemas.microsoft.com/office/drawing/2014/main" id="{D07AA64A-C7CD-324A-95D1-C506C53CF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45" b="15619"/>
          <a:stretch/>
        </p:blipFill>
        <p:spPr>
          <a:xfrm>
            <a:off x="2717800" y="1524001"/>
            <a:ext cx="5041900" cy="3187700"/>
          </a:xfrm>
          <a:prstGeom prst="rect">
            <a:avLst/>
          </a:prstGeom>
        </p:spPr>
      </p:pic>
      <mc:AlternateContent xmlns:mc="http://schemas.openxmlformats.org/markup-compatibility/2006" xmlns:a14="http://schemas.microsoft.com/office/drawing/2010/main">
        <mc:Choice Requires="a14">
          <p:sp>
            <p:nvSpPr>
              <p:cNvPr id="36" name="TextBox 5">
                <a:extLst>
                  <a:ext uri="{FF2B5EF4-FFF2-40B4-BE49-F238E27FC236}">
                    <a16:creationId xmlns:a16="http://schemas.microsoft.com/office/drawing/2014/main" id="{C5D0AA96-85CA-4646-A5EE-195E7323931D}"/>
                  </a:ext>
                </a:extLst>
              </p:cNvPr>
              <p:cNvSpPr txBox="1"/>
              <p:nvPr/>
            </p:nvSpPr>
            <p:spPr>
              <a:xfrm>
                <a:off x="3502662" y="5715002"/>
                <a:ext cx="5425780" cy="518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3200" b="0" i="1" smtClean="0">
                              <a:latin typeface="Cambria Math" panose="02040503050406030204" pitchFamily="18" charset="0"/>
                            </a:rPr>
                          </m:ctrlPr>
                        </m:accPr>
                        <m:e>
                          <m:r>
                            <a:rPr lang="it-IT" sz="3200" b="0" i="1" smtClean="0">
                              <a:latin typeface="Cambria Math" panose="02040503050406030204" pitchFamily="18" charset="0"/>
                            </a:rPr>
                            <m:t>𝐻</m:t>
                          </m:r>
                        </m:e>
                      </m:acc>
                      <m:r>
                        <a:rPr lang="it-IT" sz="3200" b="0" i="1" smtClean="0">
                          <a:latin typeface="Cambria Math" panose="02040503050406030204" pitchFamily="18" charset="0"/>
                        </a:rPr>
                        <m:t>=</m:t>
                      </m:r>
                      <m:sSub>
                        <m:sSubPr>
                          <m:ctrlPr>
                            <a:rPr lang="it-IT" sz="3200" b="0" i="1" smtClean="0">
                              <a:latin typeface="Cambria Math" panose="02040503050406030204" pitchFamily="18" charset="0"/>
                            </a:rPr>
                          </m:ctrlPr>
                        </m:sSubPr>
                        <m:e>
                          <m:r>
                            <a:rPr lang="it-IT" sz="3200" b="0" i="1" smtClean="0">
                              <a:latin typeface="Cambria Math" panose="02040503050406030204" pitchFamily="18" charset="0"/>
                            </a:rPr>
                            <m:t>𝑔</m:t>
                          </m:r>
                        </m:e>
                        <m:sub>
                          <m:r>
                            <a:rPr lang="it-IT" sz="3200" b="0" i="1" smtClean="0">
                              <a:latin typeface="Cambria Math" panose="02040503050406030204" pitchFamily="18" charset="0"/>
                            </a:rPr>
                            <m:t>4</m:t>
                          </m:r>
                        </m:sub>
                      </m:sSub>
                      <m:r>
                        <a:rPr lang="it-IT" sz="3200" b="0" i="1" smtClean="0">
                          <a:latin typeface="Cambria Math" panose="02040503050406030204" pitchFamily="18" charset="0"/>
                        </a:rPr>
                        <m:t>⋅(</m:t>
                      </m:r>
                      <m:r>
                        <a:rPr lang="it-IT" sz="3200" b="0" i="1" smtClean="0">
                          <a:solidFill>
                            <a:srgbClr val="7030A0"/>
                          </a:solidFill>
                          <a:latin typeface="Cambria Math" panose="02040503050406030204" pitchFamily="18" charset="0"/>
                        </a:rPr>
                        <m:t>𝜉</m:t>
                      </m:r>
                      <m:r>
                        <a:rPr lang="it-IT" sz="3200" b="0" i="1" smtClean="0">
                          <a:latin typeface="Cambria Math" panose="02040503050406030204" pitchFamily="18" charset="0"/>
                        </a:rPr>
                        <m:t> </m:t>
                      </m:r>
                      <m:acc>
                        <m:accPr>
                          <m:chr m:val="̂"/>
                          <m:ctrlPr>
                            <a:rPr lang="it-IT" sz="3200" b="0" i="1" smtClean="0">
                              <a:solidFill>
                                <a:schemeClr val="accent6"/>
                              </a:solidFill>
                              <a:latin typeface="Cambria Math" panose="02040503050406030204" pitchFamily="18" charset="0"/>
                            </a:rPr>
                          </m:ctrlPr>
                        </m:accPr>
                        <m:e>
                          <m:r>
                            <a:rPr lang="it-IT" sz="3200" b="0" i="1" smtClean="0">
                              <a:solidFill>
                                <a:schemeClr val="accent6"/>
                              </a:solidFill>
                              <a:latin typeface="Cambria Math" panose="02040503050406030204" pitchFamily="18" charset="0"/>
                            </a:rPr>
                            <m:t>𝑎</m:t>
                          </m:r>
                        </m:e>
                      </m:acc>
                      <m:sSup>
                        <m:sSupPr>
                          <m:ctrlPr>
                            <a:rPr lang="it-IT" sz="3200" b="0" i="1" smtClean="0">
                              <a:solidFill>
                                <a:schemeClr val="accent5"/>
                              </a:solidFill>
                              <a:latin typeface="Cambria Math" panose="02040503050406030204" pitchFamily="18" charset="0"/>
                            </a:rPr>
                          </m:ctrlPr>
                        </m:sSupPr>
                        <m:e>
                          <m:acc>
                            <m:accPr>
                              <m:chr m:val="̂"/>
                              <m:ctrlPr>
                                <a:rPr lang="it-IT" sz="3200" b="0" i="1" smtClean="0">
                                  <a:solidFill>
                                    <a:schemeClr val="accent5"/>
                                  </a:solidFill>
                                  <a:latin typeface="Cambria Math" panose="02040503050406030204" pitchFamily="18" charset="0"/>
                                </a:rPr>
                              </m:ctrlPr>
                            </m:accPr>
                            <m:e>
                              <m:r>
                                <a:rPr lang="it-IT" sz="3200" b="0" i="1" smtClean="0">
                                  <a:solidFill>
                                    <a:schemeClr val="accent5"/>
                                  </a:solidFill>
                                  <a:latin typeface="Cambria Math" panose="02040503050406030204" pitchFamily="18" charset="0"/>
                                </a:rPr>
                                <m:t>𝜎</m:t>
                              </m:r>
                            </m:e>
                          </m:acc>
                        </m:e>
                        <m:sup>
                          <m:r>
                            <a:rPr lang="it-IT" sz="3200" b="0" i="1" smtClean="0">
                              <a:solidFill>
                                <a:schemeClr val="accent5"/>
                              </a:solidFill>
                              <a:latin typeface="Cambria Math" panose="02040503050406030204" pitchFamily="18" charset="0"/>
                            </a:rPr>
                            <m:t>+</m:t>
                          </m:r>
                        </m:sup>
                      </m:sSup>
                      <m:sSup>
                        <m:sSupPr>
                          <m:ctrlPr>
                            <a:rPr lang="it-IT" sz="3200" b="0" i="1" smtClean="0">
                              <a:solidFill>
                                <a:srgbClr val="00B050"/>
                              </a:solidFill>
                              <a:latin typeface="Cambria Math" panose="02040503050406030204" pitchFamily="18" charset="0"/>
                            </a:rPr>
                          </m:ctrlPr>
                        </m:sSupPr>
                        <m:e>
                          <m:acc>
                            <m:accPr>
                              <m:chr m:val="̂"/>
                              <m:ctrlPr>
                                <a:rPr lang="it-IT" sz="3200" b="0" i="1" smtClean="0">
                                  <a:solidFill>
                                    <a:srgbClr val="00B050"/>
                                  </a:solidFill>
                                  <a:latin typeface="Cambria Math" panose="02040503050406030204" pitchFamily="18" charset="0"/>
                                </a:rPr>
                              </m:ctrlPr>
                            </m:accPr>
                            <m:e>
                              <m:r>
                                <a:rPr lang="it-IT" sz="3200" b="0" i="1" smtClean="0">
                                  <a:solidFill>
                                    <a:srgbClr val="00B050"/>
                                  </a:solidFill>
                                  <a:latin typeface="Cambria Math" panose="02040503050406030204" pitchFamily="18" charset="0"/>
                                </a:rPr>
                                <m:t>𝑏</m:t>
                              </m:r>
                            </m:e>
                          </m:acc>
                        </m:e>
                        <m:sup>
                          <m:r>
                            <a:rPr lang="it-IT" sz="3200" b="0" i="1" smtClean="0">
                              <a:solidFill>
                                <a:srgbClr val="00B050"/>
                              </a:solidFill>
                              <a:latin typeface="Cambria Math" panose="02040503050406030204" pitchFamily="18" charset="0"/>
                            </a:rPr>
                            <m:t>+</m:t>
                          </m:r>
                        </m:sup>
                      </m:sSup>
                      <m:r>
                        <a:rPr lang="it-IT" sz="3200" b="0" i="1" smtClean="0">
                          <a:latin typeface="Cambria Math" panose="02040503050406030204" pitchFamily="18" charset="0"/>
                        </a:rPr>
                        <m:t>+</m:t>
                      </m:r>
                      <m:sSup>
                        <m:sSupPr>
                          <m:ctrlPr>
                            <a:rPr lang="it-IT" sz="3200" b="0" i="1" smtClean="0">
                              <a:solidFill>
                                <a:srgbClr val="7030A0"/>
                              </a:solidFill>
                              <a:latin typeface="Cambria Math" panose="02040503050406030204" pitchFamily="18" charset="0"/>
                            </a:rPr>
                          </m:ctrlPr>
                        </m:sSupPr>
                        <m:e>
                          <m:r>
                            <a:rPr lang="it-IT" sz="3200" i="1">
                              <a:solidFill>
                                <a:srgbClr val="7030A0"/>
                              </a:solidFill>
                              <a:latin typeface="Cambria Math" panose="02040503050406030204" pitchFamily="18" charset="0"/>
                            </a:rPr>
                            <m:t>𝜉</m:t>
                          </m:r>
                        </m:e>
                        <m:sup>
                          <m:r>
                            <a:rPr lang="it-IT" sz="3200" b="0" i="1" smtClean="0">
                              <a:solidFill>
                                <a:srgbClr val="7030A0"/>
                              </a:solidFill>
                              <a:latin typeface="Cambria Math" panose="02040503050406030204" pitchFamily="18" charset="0"/>
                            </a:rPr>
                            <m:t>∗</m:t>
                          </m:r>
                        </m:sup>
                      </m:sSup>
                      <m:r>
                        <a:rPr lang="it-IT" sz="3200" b="0" i="1" smtClean="0">
                          <a:latin typeface="Cambria Math" panose="02040503050406030204" pitchFamily="18" charset="0"/>
                        </a:rPr>
                        <m:t> </m:t>
                      </m:r>
                      <m:sSup>
                        <m:sSupPr>
                          <m:ctrlPr>
                            <a:rPr lang="it-IT" sz="3200" b="0" i="1" smtClean="0">
                              <a:solidFill>
                                <a:schemeClr val="accent6"/>
                              </a:solidFill>
                              <a:latin typeface="Cambria Math" panose="02040503050406030204" pitchFamily="18" charset="0"/>
                            </a:rPr>
                          </m:ctrlPr>
                        </m:sSupPr>
                        <m:e>
                          <m:acc>
                            <m:accPr>
                              <m:chr m:val="̂"/>
                              <m:ctrlPr>
                                <a:rPr lang="it-IT" sz="3200" b="0" i="1" smtClean="0">
                                  <a:solidFill>
                                    <a:schemeClr val="accent6"/>
                                  </a:solidFill>
                                  <a:latin typeface="Cambria Math" panose="02040503050406030204" pitchFamily="18" charset="0"/>
                                </a:rPr>
                              </m:ctrlPr>
                            </m:accPr>
                            <m:e>
                              <m:r>
                                <a:rPr lang="it-IT" sz="3200" b="0" i="1" smtClean="0">
                                  <a:solidFill>
                                    <a:schemeClr val="accent6"/>
                                  </a:solidFill>
                                  <a:latin typeface="Cambria Math" panose="02040503050406030204" pitchFamily="18" charset="0"/>
                                </a:rPr>
                                <m:t>𝑎</m:t>
                              </m:r>
                            </m:e>
                          </m:acc>
                        </m:e>
                        <m:sup>
                          <m:r>
                            <a:rPr lang="it-IT" sz="3200" b="0" i="1" smtClean="0">
                              <a:solidFill>
                                <a:schemeClr val="accent6"/>
                              </a:solidFill>
                              <a:latin typeface="Cambria Math" panose="02040503050406030204" pitchFamily="18" charset="0"/>
                            </a:rPr>
                            <m:t>+</m:t>
                          </m:r>
                        </m:sup>
                      </m:sSup>
                      <m:acc>
                        <m:accPr>
                          <m:chr m:val="̂"/>
                          <m:ctrlPr>
                            <a:rPr lang="it-IT" sz="3200" b="0" i="1" smtClean="0">
                              <a:solidFill>
                                <a:schemeClr val="accent5"/>
                              </a:solidFill>
                              <a:latin typeface="Cambria Math" panose="02040503050406030204" pitchFamily="18" charset="0"/>
                            </a:rPr>
                          </m:ctrlPr>
                        </m:accPr>
                        <m:e>
                          <m:r>
                            <a:rPr lang="it-IT" sz="3200" b="0" i="1" smtClean="0">
                              <a:solidFill>
                                <a:schemeClr val="accent5"/>
                              </a:solidFill>
                              <a:latin typeface="Cambria Math" panose="02040503050406030204" pitchFamily="18" charset="0"/>
                            </a:rPr>
                            <m:t>𝜎</m:t>
                          </m:r>
                        </m:e>
                      </m:acc>
                      <m:acc>
                        <m:accPr>
                          <m:chr m:val="̂"/>
                          <m:ctrlPr>
                            <a:rPr lang="it-IT" sz="3200" b="0" i="1" smtClean="0">
                              <a:solidFill>
                                <a:srgbClr val="00B050"/>
                              </a:solidFill>
                              <a:latin typeface="Cambria Math" panose="02040503050406030204" pitchFamily="18" charset="0"/>
                            </a:rPr>
                          </m:ctrlPr>
                        </m:accPr>
                        <m:e>
                          <m:r>
                            <a:rPr lang="it-IT" sz="3200" b="0" i="1" smtClean="0">
                              <a:solidFill>
                                <a:srgbClr val="00B050"/>
                              </a:solidFill>
                              <a:latin typeface="Cambria Math" panose="02040503050406030204" pitchFamily="18" charset="0"/>
                            </a:rPr>
                            <m:t>𝑏</m:t>
                          </m:r>
                        </m:e>
                      </m:acc>
                      <m:r>
                        <a:rPr lang="it-IT" sz="3200" b="0" i="1" smtClean="0">
                          <a:latin typeface="Cambria Math" panose="02040503050406030204" pitchFamily="18" charset="0"/>
                        </a:rPr>
                        <m:t>)</m:t>
                      </m:r>
                    </m:oMath>
                  </m:oMathPara>
                </a14:m>
                <a:endParaRPr lang="fr-FR" sz="3200" dirty="0"/>
              </a:p>
            </p:txBody>
          </p:sp>
        </mc:Choice>
        <mc:Fallback xmlns="">
          <p:sp>
            <p:nvSpPr>
              <p:cNvPr id="36" name="TextBox 5">
                <a:extLst>
                  <a:ext uri="{FF2B5EF4-FFF2-40B4-BE49-F238E27FC236}">
                    <a16:creationId xmlns:a16="http://schemas.microsoft.com/office/drawing/2014/main" id="{C5D0AA96-85CA-4646-A5EE-195E7323931D}"/>
                  </a:ext>
                </a:extLst>
              </p:cNvPr>
              <p:cNvSpPr txBox="1">
                <a:spLocks noRot="1" noChangeAspect="1" noMove="1" noResize="1" noEditPoints="1" noAdjustHandles="1" noChangeArrowheads="1" noChangeShapeType="1" noTextEdit="1"/>
              </p:cNvSpPr>
              <p:nvPr/>
            </p:nvSpPr>
            <p:spPr>
              <a:xfrm>
                <a:off x="3502662" y="5715002"/>
                <a:ext cx="5425780" cy="518860"/>
              </a:xfrm>
              <a:prstGeom prst="rect">
                <a:avLst/>
              </a:prstGeom>
              <a:blipFill>
                <a:blip r:embed="rId4"/>
                <a:stretch>
                  <a:fillRect l="-1402" t="-23810" r="-2103" b="-3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11">
                <a:extLst>
                  <a:ext uri="{FF2B5EF4-FFF2-40B4-BE49-F238E27FC236}">
                    <a16:creationId xmlns:a16="http://schemas.microsoft.com/office/drawing/2014/main" id="{56BF45B9-AE2F-534A-A98F-D9746DBBBBB2}"/>
                  </a:ext>
                </a:extLst>
              </p:cNvPr>
              <p:cNvSpPr txBox="1"/>
              <p:nvPr/>
            </p:nvSpPr>
            <p:spPr>
              <a:xfrm>
                <a:off x="8563760" y="2916578"/>
                <a:ext cx="2791149" cy="402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b="1" i="1" smtClean="0">
                              <a:solidFill>
                                <a:schemeClr val="accent6"/>
                              </a:solidFill>
                              <a:latin typeface="Cambria Math" panose="02040503050406030204" pitchFamily="18" charset="0"/>
                            </a:rPr>
                          </m:ctrlPr>
                        </m:sSubPr>
                        <m:e>
                          <m:r>
                            <a:rPr lang="fr-FR" sz="2400" b="1" i="1">
                              <a:solidFill>
                                <a:schemeClr val="accent6"/>
                              </a:solidFill>
                              <a:latin typeface="Cambria Math" panose="02040503050406030204" pitchFamily="18" charset="0"/>
                            </a:rPr>
                            <m:t>𝝎</m:t>
                          </m:r>
                        </m:e>
                        <m:sub>
                          <m:r>
                            <a:rPr lang="it-IT" sz="2400" b="1" i="1">
                              <a:solidFill>
                                <a:schemeClr val="accent6"/>
                              </a:solidFill>
                              <a:latin typeface="Cambria Math" panose="02040503050406030204" pitchFamily="18" charset="0"/>
                            </a:rPr>
                            <m:t>𝒂</m:t>
                          </m:r>
                        </m:sub>
                      </m:sSub>
                      <m:r>
                        <a:rPr lang="it-IT" sz="2400" b="1" i="1" smtClean="0">
                          <a:latin typeface="Cambria Math" panose="02040503050406030204" pitchFamily="18" charset="0"/>
                        </a:rPr>
                        <m:t>+</m:t>
                      </m:r>
                      <m:sSub>
                        <m:sSubPr>
                          <m:ctrlPr>
                            <a:rPr lang="fr-FR" sz="2400" b="1" i="1">
                              <a:solidFill>
                                <a:srgbClr val="7030A0"/>
                              </a:solidFill>
                              <a:latin typeface="Cambria Math" panose="02040503050406030204" pitchFamily="18" charset="0"/>
                            </a:rPr>
                          </m:ctrlPr>
                        </m:sSubPr>
                        <m:e>
                          <m:r>
                            <a:rPr lang="fr-FR" sz="2400" b="1" i="1">
                              <a:solidFill>
                                <a:srgbClr val="7030A0"/>
                              </a:solidFill>
                              <a:latin typeface="Cambria Math" panose="02040503050406030204" pitchFamily="18" charset="0"/>
                            </a:rPr>
                            <m:t>𝝎</m:t>
                          </m:r>
                        </m:e>
                        <m:sub>
                          <m:r>
                            <a:rPr lang="fr-FR" sz="2400" b="1" i="1">
                              <a:solidFill>
                                <a:srgbClr val="7030A0"/>
                              </a:solidFill>
                              <a:latin typeface="Cambria Math" panose="02040503050406030204" pitchFamily="18" charset="0"/>
                            </a:rPr>
                            <m:t>𝒑</m:t>
                          </m:r>
                        </m:sub>
                      </m:sSub>
                      <m:r>
                        <a:rPr lang="fr-FR" sz="2400" b="1" i="1" smtClean="0">
                          <a:latin typeface="Cambria Math" panose="02040503050406030204" pitchFamily="18" charset="0"/>
                        </a:rPr>
                        <m:t>=</m:t>
                      </m:r>
                      <m:sSub>
                        <m:sSubPr>
                          <m:ctrlPr>
                            <a:rPr lang="fr-FR" sz="2400" b="1" i="1" smtClean="0">
                              <a:solidFill>
                                <a:schemeClr val="accent5"/>
                              </a:solidFill>
                              <a:latin typeface="Cambria Math" panose="02040503050406030204" pitchFamily="18" charset="0"/>
                            </a:rPr>
                          </m:ctrlPr>
                        </m:sSubPr>
                        <m:e>
                          <m:r>
                            <a:rPr lang="fr-FR" sz="2400" b="1" i="1" smtClean="0">
                              <a:solidFill>
                                <a:schemeClr val="accent5"/>
                              </a:solidFill>
                              <a:latin typeface="Cambria Math" charset="0"/>
                            </a:rPr>
                            <m:t>𝝎</m:t>
                          </m:r>
                        </m:e>
                        <m:sub>
                          <m:r>
                            <a:rPr lang="fr-FR" sz="2400" b="1" i="1" smtClean="0">
                              <a:solidFill>
                                <a:schemeClr val="accent5"/>
                              </a:solidFill>
                              <a:latin typeface="Cambria Math" panose="02040503050406030204" pitchFamily="18" charset="0"/>
                            </a:rPr>
                            <m:t>𝒒</m:t>
                          </m:r>
                        </m:sub>
                      </m:sSub>
                      <m:r>
                        <a:rPr lang="fr-FR" sz="2400" b="1" i="1" smtClean="0">
                          <a:latin typeface="Cambria Math" panose="02040503050406030204" pitchFamily="18" charset="0"/>
                        </a:rPr>
                        <m:t>+</m:t>
                      </m:r>
                      <m:sSub>
                        <m:sSubPr>
                          <m:ctrlPr>
                            <a:rPr lang="fr-FR" sz="2400" b="1" i="1" smtClean="0">
                              <a:solidFill>
                                <a:srgbClr val="00B050"/>
                              </a:solidFill>
                              <a:latin typeface="Cambria Math" panose="02040503050406030204" pitchFamily="18" charset="0"/>
                            </a:rPr>
                          </m:ctrlPr>
                        </m:sSubPr>
                        <m:e>
                          <m:r>
                            <a:rPr lang="fr-FR" sz="2400" b="1" i="1" smtClean="0">
                              <a:solidFill>
                                <a:srgbClr val="00B050"/>
                              </a:solidFill>
                              <a:latin typeface="Cambria Math" panose="02040503050406030204" pitchFamily="18" charset="0"/>
                            </a:rPr>
                            <m:t>𝝎</m:t>
                          </m:r>
                        </m:e>
                        <m:sub>
                          <m:r>
                            <a:rPr lang="it-IT" sz="2400" b="1" i="1" smtClean="0">
                              <a:solidFill>
                                <a:srgbClr val="00B050"/>
                              </a:solidFill>
                              <a:latin typeface="Cambria Math" panose="02040503050406030204" pitchFamily="18" charset="0"/>
                            </a:rPr>
                            <m:t>𝒃</m:t>
                          </m:r>
                        </m:sub>
                      </m:sSub>
                    </m:oMath>
                  </m:oMathPara>
                </a14:m>
                <a:endParaRPr lang="fr-FR" sz="2000" b="1" dirty="0"/>
              </a:p>
            </p:txBody>
          </p:sp>
        </mc:Choice>
        <mc:Fallback xmlns="">
          <p:sp>
            <p:nvSpPr>
              <p:cNvPr id="37" name="ZoneTexte 11">
                <a:extLst>
                  <a:ext uri="{FF2B5EF4-FFF2-40B4-BE49-F238E27FC236}">
                    <a16:creationId xmlns:a16="http://schemas.microsoft.com/office/drawing/2014/main" id="{56BF45B9-AE2F-534A-A98F-D9746DBBBBB2}"/>
                  </a:ext>
                </a:extLst>
              </p:cNvPr>
              <p:cNvSpPr txBox="1">
                <a:spLocks noRot="1" noChangeAspect="1" noMove="1" noResize="1" noEditPoints="1" noAdjustHandles="1" noChangeArrowheads="1" noChangeShapeType="1" noTextEdit="1"/>
              </p:cNvSpPr>
              <p:nvPr/>
            </p:nvSpPr>
            <p:spPr>
              <a:xfrm>
                <a:off x="8563760" y="2916578"/>
                <a:ext cx="2791149" cy="402546"/>
              </a:xfrm>
              <a:prstGeom prst="rect">
                <a:avLst/>
              </a:prstGeom>
              <a:blipFill>
                <a:blip r:embed="rId5"/>
                <a:stretch>
                  <a:fillRect l="-905" r="-452" b="-2121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TextBox 8">
                <a:extLst>
                  <a:ext uri="{FF2B5EF4-FFF2-40B4-BE49-F238E27FC236}">
                    <a16:creationId xmlns:a16="http://schemas.microsoft.com/office/drawing/2014/main" id="{CCF396FD-0E3B-8E46-98D9-167CAC2CD8F6}"/>
                  </a:ext>
                </a:extLst>
              </p:cNvPr>
              <p:cNvSpPr txBox="1"/>
              <p:nvPr/>
            </p:nvSpPr>
            <p:spPr>
              <a:xfrm>
                <a:off x="1950341" y="2801534"/>
                <a:ext cx="513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6"/>
                              </a:solidFill>
                              <a:latin typeface="Cambria Math" panose="02040503050406030204" pitchFamily="18" charset="0"/>
                            </a:rPr>
                          </m:ctrlPr>
                        </m:sSubPr>
                        <m:e>
                          <m:r>
                            <a:rPr lang="it-IT" sz="2800" b="0" i="1" smtClean="0">
                              <a:solidFill>
                                <a:schemeClr val="accent6"/>
                              </a:solidFill>
                              <a:latin typeface="Cambria Math" panose="02040503050406030204" pitchFamily="18" charset="0"/>
                            </a:rPr>
                            <m:t>𝜔</m:t>
                          </m:r>
                        </m:e>
                        <m:sub>
                          <m:r>
                            <a:rPr lang="it-IT" sz="2800" b="0" i="1" smtClean="0">
                              <a:solidFill>
                                <a:schemeClr val="accent6"/>
                              </a:solidFill>
                              <a:latin typeface="Cambria Math" panose="02040503050406030204" pitchFamily="18" charset="0"/>
                            </a:rPr>
                            <m:t>𝑎</m:t>
                          </m:r>
                        </m:sub>
                      </m:sSub>
                    </m:oMath>
                  </m:oMathPara>
                </a14:m>
                <a:endParaRPr lang="fr-FR" sz="2800" dirty="0">
                  <a:solidFill>
                    <a:schemeClr val="accent6"/>
                  </a:solidFill>
                </a:endParaRPr>
              </a:p>
            </p:txBody>
          </p:sp>
        </mc:Choice>
        <mc:Fallback xmlns="">
          <p:sp>
            <p:nvSpPr>
              <p:cNvPr id="38" name="TextBox 8">
                <a:extLst>
                  <a:ext uri="{FF2B5EF4-FFF2-40B4-BE49-F238E27FC236}">
                    <a16:creationId xmlns:a16="http://schemas.microsoft.com/office/drawing/2014/main" id="{CCF396FD-0E3B-8E46-98D9-167CAC2CD8F6}"/>
                  </a:ext>
                </a:extLst>
              </p:cNvPr>
              <p:cNvSpPr txBox="1">
                <a:spLocks noRot="1" noChangeAspect="1" noMove="1" noResize="1" noEditPoints="1" noAdjustHandles="1" noChangeArrowheads="1" noChangeShapeType="1" noTextEdit="1"/>
              </p:cNvSpPr>
              <p:nvPr/>
            </p:nvSpPr>
            <p:spPr>
              <a:xfrm>
                <a:off x="1950341" y="2801534"/>
                <a:ext cx="513794" cy="430887"/>
              </a:xfrm>
              <a:prstGeom prst="rect">
                <a:avLst/>
              </a:prstGeom>
              <a:blipFill>
                <a:blip r:embed="rId6"/>
                <a:stretch>
                  <a:fillRect l="-7317" r="-2439" b="-857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9" name="TextBox 9">
                <a:extLst>
                  <a:ext uri="{FF2B5EF4-FFF2-40B4-BE49-F238E27FC236}">
                    <a16:creationId xmlns:a16="http://schemas.microsoft.com/office/drawing/2014/main" id="{1999F80B-023E-734B-AA29-3AE4AEDD66B5}"/>
                  </a:ext>
                </a:extLst>
              </p:cNvPr>
              <p:cNvSpPr txBox="1"/>
              <p:nvPr/>
            </p:nvSpPr>
            <p:spPr>
              <a:xfrm>
                <a:off x="5834967" y="942946"/>
                <a:ext cx="5220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00B050"/>
                              </a:solidFill>
                              <a:latin typeface="Cambria Math" panose="02040503050406030204" pitchFamily="18" charset="0"/>
                            </a:rPr>
                          </m:ctrlPr>
                        </m:sSubPr>
                        <m:e>
                          <m:r>
                            <a:rPr lang="it-IT" sz="2800" b="0" i="1" smtClean="0">
                              <a:solidFill>
                                <a:srgbClr val="00B050"/>
                              </a:solidFill>
                              <a:latin typeface="Cambria Math" panose="02040503050406030204" pitchFamily="18" charset="0"/>
                            </a:rPr>
                            <m:t>𝜔</m:t>
                          </m:r>
                        </m:e>
                        <m:sub>
                          <m:r>
                            <a:rPr lang="it-IT" sz="2800" b="0" i="1" smtClean="0">
                              <a:solidFill>
                                <a:srgbClr val="00B050"/>
                              </a:solidFill>
                              <a:latin typeface="Cambria Math" panose="02040503050406030204" pitchFamily="18" charset="0"/>
                            </a:rPr>
                            <m:t>𝑏</m:t>
                          </m:r>
                        </m:sub>
                      </m:sSub>
                    </m:oMath>
                  </m:oMathPara>
                </a14:m>
                <a:endParaRPr lang="fr-FR" sz="2800" dirty="0">
                  <a:solidFill>
                    <a:schemeClr val="accent6">
                      <a:lumMod val="75000"/>
                    </a:schemeClr>
                  </a:solidFill>
                </a:endParaRPr>
              </a:p>
            </p:txBody>
          </p:sp>
        </mc:Choice>
        <mc:Fallback xmlns="">
          <p:sp>
            <p:nvSpPr>
              <p:cNvPr id="39" name="TextBox 9">
                <a:extLst>
                  <a:ext uri="{FF2B5EF4-FFF2-40B4-BE49-F238E27FC236}">
                    <a16:creationId xmlns:a16="http://schemas.microsoft.com/office/drawing/2014/main" id="{1999F80B-023E-734B-AA29-3AE4AEDD66B5}"/>
                  </a:ext>
                </a:extLst>
              </p:cNvPr>
              <p:cNvSpPr txBox="1">
                <a:spLocks noRot="1" noChangeAspect="1" noMove="1" noResize="1" noEditPoints="1" noAdjustHandles="1" noChangeArrowheads="1" noChangeShapeType="1" noTextEdit="1"/>
              </p:cNvSpPr>
              <p:nvPr/>
            </p:nvSpPr>
            <p:spPr>
              <a:xfrm>
                <a:off x="5834967" y="942946"/>
                <a:ext cx="522066" cy="430887"/>
              </a:xfrm>
              <a:prstGeom prst="rect">
                <a:avLst/>
              </a:prstGeom>
              <a:blipFill>
                <a:blip r:embed="rId7"/>
                <a:stretch>
                  <a:fillRect l="-7143" r="-4762" b="-1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0" name="TextBox 10">
                <a:extLst>
                  <a:ext uri="{FF2B5EF4-FFF2-40B4-BE49-F238E27FC236}">
                    <a16:creationId xmlns:a16="http://schemas.microsoft.com/office/drawing/2014/main" id="{8FFC0B82-AF93-4A4F-AED2-B81512DE9AC9}"/>
                  </a:ext>
                </a:extLst>
              </p:cNvPr>
              <p:cNvSpPr txBox="1"/>
              <p:nvPr/>
            </p:nvSpPr>
            <p:spPr>
              <a:xfrm>
                <a:off x="6636641" y="2448869"/>
                <a:ext cx="50892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5"/>
                              </a:solidFill>
                              <a:latin typeface="Cambria Math" panose="02040503050406030204" pitchFamily="18" charset="0"/>
                            </a:rPr>
                          </m:ctrlPr>
                        </m:sSubPr>
                        <m:e>
                          <m:r>
                            <a:rPr lang="it-IT" sz="2800" b="0" i="1" smtClean="0">
                              <a:solidFill>
                                <a:schemeClr val="accent5"/>
                              </a:solidFill>
                              <a:latin typeface="Cambria Math" panose="02040503050406030204" pitchFamily="18" charset="0"/>
                            </a:rPr>
                            <m:t>𝜔</m:t>
                          </m:r>
                        </m:e>
                        <m:sub>
                          <m:r>
                            <a:rPr lang="it-IT" sz="2800" b="0" i="1" smtClean="0">
                              <a:solidFill>
                                <a:schemeClr val="accent5"/>
                              </a:solidFill>
                              <a:latin typeface="Cambria Math" panose="02040503050406030204" pitchFamily="18" charset="0"/>
                            </a:rPr>
                            <m:t>𝑞</m:t>
                          </m:r>
                        </m:sub>
                      </m:sSub>
                    </m:oMath>
                  </m:oMathPara>
                </a14:m>
                <a:endParaRPr lang="fr-FR" sz="2800" dirty="0">
                  <a:solidFill>
                    <a:schemeClr val="accent5"/>
                  </a:solidFill>
                </a:endParaRPr>
              </a:p>
            </p:txBody>
          </p:sp>
        </mc:Choice>
        <mc:Fallback xmlns="">
          <p:sp>
            <p:nvSpPr>
              <p:cNvPr id="40" name="TextBox 10">
                <a:extLst>
                  <a:ext uri="{FF2B5EF4-FFF2-40B4-BE49-F238E27FC236}">
                    <a16:creationId xmlns:a16="http://schemas.microsoft.com/office/drawing/2014/main" id="{8FFC0B82-AF93-4A4F-AED2-B81512DE9AC9}"/>
                  </a:ext>
                </a:extLst>
              </p:cNvPr>
              <p:cNvSpPr txBox="1">
                <a:spLocks noRot="1" noChangeAspect="1" noMove="1" noResize="1" noEditPoints="1" noAdjustHandles="1" noChangeArrowheads="1" noChangeShapeType="1" noTextEdit="1"/>
              </p:cNvSpPr>
              <p:nvPr/>
            </p:nvSpPr>
            <p:spPr>
              <a:xfrm>
                <a:off x="6636641" y="2448869"/>
                <a:ext cx="508922" cy="464101"/>
              </a:xfrm>
              <a:prstGeom prst="rect">
                <a:avLst/>
              </a:prstGeom>
              <a:blipFill>
                <a:blip r:embed="rId8"/>
                <a:stretch>
                  <a:fillRect l="-7317" r="-4878" b="-18421"/>
                </a:stretch>
              </a:blipFill>
            </p:spPr>
            <p:txBody>
              <a:bodyPr/>
              <a:lstStyle/>
              <a:p>
                <a:r>
                  <a:rPr lang="fr-FR">
                    <a:noFill/>
                  </a:rPr>
                  <a:t> </a:t>
                </a:r>
              </a:p>
            </p:txBody>
          </p:sp>
        </mc:Fallback>
      </mc:AlternateContent>
      <p:pic>
        <p:nvPicPr>
          <p:cNvPr id="41" name="Image" descr="Image">
            <a:extLst>
              <a:ext uri="{FF2B5EF4-FFF2-40B4-BE49-F238E27FC236}">
                <a16:creationId xmlns:a16="http://schemas.microsoft.com/office/drawing/2014/main" id="{71D133A9-3758-6A48-A257-234F74A56C56}"/>
              </a:ext>
            </a:extLst>
          </p:cNvPr>
          <p:cNvPicPr>
            <a:picLocks noChangeAspect="1"/>
          </p:cNvPicPr>
          <p:nvPr/>
        </p:nvPicPr>
        <p:blipFill rotWithShape="1">
          <a:blip r:embed="rId9"/>
          <a:srcRect l="38740" t="59403" r="43540" b="8249"/>
          <a:stretch/>
        </p:blipFill>
        <p:spPr>
          <a:xfrm rot="2625755">
            <a:off x="4748932" y="3587834"/>
            <a:ext cx="774700" cy="1168400"/>
          </a:xfrm>
          <a:prstGeom prst="rect">
            <a:avLst/>
          </a:prstGeom>
          <a:ln w="12700">
            <a:miter lim="400000"/>
          </a:ln>
        </p:spPr>
      </p:pic>
      <mc:AlternateContent xmlns:mc="http://schemas.openxmlformats.org/markup-compatibility/2006" xmlns:a14="http://schemas.microsoft.com/office/drawing/2010/main">
        <mc:Choice Requires="a14">
          <p:sp>
            <p:nvSpPr>
              <p:cNvPr id="42" name="TextBox 12">
                <a:extLst>
                  <a:ext uri="{FF2B5EF4-FFF2-40B4-BE49-F238E27FC236}">
                    <a16:creationId xmlns:a16="http://schemas.microsoft.com/office/drawing/2014/main" id="{09C2B077-B966-164E-80FD-9B47929F5678}"/>
                  </a:ext>
                </a:extLst>
              </p:cNvPr>
              <p:cNvSpPr txBox="1"/>
              <p:nvPr/>
            </p:nvSpPr>
            <p:spPr>
              <a:xfrm>
                <a:off x="4195561" y="4496880"/>
                <a:ext cx="51219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7030A0"/>
                              </a:solidFill>
                              <a:latin typeface="Cambria Math" panose="02040503050406030204" pitchFamily="18" charset="0"/>
                            </a:rPr>
                          </m:ctrlPr>
                        </m:sSubPr>
                        <m:e>
                          <m:r>
                            <a:rPr lang="it-IT" sz="2800" b="0" i="1" smtClean="0">
                              <a:solidFill>
                                <a:srgbClr val="7030A0"/>
                              </a:solidFill>
                              <a:latin typeface="Cambria Math" panose="02040503050406030204" pitchFamily="18" charset="0"/>
                            </a:rPr>
                            <m:t>𝜔</m:t>
                          </m:r>
                        </m:e>
                        <m:sub>
                          <m:r>
                            <a:rPr lang="it-IT" sz="2800" b="0" i="1" smtClean="0">
                              <a:solidFill>
                                <a:srgbClr val="7030A0"/>
                              </a:solidFill>
                              <a:latin typeface="Cambria Math" panose="02040503050406030204" pitchFamily="18" charset="0"/>
                            </a:rPr>
                            <m:t>𝑝</m:t>
                          </m:r>
                        </m:sub>
                      </m:sSub>
                    </m:oMath>
                  </m:oMathPara>
                </a14:m>
                <a:endParaRPr lang="fr-FR" sz="2800" dirty="0">
                  <a:solidFill>
                    <a:srgbClr val="7030A0"/>
                  </a:solidFill>
                </a:endParaRPr>
              </a:p>
            </p:txBody>
          </p:sp>
        </mc:Choice>
        <mc:Fallback xmlns="">
          <p:sp>
            <p:nvSpPr>
              <p:cNvPr id="42" name="TextBox 12">
                <a:extLst>
                  <a:ext uri="{FF2B5EF4-FFF2-40B4-BE49-F238E27FC236}">
                    <a16:creationId xmlns:a16="http://schemas.microsoft.com/office/drawing/2014/main" id="{09C2B077-B966-164E-80FD-9B47929F5678}"/>
                  </a:ext>
                </a:extLst>
              </p:cNvPr>
              <p:cNvSpPr txBox="1">
                <a:spLocks noRot="1" noChangeAspect="1" noMove="1" noResize="1" noEditPoints="1" noAdjustHandles="1" noChangeArrowheads="1" noChangeShapeType="1" noTextEdit="1"/>
              </p:cNvSpPr>
              <p:nvPr/>
            </p:nvSpPr>
            <p:spPr>
              <a:xfrm>
                <a:off x="4195561" y="4496880"/>
                <a:ext cx="512191" cy="464101"/>
              </a:xfrm>
              <a:prstGeom prst="rect">
                <a:avLst/>
              </a:prstGeom>
              <a:blipFill>
                <a:blip r:embed="rId10"/>
                <a:stretch>
                  <a:fillRect l="-9756" r="-4878" b="-18919"/>
                </a:stretch>
              </a:blipFill>
            </p:spPr>
            <p:txBody>
              <a:bodyPr/>
              <a:lstStyle/>
              <a:p>
                <a:r>
                  <a:rPr lang="fr-FR">
                    <a:noFill/>
                  </a:rPr>
                  <a:t> </a:t>
                </a:r>
              </a:p>
            </p:txBody>
          </p:sp>
        </mc:Fallback>
      </mc:AlternateContent>
      <p:sp>
        <p:nvSpPr>
          <p:cNvPr id="15" name="TextBox 6"/>
          <p:cNvSpPr txBox="1"/>
          <p:nvPr/>
        </p:nvSpPr>
        <p:spPr>
          <a:xfrm>
            <a:off x="4764546" y="248701"/>
            <a:ext cx="2662908"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SMPD principle</a:t>
            </a:r>
            <a:endParaRPr lang="fr-F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82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280308">
            <a:off x="7378699" y="5629887"/>
            <a:ext cx="762000" cy="762000"/>
            <a:chOff x="6845300" y="5784850"/>
            <a:chExt cx="762000" cy="762000"/>
          </a:xfrm>
        </p:grpSpPr>
        <p:cxnSp>
          <p:nvCxnSpPr>
            <p:cNvPr id="18" name="Straight Connector 17"/>
            <p:cNvCxnSpPr/>
            <p:nvPr/>
          </p:nvCxnSpPr>
          <p:spPr>
            <a:xfrm>
              <a:off x="6845300" y="5842000"/>
              <a:ext cx="762000" cy="6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6845300" y="5842000"/>
              <a:ext cx="762000" cy="6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36488"/>
          <a:stretch/>
        </p:blipFill>
        <p:spPr>
          <a:xfrm>
            <a:off x="4557486" y="804184"/>
            <a:ext cx="3202213" cy="4630837"/>
          </a:xfrm>
          <a:prstGeom prst="rect">
            <a:avLst/>
          </a:prstGeom>
        </p:spPr>
      </p:pic>
      <mc:AlternateContent xmlns:mc="http://schemas.openxmlformats.org/markup-compatibility/2006" xmlns:a14="http://schemas.microsoft.com/office/drawing/2010/main">
        <mc:Choice Requires="a14">
          <p:sp>
            <p:nvSpPr>
              <p:cNvPr id="23" name="ZoneTexte 11"/>
              <p:cNvSpPr txBox="1"/>
              <p:nvPr/>
            </p:nvSpPr>
            <p:spPr>
              <a:xfrm>
                <a:off x="8563760" y="2916578"/>
                <a:ext cx="2791149" cy="402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b="1" i="1" smtClean="0">
                              <a:solidFill>
                                <a:schemeClr val="accent6"/>
                              </a:solidFill>
                              <a:latin typeface="Cambria Math" panose="02040503050406030204" pitchFamily="18" charset="0"/>
                            </a:rPr>
                          </m:ctrlPr>
                        </m:sSubPr>
                        <m:e>
                          <m:r>
                            <a:rPr lang="fr-FR" sz="2400" b="1" i="1">
                              <a:solidFill>
                                <a:schemeClr val="accent6"/>
                              </a:solidFill>
                              <a:latin typeface="Cambria Math" panose="02040503050406030204" pitchFamily="18" charset="0"/>
                            </a:rPr>
                            <m:t>𝝎</m:t>
                          </m:r>
                        </m:e>
                        <m:sub>
                          <m:r>
                            <a:rPr lang="it-IT" sz="2400" b="1" i="1">
                              <a:solidFill>
                                <a:schemeClr val="accent6"/>
                              </a:solidFill>
                              <a:latin typeface="Cambria Math" panose="02040503050406030204" pitchFamily="18" charset="0"/>
                            </a:rPr>
                            <m:t>𝒂</m:t>
                          </m:r>
                        </m:sub>
                      </m:sSub>
                      <m:r>
                        <a:rPr lang="it-IT" sz="2400" b="1" i="1" smtClean="0">
                          <a:latin typeface="Cambria Math" panose="02040503050406030204" pitchFamily="18" charset="0"/>
                        </a:rPr>
                        <m:t>+</m:t>
                      </m:r>
                      <m:sSub>
                        <m:sSubPr>
                          <m:ctrlPr>
                            <a:rPr lang="fr-FR" sz="2400" b="1" i="1">
                              <a:solidFill>
                                <a:srgbClr val="7030A0"/>
                              </a:solidFill>
                              <a:latin typeface="Cambria Math" panose="02040503050406030204" pitchFamily="18" charset="0"/>
                            </a:rPr>
                          </m:ctrlPr>
                        </m:sSubPr>
                        <m:e>
                          <m:r>
                            <a:rPr lang="fr-FR" sz="2400" b="1" i="1">
                              <a:solidFill>
                                <a:srgbClr val="7030A0"/>
                              </a:solidFill>
                              <a:latin typeface="Cambria Math" panose="02040503050406030204" pitchFamily="18" charset="0"/>
                            </a:rPr>
                            <m:t>𝝎</m:t>
                          </m:r>
                        </m:e>
                        <m:sub>
                          <m:r>
                            <a:rPr lang="fr-FR" sz="2400" b="1" i="1">
                              <a:solidFill>
                                <a:srgbClr val="7030A0"/>
                              </a:solidFill>
                              <a:latin typeface="Cambria Math" panose="02040503050406030204" pitchFamily="18" charset="0"/>
                            </a:rPr>
                            <m:t>𝒑</m:t>
                          </m:r>
                        </m:sub>
                      </m:sSub>
                      <m:r>
                        <a:rPr lang="fr-FR" sz="2400" b="1" i="1" smtClean="0">
                          <a:latin typeface="Cambria Math" panose="02040503050406030204" pitchFamily="18" charset="0"/>
                        </a:rPr>
                        <m:t>=</m:t>
                      </m:r>
                      <m:sSub>
                        <m:sSubPr>
                          <m:ctrlPr>
                            <a:rPr lang="fr-FR" sz="2400" b="1" i="1" smtClean="0">
                              <a:solidFill>
                                <a:schemeClr val="accent5"/>
                              </a:solidFill>
                              <a:latin typeface="Cambria Math" panose="02040503050406030204" pitchFamily="18" charset="0"/>
                            </a:rPr>
                          </m:ctrlPr>
                        </m:sSubPr>
                        <m:e>
                          <m:r>
                            <a:rPr lang="fr-FR" sz="2400" b="1" i="1" smtClean="0">
                              <a:solidFill>
                                <a:schemeClr val="accent5"/>
                              </a:solidFill>
                              <a:latin typeface="Cambria Math" charset="0"/>
                            </a:rPr>
                            <m:t>𝝎</m:t>
                          </m:r>
                        </m:e>
                        <m:sub>
                          <m:r>
                            <a:rPr lang="fr-FR" sz="2400" b="1" i="1" smtClean="0">
                              <a:solidFill>
                                <a:schemeClr val="accent5"/>
                              </a:solidFill>
                              <a:latin typeface="Cambria Math" panose="02040503050406030204" pitchFamily="18" charset="0"/>
                            </a:rPr>
                            <m:t>𝒒</m:t>
                          </m:r>
                        </m:sub>
                      </m:sSub>
                      <m:r>
                        <a:rPr lang="fr-FR" sz="2400" b="1" i="1" smtClean="0">
                          <a:latin typeface="Cambria Math" panose="02040503050406030204" pitchFamily="18" charset="0"/>
                        </a:rPr>
                        <m:t>+</m:t>
                      </m:r>
                      <m:sSub>
                        <m:sSubPr>
                          <m:ctrlPr>
                            <a:rPr lang="fr-FR" sz="2400" b="1" i="1" smtClean="0">
                              <a:solidFill>
                                <a:srgbClr val="00B050"/>
                              </a:solidFill>
                              <a:latin typeface="Cambria Math" panose="02040503050406030204" pitchFamily="18" charset="0"/>
                            </a:rPr>
                          </m:ctrlPr>
                        </m:sSubPr>
                        <m:e>
                          <m:r>
                            <a:rPr lang="fr-FR" sz="2400" b="1" i="1" smtClean="0">
                              <a:solidFill>
                                <a:srgbClr val="00B050"/>
                              </a:solidFill>
                              <a:latin typeface="Cambria Math" panose="02040503050406030204" pitchFamily="18" charset="0"/>
                            </a:rPr>
                            <m:t>𝝎</m:t>
                          </m:r>
                        </m:e>
                        <m:sub>
                          <m:r>
                            <a:rPr lang="it-IT" sz="2400" b="1" i="1" smtClean="0">
                              <a:solidFill>
                                <a:srgbClr val="00B050"/>
                              </a:solidFill>
                              <a:latin typeface="Cambria Math" panose="02040503050406030204" pitchFamily="18" charset="0"/>
                            </a:rPr>
                            <m:t>𝒃</m:t>
                          </m:r>
                        </m:sub>
                      </m:sSub>
                    </m:oMath>
                  </m:oMathPara>
                </a14:m>
                <a:endParaRPr lang="fr-FR" sz="2000" b="1" dirty="0"/>
              </a:p>
            </p:txBody>
          </p:sp>
        </mc:Choice>
        <mc:Fallback xmlns="">
          <p:sp>
            <p:nvSpPr>
              <p:cNvPr id="23" name="ZoneTexte 11"/>
              <p:cNvSpPr txBox="1">
                <a:spLocks noRot="1" noChangeAspect="1" noMove="1" noResize="1" noEditPoints="1" noAdjustHandles="1" noChangeArrowheads="1" noChangeShapeType="1" noTextEdit="1"/>
              </p:cNvSpPr>
              <p:nvPr/>
            </p:nvSpPr>
            <p:spPr>
              <a:xfrm>
                <a:off x="8563760" y="2916578"/>
                <a:ext cx="2791149" cy="402546"/>
              </a:xfrm>
              <a:prstGeom prst="rect">
                <a:avLst/>
              </a:prstGeom>
              <a:blipFill>
                <a:blip r:embed="rId4"/>
                <a:stretch>
                  <a:fillRect l="-905" r="-452" b="-2121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502662" y="5715002"/>
                <a:ext cx="5425780" cy="518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3200" b="0" i="1" smtClean="0">
                              <a:latin typeface="Cambria Math" panose="02040503050406030204" pitchFamily="18" charset="0"/>
                            </a:rPr>
                          </m:ctrlPr>
                        </m:accPr>
                        <m:e>
                          <m:r>
                            <a:rPr lang="it-IT" sz="3200" b="0" i="1" smtClean="0">
                              <a:latin typeface="Cambria Math" panose="02040503050406030204" pitchFamily="18" charset="0"/>
                            </a:rPr>
                            <m:t>𝐻</m:t>
                          </m:r>
                        </m:e>
                      </m:acc>
                      <m:r>
                        <a:rPr lang="it-IT" sz="3200" b="0" i="1" smtClean="0">
                          <a:latin typeface="Cambria Math" panose="02040503050406030204" pitchFamily="18" charset="0"/>
                        </a:rPr>
                        <m:t>=</m:t>
                      </m:r>
                      <m:sSub>
                        <m:sSubPr>
                          <m:ctrlPr>
                            <a:rPr lang="it-IT" sz="3200" b="0" i="1" smtClean="0">
                              <a:latin typeface="Cambria Math" panose="02040503050406030204" pitchFamily="18" charset="0"/>
                            </a:rPr>
                          </m:ctrlPr>
                        </m:sSubPr>
                        <m:e>
                          <m:r>
                            <a:rPr lang="it-IT" sz="3200" b="0" i="1" smtClean="0">
                              <a:latin typeface="Cambria Math" panose="02040503050406030204" pitchFamily="18" charset="0"/>
                            </a:rPr>
                            <m:t>𝑔</m:t>
                          </m:r>
                        </m:e>
                        <m:sub>
                          <m:r>
                            <a:rPr lang="it-IT" sz="3200" b="0" i="1" smtClean="0">
                              <a:latin typeface="Cambria Math" panose="02040503050406030204" pitchFamily="18" charset="0"/>
                            </a:rPr>
                            <m:t>4</m:t>
                          </m:r>
                        </m:sub>
                      </m:sSub>
                      <m:r>
                        <a:rPr lang="it-IT" sz="3200" b="0" i="1" smtClean="0">
                          <a:latin typeface="Cambria Math" panose="02040503050406030204" pitchFamily="18" charset="0"/>
                        </a:rPr>
                        <m:t>⋅(</m:t>
                      </m:r>
                      <m:r>
                        <a:rPr lang="it-IT" sz="3200" b="0" i="1" smtClean="0">
                          <a:solidFill>
                            <a:srgbClr val="7030A0"/>
                          </a:solidFill>
                          <a:latin typeface="Cambria Math" panose="02040503050406030204" pitchFamily="18" charset="0"/>
                        </a:rPr>
                        <m:t>𝜉</m:t>
                      </m:r>
                      <m:r>
                        <a:rPr lang="it-IT" sz="3200" b="0" i="1" smtClean="0">
                          <a:latin typeface="Cambria Math" panose="02040503050406030204" pitchFamily="18" charset="0"/>
                        </a:rPr>
                        <m:t> </m:t>
                      </m:r>
                      <m:acc>
                        <m:accPr>
                          <m:chr m:val="̂"/>
                          <m:ctrlPr>
                            <a:rPr lang="it-IT" sz="3200" b="0" i="1" smtClean="0">
                              <a:solidFill>
                                <a:schemeClr val="accent6"/>
                              </a:solidFill>
                              <a:latin typeface="Cambria Math" panose="02040503050406030204" pitchFamily="18" charset="0"/>
                            </a:rPr>
                          </m:ctrlPr>
                        </m:accPr>
                        <m:e>
                          <m:r>
                            <a:rPr lang="it-IT" sz="3200" b="0" i="1" smtClean="0">
                              <a:solidFill>
                                <a:schemeClr val="accent6"/>
                              </a:solidFill>
                              <a:latin typeface="Cambria Math" panose="02040503050406030204" pitchFamily="18" charset="0"/>
                            </a:rPr>
                            <m:t>𝑎</m:t>
                          </m:r>
                        </m:e>
                      </m:acc>
                      <m:sSup>
                        <m:sSupPr>
                          <m:ctrlPr>
                            <a:rPr lang="it-IT" sz="3200" b="0" i="1" smtClean="0">
                              <a:solidFill>
                                <a:schemeClr val="accent5"/>
                              </a:solidFill>
                              <a:latin typeface="Cambria Math" panose="02040503050406030204" pitchFamily="18" charset="0"/>
                            </a:rPr>
                          </m:ctrlPr>
                        </m:sSupPr>
                        <m:e>
                          <m:acc>
                            <m:accPr>
                              <m:chr m:val="̂"/>
                              <m:ctrlPr>
                                <a:rPr lang="it-IT" sz="3200" b="0" i="1" smtClean="0">
                                  <a:solidFill>
                                    <a:schemeClr val="accent5"/>
                                  </a:solidFill>
                                  <a:latin typeface="Cambria Math" panose="02040503050406030204" pitchFamily="18" charset="0"/>
                                </a:rPr>
                              </m:ctrlPr>
                            </m:accPr>
                            <m:e>
                              <m:r>
                                <a:rPr lang="it-IT" sz="3200" b="0" i="1" smtClean="0">
                                  <a:solidFill>
                                    <a:schemeClr val="accent5"/>
                                  </a:solidFill>
                                  <a:latin typeface="Cambria Math" panose="02040503050406030204" pitchFamily="18" charset="0"/>
                                </a:rPr>
                                <m:t>𝜎</m:t>
                              </m:r>
                            </m:e>
                          </m:acc>
                        </m:e>
                        <m:sup>
                          <m:r>
                            <a:rPr lang="it-IT" sz="3200" b="0" i="1" smtClean="0">
                              <a:solidFill>
                                <a:schemeClr val="accent5"/>
                              </a:solidFill>
                              <a:latin typeface="Cambria Math" panose="02040503050406030204" pitchFamily="18" charset="0"/>
                            </a:rPr>
                            <m:t>+</m:t>
                          </m:r>
                        </m:sup>
                      </m:sSup>
                      <m:sSup>
                        <m:sSupPr>
                          <m:ctrlPr>
                            <a:rPr lang="it-IT" sz="3200" b="0" i="1" smtClean="0">
                              <a:solidFill>
                                <a:srgbClr val="00B050"/>
                              </a:solidFill>
                              <a:latin typeface="Cambria Math" panose="02040503050406030204" pitchFamily="18" charset="0"/>
                            </a:rPr>
                          </m:ctrlPr>
                        </m:sSupPr>
                        <m:e>
                          <m:acc>
                            <m:accPr>
                              <m:chr m:val="̂"/>
                              <m:ctrlPr>
                                <a:rPr lang="it-IT" sz="3200" b="0" i="1" smtClean="0">
                                  <a:solidFill>
                                    <a:srgbClr val="00B050"/>
                                  </a:solidFill>
                                  <a:latin typeface="Cambria Math" panose="02040503050406030204" pitchFamily="18" charset="0"/>
                                </a:rPr>
                              </m:ctrlPr>
                            </m:accPr>
                            <m:e>
                              <m:r>
                                <a:rPr lang="it-IT" sz="3200" b="0" i="1" smtClean="0">
                                  <a:solidFill>
                                    <a:srgbClr val="00B050"/>
                                  </a:solidFill>
                                  <a:latin typeface="Cambria Math" panose="02040503050406030204" pitchFamily="18" charset="0"/>
                                </a:rPr>
                                <m:t>𝑏</m:t>
                              </m:r>
                            </m:e>
                          </m:acc>
                        </m:e>
                        <m:sup>
                          <m:r>
                            <a:rPr lang="it-IT" sz="3200" b="0" i="1" smtClean="0">
                              <a:solidFill>
                                <a:srgbClr val="00B050"/>
                              </a:solidFill>
                              <a:latin typeface="Cambria Math" panose="02040503050406030204" pitchFamily="18" charset="0"/>
                            </a:rPr>
                            <m:t>+</m:t>
                          </m:r>
                        </m:sup>
                      </m:sSup>
                      <m:r>
                        <a:rPr lang="it-IT" sz="3200" b="0" i="1" smtClean="0">
                          <a:latin typeface="Cambria Math" panose="02040503050406030204" pitchFamily="18" charset="0"/>
                        </a:rPr>
                        <m:t>+</m:t>
                      </m:r>
                      <m:sSup>
                        <m:sSupPr>
                          <m:ctrlPr>
                            <a:rPr lang="it-IT" sz="3200" b="0" i="1" smtClean="0">
                              <a:solidFill>
                                <a:srgbClr val="7030A0"/>
                              </a:solidFill>
                              <a:latin typeface="Cambria Math" panose="02040503050406030204" pitchFamily="18" charset="0"/>
                            </a:rPr>
                          </m:ctrlPr>
                        </m:sSupPr>
                        <m:e>
                          <m:r>
                            <a:rPr lang="it-IT" sz="3200" i="1">
                              <a:solidFill>
                                <a:srgbClr val="7030A0"/>
                              </a:solidFill>
                              <a:latin typeface="Cambria Math" panose="02040503050406030204" pitchFamily="18" charset="0"/>
                            </a:rPr>
                            <m:t>𝜉</m:t>
                          </m:r>
                        </m:e>
                        <m:sup>
                          <m:r>
                            <a:rPr lang="it-IT" sz="3200" b="0" i="1" smtClean="0">
                              <a:solidFill>
                                <a:srgbClr val="7030A0"/>
                              </a:solidFill>
                              <a:latin typeface="Cambria Math" panose="02040503050406030204" pitchFamily="18" charset="0"/>
                            </a:rPr>
                            <m:t>∗</m:t>
                          </m:r>
                        </m:sup>
                      </m:sSup>
                      <m:r>
                        <a:rPr lang="it-IT" sz="3200" b="0" i="1" smtClean="0">
                          <a:latin typeface="Cambria Math" panose="02040503050406030204" pitchFamily="18" charset="0"/>
                        </a:rPr>
                        <m:t> </m:t>
                      </m:r>
                      <m:sSup>
                        <m:sSupPr>
                          <m:ctrlPr>
                            <a:rPr lang="it-IT" sz="3200" b="0" i="1" smtClean="0">
                              <a:solidFill>
                                <a:schemeClr val="accent6"/>
                              </a:solidFill>
                              <a:latin typeface="Cambria Math" panose="02040503050406030204" pitchFamily="18" charset="0"/>
                            </a:rPr>
                          </m:ctrlPr>
                        </m:sSupPr>
                        <m:e>
                          <m:acc>
                            <m:accPr>
                              <m:chr m:val="̂"/>
                              <m:ctrlPr>
                                <a:rPr lang="it-IT" sz="3200" b="0" i="1" smtClean="0">
                                  <a:solidFill>
                                    <a:schemeClr val="accent6"/>
                                  </a:solidFill>
                                  <a:latin typeface="Cambria Math" panose="02040503050406030204" pitchFamily="18" charset="0"/>
                                </a:rPr>
                              </m:ctrlPr>
                            </m:accPr>
                            <m:e>
                              <m:r>
                                <a:rPr lang="it-IT" sz="3200" b="0" i="1" smtClean="0">
                                  <a:solidFill>
                                    <a:schemeClr val="accent6"/>
                                  </a:solidFill>
                                  <a:latin typeface="Cambria Math" panose="02040503050406030204" pitchFamily="18" charset="0"/>
                                </a:rPr>
                                <m:t>𝑎</m:t>
                              </m:r>
                            </m:e>
                          </m:acc>
                        </m:e>
                        <m:sup>
                          <m:r>
                            <a:rPr lang="it-IT" sz="3200" b="0" i="1" smtClean="0">
                              <a:solidFill>
                                <a:schemeClr val="accent6"/>
                              </a:solidFill>
                              <a:latin typeface="Cambria Math" panose="02040503050406030204" pitchFamily="18" charset="0"/>
                            </a:rPr>
                            <m:t>+</m:t>
                          </m:r>
                        </m:sup>
                      </m:sSup>
                      <m:acc>
                        <m:accPr>
                          <m:chr m:val="̂"/>
                          <m:ctrlPr>
                            <a:rPr lang="it-IT" sz="3200" b="0" i="1" smtClean="0">
                              <a:solidFill>
                                <a:schemeClr val="accent5"/>
                              </a:solidFill>
                              <a:latin typeface="Cambria Math" panose="02040503050406030204" pitchFamily="18" charset="0"/>
                            </a:rPr>
                          </m:ctrlPr>
                        </m:accPr>
                        <m:e>
                          <m:r>
                            <a:rPr lang="it-IT" sz="3200" b="0" i="1" smtClean="0">
                              <a:solidFill>
                                <a:schemeClr val="accent5"/>
                              </a:solidFill>
                              <a:latin typeface="Cambria Math" panose="02040503050406030204" pitchFamily="18" charset="0"/>
                            </a:rPr>
                            <m:t>𝜎</m:t>
                          </m:r>
                        </m:e>
                      </m:acc>
                      <m:acc>
                        <m:accPr>
                          <m:chr m:val="̂"/>
                          <m:ctrlPr>
                            <a:rPr lang="it-IT" sz="3200" b="0" i="1" smtClean="0">
                              <a:solidFill>
                                <a:srgbClr val="00B050"/>
                              </a:solidFill>
                              <a:latin typeface="Cambria Math" panose="02040503050406030204" pitchFamily="18" charset="0"/>
                            </a:rPr>
                          </m:ctrlPr>
                        </m:accPr>
                        <m:e>
                          <m:r>
                            <a:rPr lang="it-IT" sz="3200" b="0" i="1" smtClean="0">
                              <a:solidFill>
                                <a:srgbClr val="00B050"/>
                              </a:solidFill>
                              <a:latin typeface="Cambria Math" panose="02040503050406030204" pitchFamily="18" charset="0"/>
                            </a:rPr>
                            <m:t>𝑏</m:t>
                          </m:r>
                        </m:e>
                      </m:acc>
                      <m:r>
                        <a:rPr lang="it-IT" sz="3200" b="0" i="1" smtClean="0">
                          <a:latin typeface="Cambria Math" panose="02040503050406030204" pitchFamily="18" charset="0"/>
                        </a:rPr>
                        <m:t>)</m:t>
                      </m:r>
                    </m:oMath>
                  </m:oMathPara>
                </a14:m>
                <a:endParaRPr lang="fr-FR"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502662" y="5715002"/>
                <a:ext cx="5425780" cy="518860"/>
              </a:xfrm>
              <a:prstGeom prst="rect">
                <a:avLst/>
              </a:prstGeom>
              <a:blipFill>
                <a:blip r:embed="rId5"/>
                <a:stretch>
                  <a:fillRect l="-1402" t="-23810" r="-2103" b="-33333"/>
                </a:stretch>
              </a:blipFill>
            </p:spPr>
            <p:txBody>
              <a:bodyPr/>
              <a:lstStyle/>
              <a:p>
                <a:r>
                  <a:rPr lang="fr-FR">
                    <a:noFill/>
                  </a:rPr>
                  <a:t> </a:t>
                </a:r>
              </a:p>
            </p:txBody>
          </p:sp>
        </mc:Fallback>
      </mc:AlternateContent>
      <p:pic>
        <p:nvPicPr>
          <p:cNvPr id="30" name="Image" descr="Image"/>
          <p:cNvPicPr>
            <a:picLocks noChangeAspect="1"/>
          </p:cNvPicPr>
          <p:nvPr/>
        </p:nvPicPr>
        <p:blipFill rotWithShape="1">
          <a:blip r:embed="rId6"/>
          <a:srcRect l="38740" t="59403" r="43540" b="8249"/>
          <a:stretch/>
        </p:blipFill>
        <p:spPr>
          <a:xfrm rot="2625755">
            <a:off x="4748932" y="3587834"/>
            <a:ext cx="774700" cy="1168400"/>
          </a:xfrm>
          <a:prstGeom prst="rect">
            <a:avLst/>
          </a:prstGeom>
          <a:ln w="12700">
            <a:miter lim="400000"/>
          </a:ln>
        </p:spPr>
      </p:pic>
      <mc:AlternateContent xmlns:mc="http://schemas.openxmlformats.org/markup-compatibility/2006" xmlns:a14="http://schemas.microsoft.com/office/drawing/2010/main">
        <mc:Choice Requires="a14">
          <p:sp>
            <p:nvSpPr>
              <p:cNvPr id="31" name="TextBox 30"/>
              <p:cNvSpPr txBox="1"/>
              <p:nvPr/>
            </p:nvSpPr>
            <p:spPr>
              <a:xfrm>
                <a:off x="4195561" y="4496880"/>
                <a:ext cx="51219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7030A0"/>
                              </a:solidFill>
                              <a:latin typeface="Cambria Math" panose="02040503050406030204" pitchFamily="18" charset="0"/>
                            </a:rPr>
                          </m:ctrlPr>
                        </m:sSubPr>
                        <m:e>
                          <m:r>
                            <a:rPr lang="it-IT" sz="2800" b="0" i="1" smtClean="0">
                              <a:solidFill>
                                <a:srgbClr val="7030A0"/>
                              </a:solidFill>
                              <a:latin typeface="Cambria Math" panose="02040503050406030204" pitchFamily="18" charset="0"/>
                            </a:rPr>
                            <m:t>𝜔</m:t>
                          </m:r>
                        </m:e>
                        <m:sub>
                          <m:r>
                            <a:rPr lang="it-IT" sz="2800" b="0" i="1" smtClean="0">
                              <a:solidFill>
                                <a:srgbClr val="7030A0"/>
                              </a:solidFill>
                              <a:latin typeface="Cambria Math" panose="02040503050406030204" pitchFamily="18" charset="0"/>
                            </a:rPr>
                            <m:t>𝑝</m:t>
                          </m:r>
                        </m:sub>
                      </m:sSub>
                    </m:oMath>
                  </m:oMathPara>
                </a14:m>
                <a:endParaRPr lang="fr-FR" sz="2800" dirty="0">
                  <a:solidFill>
                    <a:srgbClr val="7030A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195561" y="4496880"/>
                <a:ext cx="512191" cy="464101"/>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950341" y="2801534"/>
                <a:ext cx="513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6"/>
                              </a:solidFill>
                              <a:latin typeface="Cambria Math" panose="02040503050406030204" pitchFamily="18" charset="0"/>
                            </a:rPr>
                          </m:ctrlPr>
                        </m:sSubPr>
                        <m:e>
                          <m:r>
                            <a:rPr lang="it-IT" sz="2800" b="0" i="1" smtClean="0">
                              <a:solidFill>
                                <a:schemeClr val="accent6"/>
                              </a:solidFill>
                              <a:latin typeface="Cambria Math" panose="02040503050406030204" pitchFamily="18" charset="0"/>
                            </a:rPr>
                            <m:t>𝜔</m:t>
                          </m:r>
                        </m:e>
                        <m:sub>
                          <m:r>
                            <a:rPr lang="it-IT" sz="2800" b="0" i="1" smtClean="0">
                              <a:solidFill>
                                <a:schemeClr val="accent6"/>
                              </a:solidFill>
                              <a:latin typeface="Cambria Math" panose="02040503050406030204" pitchFamily="18" charset="0"/>
                            </a:rPr>
                            <m:t>𝑎</m:t>
                          </m:r>
                        </m:sub>
                      </m:sSub>
                    </m:oMath>
                  </m:oMathPara>
                </a14:m>
                <a:endParaRPr lang="fr-FR" sz="28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950341" y="2801534"/>
                <a:ext cx="513794" cy="430887"/>
              </a:xfrm>
              <a:prstGeom prst="rect">
                <a:avLst/>
              </a:prstGeom>
              <a:blipFill>
                <a:blip r:embed="rId9"/>
                <a:stretch>
                  <a:fillRect l="-7317" r="-2439" b="-857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375608" y="891813"/>
                <a:ext cx="5220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00B050"/>
                              </a:solidFill>
                              <a:latin typeface="Cambria Math" panose="02040503050406030204" pitchFamily="18" charset="0"/>
                            </a:rPr>
                          </m:ctrlPr>
                        </m:sSubPr>
                        <m:e>
                          <m:r>
                            <a:rPr lang="it-IT" sz="2800" b="0" i="1" smtClean="0">
                              <a:solidFill>
                                <a:srgbClr val="00B050"/>
                              </a:solidFill>
                              <a:latin typeface="Cambria Math" panose="02040503050406030204" pitchFamily="18" charset="0"/>
                            </a:rPr>
                            <m:t>𝜔</m:t>
                          </m:r>
                        </m:e>
                        <m:sub>
                          <m:r>
                            <a:rPr lang="it-IT" sz="2800" b="0" i="1" smtClean="0">
                              <a:solidFill>
                                <a:srgbClr val="00B050"/>
                              </a:solidFill>
                              <a:latin typeface="Cambria Math" panose="02040503050406030204" pitchFamily="18" charset="0"/>
                            </a:rPr>
                            <m:t>𝑏</m:t>
                          </m:r>
                        </m:sub>
                      </m:sSub>
                    </m:oMath>
                  </m:oMathPara>
                </a14:m>
                <a:endParaRPr lang="fr-FR" sz="2800" dirty="0">
                  <a:solidFill>
                    <a:schemeClr val="accent6">
                      <a:lumMod val="75000"/>
                    </a:schemeClr>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375608" y="891813"/>
                <a:ext cx="522066" cy="430887"/>
              </a:xfrm>
              <a:prstGeom prst="rect">
                <a:avLst/>
              </a:prstGeom>
              <a:blipFill>
                <a:blip r:embed="rId10"/>
                <a:stretch>
                  <a:fillRect l="-9524" r="-2381" b="-1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6636641" y="2448869"/>
                <a:ext cx="50892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chemeClr val="accent5"/>
                              </a:solidFill>
                              <a:latin typeface="Cambria Math" panose="02040503050406030204" pitchFamily="18" charset="0"/>
                            </a:rPr>
                          </m:ctrlPr>
                        </m:sSubPr>
                        <m:e>
                          <m:r>
                            <a:rPr lang="it-IT" sz="2800" b="0" i="1" smtClean="0">
                              <a:solidFill>
                                <a:schemeClr val="accent5"/>
                              </a:solidFill>
                              <a:latin typeface="Cambria Math" panose="02040503050406030204" pitchFamily="18" charset="0"/>
                            </a:rPr>
                            <m:t>𝜔</m:t>
                          </m:r>
                        </m:e>
                        <m:sub>
                          <m:r>
                            <a:rPr lang="it-IT" sz="2800" b="0" i="1" smtClean="0">
                              <a:solidFill>
                                <a:schemeClr val="accent5"/>
                              </a:solidFill>
                              <a:latin typeface="Cambria Math" panose="02040503050406030204" pitchFamily="18" charset="0"/>
                            </a:rPr>
                            <m:t>𝑞</m:t>
                          </m:r>
                        </m:sub>
                      </m:sSub>
                    </m:oMath>
                  </m:oMathPara>
                </a14:m>
                <a:endParaRPr lang="fr-FR" sz="2800" dirty="0">
                  <a:solidFill>
                    <a:schemeClr val="accent5"/>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636641" y="2448869"/>
                <a:ext cx="508922" cy="464101"/>
              </a:xfrm>
              <a:prstGeom prst="rect">
                <a:avLst/>
              </a:prstGeom>
              <a:blipFill>
                <a:blip r:embed="rId11"/>
                <a:stretch>
                  <a:fillRect/>
                </a:stretch>
              </a:blipFill>
            </p:spPr>
            <p:txBody>
              <a:bodyPr/>
              <a:lstStyle/>
              <a:p>
                <a:r>
                  <a:rPr lang="fr-FR">
                    <a:noFill/>
                  </a:rPr>
                  <a:t> </a:t>
                </a:r>
              </a:p>
            </p:txBody>
          </p:sp>
        </mc:Fallback>
      </mc:AlternateContent>
      <p:pic>
        <p:nvPicPr>
          <p:cNvPr id="36" name="Image" descr="Image"/>
          <p:cNvPicPr>
            <a:picLocks noChangeAspect="1"/>
          </p:cNvPicPr>
          <p:nvPr/>
        </p:nvPicPr>
        <p:blipFill rotWithShape="1">
          <a:blip r:embed="rId12"/>
          <a:srcRect r="74039"/>
          <a:stretch/>
        </p:blipFill>
        <p:spPr>
          <a:xfrm>
            <a:off x="2793935" y="1388377"/>
            <a:ext cx="1766982" cy="3172961"/>
          </a:xfrm>
          <a:prstGeom prst="rect">
            <a:avLst/>
          </a:prstGeom>
          <a:ln w="12700">
            <a:miter lim="400000"/>
          </a:ln>
        </p:spPr>
      </p:pic>
      <p:sp>
        <p:nvSpPr>
          <p:cNvPr id="25" name="TextBox 6"/>
          <p:cNvSpPr txBox="1"/>
          <p:nvPr/>
        </p:nvSpPr>
        <p:spPr>
          <a:xfrm>
            <a:off x="4764546" y="248701"/>
            <a:ext cx="2662908"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SMPD principle</a:t>
            </a:r>
            <a:endParaRPr lang="fr-F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64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a:extLst>
              <a:ext uri="{FF2B5EF4-FFF2-40B4-BE49-F238E27FC236}">
                <a16:creationId xmlns:a16="http://schemas.microsoft.com/office/drawing/2014/main" id="{669C68F3-E6B7-4E13-91CE-4AF659E72176}"/>
              </a:ext>
            </a:extLst>
          </p:cNvPr>
          <p:cNvSpPr txBox="1"/>
          <p:nvPr/>
        </p:nvSpPr>
        <p:spPr>
          <a:xfrm>
            <a:off x="3783536" y="159987"/>
            <a:ext cx="4442243"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Wirebonded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295567-9000-4ADA-BAE3-B4B54AF3DC12}"/>
              </a:ext>
            </a:extLst>
          </p:cNvPr>
          <p:cNvPicPr>
            <a:picLocks noChangeAspect="1"/>
          </p:cNvPicPr>
          <p:nvPr/>
        </p:nvPicPr>
        <p:blipFill rotWithShape="1">
          <a:blip r:embed="rId2"/>
          <a:srcRect r="18137"/>
          <a:stretch/>
        </p:blipFill>
        <p:spPr>
          <a:xfrm>
            <a:off x="0" y="1043073"/>
            <a:ext cx="6347011" cy="5814927"/>
          </a:xfrm>
          <a:prstGeom prst="rect">
            <a:avLst/>
          </a:prstGeom>
        </p:spPr>
      </p:pic>
      <p:pic>
        <p:nvPicPr>
          <p:cNvPr id="5" name="Picture 4">
            <a:extLst>
              <a:ext uri="{FF2B5EF4-FFF2-40B4-BE49-F238E27FC236}">
                <a16:creationId xmlns:a16="http://schemas.microsoft.com/office/drawing/2014/main" id="{E65A0FF0-30CF-4284-9B1F-3B965EEE5629}"/>
              </a:ext>
            </a:extLst>
          </p:cNvPr>
          <p:cNvPicPr>
            <a:picLocks noChangeAspect="1"/>
          </p:cNvPicPr>
          <p:nvPr/>
        </p:nvPicPr>
        <p:blipFill rotWithShape="1">
          <a:blip r:embed="rId3"/>
          <a:srcRect r="50000"/>
          <a:stretch/>
        </p:blipFill>
        <p:spPr>
          <a:xfrm>
            <a:off x="7016749" y="1170214"/>
            <a:ext cx="5070476" cy="2173061"/>
          </a:xfrm>
          <a:prstGeom prst="rect">
            <a:avLst/>
          </a:prstGeom>
        </p:spPr>
      </p:pic>
      <p:sp>
        <p:nvSpPr>
          <p:cNvPr id="6" name="Freeform: Shape 5">
            <a:extLst>
              <a:ext uri="{FF2B5EF4-FFF2-40B4-BE49-F238E27FC236}">
                <a16:creationId xmlns:a16="http://schemas.microsoft.com/office/drawing/2014/main" id="{7446471E-C5F6-41C5-AC12-E980849542A2}"/>
              </a:ext>
            </a:extLst>
          </p:cNvPr>
          <p:cNvSpPr/>
          <p:nvPr/>
        </p:nvSpPr>
        <p:spPr>
          <a:xfrm>
            <a:off x="4581525" y="2257425"/>
            <a:ext cx="2190750" cy="1085850"/>
          </a:xfrm>
          <a:custGeom>
            <a:avLst/>
            <a:gdLst>
              <a:gd name="connsiteX0" fmla="*/ 0 w 2190750"/>
              <a:gd name="connsiteY0" fmla="*/ 1085850 h 1085850"/>
              <a:gd name="connsiteX1" fmla="*/ 2190750 w 2190750"/>
              <a:gd name="connsiteY1" fmla="*/ 0 h 1085850"/>
              <a:gd name="connsiteX0" fmla="*/ 0 w 2190750"/>
              <a:gd name="connsiteY0" fmla="*/ 1085850 h 1085850"/>
              <a:gd name="connsiteX1" fmla="*/ 2190750 w 2190750"/>
              <a:gd name="connsiteY1" fmla="*/ 0 h 1085850"/>
              <a:gd name="connsiteX0" fmla="*/ 0 w 2190750"/>
              <a:gd name="connsiteY0" fmla="*/ 1085850 h 1085850"/>
              <a:gd name="connsiteX1" fmla="*/ 2190750 w 2190750"/>
              <a:gd name="connsiteY1" fmla="*/ 0 h 1085850"/>
            </a:gdLst>
            <a:ahLst/>
            <a:cxnLst>
              <a:cxn ang="0">
                <a:pos x="connsiteX0" y="connsiteY0"/>
              </a:cxn>
              <a:cxn ang="0">
                <a:pos x="connsiteX1" y="connsiteY1"/>
              </a:cxn>
            </a:cxnLst>
            <a:rect l="l" t="t" r="r" b="b"/>
            <a:pathLst>
              <a:path w="2190750" h="1085850">
                <a:moveTo>
                  <a:pt x="0" y="1085850"/>
                </a:moveTo>
                <a:cubicBezTo>
                  <a:pt x="568325" y="523875"/>
                  <a:pt x="1327150" y="9525"/>
                  <a:pt x="2190750"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BA6696-0769-4E25-AB47-9EC7D010DBBB}"/>
                  </a:ext>
                </a:extLst>
              </p:cNvPr>
              <p:cNvSpPr txBox="1"/>
              <p:nvPr/>
            </p:nvSpPr>
            <p:spPr>
              <a:xfrm>
                <a:off x="8416279" y="772822"/>
                <a:ext cx="2675156" cy="369332"/>
              </a:xfrm>
              <a:prstGeom prst="rect">
                <a:avLst/>
              </a:prstGeom>
              <a:noFill/>
            </p:spPr>
            <p:txBody>
              <a:bodyPr wrap="none" rtlCol="0">
                <a:spAutoFit/>
              </a:bodyPr>
              <a:lstStyle/>
              <a:p>
                <a:r>
                  <a:rPr lang="en-US" dirty="0"/>
                  <a:t>directly coupled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r>
                      <a:rPr lang="en-US" b="0" i="1" smtClean="0">
                        <a:latin typeface="Cambria Math" panose="02040503050406030204" pitchFamily="18" charset="0"/>
                      </a:rPr>
                      <m:t>=600</m:t>
                    </m:r>
                  </m:oMath>
                </a14:m>
                <a:endParaRPr lang="en-US" dirty="0"/>
              </a:p>
            </p:txBody>
          </p:sp>
        </mc:Choice>
        <mc:Fallback xmlns="">
          <p:sp>
            <p:nvSpPr>
              <p:cNvPr id="7" name="TextBox 6">
                <a:extLst>
                  <a:ext uri="{FF2B5EF4-FFF2-40B4-BE49-F238E27FC236}">
                    <a16:creationId xmlns:a16="http://schemas.microsoft.com/office/drawing/2014/main" id="{DABA6696-0769-4E25-AB47-9EC7D010DBBB}"/>
                  </a:ext>
                </a:extLst>
              </p:cNvPr>
              <p:cNvSpPr txBox="1">
                <a:spLocks noRot="1" noChangeAspect="1" noMove="1" noResize="1" noEditPoints="1" noAdjustHandles="1" noChangeArrowheads="1" noChangeShapeType="1" noTextEdit="1"/>
              </p:cNvSpPr>
              <p:nvPr/>
            </p:nvSpPr>
            <p:spPr>
              <a:xfrm>
                <a:off x="8416279" y="772822"/>
                <a:ext cx="2675156" cy="369332"/>
              </a:xfrm>
              <a:prstGeom prst="rect">
                <a:avLst/>
              </a:prstGeom>
              <a:blipFill>
                <a:blip r:embed="rId4"/>
                <a:stretch>
                  <a:fillRect l="-2055" t="-10000" b="-2666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D5FC61BE-C9CE-4270-A830-AC28F5A42B05}"/>
              </a:ext>
            </a:extLst>
          </p:cNvPr>
          <p:cNvCxnSpPr/>
          <p:nvPr/>
        </p:nvCxnSpPr>
        <p:spPr>
          <a:xfrm flipH="1">
            <a:off x="8982075" y="1142154"/>
            <a:ext cx="323850" cy="8104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2B228D6-BB39-45A8-9966-46637CCCE667}"/>
                  </a:ext>
                </a:extLst>
              </p:cNvPr>
              <p:cNvSpPr txBox="1"/>
              <p:nvPr/>
            </p:nvSpPr>
            <p:spPr>
              <a:xfrm>
                <a:off x="7575477" y="3794129"/>
                <a:ext cx="4511748" cy="923330"/>
              </a:xfrm>
              <a:prstGeom prst="rect">
                <a:avLst/>
              </a:prstGeom>
              <a:noFill/>
            </p:spPr>
            <p:txBody>
              <a:bodyPr wrap="none" rtlCol="0">
                <a:spAutoFit/>
              </a:bodyPr>
              <a:lstStyle/>
              <a:p>
                <a:r>
                  <a:rPr lang="en-US" dirty="0"/>
                  <a:t>Coupled through nearest-neighbor interaction</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r>
                        <a:rPr lang="en-US" b="0" i="1" smtClean="0">
                          <a:latin typeface="Cambria Math" panose="02040503050406030204" pitchFamily="18" charset="0"/>
                        </a:rPr>
                        <m:t>=30000</m:t>
                      </m:r>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r>
                        <a:rPr lang="en-US" b="0" i="1" smtClean="0">
                          <a:latin typeface="Cambria Math" panose="02040503050406030204" pitchFamily="18" charset="0"/>
                        </a:rPr>
                        <m:t>=11400</m:t>
                      </m:r>
                    </m:oMath>
                  </m:oMathPara>
                </a14:m>
                <a:endParaRPr lang="en-US" dirty="0"/>
              </a:p>
            </p:txBody>
          </p:sp>
        </mc:Choice>
        <mc:Fallback xmlns="">
          <p:sp>
            <p:nvSpPr>
              <p:cNvPr id="11" name="TextBox 10">
                <a:extLst>
                  <a:ext uri="{FF2B5EF4-FFF2-40B4-BE49-F238E27FC236}">
                    <a16:creationId xmlns:a16="http://schemas.microsoft.com/office/drawing/2014/main" id="{82B228D6-BB39-45A8-9966-46637CCCE667}"/>
                  </a:ext>
                </a:extLst>
              </p:cNvPr>
              <p:cNvSpPr txBox="1">
                <a:spLocks noRot="1" noChangeAspect="1" noMove="1" noResize="1" noEditPoints="1" noAdjustHandles="1" noChangeArrowheads="1" noChangeShapeType="1" noTextEdit="1"/>
              </p:cNvSpPr>
              <p:nvPr/>
            </p:nvSpPr>
            <p:spPr>
              <a:xfrm>
                <a:off x="7575477" y="3794129"/>
                <a:ext cx="4511748" cy="923330"/>
              </a:xfrm>
              <a:prstGeom prst="rect">
                <a:avLst/>
              </a:prstGeom>
              <a:blipFill>
                <a:blip r:embed="rId5"/>
                <a:stretch>
                  <a:fillRect l="-1216" t="-3289" r="-541" b="-3289"/>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6160616-42BB-4C29-AA5B-79A178358090}"/>
              </a:ext>
            </a:extLst>
          </p:cNvPr>
          <p:cNvCxnSpPr/>
          <p:nvPr/>
        </p:nvCxnSpPr>
        <p:spPr>
          <a:xfrm flipV="1">
            <a:off x="10001250" y="2876550"/>
            <a:ext cx="76200" cy="89217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F83405B-F3F9-4CC0-AFF9-9D4653C01D22}"/>
              </a:ext>
            </a:extLst>
          </p:cNvPr>
          <p:cNvSpPr txBox="1"/>
          <p:nvPr/>
        </p:nvSpPr>
        <p:spPr>
          <a:xfrm>
            <a:off x="7123112" y="5276850"/>
            <a:ext cx="4857750" cy="1200329"/>
          </a:xfrm>
          <a:prstGeom prst="rect">
            <a:avLst/>
          </a:prstGeom>
          <a:noFill/>
        </p:spPr>
        <p:txBody>
          <a:bodyPr wrap="square" rtlCol="0">
            <a:spAutoFit/>
          </a:bodyPr>
          <a:lstStyle/>
          <a:p>
            <a:r>
              <a:rPr lang="en-US" dirty="0"/>
              <a:t>Target frequency 7.5 GHz (assuming 500 nm a-Si).</a:t>
            </a:r>
          </a:p>
          <a:p>
            <a:r>
              <a:rPr lang="en-US" dirty="0"/>
              <a:t>Andrew measured 465 nm a-Si.</a:t>
            </a:r>
          </a:p>
          <a:p>
            <a:r>
              <a:rPr lang="en-US" dirty="0"/>
              <a:t>The rest of the frequency offset probably comes from our uncertainty in the kinetic inductance.</a:t>
            </a:r>
          </a:p>
        </p:txBody>
      </p:sp>
    </p:spTree>
    <p:extLst>
      <p:ext uri="{BB962C8B-B14F-4D97-AF65-F5344CB8AC3E}">
        <p14:creationId xmlns:p14="http://schemas.microsoft.com/office/powerpoint/2010/main" val="253650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a:extLst>
              <a:ext uri="{FF2B5EF4-FFF2-40B4-BE49-F238E27FC236}">
                <a16:creationId xmlns:a16="http://schemas.microsoft.com/office/drawing/2014/main" id="{669C68F3-E6B7-4E13-91CE-4AF659E72176}"/>
              </a:ext>
            </a:extLst>
          </p:cNvPr>
          <p:cNvSpPr txBox="1"/>
          <p:nvPr/>
        </p:nvSpPr>
        <p:spPr>
          <a:xfrm>
            <a:off x="3783536" y="159987"/>
            <a:ext cx="4442243"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Wirebonded</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295567-9000-4ADA-BAE3-B4B54AF3DC12}"/>
              </a:ext>
            </a:extLst>
          </p:cNvPr>
          <p:cNvPicPr>
            <a:picLocks noChangeAspect="1"/>
          </p:cNvPicPr>
          <p:nvPr/>
        </p:nvPicPr>
        <p:blipFill rotWithShape="1">
          <a:blip r:embed="rId2"/>
          <a:srcRect r="18137"/>
          <a:stretch/>
        </p:blipFill>
        <p:spPr>
          <a:xfrm>
            <a:off x="0" y="1043073"/>
            <a:ext cx="6347011" cy="5814927"/>
          </a:xfrm>
          <a:prstGeom prst="rect">
            <a:avLst/>
          </a:prstGeom>
        </p:spPr>
      </p:pic>
      <p:pic>
        <p:nvPicPr>
          <p:cNvPr id="5" name="Picture 4">
            <a:extLst>
              <a:ext uri="{FF2B5EF4-FFF2-40B4-BE49-F238E27FC236}">
                <a16:creationId xmlns:a16="http://schemas.microsoft.com/office/drawing/2014/main" id="{E65A0FF0-30CF-4284-9B1F-3B965EEE5629}"/>
              </a:ext>
            </a:extLst>
          </p:cNvPr>
          <p:cNvPicPr>
            <a:picLocks noChangeAspect="1"/>
          </p:cNvPicPr>
          <p:nvPr/>
        </p:nvPicPr>
        <p:blipFill rotWithShape="1">
          <a:blip r:embed="rId3"/>
          <a:srcRect r="50000"/>
          <a:stretch/>
        </p:blipFill>
        <p:spPr>
          <a:xfrm>
            <a:off x="7016749" y="1170214"/>
            <a:ext cx="5070476" cy="2173061"/>
          </a:xfrm>
          <a:prstGeom prst="rect">
            <a:avLst/>
          </a:prstGeom>
        </p:spPr>
      </p:pic>
      <p:sp>
        <p:nvSpPr>
          <p:cNvPr id="6" name="Freeform: Shape 5">
            <a:extLst>
              <a:ext uri="{FF2B5EF4-FFF2-40B4-BE49-F238E27FC236}">
                <a16:creationId xmlns:a16="http://schemas.microsoft.com/office/drawing/2014/main" id="{7446471E-C5F6-41C5-AC12-E980849542A2}"/>
              </a:ext>
            </a:extLst>
          </p:cNvPr>
          <p:cNvSpPr/>
          <p:nvPr/>
        </p:nvSpPr>
        <p:spPr>
          <a:xfrm>
            <a:off x="4581525" y="2257425"/>
            <a:ext cx="2190750" cy="1085850"/>
          </a:xfrm>
          <a:custGeom>
            <a:avLst/>
            <a:gdLst>
              <a:gd name="connsiteX0" fmla="*/ 0 w 2190750"/>
              <a:gd name="connsiteY0" fmla="*/ 1085850 h 1085850"/>
              <a:gd name="connsiteX1" fmla="*/ 2190750 w 2190750"/>
              <a:gd name="connsiteY1" fmla="*/ 0 h 1085850"/>
              <a:gd name="connsiteX0" fmla="*/ 0 w 2190750"/>
              <a:gd name="connsiteY0" fmla="*/ 1085850 h 1085850"/>
              <a:gd name="connsiteX1" fmla="*/ 2190750 w 2190750"/>
              <a:gd name="connsiteY1" fmla="*/ 0 h 1085850"/>
              <a:gd name="connsiteX0" fmla="*/ 0 w 2190750"/>
              <a:gd name="connsiteY0" fmla="*/ 1085850 h 1085850"/>
              <a:gd name="connsiteX1" fmla="*/ 2190750 w 2190750"/>
              <a:gd name="connsiteY1" fmla="*/ 0 h 1085850"/>
            </a:gdLst>
            <a:ahLst/>
            <a:cxnLst>
              <a:cxn ang="0">
                <a:pos x="connsiteX0" y="connsiteY0"/>
              </a:cxn>
              <a:cxn ang="0">
                <a:pos x="connsiteX1" y="connsiteY1"/>
              </a:cxn>
            </a:cxnLst>
            <a:rect l="l" t="t" r="r" b="b"/>
            <a:pathLst>
              <a:path w="2190750" h="1085850">
                <a:moveTo>
                  <a:pt x="0" y="1085850"/>
                </a:moveTo>
                <a:cubicBezTo>
                  <a:pt x="568325" y="523875"/>
                  <a:pt x="1327150" y="9525"/>
                  <a:pt x="2190750"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BA6696-0769-4E25-AB47-9EC7D010DBBB}"/>
                  </a:ext>
                </a:extLst>
              </p:cNvPr>
              <p:cNvSpPr txBox="1"/>
              <p:nvPr/>
            </p:nvSpPr>
            <p:spPr>
              <a:xfrm>
                <a:off x="8416279" y="772822"/>
                <a:ext cx="2675156" cy="369332"/>
              </a:xfrm>
              <a:prstGeom prst="rect">
                <a:avLst/>
              </a:prstGeom>
              <a:noFill/>
            </p:spPr>
            <p:txBody>
              <a:bodyPr wrap="none" rtlCol="0">
                <a:spAutoFit/>
              </a:bodyPr>
              <a:lstStyle/>
              <a:p>
                <a:r>
                  <a:rPr lang="en-US" dirty="0"/>
                  <a:t>directly coupled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r>
                      <a:rPr lang="en-US" b="0" i="1" smtClean="0">
                        <a:latin typeface="Cambria Math" panose="02040503050406030204" pitchFamily="18" charset="0"/>
                      </a:rPr>
                      <m:t>=600</m:t>
                    </m:r>
                  </m:oMath>
                </a14:m>
                <a:endParaRPr lang="en-US" dirty="0"/>
              </a:p>
            </p:txBody>
          </p:sp>
        </mc:Choice>
        <mc:Fallback xmlns="">
          <p:sp>
            <p:nvSpPr>
              <p:cNvPr id="7" name="TextBox 6">
                <a:extLst>
                  <a:ext uri="{FF2B5EF4-FFF2-40B4-BE49-F238E27FC236}">
                    <a16:creationId xmlns:a16="http://schemas.microsoft.com/office/drawing/2014/main" id="{DABA6696-0769-4E25-AB47-9EC7D010DBBB}"/>
                  </a:ext>
                </a:extLst>
              </p:cNvPr>
              <p:cNvSpPr txBox="1">
                <a:spLocks noRot="1" noChangeAspect="1" noMove="1" noResize="1" noEditPoints="1" noAdjustHandles="1" noChangeArrowheads="1" noChangeShapeType="1" noTextEdit="1"/>
              </p:cNvSpPr>
              <p:nvPr/>
            </p:nvSpPr>
            <p:spPr>
              <a:xfrm>
                <a:off x="8416279" y="772822"/>
                <a:ext cx="2675156" cy="369332"/>
              </a:xfrm>
              <a:prstGeom prst="rect">
                <a:avLst/>
              </a:prstGeom>
              <a:blipFill>
                <a:blip r:embed="rId4"/>
                <a:stretch>
                  <a:fillRect l="-2055" t="-10000" b="-2666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D5FC61BE-C9CE-4270-A830-AC28F5A42B05}"/>
              </a:ext>
            </a:extLst>
          </p:cNvPr>
          <p:cNvCxnSpPr/>
          <p:nvPr/>
        </p:nvCxnSpPr>
        <p:spPr>
          <a:xfrm flipH="1">
            <a:off x="8982075" y="1142154"/>
            <a:ext cx="323850" cy="8104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5E406C9C-1D3F-4922-8A1A-3043DCD27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5987" y="4021488"/>
            <a:ext cx="4572000" cy="267652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CC64A1-3AB6-44E3-B01F-5BE46EB5C1CE}"/>
                  </a:ext>
                </a:extLst>
              </p:cNvPr>
              <p:cNvSpPr txBox="1"/>
              <p:nvPr/>
            </p:nvSpPr>
            <p:spPr>
              <a:xfrm>
                <a:off x="8141948" y="3950536"/>
                <a:ext cx="3869077"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m:t>
                        </m:r>
                      </m:sub>
                    </m:sSub>
                  </m:oMath>
                </a14:m>
                <a:r>
                  <a:rPr lang="en-US" dirty="0"/>
                  <a:t> from impedance mismatch between 50 </a:t>
                </a:r>
                <a:r>
                  <a:rPr lang="el-GR" dirty="0"/>
                  <a:t>Ω</a:t>
                </a:r>
                <a:r>
                  <a:rPr lang="en-US" dirty="0"/>
                  <a:t> and resonator</a:t>
                </a:r>
              </a:p>
            </p:txBody>
          </p:sp>
        </mc:Choice>
        <mc:Fallback xmlns="">
          <p:sp>
            <p:nvSpPr>
              <p:cNvPr id="3" name="TextBox 2">
                <a:extLst>
                  <a:ext uri="{FF2B5EF4-FFF2-40B4-BE49-F238E27FC236}">
                    <a16:creationId xmlns:a16="http://schemas.microsoft.com/office/drawing/2014/main" id="{F7CC64A1-3AB6-44E3-B01F-5BE46EB5C1CE}"/>
                  </a:ext>
                </a:extLst>
              </p:cNvPr>
              <p:cNvSpPr txBox="1">
                <a:spLocks noRot="1" noChangeAspect="1" noMove="1" noResize="1" noEditPoints="1" noAdjustHandles="1" noChangeArrowheads="1" noChangeShapeType="1" noTextEdit="1"/>
              </p:cNvSpPr>
              <p:nvPr/>
            </p:nvSpPr>
            <p:spPr>
              <a:xfrm>
                <a:off x="8141948" y="3950536"/>
                <a:ext cx="3869077" cy="646331"/>
              </a:xfrm>
              <a:prstGeom prst="rect">
                <a:avLst/>
              </a:prstGeom>
              <a:blipFill>
                <a:blip r:embed="rId7"/>
                <a:stretch>
                  <a:fillRect l="-1420" t="-4717" r="-205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05F88B-64C8-483A-B006-5C14058EF422}"/>
                  </a:ext>
                </a:extLst>
              </p:cNvPr>
              <p:cNvSpPr txBox="1"/>
              <p:nvPr/>
            </p:nvSpPr>
            <p:spPr>
              <a:xfrm>
                <a:off x="8684873" y="6085178"/>
                <a:ext cx="11341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≈0.06 </m:t>
                      </m:r>
                      <m:r>
                        <m:rPr>
                          <m:sty m:val="p"/>
                        </m:rPr>
                        <a:rPr lang="el-GR" b="0" i="1" smtClean="0">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8" name="TextBox 7">
                <a:extLst>
                  <a:ext uri="{FF2B5EF4-FFF2-40B4-BE49-F238E27FC236}">
                    <a16:creationId xmlns:a16="http://schemas.microsoft.com/office/drawing/2014/main" id="{9E05F88B-64C8-483A-B006-5C14058EF422}"/>
                  </a:ext>
                </a:extLst>
              </p:cNvPr>
              <p:cNvSpPr txBox="1">
                <a:spLocks noRot="1" noChangeAspect="1" noMove="1" noResize="1" noEditPoints="1" noAdjustHandles="1" noChangeArrowheads="1" noChangeShapeType="1" noTextEdit="1"/>
              </p:cNvSpPr>
              <p:nvPr/>
            </p:nvSpPr>
            <p:spPr>
              <a:xfrm>
                <a:off x="8684873" y="6085178"/>
                <a:ext cx="1134157" cy="276999"/>
              </a:xfrm>
              <a:prstGeom prst="rect">
                <a:avLst/>
              </a:prstGeom>
              <a:blipFill>
                <a:blip r:embed="rId8"/>
                <a:stretch>
                  <a:fillRect l="-4839" r="-4839" b="-6522"/>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B606839F-B8C0-BD27-E887-3943EFAF4850}"/>
              </a:ext>
            </a:extLst>
          </p:cNvPr>
          <p:cNvGrpSpPr/>
          <p:nvPr/>
        </p:nvGrpSpPr>
        <p:grpSpPr>
          <a:xfrm>
            <a:off x="7581900" y="4943475"/>
            <a:ext cx="1073150" cy="1568450"/>
            <a:chOff x="7581900" y="4943475"/>
            <a:chExt cx="1073150" cy="1568450"/>
          </a:xfrm>
        </p:grpSpPr>
        <p:cxnSp>
          <p:nvCxnSpPr>
            <p:cNvPr id="11" name="Straight Connector 10">
              <a:extLst>
                <a:ext uri="{FF2B5EF4-FFF2-40B4-BE49-F238E27FC236}">
                  <a16:creationId xmlns:a16="http://schemas.microsoft.com/office/drawing/2014/main" id="{1DFD5576-523B-5900-628D-65462CD26A48}"/>
                </a:ext>
              </a:extLst>
            </p:cNvPr>
            <p:cNvCxnSpPr/>
            <p:nvPr/>
          </p:nvCxnSpPr>
          <p:spPr>
            <a:xfrm>
              <a:off x="7581900" y="4946650"/>
              <a:ext cx="1073150" cy="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76746-E070-3526-1181-74459F44EA2B}"/>
                </a:ext>
              </a:extLst>
            </p:cNvPr>
            <p:cNvCxnSpPr/>
            <p:nvPr/>
          </p:nvCxnSpPr>
          <p:spPr>
            <a:xfrm>
              <a:off x="8648700" y="4943475"/>
              <a:ext cx="0" cy="156845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15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57" descr="A diagram of a machine&#10;&#10;Description automatically generated with medium confidence">
            <a:extLst>
              <a:ext uri="{FF2B5EF4-FFF2-40B4-BE49-F238E27FC236}">
                <a16:creationId xmlns:a16="http://schemas.microsoft.com/office/drawing/2014/main" id="{D31E84E5-42AD-4BAF-BE71-04C42ECE7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354" y="2663390"/>
            <a:ext cx="5537915" cy="2969961"/>
          </a:xfrm>
          <a:prstGeom prst="rect">
            <a:avLst/>
          </a:prstGeom>
        </p:spPr>
      </p:pic>
      <p:pic>
        <p:nvPicPr>
          <p:cNvPr id="3" name="Picture 12" descr="A person with a beard&#10;&#10;Description automatically generated with low confidence">
            <a:extLst>
              <a:ext uri="{FF2B5EF4-FFF2-40B4-BE49-F238E27FC236}">
                <a16:creationId xmlns:a16="http://schemas.microsoft.com/office/drawing/2014/main" id="{2ED496FB-0AE5-4E66-A088-F98B80F1AB88}"/>
              </a:ext>
            </a:extLst>
          </p:cNvPr>
          <p:cNvPicPr>
            <a:picLocks noChangeAspect="1"/>
          </p:cNvPicPr>
          <p:nvPr/>
        </p:nvPicPr>
        <p:blipFill rotWithShape="1">
          <a:blip r:embed="rId3"/>
          <a:srcRect l="13000" t="1" r="10797" b="33807"/>
          <a:stretch/>
        </p:blipFill>
        <p:spPr>
          <a:xfrm>
            <a:off x="7670174" y="1224649"/>
            <a:ext cx="740684" cy="925405"/>
          </a:xfrm>
          <a:prstGeom prst="roundRect">
            <a:avLst/>
          </a:prstGeom>
        </p:spPr>
      </p:pic>
      <p:pic>
        <p:nvPicPr>
          <p:cNvPr id="4" name="Image 13">
            <a:extLst>
              <a:ext uri="{FF2B5EF4-FFF2-40B4-BE49-F238E27FC236}">
                <a16:creationId xmlns:a16="http://schemas.microsoft.com/office/drawing/2014/main" id="{FC608BD5-9E91-48F0-B3C7-7154215C03BA}"/>
              </a:ext>
            </a:extLst>
          </p:cNvPr>
          <p:cNvPicPr>
            <a:picLocks noChangeAspect="1"/>
          </p:cNvPicPr>
          <p:nvPr/>
        </p:nvPicPr>
        <p:blipFill rotWithShape="1">
          <a:blip r:embed="rId4">
            <a:extLst>
              <a:ext uri="{28A0092B-C50C-407E-A947-70E740481C1C}">
                <a14:useLocalDpi xmlns:a14="http://schemas.microsoft.com/office/drawing/2010/main" val="0"/>
              </a:ext>
            </a:extLst>
          </a:blip>
          <a:srcRect l="14598" t="2250" r="18529" b="14406"/>
          <a:stretch/>
        </p:blipFill>
        <p:spPr>
          <a:xfrm>
            <a:off x="8660446" y="1243125"/>
            <a:ext cx="740684" cy="925405"/>
          </a:xfrm>
          <a:prstGeom prst="rect">
            <a:avLst/>
          </a:prstGeom>
        </p:spPr>
      </p:pic>
      <p:pic>
        <p:nvPicPr>
          <p:cNvPr id="6" name="Picture 6" descr="A picture containing indoor, person, staring&#10;&#10;Description automatically generated">
            <a:extLst>
              <a:ext uri="{FF2B5EF4-FFF2-40B4-BE49-F238E27FC236}">
                <a16:creationId xmlns:a16="http://schemas.microsoft.com/office/drawing/2014/main" id="{A0155849-CE5C-4C70-8E8D-9AD20AD7DEED}"/>
              </a:ext>
            </a:extLst>
          </p:cNvPr>
          <p:cNvPicPr>
            <a:picLocks noChangeAspect="1"/>
          </p:cNvPicPr>
          <p:nvPr/>
        </p:nvPicPr>
        <p:blipFill rotWithShape="1">
          <a:blip r:embed="rId5"/>
          <a:srcRect l="9654" t="-408" r="5402"/>
          <a:stretch/>
        </p:blipFill>
        <p:spPr>
          <a:xfrm rot="5400000">
            <a:off x="10651886" y="1294899"/>
            <a:ext cx="925404" cy="784904"/>
          </a:xfrm>
          <a:prstGeom prst="rect">
            <a:avLst/>
          </a:prstGeom>
        </p:spPr>
      </p:pic>
      <p:pic>
        <p:nvPicPr>
          <p:cNvPr id="7" name="Image 3">
            <a:extLst>
              <a:ext uri="{FF2B5EF4-FFF2-40B4-BE49-F238E27FC236}">
                <a16:creationId xmlns:a16="http://schemas.microsoft.com/office/drawing/2014/main" id="{64BC78D4-0C42-421B-B588-8B02576FC959}"/>
              </a:ext>
            </a:extLst>
          </p:cNvPr>
          <p:cNvPicPr>
            <a:picLocks noChangeAspect="1"/>
          </p:cNvPicPr>
          <p:nvPr/>
        </p:nvPicPr>
        <p:blipFill>
          <a:blip r:embed="rId6"/>
          <a:stretch>
            <a:fillRect/>
          </a:stretch>
        </p:blipFill>
        <p:spPr>
          <a:xfrm>
            <a:off x="9673928" y="1224649"/>
            <a:ext cx="638827" cy="925404"/>
          </a:xfrm>
          <a:prstGeom prst="rect">
            <a:avLst/>
          </a:prstGeom>
        </p:spPr>
      </p:pic>
      <p:sp>
        <p:nvSpPr>
          <p:cNvPr id="5" name="ZoneTexte 12">
            <a:extLst>
              <a:ext uri="{FF2B5EF4-FFF2-40B4-BE49-F238E27FC236}">
                <a16:creationId xmlns:a16="http://schemas.microsoft.com/office/drawing/2014/main" id="{FF29EDE5-E972-9683-BF35-CD38E5EF19DF}"/>
              </a:ext>
            </a:extLst>
          </p:cNvPr>
          <p:cNvSpPr txBox="1"/>
          <p:nvPr/>
        </p:nvSpPr>
        <p:spPr>
          <a:xfrm>
            <a:off x="3333387" y="250780"/>
            <a:ext cx="5556329" cy="523220"/>
          </a:xfrm>
          <a:prstGeom prst="rect">
            <a:avLst/>
          </a:prstGeom>
          <a:noFill/>
        </p:spPr>
        <p:txBody>
          <a:bodyPr wrap="none" rtlCol="0">
            <a:spAutoFit/>
          </a:bodyPr>
          <a:lstStyle/>
          <a:p>
            <a:pPr algn="ctr"/>
            <a:r>
              <a:rPr lang="fr-FR" sz="2800" dirty="0" err="1">
                <a:solidFill>
                  <a:srgbClr val="FF0000"/>
                </a:solidFill>
                <a:latin typeface="Arial" panose="020B0604020202020204" pitchFamily="34" charset="0"/>
                <a:cs typeface="Arial" panose="020B0604020202020204" pitchFamily="34" charset="0"/>
              </a:rPr>
              <a:t>Cascaded</a:t>
            </a:r>
            <a:r>
              <a:rPr lang="fr-FR" sz="2800" dirty="0">
                <a:solidFill>
                  <a:srgbClr val="FF0000"/>
                </a:solidFill>
                <a:latin typeface="Arial" panose="020B0604020202020204" pitchFamily="34" charset="0"/>
                <a:cs typeface="Arial" panose="020B0604020202020204" pitchFamily="34" charset="0"/>
              </a:rPr>
              <a:t> single-photon detector</a:t>
            </a:r>
            <a:endParaRPr lang="fr-FR" sz="2800"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0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545" y="1703276"/>
            <a:ext cx="3499690" cy="3067200"/>
          </a:xfrm>
          <a:prstGeom prst="rect">
            <a:avLst/>
          </a:prstGeom>
        </p:spPr>
      </p:pic>
      <p:sp>
        <p:nvSpPr>
          <p:cNvPr id="13" name="ZoneTexte 12"/>
          <p:cNvSpPr txBox="1"/>
          <p:nvPr/>
        </p:nvSpPr>
        <p:spPr>
          <a:xfrm>
            <a:off x="3887218" y="250780"/>
            <a:ext cx="4448654" cy="523220"/>
          </a:xfrm>
          <a:prstGeom prst="rect">
            <a:avLst/>
          </a:prstGeom>
          <a:noFill/>
        </p:spPr>
        <p:txBody>
          <a:bodyPr wrap="none" rtlCol="0">
            <a:spAutoFit/>
          </a:bodyPr>
          <a:lstStyle/>
          <a:p>
            <a:pPr algn="ctr"/>
            <a:r>
              <a:rPr lang="fr-FR" sz="2800" dirty="0">
                <a:solidFill>
                  <a:srgbClr val="FF0000"/>
                </a:solidFill>
                <a:latin typeface="Arial" panose="020B0604020202020204" pitchFamily="34" charset="0"/>
                <a:cs typeface="Arial" panose="020B0604020202020204" pitchFamily="34" charset="0"/>
              </a:rPr>
              <a:t>Spin system : Er</a:t>
            </a:r>
            <a:r>
              <a:rPr lang="fr-FR" sz="2800" baseline="30000" dirty="0">
                <a:solidFill>
                  <a:srgbClr val="FF0000"/>
                </a:solidFill>
                <a:latin typeface="Arial" panose="020B0604020202020204" pitchFamily="34" charset="0"/>
                <a:cs typeface="Arial" panose="020B0604020202020204" pitchFamily="34" charset="0"/>
              </a:rPr>
              <a:t>3+</a:t>
            </a:r>
            <a:r>
              <a:rPr lang="fr-FR" sz="2800" dirty="0">
                <a:solidFill>
                  <a:srgbClr val="FF0000"/>
                </a:solidFill>
                <a:latin typeface="Arial" panose="020B0604020202020204" pitchFamily="34" charset="0"/>
                <a:cs typeface="Arial" panose="020B0604020202020204" pitchFamily="34" charset="0"/>
              </a:rPr>
              <a:t>:CaWO</a:t>
            </a:r>
            <a:r>
              <a:rPr lang="fr-FR" sz="2800" baseline="-25000" dirty="0">
                <a:solidFill>
                  <a:srgbClr val="FF0000"/>
                </a:solidFill>
                <a:latin typeface="Arial" panose="020B0604020202020204" pitchFamily="34" charset="0"/>
                <a:cs typeface="Arial" panose="020B0604020202020204" pitchFamily="34" charset="0"/>
              </a:rPr>
              <a:t>4</a:t>
            </a:r>
          </a:p>
        </p:txBody>
      </p:sp>
      <p:pic>
        <p:nvPicPr>
          <p:cNvPr id="16" name="Image 15"/>
          <p:cNvPicPr>
            <a:picLocks noChangeAspect="1"/>
          </p:cNvPicPr>
          <p:nvPr/>
        </p:nvPicPr>
        <p:blipFill>
          <a:blip r:embed="rId4"/>
          <a:stretch>
            <a:fillRect/>
          </a:stretch>
        </p:blipFill>
        <p:spPr>
          <a:xfrm>
            <a:off x="6026915" y="5129734"/>
            <a:ext cx="1154284" cy="869190"/>
          </a:xfrm>
          <a:prstGeom prst="rect">
            <a:avLst/>
          </a:prstGeom>
        </p:spPr>
      </p:pic>
      <p:sp>
        <p:nvSpPr>
          <p:cNvPr id="18" name="ZoneTexte 17"/>
          <p:cNvSpPr txBox="1"/>
          <p:nvPr/>
        </p:nvSpPr>
        <p:spPr>
          <a:xfrm>
            <a:off x="1895161" y="1826679"/>
            <a:ext cx="2426626" cy="461665"/>
          </a:xfrm>
          <a:prstGeom prst="rect">
            <a:avLst/>
          </a:prstGeom>
          <a:noFill/>
        </p:spPr>
        <p:txBody>
          <a:bodyPr wrap="none" rtlCol="0">
            <a:spAutoFit/>
          </a:bodyPr>
          <a:lstStyle/>
          <a:p>
            <a:r>
              <a:rPr lang="fr-FR" sz="2400" dirty="0"/>
              <a:t>Calcium tungstate</a:t>
            </a:r>
          </a:p>
        </p:txBody>
      </p:sp>
      <p:sp>
        <p:nvSpPr>
          <p:cNvPr id="19" name="Rectangle 18"/>
          <p:cNvSpPr/>
          <p:nvPr/>
        </p:nvSpPr>
        <p:spPr>
          <a:xfrm>
            <a:off x="3807279" y="3848100"/>
            <a:ext cx="1381006"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5"/>
          <a:stretch>
            <a:fillRect/>
          </a:stretch>
        </p:blipFill>
        <p:spPr>
          <a:xfrm>
            <a:off x="1732644" y="2327792"/>
            <a:ext cx="3226011" cy="2313438"/>
          </a:xfrm>
          <a:prstGeom prst="rect">
            <a:avLst/>
          </a:prstGeom>
        </p:spPr>
      </p:pic>
      <mc:AlternateContent xmlns:mc="http://schemas.openxmlformats.org/markup-compatibility/2006" xmlns:a14="http://schemas.microsoft.com/office/drawing/2010/main">
        <mc:Choice Requires="a14">
          <p:sp>
            <p:nvSpPr>
              <p:cNvPr id="2" name="ZoneTexte 1"/>
              <p:cNvSpPr txBox="1"/>
              <p:nvPr/>
            </p:nvSpPr>
            <p:spPr>
              <a:xfrm>
                <a:off x="8335872" y="4940300"/>
                <a:ext cx="2306785" cy="461665"/>
              </a:xfrm>
              <a:prstGeom prst="rect">
                <a:avLst/>
              </a:prstGeom>
              <a:noFill/>
            </p:spPr>
            <p:txBody>
              <a:bodyPr wrap="none" rtlCol="0">
                <a:spAutoFit/>
              </a:bodyPr>
              <a:lstStyle/>
              <a:p>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𝑆</m:t>
                        </m:r>
                      </m:e>
                      <m:sub>
                        <m:r>
                          <a:rPr lang="fr-FR" sz="2400" b="0" i="1" smtClean="0">
                            <a:latin typeface="Cambria Math" panose="02040503050406030204" pitchFamily="18" charset="0"/>
                          </a:rPr>
                          <m:t>4</m:t>
                        </m:r>
                      </m:sub>
                    </m:sSub>
                  </m:oMath>
                </a14:m>
                <a:r>
                  <a:rPr lang="fr-FR" sz="2400" i="1" dirty="0"/>
                  <a:t> </a:t>
                </a:r>
                <a:r>
                  <a:rPr lang="fr-FR" sz="2400" i="1" dirty="0" err="1"/>
                  <a:t>symmetry</a:t>
                </a:r>
                <a:r>
                  <a:rPr lang="fr-FR" sz="2400" i="1" dirty="0"/>
                  <a:t> site</a:t>
                </a:r>
              </a:p>
            </p:txBody>
          </p:sp>
        </mc:Choice>
        <mc:Fallback xmlns="">
          <p:sp>
            <p:nvSpPr>
              <p:cNvPr id="2" name="ZoneTexte 1"/>
              <p:cNvSpPr txBox="1">
                <a:spLocks noRot="1" noChangeAspect="1" noMove="1" noResize="1" noEditPoints="1" noAdjustHandles="1" noChangeArrowheads="1" noChangeShapeType="1" noTextEdit="1"/>
              </p:cNvSpPr>
              <p:nvPr/>
            </p:nvSpPr>
            <p:spPr>
              <a:xfrm>
                <a:off x="8335872" y="4940300"/>
                <a:ext cx="2306785" cy="461665"/>
              </a:xfrm>
              <a:prstGeom prst="rect">
                <a:avLst/>
              </a:prstGeom>
              <a:blipFill>
                <a:blip r:embed="rId6"/>
                <a:stretch>
                  <a:fillRect l="-528" t="-10526" r="-2111" b="-28947"/>
                </a:stretch>
              </a:blipFill>
            </p:spPr>
            <p:txBody>
              <a:bodyPr/>
              <a:lstStyle/>
              <a:p>
                <a:r>
                  <a:rPr lang="fr-FR">
                    <a:noFill/>
                  </a:rPr>
                  <a:t> </a:t>
                </a:r>
              </a:p>
            </p:txBody>
          </p:sp>
        </mc:Fallback>
      </mc:AlternateContent>
    </p:spTree>
    <p:extLst>
      <p:ext uri="{BB962C8B-B14F-4D97-AF65-F5344CB8AC3E}">
        <p14:creationId xmlns:p14="http://schemas.microsoft.com/office/powerpoint/2010/main" val="271296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5" name="Image" descr="Image"/>
          <p:cNvPicPr>
            <a:picLocks noChangeAspect="1"/>
          </p:cNvPicPr>
          <p:nvPr/>
        </p:nvPicPr>
        <p:blipFill rotWithShape="1">
          <a:blip r:embed="rId3"/>
          <a:srcRect l="-4427" r="-2"/>
          <a:stretch/>
        </p:blipFill>
        <p:spPr>
          <a:xfrm>
            <a:off x="33454" y="1829983"/>
            <a:ext cx="4710572" cy="4828105"/>
          </a:xfrm>
          <a:prstGeom prst="rect">
            <a:avLst/>
          </a:prstGeom>
          <a:ln w="12700">
            <a:miter lim="400000"/>
          </a:ln>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55528" t="10189" r="21029" b="66524"/>
          <a:stretch/>
        </p:blipFill>
        <p:spPr>
          <a:xfrm>
            <a:off x="3458123" y="855943"/>
            <a:ext cx="1024667" cy="892096"/>
          </a:xfrm>
          <a:prstGeom prst="rect">
            <a:avLst/>
          </a:prstGeom>
        </p:spPr>
      </p:pic>
      <p:sp>
        <p:nvSpPr>
          <p:cNvPr id="8" name="ZoneTexte 7"/>
          <p:cNvSpPr txBox="1"/>
          <p:nvPr/>
        </p:nvSpPr>
        <p:spPr>
          <a:xfrm>
            <a:off x="3887218" y="250780"/>
            <a:ext cx="4448654" cy="523220"/>
          </a:xfrm>
          <a:prstGeom prst="rect">
            <a:avLst/>
          </a:prstGeom>
          <a:noFill/>
        </p:spPr>
        <p:txBody>
          <a:bodyPr wrap="none" rtlCol="0">
            <a:spAutoFit/>
          </a:bodyPr>
          <a:lstStyle/>
          <a:p>
            <a:r>
              <a:rPr lang="fr-FR" sz="2800" dirty="0">
                <a:solidFill>
                  <a:srgbClr val="FF0000"/>
                </a:solidFill>
                <a:latin typeface="Arial" panose="020B0604020202020204" pitchFamily="34" charset="0"/>
                <a:cs typeface="Arial" panose="020B0604020202020204" pitchFamily="34" charset="0"/>
              </a:rPr>
              <a:t>Spin system : Er</a:t>
            </a:r>
            <a:r>
              <a:rPr lang="fr-FR" sz="2800" baseline="30000" dirty="0">
                <a:solidFill>
                  <a:srgbClr val="FF0000"/>
                </a:solidFill>
                <a:latin typeface="Arial" panose="020B0604020202020204" pitchFamily="34" charset="0"/>
                <a:cs typeface="Arial" panose="020B0604020202020204" pitchFamily="34" charset="0"/>
              </a:rPr>
              <a:t>3+</a:t>
            </a:r>
            <a:r>
              <a:rPr lang="fr-FR" sz="2800" dirty="0">
                <a:solidFill>
                  <a:srgbClr val="FF0000"/>
                </a:solidFill>
                <a:latin typeface="Arial" panose="020B0604020202020204" pitchFamily="34" charset="0"/>
                <a:cs typeface="Arial" panose="020B0604020202020204" pitchFamily="34" charset="0"/>
              </a:rPr>
              <a:t>:CaWO</a:t>
            </a:r>
            <a:r>
              <a:rPr lang="fr-FR" sz="2800" baseline="-25000"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31746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6" name="Image" descr="Image"/>
          <p:cNvPicPr>
            <a:picLocks noChangeAspect="1"/>
          </p:cNvPicPr>
          <p:nvPr/>
        </p:nvPicPr>
        <p:blipFill>
          <a:blip r:embed="rId3"/>
          <a:stretch>
            <a:fillRect/>
          </a:stretch>
        </p:blipFill>
        <p:spPr>
          <a:xfrm>
            <a:off x="237401" y="1677565"/>
            <a:ext cx="6157724" cy="4980541"/>
          </a:xfrm>
          <a:prstGeom prst="rect">
            <a:avLst/>
          </a:prstGeom>
          <a:ln w="12700">
            <a:miter lim="400000"/>
          </a:ln>
        </p:spPr>
      </p:pic>
      <p:sp>
        <p:nvSpPr>
          <p:cNvPr id="2189" name="Er : CaWO4"/>
          <p:cNvSpPr/>
          <p:nvPr/>
        </p:nvSpPr>
        <p:spPr>
          <a:xfrm>
            <a:off x="2449835" y="-44480"/>
            <a:ext cx="9435824"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defRPr sz="7200" b="1">
                <a:solidFill>
                  <a:srgbClr val="FFFFFF"/>
                </a:solidFill>
                <a:latin typeface="Helvetica Neue"/>
                <a:ea typeface="Helvetica Neue"/>
                <a:cs typeface="Helvetica Neue"/>
                <a:sym typeface="Helvetica Neue"/>
              </a:defRPr>
            </a:pPr>
            <a:r>
              <a:rPr sz="3600"/>
              <a:t>Er : CaWO</a:t>
            </a:r>
            <a:r>
              <a:rPr sz="2500" baseline="-30000"/>
              <a:t>4</a:t>
            </a:r>
          </a:p>
        </p:txBody>
      </p:sp>
      <p:sp>
        <p:nvSpPr>
          <p:cNvPr id="2" name="ZoneTexte 1"/>
          <p:cNvSpPr txBox="1"/>
          <p:nvPr/>
        </p:nvSpPr>
        <p:spPr>
          <a:xfrm>
            <a:off x="4762499" y="5753100"/>
            <a:ext cx="1952625" cy="646331"/>
          </a:xfrm>
          <a:prstGeom prst="rect">
            <a:avLst/>
          </a:prstGeom>
          <a:solidFill>
            <a:schemeClr val="bg1"/>
          </a:solidFill>
        </p:spPr>
        <p:txBody>
          <a:bodyPr wrap="square" rtlCol="0">
            <a:spAutoFit/>
          </a:bodyPr>
          <a:lstStyle/>
          <a:p>
            <a:pPr algn="ctr"/>
            <a:r>
              <a:rPr lang="fr-FR" b="1" dirty="0">
                <a:solidFill>
                  <a:srgbClr val="00B050"/>
                </a:solidFill>
              </a:rPr>
              <a:t>Stark </a:t>
            </a:r>
            <a:r>
              <a:rPr lang="fr-FR" b="1" dirty="0" err="1">
                <a:solidFill>
                  <a:srgbClr val="00B050"/>
                </a:solidFill>
              </a:rPr>
              <a:t>effect</a:t>
            </a:r>
            <a:r>
              <a:rPr lang="fr-FR" b="1" dirty="0">
                <a:solidFill>
                  <a:srgbClr val="00B050"/>
                </a:solidFill>
              </a:rPr>
              <a:t> </a:t>
            </a:r>
            <a:r>
              <a:rPr lang="fr-FR" b="1" dirty="0" err="1">
                <a:solidFill>
                  <a:srgbClr val="00B050"/>
                </a:solidFill>
              </a:rPr>
              <a:t>from</a:t>
            </a:r>
            <a:r>
              <a:rPr lang="fr-FR" b="1" dirty="0">
                <a:solidFill>
                  <a:srgbClr val="00B050"/>
                </a:solidFill>
              </a:rPr>
              <a:t> host </a:t>
            </a:r>
            <a:r>
              <a:rPr lang="fr-FR" b="1" dirty="0" err="1">
                <a:solidFill>
                  <a:srgbClr val="00B050"/>
                </a:solidFill>
              </a:rPr>
              <a:t>crystal</a:t>
            </a:r>
            <a:endParaRPr lang="fr-FR" b="1" dirty="0">
              <a:solidFill>
                <a:srgbClr val="00B050"/>
              </a:solidFill>
            </a:endParaRPr>
          </a:p>
        </p:txBody>
      </p:sp>
      <p:sp>
        <p:nvSpPr>
          <p:cNvPr id="17" name="ZoneTexte 16"/>
          <p:cNvSpPr txBox="1"/>
          <p:nvPr/>
        </p:nvSpPr>
        <p:spPr>
          <a:xfrm>
            <a:off x="5233986" y="5021251"/>
            <a:ext cx="1009650" cy="369332"/>
          </a:xfrm>
          <a:prstGeom prst="rect">
            <a:avLst/>
          </a:prstGeom>
          <a:solidFill>
            <a:schemeClr val="bg1"/>
          </a:solidFill>
        </p:spPr>
        <p:txBody>
          <a:bodyPr wrap="square" rtlCol="0">
            <a:spAutoFit/>
          </a:bodyPr>
          <a:lstStyle/>
          <a:p>
            <a:r>
              <a:rPr lang="fr-FR" dirty="0"/>
              <a:t>0.57 </a:t>
            </a:r>
            <a:r>
              <a:rPr lang="fr-FR" dirty="0" err="1"/>
              <a:t>THz</a:t>
            </a:r>
            <a:endParaRPr lang="fr-FR"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r="45747"/>
          <a:stretch/>
        </p:blipFill>
        <p:spPr>
          <a:xfrm>
            <a:off x="5134681" y="1264970"/>
            <a:ext cx="1108955" cy="1791436"/>
          </a:xfrm>
          <a:prstGeom prst="rect">
            <a:avLst/>
          </a:prstGeom>
        </p:spPr>
      </p:pic>
      <p:sp>
        <p:nvSpPr>
          <p:cNvPr id="12" name="ZoneTexte 11"/>
          <p:cNvSpPr txBox="1"/>
          <p:nvPr/>
        </p:nvSpPr>
        <p:spPr>
          <a:xfrm>
            <a:off x="3887218" y="250780"/>
            <a:ext cx="4448654" cy="523220"/>
          </a:xfrm>
          <a:prstGeom prst="rect">
            <a:avLst/>
          </a:prstGeom>
          <a:noFill/>
        </p:spPr>
        <p:txBody>
          <a:bodyPr wrap="none" rtlCol="0">
            <a:spAutoFit/>
          </a:bodyPr>
          <a:lstStyle/>
          <a:p>
            <a:r>
              <a:rPr lang="fr-FR" sz="2800" dirty="0">
                <a:solidFill>
                  <a:srgbClr val="FF0000"/>
                </a:solidFill>
                <a:latin typeface="Arial" panose="020B0604020202020204" pitchFamily="34" charset="0"/>
                <a:cs typeface="Arial" panose="020B0604020202020204" pitchFamily="34" charset="0"/>
              </a:rPr>
              <a:t>Spin system : Er</a:t>
            </a:r>
            <a:r>
              <a:rPr lang="fr-FR" sz="2800" baseline="30000" dirty="0">
                <a:solidFill>
                  <a:srgbClr val="FF0000"/>
                </a:solidFill>
                <a:latin typeface="Arial" panose="020B0604020202020204" pitchFamily="34" charset="0"/>
                <a:cs typeface="Arial" panose="020B0604020202020204" pitchFamily="34" charset="0"/>
              </a:rPr>
              <a:t>3+</a:t>
            </a:r>
            <a:r>
              <a:rPr lang="fr-FR" sz="2800" dirty="0">
                <a:solidFill>
                  <a:srgbClr val="FF0000"/>
                </a:solidFill>
                <a:latin typeface="Arial" panose="020B0604020202020204" pitchFamily="34" charset="0"/>
                <a:cs typeface="Arial" panose="020B0604020202020204" pitchFamily="34" charset="0"/>
              </a:rPr>
              <a:t>:CaWO</a:t>
            </a:r>
            <a:r>
              <a:rPr lang="fr-FR" sz="2800" baseline="-25000" dirty="0">
                <a:solidFill>
                  <a:srgbClr val="FF0000"/>
                </a:solidFill>
                <a:latin typeface="Arial" panose="020B0604020202020204" pitchFamily="34" charset="0"/>
                <a:cs typeface="Arial" panose="020B0604020202020204" pitchFamily="34" charset="0"/>
              </a:rPr>
              <a:t>4</a:t>
            </a:r>
          </a:p>
        </p:txBody>
      </p:sp>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l="55528" t="10189" r="21029" b="66524"/>
          <a:stretch/>
        </p:blipFill>
        <p:spPr>
          <a:xfrm>
            <a:off x="3458123" y="855943"/>
            <a:ext cx="1024667" cy="892096"/>
          </a:xfrm>
          <a:prstGeom prst="rect">
            <a:avLst/>
          </a:prstGeom>
        </p:spPr>
      </p:pic>
    </p:spTree>
    <p:extLst>
      <p:ext uri="{BB962C8B-B14F-4D97-AF65-F5344CB8AC3E}">
        <p14:creationId xmlns:p14="http://schemas.microsoft.com/office/powerpoint/2010/main" val="3127831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6" name="Image" descr="Image"/>
          <p:cNvPicPr>
            <a:picLocks noChangeAspect="1"/>
          </p:cNvPicPr>
          <p:nvPr/>
        </p:nvPicPr>
        <p:blipFill>
          <a:blip r:embed="rId3"/>
          <a:stretch>
            <a:fillRect/>
          </a:stretch>
        </p:blipFill>
        <p:spPr>
          <a:xfrm>
            <a:off x="212376" y="1630915"/>
            <a:ext cx="8569478" cy="5498170"/>
          </a:xfrm>
          <a:prstGeom prst="rect">
            <a:avLst/>
          </a:prstGeom>
          <a:ln w="12700">
            <a:miter lim="400000"/>
          </a:ln>
        </p:spPr>
      </p:pic>
      <p:sp>
        <p:nvSpPr>
          <p:cNvPr id="17" name="ZoneTexte 16"/>
          <p:cNvSpPr txBox="1"/>
          <p:nvPr/>
        </p:nvSpPr>
        <p:spPr>
          <a:xfrm>
            <a:off x="4762499" y="5753100"/>
            <a:ext cx="1952625" cy="646331"/>
          </a:xfrm>
          <a:prstGeom prst="rect">
            <a:avLst/>
          </a:prstGeom>
          <a:solidFill>
            <a:schemeClr val="bg1"/>
          </a:solidFill>
        </p:spPr>
        <p:txBody>
          <a:bodyPr wrap="square" rtlCol="0">
            <a:spAutoFit/>
          </a:bodyPr>
          <a:lstStyle/>
          <a:p>
            <a:pPr algn="ctr"/>
            <a:r>
              <a:rPr lang="fr-FR" b="1" dirty="0">
                <a:solidFill>
                  <a:srgbClr val="00B050"/>
                </a:solidFill>
              </a:rPr>
              <a:t>Stark </a:t>
            </a:r>
            <a:r>
              <a:rPr lang="fr-FR" b="1" dirty="0" err="1">
                <a:solidFill>
                  <a:srgbClr val="00B050"/>
                </a:solidFill>
              </a:rPr>
              <a:t>effect</a:t>
            </a:r>
            <a:r>
              <a:rPr lang="fr-FR" b="1" dirty="0">
                <a:solidFill>
                  <a:srgbClr val="00B050"/>
                </a:solidFill>
              </a:rPr>
              <a:t> </a:t>
            </a:r>
            <a:r>
              <a:rPr lang="fr-FR" b="1" dirty="0" err="1">
                <a:solidFill>
                  <a:srgbClr val="00B050"/>
                </a:solidFill>
              </a:rPr>
              <a:t>from</a:t>
            </a:r>
            <a:r>
              <a:rPr lang="fr-FR" b="1" dirty="0">
                <a:solidFill>
                  <a:srgbClr val="00B050"/>
                </a:solidFill>
              </a:rPr>
              <a:t> host </a:t>
            </a:r>
            <a:r>
              <a:rPr lang="fr-FR" b="1" dirty="0" err="1">
                <a:solidFill>
                  <a:srgbClr val="00B050"/>
                </a:solidFill>
              </a:rPr>
              <a:t>crystal</a:t>
            </a:r>
            <a:endParaRPr lang="fr-FR" b="1" dirty="0">
              <a:solidFill>
                <a:srgbClr val="00B050"/>
              </a:solidFill>
            </a:endParaRPr>
          </a:p>
        </p:txBody>
      </p:sp>
      <p:sp>
        <p:nvSpPr>
          <p:cNvPr id="4" name="ZoneTexte 3"/>
          <p:cNvSpPr txBox="1"/>
          <p:nvPr/>
        </p:nvSpPr>
        <p:spPr>
          <a:xfrm>
            <a:off x="5233986" y="5021251"/>
            <a:ext cx="1009650" cy="369332"/>
          </a:xfrm>
          <a:prstGeom prst="rect">
            <a:avLst/>
          </a:prstGeom>
          <a:solidFill>
            <a:schemeClr val="bg1"/>
          </a:solidFill>
        </p:spPr>
        <p:txBody>
          <a:bodyPr wrap="square" rtlCol="0">
            <a:spAutoFit/>
          </a:bodyPr>
          <a:lstStyle/>
          <a:p>
            <a:r>
              <a:rPr lang="fr-FR" dirty="0"/>
              <a:t>0.57 </a:t>
            </a:r>
            <a:r>
              <a:rPr lang="fr-FR" dirty="0" err="1"/>
              <a:t>THz</a:t>
            </a:r>
            <a:endParaRPr lang="fr-FR" dirty="0"/>
          </a:p>
        </p:txBody>
      </p:sp>
      <p:sp>
        <p:nvSpPr>
          <p:cNvPr id="5" name="Rectangle 4"/>
          <p:cNvSpPr/>
          <p:nvPr/>
        </p:nvSpPr>
        <p:spPr>
          <a:xfrm>
            <a:off x="6715124" y="2848303"/>
            <a:ext cx="1741347" cy="145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rotWithShape="1">
          <a:blip r:embed="rId4" cstate="print">
            <a:extLst>
              <a:ext uri="{28A0092B-C50C-407E-A947-70E740481C1C}">
                <a14:useLocalDpi xmlns:a14="http://schemas.microsoft.com/office/drawing/2010/main" val="0"/>
              </a:ext>
            </a:extLst>
          </a:blip>
          <a:srcRect r="45747"/>
          <a:stretch/>
        </p:blipFill>
        <p:spPr>
          <a:xfrm>
            <a:off x="5134681" y="1264970"/>
            <a:ext cx="1108955" cy="1791436"/>
          </a:xfrm>
          <a:prstGeom prst="rect">
            <a:avLst/>
          </a:prstGeom>
        </p:spPr>
      </p:pic>
      <p:sp>
        <p:nvSpPr>
          <p:cNvPr id="28" name="ZoneTexte 27"/>
          <p:cNvSpPr txBox="1"/>
          <p:nvPr/>
        </p:nvSpPr>
        <p:spPr>
          <a:xfrm>
            <a:off x="3887218" y="250780"/>
            <a:ext cx="4448654" cy="523220"/>
          </a:xfrm>
          <a:prstGeom prst="rect">
            <a:avLst/>
          </a:prstGeom>
          <a:noFill/>
        </p:spPr>
        <p:txBody>
          <a:bodyPr wrap="none" rtlCol="0">
            <a:spAutoFit/>
          </a:bodyPr>
          <a:lstStyle/>
          <a:p>
            <a:r>
              <a:rPr lang="fr-FR" sz="2800" dirty="0">
                <a:solidFill>
                  <a:srgbClr val="FF0000"/>
                </a:solidFill>
                <a:latin typeface="Arial" panose="020B0604020202020204" pitchFamily="34" charset="0"/>
                <a:cs typeface="Arial" panose="020B0604020202020204" pitchFamily="34" charset="0"/>
              </a:rPr>
              <a:t>Spin system : Er</a:t>
            </a:r>
            <a:r>
              <a:rPr lang="fr-FR" sz="2800" baseline="30000" dirty="0">
                <a:solidFill>
                  <a:srgbClr val="FF0000"/>
                </a:solidFill>
                <a:latin typeface="Arial" panose="020B0604020202020204" pitchFamily="34" charset="0"/>
                <a:cs typeface="Arial" panose="020B0604020202020204" pitchFamily="34" charset="0"/>
              </a:rPr>
              <a:t>3+</a:t>
            </a:r>
            <a:r>
              <a:rPr lang="fr-FR" sz="2800" dirty="0">
                <a:solidFill>
                  <a:srgbClr val="FF0000"/>
                </a:solidFill>
                <a:latin typeface="Arial" panose="020B0604020202020204" pitchFamily="34" charset="0"/>
                <a:cs typeface="Arial" panose="020B0604020202020204" pitchFamily="34" charset="0"/>
              </a:rPr>
              <a:t>:CaWO</a:t>
            </a:r>
            <a:r>
              <a:rPr lang="fr-FR" sz="2800" baseline="-25000" dirty="0">
                <a:solidFill>
                  <a:srgbClr val="FF0000"/>
                </a:solidFill>
                <a:latin typeface="Arial" panose="020B0604020202020204" pitchFamily="34" charset="0"/>
                <a:cs typeface="Arial" panose="020B0604020202020204" pitchFamily="34" charset="0"/>
              </a:rPr>
              <a:t>4</a:t>
            </a:r>
          </a:p>
        </p:txBody>
      </p:sp>
      <p:pic>
        <p:nvPicPr>
          <p:cNvPr id="29" name="Image 28"/>
          <p:cNvPicPr>
            <a:picLocks noChangeAspect="1"/>
          </p:cNvPicPr>
          <p:nvPr/>
        </p:nvPicPr>
        <p:blipFill rotWithShape="1">
          <a:blip r:embed="rId5">
            <a:extLst>
              <a:ext uri="{28A0092B-C50C-407E-A947-70E740481C1C}">
                <a14:useLocalDpi xmlns:a14="http://schemas.microsoft.com/office/drawing/2010/main" val="0"/>
              </a:ext>
            </a:extLst>
          </a:blip>
          <a:srcRect l="55528" t="10189" r="21029" b="66524"/>
          <a:stretch/>
        </p:blipFill>
        <p:spPr>
          <a:xfrm>
            <a:off x="3458123" y="855943"/>
            <a:ext cx="1024667" cy="892096"/>
          </a:xfrm>
          <a:prstGeom prst="rect">
            <a:avLst/>
          </a:prstGeom>
        </p:spPr>
      </p:pic>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5365AA69-5188-4CB5-3296-D7D6C85EEFD4}"/>
                  </a:ext>
                </a:extLst>
              </p:cNvPr>
              <p:cNvSpPr txBox="1"/>
              <p:nvPr/>
            </p:nvSpPr>
            <p:spPr>
              <a:xfrm>
                <a:off x="7585797" y="1016247"/>
                <a:ext cx="3858236" cy="846194"/>
              </a:xfrm>
              <a:prstGeom prst="rect">
                <a:avLst/>
              </a:prstGeom>
              <a:noFill/>
            </p:spPr>
            <p:txBody>
              <a:bodyPr wrap="none" rtlCol="0">
                <a:spAutoFit/>
              </a:bodyPr>
              <a:lstStyle/>
              <a:p>
                <a:r>
                  <a:rPr lang="en-US" sz="1600" dirty="0"/>
                  <a:t>Free-space radiative lifetime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r>
                          <m:rPr>
                            <m:sty m:val="p"/>
                          </m:rPr>
                          <a:rPr lang="en-US" sz="1600" b="0" i="0" smtClean="0">
                            <a:latin typeface="Cambria Math" panose="02040503050406030204" pitchFamily="18" charset="0"/>
                          </a:rPr>
                          <m:t>rad</m:t>
                        </m:r>
                      </m:sub>
                    </m:sSub>
                    <m:r>
                      <a:rPr lang="en-US" sz="160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11</m:t>
                        </m:r>
                      </m:sup>
                    </m:sSup>
                    <m:r>
                      <a:rPr lang="en-US" sz="1600" b="0" i="1"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s</m:t>
                    </m:r>
                  </m:oMath>
                </a14:m>
                <a:endParaRPr lang="en-US" sz="1600" b="0" dirty="0">
                  <a:ea typeface="Cambria Math" panose="02040503050406030204" pitchFamily="18" charset="0"/>
                </a:endParaRPr>
              </a:p>
              <a:p>
                <a:r>
                  <a:rPr lang="en-US" sz="1600" dirty="0">
                    <a:ea typeface="Cambria Math" panose="02040503050406030204" pitchFamily="18" charset="0"/>
                  </a:rPr>
                  <a:t>(</a:t>
                </a:r>
                <a14:m>
                  <m:oMath xmlns:m="http://schemas.openxmlformats.org/officeDocument/2006/math">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3</m:t>
                        </m:r>
                      </m:sup>
                    </m:sSup>
                  </m:oMath>
                </a14:m>
                <a:r>
                  <a:rPr lang="en-US" sz="1600" b="0" dirty="0">
                    <a:ea typeface="Cambria Math" panose="02040503050406030204" pitchFamily="18" charset="0"/>
                  </a:rPr>
                  <a:t> PhD durations)</a:t>
                </a:r>
              </a:p>
              <a:p>
                <a:r>
                  <a:rPr lang="en-US" sz="1600" dirty="0">
                    <a:ea typeface="Cambria Math" panose="02040503050406030204" pitchFamily="18" charset="0"/>
                  </a:rPr>
                  <a:t>→ Need high Purcell factor</a:t>
                </a:r>
                <a:endParaRPr lang="en-US" sz="1600" b="0" dirty="0">
                  <a:ea typeface="Cambria Math" panose="02040503050406030204" pitchFamily="18" charset="0"/>
                </a:endParaRPr>
              </a:p>
            </p:txBody>
          </p:sp>
        </mc:Choice>
        <mc:Fallback xmlns="">
          <p:sp>
            <p:nvSpPr>
              <p:cNvPr id="3" name="Textfeld 2">
                <a:extLst>
                  <a:ext uri="{FF2B5EF4-FFF2-40B4-BE49-F238E27FC236}">
                    <a16:creationId xmlns:a16="http://schemas.microsoft.com/office/drawing/2014/main" id="{5365AA69-5188-4CB5-3296-D7D6C85EEFD4}"/>
                  </a:ext>
                </a:extLst>
              </p:cNvPr>
              <p:cNvSpPr txBox="1">
                <a:spLocks noRot="1" noChangeAspect="1" noMove="1" noResize="1" noEditPoints="1" noAdjustHandles="1" noChangeArrowheads="1" noChangeShapeType="1" noTextEdit="1"/>
              </p:cNvSpPr>
              <p:nvPr/>
            </p:nvSpPr>
            <p:spPr>
              <a:xfrm>
                <a:off x="7585797" y="1016247"/>
                <a:ext cx="3858236" cy="846194"/>
              </a:xfrm>
              <a:prstGeom prst="rect">
                <a:avLst/>
              </a:prstGeom>
              <a:blipFill>
                <a:blip r:embed="rId6"/>
                <a:stretch>
                  <a:fillRect l="-790" t="-1439" b="-8633"/>
                </a:stretch>
              </a:blipFill>
            </p:spPr>
            <p:txBody>
              <a:bodyPr/>
              <a:lstStyle/>
              <a:p>
                <a:r>
                  <a:rPr lang="fr-FR">
                    <a:noFill/>
                  </a:rPr>
                  <a:t> </a:t>
                </a:r>
              </a:p>
            </p:txBody>
          </p:sp>
        </mc:Fallback>
      </mc:AlternateContent>
      <p:sp>
        <p:nvSpPr>
          <p:cNvPr id="2" name="Rectangle 1"/>
          <p:cNvSpPr/>
          <p:nvPr/>
        </p:nvSpPr>
        <p:spPr>
          <a:xfrm>
            <a:off x="7267575" y="4591050"/>
            <a:ext cx="1188896" cy="799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76"/>
              <p:cNvSpPr txBox="1"/>
              <p:nvPr/>
            </p:nvSpPr>
            <p:spPr>
              <a:xfrm>
                <a:off x="7282428" y="4754201"/>
                <a:ext cx="25433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𝐻</m:t>
                          </m:r>
                        </m:e>
                        <m:sub>
                          <m:r>
                            <a:rPr lang="fr-FR" sz="2000" b="0" i="1" smtClean="0">
                              <a:latin typeface="Cambria Math" panose="02040503050406030204" pitchFamily="18" charset="0"/>
                            </a:rPr>
                            <m:t>𝑍𝑒𝑒𝑚𝑎𝑛</m:t>
                          </m:r>
                        </m:sub>
                      </m:sSub>
                      <m:r>
                        <a:rPr lang="fr-FR" sz="2000" b="0" i="1" smtClean="0">
                          <a:latin typeface="Cambria Math" panose="02040503050406030204" pitchFamily="18" charset="0"/>
                        </a:rPr>
                        <m:t>=−</m:t>
                      </m:r>
                      <m:r>
                        <a:rPr lang="fr-FR" sz="2000" b="1" i="1" smtClean="0">
                          <a:latin typeface="Cambria Math" panose="02040503050406030204" pitchFamily="18" charset="0"/>
                        </a:rPr>
                        <m:t>𝑺</m:t>
                      </m:r>
                      <m:r>
                        <a:rPr lang="fr-FR" sz="2000" b="0" i="1" smtClean="0">
                          <a:latin typeface="Cambria Math" panose="02040503050406030204" pitchFamily="18" charset="0"/>
                        </a:rPr>
                        <m:t>⋅</m:t>
                      </m:r>
                      <m:r>
                        <a:rPr lang="fr-FR" sz="2000" b="1" i="1" smtClean="0">
                          <a:latin typeface="Cambria Math" panose="02040503050406030204" pitchFamily="18" charset="0"/>
                        </a:rPr>
                        <m:t>𝜸</m:t>
                      </m:r>
                      <m:r>
                        <a:rPr lang="fr-FR" sz="2000" b="0" i="1" smtClean="0">
                          <a:latin typeface="Cambria Math" panose="02040503050406030204" pitchFamily="18" charset="0"/>
                        </a:rPr>
                        <m:t>⋅</m:t>
                      </m:r>
                      <m:r>
                        <a:rPr lang="fr-FR" sz="2000" b="1" i="1" smtClean="0">
                          <a:latin typeface="Cambria Math" panose="02040503050406030204" pitchFamily="18" charset="0"/>
                        </a:rPr>
                        <m:t>𝑩</m:t>
                      </m:r>
                    </m:oMath>
                  </m:oMathPara>
                </a14:m>
                <a:endParaRPr lang="fr-FR" sz="2000" b="1" dirty="0"/>
              </a:p>
            </p:txBody>
          </p:sp>
        </mc:Choice>
        <mc:Fallback xmlns="">
          <p:sp>
            <p:nvSpPr>
              <p:cNvPr id="11" name="ZoneTexte 76"/>
              <p:cNvSpPr txBox="1">
                <a:spLocks noRot="1" noChangeAspect="1" noMove="1" noResize="1" noEditPoints="1" noAdjustHandles="1" noChangeArrowheads="1" noChangeShapeType="1" noTextEdit="1"/>
              </p:cNvSpPr>
              <p:nvPr/>
            </p:nvSpPr>
            <p:spPr>
              <a:xfrm>
                <a:off x="7282428" y="4754201"/>
                <a:ext cx="2543325" cy="400110"/>
              </a:xfrm>
              <a:prstGeom prst="rect">
                <a:avLst/>
              </a:prstGeom>
              <a:blipFill>
                <a:blip r:embed="rId7"/>
                <a:stretch>
                  <a:fillRect b="-4545"/>
                </a:stretch>
              </a:blipFill>
            </p:spPr>
            <p:txBody>
              <a:bodyPr/>
              <a:lstStyle/>
              <a:p>
                <a:r>
                  <a:rPr lang="fr-FR">
                    <a:noFill/>
                  </a:rPr>
                  <a:t> </a:t>
                </a:r>
              </a:p>
            </p:txBody>
          </p:sp>
        </mc:Fallback>
      </mc:AlternateContent>
      <p:grpSp>
        <p:nvGrpSpPr>
          <p:cNvPr id="6" name="Group 5">
            <a:extLst>
              <a:ext uri="{FF2B5EF4-FFF2-40B4-BE49-F238E27FC236}">
                <a16:creationId xmlns:a16="http://schemas.microsoft.com/office/drawing/2014/main" id="{D76221F9-2E58-4643-BE62-4F318AAFCA78}"/>
              </a:ext>
            </a:extLst>
          </p:cNvPr>
          <p:cNvGrpSpPr/>
          <p:nvPr/>
        </p:nvGrpSpPr>
        <p:grpSpPr>
          <a:xfrm>
            <a:off x="6486524" y="2538089"/>
            <a:ext cx="6096000" cy="1334659"/>
            <a:chOff x="6486524" y="2538089"/>
            <a:chExt cx="6096000" cy="1334659"/>
          </a:xfrm>
        </p:grpSpPr>
        <p:sp>
          <p:nvSpPr>
            <p:cNvPr id="13" name="ZoneTexte 79"/>
            <p:cNvSpPr txBox="1"/>
            <p:nvPr/>
          </p:nvSpPr>
          <p:spPr>
            <a:xfrm>
              <a:off x="10323539" y="2538089"/>
              <a:ext cx="282450" cy="369332"/>
            </a:xfrm>
            <a:prstGeom prst="rect">
              <a:avLst/>
            </a:prstGeom>
            <a:noFill/>
          </p:spPr>
          <p:txBody>
            <a:bodyPr wrap="none" rtlCol="0">
              <a:spAutoFit/>
            </a:bodyPr>
            <a:lstStyle/>
            <a:p>
              <a:r>
                <a:rPr lang="fr-FR" dirty="0"/>
                <a:t>c</a:t>
              </a:r>
            </a:p>
          </p:txBody>
        </p:sp>
        <mc:AlternateContent xmlns:mc="http://schemas.openxmlformats.org/markup-compatibility/2006" xmlns:a14="http://schemas.microsoft.com/office/drawing/2010/main">
          <mc:Choice Requires="a14">
            <p:sp>
              <p:nvSpPr>
                <p:cNvPr id="14" name="Rectangle 13"/>
                <p:cNvSpPr/>
                <p:nvPr/>
              </p:nvSpPr>
              <p:spPr>
                <a:xfrm>
                  <a:off x="6486524" y="2966538"/>
                  <a:ext cx="6096000" cy="90621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fr-FR" sz="2000" b="1" i="1" smtClean="0">
                                <a:latin typeface="Cambria Math" panose="02040503050406030204" pitchFamily="18" charset="0"/>
                              </a:rPr>
                              <m:t>𝜸</m:t>
                            </m:r>
                          </m:num>
                          <m:den>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den>
                        </m:f>
                        <m:d>
                          <m:dPr>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eqArr>
                                    <m:eqArrPr>
                                      <m:ctrlPr>
                                        <a:rPr lang="en-US" sz="2000" i="1">
                                          <a:latin typeface="Cambria Math" panose="02040503050406030204" pitchFamily="18" charset="0"/>
                                        </a:rPr>
                                      </m:ctrlPr>
                                    </m:eqArrPr>
                                    <m:e>
                                      <m:r>
                                        <a:rPr lang="en-US" sz="2000" i="1">
                                          <a:latin typeface="Cambria Math" panose="02040503050406030204" pitchFamily="18" charset="0"/>
                                        </a:rPr>
                                        <m:t>117</m:t>
                                      </m:r>
                                      <m:r>
                                        <a:rPr lang="fr-FR" sz="2000" b="0" i="1" smtClean="0">
                                          <a:latin typeface="Cambria Math" panose="02040503050406030204" pitchFamily="18" charset="0"/>
                                        </a:rPr>
                                        <m:t>.3</m:t>
                                      </m:r>
                                    </m:e>
                                    <m:e>
                                      <m:r>
                                        <a:rPr lang="en-US" sz="2000" i="1">
                                          <a:latin typeface="Cambria Math" panose="02040503050406030204" pitchFamily="18" charset="0"/>
                                        </a:rPr>
                                        <m:t>0</m:t>
                                      </m:r>
                                    </m:e>
                                  </m:eqArr>
                                </m:e>
                                <m:e>
                                  <m:eqArr>
                                    <m:eqArrPr>
                                      <m:ctrlPr>
                                        <a:rPr lang="en-US" sz="2000" i="1">
                                          <a:latin typeface="Cambria Math" panose="02040503050406030204" pitchFamily="18" charset="0"/>
                                        </a:rPr>
                                      </m:ctrlPr>
                                    </m:eqArrPr>
                                    <m:e>
                                      <m:r>
                                        <a:rPr lang="en-US" sz="2000" i="1">
                                          <a:latin typeface="Cambria Math" panose="02040503050406030204" pitchFamily="18" charset="0"/>
                                        </a:rPr>
                                        <m:t>0</m:t>
                                      </m:r>
                                    </m:e>
                                    <m:e>
                                      <m:r>
                                        <a:rPr lang="en-US" sz="2000" i="1">
                                          <a:latin typeface="Cambria Math" panose="02040503050406030204" pitchFamily="18" charset="0"/>
                                        </a:rPr>
                                        <m:t>117</m:t>
                                      </m:r>
                                      <m:r>
                                        <a:rPr lang="fr-FR" sz="2000" b="0" i="1" smtClean="0">
                                          <a:latin typeface="Cambria Math" panose="02040503050406030204" pitchFamily="18" charset="0"/>
                                        </a:rPr>
                                        <m:t>.3</m:t>
                                      </m:r>
                                    </m:e>
                                  </m:eqArr>
                                </m:e>
                              </m:mr>
                              <m:mr>
                                <m:e>
                                  <m:r>
                                    <a:rPr lang="en-US" sz="2000" i="1">
                                      <a:latin typeface="Cambria Math" panose="02040503050406030204" pitchFamily="18" charset="0"/>
                                    </a:rPr>
                                    <m:t>0</m:t>
                                  </m:r>
                                </m:e>
                                <m:e>
                                  <m:r>
                                    <a:rPr lang="en-US" sz="2000" i="1">
                                      <a:latin typeface="Cambria Math" panose="02040503050406030204" pitchFamily="18" charset="0"/>
                                    </a:rPr>
                                    <m:t>0</m:t>
                                  </m:r>
                                </m:e>
                              </m:mr>
                            </m:m>
                            <m:r>
                              <a:rPr lang="en-US" sz="2000" i="1">
                                <a:latin typeface="Cambria Math" panose="02040503050406030204" pitchFamily="18" charset="0"/>
                              </a:rPr>
                              <m:t>    </m:t>
                            </m:r>
                            <m:eqArr>
                              <m:eqArrPr>
                                <m:ctrlPr>
                                  <a:rPr lang="en-US" sz="2000" i="1">
                                    <a:latin typeface="Cambria Math" panose="02040503050406030204" pitchFamily="18" charset="0"/>
                                  </a:rPr>
                                </m:ctrlPr>
                              </m:eqArrPr>
                              <m:e>
                                <m:r>
                                  <a:rPr lang="en-US" sz="2000" i="1">
                                    <a:latin typeface="Cambria Math" panose="02040503050406030204" pitchFamily="18" charset="0"/>
                                  </a:rPr>
                                  <m:t>0</m:t>
                                </m:r>
                              </m:e>
                              <m:e>
                                <m:r>
                                  <a:rPr lang="en-US" sz="2000" i="1">
                                    <a:latin typeface="Cambria Math" panose="02040503050406030204" pitchFamily="18" charset="0"/>
                                  </a:rPr>
                                  <m:t>0</m:t>
                                </m:r>
                              </m:e>
                              <m:e>
                                <m:r>
                                  <a:rPr lang="en-US" sz="2000" i="1">
                                    <a:latin typeface="Cambria Math" panose="02040503050406030204" pitchFamily="18" charset="0"/>
                                  </a:rPr>
                                  <m:t>1</m:t>
                                </m:r>
                                <m:r>
                                  <a:rPr lang="fr-FR" sz="2000" b="0" i="1" smtClean="0">
                                    <a:latin typeface="Cambria Math" panose="02040503050406030204" pitchFamily="18" charset="0"/>
                                  </a:rPr>
                                  <m:t>7.45</m:t>
                                </m:r>
                              </m:e>
                            </m:eqArr>
                          </m:e>
                        </m:d>
                        <m:r>
                          <m:rPr>
                            <m:sty m:val="p"/>
                          </m:rPr>
                          <a:rPr lang="en-US" sz="2000" i="0">
                            <a:latin typeface="Cambria Math" panose="02040503050406030204" pitchFamily="18" charset="0"/>
                          </a:rPr>
                          <m:t>GHz</m:t>
                        </m:r>
                        <m:r>
                          <a:rPr lang="en-US" sz="2000" i="0">
                            <a:latin typeface="Cambria Math" panose="02040503050406030204" pitchFamily="18" charset="0"/>
                          </a:rPr>
                          <m:t>/</m:t>
                        </m:r>
                        <m:r>
                          <m:rPr>
                            <m:sty m:val="p"/>
                          </m:rPr>
                          <a:rPr lang="en-US" sz="2000" i="0">
                            <a:latin typeface="Cambria Math" panose="02040503050406030204" pitchFamily="18" charset="0"/>
                          </a:rPr>
                          <m:t>T</m:t>
                        </m:r>
                      </m:oMath>
                    </m:oMathPara>
                  </a14:m>
                  <a:endParaRPr lang="fr-FR" sz="2000" dirty="0"/>
                </a:p>
              </p:txBody>
            </p:sp>
          </mc:Choice>
          <mc:Fallback xmlns="">
            <p:sp>
              <p:nvSpPr>
                <p:cNvPr id="14" name="Rectangle 13"/>
                <p:cNvSpPr>
                  <a:spLocks noRot="1" noChangeAspect="1" noMove="1" noResize="1" noEditPoints="1" noAdjustHandles="1" noChangeArrowheads="1" noChangeShapeType="1" noTextEdit="1"/>
                </p:cNvSpPr>
                <p:nvPr/>
              </p:nvSpPr>
              <p:spPr>
                <a:xfrm>
                  <a:off x="6486524" y="2966538"/>
                  <a:ext cx="6096000" cy="906210"/>
                </a:xfrm>
                <a:prstGeom prst="rect">
                  <a:avLst/>
                </a:prstGeom>
                <a:blipFill>
                  <a:blip r:embed="rId8"/>
                  <a:stretch>
                    <a:fillRect/>
                  </a:stretch>
                </a:blipFill>
              </p:spPr>
              <p:txBody>
                <a:bodyPr/>
                <a:lstStyle/>
                <a:p>
                  <a:r>
                    <a:rPr lang="en-US">
                      <a:noFill/>
                    </a:rPr>
                    <a:t> </a:t>
                  </a:r>
                </a:p>
              </p:txBody>
            </p:sp>
          </mc:Fallback>
        </mc:AlternateContent>
        <p:sp>
          <p:nvSpPr>
            <p:cNvPr id="15" name="ZoneTexte 79"/>
            <p:cNvSpPr txBox="1"/>
            <p:nvPr/>
          </p:nvSpPr>
          <p:spPr>
            <a:xfrm>
              <a:off x="9492817" y="2538089"/>
              <a:ext cx="306494" cy="369332"/>
            </a:xfrm>
            <a:prstGeom prst="rect">
              <a:avLst/>
            </a:prstGeom>
            <a:noFill/>
          </p:spPr>
          <p:txBody>
            <a:bodyPr wrap="none" rtlCol="0">
              <a:spAutoFit/>
            </a:bodyPr>
            <a:lstStyle/>
            <a:p>
              <a:r>
                <a:rPr lang="fr-FR" dirty="0"/>
                <a:t>b</a:t>
              </a:r>
            </a:p>
          </p:txBody>
        </p:sp>
        <p:sp>
          <p:nvSpPr>
            <p:cNvPr id="18" name="ZoneTexte 79"/>
            <p:cNvSpPr txBox="1"/>
            <p:nvPr/>
          </p:nvSpPr>
          <p:spPr>
            <a:xfrm>
              <a:off x="8620848" y="2538089"/>
              <a:ext cx="295274" cy="369332"/>
            </a:xfrm>
            <a:prstGeom prst="rect">
              <a:avLst/>
            </a:prstGeom>
            <a:noFill/>
          </p:spPr>
          <p:txBody>
            <a:bodyPr wrap="none" rtlCol="0">
              <a:spAutoFit/>
            </a:bodyPr>
            <a:lstStyle/>
            <a:p>
              <a:r>
                <a:rPr lang="fr-FR" dirty="0"/>
                <a:t>a</a:t>
              </a:r>
            </a:p>
          </p:txBody>
        </p:sp>
      </p:grpSp>
    </p:spTree>
    <p:extLst>
      <p:ext uri="{BB962C8B-B14F-4D97-AF65-F5344CB8AC3E}">
        <p14:creationId xmlns:p14="http://schemas.microsoft.com/office/powerpoint/2010/main" val="17871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634" y="934319"/>
            <a:ext cx="5767364" cy="5791395"/>
          </a:xfrm>
          <a:prstGeom prst="roundRect">
            <a:avLst>
              <a:gd name="adj" fmla="val 25187"/>
            </a:avLst>
          </a:prstGeom>
        </p:spPr>
      </p:pic>
      <p:sp>
        <p:nvSpPr>
          <p:cNvPr id="4" name="ZoneTexte 45"/>
          <p:cNvSpPr txBox="1"/>
          <p:nvPr/>
        </p:nvSpPr>
        <p:spPr>
          <a:xfrm>
            <a:off x="3292996" y="159987"/>
            <a:ext cx="5423281"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Experimental</a:t>
            </a:r>
            <a:r>
              <a:rPr lang="fr-FR" sz="3200" dirty="0">
                <a:solidFill>
                  <a:srgbClr val="FF0000"/>
                </a:solidFill>
                <a:latin typeface="Arial" panose="020B0604020202020204" pitchFamily="34" charset="0"/>
                <a:cs typeface="Arial" panose="020B0604020202020204" pitchFamily="34" charset="0"/>
              </a:rPr>
              <a:t> setup </a:t>
            </a:r>
            <a:r>
              <a:rPr lang="fr-FR" sz="3200" dirty="0" err="1">
                <a:solidFill>
                  <a:srgbClr val="FF0000"/>
                </a:solidFill>
                <a:latin typeface="Arial" panose="020B0604020202020204" pitchFamily="34" charset="0"/>
                <a:cs typeface="Arial" panose="020B0604020202020204" pitchFamily="34" charset="0"/>
              </a:rPr>
              <a:t>overview</a:t>
            </a:r>
            <a:endParaRPr lang="fr-FR" sz="3200" baseline="-250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rot="19731447">
            <a:off x="2325821" y="2963766"/>
            <a:ext cx="1998817" cy="369332"/>
          </a:xfrm>
          <a:prstGeom prst="rect">
            <a:avLst/>
          </a:prstGeom>
          <a:noFill/>
        </p:spPr>
        <p:txBody>
          <a:bodyPr wrap="none" rtlCol="0">
            <a:spAutoFit/>
          </a:bodyPr>
          <a:lstStyle/>
          <a:p>
            <a:r>
              <a:rPr lang="de-DE" dirty="0" err="1"/>
              <a:t>Microwave</a:t>
            </a:r>
            <a:r>
              <a:rPr lang="de-DE" dirty="0"/>
              <a:t> pulse in</a:t>
            </a:r>
            <a:endParaRPr lang="fr-FR" dirty="0"/>
          </a:p>
        </p:txBody>
      </p:sp>
      <p:sp>
        <p:nvSpPr>
          <p:cNvPr id="6" name="TextBox 5"/>
          <p:cNvSpPr txBox="1"/>
          <p:nvPr/>
        </p:nvSpPr>
        <p:spPr>
          <a:xfrm rot="1872468">
            <a:off x="3650768" y="5625310"/>
            <a:ext cx="1767920" cy="646331"/>
          </a:xfrm>
          <a:prstGeom prst="rect">
            <a:avLst/>
          </a:prstGeom>
          <a:noFill/>
        </p:spPr>
        <p:txBody>
          <a:bodyPr wrap="none" rtlCol="0">
            <a:spAutoFit/>
          </a:bodyPr>
          <a:lstStyle/>
          <a:p>
            <a:pPr algn="ctr"/>
            <a:r>
              <a:rPr lang="de-DE" dirty="0" err="1">
                <a:solidFill>
                  <a:srgbClr val="FCC268"/>
                </a:solidFill>
              </a:rPr>
              <a:t>Superconducting</a:t>
            </a:r>
            <a:endParaRPr lang="de-DE" dirty="0">
              <a:solidFill>
                <a:srgbClr val="FCC268"/>
              </a:solidFill>
            </a:endParaRPr>
          </a:p>
          <a:p>
            <a:pPr algn="ctr"/>
            <a:r>
              <a:rPr lang="de-DE" dirty="0" err="1">
                <a:solidFill>
                  <a:srgbClr val="FCC268"/>
                </a:solidFill>
              </a:rPr>
              <a:t>resonator</a:t>
            </a:r>
            <a:endParaRPr lang="fr-FR" dirty="0">
              <a:solidFill>
                <a:srgbClr val="FCC268"/>
              </a:solidFill>
            </a:endParaRPr>
          </a:p>
        </p:txBody>
      </p:sp>
      <p:sp>
        <p:nvSpPr>
          <p:cNvPr id="7" name="TextBox 6"/>
          <p:cNvSpPr txBox="1"/>
          <p:nvPr/>
        </p:nvSpPr>
        <p:spPr>
          <a:xfrm rot="19734370">
            <a:off x="7014343" y="5763808"/>
            <a:ext cx="1549591" cy="369332"/>
          </a:xfrm>
          <a:prstGeom prst="rect">
            <a:avLst/>
          </a:prstGeom>
          <a:noFill/>
        </p:spPr>
        <p:txBody>
          <a:bodyPr wrap="none" rtlCol="0">
            <a:spAutoFit/>
          </a:bodyPr>
          <a:lstStyle/>
          <a:p>
            <a:r>
              <a:rPr lang="de-DE" dirty="0">
                <a:solidFill>
                  <a:srgbClr val="6EBFE2"/>
                </a:solidFill>
              </a:rPr>
              <a:t>CaWO</a:t>
            </a:r>
            <a:r>
              <a:rPr lang="de-DE" baseline="-25000" dirty="0">
                <a:solidFill>
                  <a:srgbClr val="6EBFE2"/>
                </a:solidFill>
              </a:rPr>
              <a:t>4</a:t>
            </a:r>
            <a:r>
              <a:rPr lang="de-DE" dirty="0">
                <a:solidFill>
                  <a:srgbClr val="6EBFE2"/>
                </a:solidFill>
              </a:rPr>
              <a:t> </a:t>
            </a:r>
            <a:r>
              <a:rPr lang="de-DE" dirty="0" err="1">
                <a:solidFill>
                  <a:srgbClr val="6EBFE2"/>
                </a:solidFill>
              </a:rPr>
              <a:t>crystal</a:t>
            </a:r>
            <a:endParaRPr lang="fr-FR" dirty="0">
              <a:solidFill>
                <a:srgbClr val="6EBFE2"/>
              </a:solidFill>
            </a:endParaRPr>
          </a:p>
        </p:txBody>
      </p:sp>
      <p:sp>
        <p:nvSpPr>
          <p:cNvPr id="8" name="TextBox 7"/>
          <p:cNvSpPr txBox="1"/>
          <p:nvPr/>
        </p:nvSpPr>
        <p:spPr>
          <a:xfrm>
            <a:off x="8631110" y="4353263"/>
            <a:ext cx="3339825" cy="369332"/>
          </a:xfrm>
          <a:prstGeom prst="rect">
            <a:avLst/>
          </a:prstGeom>
          <a:noFill/>
        </p:spPr>
        <p:txBody>
          <a:bodyPr wrap="none" rtlCol="0">
            <a:spAutoFit/>
          </a:bodyPr>
          <a:lstStyle/>
          <a:p>
            <a:r>
              <a:rPr lang="de-DE" dirty="0">
                <a:solidFill>
                  <a:srgbClr val="D74E5D"/>
                </a:solidFill>
              </a:rPr>
              <a:t>Er</a:t>
            </a:r>
            <a:r>
              <a:rPr lang="de-DE" baseline="30000" dirty="0">
                <a:solidFill>
                  <a:srgbClr val="D74E5D"/>
                </a:solidFill>
              </a:rPr>
              <a:t>3+</a:t>
            </a:r>
            <a:r>
              <a:rPr lang="de-DE" dirty="0">
                <a:solidFill>
                  <a:srgbClr val="D74E5D"/>
                </a:solidFill>
              </a:rPr>
              <a:t> </a:t>
            </a:r>
            <a:r>
              <a:rPr lang="de-DE" dirty="0" err="1">
                <a:solidFill>
                  <a:srgbClr val="D74E5D"/>
                </a:solidFill>
              </a:rPr>
              <a:t>ion</a:t>
            </a:r>
            <a:r>
              <a:rPr lang="de-DE" dirty="0">
                <a:solidFill>
                  <a:srgbClr val="D74E5D"/>
                </a:solidFill>
              </a:rPr>
              <a:t> </a:t>
            </a:r>
            <a:r>
              <a:rPr lang="de-DE" dirty="0" err="1">
                <a:solidFill>
                  <a:srgbClr val="FFC000"/>
                </a:solidFill>
              </a:rPr>
              <a:t>with</a:t>
            </a:r>
            <a:r>
              <a:rPr lang="de-DE" dirty="0">
                <a:solidFill>
                  <a:srgbClr val="FFC000"/>
                </a:solidFill>
              </a:rPr>
              <a:t> </a:t>
            </a:r>
            <a:r>
              <a:rPr lang="de-DE" dirty="0" err="1">
                <a:solidFill>
                  <a:srgbClr val="FFC000"/>
                </a:solidFill>
              </a:rPr>
              <a:t>nearby</a:t>
            </a:r>
            <a:r>
              <a:rPr lang="de-DE" dirty="0">
                <a:solidFill>
                  <a:srgbClr val="FFC000"/>
                </a:solidFill>
              </a:rPr>
              <a:t> </a:t>
            </a:r>
            <a:r>
              <a:rPr lang="de-DE" dirty="0" err="1">
                <a:solidFill>
                  <a:srgbClr val="FFC000"/>
                </a:solidFill>
              </a:rPr>
              <a:t>nuclear</a:t>
            </a:r>
            <a:r>
              <a:rPr lang="de-DE" dirty="0">
                <a:solidFill>
                  <a:srgbClr val="FFC000"/>
                </a:solidFill>
              </a:rPr>
              <a:t> </a:t>
            </a:r>
            <a:r>
              <a:rPr lang="de-DE" dirty="0" err="1">
                <a:solidFill>
                  <a:srgbClr val="FFC000"/>
                </a:solidFill>
              </a:rPr>
              <a:t>spins</a:t>
            </a:r>
            <a:endParaRPr lang="fr-FR" dirty="0">
              <a:solidFill>
                <a:srgbClr val="FFC000"/>
              </a:solidFill>
            </a:endParaRPr>
          </a:p>
        </p:txBody>
      </p:sp>
      <p:sp>
        <p:nvSpPr>
          <p:cNvPr id="9" name="TextBox 8"/>
          <p:cNvSpPr txBox="1"/>
          <p:nvPr/>
        </p:nvSpPr>
        <p:spPr>
          <a:xfrm>
            <a:off x="5804958" y="2608264"/>
            <a:ext cx="2450671" cy="369332"/>
          </a:xfrm>
          <a:prstGeom prst="rect">
            <a:avLst/>
          </a:prstGeom>
          <a:noFill/>
        </p:spPr>
        <p:txBody>
          <a:bodyPr wrap="none" rtlCol="0">
            <a:spAutoFit/>
          </a:bodyPr>
          <a:lstStyle/>
          <a:p>
            <a:r>
              <a:rPr lang="de-DE" dirty="0" err="1">
                <a:solidFill>
                  <a:srgbClr val="3DB64E"/>
                </a:solidFill>
              </a:rPr>
              <a:t>Resonance</a:t>
            </a:r>
            <a:r>
              <a:rPr lang="de-DE" dirty="0">
                <a:solidFill>
                  <a:srgbClr val="3DB64E"/>
                </a:solidFill>
              </a:rPr>
              <a:t> </a:t>
            </a:r>
            <a:r>
              <a:rPr lang="de-DE" dirty="0" err="1">
                <a:solidFill>
                  <a:srgbClr val="3DB64E"/>
                </a:solidFill>
              </a:rPr>
              <a:t>fluorescence</a:t>
            </a:r>
            <a:endParaRPr lang="fr-FR" dirty="0">
              <a:solidFill>
                <a:srgbClr val="3DB64E"/>
              </a:solidFill>
            </a:endParaRPr>
          </a:p>
        </p:txBody>
      </p:sp>
      <p:sp>
        <p:nvSpPr>
          <p:cNvPr id="10" name="TextBox 9"/>
          <p:cNvSpPr txBox="1"/>
          <p:nvPr/>
        </p:nvSpPr>
        <p:spPr>
          <a:xfrm>
            <a:off x="5251393" y="1058305"/>
            <a:ext cx="748923" cy="369332"/>
          </a:xfrm>
          <a:prstGeom prst="rect">
            <a:avLst/>
          </a:prstGeom>
          <a:noFill/>
        </p:spPr>
        <p:txBody>
          <a:bodyPr wrap="none" rtlCol="0">
            <a:spAutoFit/>
          </a:bodyPr>
          <a:lstStyle/>
          <a:p>
            <a:r>
              <a:rPr lang="de-DE" dirty="0"/>
              <a:t>SMPD</a:t>
            </a:r>
            <a:endParaRPr lang="fr-FR" dirty="0"/>
          </a:p>
        </p:txBody>
      </p:sp>
      <p:grpSp>
        <p:nvGrpSpPr>
          <p:cNvPr id="14" name="Group 13"/>
          <p:cNvGrpSpPr>
            <a:grpSpLocks noChangeAspect="1"/>
          </p:cNvGrpSpPr>
          <p:nvPr/>
        </p:nvGrpSpPr>
        <p:grpSpPr>
          <a:xfrm>
            <a:off x="12430125" y="2135326"/>
            <a:ext cx="342900" cy="703038"/>
            <a:chOff x="9353550" y="1821087"/>
            <a:chExt cx="342900" cy="703038"/>
          </a:xfrm>
        </p:grpSpPr>
        <p:cxnSp>
          <p:nvCxnSpPr>
            <p:cNvPr id="13" name="Straight Arrow Connector 12"/>
            <p:cNvCxnSpPr/>
            <p:nvPr/>
          </p:nvCxnSpPr>
          <p:spPr>
            <a:xfrm flipV="1">
              <a:off x="9525000" y="1821087"/>
              <a:ext cx="0" cy="70303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9353550" y="2001156"/>
              <a:ext cx="342900" cy="342900"/>
            </a:xfrm>
            <a:prstGeom prst="ellipse">
              <a:avLst/>
            </a:prstGeom>
            <a:gradFill flip="none" rotWithShape="1">
              <a:gsLst>
                <a:gs pos="0">
                  <a:srgbClr val="FCC268"/>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 14"/>
          <p:cNvGrpSpPr>
            <a:grpSpLocks noChangeAspect="1"/>
          </p:cNvGrpSpPr>
          <p:nvPr/>
        </p:nvGrpSpPr>
        <p:grpSpPr>
          <a:xfrm>
            <a:off x="12430125" y="3057352"/>
            <a:ext cx="137160" cy="281215"/>
            <a:chOff x="9353550" y="1773455"/>
            <a:chExt cx="342900" cy="703038"/>
          </a:xfrm>
        </p:grpSpPr>
        <p:cxnSp>
          <p:nvCxnSpPr>
            <p:cNvPr id="16" name="Straight Arrow Connector 15"/>
            <p:cNvCxnSpPr/>
            <p:nvPr/>
          </p:nvCxnSpPr>
          <p:spPr>
            <a:xfrm flipV="1">
              <a:off x="9525000" y="1773455"/>
              <a:ext cx="0" cy="70303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9353550" y="2001156"/>
              <a:ext cx="342900" cy="342900"/>
            </a:xfrm>
            <a:prstGeom prst="ellipse">
              <a:avLst/>
            </a:prstGeom>
            <a:gradFill flip="none" rotWithShape="1">
              <a:gsLst>
                <a:gs pos="0">
                  <a:srgbClr val="FCC268"/>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 17"/>
          <p:cNvGrpSpPr>
            <a:grpSpLocks noChangeAspect="1"/>
          </p:cNvGrpSpPr>
          <p:nvPr/>
        </p:nvGrpSpPr>
        <p:grpSpPr>
          <a:xfrm rot="6288759">
            <a:off x="12532996" y="5968067"/>
            <a:ext cx="137160" cy="281215"/>
            <a:chOff x="9353550" y="1773455"/>
            <a:chExt cx="342900" cy="703038"/>
          </a:xfrm>
        </p:grpSpPr>
        <p:cxnSp>
          <p:nvCxnSpPr>
            <p:cNvPr id="19" name="Straight Arrow Connector 18"/>
            <p:cNvCxnSpPr/>
            <p:nvPr/>
          </p:nvCxnSpPr>
          <p:spPr>
            <a:xfrm flipV="1">
              <a:off x="9525000" y="1773455"/>
              <a:ext cx="0" cy="703038"/>
            </a:xfrm>
            <a:prstGeom prst="straightConnector1">
              <a:avLst/>
            </a:prstGeom>
            <a:ln>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9353550" y="2001156"/>
              <a:ext cx="342900" cy="342900"/>
            </a:xfrm>
            <a:prstGeom prst="ellipse">
              <a:avLst/>
            </a:prstGeom>
            <a:gradFill flip="none" rotWithShape="1">
              <a:gsLst>
                <a:gs pos="87000">
                  <a:schemeClr val="accent2"/>
                </a:gs>
                <a:gs pos="66000">
                  <a:srgbClr val="F39A4D"/>
                </a:gs>
                <a:gs pos="0">
                  <a:srgbClr val="FCC268"/>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 20"/>
          <p:cNvGrpSpPr>
            <a:grpSpLocks noChangeAspect="1"/>
          </p:cNvGrpSpPr>
          <p:nvPr/>
        </p:nvGrpSpPr>
        <p:grpSpPr>
          <a:xfrm rot="8663914">
            <a:off x="13343268" y="6065446"/>
            <a:ext cx="137160" cy="281215"/>
            <a:chOff x="9353550" y="1773455"/>
            <a:chExt cx="342900" cy="703038"/>
          </a:xfrm>
        </p:grpSpPr>
        <p:cxnSp>
          <p:nvCxnSpPr>
            <p:cNvPr id="22" name="Straight Arrow Connector 21"/>
            <p:cNvCxnSpPr/>
            <p:nvPr/>
          </p:nvCxnSpPr>
          <p:spPr>
            <a:xfrm flipV="1">
              <a:off x="9525000" y="1773455"/>
              <a:ext cx="0" cy="703038"/>
            </a:xfrm>
            <a:prstGeom prst="straightConnector1">
              <a:avLst/>
            </a:prstGeom>
            <a:ln>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353550" y="2001156"/>
              <a:ext cx="342900" cy="342900"/>
            </a:xfrm>
            <a:prstGeom prst="ellipse">
              <a:avLst/>
            </a:prstGeom>
            <a:gradFill flip="none" rotWithShape="1">
              <a:gsLst>
                <a:gs pos="87000">
                  <a:schemeClr val="accent2"/>
                </a:gs>
                <a:gs pos="66000">
                  <a:srgbClr val="F39A4D"/>
                </a:gs>
                <a:gs pos="0">
                  <a:srgbClr val="FCC268"/>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2047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C8011C9-3CB7-47EB-8070-6791ECC62067}"/>
              </a:ext>
            </a:extLst>
          </p:cNvPr>
          <p:cNvSpPr>
            <a:spLocks noGrp="1"/>
          </p:cNvSpPr>
          <p:nvPr>
            <p:ph type="title"/>
          </p:nvPr>
        </p:nvSpPr>
        <p:spPr>
          <a:xfrm>
            <a:off x="603596" y="112316"/>
            <a:ext cx="11542458" cy="540000"/>
          </a:xfrm>
        </p:spPr>
        <p:txBody>
          <a:bodyPr/>
          <a:lstStyle/>
          <a:p>
            <a:pPr algn="ctr"/>
            <a:r>
              <a:rPr lang="en-US" altLang="zh-CN" dirty="0">
                <a:solidFill>
                  <a:srgbClr val="FF0000"/>
                </a:solidFill>
              </a:rPr>
              <a:t>Low-power spectroscopy : angular dependence</a:t>
            </a:r>
            <a:endParaRPr lang="zh-CN" altLang="en-US" dirty="0">
              <a:solidFill>
                <a:srgbClr val="FF0000"/>
              </a:solidFill>
            </a:endParaRPr>
          </a:p>
        </p:txBody>
      </p:sp>
      <mc:AlternateContent xmlns:mc="http://schemas.openxmlformats.org/markup-compatibility/2006" xmlns:a14="http://schemas.microsoft.com/office/drawing/2010/main">
        <mc:Choice Requires="a14">
          <p:sp>
            <p:nvSpPr>
              <p:cNvPr id="3" name="ZoneTexte 2"/>
              <p:cNvSpPr txBox="1"/>
              <p:nvPr/>
            </p:nvSpPr>
            <p:spPr>
              <a:xfrm>
                <a:off x="7717574" y="2212588"/>
                <a:ext cx="3953133" cy="1938992"/>
              </a:xfrm>
              <a:prstGeom prst="rect">
                <a:avLst/>
              </a:prstGeom>
              <a:noFill/>
            </p:spPr>
            <p:txBody>
              <a:bodyPr wrap="none" rtlCol="0">
                <a:spAutoFit/>
              </a:bodyPr>
              <a:lstStyle/>
              <a:p>
                <a:pPr marL="285750" indent="-285750">
                  <a:buFont typeface="Arial" panose="020B0604020202020204" pitchFamily="34" charset="0"/>
                  <a:buChar char="•"/>
                </a:pPr>
                <a:r>
                  <a:rPr lang="fr-FR" sz="2000" dirty="0"/>
                  <a:t>Direct </a:t>
                </a:r>
                <a:r>
                  <a:rPr lang="fr-FR" sz="2000" dirty="0" err="1"/>
                  <a:t>measurement</a:t>
                </a:r>
                <a:r>
                  <a:rPr lang="fr-FR" sz="2000" dirty="0"/>
                  <a:t> of </a:t>
                </a:r>
              </a:p>
              <a:p>
                <a:r>
                  <a:rPr lang="fr-FR" sz="2000" dirty="0" err="1"/>
                  <a:t>individual</a:t>
                </a:r>
                <a:r>
                  <a:rPr lang="fr-FR" sz="2000" dirty="0"/>
                  <a:t> spin </a:t>
                </a:r>
                <a:r>
                  <a:rPr lang="fr-FR" sz="2000" dirty="0" err="1"/>
                  <a:t>gyromagnetic</a:t>
                </a:r>
                <a:r>
                  <a:rPr lang="fr-FR" sz="2000" dirty="0"/>
                  <a:t> </a:t>
                </a:r>
                <a:r>
                  <a:rPr lang="fr-FR" sz="2000" dirty="0" err="1"/>
                  <a:t>tensor</a:t>
                </a:r>
                <a:r>
                  <a:rPr lang="fr-FR" sz="2000" dirty="0"/>
                  <a:t> </a:t>
                </a:r>
              </a:p>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𝛾</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𝛾</m:t>
                          </m:r>
                        </m:e>
                        <m:sub>
                          <m:r>
                            <a:rPr lang="fr-FR" sz="2000" b="0" i="1" smtClean="0">
                              <a:latin typeface="Cambria Math" panose="02040503050406030204" pitchFamily="18" charset="0"/>
                            </a:rPr>
                            <m:t>0</m:t>
                          </m:r>
                        </m:sub>
                      </m:sSub>
                    </m:oMath>
                  </m:oMathPara>
                </a14:m>
                <a:endParaRPr lang="fr-FR" sz="2000" dirty="0"/>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a:t>Ppm </a:t>
                </a:r>
                <a:r>
                  <a:rPr lang="fr-FR" sz="2000" dirty="0" err="1"/>
                  <a:t>accuracy</a:t>
                </a:r>
                <a:r>
                  <a:rPr lang="fr-FR" sz="2000" dirty="0"/>
                  <a:t> possible </a:t>
                </a:r>
              </a:p>
              <a:p>
                <a:r>
                  <a:rPr lang="fr-FR" sz="2000" dirty="0" err="1"/>
                  <a:t>thanks</a:t>
                </a:r>
                <a:r>
                  <a:rPr lang="fr-FR" sz="2000" dirty="0"/>
                  <a:t> to kHz </a:t>
                </a:r>
                <a:r>
                  <a:rPr lang="fr-FR" sz="2000" dirty="0" err="1"/>
                  <a:t>linewidth</a:t>
                </a:r>
                <a:r>
                  <a:rPr lang="fr-FR" sz="2000" dirty="0"/>
                  <a:t> </a:t>
                </a:r>
              </a:p>
            </p:txBody>
          </p:sp>
        </mc:Choice>
        <mc:Fallback xmlns="">
          <p:sp>
            <p:nvSpPr>
              <p:cNvPr id="3" name="ZoneTexte 2"/>
              <p:cNvSpPr txBox="1">
                <a:spLocks noRot="1" noChangeAspect="1" noMove="1" noResize="1" noEditPoints="1" noAdjustHandles="1" noChangeArrowheads="1" noChangeShapeType="1" noTextEdit="1"/>
              </p:cNvSpPr>
              <p:nvPr/>
            </p:nvSpPr>
            <p:spPr>
              <a:xfrm>
                <a:off x="7717574" y="2212588"/>
                <a:ext cx="3953133" cy="1938992"/>
              </a:xfrm>
              <a:prstGeom prst="rect">
                <a:avLst/>
              </a:prstGeom>
              <a:blipFill>
                <a:blip r:embed="rId3"/>
                <a:stretch>
                  <a:fillRect l="-1543" t="-1887" b="-4717"/>
                </a:stretch>
              </a:blipFill>
            </p:spPr>
            <p:txBody>
              <a:bodyPr/>
              <a:lstStyle/>
              <a:p>
                <a:r>
                  <a:rPr lang="fr-FR">
                    <a:noFill/>
                  </a:rPr>
                  <a:t> </a:t>
                </a:r>
              </a:p>
            </p:txBody>
          </p:sp>
        </mc:Fallback>
      </mc:AlternateContent>
      <p:pic>
        <p:nvPicPr>
          <p:cNvPr id="4" name="Image 3"/>
          <p:cNvPicPr>
            <a:picLocks noChangeAspect="1"/>
          </p:cNvPicPr>
          <p:nvPr/>
        </p:nvPicPr>
        <p:blipFill>
          <a:blip r:embed="rId4"/>
          <a:stretch>
            <a:fillRect/>
          </a:stretch>
        </p:blipFill>
        <p:spPr>
          <a:xfrm>
            <a:off x="274014" y="682870"/>
            <a:ext cx="7269785" cy="5913333"/>
          </a:xfrm>
          <a:prstGeom prst="rect">
            <a:avLst/>
          </a:prstGeom>
        </p:spPr>
      </p:pic>
      <p:cxnSp>
        <p:nvCxnSpPr>
          <p:cNvPr id="10" name="Connecteur droit 9"/>
          <p:cNvCxnSpPr/>
          <p:nvPr/>
        </p:nvCxnSpPr>
        <p:spPr>
          <a:xfrm flipV="1">
            <a:off x="3352800" y="1905000"/>
            <a:ext cx="0" cy="40005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0296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stretch>
            <a:fillRect/>
          </a:stretch>
        </p:blipFill>
        <p:spPr>
          <a:xfrm>
            <a:off x="595123" y="722331"/>
            <a:ext cx="5039719" cy="5451798"/>
          </a:xfrm>
          <a:prstGeom prst="rect">
            <a:avLst/>
          </a:prstGeom>
        </p:spPr>
      </p:pic>
      <p:sp>
        <p:nvSpPr>
          <p:cNvPr id="29" name="Rectangle 28"/>
          <p:cNvSpPr/>
          <p:nvPr/>
        </p:nvSpPr>
        <p:spPr>
          <a:xfrm rot="16200000">
            <a:off x="2111890" y="5477227"/>
            <a:ext cx="328474" cy="114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2519128" y="272420"/>
            <a:ext cx="7714420" cy="584775"/>
          </a:xfrm>
          <a:prstGeom prst="rect">
            <a:avLst/>
          </a:prstGeom>
          <a:noFill/>
        </p:spPr>
        <p:txBody>
          <a:bodyPr wrap="none" rtlCol="0">
            <a:spAutoFit/>
          </a:bodyPr>
          <a:lstStyle/>
          <a:p>
            <a:r>
              <a:rPr lang="fr-FR" sz="3200" dirty="0" err="1">
                <a:solidFill>
                  <a:srgbClr val="FF0000"/>
                </a:solidFill>
              </a:rPr>
              <a:t>Nearest-neighbors</a:t>
            </a:r>
            <a:r>
              <a:rPr lang="fr-FR" sz="3200" dirty="0">
                <a:solidFill>
                  <a:srgbClr val="FF0000"/>
                </a:solidFill>
              </a:rPr>
              <a:t> </a:t>
            </a:r>
            <a:r>
              <a:rPr lang="fr-FR" sz="3200" baseline="30000" dirty="0">
                <a:solidFill>
                  <a:srgbClr val="FF0000"/>
                </a:solidFill>
              </a:rPr>
              <a:t>183</a:t>
            </a:r>
            <a:r>
              <a:rPr lang="fr-FR" sz="3200" dirty="0">
                <a:solidFill>
                  <a:srgbClr val="FF0000"/>
                </a:solidFill>
              </a:rPr>
              <a:t>W in the CaWO4 matrix</a:t>
            </a:r>
          </a:p>
        </p:txBody>
      </p:sp>
      <mc:AlternateContent xmlns:mc="http://schemas.openxmlformats.org/markup-compatibility/2006" xmlns:a14="http://schemas.microsoft.com/office/drawing/2010/main">
        <mc:Choice Requires="a14">
          <p:sp>
            <p:nvSpPr>
              <p:cNvPr id="6" name="ZoneTexte 5"/>
              <p:cNvSpPr txBox="1"/>
              <p:nvPr/>
            </p:nvSpPr>
            <p:spPr>
              <a:xfrm>
                <a:off x="5742056" y="2387678"/>
                <a:ext cx="5541261" cy="830997"/>
              </a:xfrm>
              <a:prstGeom prst="rect">
                <a:avLst/>
              </a:prstGeom>
              <a:noFill/>
            </p:spPr>
            <p:txBody>
              <a:bodyPr wrap="none" rtlCol="0">
                <a:spAutoFit/>
              </a:bodyPr>
              <a:lstStyle/>
              <a:p>
                <a:pPr marL="342900" indent="-342900">
                  <a:buFont typeface="Arial" panose="020B0604020202020204" pitchFamily="34" charset="0"/>
                  <a:buChar char="•"/>
                </a:pPr>
                <a:r>
                  <a:rPr lang="fr-FR" sz="2400" dirty="0"/>
                  <a:t>Tungsten has a 0.14 </a:t>
                </a:r>
                <a:r>
                  <a:rPr lang="fr-FR" sz="2400" dirty="0" err="1"/>
                  <a:t>abundance</a:t>
                </a:r>
                <a:r>
                  <a:rPr lang="fr-FR" sz="2400" dirty="0"/>
                  <a:t> of </a:t>
                </a:r>
                <a:r>
                  <a:rPr lang="fr-FR" sz="2400" baseline="30000" dirty="0"/>
                  <a:t>183</a:t>
                </a:r>
                <a:r>
                  <a:rPr lang="fr-FR" sz="2400" dirty="0"/>
                  <a:t>W, </a:t>
                </a:r>
              </a:p>
              <a:p>
                <a:r>
                  <a:rPr lang="fr-FR" sz="2400" dirty="0" err="1"/>
                  <a:t>with</a:t>
                </a:r>
                <a:r>
                  <a:rPr lang="fr-FR" sz="2400" dirty="0"/>
                  <a:t> </a:t>
                </a:r>
                <a:r>
                  <a:rPr lang="fr-FR" sz="2400" dirty="0" err="1"/>
                  <a:t>nuclear</a:t>
                </a:r>
                <a:r>
                  <a:rPr lang="fr-FR" sz="2400" dirty="0"/>
                  <a:t> spin </a:t>
                </a:r>
                <a14:m>
                  <m:oMath xmlns:m="http://schemas.openxmlformats.org/officeDocument/2006/math">
                    <m:r>
                      <a:rPr lang="fr-FR" sz="2400" b="0" i="1" smtClean="0">
                        <a:latin typeface="Cambria Math" panose="02040503050406030204" pitchFamily="18" charset="0"/>
                      </a:rPr>
                      <m:t>𝐼</m:t>
                    </m:r>
                    <m:r>
                      <a:rPr lang="fr-FR" sz="2400" b="0" i="1" smtClean="0">
                        <a:latin typeface="Cambria Math" panose="02040503050406030204" pitchFamily="18" charset="0"/>
                      </a:rPr>
                      <m:t>=1/2</m:t>
                    </m:r>
                  </m:oMath>
                </a14:m>
                <a:endParaRPr lang="fr-FR" sz="2400" dirty="0"/>
              </a:p>
            </p:txBody>
          </p:sp>
        </mc:Choice>
        <mc:Fallback xmlns="">
          <p:sp>
            <p:nvSpPr>
              <p:cNvPr id="6" name="ZoneTexte 5"/>
              <p:cNvSpPr txBox="1">
                <a:spLocks noRot="1" noChangeAspect="1" noMove="1" noResize="1" noEditPoints="1" noAdjustHandles="1" noChangeArrowheads="1" noChangeShapeType="1" noTextEdit="1"/>
              </p:cNvSpPr>
              <p:nvPr/>
            </p:nvSpPr>
            <p:spPr>
              <a:xfrm>
                <a:off x="5742056" y="2387678"/>
                <a:ext cx="5541261" cy="830997"/>
              </a:xfrm>
              <a:prstGeom prst="rect">
                <a:avLst/>
              </a:prstGeom>
              <a:blipFill>
                <a:blip r:embed="rId4"/>
                <a:stretch>
                  <a:fillRect l="-1760" t="-5882" r="-660" b="-16176"/>
                </a:stretch>
              </a:blipFill>
            </p:spPr>
            <p:txBody>
              <a:bodyPr/>
              <a:lstStyle/>
              <a:p>
                <a:r>
                  <a:rPr lang="fr-FR">
                    <a:noFill/>
                  </a:rPr>
                  <a:t> </a:t>
                </a:r>
              </a:p>
            </p:txBody>
          </p:sp>
        </mc:Fallback>
      </mc:AlternateContent>
    </p:spTree>
    <p:extLst>
      <p:ext uri="{BB962C8B-B14F-4D97-AF65-F5344CB8AC3E}">
        <p14:creationId xmlns:p14="http://schemas.microsoft.com/office/powerpoint/2010/main" val="348786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stretch>
            <a:fillRect/>
          </a:stretch>
        </p:blipFill>
        <p:spPr>
          <a:xfrm>
            <a:off x="595123" y="722331"/>
            <a:ext cx="5039719" cy="5451798"/>
          </a:xfrm>
          <a:prstGeom prst="rect">
            <a:avLst/>
          </a:prstGeom>
        </p:spPr>
      </p:pic>
      <p:sp>
        <p:nvSpPr>
          <p:cNvPr id="28" name="Rectangle 27"/>
          <p:cNvSpPr/>
          <p:nvPr/>
        </p:nvSpPr>
        <p:spPr>
          <a:xfrm>
            <a:off x="867534" y="3199791"/>
            <a:ext cx="328474" cy="114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rot="16200000">
            <a:off x="2111890" y="5477227"/>
            <a:ext cx="328474" cy="114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675609" y="4402139"/>
            <a:ext cx="797782" cy="369332"/>
          </a:xfrm>
          <a:prstGeom prst="rect">
            <a:avLst/>
          </a:prstGeom>
          <a:noFill/>
        </p:spPr>
        <p:txBody>
          <a:bodyPr wrap="none" rtlCol="0">
            <a:spAutoFit/>
          </a:bodyPr>
          <a:lstStyle/>
          <a:p>
            <a:r>
              <a:rPr lang="fr-FR" dirty="0">
                <a:solidFill>
                  <a:schemeClr val="accent2">
                    <a:lumMod val="75000"/>
                  </a:schemeClr>
                </a:solidFill>
              </a:rPr>
              <a:t>Type 2</a:t>
            </a:r>
          </a:p>
        </p:txBody>
      </p:sp>
      <p:sp>
        <p:nvSpPr>
          <p:cNvPr id="19" name="Rectangle 18"/>
          <p:cNvSpPr/>
          <p:nvPr/>
        </p:nvSpPr>
        <p:spPr>
          <a:xfrm>
            <a:off x="867534" y="3199791"/>
            <a:ext cx="328474" cy="114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487909" y="3856039"/>
            <a:ext cx="797782" cy="369332"/>
          </a:xfrm>
          <a:prstGeom prst="rect">
            <a:avLst/>
          </a:prstGeom>
          <a:noFill/>
        </p:spPr>
        <p:txBody>
          <a:bodyPr wrap="none" rtlCol="0">
            <a:spAutoFit/>
          </a:bodyPr>
          <a:lstStyle/>
          <a:p>
            <a:r>
              <a:rPr lang="fr-FR" dirty="0">
                <a:solidFill>
                  <a:schemeClr val="accent6"/>
                </a:solidFill>
              </a:rPr>
              <a:t>Type 1</a:t>
            </a:r>
          </a:p>
        </p:txBody>
      </p:sp>
      <p:sp>
        <p:nvSpPr>
          <p:cNvPr id="23" name="Ellipse 22"/>
          <p:cNvSpPr/>
          <p:nvPr/>
        </p:nvSpPr>
        <p:spPr>
          <a:xfrm>
            <a:off x="1294072" y="3652195"/>
            <a:ext cx="335014" cy="335014"/>
          </a:xfrm>
          <a:prstGeom prst="ellipse">
            <a:avLst/>
          </a:prstGeom>
          <a:solidFill>
            <a:schemeClr val="accent6"/>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1861143" y="3351133"/>
            <a:ext cx="335014" cy="335014"/>
          </a:xfrm>
          <a:prstGeom prst="ellipse">
            <a:avLst/>
          </a:prstGeom>
          <a:solidFill>
            <a:schemeClr val="accent6"/>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3558514" y="3443771"/>
            <a:ext cx="335014" cy="335014"/>
          </a:xfrm>
          <a:prstGeom prst="ellipse">
            <a:avLst/>
          </a:prstGeom>
          <a:solidFill>
            <a:schemeClr val="accent6"/>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982585" y="3688809"/>
            <a:ext cx="335014" cy="335014"/>
          </a:xfrm>
          <a:prstGeom prst="ellipse">
            <a:avLst/>
          </a:prstGeom>
          <a:solidFill>
            <a:schemeClr val="accent6"/>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535372" y="4452295"/>
            <a:ext cx="335014" cy="335014"/>
          </a:xfrm>
          <a:prstGeom prst="ellips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3262572" y="4528495"/>
            <a:ext cx="335014" cy="335014"/>
          </a:xfrm>
          <a:prstGeom prst="ellips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2132272" y="2750495"/>
            <a:ext cx="335014" cy="335014"/>
          </a:xfrm>
          <a:prstGeom prst="ellips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2716472" y="2458395"/>
            <a:ext cx="335014" cy="335014"/>
          </a:xfrm>
          <a:prstGeom prst="ellips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0" name="ZoneTexte 29"/>
              <p:cNvSpPr txBox="1"/>
              <p:nvPr/>
            </p:nvSpPr>
            <p:spPr>
              <a:xfrm>
                <a:off x="5742056" y="2387678"/>
                <a:ext cx="6391365" cy="2308324"/>
              </a:xfrm>
              <a:prstGeom prst="rect">
                <a:avLst/>
              </a:prstGeom>
              <a:noFill/>
            </p:spPr>
            <p:txBody>
              <a:bodyPr wrap="none" rtlCol="0">
                <a:spAutoFit/>
              </a:bodyPr>
              <a:lstStyle/>
              <a:p>
                <a:pPr marL="342900" indent="-342900">
                  <a:buFont typeface="Arial" panose="020B0604020202020204" pitchFamily="34" charset="0"/>
                  <a:buChar char="•"/>
                </a:pPr>
                <a:r>
                  <a:rPr lang="fr-FR" sz="2400" dirty="0"/>
                  <a:t>Tungsten has a 0.14 </a:t>
                </a:r>
                <a:r>
                  <a:rPr lang="fr-FR" sz="2400" dirty="0" err="1"/>
                  <a:t>abundance</a:t>
                </a:r>
                <a:r>
                  <a:rPr lang="fr-FR" sz="2400" dirty="0"/>
                  <a:t> of </a:t>
                </a:r>
                <a:r>
                  <a:rPr lang="fr-FR" sz="2400" baseline="30000" dirty="0"/>
                  <a:t>183</a:t>
                </a:r>
                <a:r>
                  <a:rPr lang="fr-FR" sz="2400" dirty="0"/>
                  <a:t>W, </a:t>
                </a:r>
              </a:p>
              <a:p>
                <a:r>
                  <a:rPr lang="fr-FR" sz="2400" dirty="0" err="1"/>
                  <a:t>with</a:t>
                </a:r>
                <a:r>
                  <a:rPr lang="fr-FR" sz="2400" dirty="0"/>
                  <a:t> </a:t>
                </a:r>
                <a:r>
                  <a:rPr lang="fr-FR" sz="2400" dirty="0" err="1"/>
                  <a:t>nuclear</a:t>
                </a:r>
                <a:r>
                  <a:rPr lang="fr-FR" sz="2400" dirty="0"/>
                  <a:t> spin </a:t>
                </a:r>
                <a14:m>
                  <m:oMath xmlns:m="http://schemas.openxmlformats.org/officeDocument/2006/math">
                    <m:r>
                      <a:rPr lang="fr-FR" sz="2400" b="0" i="1" smtClean="0">
                        <a:latin typeface="Cambria Math" panose="02040503050406030204" pitchFamily="18" charset="0"/>
                      </a:rPr>
                      <m:t>𝐼</m:t>
                    </m:r>
                    <m:r>
                      <a:rPr lang="fr-FR" sz="2400" b="0" i="1" smtClean="0">
                        <a:latin typeface="Cambria Math" panose="02040503050406030204" pitchFamily="18" charset="0"/>
                      </a:rPr>
                      <m:t>=1/2</m:t>
                    </m:r>
                  </m:oMath>
                </a14:m>
                <a:endParaRPr lang="fr-FR" sz="2400" dirty="0"/>
              </a:p>
              <a:p>
                <a:endParaRPr lang="fr-FR" sz="2400" dirty="0"/>
              </a:p>
              <a:p>
                <a:endParaRPr lang="fr-FR" sz="2400" dirty="0"/>
              </a:p>
              <a:p>
                <a:pPr marL="342900" indent="-342900">
                  <a:buFont typeface="Arial" panose="020B0604020202020204" pitchFamily="34" charset="0"/>
                  <a:buChar char="•"/>
                </a:pPr>
                <a:r>
                  <a:rPr lang="fr-FR" sz="2400" dirty="0" err="1"/>
                  <a:t>Nearest-neighbor</a:t>
                </a:r>
                <a:r>
                  <a:rPr lang="fr-FR" sz="2400" dirty="0"/>
                  <a:t> </a:t>
                </a:r>
                <a:r>
                  <a:rPr lang="fr-FR" sz="2400" dirty="0" err="1"/>
                  <a:t>can</a:t>
                </a:r>
                <a:r>
                  <a:rPr lang="fr-FR" sz="2400" dirty="0"/>
                  <a:t> </a:t>
                </a:r>
                <a:r>
                  <a:rPr lang="fr-FR" sz="2400" dirty="0" err="1"/>
                  <a:t>be</a:t>
                </a:r>
                <a:r>
                  <a:rPr lang="fr-FR" sz="2400" dirty="0"/>
                  <a:t> of </a:t>
                </a:r>
                <a:r>
                  <a:rPr lang="fr-FR" sz="2400" dirty="0" err="1"/>
                  <a:t>two</a:t>
                </a:r>
                <a:r>
                  <a:rPr lang="fr-FR" sz="2400" dirty="0"/>
                  <a:t> </a:t>
                </a:r>
                <a:r>
                  <a:rPr lang="fr-FR" sz="2400" dirty="0" err="1"/>
                  <a:t>different</a:t>
                </a:r>
                <a:r>
                  <a:rPr lang="fr-FR" sz="2400" dirty="0"/>
                  <a:t> types</a:t>
                </a:r>
              </a:p>
              <a:p>
                <a:r>
                  <a:rPr lang="fr-FR" sz="2400" dirty="0"/>
                  <a:t>of 4 </a:t>
                </a:r>
                <a:r>
                  <a:rPr lang="fr-FR" sz="2400" dirty="0" err="1"/>
                  <a:t>equivalent</a:t>
                </a:r>
                <a:r>
                  <a:rPr lang="fr-FR" sz="2400" dirty="0"/>
                  <a:t> W </a:t>
                </a:r>
                <a:r>
                  <a:rPr lang="fr-FR" sz="2400" dirty="0" err="1"/>
                  <a:t>atoms</a:t>
                </a:r>
                <a:r>
                  <a:rPr lang="fr-FR" sz="2400" dirty="0"/>
                  <a:t> if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𝐵</m:t>
                        </m:r>
                      </m:e>
                      <m:sub>
                        <m:r>
                          <a:rPr lang="fr-FR" sz="2400" b="0" i="1" smtClean="0">
                            <a:latin typeface="Cambria Math" panose="02040503050406030204" pitchFamily="18" charset="0"/>
                          </a:rPr>
                          <m:t>0</m:t>
                        </m:r>
                      </m:sub>
                    </m:sSub>
                  </m:oMath>
                </a14:m>
                <a:r>
                  <a:rPr lang="fr-FR" sz="2400" dirty="0"/>
                  <a:t>//c, as </a:t>
                </a:r>
                <a:r>
                  <a:rPr lang="fr-FR" sz="2400" dirty="0" err="1"/>
                  <a:t>observed</a:t>
                </a:r>
                <a:endParaRPr lang="fr-FR" sz="2400" dirty="0"/>
              </a:p>
            </p:txBody>
          </p:sp>
        </mc:Choice>
        <mc:Fallback xmlns="">
          <p:sp>
            <p:nvSpPr>
              <p:cNvPr id="30" name="ZoneTexte 29"/>
              <p:cNvSpPr txBox="1">
                <a:spLocks noRot="1" noChangeAspect="1" noMove="1" noResize="1" noEditPoints="1" noAdjustHandles="1" noChangeArrowheads="1" noChangeShapeType="1" noTextEdit="1"/>
              </p:cNvSpPr>
              <p:nvPr/>
            </p:nvSpPr>
            <p:spPr>
              <a:xfrm>
                <a:off x="5742056" y="2387678"/>
                <a:ext cx="6391365" cy="2308324"/>
              </a:xfrm>
              <a:prstGeom prst="rect">
                <a:avLst/>
              </a:prstGeom>
              <a:blipFill>
                <a:blip r:embed="rId4"/>
                <a:stretch>
                  <a:fillRect l="-1527" t="-2116" r="-573" b="-5291"/>
                </a:stretch>
              </a:blipFill>
            </p:spPr>
            <p:txBody>
              <a:bodyPr/>
              <a:lstStyle/>
              <a:p>
                <a:r>
                  <a:rPr lang="fr-FR">
                    <a:noFill/>
                  </a:rPr>
                  <a:t> </a:t>
                </a:r>
              </a:p>
            </p:txBody>
          </p:sp>
        </mc:Fallback>
      </mc:AlternateContent>
      <p:cxnSp>
        <p:nvCxnSpPr>
          <p:cNvPr id="3" name="Connecteur droit avec flèche 2"/>
          <p:cNvCxnSpPr/>
          <p:nvPr/>
        </p:nvCxnSpPr>
        <p:spPr>
          <a:xfrm flipV="1">
            <a:off x="1861143" y="627321"/>
            <a:ext cx="0" cy="701749"/>
          </a:xfrm>
          <a:prstGeom prst="straightConnector1">
            <a:avLst/>
          </a:prstGeom>
          <a:ln w="76200">
            <a:solidFill>
              <a:srgbClr val="0106B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ZoneTexte 3"/>
              <p:cNvSpPr txBox="1"/>
              <p:nvPr/>
            </p:nvSpPr>
            <p:spPr>
              <a:xfrm>
                <a:off x="1294072" y="807395"/>
                <a:ext cx="5846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400" b="0" i="1" smtClean="0">
                              <a:solidFill>
                                <a:srgbClr val="0106BF"/>
                              </a:solidFill>
                              <a:latin typeface="Cambria Math" panose="02040503050406030204" pitchFamily="18" charset="0"/>
                            </a:rPr>
                          </m:ctrlPr>
                        </m:sSubPr>
                        <m:e>
                          <m:r>
                            <a:rPr lang="fr-FR" sz="2400" b="0" i="1" smtClean="0">
                              <a:solidFill>
                                <a:srgbClr val="0106BF"/>
                              </a:solidFill>
                              <a:latin typeface="Cambria Math" panose="02040503050406030204" pitchFamily="18" charset="0"/>
                            </a:rPr>
                            <m:t>𝐵</m:t>
                          </m:r>
                        </m:e>
                        <m:sub>
                          <m:r>
                            <a:rPr lang="fr-FR" sz="2400" b="0" i="1" smtClean="0">
                              <a:solidFill>
                                <a:srgbClr val="0106BF"/>
                              </a:solidFill>
                              <a:latin typeface="Cambria Math" panose="02040503050406030204" pitchFamily="18" charset="0"/>
                            </a:rPr>
                            <m:t>0</m:t>
                          </m:r>
                        </m:sub>
                      </m:sSub>
                    </m:oMath>
                  </m:oMathPara>
                </a14:m>
                <a:endParaRPr lang="fr-FR" sz="2400" dirty="0">
                  <a:solidFill>
                    <a:srgbClr val="0106BF"/>
                  </a:solidFill>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1294072" y="807395"/>
                <a:ext cx="584647" cy="461665"/>
              </a:xfrm>
              <a:prstGeom prst="rect">
                <a:avLst/>
              </a:prstGeom>
              <a:blipFill>
                <a:blip r:embed="rId5"/>
                <a:stretch>
                  <a:fillRect b="-1316"/>
                </a:stretch>
              </a:blipFill>
            </p:spPr>
            <p:txBody>
              <a:bodyPr/>
              <a:lstStyle/>
              <a:p>
                <a:r>
                  <a:rPr lang="fr-FR">
                    <a:noFill/>
                  </a:rPr>
                  <a:t> </a:t>
                </a:r>
              </a:p>
            </p:txBody>
          </p:sp>
        </mc:Fallback>
      </mc:AlternateContent>
      <p:sp>
        <p:nvSpPr>
          <p:cNvPr id="21" name="ZoneTexte 20"/>
          <p:cNvSpPr txBox="1"/>
          <p:nvPr/>
        </p:nvSpPr>
        <p:spPr>
          <a:xfrm>
            <a:off x="2519128" y="272420"/>
            <a:ext cx="7714420" cy="584775"/>
          </a:xfrm>
          <a:prstGeom prst="rect">
            <a:avLst/>
          </a:prstGeom>
          <a:noFill/>
        </p:spPr>
        <p:txBody>
          <a:bodyPr wrap="none" rtlCol="0">
            <a:spAutoFit/>
          </a:bodyPr>
          <a:lstStyle/>
          <a:p>
            <a:r>
              <a:rPr lang="fr-FR" sz="3200" dirty="0" err="1">
                <a:solidFill>
                  <a:srgbClr val="FF0000"/>
                </a:solidFill>
              </a:rPr>
              <a:t>Nearest-neighbors</a:t>
            </a:r>
            <a:r>
              <a:rPr lang="fr-FR" sz="3200" dirty="0">
                <a:solidFill>
                  <a:srgbClr val="FF0000"/>
                </a:solidFill>
              </a:rPr>
              <a:t> </a:t>
            </a:r>
            <a:r>
              <a:rPr lang="fr-FR" sz="3200" baseline="30000" dirty="0">
                <a:solidFill>
                  <a:srgbClr val="FF0000"/>
                </a:solidFill>
              </a:rPr>
              <a:t>183</a:t>
            </a:r>
            <a:r>
              <a:rPr lang="fr-FR" sz="3200" dirty="0">
                <a:solidFill>
                  <a:srgbClr val="FF0000"/>
                </a:solidFill>
              </a:rPr>
              <a:t>W in the CaWO4 matrix</a:t>
            </a:r>
          </a:p>
        </p:txBody>
      </p:sp>
    </p:spTree>
    <p:extLst>
      <p:ext uri="{BB962C8B-B14F-4D97-AF65-F5344CB8AC3E}">
        <p14:creationId xmlns:p14="http://schemas.microsoft.com/office/powerpoint/2010/main" val="2603896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13791" y="337351"/>
            <a:ext cx="10609379" cy="584775"/>
          </a:xfrm>
          <a:prstGeom prst="rect">
            <a:avLst/>
          </a:prstGeom>
          <a:noFill/>
        </p:spPr>
        <p:txBody>
          <a:bodyPr wrap="none" rtlCol="0">
            <a:spAutoFit/>
          </a:bodyPr>
          <a:lstStyle/>
          <a:p>
            <a:r>
              <a:rPr lang="fr-FR" sz="3200" dirty="0">
                <a:solidFill>
                  <a:srgbClr val="FF0000"/>
                </a:solidFill>
              </a:rPr>
              <a:t>Hyperfine </a:t>
            </a:r>
            <a:r>
              <a:rPr lang="fr-FR" sz="3200" dirty="0" err="1">
                <a:solidFill>
                  <a:srgbClr val="FF0000"/>
                </a:solidFill>
              </a:rPr>
              <a:t>coupling</a:t>
            </a:r>
            <a:r>
              <a:rPr lang="fr-FR" sz="3200" dirty="0">
                <a:solidFill>
                  <a:srgbClr val="FF0000"/>
                </a:solidFill>
              </a:rPr>
              <a:t> of a spin-1/2 </a:t>
            </a:r>
            <a:r>
              <a:rPr lang="fr-FR" sz="3200" dirty="0" err="1">
                <a:solidFill>
                  <a:srgbClr val="FF0000"/>
                </a:solidFill>
              </a:rPr>
              <a:t>electron</a:t>
            </a:r>
            <a:r>
              <a:rPr lang="fr-FR" sz="3200" dirty="0">
                <a:solidFill>
                  <a:srgbClr val="FF0000"/>
                </a:solidFill>
              </a:rPr>
              <a:t> to a spin-1/2 nucleus</a:t>
            </a:r>
          </a:p>
        </p:txBody>
      </p:sp>
      <mc:AlternateContent xmlns:mc="http://schemas.openxmlformats.org/markup-compatibility/2006" xmlns:a14="http://schemas.microsoft.com/office/drawing/2010/main">
        <mc:Choice Requires="a14">
          <p:sp>
            <p:nvSpPr>
              <p:cNvPr id="3" name="TextBox 29"/>
              <p:cNvSpPr txBox="1"/>
              <p:nvPr/>
            </p:nvSpPr>
            <p:spPr>
              <a:xfrm>
                <a:off x="5104771" y="5068554"/>
                <a:ext cx="6080575" cy="445443"/>
              </a:xfrm>
              <a:prstGeom prst="rect">
                <a:avLst/>
              </a:prstGeom>
              <a:noFill/>
            </p:spPr>
            <p:txBody>
              <a:bodyPr wrap="none" lIns="0" tIns="0" rIns="0" bIns="0" rtlCol="0">
                <a:spAutoFit/>
              </a:bodyPr>
              <a:lstStyle/>
              <a:p>
                <a14:m>
                  <m:oMath xmlns:m="http://schemas.openxmlformats.org/officeDocument/2006/math">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𝐻</m:t>
                        </m:r>
                      </m:e>
                    </m:acc>
                    <m:r>
                      <a:rPr lang="es-ES" sz="2800" b="0" i="1" smtClean="0">
                        <a:latin typeface="Cambria Math" panose="02040503050406030204" pitchFamily="18" charset="0"/>
                      </a:rPr>
                      <m:t>=</m:t>
                    </m:r>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ea typeface="Cambria Math" panose="02040503050406030204" pitchFamily="18" charset="0"/>
                          </a:rPr>
                          <m:t>𝜔</m:t>
                        </m:r>
                      </m:e>
                      <m:sub>
                        <m:r>
                          <a:rPr lang="fr-FR" sz="2800" b="0" i="1" smtClean="0">
                            <a:latin typeface="Cambria Math" panose="02040503050406030204" pitchFamily="18" charset="0"/>
                          </a:rPr>
                          <m:t>𝑆</m:t>
                        </m:r>
                      </m:sub>
                    </m:sSub>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𝑆</m:t>
                            </m:r>
                          </m:e>
                        </m:acc>
                      </m:e>
                      <m:sub>
                        <m:r>
                          <a:rPr lang="es-ES" sz="2800" b="0" i="1" smtClean="0">
                            <a:latin typeface="Cambria Math" panose="02040503050406030204" pitchFamily="18" charset="0"/>
                            <a:ea typeface="Cambria Math" panose="02040503050406030204" pitchFamily="18" charset="0"/>
                          </a:rPr>
                          <m:t>𝑧</m:t>
                        </m:r>
                      </m:sub>
                    </m:sSub>
                  </m:oMath>
                </a14:m>
                <a:r>
                  <a:rPr lang="fr-FR" sz="2800" dirty="0"/>
                  <a:t>  +  </a:t>
                </a:r>
                <a14:m>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ea typeface="Cambria Math" panose="02040503050406030204" pitchFamily="18" charset="0"/>
                          </a:rPr>
                          <m:t>𝜔</m:t>
                        </m:r>
                      </m:e>
                      <m:sub>
                        <m:r>
                          <a:rPr lang="fr-FR" sz="2800" b="0" i="1" smtClean="0">
                            <a:latin typeface="Cambria Math" panose="02040503050406030204" pitchFamily="18" charset="0"/>
                          </a:rPr>
                          <m:t>𝐼</m:t>
                        </m:r>
                      </m:sub>
                    </m:sSub>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𝐼</m:t>
                            </m:r>
                          </m:e>
                        </m:acc>
                      </m:e>
                      <m:sub>
                        <m:r>
                          <a:rPr lang="es-ES" sz="2800" b="0" i="1" smtClean="0">
                            <a:latin typeface="Cambria Math" panose="02040503050406030204" pitchFamily="18" charset="0"/>
                            <a:ea typeface="Cambria Math" panose="02040503050406030204" pitchFamily="18" charset="0"/>
                          </a:rPr>
                          <m:t>𝑧</m:t>
                        </m:r>
                      </m:sub>
                    </m:sSub>
                  </m:oMath>
                </a14:m>
                <a:r>
                  <a:rPr lang="fr-FR" sz="2800" dirty="0"/>
                  <a:t>  +  </a:t>
                </a:r>
                <a14:m>
                  <m:oMath xmlns:m="http://schemas.openxmlformats.org/officeDocument/2006/math">
                    <m:r>
                      <m:rPr>
                        <m:sty m:val="p"/>
                      </m:rPr>
                      <a:rPr lang="es-ES" sz="2800" b="0" i="0" smtClean="0">
                        <a:latin typeface="Cambria Math" panose="02040503050406030204" pitchFamily="18" charset="0"/>
                      </a:rPr>
                      <m:t>A</m:t>
                    </m:r>
                    <m:r>
                      <a:rPr lang="es-ES" sz="2800" b="0" i="0" smtClean="0">
                        <a:latin typeface="Cambria Math" panose="02040503050406030204" pitchFamily="18" charset="0"/>
                      </a:rPr>
                      <m:t> </m:t>
                    </m:r>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𝑆</m:t>
                            </m:r>
                          </m:e>
                        </m:acc>
                      </m:e>
                      <m:sub>
                        <m:r>
                          <a:rPr lang="es-ES" sz="2800" b="0" i="1" smtClean="0">
                            <a:latin typeface="Cambria Math" panose="02040503050406030204" pitchFamily="18" charset="0"/>
                            <a:ea typeface="Cambria Math" panose="02040503050406030204" pitchFamily="18" charset="0"/>
                          </a:rPr>
                          <m:t>𝑧</m:t>
                        </m:r>
                      </m:sub>
                    </m:sSub>
                    <m:r>
                      <a:rPr lang="es-ES" sz="2800" b="0" i="1" smtClean="0">
                        <a:latin typeface="Cambria Math" panose="02040503050406030204" pitchFamily="18" charset="0"/>
                        <a:ea typeface="Cambria Math" panose="02040503050406030204" pitchFamily="18" charset="0"/>
                      </a:rPr>
                      <m:t>∙</m:t>
                    </m:r>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𝐼</m:t>
                            </m:r>
                          </m:e>
                        </m:acc>
                      </m:e>
                      <m:sub>
                        <m:r>
                          <a:rPr lang="es-ES" sz="2800" b="0" i="1" smtClean="0">
                            <a:latin typeface="Cambria Math" panose="02040503050406030204" pitchFamily="18" charset="0"/>
                            <a:ea typeface="Cambria Math" panose="02040503050406030204" pitchFamily="18" charset="0"/>
                          </a:rPr>
                          <m:t>𝑧</m:t>
                        </m:r>
                      </m:sub>
                    </m:sSub>
                  </m:oMath>
                </a14:m>
                <a:r>
                  <a:rPr lang="fr-FR" sz="2800" dirty="0"/>
                  <a:t>  + </a:t>
                </a:r>
                <a14:m>
                  <m:oMath xmlns:m="http://schemas.openxmlformats.org/officeDocument/2006/math">
                    <m:r>
                      <a:rPr lang="es-ES" sz="2800" b="0" i="0" smtClean="0">
                        <a:latin typeface="Cambria Math" panose="02040503050406030204" pitchFamily="18" charset="0"/>
                      </a:rPr>
                      <m:t> </m:t>
                    </m:r>
                    <m:r>
                      <m:rPr>
                        <m:sty m:val="p"/>
                      </m:rPr>
                      <a:rPr lang="es-ES" sz="2800" b="0" i="0" smtClean="0">
                        <a:latin typeface="Cambria Math" panose="02040503050406030204" pitchFamily="18" charset="0"/>
                      </a:rPr>
                      <m:t>B</m:t>
                    </m:r>
                    <m:r>
                      <a:rPr lang="es-ES" sz="2800" b="0" i="1" smtClean="0">
                        <a:latin typeface="Cambria Math" panose="02040503050406030204" pitchFamily="18" charset="0"/>
                      </a:rPr>
                      <m:t> </m:t>
                    </m:r>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𝑆</m:t>
                            </m:r>
                          </m:e>
                        </m:acc>
                      </m:e>
                      <m:sub>
                        <m:r>
                          <a:rPr lang="es-ES" sz="2800" b="0" i="1" smtClean="0">
                            <a:latin typeface="Cambria Math" panose="02040503050406030204" pitchFamily="18" charset="0"/>
                            <a:ea typeface="Cambria Math" panose="02040503050406030204" pitchFamily="18" charset="0"/>
                          </a:rPr>
                          <m:t>𝑧</m:t>
                        </m:r>
                      </m:sub>
                    </m:sSub>
                    <m:r>
                      <a:rPr lang="es-ES" sz="2800" b="0" i="1" smtClean="0">
                        <a:latin typeface="Cambria Math" panose="02040503050406030204" pitchFamily="18" charset="0"/>
                        <a:ea typeface="Cambria Math" panose="02040503050406030204" pitchFamily="18" charset="0"/>
                      </a:rPr>
                      <m:t>∙</m:t>
                    </m:r>
                    <m:sSub>
                      <m:sSubPr>
                        <m:ctrlPr>
                          <a:rPr lang="es-ES" sz="2800" b="0" i="1" smtClean="0">
                            <a:latin typeface="Cambria Math" panose="02040503050406030204" pitchFamily="18" charset="0"/>
                          </a:rPr>
                        </m:ctrlPr>
                      </m:sSubPr>
                      <m:e>
                        <m:acc>
                          <m:accPr>
                            <m:chr m:val="̂"/>
                            <m:ctrlPr>
                              <a:rPr lang="fr-FR" sz="2800" i="1" smtClean="0">
                                <a:latin typeface="Cambria Math" panose="02040503050406030204" pitchFamily="18" charset="0"/>
                              </a:rPr>
                            </m:ctrlPr>
                          </m:accPr>
                          <m:e>
                            <m:r>
                              <a:rPr lang="es-ES" sz="2800" b="0" i="1" smtClean="0">
                                <a:latin typeface="Cambria Math" panose="02040503050406030204" pitchFamily="18" charset="0"/>
                              </a:rPr>
                              <m:t>𝐼</m:t>
                            </m:r>
                          </m:e>
                        </m:acc>
                      </m:e>
                      <m:sub>
                        <m:r>
                          <a:rPr lang="es-ES" sz="2800" b="0" i="1" smtClean="0">
                            <a:latin typeface="Cambria Math" panose="02040503050406030204" pitchFamily="18" charset="0"/>
                            <a:ea typeface="Cambria Math" panose="02040503050406030204" pitchFamily="18" charset="0"/>
                          </a:rPr>
                          <m:t>𝑥</m:t>
                        </m:r>
                      </m:sub>
                    </m:sSub>
                  </m:oMath>
                </a14:m>
                <a:endParaRPr lang="fr-FR" sz="2800" dirty="0"/>
              </a:p>
            </p:txBody>
          </p:sp>
        </mc:Choice>
        <mc:Fallback xmlns="">
          <p:sp>
            <p:nvSpPr>
              <p:cNvPr id="3" name="TextBox 29"/>
              <p:cNvSpPr txBox="1">
                <a:spLocks noRot="1" noChangeAspect="1" noMove="1" noResize="1" noEditPoints="1" noAdjustHandles="1" noChangeArrowheads="1" noChangeShapeType="1" noTextEdit="1"/>
              </p:cNvSpPr>
              <p:nvPr/>
            </p:nvSpPr>
            <p:spPr>
              <a:xfrm>
                <a:off x="5104771" y="5068554"/>
                <a:ext cx="6080575" cy="445443"/>
              </a:xfrm>
              <a:prstGeom prst="rect">
                <a:avLst/>
              </a:prstGeom>
              <a:blipFill>
                <a:blip r:embed="rId3"/>
                <a:stretch>
                  <a:fillRect t="-20270" b="-47297"/>
                </a:stretch>
              </a:blipFill>
            </p:spPr>
            <p:txBody>
              <a:bodyPr/>
              <a:lstStyle/>
              <a:p>
                <a:r>
                  <a:rPr lang="fr-FR">
                    <a:noFill/>
                  </a:rPr>
                  <a:t> </a:t>
                </a:r>
              </a:p>
            </p:txBody>
          </p:sp>
        </mc:Fallback>
      </mc:AlternateContent>
      <p:sp>
        <p:nvSpPr>
          <p:cNvPr id="6" name="Rectangle 3"/>
          <p:cNvSpPr/>
          <p:nvPr/>
        </p:nvSpPr>
        <p:spPr>
          <a:xfrm>
            <a:off x="1208631" y="1723633"/>
            <a:ext cx="453690" cy="398207"/>
          </a:xfrm>
          <a:prstGeom prst="rect">
            <a:avLst/>
          </a:prstGeom>
          <a:solidFill>
            <a:srgbClr val="FFFFFF"/>
          </a:solidFill>
          <a:ln w="25400" cap="flat">
            <a:solidFill>
              <a:srgbClr val="FFFFFF"/>
            </a:solidFill>
            <a:prstDash val="solid"/>
            <a:miter lim="800000"/>
          </a:ln>
          <a:effectLst/>
        </p:spPr>
        <p:txBody>
          <a:bodyPr wrap="square" lIns="45720" tIns="45720" rIns="45720" bIns="45720" numCol="1" anchor="ctr">
            <a:noAutofit/>
          </a:bodyPr>
          <a:lstStyle/>
          <a:p>
            <a:pPr algn="ctr">
              <a:defRPr sz="3600">
                <a:solidFill>
                  <a:srgbClr val="FFFFFF"/>
                </a:solidFill>
                <a:latin typeface="Calibri"/>
                <a:ea typeface="Calibri"/>
                <a:cs typeface="Calibri"/>
                <a:sym typeface="Calibri"/>
              </a:defRPr>
            </a:pPr>
            <a:endParaRPr/>
          </a:p>
        </p:txBody>
      </p:sp>
      <mc:AlternateContent xmlns:mc="http://schemas.openxmlformats.org/markup-compatibility/2006" xmlns:a14="http://schemas.microsoft.com/office/drawing/2010/main">
        <mc:Choice Requires="a14">
          <p:sp>
            <p:nvSpPr>
              <p:cNvPr id="2" name="ZoneTexte 1"/>
              <p:cNvSpPr txBox="1"/>
              <p:nvPr/>
            </p:nvSpPr>
            <p:spPr>
              <a:xfrm>
                <a:off x="5104771" y="1534595"/>
                <a:ext cx="6411627" cy="2119683"/>
              </a:xfrm>
              <a:prstGeom prst="rect">
                <a:avLst/>
              </a:prstGeom>
              <a:noFill/>
            </p:spPr>
            <p:txBody>
              <a:bodyPr wrap="none" rtlCol="0">
                <a:spAutoFit/>
              </a:bodyPr>
              <a:lstStyle/>
              <a:p>
                <a:r>
                  <a:rPr lang="fr-FR" sz="2400" dirty="0"/>
                  <a:t>Hyperfine interaction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𝑑𝑑</m:t>
                        </m:r>
                      </m:sub>
                    </m:sSub>
                    <m:r>
                      <a:rPr lang="fr-FR" sz="2400" b="0" i="1" smtClean="0">
                        <a:latin typeface="Cambria Math" panose="02040503050406030204" pitchFamily="18" charset="0"/>
                      </a:rPr>
                      <m:t>+</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𝐹</m:t>
                        </m:r>
                      </m:sub>
                    </m:sSub>
                  </m:oMath>
                </a14:m>
                <a:endParaRPr lang="fr-FR" sz="2400" dirty="0"/>
              </a:p>
              <a:p>
                <a:endParaRPr lang="fr-FR" sz="2400" dirty="0"/>
              </a:p>
              <a:p>
                <a:r>
                  <a:rPr lang="fr-FR" sz="2400" dirty="0" err="1"/>
                  <a:t>Dipole-dipole</a:t>
                </a:r>
                <a:r>
                  <a:rPr lang="fr-FR" sz="2400" dirty="0"/>
                  <a:t>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𝑑𝑑</m:t>
                        </m:r>
                      </m:sub>
                    </m:sSub>
                    <m:r>
                      <a:rPr lang="fr-FR" sz="2400" b="0" i="1" smtClean="0">
                        <a:latin typeface="Cambria Math" panose="02040503050406030204" pitchFamily="18" charset="0"/>
                      </a:rPr>
                      <m:t>=</m:t>
                    </m:r>
                    <m:f>
                      <m:fPr>
                        <m:ctrlPr>
                          <a:rPr lang="fr-FR" sz="2400" b="0" i="1" smtClean="0">
                            <a:latin typeface="Cambria Math" panose="02040503050406030204" pitchFamily="18" charset="0"/>
                          </a:rPr>
                        </m:ctrlPr>
                      </m:fPr>
                      <m:num>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𝜇</m:t>
                            </m:r>
                          </m:e>
                          <m:sub>
                            <m:r>
                              <a:rPr lang="fr-FR" sz="2400" b="0" i="1" smtClean="0">
                                <a:latin typeface="Cambria Math" panose="02040503050406030204" pitchFamily="18" charset="0"/>
                              </a:rPr>
                              <m:t>0</m:t>
                            </m:r>
                          </m:sub>
                        </m:sSub>
                      </m:num>
                      <m:den>
                        <m:r>
                          <a:rPr lang="fr-FR" sz="2400" b="0" i="1" smtClean="0">
                            <a:latin typeface="Cambria Math" panose="02040503050406030204" pitchFamily="18" charset="0"/>
                          </a:rPr>
                          <m:t>4</m:t>
                        </m:r>
                        <m:r>
                          <a:rPr lang="fr-FR" sz="2400" b="0" i="1" smtClean="0">
                            <a:latin typeface="Cambria Math" panose="02040503050406030204" pitchFamily="18" charset="0"/>
                          </a:rPr>
                          <m:t>𝜋</m:t>
                        </m:r>
                        <m:sSup>
                          <m:sSupPr>
                            <m:ctrlPr>
                              <a:rPr lang="fr-FR" sz="2400" b="0" i="1" smtClean="0">
                                <a:latin typeface="Cambria Math" panose="02040503050406030204" pitchFamily="18" charset="0"/>
                              </a:rPr>
                            </m:ctrlPr>
                          </m:sSupPr>
                          <m:e>
                            <m:r>
                              <a:rPr lang="fr-FR" sz="2400" b="0" i="1" smtClean="0">
                                <a:latin typeface="Cambria Math" panose="02040503050406030204" pitchFamily="18" charset="0"/>
                              </a:rPr>
                              <m:t>𝑟</m:t>
                            </m:r>
                          </m:e>
                          <m:sup>
                            <m:r>
                              <a:rPr lang="fr-FR" sz="2400" b="0" i="1" smtClean="0">
                                <a:latin typeface="Cambria Math" panose="02040503050406030204" pitchFamily="18" charset="0"/>
                              </a:rPr>
                              <m:t>3</m:t>
                            </m:r>
                          </m:sup>
                        </m:sSup>
                      </m:den>
                    </m:f>
                    <m:d>
                      <m:dPr>
                        <m:begChr m:val="["/>
                        <m:endChr m:val="]"/>
                        <m:ctrlPr>
                          <a:rPr lang="fr-FR" sz="2400" b="0" i="1" smtClean="0">
                            <a:latin typeface="Cambria Math" panose="02040503050406030204" pitchFamily="18" charset="0"/>
                          </a:rPr>
                        </m:ctrlPr>
                      </m:dPr>
                      <m:e>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𝝁</m:t>
                            </m:r>
                          </m:e>
                          <m:sub>
                            <m:r>
                              <a:rPr lang="fr-FR" sz="2400" b="1" i="1" smtClean="0">
                                <a:latin typeface="Cambria Math" panose="02040503050406030204" pitchFamily="18" charset="0"/>
                              </a:rPr>
                              <m:t>𝑺</m:t>
                            </m:r>
                          </m:sub>
                        </m:sSub>
                        <m:r>
                          <a:rPr lang="fr-FR" sz="2400" b="0" i="1" smtClean="0">
                            <a:latin typeface="Cambria Math" panose="02040503050406030204" pitchFamily="18" charset="0"/>
                          </a:rPr>
                          <m:t>⋅</m:t>
                        </m:r>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𝝁</m:t>
                            </m:r>
                          </m:e>
                          <m:sub>
                            <m:r>
                              <a:rPr lang="fr-FR" sz="2400" b="1" i="1" smtClean="0">
                                <a:latin typeface="Cambria Math" panose="02040503050406030204" pitchFamily="18" charset="0"/>
                              </a:rPr>
                              <m:t>𝑰</m:t>
                            </m:r>
                          </m:sub>
                        </m:sSub>
                        <m:r>
                          <a:rPr lang="fr-FR" sz="2400" b="0" i="1" smtClean="0">
                            <a:latin typeface="Cambria Math" panose="02040503050406030204" pitchFamily="18" charset="0"/>
                          </a:rPr>
                          <m:t>−3</m:t>
                        </m:r>
                        <m:f>
                          <m:fPr>
                            <m:ctrlPr>
                              <a:rPr lang="fr-FR" sz="2400" b="0" i="1" smtClean="0">
                                <a:latin typeface="Cambria Math" panose="02040503050406030204" pitchFamily="18" charset="0"/>
                              </a:rPr>
                            </m:ctrlPr>
                          </m:fPr>
                          <m:num>
                            <m:r>
                              <a:rPr lang="fr-FR" sz="2400" b="0" i="1" smtClean="0">
                                <a:latin typeface="Cambria Math" panose="02040503050406030204" pitchFamily="18" charset="0"/>
                              </a:rPr>
                              <m:t>(</m:t>
                            </m:r>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𝝁</m:t>
                                </m:r>
                              </m:e>
                              <m:sub>
                                <m:r>
                                  <a:rPr lang="fr-FR" sz="2400" b="1" i="1" smtClean="0">
                                    <a:latin typeface="Cambria Math" panose="02040503050406030204" pitchFamily="18" charset="0"/>
                                  </a:rPr>
                                  <m:t>𝑺</m:t>
                                </m:r>
                              </m:sub>
                            </m:sSub>
                            <m:r>
                              <a:rPr lang="fr-FR" sz="2400" b="1" i="1" smtClean="0">
                                <a:latin typeface="Cambria Math" panose="02040503050406030204" pitchFamily="18" charset="0"/>
                              </a:rPr>
                              <m:t>⋅</m:t>
                            </m:r>
                            <m:r>
                              <a:rPr lang="fr-FR" sz="2400" b="1" i="1" smtClean="0">
                                <a:latin typeface="Cambria Math" panose="02040503050406030204" pitchFamily="18" charset="0"/>
                              </a:rPr>
                              <m:t>𝒓</m:t>
                            </m:r>
                            <m:r>
                              <a:rPr lang="fr-FR" sz="2400" b="0" i="1" smtClean="0">
                                <a:latin typeface="Cambria Math" panose="02040503050406030204" pitchFamily="18" charset="0"/>
                              </a:rPr>
                              <m:t>)</m:t>
                            </m:r>
                            <m:r>
                              <a:rPr lang="fr-FR" sz="2400" i="1">
                                <a:latin typeface="Cambria Math" panose="02040503050406030204" pitchFamily="18" charset="0"/>
                              </a:rPr>
                              <m:t>(</m:t>
                            </m:r>
                            <m:sSub>
                              <m:sSubPr>
                                <m:ctrlPr>
                                  <a:rPr lang="fr-FR" sz="2400" b="1" i="1">
                                    <a:latin typeface="Cambria Math" panose="02040503050406030204" pitchFamily="18" charset="0"/>
                                  </a:rPr>
                                </m:ctrlPr>
                              </m:sSubPr>
                              <m:e>
                                <m:r>
                                  <a:rPr lang="fr-FR" sz="2400" b="1" i="1">
                                    <a:latin typeface="Cambria Math" panose="02040503050406030204" pitchFamily="18" charset="0"/>
                                  </a:rPr>
                                  <m:t>𝝁</m:t>
                                </m:r>
                              </m:e>
                              <m:sub>
                                <m:r>
                                  <a:rPr lang="fr-FR" sz="2400" b="1" i="1" smtClean="0">
                                    <a:latin typeface="Cambria Math" panose="02040503050406030204" pitchFamily="18" charset="0"/>
                                  </a:rPr>
                                  <m:t>𝑰</m:t>
                                </m:r>
                              </m:sub>
                            </m:sSub>
                            <m:r>
                              <a:rPr lang="fr-FR" sz="2400" b="1" i="1">
                                <a:latin typeface="Cambria Math" panose="02040503050406030204" pitchFamily="18" charset="0"/>
                              </a:rPr>
                              <m:t>⋅</m:t>
                            </m:r>
                            <m:r>
                              <a:rPr lang="fr-FR" sz="2400" b="1" i="1">
                                <a:latin typeface="Cambria Math" panose="02040503050406030204" pitchFamily="18" charset="0"/>
                              </a:rPr>
                              <m:t>𝒓</m:t>
                            </m:r>
                            <m:r>
                              <a:rPr lang="fr-FR" sz="2400" i="1">
                                <a:latin typeface="Cambria Math" panose="02040503050406030204" pitchFamily="18" charset="0"/>
                              </a:rPr>
                              <m:t>)</m:t>
                            </m:r>
                          </m:num>
                          <m:den>
                            <m:sSup>
                              <m:sSupPr>
                                <m:ctrlPr>
                                  <a:rPr lang="fr-FR" sz="2400" b="0" i="1" smtClean="0">
                                    <a:latin typeface="Cambria Math" panose="02040503050406030204" pitchFamily="18" charset="0"/>
                                  </a:rPr>
                                </m:ctrlPr>
                              </m:sSupPr>
                              <m:e>
                                <m:r>
                                  <a:rPr lang="fr-FR" sz="2400" b="0" i="1" smtClean="0">
                                    <a:latin typeface="Cambria Math" panose="02040503050406030204" pitchFamily="18" charset="0"/>
                                  </a:rPr>
                                  <m:t>𝑟</m:t>
                                </m:r>
                              </m:e>
                              <m:sup>
                                <m:r>
                                  <a:rPr lang="fr-FR" sz="2400" b="0" i="1" smtClean="0">
                                    <a:latin typeface="Cambria Math" panose="02040503050406030204" pitchFamily="18" charset="0"/>
                                  </a:rPr>
                                  <m:t>2</m:t>
                                </m:r>
                              </m:sup>
                            </m:sSup>
                          </m:den>
                        </m:f>
                      </m:e>
                    </m:d>
                  </m:oMath>
                </a14:m>
                <a:endParaRPr lang="fr-FR" sz="2400" dirty="0"/>
              </a:p>
              <a:p>
                <a:endParaRPr lang="fr-FR" sz="2400" dirty="0"/>
              </a:p>
              <a:p>
                <a:r>
                  <a:rPr lang="fr-FR" sz="2400" dirty="0"/>
                  <a:t>Fermi-contact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𝐹</m:t>
                        </m:r>
                      </m:sub>
                    </m:sSub>
                    <m:r>
                      <a:rPr lang="fr-FR" sz="2400" b="0" i="1" smtClean="0">
                        <a:latin typeface="Cambria Math" panose="02040503050406030204" pitchFamily="18" charset="0"/>
                      </a:rPr>
                      <m:t>=</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𝑎</m:t>
                        </m:r>
                      </m:e>
                      <m:sub>
                        <m:r>
                          <a:rPr lang="fr-FR" sz="2400" b="0" i="1" smtClean="0">
                            <a:latin typeface="Cambria Math" panose="02040503050406030204" pitchFamily="18" charset="0"/>
                          </a:rPr>
                          <m:t>𝑖𝑠𝑜</m:t>
                        </m:r>
                      </m:sub>
                    </m:sSub>
                    <m:r>
                      <a:rPr lang="fr-FR" sz="2400" b="1" i="1" smtClean="0">
                        <a:latin typeface="Cambria Math" panose="02040503050406030204" pitchFamily="18" charset="0"/>
                      </a:rPr>
                      <m:t>𝑺</m:t>
                    </m:r>
                    <m:r>
                      <a:rPr lang="fr-FR" sz="2400" b="0" i="1" smtClean="0">
                        <a:latin typeface="Cambria Math" panose="02040503050406030204" pitchFamily="18" charset="0"/>
                      </a:rPr>
                      <m:t>⋅</m:t>
                    </m:r>
                    <m:r>
                      <a:rPr lang="fr-FR" sz="2400" b="1" i="1" smtClean="0">
                        <a:latin typeface="Cambria Math" panose="02040503050406030204" pitchFamily="18" charset="0"/>
                      </a:rPr>
                      <m:t>𝑰</m:t>
                    </m:r>
                  </m:oMath>
                </a14:m>
                <a:endParaRPr lang="fr-FR" sz="2400" b="1" dirty="0"/>
              </a:p>
            </p:txBody>
          </p:sp>
        </mc:Choice>
        <mc:Fallback xmlns="">
          <p:sp>
            <p:nvSpPr>
              <p:cNvPr id="2" name="ZoneTexte 1"/>
              <p:cNvSpPr txBox="1">
                <a:spLocks noRot="1" noChangeAspect="1" noMove="1" noResize="1" noEditPoints="1" noAdjustHandles="1" noChangeArrowheads="1" noChangeShapeType="1" noTextEdit="1"/>
              </p:cNvSpPr>
              <p:nvPr/>
            </p:nvSpPr>
            <p:spPr>
              <a:xfrm>
                <a:off x="5104771" y="1534595"/>
                <a:ext cx="6411627" cy="2119683"/>
              </a:xfrm>
              <a:prstGeom prst="rect">
                <a:avLst/>
              </a:prstGeom>
              <a:blipFill>
                <a:blip r:embed="rId4"/>
                <a:stretch>
                  <a:fillRect l="-1426" t="-2305" b="-5764"/>
                </a:stretch>
              </a:blipFill>
            </p:spPr>
            <p:txBody>
              <a:bodyPr/>
              <a:lstStyle/>
              <a:p>
                <a:r>
                  <a:rPr lang="fr-FR">
                    <a:noFill/>
                  </a:rPr>
                  <a:t> </a:t>
                </a:r>
              </a:p>
            </p:txBody>
          </p:sp>
        </mc:Fallback>
      </mc:AlternateContent>
      <p:grpSp>
        <p:nvGrpSpPr>
          <p:cNvPr id="22" name="Groupe 21"/>
          <p:cNvGrpSpPr/>
          <p:nvPr/>
        </p:nvGrpSpPr>
        <p:grpSpPr>
          <a:xfrm>
            <a:off x="1142392" y="1239725"/>
            <a:ext cx="2746681" cy="2725824"/>
            <a:chOff x="1208631" y="1364105"/>
            <a:chExt cx="3003975" cy="2981164"/>
          </a:xfrm>
        </p:grpSpPr>
        <p:pic>
          <p:nvPicPr>
            <p:cNvPr id="8" name="Picture 9"/>
            <p:cNvPicPr>
              <a:picLocks noChangeAspect="1"/>
            </p:cNvPicPr>
            <p:nvPr/>
          </p:nvPicPr>
          <p:blipFill rotWithShape="1">
            <a:blip r:embed="rId5"/>
            <a:srcRect l="703" t="55491" r="71551" b="3305"/>
            <a:stretch/>
          </p:blipFill>
          <p:spPr>
            <a:xfrm>
              <a:off x="1208631" y="1364105"/>
              <a:ext cx="3003975" cy="2981164"/>
            </a:xfrm>
            <a:prstGeom prst="rect">
              <a:avLst/>
            </a:prstGeom>
          </p:spPr>
        </p:pic>
        <p:cxnSp>
          <p:nvCxnSpPr>
            <p:cNvPr id="12" name="Connecteur droit avec flèche 11"/>
            <p:cNvCxnSpPr/>
            <p:nvPr/>
          </p:nvCxnSpPr>
          <p:spPr>
            <a:xfrm flipV="1">
              <a:off x="2705890" y="1848721"/>
              <a:ext cx="951710" cy="112481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ZoneTexte 12"/>
              <p:cNvSpPr txBox="1"/>
              <p:nvPr/>
            </p:nvSpPr>
            <p:spPr>
              <a:xfrm>
                <a:off x="2862069" y="2225104"/>
                <a:ext cx="360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rPr>
                        <m:t>𝒓</m:t>
                      </m:r>
                    </m:oMath>
                  </m:oMathPara>
                </a14:m>
                <a:endParaRPr lang="fr-FR" b="1" dirty="0"/>
              </a:p>
            </p:txBody>
          </p:sp>
        </mc:Choice>
        <mc:Fallback xmlns="">
          <p:sp>
            <p:nvSpPr>
              <p:cNvPr id="13" name="ZoneTexte 12"/>
              <p:cNvSpPr txBox="1">
                <a:spLocks noRot="1" noChangeAspect="1" noMove="1" noResize="1" noEditPoints="1" noAdjustHandles="1" noChangeArrowheads="1" noChangeShapeType="1" noTextEdit="1"/>
              </p:cNvSpPr>
              <p:nvPr/>
            </p:nvSpPr>
            <p:spPr>
              <a:xfrm>
                <a:off x="2862069" y="2225104"/>
                <a:ext cx="360996" cy="369332"/>
              </a:xfrm>
              <a:prstGeom prst="rect">
                <a:avLst/>
              </a:prstGeom>
              <a:blipFill>
                <a:blip r:embed="rId6"/>
                <a:stretch>
                  <a:fillRect/>
                </a:stretch>
              </a:blipFill>
            </p:spPr>
            <p:txBody>
              <a:bodyPr/>
              <a:lstStyle/>
              <a:p>
                <a:r>
                  <a:rPr lang="fr-FR">
                    <a:noFill/>
                  </a:rPr>
                  <a:t> </a:t>
                </a:r>
              </a:p>
            </p:txBody>
          </p:sp>
        </mc:Fallback>
      </mc:AlternateContent>
      <p:cxnSp>
        <p:nvCxnSpPr>
          <p:cNvPr id="15" name="Connecteur droit avec flèche 14"/>
          <p:cNvCxnSpPr/>
          <p:nvPr/>
        </p:nvCxnSpPr>
        <p:spPr>
          <a:xfrm flipH="1" flipV="1">
            <a:off x="616226" y="3011557"/>
            <a:ext cx="397565" cy="1907984"/>
          </a:xfrm>
          <a:prstGeom prst="straightConnector1">
            <a:avLst/>
          </a:prstGeom>
          <a:ln w="76200">
            <a:solidFill>
              <a:srgbClr val="0106B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5"/>
              <p:cNvSpPr txBox="1"/>
              <p:nvPr/>
            </p:nvSpPr>
            <p:spPr>
              <a:xfrm>
                <a:off x="230361" y="3883604"/>
                <a:ext cx="5846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𝐵</m:t>
                          </m:r>
                        </m:e>
                        <m:sub>
                          <m:r>
                            <a:rPr lang="fr-FR" sz="2400" b="0" i="1" smtClean="0">
                              <a:latin typeface="Cambria Math" panose="02040503050406030204" pitchFamily="18" charset="0"/>
                            </a:rPr>
                            <m:t>0</m:t>
                          </m:r>
                        </m:sub>
                      </m:sSub>
                    </m:oMath>
                  </m:oMathPara>
                </a14:m>
                <a:endParaRPr lang="fr-FR" sz="2400" dirty="0"/>
              </a:p>
            </p:txBody>
          </p:sp>
        </mc:Choice>
        <mc:Fallback xmlns="">
          <p:sp>
            <p:nvSpPr>
              <p:cNvPr id="16" name="ZoneTexte 15"/>
              <p:cNvSpPr txBox="1">
                <a:spLocks noRot="1" noChangeAspect="1" noMove="1" noResize="1" noEditPoints="1" noAdjustHandles="1" noChangeArrowheads="1" noChangeShapeType="1" noTextEdit="1"/>
              </p:cNvSpPr>
              <p:nvPr/>
            </p:nvSpPr>
            <p:spPr>
              <a:xfrm>
                <a:off x="230361" y="3883604"/>
                <a:ext cx="584647" cy="461665"/>
              </a:xfrm>
              <a:prstGeom prst="rect">
                <a:avLst/>
              </a:prstGeom>
              <a:blipFill>
                <a:blip r:embed="rId8"/>
                <a:stretch>
                  <a:fillRect b="-1316"/>
                </a:stretch>
              </a:blipFill>
            </p:spPr>
            <p:txBody>
              <a:bodyPr/>
              <a:lstStyle/>
              <a:p>
                <a:r>
                  <a:rPr lang="fr-FR">
                    <a:noFill/>
                  </a:rPr>
                  <a:t> </a:t>
                </a:r>
              </a:p>
            </p:txBody>
          </p:sp>
        </mc:Fallback>
      </mc:AlternateContent>
      <p:cxnSp>
        <p:nvCxnSpPr>
          <p:cNvPr id="19" name="Connecteur droit avec flèche 18"/>
          <p:cNvCxnSpPr/>
          <p:nvPr/>
        </p:nvCxnSpPr>
        <p:spPr>
          <a:xfrm>
            <a:off x="6609522" y="4041946"/>
            <a:ext cx="0" cy="638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073002" y="4176750"/>
            <a:ext cx="4112344" cy="369332"/>
          </a:xfrm>
          <a:prstGeom prst="rect">
            <a:avLst/>
          </a:prstGeom>
          <a:noFill/>
        </p:spPr>
        <p:txBody>
          <a:bodyPr wrap="none" rtlCol="0">
            <a:spAutoFit/>
          </a:bodyPr>
          <a:lstStyle/>
          <a:p>
            <a:r>
              <a:rPr lang="fr-FR" dirty="0" err="1"/>
              <a:t>Secular</a:t>
            </a:r>
            <a:r>
              <a:rPr lang="fr-FR" dirty="0"/>
              <a:t> approximation and frame rotation</a:t>
            </a:r>
          </a:p>
        </p:txBody>
      </p:sp>
      <p:sp>
        <p:nvSpPr>
          <p:cNvPr id="5" name="Ellipse 4"/>
          <p:cNvSpPr/>
          <p:nvPr/>
        </p:nvSpPr>
        <p:spPr>
          <a:xfrm>
            <a:off x="8123792" y="5089820"/>
            <a:ext cx="446049" cy="445443"/>
          </a:xfrm>
          <a:prstGeom prst="ellipse">
            <a:avLst/>
          </a:prstGeom>
          <a:noFill/>
          <a:ln w="57150">
            <a:solidFill>
              <a:srgbClr val="010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9796646" y="5061464"/>
            <a:ext cx="446049" cy="445443"/>
          </a:xfrm>
          <a:prstGeom prst="ellipse">
            <a:avLst/>
          </a:prstGeom>
          <a:noFill/>
          <a:ln w="57150">
            <a:solidFill>
              <a:srgbClr val="B963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658257" y="5667137"/>
            <a:ext cx="1304653" cy="369332"/>
          </a:xfrm>
          <a:prstGeom prst="rect">
            <a:avLst/>
          </a:prstGeom>
          <a:noFill/>
        </p:spPr>
        <p:txBody>
          <a:bodyPr wrap="none" rtlCol="0">
            <a:spAutoFit/>
          </a:bodyPr>
          <a:lstStyle/>
          <a:p>
            <a:r>
              <a:rPr lang="fr-FR" dirty="0" err="1">
                <a:solidFill>
                  <a:srgbClr val="0106BF"/>
                </a:solidFill>
              </a:rPr>
              <a:t>Isotropic</a:t>
            </a:r>
            <a:r>
              <a:rPr lang="fr-FR" dirty="0">
                <a:solidFill>
                  <a:srgbClr val="0106BF"/>
                </a:solidFill>
              </a:rPr>
              <a:t> HF</a:t>
            </a:r>
          </a:p>
        </p:txBody>
      </p:sp>
      <p:sp>
        <p:nvSpPr>
          <p:cNvPr id="18" name="ZoneTexte 17"/>
          <p:cNvSpPr txBox="1"/>
          <p:nvPr/>
        </p:nvSpPr>
        <p:spPr>
          <a:xfrm>
            <a:off x="9367343" y="5643784"/>
            <a:ext cx="1554721" cy="369332"/>
          </a:xfrm>
          <a:prstGeom prst="rect">
            <a:avLst/>
          </a:prstGeom>
          <a:noFill/>
        </p:spPr>
        <p:txBody>
          <a:bodyPr wrap="none" rtlCol="0">
            <a:spAutoFit/>
          </a:bodyPr>
          <a:lstStyle/>
          <a:p>
            <a:r>
              <a:rPr lang="fr-FR" dirty="0" err="1">
                <a:solidFill>
                  <a:srgbClr val="B963D1"/>
                </a:solidFill>
              </a:rPr>
              <a:t>Anisotropic</a:t>
            </a:r>
            <a:r>
              <a:rPr lang="fr-FR" dirty="0">
                <a:solidFill>
                  <a:srgbClr val="B963D1"/>
                </a:solidFill>
              </a:rPr>
              <a:t> HF</a:t>
            </a:r>
          </a:p>
        </p:txBody>
      </p:sp>
      <p:pic>
        <p:nvPicPr>
          <p:cNvPr id="21" name="Picture 37"/>
          <p:cNvPicPr>
            <a:picLocks noChangeAspect="1"/>
          </p:cNvPicPr>
          <p:nvPr/>
        </p:nvPicPr>
        <p:blipFill rotWithShape="1">
          <a:blip r:embed="rId5"/>
          <a:srcRect r="71797" b="59911"/>
          <a:stretch/>
        </p:blipFill>
        <p:spPr>
          <a:xfrm>
            <a:off x="1186032" y="3939300"/>
            <a:ext cx="2831642" cy="2689769"/>
          </a:xfrm>
          <a:prstGeom prst="rect">
            <a:avLst/>
          </a:prstGeom>
        </p:spPr>
      </p:pic>
      <mc:AlternateContent xmlns:mc="http://schemas.openxmlformats.org/markup-compatibility/2006" xmlns:a14="http://schemas.microsoft.com/office/drawing/2010/main">
        <mc:Choice Requires="a14">
          <p:sp>
            <p:nvSpPr>
              <p:cNvPr id="9" name="ZoneTexte 8"/>
              <p:cNvSpPr txBox="1"/>
              <p:nvPr/>
            </p:nvSpPr>
            <p:spPr>
              <a:xfrm>
                <a:off x="1766651" y="2476572"/>
                <a:ext cx="4875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𝝁</m:t>
                          </m:r>
                        </m:e>
                        <m:sub>
                          <m:r>
                            <a:rPr lang="fr-FR" b="1" i="1" smtClean="0">
                              <a:latin typeface="Cambria Math" panose="02040503050406030204" pitchFamily="18" charset="0"/>
                            </a:rPr>
                            <m:t>𝑺</m:t>
                          </m:r>
                        </m:sub>
                      </m:sSub>
                    </m:oMath>
                  </m:oMathPara>
                </a14:m>
                <a:endParaRPr lang="fr-FR" b="1" dirty="0"/>
              </a:p>
            </p:txBody>
          </p:sp>
        </mc:Choice>
        <mc:Fallback xmlns="">
          <p:sp>
            <p:nvSpPr>
              <p:cNvPr id="9" name="ZoneTexte 8"/>
              <p:cNvSpPr txBox="1">
                <a:spLocks noRot="1" noChangeAspect="1" noMove="1" noResize="1" noEditPoints="1" noAdjustHandles="1" noChangeArrowheads="1" noChangeShapeType="1" noTextEdit="1"/>
              </p:cNvSpPr>
              <p:nvPr/>
            </p:nvSpPr>
            <p:spPr>
              <a:xfrm>
                <a:off x="1766651" y="2476572"/>
                <a:ext cx="487569" cy="369332"/>
              </a:xfrm>
              <a:prstGeom prst="rect">
                <a:avLst/>
              </a:prstGeom>
              <a:blipFill>
                <a:blip r:embed="rId9"/>
                <a:stretch>
                  <a:fillRect b="-32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p:cNvSpPr txBox="1"/>
              <p:nvPr/>
            </p:nvSpPr>
            <p:spPr>
              <a:xfrm>
                <a:off x="3505701" y="1538967"/>
                <a:ext cx="4683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𝝁</m:t>
                          </m:r>
                        </m:e>
                        <m:sub>
                          <m:r>
                            <a:rPr lang="fr-FR" b="1" i="1" smtClean="0">
                              <a:latin typeface="Cambria Math" panose="02040503050406030204" pitchFamily="18" charset="0"/>
                            </a:rPr>
                            <m:t>𝑰</m:t>
                          </m:r>
                        </m:sub>
                      </m:sSub>
                    </m:oMath>
                  </m:oMathPara>
                </a14:m>
                <a:endParaRPr lang="fr-FR" b="1" dirty="0"/>
              </a:p>
            </p:txBody>
          </p:sp>
        </mc:Choice>
        <mc:Fallback xmlns="">
          <p:sp>
            <p:nvSpPr>
              <p:cNvPr id="10" name="ZoneTexte 9"/>
              <p:cNvSpPr txBox="1">
                <a:spLocks noRot="1" noChangeAspect="1" noMove="1" noResize="1" noEditPoints="1" noAdjustHandles="1" noChangeArrowheads="1" noChangeShapeType="1" noTextEdit="1"/>
              </p:cNvSpPr>
              <p:nvPr/>
            </p:nvSpPr>
            <p:spPr>
              <a:xfrm>
                <a:off x="3505701" y="1538967"/>
                <a:ext cx="468333" cy="369332"/>
              </a:xfrm>
              <a:prstGeom prst="rect">
                <a:avLst/>
              </a:prstGeom>
              <a:blipFill>
                <a:blip r:embed="rId10"/>
                <a:stretch>
                  <a:fillRect b="-3279"/>
                </a:stretch>
              </a:blipFill>
            </p:spPr>
            <p:txBody>
              <a:bodyPr/>
              <a:lstStyle/>
              <a:p>
                <a:r>
                  <a:rPr lang="fr-FR">
                    <a:noFill/>
                  </a:rPr>
                  <a:t> </a:t>
                </a:r>
              </a:p>
            </p:txBody>
          </p:sp>
        </mc:Fallback>
      </mc:AlternateContent>
    </p:spTree>
    <p:extLst>
      <p:ext uri="{BB962C8B-B14F-4D97-AF65-F5344CB8AC3E}">
        <p14:creationId xmlns:p14="http://schemas.microsoft.com/office/powerpoint/2010/main" val="469870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9"/>
              <p:cNvSpPr txBox="1"/>
              <p:nvPr/>
            </p:nvSpPr>
            <p:spPr>
              <a:xfrm>
                <a:off x="2342739" y="1460995"/>
                <a:ext cx="7359900" cy="318229"/>
              </a:xfrm>
              <a:prstGeom prst="rect">
                <a:avLst/>
              </a:prstGeom>
              <a:noFill/>
            </p:spPr>
            <p:txBody>
              <a:bodyPr wrap="none" lIns="0" tIns="0" rIns="0" bIns="0" rtlCol="0">
                <a:spAutoFit/>
              </a:bodyPr>
              <a:lstStyle/>
              <a:p>
                <a14:m>
                  <m:oMath xmlns:m="http://schemas.openxmlformats.org/officeDocument/2006/math">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𝐻</m:t>
                        </m:r>
                      </m:e>
                    </m:acc>
                    <m:r>
                      <a:rPr lang="fr-FR" sz="2000" b="0" i="1" smtClean="0">
                        <a:latin typeface="Cambria Math" panose="02040503050406030204" pitchFamily="18" charset="0"/>
                      </a:rPr>
                      <m:t>(</m:t>
                    </m:r>
                    <m:r>
                      <a:rPr lang="fr-FR" sz="2000" b="0" i="1" smtClean="0">
                        <a:latin typeface="Cambria Math" panose="02040503050406030204" pitchFamily="18" charset="0"/>
                      </a:rPr>
                      <m:t>𝑡</m:t>
                    </m:r>
                    <m:r>
                      <a:rPr lang="fr-FR" sz="2000" b="0" i="1" smtClean="0">
                        <a:latin typeface="Cambria Math" panose="02040503050406030204" pitchFamily="18" charset="0"/>
                      </a:rPr>
                      <m:t>)=</m:t>
                    </m:r>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𝑆</m:t>
                        </m:r>
                      </m:sub>
                    </m:sSub>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𝐼</m:t>
                        </m:r>
                      </m:sub>
                    </m:sSub>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r>
                      <m:rPr>
                        <m:sty m:val="p"/>
                      </m:rPr>
                      <a:rPr lang="es-ES" sz="2000" b="0" i="0" smtClean="0">
                        <a:latin typeface="Cambria Math" panose="02040503050406030204" pitchFamily="18" charset="0"/>
                      </a:rPr>
                      <m:t>A</m:t>
                    </m:r>
                    <m:r>
                      <a:rPr lang="es-ES" sz="2000" b="0" i="0" smtClean="0">
                        <a:latin typeface="Cambria Math" panose="02040503050406030204" pitchFamily="18" charset="0"/>
                      </a:rPr>
                      <m:t> </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r>
                      <a:rPr lang="es-ES" sz="2000" b="0" i="1" smtClean="0">
                        <a:latin typeface="Cambria Math" panose="02040503050406030204" pitchFamily="18" charset="0"/>
                        <a:ea typeface="Cambria Math" panose="02040503050406030204" pitchFamily="18" charset="0"/>
                      </a:rPr>
                      <m:t>∙</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m:t>
                    </m:r>
                    <m:r>
                      <a:rPr lang="es-ES" sz="2000" b="0" i="1" smtClean="0">
                        <a:latin typeface="Cambria Math" panose="02040503050406030204" pitchFamily="18" charset="0"/>
                      </a:rPr>
                      <m:t> </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r>
                      <a:rPr lang="es-ES" sz="2000" b="0" i="1" smtClean="0">
                        <a:latin typeface="Cambria Math" panose="02040503050406030204" pitchFamily="18" charset="0"/>
                        <a:ea typeface="Cambria Math" panose="02040503050406030204" pitchFamily="18" charset="0"/>
                      </a:rPr>
                      <m:t>∙</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𝑥</m:t>
                        </m:r>
                      </m:sub>
                    </m:sSub>
                    <m:r>
                      <a:rPr lang="fr-FR" sz="2000" b="0" i="1" smtClean="0">
                        <a:latin typeface="Cambria Math" panose="02040503050406030204" pitchFamily="18" charset="0"/>
                        <a:ea typeface="Cambria Math" panose="02040503050406030204" pitchFamily="18" charset="0"/>
                      </a:rPr>
                      <m:t>+</m:t>
                    </m:r>
                    <m:sSub>
                      <m:sSubPr>
                        <m:ctrlPr>
                          <a:rPr lang="fr-FR" sz="2000" b="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ea typeface="Cambria Math" panose="02040503050406030204" pitchFamily="18" charset="0"/>
                          </a:rPr>
                          <m:t>𝑅</m:t>
                        </m:r>
                      </m:sub>
                    </m:sSub>
                    <m:sSub>
                      <m:sSubPr>
                        <m:ctrlPr>
                          <a:rPr lang="fr-FR" sz="2000" b="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𝑆</m:t>
                        </m:r>
                      </m:e>
                      <m:sub>
                        <m:r>
                          <a:rPr lang="fr-FR" sz="2000" b="0" i="1" smtClean="0">
                            <a:latin typeface="Cambria Math" panose="02040503050406030204" pitchFamily="18" charset="0"/>
                            <a:ea typeface="Cambria Math" panose="02040503050406030204" pitchFamily="18" charset="0"/>
                          </a:rPr>
                          <m:t>+</m:t>
                        </m:r>
                      </m:sub>
                    </m:sSub>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𝑒</m:t>
                        </m:r>
                      </m:e>
                      <m:sup>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𝑖</m:t>
                        </m:r>
                        <m:r>
                          <a:rPr lang="fr-FR" sz="2000" b="0" i="1" smtClean="0">
                            <a:latin typeface="Cambria Math" panose="02040503050406030204" pitchFamily="18" charset="0"/>
                            <a:ea typeface="Cambria Math" panose="02040503050406030204" pitchFamily="18" charset="0"/>
                          </a:rPr>
                          <m:t>𝜔</m:t>
                        </m:r>
                        <m:r>
                          <a:rPr lang="fr-FR" sz="2000" b="0" i="1" smtClean="0">
                            <a:latin typeface="Cambria Math" panose="02040503050406030204" pitchFamily="18" charset="0"/>
                            <a:ea typeface="Cambria Math" panose="02040503050406030204" pitchFamily="18" charset="0"/>
                          </a:rPr>
                          <m:t>𝑡</m:t>
                        </m:r>
                      </m:sup>
                    </m:sSup>
                    <m:r>
                      <a:rPr lang="fr-FR" sz="2000" b="0" i="1" smtClean="0">
                        <a:latin typeface="Cambria Math" panose="02040503050406030204" pitchFamily="18" charset="0"/>
                        <a:ea typeface="Cambria Math" panose="02040503050406030204" pitchFamily="18" charset="0"/>
                      </a:rPr>
                      <m:t>+</m:t>
                    </m:r>
                    <m:sSub>
                      <m:sSubPr>
                        <m:ctrlPr>
                          <a:rPr lang="fr-FR" sz="2000" b="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𝑆</m:t>
                        </m:r>
                      </m:e>
                      <m:sub>
                        <m:r>
                          <a:rPr lang="fr-FR" sz="2000" b="0" i="1" smtClean="0">
                            <a:latin typeface="Cambria Math" panose="02040503050406030204" pitchFamily="18" charset="0"/>
                            <a:ea typeface="Cambria Math" panose="02040503050406030204" pitchFamily="18" charset="0"/>
                          </a:rPr>
                          <m:t>−</m:t>
                        </m:r>
                      </m:sub>
                    </m:sSub>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𝑒</m:t>
                        </m:r>
                      </m:e>
                      <m:sup>
                        <m:r>
                          <a:rPr lang="fr-FR" sz="2000" b="0" i="1" smtClean="0">
                            <a:latin typeface="Cambria Math" panose="02040503050406030204" pitchFamily="18" charset="0"/>
                            <a:ea typeface="Cambria Math" panose="02040503050406030204" pitchFamily="18" charset="0"/>
                          </a:rPr>
                          <m:t>𝑖</m:t>
                        </m:r>
                        <m:r>
                          <a:rPr lang="fr-FR" sz="2000" b="0" i="1" smtClean="0">
                            <a:latin typeface="Cambria Math" panose="02040503050406030204" pitchFamily="18" charset="0"/>
                            <a:ea typeface="Cambria Math" panose="02040503050406030204" pitchFamily="18" charset="0"/>
                          </a:rPr>
                          <m:t>𝜔</m:t>
                        </m:r>
                        <m:r>
                          <a:rPr lang="fr-FR" sz="2000" b="0" i="1" smtClean="0">
                            <a:latin typeface="Cambria Math" panose="02040503050406030204" pitchFamily="18" charset="0"/>
                            <a:ea typeface="Cambria Math" panose="02040503050406030204" pitchFamily="18" charset="0"/>
                          </a:rPr>
                          <m:t>𝑡</m:t>
                        </m:r>
                      </m:sup>
                    </m:sSup>
                    <m:r>
                      <a:rPr lang="fr-FR" sz="2000" b="0" i="1" smtClean="0">
                        <a:latin typeface="Cambria Math" panose="02040503050406030204" pitchFamily="18" charset="0"/>
                        <a:ea typeface="Cambria Math" panose="02040503050406030204" pitchFamily="18" charset="0"/>
                      </a:rPr>
                      <m:t>)</m:t>
                    </m:r>
                  </m:oMath>
                </a14:m>
                <a:endParaRPr lang="fr-FR" sz="2000" dirty="0"/>
              </a:p>
            </p:txBody>
          </p:sp>
        </mc:Choice>
        <mc:Fallback xmlns="">
          <p:sp>
            <p:nvSpPr>
              <p:cNvPr id="3" name="TextBox 29"/>
              <p:cNvSpPr txBox="1">
                <a:spLocks noRot="1" noChangeAspect="1" noMove="1" noResize="1" noEditPoints="1" noAdjustHandles="1" noChangeArrowheads="1" noChangeShapeType="1" noTextEdit="1"/>
              </p:cNvSpPr>
              <p:nvPr/>
            </p:nvSpPr>
            <p:spPr>
              <a:xfrm>
                <a:off x="2342739" y="1460995"/>
                <a:ext cx="7359900" cy="318229"/>
              </a:xfrm>
              <a:prstGeom prst="rect">
                <a:avLst/>
              </a:prstGeom>
              <a:blipFill>
                <a:blip r:embed="rId3"/>
                <a:stretch>
                  <a:fillRect l="-1159" t="-26923" r="-745" b="-48077"/>
                </a:stretch>
              </a:blipFill>
            </p:spPr>
            <p:txBody>
              <a:bodyPr/>
              <a:lstStyle/>
              <a:p>
                <a:r>
                  <a:rPr lang="fr-FR">
                    <a:noFill/>
                  </a:rPr>
                  <a:t> </a:t>
                </a:r>
              </a:p>
            </p:txBody>
          </p:sp>
        </mc:Fallback>
      </mc:AlternateContent>
      <p:sp>
        <p:nvSpPr>
          <p:cNvPr id="6" name="Rectangle 3"/>
          <p:cNvSpPr/>
          <p:nvPr/>
        </p:nvSpPr>
        <p:spPr>
          <a:xfrm>
            <a:off x="1029726" y="1713694"/>
            <a:ext cx="453690" cy="398207"/>
          </a:xfrm>
          <a:prstGeom prst="rect">
            <a:avLst/>
          </a:prstGeom>
          <a:solidFill>
            <a:srgbClr val="FFFFFF"/>
          </a:solidFill>
          <a:ln w="25400" cap="flat">
            <a:solidFill>
              <a:srgbClr val="FFFFFF"/>
            </a:solidFill>
            <a:prstDash val="solid"/>
            <a:miter lim="800000"/>
          </a:ln>
          <a:effectLst/>
        </p:spPr>
        <p:txBody>
          <a:bodyPr wrap="square" lIns="45720" tIns="45720" rIns="45720" bIns="45720" numCol="1" anchor="ctr">
            <a:noAutofit/>
          </a:bodyPr>
          <a:lstStyle/>
          <a:p>
            <a:pPr algn="ctr">
              <a:defRPr sz="3600">
                <a:solidFill>
                  <a:srgbClr val="FFFFFF"/>
                </a:solidFill>
                <a:latin typeface="Calibri"/>
                <a:ea typeface="Calibri"/>
                <a:cs typeface="Calibri"/>
                <a:sym typeface="Calibri"/>
              </a:defRPr>
            </a:pPr>
            <a:endParaRPr/>
          </a:p>
        </p:txBody>
      </p:sp>
      <p:cxnSp>
        <p:nvCxnSpPr>
          <p:cNvPr id="9" name="Connecteur droit 8"/>
          <p:cNvCxnSpPr/>
          <p:nvPr/>
        </p:nvCxnSpPr>
        <p:spPr>
          <a:xfrm>
            <a:off x="2165918" y="594359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941777" y="546983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165918" y="346213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941777" y="316727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ZoneTexte 12"/>
              <p:cNvSpPr txBox="1"/>
              <p:nvPr/>
            </p:nvSpPr>
            <p:spPr>
              <a:xfrm>
                <a:off x="5814560" y="528516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5814560" y="5285168"/>
                <a:ext cx="853439" cy="369332"/>
              </a:xfrm>
              <a:prstGeom prst="rect">
                <a:avLst/>
              </a:prstGeom>
              <a:blipFill>
                <a:blip r:embed="rId4"/>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1312478" y="575893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4" name="ZoneTexte 13"/>
              <p:cNvSpPr txBox="1">
                <a:spLocks noRot="1" noChangeAspect="1" noMove="1" noResize="1" noEditPoints="1" noAdjustHandles="1" noChangeArrowheads="1" noChangeShapeType="1" noTextEdit="1"/>
              </p:cNvSpPr>
              <p:nvPr/>
            </p:nvSpPr>
            <p:spPr>
              <a:xfrm>
                <a:off x="1312478" y="5758933"/>
                <a:ext cx="853439"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1312479" y="328048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1312479" y="3280484"/>
                <a:ext cx="853439" cy="369332"/>
              </a:xfrm>
              <a:prstGeom prst="rect">
                <a:avLst/>
              </a:prstGeom>
              <a:blipFill>
                <a:blip r:embed="rId6"/>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5771632" y="298260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6" name="ZoneTexte 15"/>
              <p:cNvSpPr txBox="1">
                <a:spLocks noRot="1" noChangeAspect="1" noMove="1" noResize="1" noEditPoints="1" noAdjustHandles="1" noChangeArrowheads="1" noChangeShapeType="1" noTextEdit="1"/>
              </p:cNvSpPr>
              <p:nvPr/>
            </p:nvSpPr>
            <p:spPr>
              <a:xfrm>
                <a:off x="5771632" y="2982604"/>
                <a:ext cx="853439" cy="369332"/>
              </a:xfrm>
              <a:prstGeom prst="rect">
                <a:avLst/>
              </a:prstGeom>
              <a:blipFill>
                <a:blip r:embed="rId7"/>
                <a:stretch>
                  <a:fillRect b="-13115"/>
                </a:stretch>
              </a:blipFill>
            </p:spPr>
            <p:txBody>
              <a:bodyPr/>
              <a:lstStyle/>
              <a:p>
                <a:r>
                  <a:rPr lang="fr-FR">
                    <a:noFill/>
                  </a:rPr>
                  <a:t> </a:t>
                </a:r>
              </a:p>
            </p:txBody>
          </p:sp>
        </mc:Fallback>
      </mc:AlternateContent>
      <p:cxnSp>
        <p:nvCxnSpPr>
          <p:cNvPr id="18" name="Connecteur droit avec flèche 17"/>
          <p:cNvCxnSpPr/>
          <p:nvPr/>
        </p:nvCxnSpPr>
        <p:spPr>
          <a:xfrm flipV="1">
            <a:off x="2610183" y="3462130"/>
            <a:ext cx="0" cy="2481469"/>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5386042" y="3167270"/>
            <a:ext cx="0" cy="230256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ZoneTexte 20"/>
              <p:cNvSpPr txBox="1"/>
              <p:nvPr/>
            </p:nvSpPr>
            <p:spPr>
              <a:xfrm>
                <a:off x="1428987" y="4427375"/>
                <a:ext cx="1169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𝑆</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1" name="ZoneTexte 20"/>
              <p:cNvSpPr txBox="1">
                <a:spLocks noRot="1" noChangeAspect="1" noMove="1" noResize="1" noEditPoints="1" noAdjustHandles="1" noChangeArrowheads="1" noChangeShapeType="1" noTextEdit="1"/>
              </p:cNvSpPr>
              <p:nvPr/>
            </p:nvSpPr>
            <p:spPr>
              <a:xfrm>
                <a:off x="1428987" y="4427375"/>
                <a:ext cx="1169423" cy="369332"/>
              </a:xfrm>
              <a:prstGeom prst="rect">
                <a:avLst/>
              </a:prstGeom>
              <a:blipFill>
                <a:blip r:embed="rId8"/>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p:cNvSpPr txBox="1"/>
              <p:nvPr/>
            </p:nvSpPr>
            <p:spPr>
              <a:xfrm>
                <a:off x="5386042" y="4026102"/>
                <a:ext cx="1169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𝑆</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2" name="ZoneTexte 21"/>
              <p:cNvSpPr txBox="1">
                <a:spLocks noRot="1" noChangeAspect="1" noMove="1" noResize="1" noEditPoints="1" noAdjustHandles="1" noChangeArrowheads="1" noChangeShapeType="1" noTextEdit="1"/>
              </p:cNvSpPr>
              <p:nvPr/>
            </p:nvSpPr>
            <p:spPr>
              <a:xfrm>
                <a:off x="5386042" y="4026102"/>
                <a:ext cx="1169423" cy="369332"/>
              </a:xfrm>
              <a:prstGeom prst="rect">
                <a:avLst/>
              </a:prstGeom>
              <a:blipFill>
                <a:blip r:embed="rId9"/>
                <a:stretch>
                  <a:fillRect b="-13115"/>
                </a:stretch>
              </a:blipFill>
            </p:spPr>
            <p:txBody>
              <a:bodyPr/>
              <a:lstStyle/>
              <a:p>
                <a:r>
                  <a:rPr lang="fr-FR">
                    <a:noFill/>
                  </a:rPr>
                  <a:t> </a:t>
                </a:r>
              </a:p>
            </p:txBody>
          </p:sp>
        </mc:Fallback>
      </mc:AlternateContent>
      <p:cxnSp>
        <p:nvCxnSpPr>
          <p:cNvPr id="24" name="Connecteur droit avec flèche 23"/>
          <p:cNvCxnSpPr/>
          <p:nvPr/>
        </p:nvCxnSpPr>
        <p:spPr>
          <a:xfrm flipV="1">
            <a:off x="3518451" y="5469834"/>
            <a:ext cx="0" cy="4737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p:cNvSpPr txBox="1"/>
              <p:nvPr/>
            </p:nvSpPr>
            <p:spPr>
              <a:xfrm>
                <a:off x="3518451" y="5522050"/>
                <a:ext cx="1277401" cy="369332"/>
              </a:xfrm>
              <a:prstGeom prst="rect">
                <a:avLst/>
              </a:prstGeom>
              <a:noFill/>
            </p:spPr>
            <p:txBody>
              <a:bodyPr wrap="none" rtlCol="0">
                <a:spAutoFit/>
              </a:bodyPr>
              <a:lstStyle/>
              <a:p>
                <a:r>
                  <a:rPr lang="fr-FR" b="0" dirty="0"/>
                  <a:t>|</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a14:m>
                <a:endParaRPr lang="fr-FR" dirty="0"/>
              </a:p>
            </p:txBody>
          </p:sp>
        </mc:Choice>
        <mc:Fallback xmlns="">
          <p:sp>
            <p:nvSpPr>
              <p:cNvPr id="25" name="ZoneTexte 24"/>
              <p:cNvSpPr txBox="1">
                <a:spLocks noRot="1" noChangeAspect="1" noMove="1" noResize="1" noEditPoints="1" noAdjustHandles="1" noChangeArrowheads="1" noChangeShapeType="1" noTextEdit="1"/>
              </p:cNvSpPr>
              <p:nvPr/>
            </p:nvSpPr>
            <p:spPr>
              <a:xfrm>
                <a:off x="3518451" y="5522050"/>
                <a:ext cx="1277401" cy="369332"/>
              </a:xfrm>
              <a:prstGeom prst="rect">
                <a:avLst/>
              </a:prstGeom>
              <a:blipFill>
                <a:blip r:embed="rId10"/>
                <a:stretch>
                  <a:fillRect l="-3810" t="-10000" b="-2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p:cNvSpPr txBox="1"/>
              <p:nvPr/>
            </p:nvSpPr>
            <p:spPr>
              <a:xfrm>
                <a:off x="3518450" y="3130034"/>
                <a:ext cx="12982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7" name="ZoneTexte 26"/>
              <p:cNvSpPr txBox="1">
                <a:spLocks noRot="1" noChangeAspect="1" noMove="1" noResize="1" noEditPoints="1" noAdjustHandles="1" noChangeArrowheads="1" noChangeShapeType="1" noTextEdit="1"/>
              </p:cNvSpPr>
              <p:nvPr/>
            </p:nvSpPr>
            <p:spPr>
              <a:xfrm>
                <a:off x="3518450" y="3130034"/>
                <a:ext cx="1298241" cy="369332"/>
              </a:xfrm>
              <a:prstGeom prst="rect">
                <a:avLst/>
              </a:prstGeom>
              <a:blipFill>
                <a:blip r:embed="rId11"/>
                <a:stretch>
                  <a:fillRect b="-13115"/>
                </a:stretch>
              </a:blipFill>
            </p:spPr>
            <p:txBody>
              <a:bodyPr/>
              <a:lstStyle/>
              <a:p>
                <a:r>
                  <a:rPr lang="fr-FR">
                    <a:noFill/>
                  </a:rPr>
                  <a:t> </a:t>
                </a:r>
              </a:p>
            </p:txBody>
          </p:sp>
        </mc:Fallback>
      </mc:AlternateContent>
      <p:cxnSp>
        <p:nvCxnSpPr>
          <p:cNvPr id="32" name="Connecteur droit 31"/>
          <p:cNvCxnSpPr/>
          <p:nvPr/>
        </p:nvCxnSpPr>
        <p:spPr>
          <a:xfrm>
            <a:off x="3054448" y="3462130"/>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3518451" y="3167270"/>
            <a:ext cx="14233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3518451" y="3167270"/>
            <a:ext cx="0" cy="29486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054447" y="5940286"/>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518450" y="5459895"/>
            <a:ext cx="14233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2882348" y="3167270"/>
            <a:ext cx="2176669" cy="2773016"/>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ZoneTexte 7"/>
              <p:cNvSpPr txBox="1"/>
              <p:nvPr/>
            </p:nvSpPr>
            <p:spPr>
              <a:xfrm rot="18583916">
                <a:off x="2727819" y="4785926"/>
                <a:ext cx="11740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00B0F0"/>
                              </a:solidFill>
                              <a:latin typeface="Cambria Math" panose="02040503050406030204" pitchFamily="18" charset="0"/>
                            </a:rPr>
                          </m:ctrlPr>
                        </m:sSubPr>
                        <m:e>
                          <m:r>
                            <a:rPr lang="fr-FR" b="0" i="1" smtClean="0">
                              <a:solidFill>
                                <a:srgbClr val="00B0F0"/>
                              </a:solidFill>
                              <a:latin typeface="Cambria Math" panose="02040503050406030204" pitchFamily="18" charset="0"/>
                            </a:rPr>
                            <m:t>𝜔</m:t>
                          </m:r>
                        </m:e>
                        <m:sub>
                          <m:r>
                            <a:rPr lang="fr-FR" b="0" i="1" smtClean="0">
                              <a:solidFill>
                                <a:srgbClr val="00B0F0"/>
                              </a:solidFill>
                              <a:latin typeface="Cambria Math" panose="02040503050406030204" pitchFamily="18" charset="0"/>
                            </a:rPr>
                            <m:t>𝑆</m:t>
                          </m:r>
                        </m:sub>
                      </m:sSub>
                      <m:r>
                        <a:rPr lang="fr-FR" b="0" i="1" smtClean="0">
                          <a:solidFill>
                            <a:srgbClr val="00B0F0"/>
                          </a:solidFill>
                          <a:latin typeface="Cambria Math" panose="02040503050406030204" pitchFamily="18" charset="0"/>
                        </a:rPr>
                        <m:t>+</m:t>
                      </m:r>
                      <m:sSub>
                        <m:sSubPr>
                          <m:ctrlPr>
                            <a:rPr lang="fr-FR" b="0" i="1" smtClean="0">
                              <a:solidFill>
                                <a:srgbClr val="00B0F0"/>
                              </a:solidFill>
                              <a:latin typeface="Cambria Math" panose="02040503050406030204" pitchFamily="18" charset="0"/>
                            </a:rPr>
                          </m:ctrlPr>
                        </m:sSubPr>
                        <m:e>
                          <m:r>
                            <a:rPr lang="fr-FR" b="0" i="1" smtClean="0">
                              <a:solidFill>
                                <a:srgbClr val="00B0F0"/>
                              </a:solidFill>
                              <a:latin typeface="Cambria Math" panose="02040503050406030204" pitchFamily="18" charset="0"/>
                            </a:rPr>
                            <m:t>|</m:t>
                          </m:r>
                          <m:r>
                            <a:rPr lang="fr-FR" b="0" i="1" smtClean="0">
                              <a:solidFill>
                                <a:srgbClr val="00B0F0"/>
                              </a:solidFill>
                              <a:latin typeface="Cambria Math" panose="02040503050406030204" pitchFamily="18" charset="0"/>
                            </a:rPr>
                            <m:t>𝜔</m:t>
                          </m:r>
                        </m:e>
                        <m:sub>
                          <m:r>
                            <a:rPr lang="fr-FR" b="0" i="1" smtClean="0">
                              <a:solidFill>
                                <a:srgbClr val="00B0F0"/>
                              </a:solidFill>
                              <a:latin typeface="Cambria Math" panose="02040503050406030204" pitchFamily="18" charset="0"/>
                            </a:rPr>
                            <m:t>𝐼</m:t>
                          </m:r>
                        </m:sub>
                      </m:sSub>
                      <m:r>
                        <a:rPr lang="fr-FR" b="0" i="1" smtClean="0">
                          <a:solidFill>
                            <a:srgbClr val="00B0F0"/>
                          </a:solidFill>
                          <a:latin typeface="Cambria Math" panose="02040503050406030204" pitchFamily="18" charset="0"/>
                        </a:rPr>
                        <m:t>|</m:t>
                      </m:r>
                    </m:oMath>
                  </m:oMathPara>
                </a14:m>
                <a:endParaRPr lang="fr-FR" dirty="0">
                  <a:solidFill>
                    <a:srgbClr val="00B0F0"/>
                  </a:solidFill>
                </a:endParaRPr>
              </a:p>
            </p:txBody>
          </p:sp>
        </mc:Choice>
        <mc:Fallback xmlns="">
          <p:sp>
            <p:nvSpPr>
              <p:cNvPr id="8" name="ZoneTexte 7"/>
              <p:cNvSpPr txBox="1">
                <a:spLocks noRot="1" noChangeAspect="1" noMove="1" noResize="1" noEditPoints="1" noAdjustHandles="1" noChangeArrowheads="1" noChangeShapeType="1" noTextEdit="1"/>
              </p:cNvSpPr>
              <p:nvPr/>
            </p:nvSpPr>
            <p:spPr>
              <a:xfrm rot="18583916">
                <a:off x="2727819" y="4785926"/>
                <a:ext cx="1174039" cy="369332"/>
              </a:xfrm>
              <a:prstGeom prst="rect">
                <a:avLst/>
              </a:prstGeom>
              <a:blipFill>
                <a:blip r:embed="rId12"/>
                <a:stretch>
                  <a:fillRect r="-2339"/>
                </a:stretch>
              </a:blipFill>
            </p:spPr>
            <p:txBody>
              <a:bodyPr/>
              <a:lstStyle/>
              <a:p>
                <a:r>
                  <a:rPr lang="fr-FR">
                    <a:noFill/>
                  </a:rPr>
                  <a:t> </a:t>
                </a:r>
              </a:p>
            </p:txBody>
          </p:sp>
        </mc:Fallback>
      </mc:AlternateContent>
      <p:cxnSp>
        <p:nvCxnSpPr>
          <p:cNvPr id="20" name="Connecteur droit avec flèche 19"/>
          <p:cNvCxnSpPr/>
          <p:nvPr/>
        </p:nvCxnSpPr>
        <p:spPr>
          <a:xfrm>
            <a:off x="2834087" y="3458817"/>
            <a:ext cx="2274646" cy="1987313"/>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p:cNvSpPr txBox="1"/>
              <p:nvPr/>
            </p:nvSpPr>
            <p:spPr>
              <a:xfrm rot="2391292">
                <a:off x="4088743" y="4565747"/>
                <a:ext cx="11740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𝜔</m:t>
                          </m:r>
                        </m:e>
                        <m:sub>
                          <m:r>
                            <a:rPr lang="fr-FR" b="0" i="1" smtClean="0">
                              <a:solidFill>
                                <a:srgbClr val="FF0000"/>
                              </a:solidFill>
                              <a:latin typeface="Cambria Math" panose="02040503050406030204" pitchFamily="18" charset="0"/>
                            </a:rPr>
                            <m:t>𝑆</m:t>
                          </m:r>
                        </m:sub>
                      </m:sSub>
                      <m:r>
                        <a:rPr lang="fr-FR" b="0" i="1" smtClean="0">
                          <a:solidFill>
                            <a:srgbClr val="FF0000"/>
                          </a:solidFill>
                          <a:latin typeface="Cambria Math" panose="02040503050406030204" pitchFamily="18" charset="0"/>
                        </a:rPr>
                        <m:t>−|</m:t>
                      </m:r>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𝜔</m:t>
                          </m:r>
                        </m:e>
                        <m:sub>
                          <m:r>
                            <a:rPr lang="fr-FR" b="0" i="1" smtClean="0">
                              <a:solidFill>
                                <a:srgbClr val="FF0000"/>
                              </a:solidFill>
                              <a:latin typeface="Cambria Math" panose="02040503050406030204" pitchFamily="18" charset="0"/>
                            </a:rPr>
                            <m:t>𝐼</m:t>
                          </m:r>
                        </m:sub>
                      </m:sSub>
                      <m:r>
                        <a:rPr lang="fr-FR" b="0" i="1" smtClean="0">
                          <a:solidFill>
                            <a:srgbClr val="FF0000"/>
                          </a:solidFill>
                          <a:latin typeface="Cambria Math" panose="02040503050406030204" pitchFamily="18" charset="0"/>
                        </a:rPr>
                        <m:t>|</m:t>
                      </m:r>
                    </m:oMath>
                  </m:oMathPara>
                </a14:m>
                <a:endParaRPr lang="fr-FR" dirty="0">
                  <a:solidFill>
                    <a:srgbClr val="00B0F0"/>
                  </a:solidFill>
                </a:endParaRPr>
              </a:p>
            </p:txBody>
          </p:sp>
        </mc:Choice>
        <mc:Fallback xmlns="">
          <p:sp>
            <p:nvSpPr>
              <p:cNvPr id="31" name="ZoneTexte 30"/>
              <p:cNvSpPr txBox="1">
                <a:spLocks noRot="1" noChangeAspect="1" noMove="1" noResize="1" noEditPoints="1" noAdjustHandles="1" noChangeArrowheads="1" noChangeShapeType="1" noTextEdit="1"/>
              </p:cNvSpPr>
              <p:nvPr/>
            </p:nvSpPr>
            <p:spPr>
              <a:xfrm rot="2391292">
                <a:off x="4088743" y="4565747"/>
                <a:ext cx="1174039" cy="369332"/>
              </a:xfrm>
              <a:prstGeom prst="rect">
                <a:avLst/>
              </a:prstGeom>
              <a:blipFill>
                <a:blip r:embed="rId13"/>
                <a:stretch>
                  <a:fillRect b="-2339"/>
                </a:stretch>
              </a:blipFill>
            </p:spPr>
            <p:txBody>
              <a:bodyPr/>
              <a:lstStyle/>
              <a:p>
                <a:r>
                  <a:rPr lang="fr-FR">
                    <a:noFill/>
                  </a:rPr>
                  <a:t> </a:t>
                </a:r>
              </a:p>
            </p:txBody>
          </p:sp>
        </mc:Fallback>
      </mc:AlternateContent>
      <p:cxnSp>
        <p:nvCxnSpPr>
          <p:cNvPr id="35" name="Connecteur droit 34"/>
          <p:cNvCxnSpPr/>
          <p:nvPr/>
        </p:nvCxnSpPr>
        <p:spPr>
          <a:xfrm>
            <a:off x="7286933" y="4401664"/>
            <a:ext cx="4429387"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9194973" y="3646655"/>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9380290" y="3646655"/>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10764019" y="3646655"/>
            <a:ext cx="0" cy="7550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7811244" y="3646655"/>
            <a:ext cx="0" cy="755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9194973" y="3750879"/>
            <a:ext cx="185317" cy="0"/>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ZoneTexte 43"/>
              <p:cNvSpPr txBox="1"/>
              <p:nvPr/>
            </p:nvSpPr>
            <p:spPr>
              <a:xfrm>
                <a:off x="9094790" y="3329435"/>
                <a:ext cx="40677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𝐴</m:t>
                      </m:r>
                    </m:oMath>
                  </m:oMathPara>
                </a14:m>
                <a:endParaRPr lang="fr-FR" sz="2000" dirty="0"/>
              </a:p>
            </p:txBody>
          </p:sp>
        </mc:Choice>
        <mc:Fallback xmlns="">
          <p:sp>
            <p:nvSpPr>
              <p:cNvPr id="44" name="ZoneTexte 43"/>
              <p:cNvSpPr txBox="1">
                <a:spLocks noRot="1" noChangeAspect="1" noMove="1" noResize="1" noEditPoints="1" noAdjustHandles="1" noChangeArrowheads="1" noChangeShapeType="1" noTextEdit="1"/>
              </p:cNvSpPr>
              <p:nvPr/>
            </p:nvSpPr>
            <p:spPr>
              <a:xfrm>
                <a:off x="9094790" y="3329435"/>
                <a:ext cx="406778" cy="400110"/>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5" name="ZoneTexte 44"/>
              <p:cNvSpPr txBox="1"/>
              <p:nvPr/>
            </p:nvSpPr>
            <p:spPr>
              <a:xfrm>
                <a:off x="10684636" y="4424602"/>
                <a:ext cx="1431802" cy="369332"/>
              </a:xfrm>
              <a:prstGeom prst="rect">
                <a:avLst/>
              </a:prstGeom>
              <a:noFill/>
            </p:spPr>
            <p:txBody>
              <a:bodyPr wrap="none" rtlCol="0">
                <a:spAutoFit/>
              </a:bodyPr>
              <a:lstStyle/>
              <a:p>
                <a:r>
                  <a:rPr lang="fr-FR" dirty="0"/>
                  <a:t>Frequency, </a:t>
                </a:r>
                <a14:m>
                  <m:oMath xmlns:m="http://schemas.openxmlformats.org/officeDocument/2006/math">
                    <m:r>
                      <a:rPr lang="fr-FR" b="0" i="1" smtClean="0">
                        <a:latin typeface="Cambria Math" panose="02040503050406030204" pitchFamily="18" charset="0"/>
                      </a:rPr>
                      <m:t>𝜔</m:t>
                    </m:r>
                  </m:oMath>
                </a14:m>
                <a:endParaRPr lang="fr-FR" dirty="0"/>
              </a:p>
            </p:txBody>
          </p:sp>
        </mc:Choice>
        <mc:Fallback xmlns="">
          <p:sp>
            <p:nvSpPr>
              <p:cNvPr id="45" name="ZoneTexte 44"/>
              <p:cNvSpPr txBox="1">
                <a:spLocks noRot="1" noChangeAspect="1" noMove="1" noResize="1" noEditPoints="1" noAdjustHandles="1" noChangeArrowheads="1" noChangeShapeType="1" noTextEdit="1"/>
              </p:cNvSpPr>
              <p:nvPr/>
            </p:nvSpPr>
            <p:spPr>
              <a:xfrm>
                <a:off x="10684636" y="4424602"/>
                <a:ext cx="1431802" cy="369332"/>
              </a:xfrm>
              <a:prstGeom prst="rect">
                <a:avLst/>
              </a:prstGeom>
              <a:blipFill>
                <a:blip r:embed="rId15"/>
                <a:stretch>
                  <a:fillRect l="-3830" t="-10000" b="-26667"/>
                </a:stretch>
              </a:blipFill>
            </p:spPr>
            <p:txBody>
              <a:bodyPr/>
              <a:lstStyle/>
              <a:p>
                <a:r>
                  <a:rPr lang="fr-FR">
                    <a:noFill/>
                  </a:rPr>
                  <a:t> </a:t>
                </a:r>
              </a:p>
            </p:txBody>
          </p:sp>
        </mc:Fallback>
      </mc:AlternateContent>
      <p:cxnSp>
        <p:nvCxnSpPr>
          <p:cNvPr id="46" name="Connecteur droit avec flèche 45"/>
          <p:cNvCxnSpPr/>
          <p:nvPr/>
        </p:nvCxnSpPr>
        <p:spPr>
          <a:xfrm>
            <a:off x="7811244" y="4265072"/>
            <a:ext cx="14763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9298179" y="4265072"/>
            <a:ext cx="146584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9287631" y="3889718"/>
            <a:ext cx="0" cy="5119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ZoneTexte 48"/>
              <p:cNvSpPr txBox="1"/>
              <p:nvPr/>
            </p:nvSpPr>
            <p:spPr>
              <a:xfrm>
                <a:off x="9035863" y="4369297"/>
                <a:ext cx="5035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𝑆</m:t>
                          </m:r>
                        </m:sub>
                      </m:sSub>
                    </m:oMath>
                  </m:oMathPara>
                </a14:m>
                <a:endParaRPr lang="fr-FR" dirty="0"/>
              </a:p>
            </p:txBody>
          </p:sp>
        </mc:Choice>
        <mc:Fallback xmlns="">
          <p:sp>
            <p:nvSpPr>
              <p:cNvPr id="49" name="ZoneTexte 48"/>
              <p:cNvSpPr txBox="1">
                <a:spLocks noRot="1" noChangeAspect="1" noMove="1" noResize="1" noEditPoints="1" noAdjustHandles="1" noChangeArrowheads="1" noChangeShapeType="1" noTextEdit="1"/>
              </p:cNvSpPr>
              <p:nvPr/>
            </p:nvSpPr>
            <p:spPr>
              <a:xfrm>
                <a:off x="9035863" y="4369297"/>
                <a:ext cx="503535" cy="369332"/>
              </a:xfrm>
              <a:prstGeom prst="rect">
                <a:avLst/>
              </a:prstGeom>
              <a:blipFill>
                <a:blip r:embed="rId1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0" name="ZoneTexte 49"/>
              <p:cNvSpPr txBox="1"/>
              <p:nvPr/>
            </p:nvSpPr>
            <p:spPr>
              <a:xfrm>
                <a:off x="8292773" y="3895740"/>
                <a:ext cx="6323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50" name="ZoneTexte 49"/>
              <p:cNvSpPr txBox="1">
                <a:spLocks noRot="1" noChangeAspect="1" noMove="1" noResize="1" noEditPoints="1" noAdjustHandles="1" noChangeArrowheads="1" noChangeShapeType="1" noTextEdit="1"/>
              </p:cNvSpPr>
              <p:nvPr/>
            </p:nvSpPr>
            <p:spPr>
              <a:xfrm>
                <a:off x="8292773" y="3895740"/>
                <a:ext cx="632353" cy="369332"/>
              </a:xfrm>
              <a:prstGeom prst="rect">
                <a:avLst/>
              </a:prstGeom>
              <a:blipFill>
                <a:blip r:embed="rId17"/>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p:cNvSpPr txBox="1"/>
              <p:nvPr/>
            </p:nvSpPr>
            <p:spPr>
              <a:xfrm>
                <a:off x="9788536" y="3895740"/>
                <a:ext cx="6323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51" name="ZoneTexte 50"/>
              <p:cNvSpPr txBox="1">
                <a:spLocks noRot="1" noChangeAspect="1" noMove="1" noResize="1" noEditPoints="1" noAdjustHandles="1" noChangeArrowheads="1" noChangeShapeType="1" noTextEdit="1"/>
              </p:cNvSpPr>
              <p:nvPr/>
            </p:nvSpPr>
            <p:spPr>
              <a:xfrm>
                <a:off x="9788536" y="3895740"/>
                <a:ext cx="632353" cy="369332"/>
              </a:xfrm>
              <a:prstGeom prst="rect">
                <a:avLst/>
              </a:prstGeom>
              <a:blipFill>
                <a:blip r:embed="rId18"/>
                <a:stretch>
                  <a:fillRect b="-13115"/>
                </a:stretch>
              </a:blipFill>
            </p:spPr>
            <p:txBody>
              <a:bodyPr/>
              <a:lstStyle/>
              <a:p>
                <a:r>
                  <a:rPr lang="fr-FR">
                    <a:noFill/>
                  </a:rPr>
                  <a:t> </a:t>
                </a:r>
              </a:p>
            </p:txBody>
          </p:sp>
        </mc:Fallback>
      </mc:AlternateContent>
      <p:sp>
        <p:nvSpPr>
          <p:cNvPr id="52" name="ZoneTexte 51"/>
          <p:cNvSpPr txBox="1"/>
          <p:nvPr/>
        </p:nvSpPr>
        <p:spPr>
          <a:xfrm>
            <a:off x="7108328" y="2650857"/>
            <a:ext cx="1469441" cy="646331"/>
          </a:xfrm>
          <a:prstGeom prst="rect">
            <a:avLst/>
          </a:prstGeom>
          <a:noFill/>
        </p:spPr>
        <p:txBody>
          <a:bodyPr wrap="none" rtlCol="0">
            <a:spAutoFit/>
          </a:bodyPr>
          <a:lstStyle/>
          <a:p>
            <a:pPr algn="ctr"/>
            <a:r>
              <a:rPr lang="fr-FR" dirty="0" err="1">
                <a:solidFill>
                  <a:srgbClr val="FF0000"/>
                </a:solidFill>
              </a:rPr>
              <a:t>Red-sideband</a:t>
            </a:r>
            <a:endParaRPr lang="fr-FR" dirty="0">
              <a:solidFill>
                <a:srgbClr val="FF0000"/>
              </a:solidFill>
            </a:endParaRPr>
          </a:p>
          <a:p>
            <a:pPr algn="ctr"/>
            <a:r>
              <a:rPr lang="fr-FR" dirty="0">
                <a:solidFill>
                  <a:srgbClr val="FF0000"/>
                </a:solidFill>
              </a:rPr>
              <a:t>(</a:t>
            </a:r>
            <a:r>
              <a:rPr lang="fr-FR" dirty="0" err="1">
                <a:solidFill>
                  <a:srgbClr val="FF0000"/>
                </a:solidFill>
              </a:rPr>
              <a:t>forbidden</a:t>
            </a:r>
            <a:r>
              <a:rPr lang="fr-FR" dirty="0">
                <a:solidFill>
                  <a:srgbClr val="FF0000"/>
                </a:solidFill>
              </a:rPr>
              <a:t>)</a:t>
            </a:r>
          </a:p>
        </p:txBody>
      </p:sp>
      <p:sp>
        <p:nvSpPr>
          <p:cNvPr id="53" name="ZoneTexte 52"/>
          <p:cNvSpPr txBox="1"/>
          <p:nvPr/>
        </p:nvSpPr>
        <p:spPr>
          <a:xfrm>
            <a:off x="9990120" y="2672519"/>
            <a:ext cx="1526380" cy="646331"/>
          </a:xfrm>
          <a:prstGeom prst="rect">
            <a:avLst/>
          </a:prstGeom>
          <a:noFill/>
        </p:spPr>
        <p:txBody>
          <a:bodyPr wrap="none" rtlCol="0">
            <a:spAutoFit/>
          </a:bodyPr>
          <a:lstStyle/>
          <a:p>
            <a:pPr algn="ctr"/>
            <a:r>
              <a:rPr lang="fr-FR" dirty="0">
                <a:solidFill>
                  <a:srgbClr val="0070C0"/>
                </a:solidFill>
              </a:rPr>
              <a:t>Blue-</a:t>
            </a:r>
            <a:r>
              <a:rPr lang="fr-FR" dirty="0" err="1">
                <a:solidFill>
                  <a:srgbClr val="0070C0"/>
                </a:solidFill>
              </a:rPr>
              <a:t>sideband</a:t>
            </a:r>
            <a:endParaRPr lang="fr-FR" dirty="0">
              <a:solidFill>
                <a:srgbClr val="0070C0"/>
              </a:solidFill>
            </a:endParaRPr>
          </a:p>
          <a:p>
            <a:pPr algn="ctr"/>
            <a:r>
              <a:rPr lang="fr-FR" dirty="0">
                <a:solidFill>
                  <a:srgbClr val="0070C0"/>
                </a:solidFill>
              </a:rPr>
              <a:t>(</a:t>
            </a:r>
            <a:r>
              <a:rPr lang="fr-FR" dirty="0" err="1">
                <a:solidFill>
                  <a:srgbClr val="0070C0"/>
                </a:solidFill>
              </a:rPr>
              <a:t>forbidden</a:t>
            </a:r>
            <a:r>
              <a:rPr lang="fr-FR" dirty="0">
                <a:solidFill>
                  <a:srgbClr val="0070C0"/>
                </a:solidFill>
              </a:rPr>
              <a:t>)</a:t>
            </a:r>
          </a:p>
        </p:txBody>
      </p:sp>
      <p:sp>
        <p:nvSpPr>
          <p:cNvPr id="54" name="ZoneTexte 53"/>
          <p:cNvSpPr txBox="1"/>
          <p:nvPr/>
        </p:nvSpPr>
        <p:spPr>
          <a:xfrm>
            <a:off x="8627568" y="2661935"/>
            <a:ext cx="1362552" cy="646331"/>
          </a:xfrm>
          <a:prstGeom prst="rect">
            <a:avLst/>
          </a:prstGeom>
          <a:noFill/>
        </p:spPr>
        <p:txBody>
          <a:bodyPr wrap="none" rtlCol="0">
            <a:spAutoFit/>
          </a:bodyPr>
          <a:lstStyle/>
          <a:p>
            <a:pPr algn="ctr"/>
            <a:r>
              <a:rPr lang="fr-FR" dirty="0" err="1"/>
              <a:t>Two</a:t>
            </a:r>
            <a:r>
              <a:rPr lang="fr-FR" dirty="0"/>
              <a:t> </a:t>
            </a:r>
            <a:r>
              <a:rPr lang="fr-FR" dirty="0" err="1"/>
              <a:t>allowed</a:t>
            </a:r>
            <a:endParaRPr lang="fr-FR" dirty="0"/>
          </a:p>
          <a:p>
            <a:pPr algn="ctr"/>
            <a:r>
              <a:rPr lang="fr-FR" dirty="0"/>
              <a:t>transitions</a:t>
            </a:r>
          </a:p>
        </p:txBody>
      </p:sp>
      <p:sp>
        <p:nvSpPr>
          <p:cNvPr id="56" name="Forme libre 55"/>
          <p:cNvSpPr/>
          <p:nvPr/>
        </p:nvSpPr>
        <p:spPr>
          <a:xfrm>
            <a:off x="6685750" y="3419012"/>
            <a:ext cx="5213664" cy="983974"/>
          </a:xfrm>
          <a:custGeom>
            <a:avLst/>
            <a:gdLst>
              <a:gd name="connsiteX0" fmla="*/ 0 w 3995531"/>
              <a:gd name="connsiteY0" fmla="*/ 1003922 h 1003922"/>
              <a:gd name="connsiteX1" fmla="*/ 1043609 w 3995531"/>
              <a:gd name="connsiteY1" fmla="*/ 844895 h 1003922"/>
              <a:gd name="connsiteX2" fmla="*/ 2136913 w 3995531"/>
              <a:gd name="connsiteY2" fmla="*/ 119339 h 1003922"/>
              <a:gd name="connsiteX3" fmla="*/ 2733261 w 3995531"/>
              <a:gd name="connsiteY3" fmla="*/ 10009 h 1003922"/>
              <a:gd name="connsiteX4" fmla="*/ 3279913 w 3995531"/>
              <a:gd name="connsiteY4" fmla="*/ 218730 h 1003922"/>
              <a:gd name="connsiteX5" fmla="*/ 3995531 w 3995531"/>
              <a:gd name="connsiteY5" fmla="*/ 844895 h 1003922"/>
              <a:gd name="connsiteX0" fmla="*/ 0 w 4059934"/>
              <a:gd name="connsiteY0" fmla="*/ 1003922 h 1003922"/>
              <a:gd name="connsiteX1" fmla="*/ 1043609 w 4059934"/>
              <a:gd name="connsiteY1" fmla="*/ 844895 h 1003922"/>
              <a:gd name="connsiteX2" fmla="*/ 2136913 w 4059934"/>
              <a:gd name="connsiteY2" fmla="*/ 119339 h 1003922"/>
              <a:gd name="connsiteX3" fmla="*/ 2733261 w 4059934"/>
              <a:gd name="connsiteY3" fmla="*/ 10009 h 1003922"/>
              <a:gd name="connsiteX4" fmla="*/ 3279913 w 4059934"/>
              <a:gd name="connsiteY4" fmla="*/ 218730 h 1003922"/>
              <a:gd name="connsiteX5" fmla="*/ 3995531 w 4059934"/>
              <a:gd name="connsiteY5" fmla="*/ 844895 h 1003922"/>
              <a:gd name="connsiteX6" fmla="*/ 4030908 w 4059934"/>
              <a:gd name="connsiteY6" fmla="*/ 824348 h 1003922"/>
              <a:gd name="connsiteX0" fmla="*/ 0 w 4915490"/>
              <a:gd name="connsiteY0" fmla="*/ 1003922 h 1003922"/>
              <a:gd name="connsiteX1" fmla="*/ 1043609 w 4915490"/>
              <a:gd name="connsiteY1" fmla="*/ 844895 h 1003922"/>
              <a:gd name="connsiteX2" fmla="*/ 2136913 w 4915490"/>
              <a:gd name="connsiteY2" fmla="*/ 119339 h 1003922"/>
              <a:gd name="connsiteX3" fmla="*/ 2733261 w 4915490"/>
              <a:gd name="connsiteY3" fmla="*/ 10009 h 1003922"/>
              <a:gd name="connsiteX4" fmla="*/ 3279913 w 4915490"/>
              <a:gd name="connsiteY4" fmla="*/ 218730 h 1003922"/>
              <a:gd name="connsiteX5" fmla="*/ 3995531 w 4915490"/>
              <a:gd name="connsiteY5" fmla="*/ 844895 h 1003922"/>
              <a:gd name="connsiteX6" fmla="*/ 4915490 w 4915490"/>
              <a:gd name="connsiteY6" fmla="*/ 963496 h 1003922"/>
              <a:gd name="connsiteX0" fmla="*/ 0 w 4915490"/>
              <a:gd name="connsiteY0" fmla="*/ 993913 h 993913"/>
              <a:gd name="connsiteX1" fmla="*/ 1043609 w 4915490"/>
              <a:gd name="connsiteY1" fmla="*/ 834886 h 993913"/>
              <a:gd name="connsiteX2" fmla="*/ 2007705 w 4915490"/>
              <a:gd name="connsiteY2" fmla="*/ 208721 h 993913"/>
              <a:gd name="connsiteX3" fmla="*/ 2733261 w 4915490"/>
              <a:gd name="connsiteY3" fmla="*/ 0 h 993913"/>
              <a:gd name="connsiteX4" fmla="*/ 3279913 w 4915490"/>
              <a:gd name="connsiteY4" fmla="*/ 208721 h 993913"/>
              <a:gd name="connsiteX5" fmla="*/ 3995531 w 4915490"/>
              <a:gd name="connsiteY5" fmla="*/ 834886 h 993913"/>
              <a:gd name="connsiteX6" fmla="*/ 4915490 w 4915490"/>
              <a:gd name="connsiteY6" fmla="*/ 953487 h 993913"/>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3995531 w 4915490"/>
              <a:gd name="connsiteY5" fmla="*/ 824947 h 983974"/>
              <a:gd name="connsiteX6" fmla="*/ 4915490 w 4915490"/>
              <a:gd name="connsiteY6" fmla="*/ 943548 h 983974"/>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4154557 w 4915490"/>
              <a:gd name="connsiteY5" fmla="*/ 834886 h 983974"/>
              <a:gd name="connsiteX6" fmla="*/ 4915490 w 4915490"/>
              <a:gd name="connsiteY6" fmla="*/ 94354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664" h="983974">
                <a:moveTo>
                  <a:pt x="0" y="983974"/>
                </a:moveTo>
                <a:cubicBezTo>
                  <a:pt x="343728" y="978175"/>
                  <a:pt x="708992" y="955812"/>
                  <a:pt x="1043609" y="824947"/>
                </a:cubicBezTo>
                <a:cubicBezTo>
                  <a:pt x="1378227" y="694082"/>
                  <a:pt x="1742662" y="336273"/>
                  <a:pt x="2007705" y="198782"/>
                </a:cubicBezTo>
                <a:cubicBezTo>
                  <a:pt x="2272749" y="61291"/>
                  <a:pt x="2421835" y="0"/>
                  <a:pt x="2633870" y="0"/>
                </a:cubicBezTo>
                <a:cubicBezTo>
                  <a:pt x="2845905" y="0"/>
                  <a:pt x="3026465" y="59634"/>
                  <a:pt x="3279913" y="198782"/>
                </a:cubicBezTo>
                <a:cubicBezTo>
                  <a:pt x="3533361" y="337930"/>
                  <a:pt x="3821596" y="692425"/>
                  <a:pt x="4154557" y="834886"/>
                </a:cubicBezTo>
                <a:cubicBezTo>
                  <a:pt x="4587836" y="985518"/>
                  <a:pt x="5206294" y="957769"/>
                  <a:pt x="5213664" y="953488"/>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7" name="ZoneTexte 56"/>
              <p:cNvSpPr txBox="1"/>
              <p:nvPr/>
            </p:nvSpPr>
            <p:spPr>
              <a:xfrm>
                <a:off x="3567754" y="1967023"/>
                <a:ext cx="4909870" cy="400110"/>
              </a:xfrm>
              <a:prstGeom prst="rect">
                <a:avLst/>
              </a:prstGeom>
              <a:noFill/>
            </p:spPr>
            <p:txBody>
              <a:bodyPr wrap="none" rtlCol="0">
                <a:spAutoFit/>
              </a:bodyPr>
              <a:lstStyle/>
              <a:p>
                <a:r>
                  <a:rPr lang="fr-FR" sz="2000" dirty="0"/>
                  <a:t>In the </a:t>
                </a:r>
                <a:r>
                  <a:rPr lang="fr-FR" sz="2000" dirty="0" err="1"/>
                  <a:t>limit</a:t>
                </a:r>
                <a:r>
                  <a:rPr lang="fr-FR" sz="2000" dirty="0"/>
                  <a:t> </a:t>
                </a:r>
                <a:r>
                  <a:rPr lang="fr-FR" sz="2000" dirty="0" err="1"/>
                  <a:t>where</a:t>
                </a:r>
                <a:r>
                  <a:rPr lang="fr-FR" sz="2000" dirty="0"/>
                  <a:t> </a:t>
                </a:r>
                <a14:m>
                  <m:oMath xmlns:m="http://schemas.openxmlformats.org/officeDocument/2006/math">
                    <m:r>
                      <a:rPr lang="fr-FR" sz="2000" b="0" i="1" smtClean="0">
                        <a:latin typeface="Cambria Math" panose="02040503050406030204" pitchFamily="18" charset="0"/>
                      </a:rPr>
                      <m:t>𝐴</m:t>
                    </m:r>
                    <m:r>
                      <a:rPr lang="fr-FR" sz="2000" b="0" i="1" smtClean="0">
                        <a:latin typeface="Cambria Math" panose="02040503050406030204" pitchFamily="18" charset="0"/>
                      </a:rPr>
                      <m:t>,</m:t>
                    </m:r>
                    <m:r>
                      <a:rPr lang="fr-FR" sz="2000" b="0" i="1" smtClean="0">
                        <a:latin typeface="Cambria Math" panose="02040503050406030204" pitchFamily="18" charset="0"/>
                      </a:rPr>
                      <m:t>𝐵</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r>
                          <a:rPr lang="fr-FR" sz="2000" b="0" i="1" smtClean="0">
                            <a:latin typeface="Cambria Math" panose="02040503050406030204" pitchFamily="18" charset="0"/>
                          </a:rPr>
                          <m:t>𝜔</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a14:m>
                <a:r>
                  <a:rPr lang="fr-FR" sz="2000" dirty="0"/>
                  <a:t>, and for </a:t>
                </a:r>
                <a14:m>
                  <m:oMath xmlns:m="http://schemas.openxmlformats.org/officeDocument/2006/math">
                    <m:r>
                      <a:rPr lang="fr-FR" sz="2000" b="0" i="1" smtClean="0">
                        <a:latin typeface="Cambria Math" panose="02040503050406030204" pitchFamily="18" charset="0"/>
                      </a:rPr>
                      <m:t>𝐴</m:t>
                    </m:r>
                    <m:r>
                      <a:rPr lang="fr-FR" sz="2000" b="0" i="1" smtClean="0">
                        <a:latin typeface="Cambria Math" panose="02040503050406030204" pitchFamily="18" charset="0"/>
                      </a:rPr>
                      <m:t>&gt;0</m:t>
                    </m:r>
                  </m:oMath>
                </a14:m>
                <a:endParaRPr lang="fr-FR" sz="2000" dirty="0"/>
              </a:p>
            </p:txBody>
          </p:sp>
        </mc:Choice>
        <mc:Fallback xmlns="">
          <p:sp>
            <p:nvSpPr>
              <p:cNvPr id="57" name="ZoneTexte 56"/>
              <p:cNvSpPr txBox="1">
                <a:spLocks noRot="1" noChangeAspect="1" noMove="1" noResize="1" noEditPoints="1" noAdjustHandles="1" noChangeArrowheads="1" noChangeShapeType="1" noTextEdit="1"/>
              </p:cNvSpPr>
              <p:nvPr/>
            </p:nvSpPr>
            <p:spPr>
              <a:xfrm>
                <a:off x="3567754" y="1967023"/>
                <a:ext cx="4909870" cy="400110"/>
              </a:xfrm>
              <a:prstGeom prst="rect">
                <a:avLst/>
              </a:prstGeom>
              <a:blipFill>
                <a:blip r:embed="rId19"/>
                <a:stretch>
                  <a:fillRect l="-1241" t="-9231" b="-2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5" name="ZoneTexte 54"/>
              <p:cNvSpPr txBox="1"/>
              <p:nvPr/>
            </p:nvSpPr>
            <p:spPr>
              <a:xfrm>
                <a:off x="6998767" y="5111132"/>
                <a:ext cx="4270464" cy="461665"/>
              </a:xfrm>
              <a:prstGeom prst="rect">
                <a:avLst/>
              </a:prstGeom>
              <a:noFill/>
            </p:spPr>
            <p:txBody>
              <a:bodyPr wrap="none" rtlCol="0">
                <a:spAutoFit/>
              </a:bodyPr>
              <a:lstStyle/>
              <a:p>
                <a:pPr algn="ctr"/>
                <a:r>
                  <a:rPr lang="fr-FR" sz="2400" dirty="0"/>
                  <a:t>Allowed transition amplitude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𝑅</m:t>
                        </m:r>
                      </m:sub>
                    </m:sSub>
                  </m:oMath>
                </a14:m>
                <a:endParaRPr lang="fr-FR" sz="2400" dirty="0"/>
              </a:p>
            </p:txBody>
          </p:sp>
        </mc:Choice>
        <mc:Fallback xmlns="">
          <p:sp>
            <p:nvSpPr>
              <p:cNvPr id="55" name="ZoneTexte 54"/>
              <p:cNvSpPr txBox="1">
                <a:spLocks noRot="1" noChangeAspect="1" noMove="1" noResize="1" noEditPoints="1" noAdjustHandles="1" noChangeArrowheads="1" noChangeShapeType="1" noTextEdit="1"/>
              </p:cNvSpPr>
              <p:nvPr/>
            </p:nvSpPr>
            <p:spPr>
              <a:xfrm>
                <a:off x="6998767" y="5111132"/>
                <a:ext cx="4270464" cy="461665"/>
              </a:xfrm>
              <a:prstGeom prst="rect">
                <a:avLst/>
              </a:prstGeom>
              <a:blipFill>
                <a:blip r:embed="rId20"/>
                <a:stretch>
                  <a:fillRect l="-1712" t="-10526" b="-2894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8" name="ZoneTexte 57"/>
              <p:cNvSpPr txBox="1"/>
              <p:nvPr/>
            </p:nvSpPr>
            <p:spPr>
              <a:xfrm>
                <a:off x="6998767" y="5721281"/>
                <a:ext cx="5005601" cy="660630"/>
              </a:xfrm>
              <a:prstGeom prst="rect">
                <a:avLst/>
              </a:prstGeom>
              <a:noFill/>
            </p:spPr>
            <p:txBody>
              <a:bodyPr wrap="none" rtlCol="0">
                <a:spAutoFit/>
              </a:bodyPr>
              <a:lstStyle/>
              <a:p>
                <a:r>
                  <a:rPr lang="fr-FR" sz="2400" dirty="0"/>
                  <a:t>Forbidden transition amplitude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 </m:t>
                        </m:r>
                        <m:r>
                          <a:rPr lang="fr-FR" sz="2400" b="0" i="1" smtClean="0">
                            <a:latin typeface="Cambria Math" panose="02040503050406030204" pitchFamily="18" charset="0"/>
                          </a:rPr>
                          <m:t>𝜔</m:t>
                        </m:r>
                      </m:e>
                      <m:sub>
                        <m:r>
                          <a:rPr lang="fr-FR" sz="2400" b="0" i="1" smtClean="0">
                            <a:latin typeface="Cambria Math" panose="02040503050406030204" pitchFamily="18" charset="0"/>
                          </a:rPr>
                          <m:t>𝑅</m:t>
                        </m:r>
                      </m:sub>
                    </m:sSub>
                    <m:f>
                      <m:fPr>
                        <m:ctrlPr>
                          <a:rPr lang="fr-FR" sz="2400" b="0" i="1" smtClean="0">
                            <a:latin typeface="Cambria Math" panose="02040503050406030204" pitchFamily="18" charset="0"/>
                          </a:rPr>
                        </m:ctrlPr>
                      </m:fPr>
                      <m:num>
                        <m:r>
                          <a:rPr lang="fr-FR" sz="2400" b="0" i="1" smtClean="0">
                            <a:latin typeface="Cambria Math" panose="02040503050406030204" pitchFamily="18" charset="0"/>
                          </a:rPr>
                          <m:t>𝐵</m:t>
                        </m:r>
                      </m:num>
                      <m:den>
                        <m:r>
                          <a:rPr lang="fr-FR" sz="2400" b="0" i="1" smtClean="0">
                            <a:latin typeface="Cambria Math" panose="02040503050406030204" pitchFamily="18" charset="0"/>
                          </a:rPr>
                          <m:t>2</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𝐼</m:t>
                            </m:r>
                          </m:sub>
                        </m:sSub>
                      </m:den>
                    </m:f>
                  </m:oMath>
                </a14:m>
                <a:endParaRPr lang="fr-FR" sz="2400" dirty="0"/>
              </a:p>
            </p:txBody>
          </p:sp>
        </mc:Choice>
        <mc:Fallback xmlns="">
          <p:sp>
            <p:nvSpPr>
              <p:cNvPr id="58" name="ZoneTexte 57"/>
              <p:cNvSpPr txBox="1">
                <a:spLocks noRot="1" noChangeAspect="1" noMove="1" noResize="1" noEditPoints="1" noAdjustHandles="1" noChangeArrowheads="1" noChangeShapeType="1" noTextEdit="1"/>
              </p:cNvSpPr>
              <p:nvPr/>
            </p:nvSpPr>
            <p:spPr>
              <a:xfrm>
                <a:off x="6998767" y="5721281"/>
                <a:ext cx="5005601" cy="660630"/>
              </a:xfrm>
              <a:prstGeom prst="rect">
                <a:avLst/>
              </a:prstGeom>
              <a:blipFill>
                <a:blip r:embed="rId21"/>
                <a:stretch>
                  <a:fillRect l="-1827" b="-2778"/>
                </a:stretch>
              </a:blipFill>
            </p:spPr>
            <p:txBody>
              <a:bodyPr/>
              <a:lstStyle/>
              <a:p>
                <a:r>
                  <a:rPr lang="fr-FR">
                    <a:noFill/>
                  </a:rPr>
                  <a:t> </a:t>
                </a:r>
              </a:p>
            </p:txBody>
          </p:sp>
        </mc:Fallback>
      </mc:AlternateContent>
      <p:sp>
        <p:nvSpPr>
          <p:cNvPr id="59" name="ZoneTexte 58"/>
          <p:cNvSpPr txBox="1"/>
          <p:nvPr/>
        </p:nvSpPr>
        <p:spPr>
          <a:xfrm>
            <a:off x="2427506" y="113476"/>
            <a:ext cx="7190366" cy="1077218"/>
          </a:xfrm>
          <a:prstGeom prst="rect">
            <a:avLst/>
          </a:prstGeom>
          <a:noFill/>
        </p:spPr>
        <p:txBody>
          <a:bodyPr wrap="none" rtlCol="0">
            <a:spAutoFit/>
          </a:bodyPr>
          <a:lstStyle/>
          <a:p>
            <a:pPr algn="ctr"/>
            <a:r>
              <a:rPr lang="fr-FR" sz="3200" dirty="0">
                <a:solidFill>
                  <a:srgbClr val="FF0000"/>
                </a:solidFill>
              </a:rPr>
              <a:t>« Standard model » of ESR </a:t>
            </a:r>
            <a:r>
              <a:rPr lang="fr-FR" sz="3200" dirty="0" err="1">
                <a:solidFill>
                  <a:srgbClr val="FF0000"/>
                </a:solidFill>
              </a:rPr>
              <a:t>Spectroscopy</a:t>
            </a:r>
            <a:r>
              <a:rPr lang="fr-FR" sz="3200" dirty="0">
                <a:solidFill>
                  <a:srgbClr val="FF0000"/>
                </a:solidFill>
              </a:rPr>
              <a:t>: </a:t>
            </a:r>
          </a:p>
          <a:p>
            <a:pPr algn="ctr"/>
            <a:r>
              <a:rPr lang="fr-FR" sz="3200" dirty="0" err="1">
                <a:solidFill>
                  <a:srgbClr val="FF0000"/>
                </a:solidFill>
              </a:rPr>
              <a:t>allowed</a:t>
            </a:r>
            <a:r>
              <a:rPr lang="fr-FR" sz="3200" dirty="0">
                <a:solidFill>
                  <a:srgbClr val="FF0000"/>
                </a:solidFill>
              </a:rPr>
              <a:t> and </a:t>
            </a:r>
            <a:r>
              <a:rPr lang="fr-FR" sz="3200" dirty="0" err="1">
                <a:solidFill>
                  <a:srgbClr val="FF0000"/>
                </a:solidFill>
              </a:rPr>
              <a:t>forbidden</a:t>
            </a:r>
            <a:r>
              <a:rPr lang="fr-FR" sz="3200" dirty="0">
                <a:solidFill>
                  <a:srgbClr val="FF0000"/>
                </a:solidFill>
              </a:rPr>
              <a:t> transitions</a:t>
            </a:r>
          </a:p>
        </p:txBody>
      </p:sp>
    </p:spTree>
    <p:extLst>
      <p:ext uri="{BB962C8B-B14F-4D97-AF65-F5344CB8AC3E}">
        <p14:creationId xmlns:p14="http://schemas.microsoft.com/office/powerpoint/2010/main" val="31422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p:bldP spid="50" grpId="0"/>
      <p:bldP spid="51" grpId="0"/>
      <p:bldP spid="52" grpId="0"/>
      <p:bldP spid="53" grpId="0"/>
      <p:bldP spid="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69116" y="251549"/>
            <a:ext cx="9944325" cy="584775"/>
          </a:xfrm>
          <a:prstGeom prst="rect">
            <a:avLst/>
          </a:prstGeom>
          <a:noFill/>
        </p:spPr>
        <p:txBody>
          <a:bodyPr wrap="none" rtlCol="0">
            <a:spAutoFit/>
          </a:bodyPr>
          <a:lstStyle/>
          <a:p>
            <a:r>
              <a:rPr lang="fr-FR" sz="3200" dirty="0">
                <a:solidFill>
                  <a:srgbClr val="FF0000"/>
                </a:solidFill>
              </a:rPr>
              <a:t>« Standard model » of ESR </a:t>
            </a:r>
            <a:r>
              <a:rPr lang="fr-FR" sz="3200" dirty="0" err="1">
                <a:solidFill>
                  <a:srgbClr val="FF0000"/>
                </a:solidFill>
              </a:rPr>
              <a:t>Spectroscopy</a:t>
            </a:r>
            <a:r>
              <a:rPr lang="fr-FR" sz="3200" dirty="0">
                <a:solidFill>
                  <a:srgbClr val="FF0000"/>
                </a:solidFill>
              </a:rPr>
              <a:t>: Cross-Relaxation</a:t>
            </a:r>
          </a:p>
        </p:txBody>
      </p:sp>
      <mc:AlternateContent xmlns:mc="http://schemas.openxmlformats.org/markup-compatibility/2006" xmlns:a14="http://schemas.microsoft.com/office/drawing/2010/main">
        <mc:Choice Requires="a14">
          <p:sp>
            <p:nvSpPr>
              <p:cNvPr id="3" name="TextBox 29"/>
              <p:cNvSpPr txBox="1"/>
              <p:nvPr/>
            </p:nvSpPr>
            <p:spPr>
              <a:xfrm>
                <a:off x="3563235" y="1247734"/>
                <a:ext cx="4618252" cy="318229"/>
              </a:xfrm>
              <a:prstGeom prst="rect">
                <a:avLst/>
              </a:prstGeom>
              <a:noFill/>
            </p:spPr>
            <p:txBody>
              <a:bodyPr wrap="none" lIns="0" tIns="0" rIns="0" bIns="0" rtlCol="0">
                <a:spAutoFit/>
              </a:bodyPr>
              <a:lstStyle/>
              <a:p>
                <a14:m>
                  <m:oMath xmlns:m="http://schemas.openxmlformats.org/officeDocument/2006/math">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𝐻</m:t>
                        </m:r>
                      </m:e>
                    </m:acc>
                    <m:r>
                      <a:rPr lang="fr-FR" sz="2000" b="0" i="1" smtClean="0">
                        <a:latin typeface="Cambria Math" panose="02040503050406030204" pitchFamily="18" charset="0"/>
                      </a:rPr>
                      <m:t>(</m:t>
                    </m:r>
                    <m:r>
                      <a:rPr lang="fr-FR" sz="2000" b="0" i="1" smtClean="0">
                        <a:latin typeface="Cambria Math" panose="02040503050406030204" pitchFamily="18" charset="0"/>
                      </a:rPr>
                      <m:t>𝑡</m:t>
                    </m:r>
                    <m:r>
                      <a:rPr lang="fr-FR" sz="2000" b="0" i="1" smtClean="0">
                        <a:latin typeface="Cambria Math" panose="02040503050406030204" pitchFamily="18" charset="0"/>
                      </a:rPr>
                      <m:t>)=</m:t>
                    </m:r>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𝑆</m:t>
                        </m:r>
                      </m:sub>
                    </m:sSub>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𝐼</m:t>
                        </m:r>
                      </m:sub>
                    </m:sSub>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r>
                      <m:rPr>
                        <m:sty m:val="p"/>
                      </m:rPr>
                      <a:rPr lang="es-ES" sz="2000" b="0" i="0" smtClean="0">
                        <a:latin typeface="Cambria Math" panose="02040503050406030204" pitchFamily="18" charset="0"/>
                      </a:rPr>
                      <m:t>A</m:t>
                    </m:r>
                    <m:r>
                      <a:rPr lang="es-ES" sz="2000" b="0" i="0" smtClean="0">
                        <a:latin typeface="Cambria Math" panose="02040503050406030204" pitchFamily="18" charset="0"/>
                      </a:rPr>
                      <m:t> </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r>
                      <a:rPr lang="es-ES" sz="2000" b="0" i="1" smtClean="0">
                        <a:latin typeface="Cambria Math" panose="02040503050406030204" pitchFamily="18" charset="0"/>
                        <a:ea typeface="Cambria Math" panose="02040503050406030204" pitchFamily="18" charset="0"/>
                      </a:rPr>
                      <m:t>∙</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𝑧</m:t>
                        </m:r>
                      </m:sub>
                    </m:sSub>
                  </m:oMath>
                </a14:m>
                <a:r>
                  <a:rPr lang="fr-FR" sz="2000" dirty="0"/>
                  <a:t>  + </a:t>
                </a:r>
                <a14:m>
                  <m:oMath xmlns:m="http://schemas.openxmlformats.org/officeDocument/2006/math">
                    <m:r>
                      <a:rPr lang="es-ES" sz="2000" b="0" i="0" smtClean="0">
                        <a:latin typeface="Cambria Math" panose="02040503050406030204" pitchFamily="18" charset="0"/>
                      </a:rPr>
                      <m:t> </m:t>
                    </m:r>
                    <m:r>
                      <m:rPr>
                        <m:sty m:val="p"/>
                      </m:rPr>
                      <a:rPr lang="es-ES" sz="2000" b="0" i="0" smtClean="0">
                        <a:latin typeface="Cambria Math" panose="02040503050406030204" pitchFamily="18" charset="0"/>
                      </a:rPr>
                      <m:t>B</m:t>
                    </m:r>
                    <m:r>
                      <a:rPr lang="es-ES" sz="2000" b="0" i="1" smtClean="0">
                        <a:latin typeface="Cambria Math" panose="02040503050406030204" pitchFamily="18" charset="0"/>
                      </a:rPr>
                      <m:t> </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𝑆</m:t>
                            </m:r>
                          </m:e>
                        </m:acc>
                      </m:e>
                      <m:sub>
                        <m:r>
                          <a:rPr lang="es-ES" sz="2000" b="0" i="1" smtClean="0">
                            <a:latin typeface="Cambria Math" panose="02040503050406030204" pitchFamily="18" charset="0"/>
                            <a:ea typeface="Cambria Math" panose="02040503050406030204" pitchFamily="18" charset="0"/>
                          </a:rPr>
                          <m:t>𝑧</m:t>
                        </m:r>
                      </m:sub>
                    </m:sSub>
                    <m:r>
                      <a:rPr lang="es-ES" sz="2000" b="0" i="1" smtClean="0">
                        <a:latin typeface="Cambria Math" panose="02040503050406030204" pitchFamily="18" charset="0"/>
                        <a:ea typeface="Cambria Math" panose="02040503050406030204" pitchFamily="18" charset="0"/>
                      </a:rPr>
                      <m:t>∙</m:t>
                    </m:r>
                    <m:sSub>
                      <m:sSubPr>
                        <m:ctrlPr>
                          <a:rPr lang="es-ES" sz="2000" b="0" i="1" smtClean="0">
                            <a:latin typeface="Cambria Math" panose="02040503050406030204" pitchFamily="18" charset="0"/>
                          </a:rPr>
                        </m:ctrlPr>
                      </m:sSubPr>
                      <m:e>
                        <m:acc>
                          <m:accPr>
                            <m:chr m:val="̂"/>
                            <m:ctrlPr>
                              <a:rPr lang="fr-FR" sz="2000" i="1" smtClean="0">
                                <a:latin typeface="Cambria Math" panose="02040503050406030204" pitchFamily="18" charset="0"/>
                              </a:rPr>
                            </m:ctrlPr>
                          </m:accPr>
                          <m:e>
                            <m:r>
                              <a:rPr lang="es-ES" sz="2000" b="0" i="1" smtClean="0">
                                <a:latin typeface="Cambria Math" panose="02040503050406030204" pitchFamily="18" charset="0"/>
                              </a:rPr>
                              <m:t>𝐼</m:t>
                            </m:r>
                          </m:e>
                        </m:acc>
                      </m:e>
                      <m:sub>
                        <m:r>
                          <a:rPr lang="es-ES" sz="2000" b="0" i="1" smtClean="0">
                            <a:latin typeface="Cambria Math" panose="02040503050406030204" pitchFamily="18" charset="0"/>
                            <a:ea typeface="Cambria Math" panose="02040503050406030204" pitchFamily="18" charset="0"/>
                          </a:rPr>
                          <m:t>𝑥</m:t>
                        </m:r>
                      </m:sub>
                    </m:sSub>
                  </m:oMath>
                </a14:m>
                <a:endParaRPr lang="fr-FR" sz="2000" dirty="0"/>
              </a:p>
            </p:txBody>
          </p:sp>
        </mc:Choice>
        <mc:Fallback xmlns="">
          <p:sp>
            <p:nvSpPr>
              <p:cNvPr id="3" name="TextBox 29"/>
              <p:cNvSpPr txBox="1">
                <a:spLocks noRot="1" noChangeAspect="1" noMove="1" noResize="1" noEditPoints="1" noAdjustHandles="1" noChangeArrowheads="1" noChangeShapeType="1" noTextEdit="1"/>
              </p:cNvSpPr>
              <p:nvPr/>
            </p:nvSpPr>
            <p:spPr>
              <a:xfrm>
                <a:off x="3563235" y="1247734"/>
                <a:ext cx="4618252" cy="318229"/>
              </a:xfrm>
              <a:prstGeom prst="rect">
                <a:avLst/>
              </a:prstGeom>
              <a:blipFill>
                <a:blip r:embed="rId3"/>
                <a:stretch>
                  <a:fillRect l="-1982" t="-26923" r="-3963" b="-48077"/>
                </a:stretch>
              </a:blipFill>
            </p:spPr>
            <p:txBody>
              <a:bodyPr/>
              <a:lstStyle/>
              <a:p>
                <a:r>
                  <a:rPr lang="fr-FR">
                    <a:noFill/>
                  </a:rPr>
                  <a:t> </a:t>
                </a:r>
              </a:p>
            </p:txBody>
          </p:sp>
        </mc:Fallback>
      </mc:AlternateContent>
      <p:sp>
        <p:nvSpPr>
          <p:cNvPr id="6" name="Rectangle 3"/>
          <p:cNvSpPr/>
          <p:nvPr/>
        </p:nvSpPr>
        <p:spPr>
          <a:xfrm>
            <a:off x="1029726" y="1713694"/>
            <a:ext cx="453690" cy="398207"/>
          </a:xfrm>
          <a:prstGeom prst="rect">
            <a:avLst/>
          </a:prstGeom>
          <a:solidFill>
            <a:srgbClr val="FFFFFF"/>
          </a:solidFill>
          <a:ln w="25400" cap="flat">
            <a:solidFill>
              <a:srgbClr val="FFFFFF"/>
            </a:solidFill>
            <a:prstDash val="solid"/>
            <a:miter lim="800000"/>
          </a:ln>
          <a:effectLst/>
        </p:spPr>
        <p:txBody>
          <a:bodyPr wrap="square" lIns="45720" tIns="45720" rIns="45720" bIns="45720" numCol="1" anchor="ctr">
            <a:noAutofit/>
          </a:bodyPr>
          <a:lstStyle/>
          <a:p>
            <a:pPr algn="ctr">
              <a:defRPr sz="3600">
                <a:solidFill>
                  <a:srgbClr val="FFFFFF"/>
                </a:solidFill>
                <a:latin typeface="Calibri"/>
                <a:ea typeface="Calibri"/>
                <a:cs typeface="Calibri"/>
                <a:sym typeface="Calibri"/>
              </a:defRPr>
            </a:pPr>
            <a:endParaRPr/>
          </a:p>
        </p:txBody>
      </p:sp>
      <p:cxnSp>
        <p:nvCxnSpPr>
          <p:cNvPr id="9" name="Connecteur droit 8"/>
          <p:cNvCxnSpPr/>
          <p:nvPr/>
        </p:nvCxnSpPr>
        <p:spPr>
          <a:xfrm>
            <a:off x="2165918" y="594359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941777" y="546983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165918" y="346213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941777" y="316727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ZoneTexte 12"/>
              <p:cNvSpPr txBox="1"/>
              <p:nvPr/>
            </p:nvSpPr>
            <p:spPr>
              <a:xfrm>
                <a:off x="5814560" y="528516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5814560" y="5285168"/>
                <a:ext cx="853439" cy="369332"/>
              </a:xfrm>
              <a:prstGeom prst="rect">
                <a:avLst/>
              </a:prstGeom>
              <a:blipFill>
                <a:blip r:embed="rId4"/>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1312478" y="575893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4" name="ZoneTexte 13"/>
              <p:cNvSpPr txBox="1">
                <a:spLocks noRot="1" noChangeAspect="1" noMove="1" noResize="1" noEditPoints="1" noAdjustHandles="1" noChangeArrowheads="1" noChangeShapeType="1" noTextEdit="1"/>
              </p:cNvSpPr>
              <p:nvPr/>
            </p:nvSpPr>
            <p:spPr>
              <a:xfrm>
                <a:off x="1312478" y="5758933"/>
                <a:ext cx="853439"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1312479" y="328048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1312479" y="3280484"/>
                <a:ext cx="853439" cy="369332"/>
              </a:xfrm>
              <a:prstGeom prst="rect">
                <a:avLst/>
              </a:prstGeom>
              <a:blipFill>
                <a:blip r:embed="rId6"/>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5771632" y="298260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6" name="ZoneTexte 15"/>
              <p:cNvSpPr txBox="1">
                <a:spLocks noRot="1" noChangeAspect="1" noMove="1" noResize="1" noEditPoints="1" noAdjustHandles="1" noChangeArrowheads="1" noChangeShapeType="1" noTextEdit="1"/>
              </p:cNvSpPr>
              <p:nvPr/>
            </p:nvSpPr>
            <p:spPr>
              <a:xfrm>
                <a:off x="5771632" y="2982604"/>
                <a:ext cx="853439" cy="369332"/>
              </a:xfrm>
              <a:prstGeom prst="rect">
                <a:avLst/>
              </a:prstGeom>
              <a:blipFill>
                <a:blip r:embed="rId7"/>
                <a:stretch>
                  <a:fillRect b="-13115"/>
                </a:stretch>
              </a:blipFill>
            </p:spPr>
            <p:txBody>
              <a:bodyPr/>
              <a:lstStyle/>
              <a:p>
                <a:r>
                  <a:rPr lang="fr-FR">
                    <a:noFill/>
                  </a:rPr>
                  <a:t> </a:t>
                </a:r>
              </a:p>
            </p:txBody>
          </p:sp>
        </mc:Fallback>
      </mc:AlternateContent>
      <p:cxnSp>
        <p:nvCxnSpPr>
          <p:cNvPr id="19" name="Connecteur droit avec flèche 18"/>
          <p:cNvCxnSpPr/>
          <p:nvPr/>
        </p:nvCxnSpPr>
        <p:spPr>
          <a:xfrm flipV="1">
            <a:off x="5386042" y="3167270"/>
            <a:ext cx="0" cy="230256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p:cNvSpPr txBox="1"/>
              <p:nvPr/>
            </p:nvSpPr>
            <p:spPr>
              <a:xfrm>
                <a:off x="5386042" y="4026102"/>
                <a:ext cx="1169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𝑆</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2" name="ZoneTexte 21"/>
              <p:cNvSpPr txBox="1">
                <a:spLocks noRot="1" noChangeAspect="1" noMove="1" noResize="1" noEditPoints="1" noAdjustHandles="1" noChangeArrowheads="1" noChangeShapeType="1" noTextEdit="1"/>
              </p:cNvSpPr>
              <p:nvPr/>
            </p:nvSpPr>
            <p:spPr>
              <a:xfrm>
                <a:off x="5386042" y="4026102"/>
                <a:ext cx="1169423" cy="369332"/>
              </a:xfrm>
              <a:prstGeom prst="rect">
                <a:avLst/>
              </a:prstGeom>
              <a:blipFill>
                <a:blip r:embed="rId8"/>
                <a:stretch>
                  <a:fillRect b="-13115"/>
                </a:stretch>
              </a:blipFill>
            </p:spPr>
            <p:txBody>
              <a:bodyPr/>
              <a:lstStyle/>
              <a:p>
                <a:r>
                  <a:rPr lang="fr-FR">
                    <a:noFill/>
                  </a:rPr>
                  <a:t> </a:t>
                </a:r>
              </a:p>
            </p:txBody>
          </p:sp>
        </mc:Fallback>
      </mc:AlternateContent>
      <p:cxnSp>
        <p:nvCxnSpPr>
          <p:cNvPr id="24" name="Connecteur droit avec flèche 23"/>
          <p:cNvCxnSpPr/>
          <p:nvPr/>
        </p:nvCxnSpPr>
        <p:spPr>
          <a:xfrm flipV="1">
            <a:off x="3518451" y="5469834"/>
            <a:ext cx="0" cy="4737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p:cNvSpPr txBox="1"/>
              <p:nvPr/>
            </p:nvSpPr>
            <p:spPr>
              <a:xfrm>
                <a:off x="3518451" y="5522050"/>
                <a:ext cx="1277401" cy="369332"/>
              </a:xfrm>
              <a:prstGeom prst="rect">
                <a:avLst/>
              </a:prstGeom>
              <a:noFill/>
            </p:spPr>
            <p:txBody>
              <a:bodyPr wrap="none" rtlCol="0">
                <a:spAutoFit/>
              </a:bodyPr>
              <a:lstStyle/>
              <a:p>
                <a:r>
                  <a:rPr lang="fr-FR" b="0" dirty="0"/>
                  <a:t>|</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a14:m>
                <a:endParaRPr lang="fr-FR" dirty="0"/>
              </a:p>
            </p:txBody>
          </p:sp>
        </mc:Choice>
        <mc:Fallback xmlns="">
          <p:sp>
            <p:nvSpPr>
              <p:cNvPr id="25" name="ZoneTexte 24"/>
              <p:cNvSpPr txBox="1">
                <a:spLocks noRot="1" noChangeAspect="1" noMove="1" noResize="1" noEditPoints="1" noAdjustHandles="1" noChangeArrowheads="1" noChangeShapeType="1" noTextEdit="1"/>
              </p:cNvSpPr>
              <p:nvPr/>
            </p:nvSpPr>
            <p:spPr>
              <a:xfrm>
                <a:off x="3518451" y="5522050"/>
                <a:ext cx="1277401" cy="369332"/>
              </a:xfrm>
              <a:prstGeom prst="rect">
                <a:avLst/>
              </a:prstGeom>
              <a:blipFill>
                <a:blip r:embed="rId9"/>
                <a:stretch>
                  <a:fillRect l="-3810" t="-10000" b="-2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p:cNvSpPr txBox="1"/>
              <p:nvPr/>
            </p:nvSpPr>
            <p:spPr>
              <a:xfrm>
                <a:off x="3518450" y="3130034"/>
                <a:ext cx="12982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7" name="ZoneTexte 26"/>
              <p:cNvSpPr txBox="1">
                <a:spLocks noRot="1" noChangeAspect="1" noMove="1" noResize="1" noEditPoints="1" noAdjustHandles="1" noChangeArrowheads="1" noChangeShapeType="1" noTextEdit="1"/>
              </p:cNvSpPr>
              <p:nvPr/>
            </p:nvSpPr>
            <p:spPr>
              <a:xfrm>
                <a:off x="3518450" y="3130034"/>
                <a:ext cx="1298241" cy="369332"/>
              </a:xfrm>
              <a:prstGeom prst="rect">
                <a:avLst/>
              </a:prstGeom>
              <a:blipFill>
                <a:blip r:embed="rId10"/>
                <a:stretch>
                  <a:fillRect b="-13115"/>
                </a:stretch>
              </a:blipFill>
            </p:spPr>
            <p:txBody>
              <a:bodyPr/>
              <a:lstStyle/>
              <a:p>
                <a:r>
                  <a:rPr lang="fr-FR">
                    <a:noFill/>
                  </a:rPr>
                  <a:t> </a:t>
                </a:r>
              </a:p>
            </p:txBody>
          </p:sp>
        </mc:Fallback>
      </mc:AlternateContent>
      <p:cxnSp>
        <p:nvCxnSpPr>
          <p:cNvPr id="32" name="Connecteur droit 31"/>
          <p:cNvCxnSpPr/>
          <p:nvPr/>
        </p:nvCxnSpPr>
        <p:spPr>
          <a:xfrm>
            <a:off x="3054448" y="3462130"/>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3518451" y="3167270"/>
            <a:ext cx="14233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3518451" y="3167270"/>
            <a:ext cx="0" cy="29486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054447" y="5940286"/>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518450" y="5459895"/>
            <a:ext cx="14233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7286933" y="4401664"/>
            <a:ext cx="4429387"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9194973" y="3646655"/>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9380290" y="3646655"/>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10764019" y="3646655"/>
            <a:ext cx="0" cy="7550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7811244" y="3646655"/>
            <a:ext cx="0" cy="755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9194973" y="3750879"/>
            <a:ext cx="185317" cy="0"/>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ZoneTexte 43"/>
              <p:cNvSpPr txBox="1"/>
              <p:nvPr/>
            </p:nvSpPr>
            <p:spPr>
              <a:xfrm>
                <a:off x="9094790" y="3329435"/>
                <a:ext cx="40677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𝐴</m:t>
                      </m:r>
                    </m:oMath>
                  </m:oMathPara>
                </a14:m>
                <a:endParaRPr lang="fr-FR" sz="2000" dirty="0"/>
              </a:p>
            </p:txBody>
          </p:sp>
        </mc:Choice>
        <mc:Fallback xmlns="">
          <p:sp>
            <p:nvSpPr>
              <p:cNvPr id="44" name="ZoneTexte 43"/>
              <p:cNvSpPr txBox="1">
                <a:spLocks noRot="1" noChangeAspect="1" noMove="1" noResize="1" noEditPoints="1" noAdjustHandles="1" noChangeArrowheads="1" noChangeShapeType="1" noTextEdit="1"/>
              </p:cNvSpPr>
              <p:nvPr/>
            </p:nvSpPr>
            <p:spPr>
              <a:xfrm>
                <a:off x="9094790" y="3329435"/>
                <a:ext cx="406778" cy="400110"/>
              </a:xfrm>
              <a:prstGeom prst="rect">
                <a:avLst/>
              </a:prstGeom>
              <a:blipFill>
                <a:blip r:embed="rId13"/>
                <a:stretch>
                  <a:fillRect/>
                </a:stretch>
              </a:blipFill>
            </p:spPr>
            <p:txBody>
              <a:bodyPr/>
              <a:lstStyle/>
              <a:p>
                <a:r>
                  <a:rPr lang="fr-FR">
                    <a:noFill/>
                  </a:rPr>
                  <a:t> </a:t>
                </a:r>
              </a:p>
            </p:txBody>
          </p:sp>
        </mc:Fallback>
      </mc:AlternateContent>
      <p:cxnSp>
        <p:nvCxnSpPr>
          <p:cNvPr id="46" name="Connecteur droit avec flèche 45"/>
          <p:cNvCxnSpPr/>
          <p:nvPr/>
        </p:nvCxnSpPr>
        <p:spPr>
          <a:xfrm>
            <a:off x="7811244" y="4265072"/>
            <a:ext cx="14763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9298179" y="4265072"/>
            <a:ext cx="146584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9287631" y="3889718"/>
            <a:ext cx="0" cy="5119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ZoneTexte 48"/>
              <p:cNvSpPr txBox="1"/>
              <p:nvPr/>
            </p:nvSpPr>
            <p:spPr>
              <a:xfrm>
                <a:off x="9035863" y="4369297"/>
                <a:ext cx="5035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𝑆</m:t>
                          </m:r>
                        </m:sub>
                      </m:sSub>
                    </m:oMath>
                  </m:oMathPara>
                </a14:m>
                <a:endParaRPr lang="fr-FR" dirty="0"/>
              </a:p>
            </p:txBody>
          </p:sp>
        </mc:Choice>
        <mc:Fallback xmlns="">
          <p:sp>
            <p:nvSpPr>
              <p:cNvPr id="49" name="ZoneTexte 48"/>
              <p:cNvSpPr txBox="1">
                <a:spLocks noRot="1" noChangeAspect="1" noMove="1" noResize="1" noEditPoints="1" noAdjustHandles="1" noChangeArrowheads="1" noChangeShapeType="1" noTextEdit="1"/>
              </p:cNvSpPr>
              <p:nvPr/>
            </p:nvSpPr>
            <p:spPr>
              <a:xfrm>
                <a:off x="9035863" y="4369297"/>
                <a:ext cx="503535" cy="369332"/>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0" name="ZoneTexte 49"/>
              <p:cNvSpPr txBox="1"/>
              <p:nvPr/>
            </p:nvSpPr>
            <p:spPr>
              <a:xfrm>
                <a:off x="8292773" y="3895740"/>
                <a:ext cx="6323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50" name="ZoneTexte 49"/>
              <p:cNvSpPr txBox="1">
                <a:spLocks noRot="1" noChangeAspect="1" noMove="1" noResize="1" noEditPoints="1" noAdjustHandles="1" noChangeArrowheads="1" noChangeShapeType="1" noTextEdit="1"/>
              </p:cNvSpPr>
              <p:nvPr/>
            </p:nvSpPr>
            <p:spPr>
              <a:xfrm>
                <a:off x="8292773" y="3895740"/>
                <a:ext cx="632353" cy="369332"/>
              </a:xfrm>
              <a:prstGeom prst="rect">
                <a:avLst/>
              </a:prstGeom>
              <a:blipFill>
                <a:blip r:embed="rId15"/>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p:cNvSpPr txBox="1"/>
              <p:nvPr/>
            </p:nvSpPr>
            <p:spPr>
              <a:xfrm>
                <a:off x="9788536" y="3895740"/>
                <a:ext cx="6323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51" name="ZoneTexte 50"/>
              <p:cNvSpPr txBox="1">
                <a:spLocks noRot="1" noChangeAspect="1" noMove="1" noResize="1" noEditPoints="1" noAdjustHandles="1" noChangeArrowheads="1" noChangeShapeType="1" noTextEdit="1"/>
              </p:cNvSpPr>
              <p:nvPr/>
            </p:nvSpPr>
            <p:spPr>
              <a:xfrm>
                <a:off x="9788536" y="3895740"/>
                <a:ext cx="632353" cy="369332"/>
              </a:xfrm>
              <a:prstGeom prst="rect">
                <a:avLst/>
              </a:prstGeom>
              <a:blipFill>
                <a:blip r:embed="rId16"/>
                <a:stretch>
                  <a:fillRect b="-13115"/>
                </a:stretch>
              </a:blipFill>
            </p:spPr>
            <p:txBody>
              <a:bodyPr/>
              <a:lstStyle/>
              <a:p>
                <a:r>
                  <a:rPr lang="fr-FR">
                    <a:noFill/>
                  </a:rPr>
                  <a:t> </a:t>
                </a:r>
              </a:p>
            </p:txBody>
          </p:sp>
        </mc:Fallback>
      </mc:AlternateContent>
      <p:sp>
        <p:nvSpPr>
          <p:cNvPr id="52" name="ZoneTexte 51"/>
          <p:cNvSpPr txBox="1"/>
          <p:nvPr/>
        </p:nvSpPr>
        <p:spPr>
          <a:xfrm>
            <a:off x="7108328" y="2650857"/>
            <a:ext cx="1469441" cy="646331"/>
          </a:xfrm>
          <a:prstGeom prst="rect">
            <a:avLst/>
          </a:prstGeom>
          <a:noFill/>
        </p:spPr>
        <p:txBody>
          <a:bodyPr wrap="none" rtlCol="0">
            <a:spAutoFit/>
          </a:bodyPr>
          <a:lstStyle/>
          <a:p>
            <a:pPr algn="ctr"/>
            <a:r>
              <a:rPr lang="fr-FR" dirty="0" err="1">
                <a:solidFill>
                  <a:srgbClr val="FF0000"/>
                </a:solidFill>
              </a:rPr>
              <a:t>Red-sideband</a:t>
            </a:r>
            <a:endParaRPr lang="fr-FR" dirty="0">
              <a:solidFill>
                <a:srgbClr val="FF0000"/>
              </a:solidFill>
            </a:endParaRPr>
          </a:p>
          <a:p>
            <a:pPr algn="ctr"/>
            <a:r>
              <a:rPr lang="fr-FR" dirty="0">
                <a:solidFill>
                  <a:srgbClr val="FF0000"/>
                </a:solidFill>
              </a:rPr>
              <a:t>(</a:t>
            </a:r>
            <a:r>
              <a:rPr lang="fr-FR" dirty="0" err="1">
                <a:solidFill>
                  <a:srgbClr val="FF0000"/>
                </a:solidFill>
              </a:rPr>
              <a:t>forbidden</a:t>
            </a:r>
            <a:r>
              <a:rPr lang="fr-FR" dirty="0">
                <a:solidFill>
                  <a:srgbClr val="FF0000"/>
                </a:solidFill>
              </a:rPr>
              <a:t>)</a:t>
            </a:r>
          </a:p>
        </p:txBody>
      </p:sp>
      <p:sp>
        <p:nvSpPr>
          <p:cNvPr id="53" name="ZoneTexte 52"/>
          <p:cNvSpPr txBox="1"/>
          <p:nvPr/>
        </p:nvSpPr>
        <p:spPr>
          <a:xfrm>
            <a:off x="9990120" y="2672519"/>
            <a:ext cx="1526380" cy="646331"/>
          </a:xfrm>
          <a:prstGeom prst="rect">
            <a:avLst/>
          </a:prstGeom>
          <a:noFill/>
        </p:spPr>
        <p:txBody>
          <a:bodyPr wrap="none" rtlCol="0">
            <a:spAutoFit/>
          </a:bodyPr>
          <a:lstStyle/>
          <a:p>
            <a:pPr algn="ctr"/>
            <a:r>
              <a:rPr lang="fr-FR" dirty="0">
                <a:solidFill>
                  <a:srgbClr val="0070C0"/>
                </a:solidFill>
              </a:rPr>
              <a:t>Blue-</a:t>
            </a:r>
            <a:r>
              <a:rPr lang="fr-FR" dirty="0" err="1">
                <a:solidFill>
                  <a:srgbClr val="0070C0"/>
                </a:solidFill>
              </a:rPr>
              <a:t>sideband</a:t>
            </a:r>
            <a:endParaRPr lang="fr-FR" dirty="0">
              <a:solidFill>
                <a:srgbClr val="0070C0"/>
              </a:solidFill>
            </a:endParaRPr>
          </a:p>
          <a:p>
            <a:pPr algn="ctr"/>
            <a:r>
              <a:rPr lang="fr-FR" dirty="0">
                <a:solidFill>
                  <a:srgbClr val="0070C0"/>
                </a:solidFill>
              </a:rPr>
              <a:t>(</a:t>
            </a:r>
            <a:r>
              <a:rPr lang="fr-FR" dirty="0" err="1">
                <a:solidFill>
                  <a:srgbClr val="0070C0"/>
                </a:solidFill>
              </a:rPr>
              <a:t>forbidden</a:t>
            </a:r>
            <a:r>
              <a:rPr lang="fr-FR" dirty="0">
                <a:solidFill>
                  <a:srgbClr val="0070C0"/>
                </a:solidFill>
              </a:rPr>
              <a:t>)</a:t>
            </a:r>
          </a:p>
        </p:txBody>
      </p:sp>
      <p:sp>
        <p:nvSpPr>
          <p:cNvPr id="54" name="ZoneTexte 53"/>
          <p:cNvSpPr txBox="1"/>
          <p:nvPr/>
        </p:nvSpPr>
        <p:spPr>
          <a:xfrm>
            <a:off x="8627568" y="2661935"/>
            <a:ext cx="1362552" cy="646331"/>
          </a:xfrm>
          <a:prstGeom prst="rect">
            <a:avLst/>
          </a:prstGeom>
          <a:noFill/>
        </p:spPr>
        <p:txBody>
          <a:bodyPr wrap="none" rtlCol="0">
            <a:spAutoFit/>
          </a:bodyPr>
          <a:lstStyle/>
          <a:p>
            <a:pPr algn="ctr"/>
            <a:r>
              <a:rPr lang="fr-FR" dirty="0" err="1"/>
              <a:t>Two</a:t>
            </a:r>
            <a:r>
              <a:rPr lang="fr-FR" dirty="0"/>
              <a:t> </a:t>
            </a:r>
            <a:r>
              <a:rPr lang="fr-FR" dirty="0" err="1"/>
              <a:t>allowed</a:t>
            </a:r>
            <a:endParaRPr lang="fr-FR" dirty="0"/>
          </a:p>
          <a:p>
            <a:pPr algn="ctr"/>
            <a:r>
              <a:rPr lang="fr-FR" dirty="0"/>
              <a:t>transitions</a:t>
            </a:r>
          </a:p>
        </p:txBody>
      </p:sp>
      <p:sp>
        <p:nvSpPr>
          <p:cNvPr id="56" name="Forme libre 55"/>
          <p:cNvSpPr/>
          <p:nvPr/>
        </p:nvSpPr>
        <p:spPr>
          <a:xfrm>
            <a:off x="6685750" y="3419012"/>
            <a:ext cx="5213664" cy="983974"/>
          </a:xfrm>
          <a:custGeom>
            <a:avLst/>
            <a:gdLst>
              <a:gd name="connsiteX0" fmla="*/ 0 w 3995531"/>
              <a:gd name="connsiteY0" fmla="*/ 1003922 h 1003922"/>
              <a:gd name="connsiteX1" fmla="*/ 1043609 w 3995531"/>
              <a:gd name="connsiteY1" fmla="*/ 844895 h 1003922"/>
              <a:gd name="connsiteX2" fmla="*/ 2136913 w 3995531"/>
              <a:gd name="connsiteY2" fmla="*/ 119339 h 1003922"/>
              <a:gd name="connsiteX3" fmla="*/ 2733261 w 3995531"/>
              <a:gd name="connsiteY3" fmla="*/ 10009 h 1003922"/>
              <a:gd name="connsiteX4" fmla="*/ 3279913 w 3995531"/>
              <a:gd name="connsiteY4" fmla="*/ 218730 h 1003922"/>
              <a:gd name="connsiteX5" fmla="*/ 3995531 w 3995531"/>
              <a:gd name="connsiteY5" fmla="*/ 844895 h 1003922"/>
              <a:gd name="connsiteX0" fmla="*/ 0 w 4059934"/>
              <a:gd name="connsiteY0" fmla="*/ 1003922 h 1003922"/>
              <a:gd name="connsiteX1" fmla="*/ 1043609 w 4059934"/>
              <a:gd name="connsiteY1" fmla="*/ 844895 h 1003922"/>
              <a:gd name="connsiteX2" fmla="*/ 2136913 w 4059934"/>
              <a:gd name="connsiteY2" fmla="*/ 119339 h 1003922"/>
              <a:gd name="connsiteX3" fmla="*/ 2733261 w 4059934"/>
              <a:gd name="connsiteY3" fmla="*/ 10009 h 1003922"/>
              <a:gd name="connsiteX4" fmla="*/ 3279913 w 4059934"/>
              <a:gd name="connsiteY4" fmla="*/ 218730 h 1003922"/>
              <a:gd name="connsiteX5" fmla="*/ 3995531 w 4059934"/>
              <a:gd name="connsiteY5" fmla="*/ 844895 h 1003922"/>
              <a:gd name="connsiteX6" fmla="*/ 4030908 w 4059934"/>
              <a:gd name="connsiteY6" fmla="*/ 824348 h 1003922"/>
              <a:gd name="connsiteX0" fmla="*/ 0 w 4915490"/>
              <a:gd name="connsiteY0" fmla="*/ 1003922 h 1003922"/>
              <a:gd name="connsiteX1" fmla="*/ 1043609 w 4915490"/>
              <a:gd name="connsiteY1" fmla="*/ 844895 h 1003922"/>
              <a:gd name="connsiteX2" fmla="*/ 2136913 w 4915490"/>
              <a:gd name="connsiteY2" fmla="*/ 119339 h 1003922"/>
              <a:gd name="connsiteX3" fmla="*/ 2733261 w 4915490"/>
              <a:gd name="connsiteY3" fmla="*/ 10009 h 1003922"/>
              <a:gd name="connsiteX4" fmla="*/ 3279913 w 4915490"/>
              <a:gd name="connsiteY4" fmla="*/ 218730 h 1003922"/>
              <a:gd name="connsiteX5" fmla="*/ 3995531 w 4915490"/>
              <a:gd name="connsiteY5" fmla="*/ 844895 h 1003922"/>
              <a:gd name="connsiteX6" fmla="*/ 4915490 w 4915490"/>
              <a:gd name="connsiteY6" fmla="*/ 963496 h 1003922"/>
              <a:gd name="connsiteX0" fmla="*/ 0 w 4915490"/>
              <a:gd name="connsiteY0" fmla="*/ 993913 h 993913"/>
              <a:gd name="connsiteX1" fmla="*/ 1043609 w 4915490"/>
              <a:gd name="connsiteY1" fmla="*/ 834886 h 993913"/>
              <a:gd name="connsiteX2" fmla="*/ 2007705 w 4915490"/>
              <a:gd name="connsiteY2" fmla="*/ 208721 h 993913"/>
              <a:gd name="connsiteX3" fmla="*/ 2733261 w 4915490"/>
              <a:gd name="connsiteY3" fmla="*/ 0 h 993913"/>
              <a:gd name="connsiteX4" fmla="*/ 3279913 w 4915490"/>
              <a:gd name="connsiteY4" fmla="*/ 208721 h 993913"/>
              <a:gd name="connsiteX5" fmla="*/ 3995531 w 4915490"/>
              <a:gd name="connsiteY5" fmla="*/ 834886 h 993913"/>
              <a:gd name="connsiteX6" fmla="*/ 4915490 w 4915490"/>
              <a:gd name="connsiteY6" fmla="*/ 953487 h 993913"/>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3995531 w 4915490"/>
              <a:gd name="connsiteY5" fmla="*/ 824947 h 983974"/>
              <a:gd name="connsiteX6" fmla="*/ 4915490 w 4915490"/>
              <a:gd name="connsiteY6" fmla="*/ 943548 h 983974"/>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4154557 w 4915490"/>
              <a:gd name="connsiteY5" fmla="*/ 834886 h 983974"/>
              <a:gd name="connsiteX6" fmla="*/ 4915490 w 4915490"/>
              <a:gd name="connsiteY6" fmla="*/ 94354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664" h="983974">
                <a:moveTo>
                  <a:pt x="0" y="983974"/>
                </a:moveTo>
                <a:cubicBezTo>
                  <a:pt x="343728" y="978175"/>
                  <a:pt x="708992" y="955812"/>
                  <a:pt x="1043609" y="824947"/>
                </a:cubicBezTo>
                <a:cubicBezTo>
                  <a:pt x="1378227" y="694082"/>
                  <a:pt x="1742662" y="336273"/>
                  <a:pt x="2007705" y="198782"/>
                </a:cubicBezTo>
                <a:cubicBezTo>
                  <a:pt x="2272749" y="61291"/>
                  <a:pt x="2421835" y="0"/>
                  <a:pt x="2633870" y="0"/>
                </a:cubicBezTo>
                <a:cubicBezTo>
                  <a:pt x="2845905" y="0"/>
                  <a:pt x="3026465" y="59634"/>
                  <a:pt x="3279913" y="198782"/>
                </a:cubicBezTo>
                <a:cubicBezTo>
                  <a:pt x="3533361" y="337930"/>
                  <a:pt x="3821596" y="692425"/>
                  <a:pt x="4154557" y="834886"/>
                </a:cubicBezTo>
                <a:cubicBezTo>
                  <a:pt x="4587836" y="985518"/>
                  <a:pt x="5206294" y="957769"/>
                  <a:pt x="5213664" y="953488"/>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7" name="ZoneTexte 56"/>
              <p:cNvSpPr txBox="1"/>
              <p:nvPr/>
            </p:nvSpPr>
            <p:spPr>
              <a:xfrm>
                <a:off x="3567754" y="1967023"/>
                <a:ext cx="4909870" cy="400110"/>
              </a:xfrm>
              <a:prstGeom prst="rect">
                <a:avLst/>
              </a:prstGeom>
              <a:noFill/>
            </p:spPr>
            <p:txBody>
              <a:bodyPr wrap="none" rtlCol="0">
                <a:spAutoFit/>
              </a:bodyPr>
              <a:lstStyle/>
              <a:p>
                <a:r>
                  <a:rPr lang="fr-FR" sz="2000" dirty="0"/>
                  <a:t>In the </a:t>
                </a:r>
                <a:r>
                  <a:rPr lang="fr-FR" sz="2000" dirty="0" err="1"/>
                  <a:t>limit</a:t>
                </a:r>
                <a:r>
                  <a:rPr lang="fr-FR" sz="2000" dirty="0"/>
                  <a:t> </a:t>
                </a:r>
                <a:r>
                  <a:rPr lang="fr-FR" sz="2000" dirty="0" err="1"/>
                  <a:t>where</a:t>
                </a:r>
                <a:r>
                  <a:rPr lang="fr-FR" sz="2000" dirty="0"/>
                  <a:t> </a:t>
                </a:r>
                <a14:m>
                  <m:oMath xmlns:m="http://schemas.openxmlformats.org/officeDocument/2006/math">
                    <m:r>
                      <a:rPr lang="fr-FR" sz="2000" b="0" i="1" smtClean="0">
                        <a:latin typeface="Cambria Math" panose="02040503050406030204" pitchFamily="18" charset="0"/>
                      </a:rPr>
                      <m:t>𝐴</m:t>
                    </m:r>
                    <m:r>
                      <a:rPr lang="fr-FR" sz="2000" b="0" i="1" smtClean="0">
                        <a:latin typeface="Cambria Math" panose="02040503050406030204" pitchFamily="18" charset="0"/>
                      </a:rPr>
                      <m:t>,</m:t>
                    </m:r>
                    <m:r>
                      <a:rPr lang="fr-FR" sz="2000" b="0" i="1" smtClean="0">
                        <a:latin typeface="Cambria Math" panose="02040503050406030204" pitchFamily="18" charset="0"/>
                      </a:rPr>
                      <m:t>𝐵</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r>
                          <a:rPr lang="fr-FR" sz="2000" b="0" i="1" smtClean="0">
                            <a:latin typeface="Cambria Math" panose="02040503050406030204" pitchFamily="18" charset="0"/>
                          </a:rPr>
                          <m:t>𝜔</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a14:m>
                <a:r>
                  <a:rPr lang="fr-FR" sz="2000" dirty="0"/>
                  <a:t>, and for </a:t>
                </a:r>
                <a14:m>
                  <m:oMath xmlns:m="http://schemas.openxmlformats.org/officeDocument/2006/math">
                    <m:r>
                      <a:rPr lang="fr-FR" sz="2000" b="0" i="1" smtClean="0">
                        <a:latin typeface="Cambria Math" panose="02040503050406030204" pitchFamily="18" charset="0"/>
                      </a:rPr>
                      <m:t>𝐴</m:t>
                    </m:r>
                    <m:r>
                      <a:rPr lang="fr-FR" sz="2000" b="0" i="1" smtClean="0">
                        <a:latin typeface="Cambria Math" panose="02040503050406030204" pitchFamily="18" charset="0"/>
                      </a:rPr>
                      <m:t>&gt;0</m:t>
                    </m:r>
                  </m:oMath>
                </a14:m>
                <a:endParaRPr lang="fr-FR" sz="2000" dirty="0"/>
              </a:p>
            </p:txBody>
          </p:sp>
        </mc:Choice>
        <mc:Fallback xmlns="">
          <p:sp>
            <p:nvSpPr>
              <p:cNvPr id="57" name="ZoneTexte 56"/>
              <p:cNvSpPr txBox="1">
                <a:spLocks noRot="1" noChangeAspect="1" noMove="1" noResize="1" noEditPoints="1" noAdjustHandles="1" noChangeArrowheads="1" noChangeShapeType="1" noTextEdit="1"/>
              </p:cNvSpPr>
              <p:nvPr/>
            </p:nvSpPr>
            <p:spPr>
              <a:xfrm>
                <a:off x="3567754" y="1967023"/>
                <a:ext cx="4909870" cy="400110"/>
              </a:xfrm>
              <a:prstGeom prst="rect">
                <a:avLst/>
              </a:prstGeom>
              <a:blipFill>
                <a:blip r:embed="rId17"/>
                <a:stretch>
                  <a:fillRect l="-1241" t="-9231" b="-27692"/>
                </a:stretch>
              </a:blipFill>
            </p:spPr>
            <p:txBody>
              <a:bodyPr/>
              <a:lstStyle/>
              <a:p>
                <a:r>
                  <a:rPr lang="fr-FR">
                    <a:noFill/>
                  </a:rPr>
                  <a:t> </a:t>
                </a:r>
              </a:p>
            </p:txBody>
          </p:sp>
        </mc:Fallback>
      </mc:AlternateContent>
      <p:grpSp>
        <p:nvGrpSpPr>
          <p:cNvPr id="59" name="Group 196"/>
          <p:cNvGrpSpPr>
            <a:grpSpLocks/>
          </p:cNvGrpSpPr>
          <p:nvPr/>
        </p:nvGrpSpPr>
        <p:grpSpPr bwMode="auto">
          <a:xfrm rot="5400000">
            <a:off x="1587663" y="4603830"/>
            <a:ext cx="2063495" cy="194757"/>
            <a:chOff x="632" y="598"/>
            <a:chExt cx="497" cy="80"/>
          </a:xfrm>
        </p:grpSpPr>
        <p:grpSp>
          <p:nvGrpSpPr>
            <p:cNvPr id="60" name="Group 195"/>
            <p:cNvGrpSpPr>
              <a:grpSpLocks/>
            </p:cNvGrpSpPr>
            <p:nvPr/>
          </p:nvGrpSpPr>
          <p:grpSpPr bwMode="auto">
            <a:xfrm rot="10800000" flipH="1" flipV="1">
              <a:off x="632" y="598"/>
              <a:ext cx="393" cy="80"/>
              <a:chOff x="720" y="872"/>
              <a:chExt cx="576" cy="480"/>
            </a:xfrm>
          </p:grpSpPr>
          <p:grpSp>
            <p:nvGrpSpPr>
              <p:cNvPr id="62" name="Group 196"/>
              <p:cNvGrpSpPr>
                <a:grpSpLocks/>
              </p:cNvGrpSpPr>
              <p:nvPr/>
            </p:nvGrpSpPr>
            <p:grpSpPr bwMode="auto">
              <a:xfrm>
                <a:off x="720" y="872"/>
                <a:ext cx="72" cy="240"/>
                <a:chOff x="576" y="816"/>
                <a:chExt cx="192" cy="288"/>
              </a:xfrm>
            </p:grpSpPr>
            <p:sp>
              <p:nvSpPr>
                <p:cNvPr id="84"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sp>
              <p:nvSpPr>
                <p:cNvPr id="85"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grpSp>
          <p:grpSp>
            <p:nvGrpSpPr>
              <p:cNvPr id="63" name="Group 199"/>
              <p:cNvGrpSpPr>
                <a:grpSpLocks/>
              </p:cNvGrpSpPr>
              <p:nvPr/>
            </p:nvGrpSpPr>
            <p:grpSpPr bwMode="auto">
              <a:xfrm flipV="1">
                <a:off x="792" y="1112"/>
                <a:ext cx="72" cy="240"/>
                <a:chOff x="576" y="816"/>
                <a:chExt cx="192" cy="288"/>
              </a:xfrm>
            </p:grpSpPr>
            <p:sp>
              <p:nvSpPr>
                <p:cNvPr id="82"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sp>
              <p:nvSpPr>
                <p:cNvPr id="83"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grpSp>
          <p:grpSp>
            <p:nvGrpSpPr>
              <p:cNvPr id="64" name="Group 202"/>
              <p:cNvGrpSpPr>
                <a:grpSpLocks/>
              </p:cNvGrpSpPr>
              <p:nvPr/>
            </p:nvGrpSpPr>
            <p:grpSpPr bwMode="auto">
              <a:xfrm>
                <a:off x="864" y="872"/>
                <a:ext cx="72" cy="240"/>
                <a:chOff x="576" y="816"/>
                <a:chExt cx="192" cy="288"/>
              </a:xfrm>
            </p:grpSpPr>
            <p:sp>
              <p:nvSpPr>
                <p:cNvPr id="80"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sp>
              <p:nvSpPr>
                <p:cNvPr id="81"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grpSp>
          <p:grpSp>
            <p:nvGrpSpPr>
              <p:cNvPr id="65" name="Group 205"/>
              <p:cNvGrpSpPr>
                <a:grpSpLocks/>
              </p:cNvGrpSpPr>
              <p:nvPr/>
            </p:nvGrpSpPr>
            <p:grpSpPr bwMode="auto">
              <a:xfrm flipV="1">
                <a:off x="936" y="1112"/>
                <a:ext cx="72" cy="240"/>
                <a:chOff x="576" y="816"/>
                <a:chExt cx="192" cy="288"/>
              </a:xfrm>
            </p:grpSpPr>
            <p:sp>
              <p:nvSpPr>
                <p:cNvPr id="78"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sp>
              <p:nvSpPr>
                <p:cNvPr id="79"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grpSp>
          <p:grpSp>
            <p:nvGrpSpPr>
              <p:cNvPr id="66" name="Group 208"/>
              <p:cNvGrpSpPr>
                <a:grpSpLocks/>
              </p:cNvGrpSpPr>
              <p:nvPr/>
            </p:nvGrpSpPr>
            <p:grpSpPr bwMode="auto">
              <a:xfrm>
                <a:off x="1008" y="872"/>
                <a:ext cx="72" cy="240"/>
                <a:chOff x="576" y="816"/>
                <a:chExt cx="192" cy="288"/>
              </a:xfrm>
            </p:grpSpPr>
            <p:sp>
              <p:nvSpPr>
                <p:cNvPr id="76"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sp>
              <p:nvSpPr>
                <p:cNvPr id="77"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grpSp>
          <p:grpSp>
            <p:nvGrpSpPr>
              <p:cNvPr id="67" name="Group 211"/>
              <p:cNvGrpSpPr>
                <a:grpSpLocks/>
              </p:cNvGrpSpPr>
              <p:nvPr/>
            </p:nvGrpSpPr>
            <p:grpSpPr bwMode="auto">
              <a:xfrm flipV="1">
                <a:off x="1080" y="1112"/>
                <a:ext cx="72" cy="240"/>
                <a:chOff x="576" y="816"/>
                <a:chExt cx="192" cy="288"/>
              </a:xfrm>
            </p:grpSpPr>
            <p:sp>
              <p:nvSpPr>
                <p:cNvPr id="74"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sp>
              <p:nvSpPr>
                <p:cNvPr id="75"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grpSp>
          <p:grpSp>
            <p:nvGrpSpPr>
              <p:cNvPr id="68" name="Group 214"/>
              <p:cNvGrpSpPr>
                <a:grpSpLocks/>
              </p:cNvGrpSpPr>
              <p:nvPr/>
            </p:nvGrpSpPr>
            <p:grpSpPr bwMode="auto">
              <a:xfrm>
                <a:off x="1152" y="872"/>
                <a:ext cx="72" cy="240"/>
                <a:chOff x="576" y="816"/>
                <a:chExt cx="192" cy="288"/>
              </a:xfrm>
            </p:grpSpPr>
            <p:sp>
              <p:nvSpPr>
                <p:cNvPr id="72"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sp>
              <p:nvSpPr>
                <p:cNvPr id="73"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wrap="none" anchor="ctr"/>
                <a:lstStyle/>
                <a:p>
                  <a:endParaRPr lang="fr-FR"/>
                </a:p>
              </p:txBody>
            </p:sp>
          </p:grpSp>
          <p:grpSp>
            <p:nvGrpSpPr>
              <p:cNvPr id="69" name="Group 217"/>
              <p:cNvGrpSpPr>
                <a:grpSpLocks/>
              </p:cNvGrpSpPr>
              <p:nvPr/>
            </p:nvGrpSpPr>
            <p:grpSpPr bwMode="auto">
              <a:xfrm flipV="1">
                <a:off x="1224" y="1112"/>
                <a:ext cx="72" cy="240"/>
                <a:chOff x="576" y="816"/>
                <a:chExt cx="192" cy="288"/>
              </a:xfrm>
            </p:grpSpPr>
            <p:sp>
              <p:nvSpPr>
                <p:cNvPr id="70"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sp>
              <p:nvSpPr>
                <p:cNvPr id="71"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38100">
                  <a:solidFill>
                    <a:srgbClr val="FF9900"/>
                  </a:solidFill>
                  <a:round/>
                  <a:headEnd/>
                  <a:tailEnd/>
                </a:ln>
              </p:spPr>
              <p:txBody>
                <a:bodyPr rot="10800000" wrap="none" anchor="ctr"/>
                <a:lstStyle/>
                <a:p>
                  <a:endParaRPr lang="fr-FR"/>
                </a:p>
              </p:txBody>
            </p:sp>
          </p:grpSp>
        </p:grpSp>
        <p:sp>
          <p:nvSpPr>
            <p:cNvPr id="61" name="Line 220"/>
            <p:cNvSpPr>
              <a:spLocks noChangeShapeType="1"/>
            </p:cNvSpPr>
            <p:nvPr/>
          </p:nvSpPr>
          <p:spPr bwMode="auto">
            <a:xfrm rot="10800000" flipH="1" flipV="1">
              <a:off x="1023" y="638"/>
              <a:ext cx="106" cy="0"/>
            </a:xfrm>
            <a:prstGeom prst="line">
              <a:avLst/>
            </a:prstGeom>
            <a:noFill/>
            <a:ln w="38100">
              <a:solidFill>
                <a:srgbClr val="FF9900"/>
              </a:solidFill>
              <a:round/>
              <a:headEnd/>
              <a:tailEnd type="triangle" w="med" len="med"/>
            </a:ln>
          </p:spPr>
          <p:txBody>
            <a:bodyPr wrap="none" anchor="ctr"/>
            <a:lstStyle/>
            <a:p>
              <a:endParaRPr lang="fr-FR"/>
            </a:p>
          </p:txBody>
        </p:sp>
      </p:grpSp>
      <p:grpSp>
        <p:nvGrpSpPr>
          <p:cNvPr id="86" name="Group 196"/>
          <p:cNvGrpSpPr>
            <a:grpSpLocks/>
          </p:cNvGrpSpPr>
          <p:nvPr/>
        </p:nvGrpSpPr>
        <p:grpSpPr bwMode="auto">
          <a:xfrm rot="2800537">
            <a:off x="3257727" y="4384157"/>
            <a:ext cx="1344728" cy="116358"/>
            <a:chOff x="632" y="598"/>
            <a:chExt cx="497" cy="80"/>
          </a:xfrm>
        </p:grpSpPr>
        <p:grpSp>
          <p:nvGrpSpPr>
            <p:cNvPr id="87" name="Group 195"/>
            <p:cNvGrpSpPr>
              <a:grpSpLocks/>
            </p:cNvGrpSpPr>
            <p:nvPr/>
          </p:nvGrpSpPr>
          <p:grpSpPr bwMode="auto">
            <a:xfrm rot="10800000" flipH="1" flipV="1">
              <a:off x="632" y="598"/>
              <a:ext cx="393" cy="80"/>
              <a:chOff x="720" y="872"/>
              <a:chExt cx="576" cy="480"/>
            </a:xfrm>
          </p:grpSpPr>
          <p:grpSp>
            <p:nvGrpSpPr>
              <p:cNvPr id="89" name="Group 196"/>
              <p:cNvGrpSpPr>
                <a:grpSpLocks/>
              </p:cNvGrpSpPr>
              <p:nvPr/>
            </p:nvGrpSpPr>
            <p:grpSpPr bwMode="auto">
              <a:xfrm>
                <a:off x="720" y="872"/>
                <a:ext cx="72" cy="240"/>
                <a:chOff x="576" y="816"/>
                <a:chExt cx="192" cy="288"/>
              </a:xfrm>
            </p:grpSpPr>
            <p:sp>
              <p:nvSpPr>
                <p:cNvPr id="111"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112"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90" name="Group 199"/>
              <p:cNvGrpSpPr>
                <a:grpSpLocks/>
              </p:cNvGrpSpPr>
              <p:nvPr/>
            </p:nvGrpSpPr>
            <p:grpSpPr bwMode="auto">
              <a:xfrm flipV="1">
                <a:off x="792" y="1112"/>
                <a:ext cx="72" cy="240"/>
                <a:chOff x="576" y="816"/>
                <a:chExt cx="192" cy="288"/>
              </a:xfrm>
            </p:grpSpPr>
            <p:sp>
              <p:nvSpPr>
                <p:cNvPr id="109"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110"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91" name="Group 202"/>
              <p:cNvGrpSpPr>
                <a:grpSpLocks/>
              </p:cNvGrpSpPr>
              <p:nvPr/>
            </p:nvGrpSpPr>
            <p:grpSpPr bwMode="auto">
              <a:xfrm>
                <a:off x="864" y="872"/>
                <a:ext cx="72" cy="240"/>
                <a:chOff x="576" y="816"/>
                <a:chExt cx="192" cy="288"/>
              </a:xfrm>
            </p:grpSpPr>
            <p:sp>
              <p:nvSpPr>
                <p:cNvPr id="107"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108"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92" name="Group 205"/>
              <p:cNvGrpSpPr>
                <a:grpSpLocks/>
              </p:cNvGrpSpPr>
              <p:nvPr/>
            </p:nvGrpSpPr>
            <p:grpSpPr bwMode="auto">
              <a:xfrm flipV="1">
                <a:off x="936" y="1112"/>
                <a:ext cx="72" cy="240"/>
                <a:chOff x="576" y="816"/>
                <a:chExt cx="192" cy="288"/>
              </a:xfrm>
            </p:grpSpPr>
            <p:sp>
              <p:nvSpPr>
                <p:cNvPr id="105"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106"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93" name="Group 208"/>
              <p:cNvGrpSpPr>
                <a:grpSpLocks/>
              </p:cNvGrpSpPr>
              <p:nvPr/>
            </p:nvGrpSpPr>
            <p:grpSpPr bwMode="auto">
              <a:xfrm>
                <a:off x="1008" y="872"/>
                <a:ext cx="72" cy="240"/>
                <a:chOff x="576" y="816"/>
                <a:chExt cx="192" cy="288"/>
              </a:xfrm>
            </p:grpSpPr>
            <p:sp>
              <p:nvSpPr>
                <p:cNvPr id="103"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104"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94" name="Group 211"/>
              <p:cNvGrpSpPr>
                <a:grpSpLocks/>
              </p:cNvGrpSpPr>
              <p:nvPr/>
            </p:nvGrpSpPr>
            <p:grpSpPr bwMode="auto">
              <a:xfrm flipV="1">
                <a:off x="1080" y="1112"/>
                <a:ext cx="72" cy="240"/>
                <a:chOff x="576" y="816"/>
                <a:chExt cx="192" cy="288"/>
              </a:xfrm>
            </p:grpSpPr>
            <p:sp>
              <p:nvSpPr>
                <p:cNvPr id="101"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102"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95" name="Group 214"/>
              <p:cNvGrpSpPr>
                <a:grpSpLocks/>
              </p:cNvGrpSpPr>
              <p:nvPr/>
            </p:nvGrpSpPr>
            <p:grpSpPr bwMode="auto">
              <a:xfrm>
                <a:off x="1152" y="872"/>
                <a:ext cx="72" cy="240"/>
                <a:chOff x="576" y="816"/>
                <a:chExt cx="192" cy="288"/>
              </a:xfrm>
            </p:grpSpPr>
            <p:sp>
              <p:nvSpPr>
                <p:cNvPr id="99"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100"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96" name="Group 217"/>
              <p:cNvGrpSpPr>
                <a:grpSpLocks/>
              </p:cNvGrpSpPr>
              <p:nvPr/>
            </p:nvGrpSpPr>
            <p:grpSpPr bwMode="auto">
              <a:xfrm flipV="1">
                <a:off x="1224" y="1112"/>
                <a:ext cx="72" cy="240"/>
                <a:chOff x="576" y="816"/>
                <a:chExt cx="192" cy="288"/>
              </a:xfrm>
            </p:grpSpPr>
            <p:sp>
              <p:nvSpPr>
                <p:cNvPr id="97"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98"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sp>
          <p:nvSpPr>
            <p:cNvPr id="88" name="Line 220"/>
            <p:cNvSpPr>
              <a:spLocks noChangeShapeType="1"/>
            </p:cNvSpPr>
            <p:nvPr/>
          </p:nvSpPr>
          <p:spPr bwMode="auto">
            <a:xfrm rot="10800000" flipH="1" flipV="1">
              <a:off x="1023" y="638"/>
              <a:ext cx="106" cy="0"/>
            </a:xfrm>
            <a:prstGeom prst="line">
              <a:avLst/>
            </a:prstGeom>
            <a:noFill/>
            <a:ln w="19050">
              <a:solidFill>
                <a:srgbClr val="FF9900"/>
              </a:solidFill>
              <a:round/>
              <a:headEnd/>
              <a:tailEnd type="triangle" w="med" len="med"/>
            </a:ln>
          </p:spPr>
          <p:txBody>
            <a:bodyPr wrap="none" anchor="ctr"/>
            <a:lstStyle/>
            <a:p>
              <a:endParaRPr lang="fr-FR"/>
            </a:p>
          </p:txBody>
        </p:sp>
      </p:grpSp>
      <p:sp>
        <p:nvSpPr>
          <p:cNvPr id="5" name="Ellipse 4"/>
          <p:cNvSpPr/>
          <p:nvPr/>
        </p:nvSpPr>
        <p:spPr>
          <a:xfrm>
            <a:off x="2519918" y="3391786"/>
            <a:ext cx="173868" cy="17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7" name="ZoneTexte 16"/>
              <p:cNvSpPr txBox="1"/>
              <p:nvPr/>
            </p:nvSpPr>
            <p:spPr>
              <a:xfrm>
                <a:off x="1888619" y="4265072"/>
                <a:ext cx="61388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m:rPr>
                              <m:sty m:val="p"/>
                            </m:rPr>
                            <a:rPr lang="fr-FR" sz="2800" b="0" i="0" smtClean="0">
                              <a:latin typeface="Cambria Math" panose="02040503050406030204" pitchFamily="18" charset="0"/>
                            </a:rPr>
                            <m:t>Γ</m:t>
                          </m:r>
                        </m:e>
                        <m:sub>
                          <m:r>
                            <a:rPr lang="fr-FR" sz="2800" b="0" i="1" smtClean="0">
                              <a:latin typeface="Cambria Math" panose="02040503050406030204" pitchFamily="18" charset="0"/>
                            </a:rPr>
                            <m:t>𝑅</m:t>
                          </m:r>
                        </m:sub>
                      </m:sSub>
                    </m:oMath>
                  </m:oMathPara>
                </a14:m>
                <a:endParaRPr lang="fr-FR" sz="28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1888619" y="4265072"/>
                <a:ext cx="613886" cy="523220"/>
              </a:xfrm>
              <a:prstGeom prst="rect">
                <a:avLst/>
              </a:prstGeom>
              <a:blipFill>
                <a:blip r:embed="rId1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3" name="ZoneTexte 112"/>
              <p:cNvSpPr txBox="1"/>
              <p:nvPr/>
            </p:nvSpPr>
            <p:spPr>
              <a:xfrm>
                <a:off x="3242501" y="4236716"/>
                <a:ext cx="61388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m:rPr>
                              <m:sty m:val="p"/>
                            </m:rPr>
                            <a:rPr lang="fr-FR" sz="2800" b="0" i="0" smtClean="0">
                              <a:latin typeface="Cambria Math" panose="02040503050406030204" pitchFamily="18" charset="0"/>
                            </a:rPr>
                            <m:t>Γ</m:t>
                          </m:r>
                        </m:e>
                        <m:sub>
                          <m:r>
                            <a:rPr lang="fr-FR" sz="2800" b="0" i="1" smtClean="0">
                              <a:latin typeface="Cambria Math" panose="02040503050406030204" pitchFamily="18" charset="0"/>
                            </a:rPr>
                            <m:t>𝑥</m:t>
                          </m:r>
                        </m:sub>
                      </m:sSub>
                    </m:oMath>
                  </m:oMathPara>
                </a14:m>
                <a:endParaRPr lang="fr-FR" sz="2800" dirty="0"/>
              </a:p>
            </p:txBody>
          </p:sp>
        </mc:Choice>
        <mc:Fallback xmlns="">
          <p:sp>
            <p:nvSpPr>
              <p:cNvPr id="113" name="ZoneTexte 112"/>
              <p:cNvSpPr txBox="1">
                <a:spLocks noRot="1" noChangeAspect="1" noMove="1" noResize="1" noEditPoints="1" noAdjustHandles="1" noChangeArrowheads="1" noChangeShapeType="1" noTextEdit="1"/>
              </p:cNvSpPr>
              <p:nvPr/>
            </p:nvSpPr>
            <p:spPr>
              <a:xfrm>
                <a:off x="3242501" y="4236716"/>
                <a:ext cx="613886" cy="523220"/>
              </a:xfrm>
              <a:prstGeom prst="rect">
                <a:avLst/>
              </a:prstGeom>
              <a:blipFill>
                <a:blip r:embed="rId1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p:cNvSpPr txBox="1"/>
              <p:nvPr/>
            </p:nvSpPr>
            <p:spPr>
              <a:xfrm>
                <a:off x="7562482" y="5070749"/>
                <a:ext cx="3780330" cy="9951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2400" b="0" i="1" smtClean="0">
                              <a:latin typeface="Cambria Math" panose="02040503050406030204" pitchFamily="18" charset="0"/>
                            </a:rPr>
                          </m:ctrlPr>
                        </m:fPr>
                        <m:num>
                          <m:sSub>
                            <m:sSubPr>
                              <m:ctrlPr>
                                <a:rPr lang="fr-FR" sz="2400" b="0" i="1" smtClean="0">
                                  <a:latin typeface="Cambria Math" panose="02040503050406030204" pitchFamily="18" charset="0"/>
                                </a:rPr>
                              </m:ctrlPr>
                            </m:sSubPr>
                            <m:e>
                              <m:r>
                                <m:rPr>
                                  <m:sty m:val="p"/>
                                </m:rPr>
                                <a:rPr lang="fr-FR" sz="2400" b="0" i="0" smtClean="0">
                                  <a:latin typeface="Cambria Math" panose="02040503050406030204" pitchFamily="18" charset="0"/>
                                </a:rPr>
                                <m:t>Γ</m:t>
                              </m:r>
                            </m:e>
                            <m:sub>
                              <m:r>
                                <a:rPr lang="fr-FR" sz="2400" b="0" i="1" smtClean="0">
                                  <a:latin typeface="Cambria Math" panose="02040503050406030204" pitchFamily="18" charset="0"/>
                                </a:rPr>
                                <m:t>𝑥</m:t>
                              </m:r>
                            </m:sub>
                          </m:sSub>
                        </m:num>
                        <m:den>
                          <m:sSub>
                            <m:sSubPr>
                              <m:ctrlPr>
                                <a:rPr lang="fr-FR" sz="2400" b="0" i="1" smtClean="0">
                                  <a:latin typeface="Cambria Math" panose="02040503050406030204" pitchFamily="18" charset="0"/>
                                </a:rPr>
                              </m:ctrlPr>
                            </m:sSubPr>
                            <m:e>
                              <m:r>
                                <m:rPr>
                                  <m:sty m:val="p"/>
                                </m:rPr>
                                <a:rPr lang="fr-FR" sz="2400" b="0" i="0" smtClean="0">
                                  <a:latin typeface="Cambria Math" panose="02040503050406030204" pitchFamily="18" charset="0"/>
                                </a:rPr>
                                <m:t>Γ</m:t>
                              </m:r>
                            </m:e>
                            <m:sub>
                              <m:r>
                                <a:rPr lang="fr-FR" sz="2400" b="0" i="1" smtClean="0">
                                  <a:latin typeface="Cambria Math" panose="02040503050406030204" pitchFamily="18" charset="0"/>
                                </a:rPr>
                                <m:t>𝑅</m:t>
                              </m:r>
                            </m:sub>
                          </m:sSub>
                        </m:den>
                      </m:f>
                      <m:r>
                        <a:rPr lang="fr-FR" sz="2400" b="0" i="1" smtClean="0">
                          <a:latin typeface="Cambria Math" panose="02040503050406030204" pitchFamily="18" charset="0"/>
                        </a:rPr>
                        <m:t>=</m:t>
                      </m:r>
                      <m:sSup>
                        <m:sSupPr>
                          <m:ctrlPr>
                            <a:rPr lang="fr-FR" sz="2400" b="0" i="1" smtClean="0">
                              <a:latin typeface="Cambria Math" panose="02040503050406030204" pitchFamily="18" charset="0"/>
                            </a:rPr>
                          </m:ctrlPr>
                        </m:sSupPr>
                        <m:e>
                          <m:d>
                            <m:dPr>
                              <m:ctrlPr>
                                <a:rPr lang="fr-FR" sz="2400" b="0" i="1" smtClean="0">
                                  <a:latin typeface="Cambria Math" panose="02040503050406030204" pitchFamily="18" charset="0"/>
                                </a:rPr>
                              </m:ctrlPr>
                            </m:dPr>
                            <m:e>
                              <m:f>
                                <m:fPr>
                                  <m:ctrlPr>
                                    <a:rPr lang="fr-FR" sz="2400" b="0" i="1" smtClean="0">
                                      <a:latin typeface="Cambria Math" panose="02040503050406030204" pitchFamily="18" charset="0"/>
                                    </a:rPr>
                                  </m:ctrlPr>
                                </m:fPr>
                                <m:num>
                                  <m:r>
                                    <a:rPr lang="fr-FR" sz="2400" b="0" i="1" smtClean="0">
                                      <a:latin typeface="Cambria Math" panose="02040503050406030204" pitchFamily="18" charset="0"/>
                                    </a:rPr>
                                    <m:t>𝐵</m:t>
                                  </m:r>
                                </m:num>
                                <m:den>
                                  <m:r>
                                    <a:rPr lang="fr-FR" sz="2400" b="0" i="1" smtClean="0">
                                      <a:latin typeface="Cambria Math" panose="02040503050406030204" pitchFamily="18" charset="0"/>
                                    </a:rPr>
                                    <m:t>2</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𝐼</m:t>
                                      </m:r>
                                    </m:sub>
                                  </m:sSub>
                                </m:den>
                              </m:f>
                            </m:e>
                          </m:d>
                        </m:e>
                        <m:sup>
                          <m:r>
                            <a:rPr lang="fr-FR" sz="2400" b="0" i="1" smtClean="0">
                              <a:latin typeface="Cambria Math" panose="02040503050406030204" pitchFamily="18" charset="0"/>
                            </a:rPr>
                            <m:t>2</m:t>
                          </m:r>
                        </m:sup>
                      </m:sSup>
                      <m:f>
                        <m:fPr>
                          <m:ctrlPr>
                            <a:rPr lang="fr-FR" sz="2400" b="0" i="1" smtClean="0">
                              <a:latin typeface="Cambria Math" panose="02040503050406030204" pitchFamily="18" charset="0"/>
                            </a:rPr>
                          </m:ctrlPr>
                        </m:fPr>
                        <m:num>
                          <m:r>
                            <a:rPr lang="fr-FR" sz="2400" b="0" i="1" smtClean="0">
                              <a:latin typeface="Cambria Math" panose="02040503050406030204" pitchFamily="18" charset="0"/>
                            </a:rPr>
                            <m:t>1</m:t>
                          </m:r>
                        </m:num>
                        <m:den>
                          <m:r>
                            <a:rPr lang="fr-FR" sz="2400" b="0" i="1" smtClean="0">
                              <a:latin typeface="Cambria Math" panose="02040503050406030204" pitchFamily="18" charset="0"/>
                            </a:rPr>
                            <m:t>1+</m:t>
                          </m:r>
                          <m:sSup>
                            <m:sSupPr>
                              <m:ctrlPr>
                                <a:rPr lang="fr-FR" sz="2400" b="0" i="1" smtClean="0">
                                  <a:latin typeface="Cambria Math" panose="02040503050406030204" pitchFamily="18" charset="0"/>
                                </a:rPr>
                              </m:ctrlPr>
                            </m:sSupPr>
                            <m:e>
                              <m:d>
                                <m:dPr>
                                  <m:ctrlPr>
                                    <a:rPr lang="fr-FR" sz="2400" b="0" i="1" smtClean="0">
                                      <a:latin typeface="Cambria Math" panose="02040503050406030204" pitchFamily="18" charset="0"/>
                                    </a:rPr>
                                  </m:ctrlPr>
                                </m:dPr>
                                <m:e>
                                  <m:f>
                                    <m:fPr>
                                      <m:type m:val="lin"/>
                                      <m:ctrlPr>
                                        <a:rPr lang="fr-FR" sz="2400" b="0" i="1" smtClean="0">
                                          <a:latin typeface="Cambria Math" panose="02040503050406030204" pitchFamily="18" charset="0"/>
                                        </a:rPr>
                                      </m:ctrlPr>
                                    </m:fPr>
                                    <m:num>
                                      <m:r>
                                        <a:rPr lang="fr-FR" sz="2400" b="0" i="1" smtClean="0">
                                          <a:latin typeface="Cambria Math" panose="02040503050406030204" pitchFamily="18" charset="0"/>
                                        </a:rPr>
                                        <m:t>2</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𝐼</m:t>
                                          </m:r>
                                        </m:sub>
                                      </m:sSub>
                                    </m:num>
                                    <m:den>
                                      <m:r>
                                        <a:rPr lang="fr-FR" sz="2400" b="0" i="1" smtClean="0">
                                          <a:latin typeface="Cambria Math" panose="02040503050406030204" pitchFamily="18" charset="0"/>
                                        </a:rPr>
                                        <m:t>𝜅</m:t>
                                      </m:r>
                                    </m:den>
                                  </m:f>
                                </m:e>
                              </m:d>
                            </m:e>
                            <m:sup>
                              <m:r>
                                <a:rPr lang="fr-FR" sz="2400" b="0" i="1" smtClean="0">
                                  <a:latin typeface="Cambria Math" panose="02040503050406030204" pitchFamily="18" charset="0"/>
                                </a:rPr>
                                <m:t>2</m:t>
                              </m:r>
                            </m:sup>
                          </m:sSup>
                        </m:den>
                      </m:f>
                    </m:oMath>
                  </m:oMathPara>
                </a14:m>
                <a:endParaRPr lang="fr-FR" sz="2400" dirty="0"/>
              </a:p>
            </p:txBody>
          </p:sp>
        </mc:Choice>
        <mc:Fallback xmlns="">
          <p:sp>
            <p:nvSpPr>
              <p:cNvPr id="23" name="ZoneTexte 22"/>
              <p:cNvSpPr txBox="1">
                <a:spLocks noRot="1" noChangeAspect="1" noMove="1" noResize="1" noEditPoints="1" noAdjustHandles="1" noChangeArrowheads="1" noChangeShapeType="1" noTextEdit="1"/>
              </p:cNvSpPr>
              <p:nvPr/>
            </p:nvSpPr>
            <p:spPr>
              <a:xfrm>
                <a:off x="7562482" y="5070749"/>
                <a:ext cx="3780330" cy="995144"/>
              </a:xfrm>
              <a:prstGeom prst="rect">
                <a:avLst/>
              </a:prstGeom>
              <a:blipFill>
                <a:blip r:embed="rId2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4" name="ZoneTexte 113"/>
              <p:cNvSpPr txBox="1"/>
              <p:nvPr/>
            </p:nvSpPr>
            <p:spPr>
              <a:xfrm>
                <a:off x="10684636" y="4424602"/>
                <a:ext cx="1431802" cy="369332"/>
              </a:xfrm>
              <a:prstGeom prst="rect">
                <a:avLst/>
              </a:prstGeom>
              <a:noFill/>
            </p:spPr>
            <p:txBody>
              <a:bodyPr wrap="none" rtlCol="0">
                <a:spAutoFit/>
              </a:bodyPr>
              <a:lstStyle/>
              <a:p>
                <a:r>
                  <a:rPr lang="fr-FR" dirty="0"/>
                  <a:t>Frequency, </a:t>
                </a:r>
                <a14:m>
                  <m:oMath xmlns:m="http://schemas.openxmlformats.org/officeDocument/2006/math">
                    <m:r>
                      <a:rPr lang="fr-FR" b="0" i="1" smtClean="0">
                        <a:latin typeface="Cambria Math" panose="02040503050406030204" pitchFamily="18" charset="0"/>
                      </a:rPr>
                      <m:t>𝜔</m:t>
                    </m:r>
                  </m:oMath>
                </a14:m>
                <a:endParaRPr lang="fr-FR" dirty="0"/>
              </a:p>
            </p:txBody>
          </p:sp>
        </mc:Choice>
        <mc:Fallback xmlns="">
          <p:sp>
            <p:nvSpPr>
              <p:cNvPr id="114" name="ZoneTexte 113"/>
              <p:cNvSpPr txBox="1">
                <a:spLocks noRot="1" noChangeAspect="1" noMove="1" noResize="1" noEditPoints="1" noAdjustHandles="1" noChangeArrowheads="1" noChangeShapeType="1" noTextEdit="1"/>
              </p:cNvSpPr>
              <p:nvPr/>
            </p:nvSpPr>
            <p:spPr>
              <a:xfrm>
                <a:off x="10684636" y="4424602"/>
                <a:ext cx="1431802" cy="369332"/>
              </a:xfrm>
              <a:prstGeom prst="rect">
                <a:avLst/>
              </a:prstGeom>
              <a:blipFill>
                <a:blip r:embed="rId21"/>
                <a:stretch>
                  <a:fillRect l="-3830" t="-10000" b="-26667"/>
                </a:stretch>
              </a:blipFill>
            </p:spPr>
            <p:txBody>
              <a:bodyPr/>
              <a:lstStyle/>
              <a:p>
                <a:r>
                  <a:rPr lang="fr-FR">
                    <a:noFill/>
                  </a:rPr>
                  <a:t> </a:t>
                </a:r>
              </a:p>
            </p:txBody>
          </p:sp>
        </mc:Fallback>
      </mc:AlternateContent>
    </p:spTree>
    <p:extLst>
      <p:ext uri="{BB962C8B-B14F-4D97-AF65-F5344CB8AC3E}">
        <p14:creationId xmlns:p14="http://schemas.microsoft.com/office/powerpoint/2010/main" val="13442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p:nvPr/>
        </p:nvSpPr>
        <p:spPr>
          <a:xfrm>
            <a:off x="5489214" y="251549"/>
            <a:ext cx="1504131" cy="584775"/>
          </a:xfrm>
          <a:prstGeom prst="rect">
            <a:avLst/>
          </a:prstGeom>
          <a:noFill/>
        </p:spPr>
        <p:txBody>
          <a:bodyPr wrap="none" rtlCol="0">
            <a:spAutoFit/>
          </a:bodyPr>
          <a:lstStyle/>
          <a:p>
            <a:pPr algn="ctr"/>
            <a:r>
              <a:rPr lang="fr-FR" sz="3200" dirty="0" err="1">
                <a:solidFill>
                  <a:srgbClr val="FF0000"/>
                </a:solidFill>
              </a:rPr>
              <a:t>Wishlist</a:t>
            </a:r>
            <a:endParaRPr lang="fr-FR" sz="3200" dirty="0">
              <a:solidFill>
                <a:srgbClr val="FF0000"/>
              </a:solidFill>
            </a:endParaRPr>
          </a:p>
        </p:txBody>
      </p:sp>
      <p:grpSp>
        <p:nvGrpSpPr>
          <p:cNvPr id="9" name="Group 8"/>
          <p:cNvGrpSpPr/>
          <p:nvPr/>
        </p:nvGrpSpPr>
        <p:grpSpPr>
          <a:xfrm>
            <a:off x="3066278" y="1237673"/>
            <a:ext cx="6350000" cy="3953164"/>
            <a:chOff x="2667000" y="0"/>
            <a:chExt cx="6350000" cy="395316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7745"/>
            <a:stretch/>
          </p:blipFill>
          <p:spPr>
            <a:xfrm>
              <a:off x="2667000" y="0"/>
              <a:ext cx="6350000" cy="3953164"/>
            </a:xfrm>
            <a:prstGeom prst="rect">
              <a:avLst/>
            </a:prstGeom>
          </p:spPr>
        </p:pic>
        <p:sp>
          <p:nvSpPr>
            <p:cNvPr id="6" name="ZoneTexte 29"/>
            <p:cNvSpPr txBox="1"/>
            <p:nvPr/>
          </p:nvSpPr>
          <p:spPr>
            <a:xfrm>
              <a:off x="3946897" y="1888915"/>
              <a:ext cx="3790205" cy="1938992"/>
            </a:xfrm>
            <a:prstGeom prst="rect">
              <a:avLst/>
            </a:prstGeom>
            <a:noFill/>
          </p:spPr>
          <p:txBody>
            <a:bodyPr wrap="none" rtlCol="0">
              <a:spAutoFit/>
            </a:bodyPr>
            <a:lstStyle/>
            <a:p>
              <a:pPr marL="342900" indent="-342900">
                <a:buFont typeface="Arial" panose="020B0604020202020204" pitchFamily="34" charset="0"/>
                <a:buChar char="•"/>
              </a:pPr>
              <a:r>
                <a:rPr lang="fr-FR" sz="2400" dirty="0" err="1"/>
                <a:t>Nuclear</a:t>
              </a:r>
              <a:r>
                <a:rPr lang="fr-FR" sz="2400" dirty="0"/>
                <a:t> state </a:t>
              </a:r>
              <a:r>
                <a:rPr lang="fr-FR" sz="2400" dirty="0" err="1"/>
                <a:t>readout</a:t>
              </a:r>
              <a:endParaRPr lang="fr-FR" sz="2400" dirty="0"/>
            </a:p>
            <a:p>
              <a:pPr marL="342900" indent="-342900">
                <a:buFont typeface="Arial" panose="020B0604020202020204" pitchFamily="34" charset="0"/>
                <a:buChar char="•"/>
              </a:pPr>
              <a:r>
                <a:rPr lang="en-US" sz="2400" dirty="0"/>
                <a:t>Nuclear state initialization</a:t>
              </a:r>
            </a:p>
            <a:p>
              <a:pPr marL="342900" indent="-342900">
                <a:buFont typeface="Arial" panose="020B0604020202020204" pitchFamily="34" charset="0"/>
                <a:buChar char="•"/>
              </a:pPr>
              <a:r>
                <a:rPr lang="en-US" sz="2400" dirty="0"/>
                <a:t>Coherent single spin gates</a:t>
              </a:r>
            </a:p>
            <a:p>
              <a:pPr marL="342900" indent="-342900">
                <a:buFont typeface="Arial" panose="020B0604020202020204" pitchFamily="34" charset="0"/>
                <a:buChar char="•"/>
              </a:pPr>
              <a:r>
                <a:rPr lang="en-US" sz="2400" dirty="0"/>
                <a:t>Long coherence time</a:t>
              </a:r>
            </a:p>
            <a:p>
              <a:pPr marL="342900" indent="-342900">
                <a:buFont typeface="Arial" panose="020B0604020202020204" pitchFamily="34" charset="0"/>
                <a:buChar char="•"/>
              </a:pPr>
              <a:r>
                <a:rPr lang="en-US" sz="2400" dirty="0"/>
                <a:t>2-qubit gates</a:t>
              </a:r>
              <a:endParaRPr lang="fr-FR" sz="2400" dirty="0"/>
            </a:p>
          </p:txBody>
        </p:sp>
      </p:grpSp>
    </p:spTree>
    <p:extLst>
      <p:ext uri="{BB962C8B-B14F-4D97-AF65-F5344CB8AC3E}">
        <p14:creationId xmlns:p14="http://schemas.microsoft.com/office/powerpoint/2010/main" val="2445122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hanks!"/>
          <p:cNvSpPr/>
          <p:nvPr/>
        </p:nvSpPr>
        <p:spPr>
          <a:xfrm>
            <a:off x="1471170" y="80753"/>
            <a:ext cx="9435824" cy="518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Nuclear spin Single-</a:t>
            </a:r>
            <a:r>
              <a:rPr lang="es-ES" sz="2900" b="0" dirty="0" err="1">
                <a:solidFill>
                  <a:srgbClr val="FF0000"/>
                </a:solidFill>
              </a:rPr>
              <a:t>Shot</a:t>
            </a:r>
            <a:r>
              <a:rPr lang="es-ES" sz="2900" b="0" dirty="0">
                <a:solidFill>
                  <a:srgbClr val="FF0000"/>
                </a:solidFill>
              </a:rPr>
              <a:t> </a:t>
            </a:r>
            <a:r>
              <a:rPr lang="es-ES" sz="2900" b="0" dirty="0" err="1">
                <a:solidFill>
                  <a:srgbClr val="FF0000"/>
                </a:solidFill>
              </a:rPr>
              <a:t>Read-Out</a:t>
            </a:r>
            <a:endParaRPr sz="2900" b="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082" y="3856782"/>
            <a:ext cx="5801014" cy="2795307"/>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8393594" y="4600120"/>
                <a:ext cx="213936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𝐹</m:t>
                          </m:r>
                        </m:e>
                        <m:sub>
                          <m:r>
                            <a:rPr lang="es-ES" sz="2800" b="0" i="1" smtClean="0">
                              <a:latin typeface="Cambria Math" panose="02040503050406030204" pitchFamily="18" charset="0"/>
                            </a:rPr>
                            <m:t>𝑚𝑎𝑥</m:t>
                          </m:r>
                        </m:sub>
                      </m:sSub>
                      <m:r>
                        <a:rPr lang="es-ES" sz="2800" b="0" i="0" smtClean="0">
                          <a:latin typeface="Cambria Math" panose="02040503050406030204" pitchFamily="18" charset="0"/>
                        </a:rPr>
                        <m:t>=0.92</m:t>
                      </m:r>
                    </m:oMath>
                  </m:oMathPara>
                </a14:m>
                <a:endParaRPr lang="fr-FR" dirty="0"/>
              </a:p>
            </p:txBody>
          </p:sp>
        </mc:Choice>
        <mc:Fallback xmlns="">
          <p:sp>
            <p:nvSpPr>
              <p:cNvPr id="19" name="Rectangle 18"/>
              <p:cNvSpPr>
                <a:spLocks noRot="1" noChangeAspect="1" noMove="1" noResize="1" noEditPoints="1" noAdjustHandles="1" noChangeArrowheads="1" noChangeShapeType="1" noTextEdit="1"/>
              </p:cNvSpPr>
              <p:nvPr/>
            </p:nvSpPr>
            <p:spPr>
              <a:xfrm>
                <a:off x="8393594" y="4600120"/>
                <a:ext cx="2139368" cy="523220"/>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171394" y="792055"/>
                <a:ext cx="19386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𝑁</m:t>
                          </m:r>
                        </m:e>
                        <m:sub>
                          <m:r>
                            <a:rPr lang="es-ES" sz="2800" b="0" i="1" smtClean="0">
                              <a:latin typeface="Cambria Math" panose="02040503050406030204" pitchFamily="18" charset="0"/>
                            </a:rPr>
                            <m:t>𝑅𝑂</m:t>
                          </m:r>
                        </m:sub>
                      </m:sSub>
                      <m:r>
                        <a:rPr lang="es-ES" sz="2800" b="0" i="0" smtClean="0">
                          <a:latin typeface="Cambria Math" panose="02040503050406030204" pitchFamily="18" charset="0"/>
                        </a:rPr>
                        <m:t>=120</m:t>
                      </m:r>
                    </m:oMath>
                  </m:oMathPara>
                </a14:m>
                <a:endParaRPr lang="fr-FR" dirty="0"/>
              </a:p>
            </p:txBody>
          </p:sp>
        </mc:Choice>
        <mc:Fallback xmlns="">
          <p:sp>
            <p:nvSpPr>
              <p:cNvPr id="20" name="Rectangle 19"/>
              <p:cNvSpPr>
                <a:spLocks noRot="1" noChangeAspect="1" noMove="1" noResize="1" noEditPoints="1" noAdjustHandles="1" noChangeArrowheads="1" noChangeShapeType="1" noTextEdit="1"/>
              </p:cNvSpPr>
              <p:nvPr/>
            </p:nvSpPr>
            <p:spPr>
              <a:xfrm>
                <a:off x="7171394" y="792055"/>
                <a:ext cx="1938608" cy="523220"/>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673016" y="5225785"/>
                <a:ext cx="19386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𝑁</m:t>
                          </m:r>
                        </m:e>
                        <m:sub>
                          <m:r>
                            <a:rPr lang="es-ES" sz="2800" b="0" i="1" smtClean="0">
                              <a:latin typeface="Cambria Math" panose="02040503050406030204" pitchFamily="18" charset="0"/>
                            </a:rPr>
                            <m:t>𝑅𝑂</m:t>
                          </m:r>
                        </m:sub>
                      </m:sSub>
                      <m:r>
                        <a:rPr lang="es-ES" sz="2800" b="0" i="0" smtClean="0">
                          <a:latin typeface="Cambria Math" panose="02040503050406030204" pitchFamily="18" charset="0"/>
                        </a:rPr>
                        <m:t>=123</m:t>
                      </m:r>
                    </m:oMath>
                  </m:oMathPara>
                </a14:m>
                <a:endParaRPr lang="fr-FR" dirty="0"/>
              </a:p>
            </p:txBody>
          </p:sp>
        </mc:Choice>
        <mc:Fallback xmlns="">
          <p:sp>
            <p:nvSpPr>
              <p:cNvPr id="24" name="Rectangle 23"/>
              <p:cNvSpPr>
                <a:spLocks noRot="1" noChangeAspect="1" noMove="1" noResize="1" noEditPoints="1" noAdjustHandles="1" noChangeArrowheads="1" noChangeShapeType="1" noTextEdit="1"/>
              </p:cNvSpPr>
              <p:nvPr/>
            </p:nvSpPr>
            <p:spPr>
              <a:xfrm>
                <a:off x="8673016" y="5225785"/>
                <a:ext cx="1938608" cy="523220"/>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79884" y="784733"/>
                <a:ext cx="214327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𝑡</m:t>
                          </m:r>
                        </m:e>
                        <m:sub>
                          <m:r>
                            <a:rPr lang="es-ES" sz="2800" b="0" i="1" smtClean="0">
                              <a:latin typeface="Cambria Math" panose="02040503050406030204" pitchFamily="18" charset="0"/>
                            </a:rPr>
                            <m:t>𝑠</m:t>
                          </m:r>
                        </m:sub>
                      </m:sSub>
                      <m:r>
                        <a:rPr lang="es-ES" sz="2800" b="0" i="0" smtClean="0">
                          <a:latin typeface="Cambria Math" panose="02040503050406030204" pitchFamily="18" charset="0"/>
                        </a:rPr>
                        <m:t>=400 </m:t>
                      </m:r>
                      <m:r>
                        <m:rPr>
                          <m:sty m:val="p"/>
                        </m:rPr>
                        <a:rPr lang="es-ES" sz="2800" b="0" i="0" smtClean="0">
                          <a:latin typeface="Cambria Math" panose="02040503050406030204" pitchFamily="18" charset="0"/>
                        </a:rPr>
                        <m:t>ms</m:t>
                      </m:r>
                    </m:oMath>
                  </m:oMathPara>
                </a14:m>
                <a:endParaRPr lang="fr-FR" dirty="0"/>
              </a:p>
            </p:txBody>
          </p:sp>
        </mc:Choice>
        <mc:Fallback xmlns="">
          <p:sp>
            <p:nvSpPr>
              <p:cNvPr id="25" name="Rectangle 24"/>
              <p:cNvSpPr>
                <a:spLocks noRot="1" noChangeAspect="1" noMove="1" noResize="1" noEditPoints="1" noAdjustHandles="1" noChangeArrowheads="1" noChangeShapeType="1" noTextEdit="1"/>
              </p:cNvSpPr>
              <p:nvPr/>
            </p:nvSpPr>
            <p:spPr>
              <a:xfrm>
                <a:off x="9679884" y="784733"/>
                <a:ext cx="2143279" cy="523220"/>
              </a:xfrm>
              <a:prstGeom prst="rect">
                <a:avLst/>
              </a:prstGeom>
              <a:blipFill>
                <a:blip r:embed="rId10"/>
                <a:stretch>
                  <a:fillRect/>
                </a:stretch>
              </a:blipFill>
            </p:spPr>
            <p:txBody>
              <a:bodyPr/>
              <a:lstStyle/>
              <a:p>
                <a:r>
                  <a:rPr lang="fr-FR">
                    <a:noFill/>
                  </a:rPr>
                  <a:t> </a:t>
                </a:r>
              </a:p>
            </p:txBody>
          </p:sp>
        </mc:Fallback>
      </mc:AlternateContent>
      <p:cxnSp>
        <p:nvCxnSpPr>
          <p:cNvPr id="22" name="Connecteur droit 21"/>
          <p:cNvCxnSpPr/>
          <p:nvPr/>
        </p:nvCxnSpPr>
        <p:spPr>
          <a:xfrm>
            <a:off x="2165918" y="594359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068360" y="546983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2165918" y="346213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068360" y="316727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ZoneTexte 28"/>
              <p:cNvSpPr txBox="1"/>
              <p:nvPr/>
            </p:nvSpPr>
            <p:spPr>
              <a:xfrm>
                <a:off x="4941143" y="528516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29" name="ZoneTexte 28"/>
              <p:cNvSpPr txBox="1">
                <a:spLocks noRot="1" noChangeAspect="1" noMove="1" noResize="1" noEditPoints="1" noAdjustHandles="1" noChangeArrowheads="1" noChangeShapeType="1" noTextEdit="1"/>
              </p:cNvSpPr>
              <p:nvPr/>
            </p:nvSpPr>
            <p:spPr>
              <a:xfrm>
                <a:off x="4941143" y="5285168"/>
                <a:ext cx="853439" cy="369332"/>
              </a:xfrm>
              <a:prstGeom prst="rect">
                <a:avLst/>
              </a:prstGeom>
              <a:blipFill>
                <a:blip r:embed="rId11"/>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0" name="ZoneTexte 29"/>
              <p:cNvSpPr txBox="1"/>
              <p:nvPr/>
            </p:nvSpPr>
            <p:spPr>
              <a:xfrm>
                <a:off x="1312478" y="575893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0" name="ZoneTexte 29"/>
              <p:cNvSpPr txBox="1">
                <a:spLocks noRot="1" noChangeAspect="1" noMove="1" noResize="1" noEditPoints="1" noAdjustHandles="1" noChangeArrowheads="1" noChangeShapeType="1" noTextEdit="1"/>
              </p:cNvSpPr>
              <p:nvPr/>
            </p:nvSpPr>
            <p:spPr>
              <a:xfrm>
                <a:off x="1312478" y="5758933"/>
                <a:ext cx="853439" cy="369332"/>
              </a:xfrm>
              <a:prstGeom prst="rect">
                <a:avLst/>
              </a:prstGeom>
              <a:blipFill>
                <a:blip r:embed="rId12"/>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1312479" y="328048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1" name="ZoneTexte 30"/>
              <p:cNvSpPr txBox="1">
                <a:spLocks noRot="1" noChangeAspect="1" noMove="1" noResize="1" noEditPoints="1" noAdjustHandles="1" noChangeArrowheads="1" noChangeShapeType="1" noTextEdit="1"/>
              </p:cNvSpPr>
              <p:nvPr/>
            </p:nvSpPr>
            <p:spPr>
              <a:xfrm>
                <a:off x="1312479" y="3280484"/>
                <a:ext cx="853439" cy="369332"/>
              </a:xfrm>
              <a:prstGeom prst="rect">
                <a:avLst/>
              </a:prstGeom>
              <a:blipFill>
                <a:blip r:embed="rId13"/>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p:cNvSpPr txBox="1"/>
              <p:nvPr/>
            </p:nvSpPr>
            <p:spPr>
              <a:xfrm>
                <a:off x="4898215" y="298260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2" name="ZoneTexte 31"/>
              <p:cNvSpPr txBox="1">
                <a:spLocks noRot="1" noChangeAspect="1" noMove="1" noResize="1" noEditPoints="1" noAdjustHandles="1" noChangeArrowheads="1" noChangeShapeType="1" noTextEdit="1"/>
              </p:cNvSpPr>
              <p:nvPr/>
            </p:nvSpPr>
            <p:spPr>
              <a:xfrm>
                <a:off x="4898215" y="2982604"/>
                <a:ext cx="853439" cy="369332"/>
              </a:xfrm>
              <a:prstGeom prst="rect">
                <a:avLst/>
              </a:prstGeom>
              <a:blipFill>
                <a:blip r:embed="rId14"/>
                <a:stretch>
                  <a:fillRect b="-13115"/>
                </a:stretch>
              </a:blipFill>
            </p:spPr>
            <p:txBody>
              <a:bodyPr/>
              <a:lstStyle/>
              <a:p>
                <a:r>
                  <a:rPr lang="fr-FR">
                    <a:noFill/>
                  </a:rPr>
                  <a:t> </a:t>
                </a:r>
              </a:p>
            </p:txBody>
          </p:sp>
        </mc:Fallback>
      </mc:AlternateContent>
      <p:grpSp>
        <p:nvGrpSpPr>
          <p:cNvPr id="35" name="Group 196"/>
          <p:cNvGrpSpPr>
            <a:grpSpLocks/>
          </p:cNvGrpSpPr>
          <p:nvPr/>
        </p:nvGrpSpPr>
        <p:grpSpPr bwMode="auto">
          <a:xfrm rot="5400000">
            <a:off x="1658140" y="4626788"/>
            <a:ext cx="2063495" cy="194757"/>
            <a:chOff x="632" y="598"/>
            <a:chExt cx="497" cy="80"/>
          </a:xfrm>
        </p:grpSpPr>
        <p:grpSp>
          <p:nvGrpSpPr>
            <p:cNvPr id="36" name="Group 195"/>
            <p:cNvGrpSpPr>
              <a:grpSpLocks/>
            </p:cNvGrpSpPr>
            <p:nvPr/>
          </p:nvGrpSpPr>
          <p:grpSpPr bwMode="auto">
            <a:xfrm rot="10800000" flipH="1" flipV="1">
              <a:off x="632" y="598"/>
              <a:ext cx="393" cy="80"/>
              <a:chOff x="720" y="872"/>
              <a:chExt cx="576" cy="480"/>
            </a:xfrm>
          </p:grpSpPr>
          <p:grpSp>
            <p:nvGrpSpPr>
              <p:cNvPr id="38" name="Group 196"/>
              <p:cNvGrpSpPr>
                <a:grpSpLocks/>
              </p:cNvGrpSpPr>
              <p:nvPr/>
            </p:nvGrpSpPr>
            <p:grpSpPr bwMode="auto">
              <a:xfrm>
                <a:off x="720" y="872"/>
                <a:ext cx="72" cy="240"/>
                <a:chOff x="576" y="816"/>
                <a:chExt cx="192" cy="288"/>
              </a:xfrm>
            </p:grpSpPr>
            <p:sp>
              <p:nvSpPr>
                <p:cNvPr id="60"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61"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39" name="Group 199"/>
              <p:cNvGrpSpPr>
                <a:grpSpLocks/>
              </p:cNvGrpSpPr>
              <p:nvPr/>
            </p:nvGrpSpPr>
            <p:grpSpPr bwMode="auto">
              <a:xfrm flipV="1">
                <a:off x="792" y="1112"/>
                <a:ext cx="72" cy="240"/>
                <a:chOff x="576" y="816"/>
                <a:chExt cx="192" cy="288"/>
              </a:xfrm>
            </p:grpSpPr>
            <p:sp>
              <p:nvSpPr>
                <p:cNvPr id="58"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9"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0" name="Group 202"/>
              <p:cNvGrpSpPr>
                <a:grpSpLocks/>
              </p:cNvGrpSpPr>
              <p:nvPr/>
            </p:nvGrpSpPr>
            <p:grpSpPr bwMode="auto">
              <a:xfrm>
                <a:off x="864" y="872"/>
                <a:ext cx="72" cy="240"/>
                <a:chOff x="576" y="816"/>
                <a:chExt cx="192" cy="288"/>
              </a:xfrm>
            </p:grpSpPr>
            <p:sp>
              <p:nvSpPr>
                <p:cNvPr id="56"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57"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1" name="Group 205"/>
              <p:cNvGrpSpPr>
                <a:grpSpLocks/>
              </p:cNvGrpSpPr>
              <p:nvPr/>
            </p:nvGrpSpPr>
            <p:grpSpPr bwMode="auto">
              <a:xfrm flipV="1">
                <a:off x="936" y="1112"/>
                <a:ext cx="72" cy="240"/>
                <a:chOff x="576" y="816"/>
                <a:chExt cx="192" cy="288"/>
              </a:xfrm>
            </p:grpSpPr>
            <p:sp>
              <p:nvSpPr>
                <p:cNvPr id="54"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5"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2" name="Group 208"/>
              <p:cNvGrpSpPr>
                <a:grpSpLocks/>
              </p:cNvGrpSpPr>
              <p:nvPr/>
            </p:nvGrpSpPr>
            <p:grpSpPr bwMode="auto">
              <a:xfrm>
                <a:off x="1008" y="872"/>
                <a:ext cx="72" cy="240"/>
                <a:chOff x="576" y="816"/>
                <a:chExt cx="192" cy="288"/>
              </a:xfrm>
            </p:grpSpPr>
            <p:sp>
              <p:nvSpPr>
                <p:cNvPr id="52"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53"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3" name="Group 211"/>
              <p:cNvGrpSpPr>
                <a:grpSpLocks/>
              </p:cNvGrpSpPr>
              <p:nvPr/>
            </p:nvGrpSpPr>
            <p:grpSpPr bwMode="auto">
              <a:xfrm flipV="1">
                <a:off x="1080" y="1112"/>
                <a:ext cx="72" cy="240"/>
                <a:chOff x="576" y="816"/>
                <a:chExt cx="192" cy="288"/>
              </a:xfrm>
            </p:grpSpPr>
            <p:sp>
              <p:nvSpPr>
                <p:cNvPr id="50"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1"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4" name="Group 214"/>
              <p:cNvGrpSpPr>
                <a:grpSpLocks/>
              </p:cNvGrpSpPr>
              <p:nvPr/>
            </p:nvGrpSpPr>
            <p:grpSpPr bwMode="auto">
              <a:xfrm>
                <a:off x="1152" y="872"/>
                <a:ext cx="72" cy="240"/>
                <a:chOff x="576" y="816"/>
                <a:chExt cx="192" cy="288"/>
              </a:xfrm>
            </p:grpSpPr>
            <p:sp>
              <p:nvSpPr>
                <p:cNvPr id="48"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49"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5" name="Group 217"/>
              <p:cNvGrpSpPr>
                <a:grpSpLocks/>
              </p:cNvGrpSpPr>
              <p:nvPr/>
            </p:nvGrpSpPr>
            <p:grpSpPr bwMode="auto">
              <a:xfrm flipV="1">
                <a:off x="1224" y="1112"/>
                <a:ext cx="72" cy="240"/>
                <a:chOff x="576" y="816"/>
                <a:chExt cx="192" cy="288"/>
              </a:xfrm>
            </p:grpSpPr>
            <p:sp>
              <p:nvSpPr>
                <p:cNvPr id="46"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47"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sp>
          <p:nvSpPr>
            <p:cNvPr id="37" name="Line 220"/>
            <p:cNvSpPr>
              <a:spLocks noChangeShapeType="1"/>
            </p:cNvSpPr>
            <p:nvPr/>
          </p:nvSpPr>
          <p:spPr bwMode="auto">
            <a:xfrm rot="10800000" flipH="1" flipV="1">
              <a:off x="1023" y="638"/>
              <a:ext cx="106" cy="0"/>
            </a:xfrm>
            <a:prstGeom prst="line">
              <a:avLst/>
            </a:prstGeom>
            <a:noFill/>
            <a:ln w="19050">
              <a:solidFill>
                <a:srgbClr val="FF9900"/>
              </a:solidFill>
              <a:round/>
              <a:headEnd/>
              <a:tailEnd type="triangle" w="med" len="med"/>
            </a:ln>
          </p:spPr>
          <p:txBody>
            <a:bodyPr wrap="none" anchor="ctr"/>
            <a:lstStyle/>
            <a:p>
              <a:endParaRPr lang="fr-FR"/>
            </a:p>
          </p:txBody>
        </p:sp>
      </p:grpSp>
      <p:cxnSp>
        <p:nvCxnSpPr>
          <p:cNvPr id="3" name="Connecteur droit avec flèche 2"/>
          <p:cNvCxnSpPr/>
          <p:nvPr/>
        </p:nvCxnSpPr>
        <p:spPr>
          <a:xfrm flipV="1">
            <a:off x="2489200" y="3462130"/>
            <a:ext cx="0" cy="2481469"/>
          </a:xfrm>
          <a:prstGeom prst="straightConnector1">
            <a:avLst/>
          </a:prstGeom>
          <a:ln w="3810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oup 196"/>
          <p:cNvGrpSpPr>
            <a:grpSpLocks/>
          </p:cNvGrpSpPr>
          <p:nvPr/>
        </p:nvGrpSpPr>
        <p:grpSpPr bwMode="auto">
          <a:xfrm rot="5400000">
            <a:off x="3690769" y="4222683"/>
            <a:ext cx="2063495" cy="194757"/>
            <a:chOff x="632" y="598"/>
            <a:chExt cx="497" cy="80"/>
          </a:xfrm>
        </p:grpSpPr>
        <p:grpSp>
          <p:nvGrpSpPr>
            <p:cNvPr id="63" name="Group 195"/>
            <p:cNvGrpSpPr>
              <a:grpSpLocks/>
            </p:cNvGrpSpPr>
            <p:nvPr/>
          </p:nvGrpSpPr>
          <p:grpSpPr bwMode="auto">
            <a:xfrm rot="10800000" flipH="1" flipV="1">
              <a:off x="632" y="598"/>
              <a:ext cx="393" cy="80"/>
              <a:chOff x="720" y="872"/>
              <a:chExt cx="576" cy="480"/>
            </a:xfrm>
          </p:grpSpPr>
          <p:grpSp>
            <p:nvGrpSpPr>
              <p:cNvPr id="65" name="Group 196"/>
              <p:cNvGrpSpPr>
                <a:grpSpLocks/>
              </p:cNvGrpSpPr>
              <p:nvPr/>
            </p:nvGrpSpPr>
            <p:grpSpPr bwMode="auto">
              <a:xfrm>
                <a:off x="720" y="872"/>
                <a:ext cx="72" cy="240"/>
                <a:chOff x="576" y="816"/>
                <a:chExt cx="192" cy="288"/>
              </a:xfrm>
            </p:grpSpPr>
            <p:sp>
              <p:nvSpPr>
                <p:cNvPr id="87"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8"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66" name="Group 199"/>
              <p:cNvGrpSpPr>
                <a:grpSpLocks/>
              </p:cNvGrpSpPr>
              <p:nvPr/>
            </p:nvGrpSpPr>
            <p:grpSpPr bwMode="auto">
              <a:xfrm flipV="1">
                <a:off x="792" y="1112"/>
                <a:ext cx="72" cy="240"/>
                <a:chOff x="576" y="816"/>
                <a:chExt cx="192" cy="288"/>
              </a:xfrm>
            </p:grpSpPr>
            <p:sp>
              <p:nvSpPr>
                <p:cNvPr id="85"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86"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67" name="Group 202"/>
              <p:cNvGrpSpPr>
                <a:grpSpLocks/>
              </p:cNvGrpSpPr>
              <p:nvPr/>
            </p:nvGrpSpPr>
            <p:grpSpPr bwMode="auto">
              <a:xfrm>
                <a:off x="864" y="872"/>
                <a:ext cx="72" cy="240"/>
                <a:chOff x="576" y="816"/>
                <a:chExt cx="192" cy="288"/>
              </a:xfrm>
            </p:grpSpPr>
            <p:sp>
              <p:nvSpPr>
                <p:cNvPr id="83"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4"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68" name="Group 205"/>
              <p:cNvGrpSpPr>
                <a:grpSpLocks/>
              </p:cNvGrpSpPr>
              <p:nvPr/>
            </p:nvGrpSpPr>
            <p:grpSpPr bwMode="auto">
              <a:xfrm flipV="1">
                <a:off x="936" y="1112"/>
                <a:ext cx="72" cy="240"/>
                <a:chOff x="576" y="816"/>
                <a:chExt cx="192" cy="288"/>
              </a:xfrm>
            </p:grpSpPr>
            <p:sp>
              <p:nvSpPr>
                <p:cNvPr id="81"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82"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69" name="Group 208"/>
              <p:cNvGrpSpPr>
                <a:grpSpLocks/>
              </p:cNvGrpSpPr>
              <p:nvPr/>
            </p:nvGrpSpPr>
            <p:grpSpPr bwMode="auto">
              <a:xfrm>
                <a:off x="1008" y="872"/>
                <a:ext cx="72" cy="240"/>
                <a:chOff x="576" y="816"/>
                <a:chExt cx="192" cy="288"/>
              </a:xfrm>
            </p:grpSpPr>
            <p:sp>
              <p:nvSpPr>
                <p:cNvPr id="79"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0"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70" name="Group 211"/>
              <p:cNvGrpSpPr>
                <a:grpSpLocks/>
              </p:cNvGrpSpPr>
              <p:nvPr/>
            </p:nvGrpSpPr>
            <p:grpSpPr bwMode="auto">
              <a:xfrm flipV="1">
                <a:off x="1080" y="1112"/>
                <a:ext cx="72" cy="240"/>
                <a:chOff x="576" y="816"/>
                <a:chExt cx="192" cy="288"/>
              </a:xfrm>
            </p:grpSpPr>
            <p:sp>
              <p:nvSpPr>
                <p:cNvPr id="77"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78"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71" name="Group 214"/>
              <p:cNvGrpSpPr>
                <a:grpSpLocks/>
              </p:cNvGrpSpPr>
              <p:nvPr/>
            </p:nvGrpSpPr>
            <p:grpSpPr bwMode="auto">
              <a:xfrm>
                <a:off x="1152" y="872"/>
                <a:ext cx="72" cy="240"/>
                <a:chOff x="576" y="816"/>
                <a:chExt cx="192" cy="288"/>
              </a:xfrm>
            </p:grpSpPr>
            <p:sp>
              <p:nvSpPr>
                <p:cNvPr id="75"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76"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72" name="Group 217"/>
              <p:cNvGrpSpPr>
                <a:grpSpLocks/>
              </p:cNvGrpSpPr>
              <p:nvPr/>
            </p:nvGrpSpPr>
            <p:grpSpPr bwMode="auto">
              <a:xfrm flipV="1">
                <a:off x="1224" y="1112"/>
                <a:ext cx="72" cy="240"/>
                <a:chOff x="576" y="816"/>
                <a:chExt cx="192" cy="288"/>
              </a:xfrm>
            </p:grpSpPr>
            <p:sp>
              <p:nvSpPr>
                <p:cNvPr id="73"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74"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sp>
          <p:nvSpPr>
            <p:cNvPr id="64" name="Line 220"/>
            <p:cNvSpPr>
              <a:spLocks noChangeShapeType="1"/>
            </p:cNvSpPr>
            <p:nvPr/>
          </p:nvSpPr>
          <p:spPr bwMode="auto">
            <a:xfrm rot="10800000" flipH="1" flipV="1">
              <a:off x="1023" y="638"/>
              <a:ext cx="106" cy="0"/>
            </a:xfrm>
            <a:prstGeom prst="line">
              <a:avLst/>
            </a:prstGeom>
            <a:noFill/>
            <a:ln w="19050">
              <a:solidFill>
                <a:srgbClr val="5AC6AC"/>
              </a:solidFill>
              <a:round/>
              <a:headEnd/>
              <a:tailEnd type="triangle" w="med" len="med"/>
            </a:ln>
          </p:spPr>
          <p:txBody>
            <a:bodyPr wrap="none" anchor="ctr"/>
            <a:lstStyle/>
            <a:p>
              <a:endParaRPr lang="fr-FR"/>
            </a:p>
          </p:txBody>
        </p:sp>
      </p:grpSp>
      <p:cxnSp>
        <p:nvCxnSpPr>
          <p:cNvPr id="89" name="Connecteur droit avec flèche 88"/>
          <p:cNvCxnSpPr/>
          <p:nvPr/>
        </p:nvCxnSpPr>
        <p:spPr>
          <a:xfrm flipV="1">
            <a:off x="4521829" y="3167270"/>
            <a:ext cx="0" cy="2305584"/>
          </a:xfrm>
          <a:prstGeom prst="straightConnector1">
            <a:avLst/>
          </a:prstGeom>
          <a:ln w="38100">
            <a:solidFill>
              <a:srgbClr val="5AC6AC"/>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0063205" y="4038418"/>
            <a:ext cx="1687578" cy="369332"/>
          </a:xfrm>
          <a:prstGeom prst="rect">
            <a:avLst/>
          </a:prstGeom>
          <a:noFill/>
        </p:spPr>
        <p:txBody>
          <a:bodyPr wrap="none" rtlCol="0">
            <a:spAutoFit/>
          </a:bodyPr>
          <a:lstStyle/>
          <a:p>
            <a:r>
              <a:rPr lang="fr-FR" dirty="0"/>
              <a:t>Cross-relaxation</a:t>
            </a:r>
          </a:p>
        </p:txBody>
      </p:sp>
      <p:sp>
        <p:nvSpPr>
          <p:cNvPr id="8" name="Rectangle 7"/>
          <p:cNvSpPr/>
          <p:nvPr/>
        </p:nvSpPr>
        <p:spPr>
          <a:xfrm>
            <a:off x="7600623" y="4082310"/>
            <a:ext cx="4150160" cy="1673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a:off x="635000" y="2197100"/>
            <a:ext cx="8361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76300" y="1651000"/>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39956" y="840465"/>
            <a:ext cx="1367682" cy="646331"/>
          </a:xfrm>
          <a:prstGeom prst="rect">
            <a:avLst/>
          </a:prstGeom>
          <a:noFill/>
        </p:spPr>
        <p:txBody>
          <a:bodyPr wrap="none" rtlCol="0">
            <a:spAutoFit/>
          </a:bodyPr>
          <a:lstStyle/>
          <a:p>
            <a:pPr algn="ctr"/>
            <a:r>
              <a:rPr lang="fr-FR" dirty="0" err="1"/>
              <a:t>Nuclear</a:t>
            </a:r>
            <a:r>
              <a:rPr lang="fr-FR" dirty="0"/>
              <a:t> Spin</a:t>
            </a:r>
          </a:p>
          <a:p>
            <a:pPr algn="ctr"/>
            <a:r>
              <a:rPr lang="fr-FR" dirty="0"/>
              <a:t>Read-Out</a:t>
            </a:r>
          </a:p>
        </p:txBody>
      </p:sp>
      <p:cxnSp>
        <p:nvCxnSpPr>
          <p:cNvPr id="90" name="Connecteur droit avec flèche 89"/>
          <p:cNvCxnSpPr/>
          <p:nvPr/>
        </p:nvCxnSpPr>
        <p:spPr>
          <a:xfrm>
            <a:off x="1756339" y="2197100"/>
            <a:ext cx="40382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Forme libre 91"/>
          <p:cNvSpPr/>
          <p:nvPr/>
        </p:nvSpPr>
        <p:spPr>
          <a:xfrm>
            <a:off x="3206789" y="1886355"/>
            <a:ext cx="418312" cy="322734"/>
          </a:xfrm>
          <a:custGeom>
            <a:avLst/>
            <a:gdLst>
              <a:gd name="connsiteX0" fmla="*/ 0 w 1262270"/>
              <a:gd name="connsiteY0" fmla="*/ 0 h 487018"/>
              <a:gd name="connsiteX1" fmla="*/ 506896 w 1262270"/>
              <a:gd name="connsiteY1" fmla="*/ 387626 h 487018"/>
              <a:gd name="connsiteX2" fmla="*/ 1262270 w 1262270"/>
              <a:gd name="connsiteY2" fmla="*/ 487018 h 487018"/>
            </a:gdLst>
            <a:ahLst/>
            <a:cxnLst>
              <a:cxn ang="0">
                <a:pos x="connsiteX0" y="connsiteY0"/>
              </a:cxn>
              <a:cxn ang="0">
                <a:pos x="connsiteX1" y="connsiteY1"/>
              </a:cxn>
              <a:cxn ang="0">
                <a:pos x="connsiteX2" y="connsiteY2"/>
              </a:cxn>
            </a:cxnLst>
            <a:rect l="l" t="t" r="r" b="b"/>
            <a:pathLst>
              <a:path w="1262270" h="487018">
                <a:moveTo>
                  <a:pt x="0" y="0"/>
                </a:moveTo>
                <a:cubicBezTo>
                  <a:pt x="148259" y="153228"/>
                  <a:pt x="296518" y="306456"/>
                  <a:pt x="506896" y="387626"/>
                </a:cubicBezTo>
                <a:cubicBezTo>
                  <a:pt x="717274" y="468796"/>
                  <a:pt x="989772" y="477907"/>
                  <a:pt x="1262270" y="487018"/>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93" name="ZoneTexte 92"/>
              <p:cNvSpPr txBox="1"/>
              <p:nvPr/>
            </p:nvSpPr>
            <p:spPr>
              <a:xfrm>
                <a:off x="3255330" y="1631589"/>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FF9900"/>
                          </a:solidFill>
                          <a:latin typeface="Cambria Math" panose="02040503050406030204" pitchFamily="18" charset="0"/>
                        </a:rPr>
                        <m:t>𝐶</m:t>
                      </m:r>
                    </m:oMath>
                  </m:oMathPara>
                </a14:m>
                <a:endParaRPr lang="fr-FR" dirty="0"/>
              </a:p>
            </p:txBody>
          </p:sp>
        </mc:Choice>
        <mc:Fallback xmlns="">
          <p:sp>
            <p:nvSpPr>
              <p:cNvPr id="93" name="ZoneTexte 92"/>
              <p:cNvSpPr txBox="1">
                <a:spLocks noRot="1" noChangeAspect="1" noMove="1" noResize="1" noEditPoints="1" noAdjustHandles="1" noChangeArrowheads="1" noChangeShapeType="1" noTextEdit="1"/>
              </p:cNvSpPr>
              <p:nvPr/>
            </p:nvSpPr>
            <p:spPr>
              <a:xfrm>
                <a:off x="3255330" y="1631589"/>
                <a:ext cx="385555" cy="369332"/>
              </a:xfrm>
              <a:prstGeom prst="rect">
                <a:avLst/>
              </a:prstGeom>
              <a:blipFill>
                <a:blip r:embed="rId15"/>
                <a:stretch>
                  <a:fillRect/>
                </a:stretch>
              </a:blipFill>
            </p:spPr>
            <p:txBody>
              <a:bodyPr/>
              <a:lstStyle/>
              <a:p>
                <a:r>
                  <a:rPr lang="fr-FR">
                    <a:noFill/>
                  </a:rPr>
                  <a:t> </a:t>
                </a:r>
              </a:p>
            </p:txBody>
          </p:sp>
        </mc:Fallback>
      </mc:AlternateContent>
      <p:sp>
        <p:nvSpPr>
          <p:cNvPr id="94" name="Forme libre 93"/>
          <p:cNvSpPr/>
          <p:nvPr/>
        </p:nvSpPr>
        <p:spPr>
          <a:xfrm>
            <a:off x="2337525" y="1795111"/>
            <a:ext cx="829617" cy="419726"/>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335" h="1018070">
                <a:moveTo>
                  <a:pt x="0" y="1010104"/>
                </a:moveTo>
                <a:cubicBezTo>
                  <a:pt x="443022" y="966687"/>
                  <a:pt x="561326" y="912638"/>
                  <a:pt x="797441" y="744289"/>
                </a:cubicBezTo>
                <a:cubicBezTo>
                  <a:pt x="1033556" y="575940"/>
                  <a:pt x="1217115" y="-2785"/>
                  <a:pt x="1416689" y="11"/>
                </a:cubicBezTo>
                <a:cubicBezTo>
                  <a:pt x="1616263" y="2807"/>
                  <a:pt x="1771276" y="591387"/>
                  <a:pt x="1994884" y="761063"/>
                </a:cubicBezTo>
                <a:cubicBezTo>
                  <a:pt x="2218492" y="930739"/>
                  <a:pt x="2430398" y="1005831"/>
                  <a:pt x="2758335" y="1018070"/>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Forme libre 98"/>
          <p:cNvSpPr/>
          <p:nvPr/>
        </p:nvSpPr>
        <p:spPr>
          <a:xfrm>
            <a:off x="4626607" y="1894073"/>
            <a:ext cx="418312" cy="322734"/>
          </a:xfrm>
          <a:custGeom>
            <a:avLst/>
            <a:gdLst>
              <a:gd name="connsiteX0" fmla="*/ 0 w 1262270"/>
              <a:gd name="connsiteY0" fmla="*/ 0 h 487018"/>
              <a:gd name="connsiteX1" fmla="*/ 506896 w 1262270"/>
              <a:gd name="connsiteY1" fmla="*/ 387626 h 487018"/>
              <a:gd name="connsiteX2" fmla="*/ 1262270 w 1262270"/>
              <a:gd name="connsiteY2" fmla="*/ 487018 h 487018"/>
            </a:gdLst>
            <a:ahLst/>
            <a:cxnLst>
              <a:cxn ang="0">
                <a:pos x="connsiteX0" y="connsiteY0"/>
              </a:cxn>
              <a:cxn ang="0">
                <a:pos x="connsiteX1" y="connsiteY1"/>
              </a:cxn>
              <a:cxn ang="0">
                <a:pos x="connsiteX2" y="connsiteY2"/>
              </a:cxn>
            </a:cxnLst>
            <a:rect l="l" t="t" r="r" b="b"/>
            <a:pathLst>
              <a:path w="1262270" h="487018">
                <a:moveTo>
                  <a:pt x="0" y="0"/>
                </a:moveTo>
                <a:cubicBezTo>
                  <a:pt x="148259" y="153228"/>
                  <a:pt x="296518" y="306456"/>
                  <a:pt x="506896" y="387626"/>
                </a:cubicBezTo>
                <a:cubicBezTo>
                  <a:pt x="717274" y="468796"/>
                  <a:pt x="989772" y="477907"/>
                  <a:pt x="1262270" y="487018"/>
                </a:cubicBezTo>
              </a:path>
            </a:pathLst>
          </a:custGeom>
          <a:noFill/>
          <a:ln w="28575">
            <a:solidFill>
              <a:srgbClr val="5AC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Forme libre 99"/>
          <p:cNvSpPr/>
          <p:nvPr/>
        </p:nvSpPr>
        <p:spPr>
          <a:xfrm>
            <a:off x="3757343" y="1802829"/>
            <a:ext cx="829617" cy="419726"/>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335" h="1018070">
                <a:moveTo>
                  <a:pt x="0" y="1010104"/>
                </a:moveTo>
                <a:cubicBezTo>
                  <a:pt x="443022" y="966687"/>
                  <a:pt x="561326" y="912638"/>
                  <a:pt x="797441" y="744289"/>
                </a:cubicBezTo>
                <a:cubicBezTo>
                  <a:pt x="1033556" y="575940"/>
                  <a:pt x="1217115" y="-2785"/>
                  <a:pt x="1416689" y="11"/>
                </a:cubicBezTo>
                <a:cubicBezTo>
                  <a:pt x="1616263" y="2807"/>
                  <a:pt x="1771276" y="591387"/>
                  <a:pt x="1994884" y="761063"/>
                </a:cubicBezTo>
                <a:cubicBezTo>
                  <a:pt x="2218492" y="930739"/>
                  <a:pt x="2430398" y="1005831"/>
                  <a:pt x="2758335" y="1018070"/>
                </a:cubicBezTo>
              </a:path>
            </a:pathLst>
          </a:custGeom>
          <a:noFill/>
          <a:ln w="28575">
            <a:solidFill>
              <a:srgbClr val="5AC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1" name="ZoneTexte 100"/>
              <p:cNvSpPr txBox="1"/>
              <p:nvPr/>
            </p:nvSpPr>
            <p:spPr>
              <a:xfrm>
                <a:off x="4692821" y="1651971"/>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5AC6AC"/>
                          </a:solidFill>
                          <a:latin typeface="Cambria Math" panose="02040503050406030204" pitchFamily="18" charset="0"/>
                        </a:rPr>
                        <m:t>𝐶</m:t>
                      </m:r>
                    </m:oMath>
                  </m:oMathPara>
                </a14:m>
                <a:endParaRPr lang="fr-FR" dirty="0">
                  <a:solidFill>
                    <a:srgbClr val="5AC6AC"/>
                  </a:solidFill>
                </a:endParaRPr>
              </a:p>
            </p:txBody>
          </p:sp>
        </mc:Choice>
        <mc:Fallback xmlns="">
          <p:sp>
            <p:nvSpPr>
              <p:cNvPr id="101" name="ZoneTexte 100"/>
              <p:cNvSpPr txBox="1">
                <a:spLocks noRot="1" noChangeAspect="1" noMove="1" noResize="1" noEditPoints="1" noAdjustHandles="1" noChangeArrowheads="1" noChangeShapeType="1" noTextEdit="1"/>
              </p:cNvSpPr>
              <p:nvPr/>
            </p:nvSpPr>
            <p:spPr>
              <a:xfrm>
                <a:off x="4692821" y="1651971"/>
                <a:ext cx="385555" cy="369332"/>
              </a:xfrm>
              <a:prstGeom prst="rect">
                <a:avLst/>
              </a:prstGeom>
              <a:blipFill>
                <a:blip r:embed="rId16"/>
                <a:stretch>
                  <a:fillRect/>
                </a:stretch>
              </a:blipFill>
            </p:spPr>
            <p:txBody>
              <a:bodyPr/>
              <a:lstStyle/>
              <a:p>
                <a:r>
                  <a:rPr lang="fr-FR">
                    <a:noFill/>
                  </a:rPr>
                  <a:t> </a:t>
                </a:r>
              </a:p>
            </p:txBody>
          </p:sp>
        </mc:Fallback>
      </mc:AlternateContent>
      <p:sp>
        <p:nvSpPr>
          <p:cNvPr id="14" name="Parenthèse ouvrante 13"/>
          <p:cNvSpPr/>
          <p:nvPr/>
        </p:nvSpPr>
        <p:spPr>
          <a:xfrm>
            <a:off x="2198845" y="1549253"/>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2" name="Parenthèse ouvrante 101"/>
          <p:cNvSpPr/>
          <p:nvPr/>
        </p:nvSpPr>
        <p:spPr>
          <a:xfrm flipH="1">
            <a:off x="5025311" y="1527624"/>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5" name="ZoneTexte 14"/>
              <p:cNvSpPr txBox="1"/>
              <p:nvPr/>
            </p:nvSpPr>
            <p:spPr>
              <a:xfrm>
                <a:off x="5289363" y="1224987"/>
                <a:ext cx="8443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𝑅𝑂</m:t>
                          </m:r>
                        </m:sub>
                      </m:sSub>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5289363" y="1224987"/>
                <a:ext cx="844398" cy="369332"/>
              </a:xfrm>
              <a:prstGeom prst="rect">
                <a:avLst/>
              </a:prstGeom>
              <a:blipFill>
                <a:blip r:embed="rId17"/>
                <a:stretch>
                  <a:fillRect/>
                </a:stretch>
              </a:blipFill>
            </p:spPr>
            <p:txBody>
              <a:bodyPr/>
              <a:lstStyle/>
              <a:p>
                <a:r>
                  <a:rPr lang="fr-FR">
                    <a:noFill/>
                  </a:rPr>
                  <a:t> </a:t>
                </a:r>
              </a:p>
            </p:txBody>
          </p:sp>
        </mc:Fallback>
      </mc:AlternateContent>
      <p:grpSp>
        <p:nvGrpSpPr>
          <p:cNvPr id="2" name="Groupe 1"/>
          <p:cNvGrpSpPr/>
          <p:nvPr/>
        </p:nvGrpSpPr>
        <p:grpSpPr>
          <a:xfrm>
            <a:off x="6515868" y="1231235"/>
            <a:ext cx="5442659" cy="2638528"/>
            <a:chOff x="6515868" y="1231235"/>
            <a:chExt cx="5442659" cy="2638528"/>
          </a:xfrm>
        </p:grpSpPr>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15868" y="1231235"/>
              <a:ext cx="5442659" cy="2625547"/>
            </a:xfrm>
            <a:prstGeom prst="rect">
              <a:avLst/>
            </a:prstGeom>
          </p:spPr>
        </p:pic>
        <mc:AlternateContent xmlns:mc="http://schemas.openxmlformats.org/markup-compatibility/2006" xmlns:a14="http://schemas.microsoft.com/office/drawing/2010/main">
          <mc:Choice Requires="a14">
            <p:sp>
              <p:nvSpPr>
                <p:cNvPr id="16" name="ZoneTexte 15"/>
                <p:cNvSpPr txBox="1"/>
                <p:nvPr/>
              </p:nvSpPr>
              <p:spPr>
                <a:xfrm>
                  <a:off x="8488354" y="3469653"/>
                  <a:ext cx="1983570"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𝛿</m:t>
                        </m:r>
                        <m:r>
                          <a:rPr lang="fr-FR" sz="2000" b="0" i="1" smtClean="0">
                            <a:latin typeface="Cambria Math" panose="02040503050406030204" pitchFamily="18" charset="0"/>
                          </a:rPr>
                          <m:t>𝐶</m:t>
                        </m:r>
                        <m:r>
                          <a:rPr lang="fr-FR" sz="2000" b="0" i="1" smtClean="0">
                            <a:latin typeface="Cambria Math" panose="02040503050406030204" pitchFamily="18" charset="0"/>
                          </a:rPr>
                          <m:t>=</m:t>
                        </m:r>
                        <m:r>
                          <a:rPr lang="fr-FR" sz="2000" b="0" i="1" smtClean="0">
                            <a:solidFill>
                              <a:srgbClr val="5AC6AC"/>
                            </a:solidFill>
                            <a:latin typeface="Cambria Math" panose="02040503050406030204" pitchFamily="18" charset="0"/>
                          </a:rPr>
                          <m:t>𝐶</m:t>
                        </m:r>
                        <m:r>
                          <a:rPr lang="fr-FR" sz="2000" b="0" i="1" smtClean="0">
                            <a:latin typeface="Cambria Math" panose="02040503050406030204" pitchFamily="18" charset="0"/>
                          </a:rPr>
                          <m:t>−</m:t>
                        </m:r>
                        <m:r>
                          <a:rPr lang="fr-FR" sz="2000" b="0" i="1" smtClean="0">
                            <a:solidFill>
                              <a:srgbClr val="FF9900"/>
                            </a:solidFill>
                            <a:latin typeface="Cambria Math" panose="02040503050406030204" pitchFamily="18" charset="0"/>
                          </a:rPr>
                          <m:t>𝐶</m:t>
                        </m:r>
                      </m:oMath>
                    </m:oMathPara>
                  </a14:m>
                  <a:endParaRPr lang="fr-FR" sz="2000" dirty="0"/>
                </a:p>
              </p:txBody>
            </p:sp>
          </mc:Choice>
          <mc:Fallback xmlns="">
            <p:sp>
              <p:nvSpPr>
                <p:cNvPr id="16" name="ZoneTexte 15"/>
                <p:cNvSpPr txBox="1">
                  <a:spLocks noRot="1" noChangeAspect="1" noMove="1" noResize="1" noEditPoints="1" noAdjustHandles="1" noChangeArrowheads="1" noChangeShapeType="1" noTextEdit="1"/>
                </p:cNvSpPr>
                <p:nvPr/>
              </p:nvSpPr>
              <p:spPr>
                <a:xfrm>
                  <a:off x="8488354" y="3469653"/>
                  <a:ext cx="1983570" cy="400110"/>
                </a:xfrm>
                <a:prstGeom prst="rect">
                  <a:avLst/>
                </a:prstGeom>
                <a:blipFill>
                  <a:blip r:embed="rId1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p:cNvSpPr txBox="1"/>
                <p:nvPr/>
              </p:nvSpPr>
              <p:spPr>
                <a:xfrm>
                  <a:off x="7307091" y="1536659"/>
                  <a:ext cx="785986" cy="39798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21" name="ZoneTexte 20"/>
                <p:cNvSpPr txBox="1">
                  <a:spLocks noRot="1" noChangeAspect="1" noMove="1" noResize="1" noEditPoints="1" noAdjustHandles="1" noChangeArrowheads="1" noChangeShapeType="1" noTextEdit="1"/>
                </p:cNvSpPr>
                <p:nvPr/>
              </p:nvSpPr>
              <p:spPr>
                <a:xfrm>
                  <a:off x="7307091" y="1536659"/>
                  <a:ext cx="785986" cy="397986"/>
                </a:xfrm>
                <a:prstGeom prst="rect">
                  <a:avLst/>
                </a:prstGeom>
                <a:blipFill>
                  <a:blip r:embed="rId20"/>
                  <a:stretch>
                    <a:fillRect b="-153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3" name="ZoneTexte 102"/>
                <p:cNvSpPr txBox="1"/>
                <p:nvPr/>
              </p:nvSpPr>
              <p:spPr>
                <a:xfrm>
                  <a:off x="10906994" y="1519750"/>
                  <a:ext cx="785986" cy="39798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103" name="ZoneTexte 102"/>
                <p:cNvSpPr txBox="1">
                  <a:spLocks noRot="1" noChangeAspect="1" noMove="1" noResize="1" noEditPoints="1" noAdjustHandles="1" noChangeArrowheads="1" noChangeShapeType="1" noTextEdit="1"/>
                </p:cNvSpPr>
                <p:nvPr/>
              </p:nvSpPr>
              <p:spPr>
                <a:xfrm>
                  <a:off x="10906994" y="1519750"/>
                  <a:ext cx="785986" cy="397986"/>
                </a:xfrm>
                <a:prstGeom prst="rect">
                  <a:avLst/>
                </a:prstGeom>
                <a:blipFill>
                  <a:blip r:embed="rId21"/>
                  <a:stretch>
                    <a:fillRect b="-13636"/>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11" name="ZoneTexte 26">
                <a:extLst>
                  <a:ext uri="{FF2B5EF4-FFF2-40B4-BE49-F238E27FC236}">
                    <a16:creationId xmlns:a16="http://schemas.microsoft.com/office/drawing/2014/main" id="{BA55A43C-ABE6-6D7F-5E78-B97811B0846B}"/>
                  </a:ext>
                </a:extLst>
              </p:cNvPr>
              <p:cNvSpPr txBox="1"/>
              <p:nvPr/>
            </p:nvSpPr>
            <p:spPr>
              <a:xfrm>
                <a:off x="2873910" y="2814752"/>
                <a:ext cx="12982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11" name="ZoneTexte 26">
                <a:extLst>
                  <a:ext uri="{FF2B5EF4-FFF2-40B4-BE49-F238E27FC236}">
                    <a16:creationId xmlns:a16="http://schemas.microsoft.com/office/drawing/2014/main" id="{BA55A43C-ABE6-6D7F-5E78-B97811B0846B}"/>
                  </a:ext>
                </a:extLst>
              </p:cNvPr>
              <p:cNvSpPr txBox="1">
                <a:spLocks noRot="1" noChangeAspect="1" noMove="1" noResize="1" noEditPoints="1" noAdjustHandles="1" noChangeArrowheads="1" noChangeShapeType="1" noTextEdit="1"/>
              </p:cNvSpPr>
              <p:nvPr/>
            </p:nvSpPr>
            <p:spPr>
              <a:xfrm>
                <a:off x="2873910" y="2814752"/>
                <a:ext cx="1298241" cy="369332"/>
              </a:xfrm>
              <a:prstGeom prst="rect">
                <a:avLst/>
              </a:prstGeom>
              <a:blipFill>
                <a:blip r:embed="rId22"/>
                <a:stretch>
                  <a:fillRect b="-13333"/>
                </a:stretch>
              </a:blipFill>
            </p:spPr>
            <p:txBody>
              <a:bodyPr/>
              <a:lstStyle/>
              <a:p>
                <a:r>
                  <a:rPr lang="en-US">
                    <a:noFill/>
                  </a:rPr>
                  <a:t> </a:t>
                </a:r>
              </a:p>
            </p:txBody>
          </p:sp>
        </mc:Fallback>
      </mc:AlternateContent>
      <p:cxnSp>
        <p:nvCxnSpPr>
          <p:cNvPr id="12" name="Connecteur droit 31">
            <a:extLst>
              <a:ext uri="{FF2B5EF4-FFF2-40B4-BE49-F238E27FC236}">
                <a16:creationId xmlns:a16="http://schemas.microsoft.com/office/drawing/2014/main" id="{1734B177-A195-2DBC-C1F4-72A2A6A1FE88}"/>
              </a:ext>
            </a:extLst>
          </p:cNvPr>
          <p:cNvCxnSpPr/>
          <p:nvPr/>
        </p:nvCxnSpPr>
        <p:spPr>
          <a:xfrm>
            <a:off x="3054448" y="3462130"/>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32">
            <a:extLst>
              <a:ext uri="{FF2B5EF4-FFF2-40B4-BE49-F238E27FC236}">
                <a16:creationId xmlns:a16="http://schemas.microsoft.com/office/drawing/2014/main" id="{A75A1008-1E7A-5813-005C-394FB27132C4}"/>
              </a:ext>
            </a:extLst>
          </p:cNvPr>
          <p:cNvCxnSpPr/>
          <p:nvPr/>
        </p:nvCxnSpPr>
        <p:spPr>
          <a:xfrm>
            <a:off x="3518451" y="3167270"/>
            <a:ext cx="14233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avec flèche 37">
            <a:extLst>
              <a:ext uri="{FF2B5EF4-FFF2-40B4-BE49-F238E27FC236}">
                <a16:creationId xmlns:a16="http://schemas.microsoft.com/office/drawing/2014/main" id="{C1C71F98-3FDC-8383-B9C1-833EF6533DBC}"/>
              </a:ext>
            </a:extLst>
          </p:cNvPr>
          <p:cNvCxnSpPr/>
          <p:nvPr/>
        </p:nvCxnSpPr>
        <p:spPr>
          <a:xfrm>
            <a:off x="3518451" y="3167270"/>
            <a:ext cx="0" cy="29486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3">
            <a:extLst>
              <a:ext uri="{FF2B5EF4-FFF2-40B4-BE49-F238E27FC236}">
                <a16:creationId xmlns:a16="http://schemas.microsoft.com/office/drawing/2014/main" id="{8BA40FB8-452C-2D37-71A1-7F8E10FB6C0C}"/>
              </a:ext>
            </a:extLst>
          </p:cNvPr>
          <p:cNvCxnSpPr/>
          <p:nvPr/>
        </p:nvCxnSpPr>
        <p:spPr>
          <a:xfrm flipV="1">
            <a:off x="3518451" y="5469834"/>
            <a:ext cx="0" cy="4737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ZoneTexte 24">
                <a:extLst>
                  <a:ext uri="{FF2B5EF4-FFF2-40B4-BE49-F238E27FC236}">
                    <a16:creationId xmlns:a16="http://schemas.microsoft.com/office/drawing/2014/main" id="{3D414EBA-4083-13DC-3FB6-C24F60E45970}"/>
                  </a:ext>
                </a:extLst>
              </p:cNvPr>
              <p:cNvSpPr txBox="1"/>
              <p:nvPr/>
            </p:nvSpPr>
            <p:spPr>
              <a:xfrm>
                <a:off x="3061740" y="5999779"/>
                <a:ext cx="1277401" cy="369332"/>
              </a:xfrm>
              <a:prstGeom prst="rect">
                <a:avLst/>
              </a:prstGeom>
              <a:noFill/>
            </p:spPr>
            <p:txBody>
              <a:bodyPr wrap="none" rtlCol="0">
                <a:spAutoFit/>
              </a:bodyPr>
              <a:lstStyle/>
              <a:p>
                <a:r>
                  <a:rPr lang="fr-FR" b="0" dirty="0"/>
                  <a:t>|</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a14:m>
                <a:endParaRPr lang="fr-FR" dirty="0"/>
              </a:p>
            </p:txBody>
          </p:sp>
        </mc:Choice>
        <mc:Fallback xmlns="">
          <p:sp>
            <p:nvSpPr>
              <p:cNvPr id="33" name="ZoneTexte 24">
                <a:extLst>
                  <a:ext uri="{FF2B5EF4-FFF2-40B4-BE49-F238E27FC236}">
                    <a16:creationId xmlns:a16="http://schemas.microsoft.com/office/drawing/2014/main" id="{3D414EBA-4083-13DC-3FB6-C24F60E45970}"/>
                  </a:ext>
                </a:extLst>
              </p:cNvPr>
              <p:cNvSpPr txBox="1">
                <a:spLocks noRot="1" noChangeAspect="1" noMove="1" noResize="1" noEditPoints="1" noAdjustHandles="1" noChangeArrowheads="1" noChangeShapeType="1" noTextEdit="1"/>
              </p:cNvSpPr>
              <p:nvPr/>
            </p:nvSpPr>
            <p:spPr>
              <a:xfrm>
                <a:off x="3061740" y="5999779"/>
                <a:ext cx="1277401" cy="369332"/>
              </a:xfrm>
              <a:prstGeom prst="rect">
                <a:avLst/>
              </a:prstGeom>
              <a:blipFill>
                <a:blip r:embed="rId23"/>
                <a:stretch>
                  <a:fillRect l="-3810" t="-8197" b="-24590"/>
                </a:stretch>
              </a:blipFill>
            </p:spPr>
            <p:txBody>
              <a:bodyPr/>
              <a:lstStyle/>
              <a:p>
                <a:r>
                  <a:rPr lang="en-US">
                    <a:noFill/>
                  </a:rPr>
                  <a:t> </a:t>
                </a:r>
              </a:p>
            </p:txBody>
          </p:sp>
        </mc:Fallback>
      </mc:AlternateContent>
      <p:cxnSp>
        <p:nvCxnSpPr>
          <p:cNvPr id="34" name="Connecteur droit 38">
            <a:extLst>
              <a:ext uri="{FF2B5EF4-FFF2-40B4-BE49-F238E27FC236}">
                <a16:creationId xmlns:a16="http://schemas.microsoft.com/office/drawing/2014/main" id="{AEAF4CF2-309D-7DAD-60EA-82D91A4C6FD2}"/>
              </a:ext>
            </a:extLst>
          </p:cNvPr>
          <p:cNvCxnSpPr/>
          <p:nvPr/>
        </p:nvCxnSpPr>
        <p:spPr>
          <a:xfrm>
            <a:off x="3054447" y="5940286"/>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1" name="Connecteur droit 39">
            <a:extLst>
              <a:ext uri="{FF2B5EF4-FFF2-40B4-BE49-F238E27FC236}">
                <a16:creationId xmlns:a16="http://schemas.microsoft.com/office/drawing/2014/main" id="{E8CDAF5D-341E-FD5A-180B-F52FFCEBA042}"/>
              </a:ext>
            </a:extLst>
          </p:cNvPr>
          <p:cNvCxnSpPr>
            <a:cxnSpLocks/>
          </p:cNvCxnSpPr>
          <p:nvPr/>
        </p:nvCxnSpPr>
        <p:spPr>
          <a:xfrm>
            <a:off x="3518450" y="5459895"/>
            <a:ext cx="7116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156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P spid="92" grpId="0" animBg="1"/>
      <p:bldP spid="93" grpId="0"/>
      <p:bldP spid="94" grpId="0" animBg="1"/>
      <p:bldP spid="99" grpId="0" animBg="1"/>
      <p:bldP spid="100" grpId="0" animBg="1"/>
      <p:bldP spid="101" grpId="0"/>
      <p:bldP spid="14" grpId="0" animBg="1"/>
      <p:bldP spid="10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868" y="1231235"/>
            <a:ext cx="5442659" cy="2625547"/>
          </a:xfrm>
          <a:prstGeom prst="rect">
            <a:avLst/>
          </a:prstGeom>
        </p:spPr>
      </p:pic>
      <p:sp>
        <p:nvSpPr>
          <p:cNvPr id="18" name="Thanks!"/>
          <p:cNvSpPr/>
          <p:nvPr/>
        </p:nvSpPr>
        <p:spPr>
          <a:xfrm>
            <a:off x="1471170" y="80753"/>
            <a:ext cx="9435824" cy="518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Nuclear spin Single-</a:t>
            </a:r>
            <a:r>
              <a:rPr lang="es-ES" sz="2900" b="0" dirty="0" err="1">
                <a:solidFill>
                  <a:srgbClr val="FF0000"/>
                </a:solidFill>
              </a:rPr>
              <a:t>Shot</a:t>
            </a:r>
            <a:r>
              <a:rPr lang="es-ES" sz="2900" b="0" dirty="0">
                <a:solidFill>
                  <a:srgbClr val="FF0000"/>
                </a:solidFill>
              </a:rPr>
              <a:t> </a:t>
            </a:r>
            <a:r>
              <a:rPr lang="es-ES" sz="2900" b="0" dirty="0" err="1">
                <a:solidFill>
                  <a:srgbClr val="FF0000"/>
                </a:solidFill>
              </a:rPr>
              <a:t>Read-Out</a:t>
            </a:r>
            <a:endParaRPr sz="2900" b="0" dirty="0">
              <a:solidFill>
                <a:srgbClr val="FF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082" y="3856782"/>
            <a:ext cx="5801014" cy="2795307"/>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8393594" y="4600120"/>
                <a:ext cx="213936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𝐹</m:t>
                          </m:r>
                        </m:e>
                        <m:sub>
                          <m:r>
                            <a:rPr lang="es-ES" sz="2800" b="0" i="1" smtClean="0">
                              <a:latin typeface="Cambria Math" panose="02040503050406030204" pitchFamily="18" charset="0"/>
                            </a:rPr>
                            <m:t>𝑚𝑎𝑥</m:t>
                          </m:r>
                        </m:sub>
                      </m:sSub>
                      <m:r>
                        <a:rPr lang="es-ES" sz="2800" b="0" i="0" smtClean="0">
                          <a:latin typeface="Cambria Math" panose="02040503050406030204" pitchFamily="18" charset="0"/>
                        </a:rPr>
                        <m:t>=0.92</m:t>
                      </m:r>
                    </m:oMath>
                  </m:oMathPara>
                </a14:m>
                <a:endParaRPr lang="fr-FR" dirty="0"/>
              </a:p>
            </p:txBody>
          </p:sp>
        </mc:Choice>
        <mc:Fallback xmlns="">
          <p:sp>
            <p:nvSpPr>
              <p:cNvPr id="19" name="Rectangle 18"/>
              <p:cNvSpPr>
                <a:spLocks noRot="1" noChangeAspect="1" noMove="1" noResize="1" noEditPoints="1" noAdjustHandles="1" noChangeArrowheads="1" noChangeShapeType="1" noTextEdit="1"/>
              </p:cNvSpPr>
              <p:nvPr/>
            </p:nvSpPr>
            <p:spPr>
              <a:xfrm>
                <a:off x="8393594" y="4600120"/>
                <a:ext cx="2139368" cy="523220"/>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171394" y="792055"/>
                <a:ext cx="19386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𝑁</m:t>
                          </m:r>
                        </m:e>
                        <m:sub>
                          <m:r>
                            <a:rPr lang="es-ES" sz="2800" b="0" i="1" smtClean="0">
                              <a:latin typeface="Cambria Math" panose="02040503050406030204" pitchFamily="18" charset="0"/>
                            </a:rPr>
                            <m:t>𝑅𝑂</m:t>
                          </m:r>
                        </m:sub>
                      </m:sSub>
                      <m:r>
                        <a:rPr lang="es-ES" sz="2800" b="0" i="0" smtClean="0">
                          <a:latin typeface="Cambria Math" panose="02040503050406030204" pitchFamily="18" charset="0"/>
                        </a:rPr>
                        <m:t>=120</m:t>
                      </m:r>
                    </m:oMath>
                  </m:oMathPara>
                </a14:m>
                <a:endParaRPr lang="fr-FR" dirty="0"/>
              </a:p>
            </p:txBody>
          </p:sp>
        </mc:Choice>
        <mc:Fallback xmlns="">
          <p:sp>
            <p:nvSpPr>
              <p:cNvPr id="20" name="Rectangle 19"/>
              <p:cNvSpPr>
                <a:spLocks noRot="1" noChangeAspect="1" noMove="1" noResize="1" noEditPoints="1" noAdjustHandles="1" noChangeArrowheads="1" noChangeShapeType="1" noTextEdit="1"/>
              </p:cNvSpPr>
              <p:nvPr/>
            </p:nvSpPr>
            <p:spPr>
              <a:xfrm>
                <a:off x="7171394" y="792055"/>
                <a:ext cx="1938608" cy="523220"/>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673016" y="5225785"/>
                <a:ext cx="19386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𝑁</m:t>
                          </m:r>
                        </m:e>
                        <m:sub>
                          <m:r>
                            <a:rPr lang="es-ES" sz="2800" b="0" i="1" smtClean="0">
                              <a:latin typeface="Cambria Math" panose="02040503050406030204" pitchFamily="18" charset="0"/>
                            </a:rPr>
                            <m:t>𝑅𝑂</m:t>
                          </m:r>
                        </m:sub>
                      </m:sSub>
                      <m:r>
                        <a:rPr lang="es-ES" sz="2800" b="0" i="0" smtClean="0">
                          <a:latin typeface="Cambria Math" panose="02040503050406030204" pitchFamily="18" charset="0"/>
                        </a:rPr>
                        <m:t>=123</m:t>
                      </m:r>
                    </m:oMath>
                  </m:oMathPara>
                </a14:m>
                <a:endParaRPr lang="fr-FR" dirty="0"/>
              </a:p>
            </p:txBody>
          </p:sp>
        </mc:Choice>
        <mc:Fallback xmlns="">
          <p:sp>
            <p:nvSpPr>
              <p:cNvPr id="24" name="Rectangle 23"/>
              <p:cNvSpPr>
                <a:spLocks noRot="1" noChangeAspect="1" noMove="1" noResize="1" noEditPoints="1" noAdjustHandles="1" noChangeArrowheads="1" noChangeShapeType="1" noTextEdit="1"/>
              </p:cNvSpPr>
              <p:nvPr/>
            </p:nvSpPr>
            <p:spPr>
              <a:xfrm>
                <a:off x="8673016" y="5225785"/>
                <a:ext cx="1938608" cy="523220"/>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79884" y="784733"/>
                <a:ext cx="214327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0" i="1" smtClean="0">
                              <a:latin typeface="Cambria Math" panose="02040503050406030204" pitchFamily="18" charset="0"/>
                            </a:rPr>
                          </m:ctrlPr>
                        </m:sSubPr>
                        <m:e>
                          <m:r>
                            <a:rPr lang="es-ES" sz="2800" b="0" i="1" smtClean="0">
                              <a:latin typeface="Cambria Math" panose="02040503050406030204" pitchFamily="18" charset="0"/>
                            </a:rPr>
                            <m:t>𝑡</m:t>
                          </m:r>
                        </m:e>
                        <m:sub>
                          <m:r>
                            <a:rPr lang="es-ES" sz="2800" b="0" i="1" smtClean="0">
                              <a:latin typeface="Cambria Math" panose="02040503050406030204" pitchFamily="18" charset="0"/>
                            </a:rPr>
                            <m:t>𝑠</m:t>
                          </m:r>
                        </m:sub>
                      </m:sSub>
                      <m:r>
                        <a:rPr lang="es-ES" sz="2800" b="0" i="0" smtClean="0">
                          <a:latin typeface="Cambria Math" panose="02040503050406030204" pitchFamily="18" charset="0"/>
                        </a:rPr>
                        <m:t>=400 </m:t>
                      </m:r>
                      <m:r>
                        <m:rPr>
                          <m:sty m:val="p"/>
                        </m:rPr>
                        <a:rPr lang="es-ES" sz="2800" b="0" i="0" smtClean="0">
                          <a:latin typeface="Cambria Math" panose="02040503050406030204" pitchFamily="18" charset="0"/>
                        </a:rPr>
                        <m:t>ms</m:t>
                      </m:r>
                    </m:oMath>
                  </m:oMathPara>
                </a14:m>
                <a:endParaRPr lang="fr-FR" dirty="0"/>
              </a:p>
            </p:txBody>
          </p:sp>
        </mc:Choice>
        <mc:Fallback xmlns="">
          <p:sp>
            <p:nvSpPr>
              <p:cNvPr id="25" name="Rectangle 24"/>
              <p:cNvSpPr>
                <a:spLocks noRot="1" noChangeAspect="1" noMove="1" noResize="1" noEditPoints="1" noAdjustHandles="1" noChangeArrowheads="1" noChangeShapeType="1" noTextEdit="1"/>
              </p:cNvSpPr>
              <p:nvPr/>
            </p:nvSpPr>
            <p:spPr>
              <a:xfrm>
                <a:off x="9679884" y="784733"/>
                <a:ext cx="2143279" cy="523220"/>
              </a:xfrm>
              <a:prstGeom prst="rect">
                <a:avLst/>
              </a:prstGeom>
              <a:blipFill>
                <a:blip r:embed="rId10"/>
                <a:stretch>
                  <a:fillRect/>
                </a:stretch>
              </a:blipFill>
            </p:spPr>
            <p:txBody>
              <a:bodyPr/>
              <a:lstStyle/>
              <a:p>
                <a:r>
                  <a:rPr lang="fr-FR">
                    <a:noFill/>
                  </a:rPr>
                  <a:t> </a:t>
                </a:r>
              </a:p>
            </p:txBody>
          </p:sp>
        </mc:Fallback>
      </mc:AlternateContent>
      <p:cxnSp>
        <p:nvCxnSpPr>
          <p:cNvPr id="22" name="Connecteur droit 21"/>
          <p:cNvCxnSpPr/>
          <p:nvPr/>
        </p:nvCxnSpPr>
        <p:spPr>
          <a:xfrm>
            <a:off x="2165918" y="594359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068360" y="546983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2165918" y="346213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068360" y="316727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ZoneTexte 28"/>
              <p:cNvSpPr txBox="1"/>
              <p:nvPr/>
            </p:nvSpPr>
            <p:spPr>
              <a:xfrm>
                <a:off x="4941143" y="528516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29" name="ZoneTexte 28"/>
              <p:cNvSpPr txBox="1">
                <a:spLocks noRot="1" noChangeAspect="1" noMove="1" noResize="1" noEditPoints="1" noAdjustHandles="1" noChangeArrowheads="1" noChangeShapeType="1" noTextEdit="1"/>
              </p:cNvSpPr>
              <p:nvPr/>
            </p:nvSpPr>
            <p:spPr>
              <a:xfrm>
                <a:off x="4941143" y="5285168"/>
                <a:ext cx="853439" cy="369332"/>
              </a:xfrm>
              <a:prstGeom prst="rect">
                <a:avLst/>
              </a:prstGeom>
              <a:blipFill>
                <a:blip r:embed="rId11"/>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0" name="ZoneTexte 29"/>
              <p:cNvSpPr txBox="1"/>
              <p:nvPr/>
            </p:nvSpPr>
            <p:spPr>
              <a:xfrm>
                <a:off x="1312478" y="575893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0" name="ZoneTexte 29"/>
              <p:cNvSpPr txBox="1">
                <a:spLocks noRot="1" noChangeAspect="1" noMove="1" noResize="1" noEditPoints="1" noAdjustHandles="1" noChangeArrowheads="1" noChangeShapeType="1" noTextEdit="1"/>
              </p:cNvSpPr>
              <p:nvPr/>
            </p:nvSpPr>
            <p:spPr>
              <a:xfrm>
                <a:off x="1312478" y="5758933"/>
                <a:ext cx="853439" cy="369332"/>
              </a:xfrm>
              <a:prstGeom prst="rect">
                <a:avLst/>
              </a:prstGeom>
              <a:blipFill>
                <a:blip r:embed="rId12"/>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1312479" y="328048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1" name="ZoneTexte 30"/>
              <p:cNvSpPr txBox="1">
                <a:spLocks noRot="1" noChangeAspect="1" noMove="1" noResize="1" noEditPoints="1" noAdjustHandles="1" noChangeArrowheads="1" noChangeShapeType="1" noTextEdit="1"/>
              </p:cNvSpPr>
              <p:nvPr/>
            </p:nvSpPr>
            <p:spPr>
              <a:xfrm>
                <a:off x="1312479" y="3280484"/>
                <a:ext cx="853439" cy="369332"/>
              </a:xfrm>
              <a:prstGeom prst="rect">
                <a:avLst/>
              </a:prstGeom>
              <a:blipFill>
                <a:blip r:embed="rId13"/>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p:cNvSpPr txBox="1"/>
              <p:nvPr/>
            </p:nvSpPr>
            <p:spPr>
              <a:xfrm>
                <a:off x="4898215" y="298260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2" name="ZoneTexte 31"/>
              <p:cNvSpPr txBox="1">
                <a:spLocks noRot="1" noChangeAspect="1" noMove="1" noResize="1" noEditPoints="1" noAdjustHandles="1" noChangeArrowheads="1" noChangeShapeType="1" noTextEdit="1"/>
              </p:cNvSpPr>
              <p:nvPr/>
            </p:nvSpPr>
            <p:spPr>
              <a:xfrm>
                <a:off x="4898215" y="2982604"/>
                <a:ext cx="853439" cy="369332"/>
              </a:xfrm>
              <a:prstGeom prst="rect">
                <a:avLst/>
              </a:prstGeom>
              <a:blipFill>
                <a:blip r:embed="rId14"/>
                <a:stretch>
                  <a:fillRect b="-13115"/>
                </a:stretch>
              </a:blipFill>
            </p:spPr>
            <p:txBody>
              <a:bodyPr/>
              <a:lstStyle/>
              <a:p>
                <a:r>
                  <a:rPr lang="fr-FR">
                    <a:noFill/>
                  </a:rPr>
                  <a:t> </a:t>
                </a:r>
              </a:p>
            </p:txBody>
          </p:sp>
        </mc:Fallback>
      </mc:AlternateContent>
      <p:grpSp>
        <p:nvGrpSpPr>
          <p:cNvPr id="35" name="Group 196"/>
          <p:cNvGrpSpPr>
            <a:grpSpLocks/>
          </p:cNvGrpSpPr>
          <p:nvPr/>
        </p:nvGrpSpPr>
        <p:grpSpPr bwMode="auto">
          <a:xfrm rot="5400000">
            <a:off x="1658140" y="4626788"/>
            <a:ext cx="2063495" cy="194757"/>
            <a:chOff x="632" y="598"/>
            <a:chExt cx="497" cy="80"/>
          </a:xfrm>
        </p:grpSpPr>
        <p:grpSp>
          <p:nvGrpSpPr>
            <p:cNvPr id="36" name="Group 195"/>
            <p:cNvGrpSpPr>
              <a:grpSpLocks/>
            </p:cNvGrpSpPr>
            <p:nvPr/>
          </p:nvGrpSpPr>
          <p:grpSpPr bwMode="auto">
            <a:xfrm rot="10800000" flipH="1" flipV="1">
              <a:off x="632" y="598"/>
              <a:ext cx="393" cy="80"/>
              <a:chOff x="720" y="872"/>
              <a:chExt cx="576" cy="480"/>
            </a:xfrm>
          </p:grpSpPr>
          <p:grpSp>
            <p:nvGrpSpPr>
              <p:cNvPr id="38" name="Group 196"/>
              <p:cNvGrpSpPr>
                <a:grpSpLocks/>
              </p:cNvGrpSpPr>
              <p:nvPr/>
            </p:nvGrpSpPr>
            <p:grpSpPr bwMode="auto">
              <a:xfrm>
                <a:off x="720" y="872"/>
                <a:ext cx="72" cy="240"/>
                <a:chOff x="576" y="816"/>
                <a:chExt cx="192" cy="288"/>
              </a:xfrm>
            </p:grpSpPr>
            <p:sp>
              <p:nvSpPr>
                <p:cNvPr id="60"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61"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39" name="Group 199"/>
              <p:cNvGrpSpPr>
                <a:grpSpLocks/>
              </p:cNvGrpSpPr>
              <p:nvPr/>
            </p:nvGrpSpPr>
            <p:grpSpPr bwMode="auto">
              <a:xfrm flipV="1">
                <a:off x="792" y="1112"/>
                <a:ext cx="72" cy="240"/>
                <a:chOff x="576" y="816"/>
                <a:chExt cx="192" cy="288"/>
              </a:xfrm>
            </p:grpSpPr>
            <p:sp>
              <p:nvSpPr>
                <p:cNvPr id="58"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9"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0" name="Group 202"/>
              <p:cNvGrpSpPr>
                <a:grpSpLocks/>
              </p:cNvGrpSpPr>
              <p:nvPr/>
            </p:nvGrpSpPr>
            <p:grpSpPr bwMode="auto">
              <a:xfrm>
                <a:off x="864" y="872"/>
                <a:ext cx="72" cy="240"/>
                <a:chOff x="576" y="816"/>
                <a:chExt cx="192" cy="288"/>
              </a:xfrm>
            </p:grpSpPr>
            <p:sp>
              <p:nvSpPr>
                <p:cNvPr id="56"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57"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1" name="Group 205"/>
              <p:cNvGrpSpPr>
                <a:grpSpLocks/>
              </p:cNvGrpSpPr>
              <p:nvPr/>
            </p:nvGrpSpPr>
            <p:grpSpPr bwMode="auto">
              <a:xfrm flipV="1">
                <a:off x="936" y="1112"/>
                <a:ext cx="72" cy="240"/>
                <a:chOff x="576" y="816"/>
                <a:chExt cx="192" cy="288"/>
              </a:xfrm>
            </p:grpSpPr>
            <p:sp>
              <p:nvSpPr>
                <p:cNvPr id="54"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5"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2" name="Group 208"/>
              <p:cNvGrpSpPr>
                <a:grpSpLocks/>
              </p:cNvGrpSpPr>
              <p:nvPr/>
            </p:nvGrpSpPr>
            <p:grpSpPr bwMode="auto">
              <a:xfrm>
                <a:off x="1008" y="872"/>
                <a:ext cx="72" cy="240"/>
                <a:chOff x="576" y="816"/>
                <a:chExt cx="192" cy="288"/>
              </a:xfrm>
            </p:grpSpPr>
            <p:sp>
              <p:nvSpPr>
                <p:cNvPr id="52"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53"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3" name="Group 211"/>
              <p:cNvGrpSpPr>
                <a:grpSpLocks/>
              </p:cNvGrpSpPr>
              <p:nvPr/>
            </p:nvGrpSpPr>
            <p:grpSpPr bwMode="auto">
              <a:xfrm flipV="1">
                <a:off x="1080" y="1112"/>
                <a:ext cx="72" cy="240"/>
                <a:chOff x="576" y="816"/>
                <a:chExt cx="192" cy="288"/>
              </a:xfrm>
            </p:grpSpPr>
            <p:sp>
              <p:nvSpPr>
                <p:cNvPr id="50"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51"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nvGrpSpPr>
              <p:cNvPr id="44" name="Group 214"/>
              <p:cNvGrpSpPr>
                <a:grpSpLocks/>
              </p:cNvGrpSpPr>
              <p:nvPr/>
            </p:nvGrpSpPr>
            <p:grpSpPr bwMode="auto">
              <a:xfrm>
                <a:off x="1152" y="872"/>
                <a:ext cx="72" cy="240"/>
                <a:chOff x="576" y="816"/>
                <a:chExt cx="192" cy="288"/>
              </a:xfrm>
            </p:grpSpPr>
            <p:sp>
              <p:nvSpPr>
                <p:cNvPr id="48"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sp>
              <p:nvSpPr>
                <p:cNvPr id="49"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wrap="none" anchor="ctr"/>
                <a:lstStyle/>
                <a:p>
                  <a:endParaRPr lang="fr-FR"/>
                </a:p>
              </p:txBody>
            </p:sp>
          </p:grpSp>
          <p:grpSp>
            <p:nvGrpSpPr>
              <p:cNvPr id="45" name="Group 217"/>
              <p:cNvGrpSpPr>
                <a:grpSpLocks/>
              </p:cNvGrpSpPr>
              <p:nvPr/>
            </p:nvGrpSpPr>
            <p:grpSpPr bwMode="auto">
              <a:xfrm flipV="1">
                <a:off x="1224" y="1112"/>
                <a:ext cx="72" cy="240"/>
                <a:chOff x="576" y="816"/>
                <a:chExt cx="192" cy="288"/>
              </a:xfrm>
            </p:grpSpPr>
            <p:sp>
              <p:nvSpPr>
                <p:cNvPr id="46"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sp>
              <p:nvSpPr>
                <p:cNvPr id="47"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FF9900"/>
                  </a:solidFill>
                  <a:round/>
                  <a:headEnd/>
                  <a:tailEnd/>
                </a:ln>
              </p:spPr>
              <p:txBody>
                <a:bodyPr rot="10800000" wrap="none" anchor="ctr"/>
                <a:lstStyle/>
                <a:p>
                  <a:endParaRPr lang="fr-FR"/>
                </a:p>
              </p:txBody>
            </p:sp>
          </p:grpSp>
        </p:grpSp>
        <p:sp>
          <p:nvSpPr>
            <p:cNvPr id="37" name="Line 220"/>
            <p:cNvSpPr>
              <a:spLocks noChangeShapeType="1"/>
            </p:cNvSpPr>
            <p:nvPr/>
          </p:nvSpPr>
          <p:spPr bwMode="auto">
            <a:xfrm rot="10800000" flipH="1" flipV="1">
              <a:off x="1023" y="638"/>
              <a:ext cx="106" cy="0"/>
            </a:xfrm>
            <a:prstGeom prst="line">
              <a:avLst/>
            </a:prstGeom>
            <a:noFill/>
            <a:ln w="19050">
              <a:solidFill>
                <a:srgbClr val="FF9900"/>
              </a:solidFill>
              <a:round/>
              <a:headEnd/>
              <a:tailEnd type="triangle" w="med" len="med"/>
            </a:ln>
          </p:spPr>
          <p:txBody>
            <a:bodyPr wrap="none" anchor="ctr"/>
            <a:lstStyle/>
            <a:p>
              <a:endParaRPr lang="fr-FR"/>
            </a:p>
          </p:txBody>
        </p:sp>
      </p:grpSp>
      <p:cxnSp>
        <p:nvCxnSpPr>
          <p:cNvPr id="3" name="Connecteur droit avec flèche 2"/>
          <p:cNvCxnSpPr/>
          <p:nvPr/>
        </p:nvCxnSpPr>
        <p:spPr>
          <a:xfrm flipV="1">
            <a:off x="2489200" y="3462130"/>
            <a:ext cx="0" cy="2481469"/>
          </a:xfrm>
          <a:prstGeom prst="straightConnector1">
            <a:avLst/>
          </a:prstGeom>
          <a:ln w="3810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Group 196"/>
          <p:cNvGrpSpPr>
            <a:grpSpLocks/>
          </p:cNvGrpSpPr>
          <p:nvPr/>
        </p:nvGrpSpPr>
        <p:grpSpPr bwMode="auto">
          <a:xfrm rot="5400000">
            <a:off x="3690769" y="4222683"/>
            <a:ext cx="2063495" cy="194757"/>
            <a:chOff x="632" y="598"/>
            <a:chExt cx="497" cy="80"/>
          </a:xfrm>
        </p:grpSpPr>
        <p:grpSp>
          <p:nvGrpSpPr>
            <p:cNvPr id="63" name="Group 195"/>
            <p:cNvGrpSpPr>
              <a:grpSpLocks/>
            </p:cNvGrpSpPr>
            <p:nvPr/>
          </p:nvGrpSpPr>
          <p:grpSpPr bwMode="auto">
            <a:xfrm rot="10800000" flipH="1" flipV="1">
              <a:off x="632" y="598"/>
              <a:ext cx="393" cy="80"/>
              <a:chOff x="720" y="872"/>
              <a:chExt cx="576" cy="480"/>
            </a:xfrm>
          </p:grpSpPr>
          <p:grpSp>
            <p:nvGrpSpPr>
              <p:cNvPr id="65" name="Group 196"/>
              <p:cNvGrpSpPr>
                <a:grpSpLocks/>
              </p:cNvGrpSpPr>
              <p:nvPr/>
            </p:nvGrpSpPr>
            <p:grpSpPr bwMode="auto">
              <a:xfrm>
                <a:off x="720" y="872"/>
                <a:ext cx="72" cy="240"/>
                <a:chOff x="576" y="816"/>
                <a:chExt cx="192" cy="288"/>
              </a:xfrm>
            </p:grpSpPr>
            <p:sp>
              <p:nvSpPr>
                <p:cNvPr id="87"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8"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66" name="Group 199"/>
              <p:cNvGrpSpPr>
                <a:grpSpLocks/>
              </p:cNvGrpSpPr>
              <p:nvPr/>
            </p:nvGrpSpPr>
            <p:grpSpPr bwMode="auto">
              <a:xfrm flipV="1">
                <a:off x="792" y="1112"/>
                <a:ext cx="72" cy="240"/>
                <a:chOff x="576" y="816"/>
                <a:chExt cx="192" cy="288"/>
              </a:xfrm>
            </p:grpSpPr>
            <p:sp>
              <p:nvSpPr>
                <p:cNvPr id="85"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86"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67" name="Group 202"/>
              <p:cNvGrpSpPr>
                <a:grpSpLocks/>
              </p:cNvGrpSpPr>
              <p:nvPr/>
            </p:nvGrpSpPr>
            <p:grpSpPr bwMode="auto">
              <a:xfrm>
                <a:off x="864" y="872"/>
                <a:ext cx="72" cy="240"/>
                <a:chOff x="576" y="816"/>
                <a:chExt cx="192" cy="288"/>
              </a:xfrm>
            </p:grpSpPr>
            <p:sp>
              <p:nvSpPr>
                <p:cNvPr id="83"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4"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68" name="Group 205"/>
              <p:cNvGrpSpPr>
                <a:grpSpLocks/>
              </p:cNvGrpSpPr>
              <p:nvPr/>
            </p:nvGrpSpPr>
            <p:grpSpPr bwMode="auto">
              <a:xfrm flipV="1">
                <a:off x="936" y="1112"/>
                <a:ext cx="72" cy="240"/>
                <a:chOff x="576" y="816"/>
                <a:chExt cx="192" cy="288"/>
              </a:xfrm>
            </p:grpSpPr>
            <p:sp>
              <p:nvSpPr>
                <p:cNvPr id="81"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82"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69" name="Group 208"/>
              <p:cNvGrpSpPr>
                <a:grpSpLocks/>
              </p:cNvGrpSpPr>
              <p:nvPr/>
            </p:nvGrpSpPr>
            <p:grpSpPr bwMode="auto">
              <a:xfrm>
                <a:off x="1008" y="872"/>
                <a:ext cx="72" cy="240"/>
                <a:chOff x="576" y="816"/>
                <a:chExt cx="192" cy="288"/>
              </a:xfrm>
            </p:grpSpPr>
            <p:sp>
              <p:nvSpPr>
                <p:cNvPr id="79"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80"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70" name="Group 211"/>
              <p:cNvGrpSpPr>
                <a:grpSpLocks/>
              </p:cNvGrpSpPr>
              <p:nvPr/>
            </p:nvGrpSpPr>
            <p:grpSpPr bwMode="auto">
              <a:xfrm flipV="1">
                <a:off x="1080" y="1112"/>
                <a:ext cx="72" cy="240"/>
                <a:chOff x="576" y="816"/>
                <a:chExt cx="192" cy="288"/>
              </a:xfrm>
            </p:grpSpPr>
            <p:sp>
              <p:nvSpPr>
                <p:cNvPr id="77"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78"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71" name="Group 214"/>
              <p:cNvGrpSpPr>
                <a:grpSpLocks/>
              </p:cNvGrpSpPr>
              <p:nvPr/>
            </p:nvGrpSpPr>
            <p:grpSpPr bwMode="auto">
              <a:xfrm>
                <a:off x="1152" y="872"/>
                <a:ext cx="72" cy="240"/>
                <a:chOff x="576" y="816"/>
                <a:chExt cx="192" cy="288"/>
              </a:xfrm>
            </p:grpSpPr>
            <p:sp>
              <p:nvSpPr>
                <p:cNvPr id="75"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76"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72" name="Group 217"/>
              <p:cNvGrpSpPr>
                <a:grpSpLocks/>
              </p:cNvGrpSpPr>
              <p:nvPr/>
            </p:nvGrpSpPr>
            <p:grpSpPr bwMode="auto">
              <a:xfrm flipV="1">
                <a:off x="1224" y="1112"/>
                <a:ext cx="72" cy="240"/>
                <a:chOff x="576" y="816"/>
                <a:chExt cx="192" cy="288"/>
              </a:xfrm>
            </p:grpSpPr>
            <p:sp>
              <p:nvSpPr>
                <p:cNvPr id="73"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74"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sp>
          <p:nvSpPr>
            <p:cNvPr id="64" name="Line 220"/>
            <p:cNvSpPr>
              <a:spLocks noChangeShapeType="1"/>
            </p:cNvSpPr>
            <p:nvPr/>
          </p:nvSpPr>
          <p:spPr bwMode="auto">
            <a:xfrm rot="10800000" flipH="1" flipV="1">
              <a:off x="1023" y="638"/>
              <a:ext cx="106" cy="0"/>
            </a:xfrm>
            <a:prstGeom prst="line">
              <a:avLst/>
            </a:prstGeom>
            <a:noFill/>
            <a:ln w="19050">
              <a:solidFill>
                <a:srgbClr val="5AC6AC"/>
              </a:solidFill>
              <a:round/>
              <a:headEnd/>
              <a:tailEnd type="triangle" w="med" len="med"/>
            </a:ln>
          </p:spPr>
          <p:txBody>
            <a:bodyPr wrap="none" anchor="ctr"/>
            <a:lstStyle/>
            <a:p>
              <a:endParaRPr lang="fr-FR"/>
            </a:p>
          </p:txBody>
        </p:sp>
      </p:grpSp>
      <p:cxnSp>
        <p:nvCxnSpPr>
          <p:cNvPr id="89" name="Connecteur droit avec flèche 88"/>
          <p:cNvCxnSpPr/>
          <p:nvPr/>
        </p:nvCxnSpPr>
        <p:spPr>
          <a:xfrm flipV="1">
            <a:off x="4521829" y="3167270"/>
            <a:ext cx="0" cy="2305584"/>
          </a:xfrm>
          <a:prstGeom prst="straightConnector1">
            <a:avLst/>
          </a:prstGeom>
          <a:ln w="38100">
            <a:solidFill>
              <a:srgbClr val="5AC6AC"/>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196"/>
          <p:cNvGrpSpPr>
            <a:grpSpLocks/>
          </p:cNvGrpSpPr>
          <p:nvPr/>
        </p:nvGrpSpPr>
        <p:grpSpPr bwMode="auto">
          <a:xfrm rot="3272137">
            <a:off x="2650230" y="4394236"/>
            <a:ext cx="1765078" cy="155276"/>
            <a:chOff x="632" y="598"/>
            <a:chExt cx="497" cy="80"/>
          </a:xfrm>
        </p:grpSpPr>
        <p:grpSp>
          <p:nvGrpSpPr>
            <p:cNvPr id="91" name="Group 195"/>
            <p:cNvGrpSpPr>
              <a:grpSpLocks/>
            </p:cNvGrpSpPr>
            <p:nvPr/>
          </p:nvGrpSpPr>
          <p:grpSpPr bwMode="auto">
            <a:xfrm rot="10800000" flipH="1" flipV="1">
              <a:off x="632" y="598"/>
              <a:ext cx="393" cy="80"/>
              <a:chOff x="720" y="872"/>
              <a:chExt cx="576" cy="480"/>
            </a:xfrm>
          </p:grpSpPr>
          <p:grpSp>
            <p:nvGrpSpPr>
              <p:cNvPr id="93" name="Group 196"/>
              <p:cNvGrpSpPr>
                <a:grpSpLocks/>
              </p:cNvGrpSpPr>
              <p:nvPr/>
            </p:nvGrpSpPr>
            <p:grpSpPr bwMode="auto">
              <a:xfrm>
                <a:off x="720" y="872"/>
                <a:ext cx="72" cy="240"/>
                <a:chOff x="576" y="816"/>
                <a:chExt cx="192" cy="288"/>
              </a:xfrm>
            </p:grpSpPr>
            <p:sp>
              <p:nvSpPr>
                <p:cNvPr id="115"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16"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94" name="Group 199"/>
              <p:cNvGrpSpPr>
                <a:grpSpLocks/>
              </p:cNvGrpSpPr>
              <p:nvPr/>
            </p:nvGrpSpPr>
            <p:grpSpPr bwMode="auto">
              <a:xfrm flipV="1">
                <a:off x="792" y="1112"/>
                <a:ext cx="72" cy="240"/>
                <a:chOff x="576" y="816"/>
                <a:chExt cx="192" cy="288"/>
              </a:xfrm>
            </p:grpSpPr>
            <p:sp>
              <p:nvSpPr>
                <p:cNvPr id="113"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14"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95" name="Group 202"/>
              <p:cNvGrpSpPr>
                <a:grpSpLocks/>
              </p:cNvGrpSpPr>
              <p:nvPr/>
            </p:nvGrpSpPr>
            <p:grpSpPr bwMode="auto">
              <a:xfrm>
                <a:off x="864" y="872"/>
                <a:ext cx="72" cy="240"/>
                <a:chOff x="576" y="816"/>
                <a:chExt cx="192" cy="288"/>
              </a:xfrm>
            </p:grpSpPr>
            <p:sp>
              <p:nvSpPr>
                <p:cNvPr id="111"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12"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96" name="Group 205"/>
              <p:cNvGrpSpPr>
                <a:grpSpLocks/>
              </p:cNvGrpSpPr>
              <p:nvPr/>
            </p:nvGrpSpPr>
            <p:grpSpPr bwMode="auto">
              <a:xfrm flipV="1">
                <a:off x="936" y="1112"/>
                <a:ext cx="72" cy="240"/>
                <a:chOff x="576" y="816"/>
                <a:chExt cx="192" cy="288"/>
              </a:xfrm>
            </p:grpSpPr>
            <p:sp>
              <p:nvSpPr>
                <p:cNvPr id="109"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10"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97" name="Group 208"/>
              <p:cNvGrpSpPr>
                <a:grpSpLocks/>
              </p:cNvGrpSpPr>
              <p:nvPr/>
            </p:nvGrpSpPr>
            <p:grpSpPr bwMode="auto">
              <a:xfrm>
                <a:off x="1008" y="872"/>
                <a:ext cx="72" cy="240"/>
                <a:chOff x="576" y="816"/>
                <a:chExt cx="192" cy="288"/>
              </a:xfrm>
            </p:grpSpPr>
            <p:sp>
              <p:nvSpPr>
                <p:cNvPr id="107"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08"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98" name="Group 211"/>
              <p:cNvGrpSpPr>
                <a:grpSpLocks/>
              </p:cNvGrpSpPr>
              <p:nvPr/>
            </p:nvGrpSpPr>
            <p:grpSpPr bwMode="auto">
              <a:xfrm flipV="1">
                <a:off x="1080" y="1112"/>
                <a:ext cx="72" cy="240"/>
                <a:chOff x="576" y="816"/>
                <a:chExt cx="192" cy="288"/>
              </a:xfrm>
            </p:grpSpPr>
            <p:sp>
              <p:nvSpPr>
                <p:cNvPr id="105"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06"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99" name="Group 214"/>
              <p:cNvGrpSpPr>
                <a:grpSpLocks/>
              </p:cNvGrpSpPr>
              <p:nvPr/>
            </p:nvGrpSpPr>
            <p:grpSpPr bwMode="auto">
              <a:xfrm>
                <a:off x="1152" y="872"/>
                <a:ext cx="72" cy="240"/>
                <a:chOff x="576" y="816"/>
                <a:chExt cx="192" cy="288"/>
              </a:xfrm>
            </p:grpSpPr>
            <p:sp>
              <p:nvSpPr>
                <p:cNvPr id="103"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04"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100" name="Group 217"/>
              <p:cNvGrpSpPr>
                <a:grpSpLocks/>
              </p:cNvGrpSpPr>
              <p:nvPr/>
            </p:nvGrpSpPr>
            <p:grpSpPr bwMode="auto">
              <a:xfrm flipV="1">
                <a:off x="1224" y="1112"/>
                <a:ext cx="72" cy="240"/>
                <a:chOff x="576" y="816"/>
                <a:chExt cx="192" cy="288"/>
              </a:xfrm>
            </p:grpSpPr>
            <p:sp>
              <p:nvSpPr>
                <p:cNvPr id="101"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02"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sp>
          <p:nvSpPr>
            <p:cNvPr id="92" name="Line 220"/>
            <p:cNvSpPr>
              <a:spLocks noChangeShapeType="1"/>
            </p:cNvSpPr>
            <p:nvPr/>
          </p:nvSpPr>
          <p:spPr bwMode="auto">
            <a:xfrm rot="10800000" flipH="1" flipV="1">
              <a:off x="1023" y="638"/>
              <a:ext cx="106" cy="0"/>
            </a:xfrm>
            <a:prstGeom prst="line">
              <a:avLst/>
            </a:prstGeom>
            <a:noFill/>
            <a:ln w="6350">
              <a:solidFill>
                <a:schemeClr val="tx1"/>
              </a:solidFill>
              <a:round/>
              <a:headEnd/>
              <a:tailEnd type="triangle" w="med" len="med"/>
            </a:ln>
          </p:spPr>
          <p:txBody>
            <a:bodyPr wrap="none" anchor="ctr"/>
            <a:lstStyle/>
            <a:p>
              <a:endParaRPr lang="fr-FR"/>
            </a:p>
          </p:txBody>
        </p:sp>
      </p:grpSp>
      <p:grpSp>
        <p:nvGrpSpPr>
          <p:cNvPr id="117" name="Group 196"/>
          <p:cNvGrpSpPr>
            <a:grpSpLocks/>
          </p:cNvGrpSpPr>
          <p:nvPr/>
        </p:nvGrpSpPr>
        <p:grpSpPr bwMode="auto">
          <a:xfrm rot="7164838">
            <a:off x="2645792" y="4420843"/>
            <a:ext cx="1765078" cy="155276"/>
            <a:chOff x="632" y="598"/>
            <a:chExt cx="497" cy="80"/>
          </a:xfrm>
        </p:grpSpPr>
        <p:grpSp>
          <p:nvGrpSpPr>
            <p:cNvPr id="118" name="Group 195"/>
            <p:cNvGrpSpPr>
              <a:grpSpLocks/>
            </p:cNvGrpSpPr>
            <p:nvPr/>
          </p:nvGrpSpPr>
          <p:grpSpPr bwMode="auto">
            <a:xfrm rot="10800000" flipH="1" flipV="1">
              <a:off x="632" y="598"/>
              <a:ext cx="393" cy="80"/>
              <a:chOff x="720" y="872"/>
              <a:chExt cx="576" cy="480"/>
            </a:xfrm>
          </p:grpSpPr>
          <p:grpSp>
            <p:nvGrpSpPr>
              <p:cNvPr id="120" name="Group 196"/>
              <p:cNvGrpSpPr>
                <a:grpSpLocks/>
              </p:cNvGrpSpPr>
              <p:nvPr/>
            </p:nvGrpSpPr>
            <p:grpSpPr bwMode="auto">
              <a:xfrm>
                <a:off x="720" y="872"/>
                <a:ext cx="72" cy="240"/>
                <a:chOff x="576" y="816"/>
                <a:chExt cx="192" cy="288"/>
              </a:xfrm>
            </p:grpSpPr>
            <p:sp>
              <p:nvSpPr>
                <p:cNvPr id="142"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43"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121" name="Group 199"/>
              <p:cNvGrpSpPr>
                <a:grpSpLocks/>
              </p:cNvGrpSpPr>
              <p:nvPr/>
            </p:nvGrpSpPr>
            <p:grpSpPr bwMode="auto">
              <a:xfrm flipV="1">
                <a:off x="792" y="1112"/>
                <a:ext cx="72" cy="240"/>
                <a:chOff x="576" y="816"/>
                <a:chExt cx="192" cy="288"/>
              </a:xfrm>
            </p:grpSpPr>
            <p:sp>
              <p:nvSpPr>
                <p:cNvPr id="140"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41"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122" name="Group 202"/>
              <p:cNvGrpSpPr>
                <a:grpSpLocks/>
              </p:cNvGrpSpPr>
              <p:nvPr/>
            </p:nvGrpSpPr>
            <p:grpSpPr bwMode="auto">
              <a:xfrm>
                <a:off x="864" y="872"/>
                <a:ext cx="72" cy="240"/>
                <a:chOff x="576" y="816"/>
                <a:chExt cx="192" cy="288"/>
              </a:xfrm>
            </p:grpSpPr>
            <p:sp>
              <p:nvSpPr>
                <p:cNvPr id="138"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39"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123" name="Group 205"/>
              <p:cNvGrpSpPr>
                <a:grpSpLocks/>
              </p:cNvGrpSpPr>
              <p:nvPr/>
            </p:nvGrpSpPr>
            <p:grpSpPr bwMode="auto">
              <a:xfrm flipV="1">
                <a:off x="936" y="1112"/>
                <a:ext cx="72" cy="240"/>
                <a:chOff x="576" y="816"/>
                <a:chExt cx="192" cy="288"/>
              </a:xfrm>
            </p:grpSpPr>
            <p:sp>
              <p:nvSpPr>
                <p:cNvPr id="136"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37"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124" name="Group 208"/>
              <p:cNvGrpSpPr>
                <a:grpSpLocks/>
              </p:cNvGrpSpPr>
              <p:nvPr/>
            </p:nvGrpSpPr>
            <p:grpSpPr bwMode="auto">
              <a:xfrm>
                <a:off x="1008" y="872"/>
                <a:ext cx="72" cy="240"/>
                <a:chOff x="576" y="816"/>
                <a:chExt cx="192" cy="288"/>
              </a:xfrm>
            </p:grpSpPr>
            <p:sp>
              <p:nvSpPr>
                <p:cNvPr id="134"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35"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125" name="Group 211"/>
              <p:cNvGrpSpPr>
                <a:grpSpLocks/>
              </p:cNvGrpSpPr>
              <p:nvPr/>
            </p:nvGrpSpPr>
            <p:grpSpPr bwMode="auto">
              <a:xfrm flipV="1">
                <a:off x="1080" y="1112"/>
                <a:ext cx="72" cy="240"/>
                <a:chOff x="576" y="816"/>
                <a:chExt cx="192" cy="288"/>
              </a:xfrm>
            </p:grpSpPr>
            <p:sp>
              <p:nvSpPr>
                <p:cNvPr id="132"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33"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nvGrpSpPr>
              <p:cNvPr id="126" name="Group 214"/>
              <p:cNvGrpSpPr>
                <a:grpSpLocks/>
              </p:cNvGrpSpPr>
              <p:nvPr/>
            </p:nvGrpSpPr>
            <p:grpSpPr bwMode="auto">
              <a:xfrm>
                <a:off x="1152" y="872"/>
                <a:ext cx="72" cy="240"/>
                <a:chOff x="576" y="816"/>
                <a:chExt cx="192" cy="288"/>
              </a:xfrm>
            </p:grpSpPr>
            <p:sp>
              <p:nvSpPr>
                <p:cNvPr id="130"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sp>
              <p:nvSpPr>
                <p:cNvPr id="131"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wrap="none" anchor="ctr"/>
                <a:lstStyle/>
                <a:p>
                  <a:endParaRPr lang="fr-FR"/>
                </a:p>
              </p:txBody>
            </p:sp>
          </p:grpSp>
          <p:grpSp>
            <p:nvGrpSpPr>
              <p:cNvPr id="127" name="Group 217"/>
              <p:cNvGrpSpPr>
                <a:grpSpLocks/>
              </p:cNvGrpSpPr>
              <p:nvPr/>
            </p:nvGrpSpPr>
            <p:grpSpPr bwMode="auto">
              <a:xfrm flipV="1">
                <a:off x="1224" y="1112"/>
                <a:ext cx="72" cy="240"/>
                <a:chOff x="576" y="816"/>
                <a:chExt cx="192" cy="288"/>
              </a:xfrm>
            </p:grpSpPr>
            <p:sp>
              <p:nvSpPr>
                <p:cNvPr id="128"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sp>
              <p:nvSpPr>
                <p:cNvPr id="129"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6350">
                  <a:solidFill>
                    <a:schemeClr val="tx1"/>
                  </a:solidFill>
                  <a:round/>
                  <a:headEnd/>
                  <a:tailEnd/>
                </a:ln>
              </p:spPr>
              <p:txBody>
                <a:bodyPr rot="10800000" wrap="none" anchor="ctr"/>
                <a:lstStyle/>
                <a:p>
                  <a:endParaRPr lang="fr-FR"/>
                </a:p>
              </p:txBody>
            </p:sp>
          </p:grpSp>
        </p:grpSp>
        <p:sp>
          <p:nvSpPr>
            <p:cNvPr id="119" name="Line 220"/>
            <p:cNvSpPr>
              <a:spLocks noChangeShapeType="1"/>
            </p:cNvSpPr>
            <p:nvPr/>
          </p:nvSpPr>
          <p:spPr bwMode="auto">
            <a:xfrm rot="10800000" flipH="1" flipV="1">
              <a:off x="1023" y="638"/>
              <a:ext cx="106" cy="0"/>
            </a:xfrm>
            <a:prstGeom prst="line">
              <a:avLst/>
            </a:prstGeom>
            <a:noFill/>
            <a:ln w="6350">
              <a:solidFill>
                <a:schemeClr val="tx1"/>
              </a:solidFill>
              <a:round/>
              <a:headEnd/>
              <a:tailEnd type="triangle" w="med" len="med"/>
            </a:ln>
          </p:spPr>
          <p:txBody>
            <a:bodyPr wrap="none" anchor="ctr"/>
            <a:lstStyle/>
            <a:p>
              <a:endParaRPr lang="fr-FR"/>
            </a:p>
          </p:txBody>
        </p:sp>
      </p:grpSp>
      <p:sp>
        <p:nvSpPr>
          <p:cNvPr id="7" name="ZoneTexte 6"/>
          <p:cNvSpPr txBox="1"/>
          <p:nvPr/>
        </p:nvSpPr>
        <p:spPr>
          <a:xfrm>
            <a:off x="10063205" y="4038418"/>
            <a:ext cx="1687578" cy="369332"/>
          </a:xfrm>
          <a:prstGeom prst="rect">
            <a:avLst/>
          </a:prstGeom>
          <a:noFill/>
        </p:spPr>
        <p:txBody>
          <a:bodyPr wrap="none" rtlCol="0">
            <a:spAutoFit/>
          </a:bodyPr>
          <a:lstStyle/>
          <a:p>
            <a:r>
              <a:rPr lang="fr-FR" dirty="0"/>
              <a:t>Cross-relaxation</a:t>
            </a:r>
          </a:p>
        </p:txBody>
      </p:sp>
      <p:sp>
        <p:nvSpPr>
          <p:cNvPr id="144" name="ZoneTexte 143"/>
          <p:cNvSpPr txBox="1"/>
          <p:nvPr/>
        </p:nvSpPr>
        <p:spPr>
          <a:xfrm>
            <a:off x="3460057" y="3998267"/>
            <a:ext cx="1115818" cy="646331"/>
          </a:xfrm>
          <a:prstGeom prst="rect">
            <a:avLst/>
          </a:prstGeom>
          <a:noFill/>
        </p:spPr>
        <p:txBody>
          <a:bodyPr wrap="none" rtlCol="0">
            <a:spAutoFit/>
          </a:bodyPr>
          <a:lstStyle/>
          <a:p>
            <a:pPr algn="ctr"/>
            <a:r>
              <a:rPr lang="fr-FR" dirty="0"/>
              <a:t>Cross-</a:t>
            </a:r>
          </a:p>
          <a:p>
            <a:pPr algn="ctr"/>
            <a:r>
              <a:rPr lang="fr-FR" dirty="0"/>
              <a:t>relaxation</a:t>
            </a:r>
          </a:p>
        </p:txBody>
      </p:sp>
      <p:cxnSp>
        <p:nvCxnSpPr>
          <p:cNvPr id="145" name="Connecteur droit avec flèche 144"/>
          <p:cNvCxnSpPr/>
          <p:nvPr/>
        </p:nvCxnSpPr>
        <p:spPr>
          <a:xfrm>
            <a:off x="635000" y="2197100"/>
            <a:ext cx="8361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876300" y="1651000"/>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ZoneTexte 146"/>
          <p:cNvSpPr txBox="1"/>
          <p:nvPr/>
        </p:nvSpPr>
        <p:spPr>
          <a:xfrm>
            <a:off x="339956" y="840465"/>
            <a:ext cx="1367682" cy="646331"/>
          </a:xfrm>
          <a:prstGeom prst="rect">
            <a:avLst/>
          </a:prstGeom>
          <a:noFill/>
        </p:spPr>
        <p:txBody>
          <a:bodyPr wrap="none" rtlCol="0">
            <a:spAutoFit/>
          </a:bodyPr>
          <a:lstStyle/>
          <a:p>
            <a:pPr algn="ctr"/>
            <a:r>
              <a:rPr lang="fr-FR" dirty="0" err="1"/>
              <a:t>Nuclear</a:t>
            </a:r>
            <a:r>
              <a:rPr lang="fr-FR" dirty="0"/>
              <a:t> Spin</a:t>
            </a:r>
          </a:p>
          <a:p>
            <a:pPr algn="ctr"/>
            <a:r>
              <a:rPr lang="fr-FR" dirty="0"/>
              <a:t>Read-Out</a:t>
            </a:r>
          </a:p>
        </p:txBody>
      </p:sp>
      <p:cxnSp>
        <p:nvCxnSpPr>
          <p:cNvPr id="148" name="Connecteur droit avec flèche 147"/>
          <p:cNvCxnSpPr/>
          <p:nvPr/>
        </p:nvCxnSpPr>
        <p:spPr>
          <a:xfrm>
            <a:off x="1756339" y="2197100"/>
            <a:ext cx="40382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Forme libre 148"/>
          <p:cNvSpPr/>
          <p:nvPr/>
        </p:nvSpPr>
        <p:spPr>
          <a:xfrm>
            <a:off x="3206789" y="1886355"/>
            <a:ext cx="418312" cy="322734"/>
          </a:xfrm>
          <a:custGeom>
            <a:avLst/>
            <a:gdLst>
              <a:gd name="connsiteX0" fmla="*/ 0 w 1262270"/>
              <a:gd name="connsiteY0" fmla="*/ 0 h 487018"/>
              <a:gd name="connsiteX1" fmla="*/ 506896 w 1262270"/>
              <a:gd name="connsiteY1" fmla="*/ 387626 h 487018"/>
              <a:gd name="connsiteX2" fmla="*/ 1262270 w 1262270"/>
              <a:gd name="connsiteY2" fmla="*/ 487018 h 487018"/>
            </a:gdLst>
            <a:ahLst/>
            <a:cxnLst>
              <a:cxn ang="0">
                <a:pos x="connsiteX0" y="connsiteY0"/>
              </a:cxn>
              <a:cxn ang="0">
                <a:pos x="connsiteX1" y="connsiteY1"/>
              </a:cxn>
              <a:cxn ang="0">
                <a:pos x="connsiteX2" y="connsiteY2"/>
              </a:cxn>
            </a:cxnLst>
            <a:rect l="l" t="t" r="r" b="b"/>
            <a:pathLst>
              <a:path w="1262270" h="487018">
                <a:moveTo>
                  <a:pt x="0" y="0"/>
                </a:moveTo>
                <a:cubicBezTo>
                  <a:pt x="148259" y="153228"/>
                  <a:pt x="296518" y="306456"/>
                  <a:pt x="506896" y="387626"/>
                </a:cubicBezTo>
                <a:cubicBezTo>
                  <a:pt x="717274" y="468796"/>
                  <a:pt x="989772" y="477907"/>
                  <a:pt x="1262270" y="487018"/>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50" name="ZoneTexte 149"/>
              <p:cNvSpPr txBox="1"/>
              <p:nvPr/>
            </p:nvSpPr>
            <p:spPr>
              <a:xfrm>
                <a:off x="3255330" y="1631589"/>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FF9900"/>
                          </a:solidFill>
                          <a:latin typeface="Cambria Math" panose="02040503050406030204" pitchFamily="18" charset="0"/>
                        </a:rPr>
                        <m:t>𝐶</m:t>
                      </m:r>
                    </m:oMath>
                  </m:oMathPara>
                </a14:m>
                <a:endParaRPr lang="fr-FR" dirty="0"/>
              </a:p>
            </p:txBody>
          </p:sp>
        </mc:Choice>
        <mc:Fallback xmlns="">
          <p:sp>
            <p:nvSpPr>
              <p:cNvPr id="150" name="ZoneTexte 149"/>
              <p:cNvSpPr txBox="1">
                <a:spLocks noRot="1" noChangeAspect="1" noMove="1" noResize="1" noEditPoints="1" noAdjustHandles="1" noChangeArrowheads="1" noChangeShapeType="1" noTextEdit="1"/>
              </p:cNvSpPr>
              <p:nvPr/>
            </p:nvSpPr>
            <p:spPr>
              <a:xfrm>
                <a:off x="3255330" y="1631589"/>
                <a:ext cx="385555" cy="369332"/>
              </a:xfrm>
              <a:prstGeom prst="rect">
                <a:avLst/>
              </a:prstGeom>
              <a:blipFill>
                <a:blip r:embed="rId15"/>
                <a:stretch>
                  <a:fillRect/>
                </a:stretch>
              </a:blipFill>
            </p:spPr>
            <p:txBody>
              <a:bodyPr/>
              <a:lstStyle/>
              <a:p>
                <a:r>
                  <a:rPr lang="fr-FR">
                    <a:noFill/>
                  </a:rPr>
                  <a:t> </a:t>
                </a:r>
              </a:p>
            </p:txBody>
          </p:sp>
        </mc:Fallback>
      </mc:AlternateContent>
      <p:sp>
        <p:nvSpPr>
          <p:cNvPr id="151" name="Forme libre 150"/>
          <p:cNvSpPr/>
          <p:nvPr/>
        </p:nvSpPr>
        <p:spPr>
          <a:xfrm>
            <a:off x="2337525" y="1795111"/>
            <a:ext cx="829617" cy="419726"/>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335" h="1018070">
                <a:moveTo>
                  <a:pt x="0" y="1010104"/>
                </a:moveTo>
                <a:cubicBezTo>
                  <a:pt x="443022" y="966687"/>
                  <a:pt x="561326" y="912638"/>
                  <a:pt x="797441" y="744289"/>
                </a:cubicBezTo>
                <a:cubicBezTo>
                  <a:pt x="1033556" y="575940"/>
                  <a:pt x="1217115" y="-2785"/>
                  <a:pt x="1416689" y="11"/>
                </a:cubicBezTo>
                <a:cubicBezTo>
                  <a:pt x="1616263" y="2807"/>
                  <a:pt x="1771276" y="591387"/>
                  <a:pt x="1994884" y="761063"/>
                </a:cubicBezTo>
                <a:cubicBezTo>
                  <a:pt x="2218492" y="930739"/>
                  <a:pt x="2430398" y="1005831"/>
                  <a:pt x="2758335" y="1018070"/>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Forme libre 151"/>
          <p:cNvSpPr/>
          <p:nvPr/>
        </p:nvSpPr>
        <p:spPr>
          <a:xfrm>
            <a:off x="4626607" y="1894073"/>
            <a:ext cx="418312" cy="322734"/>
          </a:xfrm>
          <a:custGeom>
            <a:avLst/>
            <a:gdLst>
              <a:gd name="connsiteX0" fmla="*/ 0 w 1262270"/>
              <a:gd name="connsiteY0" fmla="*/ 0 h 487018"/>
              <a:gd name="connsiteX1" fmla="*/ 506896 w 1262270"/>
              <a:gd name="connsiteY1" fmla="*/ 387626 h 487018"/>
              <a:gd name="connsiteX2" fmla="*/ 1262270 w 1262270"/>
              <a:gd name="connsiteY2" fmla="*/ 487018 h 487018"/>
            </a:gdLst>
            <a:ahLst/>
            <a:cxnLst>
              <a:cxn ang="0">
                <a:pos x="connsiteX0" y="connsiteY0"/>
              </a:cxn>
              <a:cxn ang="0">
                <a:pos x="connsiteX1" y="connsiteY1"/>
              </a:cxn>
              <a:cxn ang="0">
                <a:pos x="connsiteX2" y="connsiteY2"/>
              </a:cxn>
            </a:cxnLst>
            <a:rect l="l" t="t" r="r" b="b"/>
            <a:pathLst>
              <a:path w="1262270" h="487018">
                <a:moveTo>
                  <a:pt x="0" y="0"/>
                </a:moveTo>
                <a:cubicBezTo>
                  <a:pt x="148259" y="153228"/>
                  <a:pt x="296518" y="306456"/>
                  <a:pt x="506896" y="387626"/>
                </a:cubicBezTo>
                <a:cubicBezTo>
                  <a:pt x="717274" y="468796"/>
                  <a:pt x="989772" y="477907"/>
                  <a:pt x="1262270" y="487018"/>
                </a:cubicBezTo>
              </a:path>
            </a:pathLst>
          </a:custGeom>
          <a:noFill/>
          <a:ln w="28575">
            <a:solidFill>
              <a:srgbClr val="5AC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Forme libre 152"/>
          <p:cNvSpPr/>
          <p:nvPr/>
        </p:nvSpPr>
        <p:spPr>
          <a:xfrm>
            <a:off x="3757343" y="1802829"/>
            <a:ext cx="829617" cy="419726"/>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335" h="1018070">
                <a:moveTo>
                  <a:pt x="0" y="1010104"/>
                </a:moveTo>
                <a:cubicBezTo>
                  <a:pt x="443022" y="966687"/>
                  <a:pt x="561326" y="912638"/>
                  <a:pt x="797441" y="744289"/>
                </a:cubicBezTo>
                <a:cubicBezTo>
                  <a:pt x="1033556" y="575940"/>
                  <a:pt x="1217115" y="-2785"/>
                  <a:pt x="1416689" y="11"/>
                </a:cubicBezTo>
                <a:cubicBezTo>
                  <a:pt x="1616263" y="2807"/>
                  <a:pt x="1771276" y="591387"/>
                  <a:pt x="1994884" y="761063"/>
                </a:cubicBezTo>
                <a:cubicBezTo>
                  <a:pt x="2218492" y="930739"/>
                  <a:pt x="2430398" y="1005831"/>
                  <a:pt x="2758335" y="1018070"/>
                </a:cubicBezTo>
              </a:path>
            </a:pathLst>
          </a:custGeom>
          <a:noFill/>
          <a:ln w="28575">
            <a:solidFill>
              <a:srgbClr val="5AC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54" name="ZoneTexte 153"/>
              <p:cNvSpPr txBox="1"/>
              <p:nvPr/>
            </p:nvSpPr>
            <p:spPr>
              <a:xfrm>
                <a:off x="4692821" y="1651971"/>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5AC6AC"/>
                          </a:solidFill>
                          <a:latin typeface="Cambria Math" panose="02040503050406030204" pitchFamily="18" charset="0"/>
                        </a:rPr>
                        <m:t>𝐶</m:t>
                      </m:r>
                    </m:oMath>
                  </m:oMathPara>
                </a14:m>
                <a:endParaRPr lang="fr-FR" dirty="0">
                  <a:solidFill>
                    <a:srgbClr val="5AC6AC"/>
                  </a:solidFill>
                </a:endParaRPr>
              </a:p>
            </p:txBody>
          </p:sp>
        </mc:Choice>
        <mc:Fallback xmlns="">
          <p:sp>
            <p:nvSpPr>
              <p:cNvPr id="154" name="ZoneTexte 153"/>
              <p:cNvSpPr txBox="1">
                <a:spLocks noRot="1" noChangeAspect="1" noMove="1" noResize="1" noEditPoints="1" noAdjustHandles="1" noChangeArrowheads="1" noChangeShapeType="1" noTextEdit="1"/>
              </p:cNvSpPr>
              <p:nvPr/>
            </p:nvSpPr>
            <p:spPr>
              <a:xfrm>
                <a:off x="4692821" y="1651971"/>
                <a:ext cx="385555" cy="369332"/>
              </a:xfrm>
              <a:prstGeom prst="rect">
                <a:avLst/>
              </a:prstGeom>
              <a:blipFill>
                <a:blip r:embed="rId16"/>
                <a:stretch>
                  <a:fillRect/>
                </a:stretch>
              </a:blipFill>
            </p:spPr>
            <p:txBody>
              <a:bodyPr/>
              <a:lstStyle/>
              <a:p>
                <a:r>
                  <a:rPr lang="fr-FR">
                    <a:noFill/>
                  </a:rPr>
                  <a:t> </a:t>
                </a:r>
              </a:p>
            </p:txBody>
          </p:sp>
        </mc:Fallback>
      </mc:AlternateContent>
      <p:sp>
        <p:nvSpPr>
          <p:cNvPr id="155" name="Parenthèse ouvrante 154"/>
          <p:cNvSpPr/>
          <p:nvPr/>
        </p:nvSpPr>
        <p:spPr>
          <a:xfrm>
            <a:off x="2198845" y="1549253"/>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6" name="Parenthèse ouvrante 155"/>
          <p:cNvSpPr/>
          <p:nvPr/>
        </p:nvSpPr>
        <p:spPr>
          <a:xfrm flipH="1">
            <a:off x="5025311" y="1527624"/>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57" name="ZoneTexte 156"/>
              <p:cNvSpPr txBox="1"/>
              <p:nvPr/>
            </p:nvSpPr>
            <p:spPr>
              <a:xfrm>
                <a:off x="5289363" y="1224987"/>
                <a:ext cx="8443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𝑅𝑂</m:t>
                          </m:r>
                        </m:sub>
                      </m:sSub>
                    </m:oMath>
                  </m:oMathPara>
                </a14:m>
                <a:endParaRPr lang="fr-FR" dirty="0"/>
              </a:p>
            </p:txBody>
          </p:sp>
        </mc:Choice>
        <mc:Fallback xmlns="">
          <p:sp>
            <p:nvSpPr>
              <p:cNvPr id="157" name="ZoneTexte 156"/>
              <p:cNvSpPr txBox="1">
                <a:spLocks noRot="1" noChangeAspect="1" noMove="1" noResize="1" noEditPoints="1" noAdjustHandles="1" noChangeArrowheads="1" noChangeShapeType="1" noTextEdit="1"/>
              </p:cNvSpPr>
              <p:nvPr/>
            </p:nvSpPr>
            <p:spPr>
              <a:xfrm>
                <a:off x="5289363" y="1224987"/>
                <a:ext cx="844398" cy="369332"/>
              </a:xfrm>
              <a:prstGeom prst="rect">
                <a:avLst/>
              </a:prstGeom>
              <a:blipFill>
                <a:blip r:embed="rId17"/>
                <a:stretch>
                  <a:fillRect/>
                </a:stretch>
              </a:blipFill>
            </p:spPr>
            <p:txBody>
              <a:bodyPr/>
              <a:lstStyle/>
              <a:p>
                <a:r>
                  <a:rPr lang="fr-FR">
                    <a:noFill/>
                  </a:rPr>
                  <a:t> </a:t>
                </a:r>
              </a:p>
            </p:txBody>
          </p:sp>
        </mc:Fallback>
      </mc:AlternateContent>
      <p:sp>
        <p:nvSpPr>
          <p:cNvPr id="158" name="ZoneTexte 157"/>
          <p:cNvSpPr txBox="1"/>
          <p:nvPr/>
        </p:nvSpPr>
        <p:spPr>
          <a:xfrm>
            <a:off x="10063205" y="4038418"/>
            <a:ext cx="1687578" cy="369332"/>
          </a:xfrm>
          <a:prstGeom prst="rect">
            <a:avLst/>
          </a:prstGeom>
          <a:noFill/>
        </p:spPr>
        <p:txBody>
          <a:bodyPr wrap="none" rtlCol="0">
            <a:spAutoFit/>
          </a:bodyPr>
          <a:lstStyle/>
          <a:p>
            <a:r>
              <a:rPr lang="fr-FR" dirty="0"/>
              <a:t>Cross-relaxation</a:t>
            </a:r>
          </a:p>
        </p:txBody>
      </p:sp>
      <mc:AlternateContent xmlns:mc="http://schemas.openxmlformats.org/markup-compatibility/2006" xmlns:a14="http://schemas.microsoft.com/office/drawing/2010/main">
        <mc:Choice Requires="a14">
          <p:sp>
            <p:nvSpPr>
              <p:cNvPr id="159" name="ZoneTexte 158"/>
              <p:cNvSpPr txBox="1"/>
              <p:nvPr/>
            </p:nvSpPr>
            <p:spPr>
              <a:xfrm>
                <a:off x="8488354" y="3469653"/>
                <a:ext cx="1983570"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𝛿</m:t>
                      </m:r>
                      <m:r>
                        <a:rPr lang="fr-FR" sz="2000" b="0" i="1" smtClean="0">
                          <a:latin typeface="Cambria Math" panose="02040503050406030204" pitchFamily="18" charset="0"/>
                        </a:rPr>
                        <m:t>𝐶</m:t>
                      </m:r>
                      <m:r>
                        <a:rPr lang="fr-FR" sz="2000" b="0" i="1" smtClean="0">
                          <a:latin typeface="Cambria Math" panose="02040503050406030204" pitchFamily="18" charset="0"/>
                        </a:rPr>
                        <m:t>=</m:t>
                      </m:r>
                      <m:r>
                        <a:rPr lang="fr-FR" sz="2000" b="0" i="1" smtClean="0">
                          <a:solidFill>
                            <a:srgbClr val="5AC6AC"/>
                          </a:solidFill>
                          <a:latin typeface="Cambria Math" panose="02040503050406030204" pitchFamily="18" charset="0"/>
                        </a:rPr>
                        <m:t>𝐶</m:t>
                      </m:r>
                      <m:r>
                        <a:rPr lang="fr-FR" sz="2000" b="0" i="1" smtClean="0">
                          <a:latin typeface="Cambria Math" panose="02040503050406030204" pitchFamily="18" charset="0"/>
                        </a:rPr>
                        <m:t>−</m:t>
                      </m:r>
                      <m:r>
                        <a:rPr lang="fr-FR" sz="2000" b="0" i="1" smtClean="0">
                          <a:solidFill>
                            <a:srgbClr val="FF9900"/>
                          </a:solidFill>
                          <a:latin typeface="Cambria Math" panose="02040503050406030204" pitchFamily="18" charset="0"/>
                        </a:rPr>
                        <m:t>𝐶</m:t>
                      </m:r>
                    </m:oMath>
                  </m:oMathPara>
                </a14:m>
                <a:endParaRPr lang="fr-FR" sz="2000" dirty="0"/>
              </a:p>
            </p:txBody>
          </p:sp>
        </mc:Choice>
        <mc:Fallback xmlns="">
          <p:sp>
            <p:nvSpPr>
              <p:cNvPr id="159" name="ZoneTexte 158"/>
              <p:cNvSpPr txBox="1">
                <a:spLocks noRot="1" noChangeAspect="1" noMove="1" noResize="1" noEditPoints="1" noAdjustHandles="1" noChangeArrowheads="1" noChangeShapeType="1" noTextEdit="1"/>
              </p:cNvSpPr>
              <p:nvPr/>
            </p:nvSpPr>
            <p:spPr>
              <a:xfrm>
                <a:off x="8488354" y="3469653"/>
                <a:ext cx="1983570" cy="400110"/>
              </a:xfrm>
              <a:prstGeom prst="rect">
                <a:avLst/>
              </a:prstGeom>
              <a:blipFill>
                <a:blip r:embed="rId1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0" name="ZoneTexte 159"/>
              <p:cNvSpPr txBox="1"/>
              <p:nvPr/>
            </p:nvSpPr>
            <p:spPr>
              <a:xfrm>
                <a:off x="7307091" y="1536659"/>
                <a:ext cx="785986" cy="39798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160" name="ZoneTexte 159"/>
              <p:cNvSpPr txBox="1">
                <a:spLocks noRot="1" noChangeAspect="1" noMove="1" noResize="1" noEditPoints="1" noAdjustHandles="1" noChangeArrowheads="1" noChangeShapeType="1" noTextEdit="1"/>
              </p:cNvSpPr>
              <p:nvPr/>
            </p:nvSpPr>
            <p:spPr>
              <a:xfrm>
                <a:off x="7307091" y="1536659"/>
                <a:ext cx="785986" cy="397986"/>
              </a:xfrm>
              <a:prstGeom prst="rect">
                <a:avLst/>
              </a:prstGeom>
              <a:blipFill>
                <a:blip r:embed="rId19"/>
                <a:stretch>
                  <a:fillRect b="-153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1" name="ZoneTexte 160"/>
              <p:cNvSpPr txBox="1"/>
              <p:nvPr/>
            </p:nvSpPr>
            <p:spPr>
              <a:xfrm>
                <a:off x="10906994" y="1519750"/>
                <a:ext cx="785986" cy="39798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161" name="ZoneTexte 160"/>
              <p:cNvSpPr txBox="1">
                <a:spLocks noRot="1" noChangeAspect="1" noMove="1" noResize="1" noEditPoints="1" noAdjustHandles="1" noChangeArrowheads="1" noChangeShapeType="1" noTextEdit="1"/>
              </p:cNvSpPr>
              <p:nvPr/>
            </p:nvSpPr>
            <p:spPr>
              <a:xfrm>
                <a:off x="10906994" y="1519750"/>
                <a:ext cx="785986" cy="397986"/>
              </a:xfrm>
              <a:prstGeom prst="rect">
                <a:avLst/>
              </a:prstGeom>
              <a:blipFill>
                <a:blip r:embed="rId20"/>
                <a:stretch>
                  <a:fillRect b="-1363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ZoneTexte 26">
                <a:extLst>
                  <a:ext uri="{FF2B5EF4-FFF2-40B4-BE49-F238E27FC236}">
                    <a16:creationId xmlns:a16="http://schemas.microsoft.com/office/drawing/2014/main" id="{388674BE-B8F9-D039-BBA8-6A95932E94D3}"/>
                  </a:ext>
                </a:extLst>
              </p:cNvPr>
              <p:cNvSpPr txBox="1"/>
              <p:nvPr/>
            </p:nvSpPr>
            <p:spPr>
              <a:xfrm>
                <a:off x="2873910" y="2814752"/>
                <a:ext cx="12982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m:oMathPara>
                </a14:m>
                <a:endParaRPr lang="fr-FR" dirty="0"/>
              </a:p>
            </p:txBody>
          </p:sp>
        </mc:Choice>
        <mc:Fallback xmlns="">
          <p:sp>
            <p:nvSpPr>
              <p:cNvPr id="2" name="ZoneTexte 26">
                <a:extLst>
                  <a:ext uri="{FF2B5EF4-FFF2-40B4-BE49-F238E27FC236}">
                    <a16:creationId xmlns:a16="http://schemas.microsoft.com/office/drawing/2014/main" id="{388674BE-B8F9-D039-BBA8-6A95932E94D3}"/>
                  </a:ext>
                </a:extLst>
              </p:cNvPr>
              <p:cNvSpPr txBox="1">
                <a:spLocks noRot="1" noChangeAspect="1" noMove="1" noResize="1" noEditPoints="1" noAdjustHandles="1" noChangeArrowheads="1" noChangeShapeType="1" noTextEdit="1"/>
              </p:cNvSpPr>
              <p:nvPr/>
            </p:nvSpPr>
            <p:spPr>
              <a:xfrm>
                <a:off x="2873910" y="2814752"/>
                <a:ext cx="1298241" cy="369332"/>
              </a:xfrm>
              <a:prstGeom prst="rect">
                <a:avLst/>
              </a:prstGeom>
              <a:blipFill>
                <a:blip r:embed="rId21"/>
                <a:stretch>
                  <a:fillRect b="-13333"/>
                </a:stretch>
              </a:blipFill>
            </p:spPr>
            <p:txBody>
              <a:bodyPr/>
              <a:lstStyle/>
              <a:p>
                <a:r>
                  <a:rPr lang="en-US">
                    <a:noFill/>
                  </a:rPr>
                  <a:t> </a:t>
                </a:r>
              </a:p>
            </p:txBody>
          </p:sp>
        </mc:Fallback>
      </mc:AlternateContent>
      <p:cxnSp>
        <p:nvCxnSpPr>
          <p:cNvPr id="6" name="Connecteur droit 31">
            <a:extLst>
              <a:ext uri="{FF2B5EF4-FFF2-40B4-BE49-F238E27FC236}">
                <a16:creationId xmlns:a16="http://schemas.microsoft.com/office/drawing/2014/main" id="{C75A76A0-282D-3801-537D-5018AEA692F0}"/>
              </a:ext>
            </a:extLst>
          </p:cNvPr>
          <p:cNvCxnSpPr/>
          <p:nvPr/>
        </p:nvCxnSpPr>
        <p:spPr>
          <a:xfrm>
            <a:off x="3054448" y="3462130"/>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37">
            <a:extLst>
              <a:ext uri="{FF2B5EF4-FFF2-40B4-BE49-F238E27FC236}">
                <a16:creationId xmlns:a16="http://schemas.microsoft.com/office/drawing/2014/main" id="{25D70FC8-5500-D555-387F-D92AA5008FB1}"/>
              </a:ext>
            </a:extLst>
          </p:cNvPr>
          <p:cNvCxnSpPr/>
          <p:nvPr/>
        </p:nvCxnSpPr>
        <p:spPr>
          <a:xfrm>
            <a:off x="3518451" y="3167270"/>
            <a:ext cx="0" cy="29486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23">
            <a:extLst>
              <a:ext uri="{FF2B5EF4-FFF2-40B4-BE49-F238E27FC236}">
                <a16:creationId xmlns:a16="http://schemas.microsoft.com/office/drawing/2014/main" id="{6FD9F998-0247-4259-0949-BDDFB8BC2EB8}"/>
              </a:ext>
            </a:extLst>
          </p:cNvPr>
          <p:cNvCxnSpPr/>
          <p:nvPr/>
        </p:nvCxnSpPr>
        <p:spPr>
          <a:xfrm flipV="1">
            <a:off x="3518451" y="5469834"/>
            <a:ext cx="0" cy="47376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24">
                <a:extLst>
                  <a:ext uri="{FF2B5EF4-FFF2-40B4-BE49-F238E27FC236}">
                    <a16:creationId xmlns:a16="http://schemas.microsoft.com/office/drawing/2014/main" id="{03AE36DA-57BA-8ED8-4176-D65A5F18C7EB}"/>
                  </a:ext>
                </a:extLst>
              </p:cNvPr>
              <p:cNvSpPr txBox="1"/>
              <p:nvPr/>
            </p:nvSpPr>
            <p:spPr>
              <a:xfrm>
                <a:off x="3061740" y="5999779"/>
                <a:ext cx="1277401" cy="369332"/>
              </a:xfrm>
              <a:prstGeom prst="rect">
                <a:avLst/>
              </a:prstGeom>
              <a:noFill/>
            </p:spPr>
            <p:txBody>
              <a:bodyPr wrap="none" rtlCol="0">
                <a:spAutoFit/>
              </a:bodyPr>
              <a:lstStyle/>
              <a:p>
                <a:r>
                  <a:rPr lang="fr-FR" b="0" dirty="0"/>
                  <a:t>|</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𝐼</m:t>
                        </m:r>
                      </m:sub>
                    </m:sSub>
                    <m:r>
                      <a:rPr lang="fr-FR" b="0" i="1" smtClean="0">
                        <a:latin typeface="Cambria Math" panose="02040503050406030204" pitchFamily="18" charset="0"/>
                      </a:rPr>
                      <m:t>|+</m:t>
                    </m:r>
                    <m:r>
                      <a:rPr lang="fr-FR" b="0" i="1" smtClean="0">
                        <a:latin typeface="Cambria Math" panose="02040503050406030204" pitchFamily="18" charset="0"/>
                      </a:rPr>
                      <m:t>𝐴</m:t>
                    </m:r>
                    <m:r>
                      <a:rPr lang="fr-FR" b="0" i="1" smtClean="0">
                        <a:latin typeface="Cambria Math" panose="02040503050406030204" pitchFamily="18" charset="0"/>
                      </a:rPr>
                      <m:t>/2</m:t>
                    </m:r>
                  </m:oMath>
                </a14:m>
                <a:endParaRPr lang="fr-FR" dirty="0"/>
              </a:p>
            </p:txBody>
          </p:sp>
        </mc:Choice>
        <mc:Fallback xmlns="">
          <p:sp>
            <p:nvSpPr>
              <p:cNvPr id="10" name="ZoneTexte 24">
                <a:extLst>
                  <a:ext uri="{FF2B5EF4-FFF2-40B4-BE49-F238E27FC236}">
                    <a16:creationId xmlns:a16="http://schemas.microsoft.com/office/drawing/2014/main" id="{03AE36DA-57BA-8ED8-4176-D65A5F18C7EB}"/>
                  </a:ext>
                </a:extLst>
              </p:cNvPr>
              <p:cNvSpPr txBox="1">
                <a:spLocks noRot="1" noChangeAspect="1" noMove="1" noResize="1" noEditPoints="1" noAdjustHandles="1" noChangeArrowheads="1" noChangeShapeType="1" noTextEdit="1"/>
              </p:cNvSpPr>
              <p:nvPr/>
            </p:nvSpPr>
            <p:spPr>
              <a:xfrm>
                <a:off x="3061740" y="5999779"/>
                <a:ext cx="1277401" cy="369332"/>
              </a:xfrm>
              <a:prstGeom prst="rect">
                <a:avLst/>
              </a:prstGeom>
              <a:blipFill>
                <a:blip r:embed="rId22"/>
                <a:stretch>
                  <a:fillRect l="-3810" t="-8197" b="-24590"/>
                </a:stretch>
              </a:blipFill>
            </p:spPr>
            <p:txBody>
              <a:bodyPr/>
              <a:lstStyle/>
              <a:p>
                <a:r>
                  <a:rPr lang="en-US">
                    <a:noFill/>
                  </a:rPr>
                  <a:t> </a:t>
                </a:r>
              </a:p>
            </p:txBody>
          </p:sp>
        </mc:Fallback>
      </mc:AlternateContent>
      <p:cxnSp>
        <p:nvCxnSpPr>
          <p:cNvPr id="11" name="Connecteur droit 38">
            <a:extLst>
              <a:ext uri="{FF2B5EF4-FFF2-40B4-BE49-F238E27FC236}">
                <a16:creationId xmlns:a16="http://schemas.microsoft.com/office/drawing/2014/main" id="{F6B46B47-CF3D-AAC5-D015-515A69E202CC}"/>
              </a:ext>
            </a:extLst>
          </p:cNvPr>
          <p:cNvCxnSpPr/>
          <p:nvPr/>
        </p:nvCxnSpPr>
        <p:spPr>
          <a:xfrm>
            <a:off x="3054447" y="5940286"/>
            <a:ext cx="46400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39">
            <a:extLst>
              <a:ext uri="{FF2B5EF4-FFF2-40B4-BE49-F238E27FC236}">
                <a16:creationId xmlns:a16="http://schemas.microsoft.com/office/drawing/2014/main" id="{E1BF78A2-D4CE-1ABD-D30D-687F49F63BB2}"/>
              </a:ext>
            </a:extLst>
          </p:cNvPr>
          <p:cNvCxnSpPr>
            <a:cxnSpLocks/>
          </p:cNvCxnSpPr>
          <p:nvPr/>
        </p:nvCxnSpPr>
        <p:spPr>
          <a:xfrm>
            <a:off x="3518450" y="5459895"/>
            <a:ext cx="7116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43031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p:nvPr/>
        </p:nvSpPr>
        <p:spPr>
          <a:xfrm>
            <a:off x="5489214" y="251549"/>
            <a:ext cx="1504131" cy="584775"/>
          </a:xfrm>
          <a:prstGeom prst="rect">
            <a:avLst/>
          </a:prstGeom>
          <a:noFill/>
        </p:spPr>
        <p:txBody>
          <a:bodyPr wrap="none" rtlCol="0">
            <a:spAutoFit/>
          </a:bodyPr>
          <a:lstStyle/>
          <a:p>
            <a:pPr algn="ctr"/>
            <a:r>
              <a:rPr lang="fr-FR" sz="3200" dirty="0" err="1">
                <a:solidFill>
                  <a:srgbClr val="FF0000"/>
                </a:solidFill>
              </a:rPr>
              <a:t>Wishlist</a:t>
            </a:r>
            <a:endParaRPr lang="fr-FR" sz="3200" dirty="0">
              <a:solidFill>
                <a:srgbClr val="FF0000"/>
              </a:solidFill>
            </a:endParaRPr>
          </a:p>
        </p:txBody>
      </p:sp>
      <p:grpSp>
        <p:nvGrpSpPr>
          <p:cNvPr id="9" name="Group 8"/>
          <p:cNvGrpSpPr/>
          <p:nvPr/>
        </p:nvGrpSpPr>
        <p:grpSpPr>
          <a:xfrm>
            <a:off x="3066278" y="1237673"/>
            <a:ext cx="6350000" cy="3953164"/>
            <a:chOff x="2667000" y="0"/>
            <a:chExt cx="6350000" cy="395316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7745"/>
            <a:stretch/>
          </p:blipFill>
          <p:spPr>
            <a:xfrm>
              <a:off x="2667000" y="0"/>
              <a:ext cx="6350000" cy="3953164"/>
            </a:xfrm>
            <a:prstGeom prst="rect">
              <a:avLst/>
            </a:prstGeom>
          </p:spPr>
        </p:pic>
        <p:sp>
          <p:nvSpPr>
            <p:cNvPr id="6" name="ZoneTexte 29"/>
            <p:cNvSpPr txBox="1"/>
            <p:nvPr/>
          </p:nvSpPr>
          <p:spPr>
            <a:xfrm>
              <a:off x="3946897" y="1888915"/>
              <a:ext cx="3790205" cy="1938992"/>
            </a:xfrm>
            <a:prstGeom prst="rect">
              <a:avLst/>
            </a:prstGeom>
            <a:noFill/>
          </p:spPr>
          <p:txBody>
            <a:bodyPr wrap="none" rtlCol="0">
              <a:spAutoFit/>
            </a:bodyPr>
            <a:lstStyle/>
            <a:p>
              <a:pPr marL="342900" indent="-342900">
                <a:buFont typeface="Wingdings" panose="05000000000000000000" pitchFamily="2" charset="2"/>
                <a:buChar char="ü"/>
              </a:pPr>
              <a:r>
                <a:rPr lang="fr-FR" sz="2400" dirty="0" err="1"/>
                <a:t>Nuclear</a:t>
              </a:r>
              <a:r>
                <a:rPr lang="fr-FR" sz="2400" dirty="0"/>
                <a:t> state </a:t>
              </a:r>
              <a:r>
                <a:rPr lang="fr-FR" sz="2400" dirty="0" err="1"/>
                <a:t>readout</a:t>
              </a:r>
              <a:endParaRPr lang="fr-FR" sz="2400" dirty="0"/>
            </a:p>
            <a:p>
              <a:pPr marL="342900" indent="-342900">
                <a:buFont typeface="Arial" panose="020B0604020202020204" pitchFamily="34" charset="0"/>
                <a:buChar char="•"/>
              </a:pPr>
              <a:r>
                <a:rPr lang="en-US" sz="2400" dirty="0"/>
                <a:t>Nuclear state initialization</a:t>
              </a:r>
            </a:p>
            <a:p>
              <a:pPr marL="342900" indent="-342900">
                <a:buFont typeface="Arial" panose="020B0604020202020204" pitchFamily="34" charset="0"/>
                <a:buChar char="•"/>
              </a:pPr>
              <a:r>
                <a:rPr lang="en-US" sz="2400" dirty="0"/>
                <a:t>Coherent single spin gates</a:t>
              </a:r>
            </a:p>
            <a:p>
              <a:pPr marL="342900" indent="-342900">
                <a:buFont typeface="Arial" panose="020B0604020202020204" pitchFamily="34" charset="0"/>
                <a:buChar char="•"/>
              </a:pPr>
              <a:r>
                <a:rPr lang="en-US" sz="2400" dirty="0"/>
                <a:t>Long coherence time</a:t>
              </a:r>
            </a:p>
            <a:p>
              <a:pPr marL="342900" indent="-342900">
                <a:buFont typeface="Arial" panose="020B0604020202020204" pitchFamily="34" charset="0"/>
                <a:buChar char="•"/>
              </a:pPr>
              <a:r>
                <a:rPr lang="en-US" sz="2400" dirty="0"/>
                <a:t>2-qubit gates</a:t>
              </a:r>
              <a:endParaRPr lang="fr-FR" sz="2400" dirty="0"/>
            </a:p>
          </p:txBody>
        </p:sp>
      </p:grpSp>
    </p:spTree>
    <p:extLst>
      <p:ext uri="{BB962C8B-B14F-4D97-AF65-F5344CB8AC3E}">
        <p14:creationId xmlns:p14="http://schemas.microsoft.com/office/powerpoint/2010/main" val="1310535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591E-A3E8-8F25-DB74-1CF584A8754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D926ED53-3D28-1FEF-51B4-76C100299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30" t="84955" r="24119"/>
          <a:stretch/>
        </p:blipFill>
        <p:spPr>
          <a:xfrm>
            <a:off x="5812292" y="3990103"/>
            <a:ext cx="723569" cy="696723"/>
          </a:xfrm>
          <a:prstGeom prst="rect">
            <a:avLst/>
          </a:prstGeom>
        </p:spPr>
      </p:pic>
      <p:pic>
        <p:nvPicPr>
          <p:cNvPr id="67" name="Picture 66">
            <a:extLst>
              <a:ext uri="{FF2B5EF4-FFF2-40B4-BE49-F238E27FC236}">
                <a16:creationId xmlns:a16="http://schemas.microsoft.com/office/drawing/2014/main" id="{BFB4EB78-7410-849B-DE62-A2E44C439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30" t="84955" r="24119"/>
          <a:stretch/>
        </p:blipFill>
        <p:spPr>
          <a:xfrm flipV="1">
            <a:off x="5812291" y="1566768"/>
            <a:ext cx="723569" cy="696723"/>
          </a:xfrm>
          <a:prstGeom prst="rect">
            <a:avLst/>
          </a:prstGeom>
        </p:spPr>
      </p:pic>
      <mc:AlternateContent xmlns:mc="http://schemas.openxmlformats.org/markup-compatibility/2006" xmlns:a14="http://schemas.microsoft.com/office/drawing/2010/main">
        <mc:Choice Requires="a14">
          <p:sp>
            <p:nvSpPr>
              <p:cNvPr id="23" name="ZoneTexte 11">
                <a:extLst>
                  <a:ext uri="{FF2B5EF4-FFF2-40B4-BE49-F238E27FC236}">
                    <a16:creationId xmlns:a16="http://schemas.microsoft.com/office/drawing/2014/main" id="{27D3EC70-59CD-63BD-5874-12508B4C742D}"/>
                  </a:ext>
                </a:extLst>
              </p:cNvPr>
              <p:cNvSpPr txBox="1"/>
              <p:nvPr/>
            </p:nvSpPr>
            <p:spPr>
              <a:xfrm>
                <a:off x="8783181" y="2925417"/>
                <a:ext cx="2791149" cy="402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b="1" i="1" smtClean="0">
                              <a:solidFill>
                                <a:srgbClr val="FFC000"/>
                              </a:solidFill>
                              <a:latin typeface="Cambria Math" panose="02040503050406030204" pitchFamily="18" charset="0"/>
                            </a:rPr>
                          </m:ctrlPr>
                        </m:sSubPr>
                        <m:e>
                          <m:r>
                            <a:rPr lang="fr-FR" sz="2400" b="1" i="1">
                              <a:solidFill>
                                <a:srgbClr val="FFC000"/>
                              </a:solidFill>
                              <a:latin typeface="Cambria Math" panose="02040503050406030204" pitchFamily="18" charset="0"/>
                            </a:rPr>
                            <m:t>𝝎</m:t>
                          </m:r>
                        </m:e>
                        <m:sub>
                          <m:r>
                            <a:rPr lang="it-IT" sz="2400" b="1" i="1">
                              <a:solidFill>
                                <a:srgbClr val="FFC000"/>
                              </a:solidFill>
                              <a:latin typeface="Cambria Math" panose="02040503050406030204" pitchFamily="18" charset="0"/>
                            </a:rPr>
                            <m:t>𝒂</m:t>
                          </m:r>
                        </m:sub>
                      </m:sSub>
                      <m:r>
                        <a:rPr lang="it-IT" sz="2400" b="1" i="1" smtClean="0">
                          <a:latin typeface="Cambria Math" panose="02040503050406030204" pitchFamily="18" charset="0"/>
                        </a:rPr>
                        <m:t>+</m:t>
                      </m:r>
                      <m:sSub>
                        <m:sSubPr>
                          <m:ctrlPr>
                            <a:rPr lang="fr-FR" sz="2400" b="1" i="1">
                              <a:solidFill>
                                <a:srgbClr val="7030A0"/>
                              </a:solidFill>
                              <a:latin typeface="Cambria Math" panose="02040503050406030204" pitchFamily="18" charset="0"/>
                            </a:rPr>
                          </m:ctrlPr>
                        </m:sSubPr>
                        <m:e>
                          <m:r>
                            <a:rPr lang="fr-FR" sz="2400" b="1" i="1">
                              <a:solidFill>
                                <a:srgbClr val="7030A0"/>
                              </a:solidFill>
                              <a:latin typeface="Cambria Math" panose="02040503050406030204" pitchFamily="18" charset="0"/>
                            </a:rPr>
                            <m:t>𝝎</m:t>
                          </m:r>
                        </m:e>
                        <m:sub>
                          <m:r>
                            <a:rPr lang="fr-FR" sz="2400" b="1" i="1">
                              <a:solidFill>
                                <a:srgbClr val="7030A0"/>
                              </a:solidFill>
                              <a:latin typeface="Cambria Math" panose="02040503050406030204" pitchFamily="18" charset="0"/>
                            </a:rPr>
                            <m:t>𝒑</m:t>
                          </m:r>
                        </m:sub>
                      </m:sSub>
                      <m:r>
                        <a:rPr lang="fr-FR" sz="2400" b="1" i="1" smtClean="0">
                          <a:latin typeface="Cambria Math" panose="02040503050406030204" pitchFamily="18" charset="0"/>
                        </a:rPr>
                        <m:t>=</m:t>
                      </m:r>
                      <m:sSub>
                        <m:sSubPr>
                          <m:ctrlPr>
                            <a:rPr lang="fr-FR" sz="2400" b="1" i="1" smtClean="0">
                              <a:solidFill>
                                <a:srgbClr val="0F70B7"/>
                              </a:solidFill>
                              <a:latin typeface="Cambria Math" panose="02040503050406030204" pitchFamily="18" charset="0"/>
                            </a:rPr>
                          </m:ctrlPr>
                        </m:sSubPr>
                        <m:e>
                          <m:r>
                            <a:rPr lang="fr-FR" sz="2400" b="1" i="1" smtClean="0">
                              <a:solidFill>
                                <a:srgbClr val="0F70B7"/>
                              </a:solidFill>
                              <a:latin typeface="Cambria Math" charset="0"/>
                            </a:rPr>
                            <m:t>𝝎</m:t>
                          </m:r>
                        </m:e>
                        <m:sub>
                          <m:r>
                            <a:rPr lang="fr-FR" sz="2400" b="1" i="1" smtClean="0">
                              <a:solidFill>
                                <a:srgbClr val="0F70B7"/>
                              </a:solidFill>
                              <a:latin typeface="Cambria Math" panose="02040503050406030204" pitchFamily="18" charset="0"/>
                            </a:rPr>
                            <m:t>𝒒</m:t>
                          </m:r>
                        </m:sub>
                      </m:sSub>
                      <m:r>
                        <a:rPr lang="fr-FR" sz="2400" b="1" i="1" smtClean="0">
                          <a:latin typeface="Cambria Math" panose="02040503050406030204" pitchFamily="18" charset="0"/>
                        </a:rPr>
                        <m:t>+</m:t>
                      </m:r>
                      <m:sSub>
                        <m:sSubPr>
                          <m:ctrlPr>
                            <a:rPr lang="fr-FR" sz="2400" b="1" i="1" smtClean="0">
                              <a:solidFill>
                                <a:srgbClr val="00B050"/>
                              </a:solidFill>
                              <a:latin typeface="Cambria Math" panose="02040503050406030204" pitchFamily="18" charset="0"/>
                            </a:rPr>
                          </m:ctrlPr>
                        </m:sSubPr>
                        <m:e>
                          <m:r>
                            <a:rPr lang="fr-FR" sz="2400" b="1" i="1" smtClean="0">
                              <a:solidFill>
                                <a:srgbClr val="00B050"/>
                              </a:solidFill>
                              <a:latin typeface="Cambria Math" panose="02040503050406030204" pitchFamily="18" charset="0"/>
                            </a:rPr>
                            <m:t>𝝎</m:t>
                          </m:r>
                        </m:e>
                        <m:sub>
                          <m:r>
                            <a:rPr lang="it-IT" sz="2400" b="1" i="1" smtClean="0">
                              <a:solidFill>
                                <a:srgbClr val="00B050"/>
                              </a:solidFill>
                              <a:latin typeface="Cambria Math" panose="02040503050406030204" pitchFamily="18" charset="0"/>
                            </a:rPr>
                            <m:t>𝒃</m:t>
                          </m:r>
                        </m:sub>
                      </m:sSub>
                    </m:oMath>
                  </m:oMathPara>
                </a14:m>
                <a:endParaRPr lang="fr-FR" sz="2000" b="1" dirty="0"/>
              </a:p>
            </p:txBody>
          </p:sp>
        </mc:Choice>
        <mc:Fallback xmlns="">
          <p:sp>
            <p:nvSpPr>
              <p:cNvPr id="23" name="ZoneTexte 11">
                <a:extLst>
                  <a:ext uri="{FF2B5EF4-FFF2-40B4-BE49-F238E27FC236}">
                    <a16:creationId xmlns:a16="http://schemas.microsoft.com/office/drawing/2014/main" id="{27D3EC70-59CD-63BD-5874-12508B4C742D}"/>
                  </a:ext>
                </a:extLst>
              </p:cNvPr>
              <p:cNvSpPr txBox="1">
                <a:spLocks noRot="1" noChangeAspect="1" noMove="1" noResize="1" noEditPoints="1" noAdjustHandles="1" noChangeArrowheads="1" noChangeShapeType="1" noTextEdit="1"/>
              </p:cNvSpPr>
              <p:nvPr/>
            </p:nvSpPr>
            <p:spPr>
              <a:xfrm>
                <a:off x="8783181" y="2925417"/>
                <a:ext cx="2791149" cy="402546"/>
              </a:xfrm>
              <a:prstGeom prst="rect">
                <a:avLst/>
              </a:prstGeom>
              <a:blipFill>
                <a:blip r:embed="rId4"/>
                <a:stretch>
                  <a:fillRect l="-1092" r="-873" b="-19697"/>
                </a:stretch>
              </a:blipFill>
            </p:spPr>
            <p:txBody>
              <a:bodyPr/>
              <a:lstStyle/>
              <a:p>
                <a:r>
                  <a:rPr lang="en-US">
                    <a:noFill/>
                  </a:rPr>
                  <a:t> </a:t>
                </a:r>
              </a:p>
            </p:txBody>
          </p:sp>
        </mc:Fallback>
      </mc:AlternateContent>
      <p:pic>
        <p:nvPicPr>
          <p:cNvPr id="30" name="Image" descr="Image">
            <a:extLst>
              <a:ext uri="{FF2B5EF4-FFF2-40B4-BE49-F238E27FC236}">
                <a16:creationId xmlns:a16="http://schemas.microsoft.com/office/drawing/2014/main" id="{6E442F92-BB67-8D3C-A10F-68144E3352C8}"/>
              </a:ext>
            </a:extLst>
          </p:cNvPr>
          <p:cNvPicPr>
            <a:picLocks noChangeAspect="1"/>
          </p:cNvPicPr>
          <p:nvPr/>
        </p:nvPicPr>
        <p:blipFill rotWithShape="1">
          <a:blip r:embed="rId5"/>
          <a:srcRect l="38740" t="59403" r="43540" b="8249"/>
          <a:stretch/>
        </p:blipFill>
        <p:spPr>
          <a:xfrm rot="2625755">
            <a:off x="4748932" y="3587834"/>
            <a:ext cx="774700" cy="1168400"/>
          </a:xfrm>
          <a:prstGeom prst="rect">
            <a:avLst/>
          </a:prstGeom>
          <a:ln w="12700">
            <a:miter lim="400000"/>
          </a:ln>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7ADBD1-8433-75CD-A9C1-79326BCE323C}"/>
                  </a:ext>
                </a:extLst>
              </p:cNvPr>
              <p:cNvSpPr txBox="1"/>
              <p:nvPr/>
            </p:nvSpPr>
            <p:spPr>
              <a:xfrm>
                <a:off x="4195561" y="4496880"/>
                <a:ext cx="512191"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7030A0"/>
                              </a:solidFill>
                              <a:latin typeface="Cambria Math" panose="02040503050406030204" pitchFamily="18" charset="0"/>
                            </a:rPr>
                          </m:ctrlPr>
                        </m:sSubPr>
                        <m:e>
                          <m:r>
                            <a:rPr lang="it-IT" sz="2800" b="0" i="1" smtClean="0">
                              <a:solidFill>
                                <a:srgbClr val="7030A0"/>
                              </a:solidFill>
                              <a:latin typeface="Cambria Math" panose="02040503050406030204" pitchFamily="18" charset="0"/>
                            </a:rPr>
                            <m:t>𝜔</m:t>
                          </m:r>
                        </m:e>
                        <m:sub>
                          <m:r>
                            <a:rPr lang="it-IT" sz="2800" b="0" i="1" smtClean="0">
                              <a:solidFill>
                                <a:srgbClr val="7030A0"/>
                              </a:solidFill>
                              <a:latin typeface="Cambria Math" panose="02040503050406030204" pitchFamily="18" charset="0"/>
                            </a:rPr>
                            <m:t>𝑝</m:t>
                          </m:r>
                        </m:sub>
                      </m:sSub>
                    </m:oMath>
                  </m:oMathPara>
                </a14:m>
                <a:endParaRPr lang="fr-FR" sz="2800" dirty="0">
                  <a:solidFill>
                    <a:srgbClr val="7030A0"/>
                  </a:solidFill>
                </a:endParaRPr>
              </a:p>
            </p:txBody>
          </p:sp>
        </mc:Choice>
        <mc:Fallback xmlns="">
          <p:sp>
            <p:nvSpPr>
              <p:cNvPr id="31" name="TextBox 30">
                <a:extLst>
                  <a:ext uri="{FF2B5EF4-FFF2-40B4-BE49-F238E27FC236}">
                    <a16:creationId xmlns:a16="http://schemas.microsoft.com/office/drawing/2014/main" id="{847ADBD1-8433-75CD-A9C1-79326BCE323C}"/>
                  </a:ext>
                </a:extLst>
              </p:cNvPr>
              <p:cNvSpPr txBox="1">
                <a:spLocks noRot="1" noChangeAspect="1" noMove="1" noResize="1" noEditPoints="1" noAdjustHandles="1" noChangeArrowheads="1" noChangeShapeType="1" noTextEdit="1"/>
              </p:cNvSpPr>
              <p:nvPr/>
            </p:nvSpPr>
            <p:spPr>
              <a:xfrm>
                <a:off x="4195561" y="4496880"/>
                <a:ext cx="512191" cy="4641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A745926-2A8F-3C3B-A350-22A70378DCAC}"/>
                  </a:ext>
                </a:extLst>
              </p:cNvPr>
              <p:cNvSpPr txBox="1"/>
              <p:nvPr/>
            </p:nvSpPr>
            <p:spPr>
              <a:xfrm>
                <a:off x="1950341" y="2801534"/>
                <a:ext cx="513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FFC000"/>
                              </a:solidFill>
                              <a:latin typeface="Cambria Math" panose="02040503050406030204" pitchFamily="18" charset="0"/>
                            </a:rPr>
                          </m:ctrlPr>
                        </m:sSubPr>
                        <m:e>
                          <m:r>
                            <a:rPr lang="it-IT" sz="2800" b="0" i="1" smtClean="0">
                              <a:solidFill>
                                <a:srgbClr val="FFC000"/>
                              </a:solidFill>
                              <a:latin typeface="Cambria Math" panose="02040503050406030204" pitchFamily="18" charset="0"/>
                            </a:rPr>
                            <m:t>𝜔</m:t>
                          </m:r>
                        </m:e>
                        <m:sub>
                          <m:r>
                            <a:rPr lang="it-IT" sz="2800" b="0" i="1" smtClean="0">
                              <a:solidFill>
                                <a:srgbClr val="FFC000"/>
                              </a:solidFill>
                              <a:latin typeface="Cambria Math" panose="02040503050406030204" pitchFamily="18" charset="0"/>
                            </a:rPr>
                            <m:t>𝑎</m:t>
                          </m:r>
                        </m:sub>
                      </m:sSub>
                    </m:oMath>
                  </m:oMathPara>
                </a14:m>
                <a:endParaRPr lang="fr-FR" sz="2800" dirty="0">
                  <a:solidFill>
                    <a:schemeClr val="accent2"/>
                  </a:solidFill>
                </a:endParaRPr>
              </a:p>
            </p:txBody>
          </p:sp>
        </mc:Choice>
        <mc:Fallback xmlns="">
          <p:sp>
            <p:nvSpPr>
              <p:cNvPr id="32" name="TextBox 31">
                <a:extLst>
                  <a:ext uri="{FF2B5EF4-FFF2-40B4-BE49-F238E27FC236}">
                    <a16:creationId xmlns:a16="http://schemas.microsoft.com/office/drawing/2014/main" id="{DA745926-2A8F-3C3B-A350-22A70378DCAC}"/>
                  </a:ext>
                </a:extLst>
              </p:cNvPr>
              <p:cNvSpPr txBox="1">
                <a:spLocks noRot="1" noChangeAspect="1" noMove="1" noResize="1" noEditPoints="1" noAdjustHandles="1" noChangeArrowheads="1" noChangeShapeType="1" noTextEdit="1"/>
              </p:cNvSpPr>
              <p:nvPr/>
            </p:nvSpPr>
            <p:spPr>
              <a:xfrm>
                <a:off x="1950341" y="2801534"/>
                <a:ext cx="513794"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4903AF-FE3C-53AC-F721-C547E967DA83}"/>
                  </a:ext>
                </a:extLst>
              </p:cNvPr>
              <p:cNvSpPr txBox="1"/>
              <p:nvPr/>
            </p:nvSpPr>
            <p:spPr>
              <a:xfrm>
                <a:off x="6375608" y="891813"/>
                <a:ext cx="5220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00B050"/>
                              </a:solidFill>
                              <a:latin typeface="Cambria Math" panose="02040503050406030204" pitchFamily="18" charset="0"/>
                            </a:rPr>
                          </m:ctrlPr>
                        </m:sSubPr>
                        <m:e>
                          <m:r>
                            <a:rPr lang="it-IT" sz="2800" b="0" i="1" smtClean="0">
                              <a:solidFill>
                                <a:srgbClr val="00B050"/>
                              </a:solidFill>
                              <a:latin typeface="Cambria Math" panose="02040503050406030204" pitchFamily="18" charset="0"/>
                            </a:rPr>
                            <m:t>𝜔</m:t>
                          </m:r>
                        </m:e>
                        <m:sub>
                          <m:r>
                            <a:rPr lang="it-IT" sz="2800" b="0" i="1" smtClean="0">
                              <a:solidFill>
                                <a:srgbClr val="00B050"/>
                              </a:solidFill>
                              <a:latin typeface="Cambria Math" panose="02040503050406030204" pitchFamily="18" charset="0"/>
                            </a:rPr>
                            <m:t>𝑏</m:t>
                          </m:r>
                        </m:sub>
                      </m:sSub>
                    </m:oMath>
                  </m:oMathPara>
                </a14:m>
                <a:endParaRPr lang="fr-FR" sz="2800" dirty="0">
                  <a:solidFill>
                    <a:schemeClr val="accent6">
                      <a:lumMod val="75000"/>
                    </a:schemeClr>
                  </a:solidFill>
                </a:endParaRPr>
              </a:p>
            </p:txBody>
          </p:sp>
        </mc:Choice>
        <mc:Fallback xmlns="">
          <p:sp>
            <p:nvSpPr>
              <p:cNvPr id="33" name="TextBox 32">
                <a:extLst>
                  <a:ext uri="{FF2B5EF4-FFF2-40B4-BE49-F238E27FC236}">
                    <a16:creationId xmlns:a16="http://schemas.microsoft.com/office/drawing/2014/main" id="{6E4903AF-FE3C-53AC-F721-C547E967DA83}"/>
                  </a:ext>
                </a:extLst>
              </p:cNvPr>
              <p:cNvSpPr txBox="1">
                <a:spLocks noRot="1" noChangeAspect="1" noMove="1" noResize="1" noEditPoints="1" noAdjustHandles="1" noChangeArrowheads="1" noChangeShapeType="1" noTextEdit="1"/>
              </p:cNvSpPr>
              <p:nvPr/>
            </p:nvSpPr>
            <p:spPr>
              <a:xfrm>
                <a:off x="6375608" y="891813"/>
                <a:ext cx="522066" cy="430887"/>
              </a:xfrm>
              <a:prstGeom prst="rect">
                <a:avLst/>
              </a:prstGeom>
              <a:blipFill>
                <a:blip r:embed="rId8"/>
                <a:stretch>
                  <a:fillRect/>
                </a:stretch>
              </a:blipFill>
            </p:spPr>
            <p:txBody>
              <a:bodyPr/>
              <a:lstStyle/>
              <a:p>
                <a:r>
                  <a:rPr lang="en-US">
                    <a:noFill/>
                  </a:rPr>
                  <a:t> </a:t>
                </a:r>
              </a:p>
            </p:txBody>
          </p:sp>
        </mc:Fallback>
      </mc:AlternateContent>
      <p:pic>
        <p:nvPicPr>
          <p:cNvPr id="36" name="Image" descr="Image">
            <a:extLst>
              <a:ext uri="{FF2B5EF4-FFF2-40B4-BE49-F238E27FC236}">
                <a16:creationId xmlns:a16="http://schemas.microsoft.com/office/drawing/2014/main" id="{BC591D8B-81AD-A8FF-2964-89A46D88EBFB}"/>
              </a:ext>
            </a:extLst>
          </p:cNvPr>
          <p:cNvPicPr>
            <a:picLocks noChangeAspect="1"/>
          </p:cNvPicPr>
          <p:nvPr/>
        </p:nvPicPr>
        <p:blipFill rotWithShape="1">
          <a:blip r:embed="rId9"/>
          <a:srcRect l="2908" t="46656" r="80369" b="38873"/>
          <a:stretch/>
        </p:blipFill>
        <p:spPr>
          <a:xfrm>
            <a:off x="2991872" y="2868795"/>
            <a:ext cx="1138176" cy="459168"/>
          </a:xfrm>
          <a:prstGeom prst="rect">
            <a:avLst/>
          </a:prstGeom>
          <a:ln w="12700">
            <a:miter lim="400000"/>
          </a:ln>
        </p:spPr>
      </p:pic>
      <p:sp>
        <p:nvSpPr>
          <p:cNvPr id="25" name="TextBox 6">
            <a:extLst>
              <a:ext uri="{FF2B5EF4-FFF2-40B4-BE49-F238E27FC236}">
                <a16:creationId xmlns:a16="http://schemas.microsoft.com/office/drawing/2014/main" id="{C194BD51-48B5-865F-D2AB-C8F1834EEF49}"/>
              </a:ext>
            </a:extLst>
          </p:cNvPr>
          <p:cNvSpPr txBox="1"/>
          <p:nvPr/>
        </p:nvSpPr>
        <p:spPr>
          <a:xfrm>
            <a:off x="4764546" y="248701"/>
            <a:ext cx="2662908" cy="523220"/>
          </a:xfrm>
          <a:prstGeom prst="rect">
            <a:avLst/>
          </a:prstGeom>
          <a:noFill/>
        </p:spPr>
        <p:txBody>
          <a:bodyPr wrap="none" rtlCol="0">
            <a:spAutoFit/>
          </a:bodyPr>
          <a:lstStyle/>
          <a:p>
            <a:r>
              <a:rPr lang="it-IT" sz="2800" dirty="0">
                <a:solidFill>
                  <a:srgbClr val="FF0000"/>
                </a:solidFill>
                <a:latin typeface="Arial" panose="020B0604020202020204" pitchFamily="34" charset="0"/>
                <a:cs typeface="Arial" panose="020B0604020202020204" pitchFamily="34" charset="0"/>
              </a:rPr>
              <a:t>SMPD principle</a:t>
            </a:r>
            <a:endParaRPr lang="fr-FR" sz="2800" dirty="0">
              <a:solidFill>
                <a:srgbClr val="FF0000"/>
              </a:solidFill>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0E718949-AC5A-D54A-7868-A8524D967B41}"/>
              </a:ext>
            </a:extLst>
          </p:cNvPr>
          <p:cNvSpPr/>
          <p:nvPr/>
        </p:nvSpPr>
        <p:spPr>
          <a:xfrm rot="5400000">
            <a:off x="4763967" y="2420604"/>
            <a:ext cx="2770878" cy="1388733"/>
          </a:xfrm>
          <a:custGeom>
            <a:avLst/>
            <a:gdLst>
              <a:gd name="connsiteX0" fmla="*/ 141199 w 2770878"/>
              <a:gd name="connsiteY0" fmla="*/ 0 h 1388733"/>
              <a:gd name="connsiteX1" fmla="*/ 174833 w 2770878"/>
              <a:gd name="connsiteY1" fmla="*/ 3375 h 1388733"/>
              <a:gd name="connsiteX2" fmla="*/ 1385439 w 2770878"/>
              <a:gd name="connsiteY2" fmla="*/ 51000 h 1388733"/>
              <a:gd name="connsiteX3" fmla="*/ 2596046 w 2770878"/>
              <a:gd name="connsiteY3" fmla="*/ 3375 h 1388733"/>
              <a:gd name="connsiteX4" fmla="*/ 2629680 w 2770878"/>
              <a:gd name="connsiteY4" fmla="*/ 0 h 1388733"/>
              <a:gd name="connsiteX5" fmla="*/ 2662004 w 2770878"/>
              <a:gd name="connsiteY5" fmla="*/ 76837 h 1388733"/>
              <a:gd name="connsiteX6" fmla="*/ 2770878 w 2770878"/>
              <a:gd name="connsiteY6" fmla="*/ 694367 h 1388733"/>
              <a:gd name="connsiteX7" fmla="*/ 2662004 w 2770878"/>
              <a:gd name="connsiteY7" fmla="*/ 1311897 h 1388733"/>
              <a:gd name="connsiteX8" fmla="*/ 2629680 w 2770878"/>
              <a:gd name="connsiteY8" fmla="*/ 1388733 h 1388733"/>
              <a:gd name="connsiteX9" fmla="*/ 2596046 w 2770878"/>
              <a:gd name="connsiteY9" fmla="*/ 1385358 h 1388733"/>
              <a:gd name="connsiteX10" fmla="*/ 1385439 w 2770878"/>
              <a:gd name="connsiteY10" fmla="*/ 1337733 h 1388733"/>
              <a:gd name="connsiteX11" fmla="*/ 174833 w 2770878"/>
              <a:gd name="connsiteY11" fmla="*/ 1385358 h 1388733"/>
              <a:gd name="connsiteX12" fmla="*/ 141199 w 2770878"/>
              <a:gd name="connsiteY12" fmla="*/ 1388733 h 1388733"/>
              <a:gd name="connsiteX13" fmla="*/ 108875 w 2770878"/>
              <a:gd name="connsiteY13" fmla="*/ 1311897 h 1388733"/>
              <a:gd name="connsiteX14" fmla="*/ 0 w 2770878"/>
              <a:gd name="connsiteY14" fmla="*/ 694367 h 1388733"/>
              <a:gd name="connsiteX15" fmla="*/ 108875 w 2770878"/>
              <a:gd name="connsiteY15" fmla="*/ 76837 h 13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0878" h="1388733">
                <a:moveTo>
                  <a:pt x="141199" y="0"/>
                </a:moveTo>
                <a:lnTo>
                  <a:pt x="174833" y="3375"/>
                </a:lnTo>
                <a:cubicBezTo>
                  <a:pt x="565870" y="34601"/>
                  <a:pt x="970747" y="51000"/>
                  <a:pt x="1385439" y="51000"/>
                </a:cubicBezTo>
                <a:cubicBezTo>
                  <a:pt x="1800131" y="51000"/>
                  <a:pt x="2205009" y="34601"/>
                  <a:pt x="2596046" y="3375"/>
                </a:cubicBezTo>
                <a:lnTo>
                  <a:pt x="2629680" y="0"/>
                </a:lnTo>
                <a:lnTo>
                  <a:pt x="2662004" y="76837"/>
                </a:lnTo>
                <a:cubicBezTo>
                  <a:pt x="2732111" y="266641"/>
                  <a:pt x="2770878" y="475320"/>
                  <a:pt x="2770878" y="694367"/>
                </a:cubicBezTo>
                <a:cubicBezTo>
                  <a:pt x="2770878" y="913414"/>
                  <a:pt x="2732111" y="1122093"/>
                  <a:pt x="2662004" y="1311897"/>
                </a:cubicBezTo>
                <a:lnTo>
                  <a:pt x="2629680" y="1388733"/>
                </a:lnTo>
                <a:lnTo>
                  <a:pt x="2596046" y="1385358"/>
                </a:lnTo>
                <a:cubicBezTo>
                  <a:pt x="2205009" y="1354132"/>
                  <a:pt x="1800131" y="1337733"/>
                  <a:pt x="1385439" y="1337733"/>
                </a:cubicBezTo>
                <a:cubicBezTo>
                  <a:pt x="970747" y="1337733"/>
                  <a:pt x="565870" y="1354132"/>
                  <a:pt x="174833" y="1385358"/>
                </a:cubicBezTo>
                <a:lnTo>
                  <a:pt x="141199" y="1388733"/>
                </a:lnTo>
                <a:lnTo>
                  <a:pt x="108875" y="1311897"/>
                </a:lnTo>
                <a:cubicBezTo>
                  <a:pt x="38768" y="1122093"/>
                  <a:pt x="0" y="913414"/>
                  <a:pt x="0" y="694367"/>
                </a:cubicBezTo>
                <a:cubicBezTo>
                  <a:pt x="0" y="475320"/>
                  <a:pt x="38768" y="266641"/>
                  <a:pt x="108875" y="76837"/>
                </a:cubicBezTo>
                <a:close/>
              </a:path>
            </a:pathLst>
          </a:custGeom>
          <a:gradFill flip="none" rotWithShape="1">
            <a:gsLst>
              <a:gs pos="0">
                <a:srgbClr val="00B050">
                  <a:alpha val="0"/>
                </a:srgbClr>
              </a:gs>
              <a:gs pos="50000">
                <a:srgbClr val="00B050"/>
              </a:gs>
              <a:gs pos="100000">
                <a:srgbClr val="00B05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F1D5935-3B3D-B371-D7EA-2CC89FB9BA90}"/>
              </a:ext>
            </a:extLst>
          </p:cNvPr>
          <p:cNvSpPr/>
          <p:nvPr/>
        </p:nvSpPr>
        <p:spPr>
          <a:xfrm>
            <a:off x="4763967" y="2381798"/>
            <a:ext cx="2770878" cy="1388733"/>
          </a:xfrm>
          <a:custGeom>
            <a:avLst/>
            <a:gdLst>
              <a:gd name="connsiteX0" fmla="*/ 141199 w 2770878"/>
              <a:gd name="connsiteY0" fmla="*/ 0 h 1388733"/>
              <a:gd name="connsiteX1" fmla="*/ 174833 w 2770878"/>
              <a:gd name="connsiteY1" fmla="*/ 3375 h 1388733"/>
              <a:gd name="connsiteX2" fmla="*/ 1385439 w 2770878"/>
              <a:gd name="connsiteY2" fmla="*/ 51000 h 1388733"/>
              <a:gd name="connsiteX3" fmla="*/ 2596046 w 2770878"/>
              <a:gd name="connsiteY3" fmla="*/ 3375 h 1388733"/>
              <a:gd name="connsiteX4" fmla="*/ 2629680 w 2770878"/>
              <a:gd name="connsiteY4" fmla="*/ 0 h 1388733"/>
              <a:gd name="connsiteX5" fmla="*/ 2662004 w 2770878"/>
              <a:gd name="connsiteY5" fmla="*/ 76837 h 1388733"/>
              <a:gd name="connsiteX6" fmla="*/ 2770878 w 2770878"/>
              <a:gd name="connsiteY6" fmla="*/ 694367 h 1388733"/>
              <a:gd name="connsiteX7" fmla="*/ 2662004 w 2770878"/>
              <a:gd name="connsiteY7" fmla="*/ 1311897 h 1388733"/>
              <a:gd name="connsiteX8" fmla="*/ 2629680 w 2770878"/>
              <a:gd name="connsiteY8" fmla="*/ 1388733 h 1388733"/>
              <a:gd name="connsiteX9" fmla="*/ 2596046 w 2770878"/>
              <a:gd name="connsiteY9" fmla="*/ 1385358 h 1388733"/>
              <a:gd name="connsiteX10" fmla="*/ 1385439 w 2770878"/>
              <a:gd name="connsiteY10" fmla="*/ 1337733 h 1388733"/>
              <a:gd name="connsiteX11" fmla="*/ 174833 w 2770878"/>
              <a:gd name="connsiteY11" fmla="*/ 1385358 h 1388733"/>
              <a:gd name="connsiteX12" fmla="*/ 141199 w 2770878"/>
              <a:gd name="connsiteY12" fmla="*/ 1388733 h 1388733"/>
              <a:gd name="connsiteX13" fmla="*/ 108875 w 2770878"/>
              <a:gd name="connsiteY13" fmla="*/ 1311897 h 1388733"/>
              <a:gd name="connsiteX14" fmla="*/ 0 w 2770878"/>
              <a:gd name="connsiteY14" fmla="*/ 694367 h 1388733"/>
              <a:gd name="connsiteX15" fmla="*/ 108875 w 2770878"/>
              <a:gd name="connsiteY15" fmla="*/ 76837 h 13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0878" h="1388733">
                <a:moveTo>
                  <a:pt x="141199" y="0"/>
                </a:moveTo>
                <a:lnTo>
                  <a:pt x="174833" y="3375"/>
                </a:lnTo>
                <a:cubicBezTo>
                  <a:pt x="565870" y="34601"/>
                  <a:pt x="970747" y="51000"/>
                  <a:pt x="1385439" y="51000"/>
                </a:cubicBezTo>
                <a:cubicBezTo>
                  <a:pt x="1800131" y="51000"/>
                  <a:pt x="2205009" y="34601"/>
                  <a:pt x="2596046" y="3375"/>
                </a:cubicBezTo>
                <a:lnTo>
                  <a:pt x="2629680" y="0"/>
                </a:lnTo>
                <a:lnTo>
                  <a:pt x="2662004" y="76837"/>
                </a:lnTo>
                <a:cubicBezTo>
                  <a:pt x="2732111" y="266641"/>
                  <a:pt x="2770878" y="475320"/>
                  <a:pt x="2770878" y="694367"/>
                </a:cubicBezTo>
                <a:cubicBezTo>
                  <a:pt x="2770878" y="913414"/>
                  <a:pt x="2732111" y="1122093"/>
                  <a:pt x="2662004" y="1311897"/>
                </a:cubicBezTo>
                <a:lnTo>
                  <a:pt x="2629680" y="1388733"/>
                </a:lnTo>
                <a:lnTo>
                  <a:pt x="2596046" y="1385358"/>
                </a:lnTo>
                <a:cubicBezTo>
                  <a:pt x="2205009" y="1354132"/>
                  <a:pt x="1800131" y="1337733"/>
                  <a:pt x="1385439" y="1337733"/>
                </a:cubicBezTo>
                <a:cubicBezTo>
                  <a:pt x="970747" y="1337733"/>
                  <a:pt x="565870" y="1354132"/>
                  <a:pt x="174833" y="1385358"/>
                </a:cubicBezTo>
                <a:lnTo>
                  <a:pt x="141199" y="1388733"/>
                </a:lnTo>
                <a:lnTo>
                  <a:pt x="108875" y="1311897"/>
                </a:lnTo>
                <a:cubicBezTo>
                  <a:pt x="38768" y="1122093"/>
                  <a:pt x="0" y="913414"/>
                  <a:pt x="0" y="694367"/>
                </a:cubicBezTo>
                <a:cubicBezTo>
                  <a:pt x="0" y="475320"/>
                  <a:pt x="38768" y="266641"/>
                  <a:pt x="108875" y="76837"/>
                </a:cubicBezTo>
                <a:close/>
              </a:path>
            </a:pathLst>
          </a:custGeom>
          <a:gradFill flip="none" rotWithShape="1">
            <a:gsLst>
              <a:gs pos="0">
                <a:srgbClr val="FFC000">
                  <a:alpha val="0"/>
                </a:srgbClr>
              </a:gs>
              <a:gs pos="50000">
                <a:srgbClr val="FFC000"/>
              </a:gs>
              <a:gs pos="100000">
                <a:srgbClr val="FFC00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45B52FA-5117-C337-F4A0-D2D3D56C12FD}"/>
              </a:ext>
            </a:extLst>
          </p:cNvPr>
          <p:cNvSpPr/>
          <p:nvPr/>
        </p:nvSpPr>
        <p:spPr>
          <a:xfrm>
            <a:off x="4582582" y="2155596"/>
            <a:ext cx="484906" cy="1876870"/>
          </a:xfrm>
          <a:custGeom>
            <a:avLst/>
            <a:gdLst>
              <a:gd name="connsiteX0" fmla="*/ 0 w 484906"/>
              <a:gd name="connsiteY0" fmla="*/ 1052115 h 1876870"/>
              <a:gd name="connsiteX1" fmla="*/ 233940 w 484906"/>
              <a:gd name="connsiteY1" fmla="*/ 1052115 h 1876870"/>
              <a:gd name="connsiteX2" fmla="*/ 234274 w 484906"/>
              <a:gd name="connsiteY2" fmla="*/ 1062267 h 1876870"/>
              <a:gd name="connsiteX3" fmla="*/ 472662 w 484906"/>
              <a:gd name="connsiteY3" fmla="*/ 1857524 h 1876870"/>
              <a:gd name="connsiteX4" fmla="*/ 484906 w 484906"/>
              <a:gd name="connsiteY4" fmla="*/ 1876870 h 1876870"/>
              <a:gd name="connsiteX5" fmla="*/ 0 w 484906"/>
              <a:gd name="connsiteY5" fmla="*/ 1876870 h 1876870"/>
              <a:gd name="connsiteX6" fmla="*/ 0 w 484906"/>
              <a:gd name="connsiteY6" fmla="*/ 0 h 1876870"/>
              <a:gd name="connsiteX7" fmla="*/ 484906 w 484906"/>
              <a:gd name="connsiteY7" fmla="*/ 0 h 1876870"/>
              <a:gd name="connsiteX8" fmla="*/ 472662 w 484906"/>
              <a:gd name="connsiteY8" fmla="*/ 19346 h 1876870"/>
              <a:gd name="connsiteX9" fmla="*/ 234274 w 484906"/>
              <a:gd name="connsiteY9" fmla="*/ 814604 h 1876870"/>
              <a:gd name="connsiteX10" fmla="*/ 233940 w 484906"/>
              <a:gd name="connsiteY10" fmla="*/ 824755 h 1876870"/>
              <a:gd name="connsiteX11" fmla="*/ 0 w 484906"/>
              <a:gd name="connsiteY11" fmla="*/ 824755 h 18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906" h="1876870">
                <a:moveTo>
                  <a:pt x="0" y="1052115"/>
                </a:moveTo>
                <a:lnTo>
                  <a:pt x="233940" y="1052115"/>
                </a:lnTo>
                <a:lnTo>
                  <a:pt x="234274" y="1062267"/>
                </a:lnTo>
                <a:cubicBezTo>
                  <a:pt x="253200" y="1348869"/>
                  <a:pt x="337361" y="1618464"/>
                  <a:pt x="472662" y="1857524"/>
                </a:cubicBezTo>
                <a:lnTo>
                  <a:pt x="484906" y="1876870"/>
                </a:lnTo>
                <a:lnTo>
                  <a:pt x="0" y="1876870"/>
                </a:lnTo>
                <a:close/>
                <a:moveTo>
                  <a:pt x="0" y="0"/>
                </a:moveTo>
                <a:lnTo>
                  <a:pt x="484906" y="0"/>
                </a:lnTo>
                <a:lnTo>
                  <a:pt x="472662" y="19346"/>
                </a:lnTo>
                <a:cubicBezTo>
                  <a:pt x="337361" y="258406"/>
                  <a:pt x="253200" y="528001"/>
                  <a:pt x="234274" y="814604"/>
                </a:cubicBezTo>
                <a:lnTo>
                  <a:pt x="233940" y="824755"/>
                </a:lnTo>
                <a:lnTo>
                  <a:pt x="0" y="824755"/>
                </a:lnTo>
                <a:close/>
              </a:path>
            </a:pathLst>
          </a:custGeom>
          <a:gradFill flip="none" rotWithShape="1">
            <a:gsLst>
              <a:gs pos="0">
                <a:schemeClr val="bg1">
                  <a:lumMod val="95000"/>
                </a:schemeClr>
              </a:gs>
              <a:gs pos="100000">
                <a:schemeClr val="bg1">
                  <a:lumMod val="65000"/>
                </a:schemeClr>
              </a:gs>
            </a:gsLst>
            <a:lin ang="0" scaled="1"/>
            <a:tileRect/>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B469C545-A207-401A-AD9D-CD07314EC1DD}"/>
              </a:ext>
            </a:extLst>
          </p:cNvPr>
          <p:cNvSpPr/>
          <p:nvPr/>
        </p:nvSpPr>
        <p:spPr>
          <a:xfrm flipH="1">
            <a:off x="7236176" y="2137730"/>
            <a:ext cx="484906" cy="1876870"/>
          </a:xfrm>
          <a:custGeom>
            <a:avLst/>
            <a:gdLst>
              <a:gd name="connsiteX0" fmla="*/ 0 w 484906"/>
              <a:gd name="connsiteY0" fmla="*/ 0 h 1876870"/>
              <a:gd name="connsiteX1" fmla="*/ 484906 w 484906"/>
              <a:gd name="connsiteY1" fmla="*/ 0 h 1876870"/>
              <a:gd name="connsiteX2" fmla="*/ 472662 w 484906"/>
              <a:gd name="connsiteY2" fmla="*/ 19346 h 1876870"/>
              <a:gd name="connsiteX3" fmla="*/ 230198 w 484906"/>
              <a:gd name="connsiteY3" fmla="*/ 938435 h 1876870"/>
              <a:gd name="connsiteX4" fmla="*/ 472662 w 484906"/>
              <a:gd name="connsiteY4" fmla="*/ 1857524 h 1876870"/>
              <a:gd name="connsiteX5" fmla="*/ 484906 w 484906"/>
              <a:gd name="connsiteY5" fmla="*/ 1876870 h 1876870"/>
              <a:gd name="connsiteX6" fmla="*/ 0 w 484906"/>
              <a:gd name="connsiteY6" fmla="*/ 1876870 h 18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06" h="1876870">
                <a:moveTo>
                  <a:pt x="0" y="0"/>
                </a:moveTo>
                <a:lnTo>
                  <a:pt x="484906" y="0"/>
                </a:lnTo>
                <a:lnTo>
                  <a:pt x="472662" y="19346"/>
                </a:lnTo>
                <a:cubicBezTo>
                  <a:pt x="318032" y="292557"/>
                  <a:pt x="230198" y="605651"/>
                  <a:pt x="230198" y="938435"/>
                </a:cubicBezTo>
                <a:cubicBezTo>
                  <a:pt x="230198" y="1271219"/>
                  <a:pt x="318032" y="1584313"/>
                  <a:pt x="472662" y="1857524"/>
                </a:cubicBezTo>
                <a:lnTo>
                  <a:pt x="484906" y="1876870"/>
                </a:lnTo>
                <a:lnTo>
                  <a:pt x="0" y="1876870"/>
                </a:lnTo>
                <a:close/>
              </a:path>
            </a:pathLst>
          </a:custGeom>
          <a:gradFill flip="none" rotWithShape="1">
            <a:gsLst>
              <a:gs pos="0">
                <a:schemeClr val="bg1">
                  <a:lumMod val="95000"/>
                </a:schemeClr>
              </a:gs>
              <a:gs pos="100000">
                <a:schemeClr val="bg1">
                  <a:lumMod val="65000"/>
                </a:schemeClr>
              </a:gs>
            </a:gsLst>
            <a:lin ang="0" scaled="1"/>
            <a:tileRect/>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BF39003-BB2F-8662-FDCF-31CEF51ED6C1}"/>
              </a:ext>
            </a:extLst>
          </p:cNvPr>
          <p:cNvSpPr/>
          <p:nvPr/>
        </p:nvSpPr>
        <p:spPr>
          <a:xfrm rot="5400000">
            <a:off x="5916139" y="847133"/>
            <a:ext cx="484906" cy="1876870"/>
          </a:xfrm>
          <a:custGeom>
            <a:avLst/>
            <a:gdLst>
              <a:gd name="connsiteX0" fmla="*/ 0 w 484906"/>
              <a:gd name="connsiteY0" fmla="*/ 0 h 1876870"/>
              <a:gd name="connsiteX1" fmla="*/ 484906 w 484906"/>
              <a:gd name="connsiteY1" fmla="*/ 0 h 1876870"/>
              <a:gd name="connsiteX2" fmla="*/ 472662 w 484906"/>
              <a:gd name="connsiteY2" fmla="*/ 19346 h 1876870"/>
              <a:gd name="connsiteX3" fmla="*/ 230198 w 484906"/>
              <a:gd name="connsiteY3" fmla="*/ 938435 h 1876870"/>
              <a:gd name="connsiteX4" fmla="*/ 472662 w 484906"/>
              <a:gd name="connsiteY4" fmla="*/ 1857524 h 1876870"/>
              <a:gd name="connsiteX5" fmla="*/ 484906 w 484906"/>
              <a:gd name="connsiteY5" fmla="*/ 1876870 h 1876870"/>
              <a:gd name="connsiteX6" fmla="*/ 0 w 484906"/>
              <a:gd name="connsiteY6" fmla="*/ 1876870 h 18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06" h="1876870">
                <a:moveTo>
                  <a:pt x="0" y="0"/>
                </a:moveTo>
                <a:lnTo>
                  <a:pt x="484906" y="0"/>
                </a:lnTo>
                <a:lnTo>
                  <a:pt x="472662" y="19346"/>
                </a:lnTo>
                <a:cubicBezTo>
                  <a:pt x="318032" y="292557"/>
                  <a:pt x="230198" y="605651"/>
                  <a:pt x="230198" y="938435"/>
                </a:cubicBezTo>
                <a:cubicBezTo>
                  <a:pt x="230198" y="1271219"/>
                  <a:pt x="318032" y="1584313"/>
                  <a:pt x="472662" y="1857524"/>
                </a:cubicBezTo>
                <a:lnTo>
                  <a:pt x="484906" y="1876870"/>
                </a:lnTo>
                <a:lnTo>
                  <a:pt x="0" y="1876870"/>
                </a:lnTo>
                <a:close/>
              </a:path>
            </a:pathLst>
          </a:custGeom>
          <a:gradFill flip="none" rotWithShape="1">
            <a:gsLst>
              <a:gs pos="0">
                <a:schemeClr val="bg1">
                  <a:lumMod val="95000"/>
                </a:schemeClr>
              </a:gs>
              <a:gs pos="100000">
                <a:schemeClr val="bg1">
                  <a:lumMod val="65000"/>
                </a:schemeClr>
              </a:gs>
            </a:gsLst>
            <a:lin ang="0" scaled="1"/>
            <a:tileRect/>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16CA352E-6865-41DE-AB4F-05B5A07C7D2A}"/>
              </a:ext>
            </a:extLst>
          </p:cNvPr>
          <p:cNvSpPr/>
          <p:nvPr/>
        </p:nvSpPr>
        <p:spPr>
          <a:xfrm rot="16200000" flipV="1">
            <a:off x="5916139" y="3495733"/>
            <a:ext cx="484906" cy="1876870"/>
          </a:xfrm>
          <a:custGeom>
            <a:avLst/>
            <a:gdLst>
              <a:gd name="connsiteX0" fmla="*/ 0 w 484906"/>
              <a:gd name="connsiteY0" fmla="*/ 0 h 1876870"/>
              <a:gd name="connsiteX1" fmla="*/ 484906 w 484906"/>
              <a:gd name="connsiteY1" fmla="*/ 0 h 1876870"/>
              <a:gd name="connsiteX2" fmla="*/ 472662 w 484906"/>
              <a:gd name="connsiteY2" fmla="*/ 19346 h 1876870"/>
              <a:gd name="connsiteX3" fmla="*/ 230198 w 484906"/>
              <a:gd name="connsiteY3" fmla="*/ 938435 h 1876870"/>
              <a:gd name="connsiteX4" fmla="*/ 472662 w 484906"/>
              <a:gd name="connsiteY4" fmla="*/ 1857524 h 1876870"/>
              <a:gd name="connsiteX5" fmla="*/ 484906 w 484906"/>
              <a:gd name="connsiteY5" fmla="*/ 1876870 h 1876870"/>
              <a:gd name="connsiteX6" fmla="*/ 0 w 484906"/>
              <a:gd name="connsiteY6" fmla="*/ 1876870 h 18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06" h="1876870">
                <a:moveTo>
                  <a:pt x="0" y="0"/>
                </a:moveTo>
                <a:lnTo>
                  <a:pt x="484906" y="0"/>
                </a:lnTo>
                <a:lnTo>
                  <a:pt x="472662" y="19346"/>
                </a:lnTo>
                <a:cubicBezTo>
                  <a:pt x="318032" y="292557"/>
                  <a:pt x="230198" y="605651"/>
                  <a:pt x="230198" y="938435"/>
                </a:cubicBezTo>
                <a:cubicBezTo>
                  <a:pt x="230198" y="1271219"/>
                  <a:pt x="318032" y="1584313"/>
                  <a:pt x="472662" y="1857524"/>
                </a:cubicBezTo>
                <a:lnTo>
                  <a:pt x="484906" y="1876870"/>
                </a:lnTo>
                <a:lnTo>
                  <a:pt x="0" y="1876870"/>
                </a:lnTo>
                <a:close/>
              </a:path>
            </a:pathLst>
          </a:custGeom>
          <a:gradFill flip="none" rotWithShape="1">
            <a:gsLst>
              <a:gs pos="0">
                <a:schemeClr val="bg1">
                  <a:lumMod val="95000"/>
                </a:schemeClr>
              </a:gs>
              <a:gs pos="100000">
                <a:schemeClr val="bg1">
                  <a:lumMod val="65000"/>
                </a:schemeClr>
              </a:gs>
            </a:gsLst>
            <a:lin ang="0" scaled="1"/>
            <a:tileRect/>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5DBDDAA8-923A-0461-46C5-759D9046C1A5}"/>
              </a:ext>
            </a:extLst>
          </p:cNvPr>
          <p:cNvSpPr/>
          <p:nvPr/>
        </p:nvSpPr>
        <p:spPr>
          <a:xfrm>
            <a:off x="5739010" y="2697729"/>
            <a:ext cx="822960" cy="822960"/>
          </a:xfrm>
          <a:prstGeom prst="ellipse">
            <a:avLst/>
          </a:prstGeom>
          <a:gradFill flip="none" rotWithShape="1">
            <a:gsLst>
              <a:gs pos="0">
                <a:schemeClr val="bg1"/>
              </a:gs>
              <a:gs pos="100000">
                <a:srgbClr val="7DB3B9"/>
              </a:gs>
            </a:gsLst>
            <a:path path="circle">
              <a:fillToRect l="50000" t="50000" r="50000" b="50000"/>
            </a:path>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c 34">
            <a:extLst>
              <a:ext uri="{FF2B5EF4-FFF2-40B4-BE49-F238E27FC236}">
                <a16:creationId xmlns:a16="http://schemas.microsoft.com/office/drawing/2014/main" id="{6F3E0E31-7470-C4F6-236E-A0CC0541CEA1}"/>
              </a:ext>
            </a:extLst>
          </p:cNvPr>
          <p:cNvSpPr/>
          <p:nvPr/>
        </p:nvSpPr>
        <p:spPr>
          <a:xfrm>
            <a:off x="5739010" y="3046080"/>
            <a:ext cx="822960" cy="126259"/>
          </a:xfrm>
          <a:prstGeom prst="arc">
            <a:avLst>
              <a:gd name="adj1" fmla="val 10810675"/>
              <a:gd name="adj2" fmla="val 21592075"/>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1" name="State vector">
            <a:extLst>
              <a:ext uri="{FF2B5EF4-FFF2-40B4-BE49-F238E27FC236}">
                <a16:creationId xmlns:a16="http://schemas.microsoft.com/office/drawing/2014/main" id="{2A352A10-1014-A4A9-F581-0B49D31D20D2}"/>
              </a:ext>
            </a:extLst>
          </p:cNvPr>
          <p:cNvGrpSpPr/>
          <p:nvPr/>
        </p:nvGrpSpPr>
        <p:grpSpPr>
          <a:xfrm>
            <a:off x="5565713" y="2529986"/>
            <a:ext cx="1169554" cy="1169554"/>
            <a:chOff x="7125134" y="2652501"/>
            <a:chExt cx="1169554" cy="1169554"/>
          </a:xfrm>
        </p:grpSpPr>
        <p:cxnSp>
          <p:nvCxnSpPr>
            <p:cNvPr id="40" name="Straight Arrow Connector 39">
              <a:extLst>
                <a:ext uri="{FF2B5EF4-FFF2-40B4-BE49-F238E27FC236}">
                  <a16:creationId xmlns:a16="http://schemas.microsoft.com/office/drawing/2014/main" id="{3C6635E6-E8B8-F01C-1C28-00261DF1B4B4}"/>
                </a:ext>
              </a:extLst>
            </p:cNvPr>
            <p:cNvCxnSpPr>
              <a:cxnSpLocks/>
            </p:cNvCxnSpPr>
            <p:nvPr/>
          </p:nvCxnSpPr>
          <p:spPr>
            <a:xfrm>
              <a:off x="7708827" y="3231724"/>
              <a:ext cx="0" cy="411480"/>
            </a:xfrm>
            <a:prstGeom prst="straightConnector1">
              <a:avLst/>
            </a:prstGeom>
            <a:ln w="38100">
              <a:solidFill>
                <a:srgbClr val="0F70B7"/>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60931676-6ABB-09AC-4DAC-94F82127DE38}"/>
                </a:ext>
              </a:extLst>
            </p:cNvPr>
            <p:cNvSpPr>
              <a:spLocks noChangeAspect="1"/>
            </p:cNvSpPr>
            <p:nvPr/>
          </p:nvSpPr>
          <p:spPr>
            <a:xfrm>
              <a:off x="7125134" y="2652501"/>
              <a:ext cx="1169554" cy="1169554"/>
            </a:xfrm>
            <a:prstGeom prst="ellipse">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8F8EFA9E-51D3-3B70-CEBB-18EDB8CE3706}"/>
              </a:ext>
            </a:extLst>
          </p:cNvPr>
          <p:cNvSpPr/>
          <p:nvPr/>
        </p:nvSpPr>
        <p:spPr>
          <a:xfrm>
            <a:off x="6122461" y="3076294"/>
            <a:ext cx="64008" cy="64008"/>
          </a:xfrm>
          <a:prstGeom prst="ellipse">
            <a:avLst/>
          </a:prstGeom>
          <a:solidFill>
            <a:schemeClr val="tx1"/>
          </a:solidFill>
          <a:ln w="6350">
            <a:solidFill>
              <a:srgbClr val="0F7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896678-9194-3EA8-5C02-BAFFC90B412D}"/>
              </a:ext>
            </a:extLst>
          </p:cNvPr>
          <p:cNvSpPr/>
          <p:nvPr/>
        </p:nvSpPr>
        <p:spPr>
          <a:xfrm>
            <a:off x="6061419" y="2703283"/>
            <a:ext cx="178141" cy="822960"/>
          </a:xfrm>
          <a:prstGeom prst="ellipse">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a:extLst>
              <a:ext uri="{FF2B5EF4-FFF2-40B4-BE49-F238E27FC236}">
                <a16:creationId xmlns:a16="http://schemas.microsoft.com/office/drawing/2014/main" id="{A0503B81-7E00-2941-EF9B-456FB519BDF8}"/>
              </a:ext>
            </a:extLst>
          </p:cNvPr>
          <p:cNvSpPr/>
          <p:nvPr/>
        </p:nvSpPr>
        <p:spPr>
          <a:xfrm>
            <a:off x="5739010" y="3046080"/>
            <a:ext cx="822960" cy="126259"/>
          </a:xfrm>
          <a:prstGeom prst="arc">
            <a:avLst>
              <a:gd name="adj1" fmla="val 21566585"/>
              <a:gd name="adj2" fmla="val 10776591"/>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2" name="Picture 15">
            <a:extLst>
              <a:ext uri="{FF2B5EF4-FFF2-40B4-BE49-F238E27FC236}">
                <a16:creationId xmlns:a16="http://schemas.microsoft.com/office/drawing/2014/main" id="{9CE6902F-5282-4387-F5B8-653F9772B0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243" r="70057" b="44038"/>
          <a:stretch/>
        </p:blipFill>
        <p:spPr>
          <a:xfrm>
            <a:off x="214796" y="2813817"/>
            <a:ext cx="1509713" cy="588962"/>
          </a:xfrm>
          <a:prstGeom prst="rect">
            <a:avLst/>
          </a:prstGeom>
        </p:spPr>
      </p:pic>
      <p:grpSp>
        <p:nvGrpSpPr>
          <p:cNvPr id="66" name="Group 65">
            <a:extLst>
              <a:ext uri="{FF2B5EF4-FFF2-40B4-BE49-F238E27FC236}">
                <a16:creationId xmlns:a16="http://schemas.microsoft.com/office/drawing/2014/main" id="{DCE3A17F-E1D5-25C8-4C24-EE66A189E169}"/>
              </a:ext>
            </a:extLst>
          </p:cNvPr>
          <p:cNvGrpSpPr/>
          <p:nvPr/>
        </p:nvGrpSpPr>
        <p:grpSpPr>
          <a:xfrm>
            <a:off x="2082800" y="2768821"/>
            <a:ext cx="2695075" cy="660179"/>
            <a:chOff x="2082800" y="2768821"/>
            <a:chExt cx="2695075" cy="660179"/>
          </a:xfrm>
        </p:grpSpPr>
        <p:sp>
          <p:nvSpPr>
            <p:cNvPr id="53" name="Oval 52">
              <a:extLst>
                <a:ext uri="{FF2B5EF4-FFF2-40B4-BE49-F238E27FC236}">
                  <a16:creationId xmlns:a16="http://schemas.microsoft.com/office/drawing/2014/main" id="{140E36E7-3ED4-DEDB-732C-E308FA49B12C}"/>
                </a:ext>
              </a:extLst>
            </p:cNvPr>
            <p:cNvSpPr/>
            <p:nvPr/>
          </p:nvSpPr>
          <p:spPr>
            <a:xfrm>
              <a:off x="4296900" y="2768822"/>
              <a:ext cx="224769" cy="660178"/>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BA5DAA19-8DD5-7A38-5ADA-7A12EBC8F554}"/>
                </a:ext>
              </a:extLst>
            </p:cNvPr>
            <p:cNvCxnSpPr>
              <a:cxnSpLocks/>
              <a:stCxn id="53" idx="0"/>
            </p:cNvCxnSpPr>
            <p:nvPr/>
          </p:nvCxnSpPr>
          <p:spPr>
            <a:xfrm flipH="1" flipV="1">
              <a:off x="2082800" y="2768821"/>
              <a:ext cx="2326485" cy="1"/>
            </a:xfrm>
            <a:prstGeom prst="line">
              <a:avLst/>
            </a:prstGeom>
            <a:ln w="31750">
              <a:gradFill>
                <a:gsLst>
                  <a:gs pos="0">
                    <a:schemeClr val="tx1">
                      <a:alpha val="0"/>
                    </a:schemeClr>
                  </a:gs>
                  <a:gs pos="35000">
                    <a:schemeClr val="tx1"/>
                  </a:gs>
                  <a:gs pos="100000">
                    <a:schemeClr val="tx1"/>
                  </a:gs>
                </a:gsLst>
                <a:lin ang="10800000" scaled="0"/>
              </a:gra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B7DD914-49DE-1C98-4C48-E2CA426C8129}"/>
                </a:ext>
              </a:extLst>
            </p:cNvPr>
            <p:cNvCxnSpPr>
              <a:cxnSpLocks/>
              <a:stCxn id="53" idx="4"/>
            </p:cNvCxnSpPr>
            <p:nvPr/>
          </p:nvCxnSpPr>
          <p:spPr>
            <a:xfrm flipH="1" flipV="1">
              <a:off x="2082800" y="3416863"/>
              <a:ext cx="2326485" cy="12137"/>
            </a:xfrm>
            <a:prstGeom prst="line">
              <a:avLst/>
            </a:prstGeom>
            <a:ln w="31750">
              <a:gradFill flip="none" rotWithShape="1">
                <a:gsLst>
                  <a:gs pos="0">
                    <a:schemeClr val="tx1">
                      <a:alpha val="0"/>
                    </a:schemeClr>
                  </a:gs>
                  <a:gs pos="35000">
                    <a:schemeClr val="tx1"/>
                  </a:gs>
                  <a:gs pos="100000">
                    <a:schemeClr val="tx1"/>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698BF4E7-3E02-F497-3E85-5951F9A9C7D8}"/>
                </a:ext>
              </a:extLst>
            </p:cNvPr>
            <p:cNvCxnSpPr>
              <a:cxnSpLocks/>
            </p:cNvCxnSpPr>
            <p:nvPr/>
          </p:nvCxnSpPr>
          <p:spPr>
            <a:xfrm>
              <a:off x="4412115" y="3098911"/>
              <a:ext cx="3657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D63A648-C517-97E0-1164-4E52BA6BD176}"/>
                  </a:ext>
                </a:extLst>
              </p:cNvPr>
              <p:cNvSpPr txBox="1"/>
              <p:nvPr/>
            </p:nvSpPr>
            <p:spPr>
              <a:xfrm>
                <a:off x="6636641" y="2448869"/>
                <a:ext cx="50892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b="0" i="1" smtClean="0">
                              <a:solidFill>
                                <a:srgbClr val="0F70B7"/>
                              </a:solidFill>
                              <a:latin typeface="Cambria Math" panose="02040503050406030204" pitchFamily="18" charset="0"/>
                            </a:rPr>
                          </m:ctrlPr>
                        </m:sSubPr>
                        <m:e>
                          <m:r>
                            <a:rPr lang="it-IT" sz="2800" b="0" i="1" smtClean="0">
                              <a:solidFill>
                                <a:srgbClr val="0F70B7"/>
                              </a:solidFill>
                              <a:latin typeface="Cambria Math" panose="02040503050406030204" pitchFamily="18" charset="0"/>
                            </a:rPr>
                            <m:t>𝜔</m:t>
                          </m:r>
                        </m:e>
                        <m:sub>
                          <m:r>
                            <a:rPr lang="it-IT" sz="2800" b="0" i="1" smtClean="0">
                              <a:solidFill>
                                <a:srgbClr val="0F70B7"/>
                              </a:solidFill>
                              <a:latin typeface="Cambria Math" panose="02040503050406030204" pitchFamily="18" charset="0"/>
                            </a:rPr>
                            <m:t>𝑞</m:t>
                          </m:r>
                        </m:sub>
                      </m:sSub>
                    </m:oMath>
                  </m:oMathPara>
                </a14:m>
                <a:endParaRPr lang="fr-FR" sz="2800" dirty="0">
                  <a:solidFill>
                    <a:srgbClr val="0F70B7"/>
                  </a:solidFill>
                </a:endParaRPr>
              </a:p>
            </p:txBody>
          </p:sp>
        </mc:Choice>
        <mc:Fallback xmlns="">
          <p:sp>
            <p:nvSpPr>
              <p:cNvPr id="34" name="TextBox 33">
                <a:extLst>
                  <a:ext uri="{FF2B5EF4-FFF2-40B4-BE49-F238E27FC236}">
                    <a16:creationId xmlns:a16="http://schemas.microsoft.com/office/drawing/2014/main" id="{FD63A648-C517-97E0-1164-4E52BA6BD176}"/>
                  </a:ext>
                </a:extLst>
              </p:cNvPr>
              <p:cNvSpPr txBox="1">
                <a:spLocks noRot="1" noChangeAspect="1" noMove="1" noResize="1" noEditPoints="1" noAdjustHandles="1" noChangeArrowheads="1" noChangeShapeType="1" noTextEdit="1"/>
              </p:cNvSpPr>
              <p:nvPr/>
            </p:nvSpPr>
            <p:spPr>
              <a:xfrm>
                <a:off x="6636641" y="2448869"/>
                <a:ext cx="508922" cy="464101"/>
              </a:xfrm>
              <a:prstGeom prst="rect">
                <a:avLst/>
              </a:prstGeom>
              <a:blipFill>
                <a:blip r:embed="rId10"/>
                <a:stretch>
                  <a:fillRect/>
                </a:stretch>
              </a:blipFill>
            </p:spPr>
            <p:txBody>
              <a:bodyPr/>
              <a:lstStyle/>
              <a:p>
                <a:r>
                  <a:rPr lang="en-US">
                    <a:noFill/>
                  </a:rPr>
                  <a:t> </a:t>
                </a:r>
              </a:p>
            </p:txBody>
          </p:sp>
        </mc:Fallback>
      </mc:AlternateContent>
      <p:sp>
        <p:nvSpPr>
          <p:cNvPr id="68" name="Rectangle 67">
            <a:extLst>
              <a:ext uri="{FF2B5EF4-FFF2-40B4-BE49-F238E27FC236}">
                <a16:creationId xmlns:a16="http://schemas.microsoft.com/office/drawing/2014/main" id="{6E33BA64-5F1A-E024-E72E-3E5B7505A803}"/>
              </a:ext>
            </a:extLst>
          </p:cNvPr>
          <p:cNvSpPr/>
          <p:nvPr/>
        </p:nvSpPr>
        <p:spPr>
          <a:xfrm>
            <a:off x="154976" y="5392974"/>
            <a:ext cx="3942874" cy="1323439"/>
          </a:xfrm>
          <a:prstGeom prst="rect">
            <a:avLst/>
          </a:prstGeom>
        </p:spPr>
        <p:txBody>
          <a:bodyPr wrap="none">
            <a:spAutoFit/>
          </a:bodyPr>
          <a:lstStyle/>
          <a:p>
            <a:r>
              <a:rPr lang="fr-FR" sz="1600" i="1" dirty="0"/>
              <a:t>K. </a:t>
            </a:r>
            <a:r>
              <a:rPr lang="fr-FR" sz="1600" i="1" dirty="0" err="1"/>
              <a:t>Inomata</a:t>
            </a:r>
            <a:r>
              <a:rPr lang="fr-FR" sz="1600" i="1" dirty="0"/>
              <a:t> et al. Nature com (2016)</a:t>
            </a:r>
          </a:p>
          <a:p>
            <a:r>
              <a:rPr lang="fr-FR" sz="1600" i="1" dirty="0"/>
              <a:t>J.-C. Besse et al. Phys. </a:t>
            </a:r>
            <a:r>
              <a:rPr lang="fr-FR" sz="1600" i="1" dirty="0" err="1"/>
              <a:t>Rev</a:t>
            </a:r>
            <a:r>
              <a:rPr lang="fr-FR" sz="1600" i="1" dirty="0"/>
              <a:t>. X (2018)</a:t>
            </a:r>
          </a:p>
          <a:p>
            <a:r>
              <a:rPr lang="fr-FR" sz="1600" i="1" dirty="0" err="1">
                <a:cs typeface="Arial" panose="020B0604020202020204" pitchFamily="34" charset="0"/>
              </a:rPr>
              <a:t>Kono</a:t>
            </a:r>
            <a:r>
              <a:rPr lang="fr-FR" sz="1600" i="1" dirty="0">
                <a:cs typeface="Arial" panose="020B0604020202020204" pitchFamily="34" charset="0"/>
              </a:rPr>
              <a:t>, S, et al. Nature </a:t>
            </a:r>
            <a:r>
              <a:rPr lang="fr-FR" sz="1600" i="1" dirty="0" err="1">
                <a:cs typeface="Arial" panose="020B0604020202020204" pitchFamily="34" charset="0"/>
              </a:rPr>
              <a:t>Physics</a:t>
            </a:r>
            <a:r>
              <a:rPr lang="fr-FR" sz="1600" i="1" dirty="0">
                <a:cs typeface="Arial" panose="020B0604020202020204" pitchFamily="34" charset="0"/>
              </a:rPr>
              <a:t> 14.6 (2018)</a:t>
            </a:r>
          </a:p>
          <a:p>
            <a:r>
              <a:rPr lang="en-US" sz="1600" i="1" dirty="0" err="1">
                <a:cs typeface="Arial" panose="020B0604020202020204" pitchFamily="34" charset="0"/>
              </a:rPr>
              <a:t>Opremcak</a:t>
            </a:r>
            <a:r>
              <a:rPr lang="en-US" sz="1600" i="1" dirty="0">
                <a:cs typeface="Arial" panose="020B0604020202020204" pitchFamily="34" charset="0"/>
              </a:rPr>
              <a:t>, A., et al., Science 361.6408 (2018)</a:t>
            </a:r>
          </a:p>
          <a:p>
            <a:r>
              <a:rPr lang="fr-FR" sz="1600" b="1" i="1" dirty="0">
                <a:solidFill>
                  <a:srgbClr val="FF0000"/>
                </a:solidFill>
                <a:cs typeface="Arial" panose="020B0604020202020204" pitchFamily="34" charset="0"/>
              </a:rPr>
              <a:t>R. </a:t>
            </a:r>
            <a:r>
              <a:rPr lang="fr-FR" sz="1600" b="1" i="1" dirty="0" err="1">
                <a:solidFill>
                  <a:srgbClr val="FF0000"/>
                </a:solidFill>
                <a:cs typeface="Arial" panose="020B0604020202020204" pitchFamily="34" charset="0"/>
              </a:rPr>
              <a:t>Lescanne</a:t>
            </a:r>
            <a:r>
              <a:rPr lang="fr-FR" sz="1600" b="1" i="1" dirty="0">
                <a:solidFill>
                  <a:srgbClr val="FF0000"/>
                </a:solidFill>
                <a:cs typeface="Arial" panose="020B0604020202020204" pitchFamily="34" charset="0"/>
              </a:rPr>
              <a:t> et al., PRX (2020)</a:t>
            </a:r>
            <a:endParaRPr lang="fr-FR" sz="1600" i="1" dirty="0"/>
          </a:p>
        </p:txBody>
      </p:sp>
    </p:spTree>
    <p:extLst>
      <p:ext uri="{BB962C8B-B14F-4D97-AF65-F5344CB8AC3E}">
        <p14:creationId xmlns:p14="http://schemas.microsoft.com/office/powerpoint/2010/main" val="17612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2.91667E-6 7.40741E-7 L 0.36484 7.40741E-7 " pathEditMode="relative" rAng="0" ptsTypes="AA">
                                      <p:cBhvr>
                                        <p:cTn id="6" dur="3500" fill="hold"/>
                                        <p:tgtEl>
                                          <p:spTgt spid="52"/>
                                        </p:tgtEl>
                                        <p:attrNameLst>
                                          <p:attrName>ppt_x</p:attrName>
                                          <p:attrName>ppt_y</p:attrName>
                                        </p:attrNameLst>
                                      </p:cBhvr>
                                      <p:rCtr x="18242" y="0"/>
                                    </p:animMotion>
                                  </p:childTnLst>
                                </p:cTn>
                              </p:par>
                              <p:par>
                                <p:cTn id="7" presetID="10" presetClass="exit" presetSubtype="0" fill="hold" nodeType="withEffect">
                                  <p:stCondLst>
                                    <p:cond delay="2500"/>
                                  </p:stCondLst>
                                  <p:childTnLst>
                                    <p:animEffect transition="out" filter="fade">
                                      <p:cBhvr>
                                        <p:cTn id="8" dur="1000"/>
                                        <p:tgtEl>
                                          <p:spTgt spid="52"/>
                                        </p:tgtEl>
                                      </p:cBhvr>
                                    </p:animEffect>
                                    <p:set>
                                      <p:cBhvr>
                                        <p:cTn id="9" dur="1" fill="hold">
                                          <p:stCondLst>
                                            <p:cond delay="999"/>
                                          </p:stCondLst>
                                        </p:cTn>
                                        <p:tgtEl>
                                          <p:spTgt spid="52"/>
                                        </p:tgtEl>
                                        <p:attrNameLst>
                                          <p:attrName>style.visibility</p:attrName>
                                        </p:attrNameLst>
                                      </p:cBhvr>
                                      <p:to>
                                        <p:strVal val="hidden"/>
                                      </p:to>
                                    </p:set>
                                  </p:childTnLst>
                                </p:cTn>
                              </p:par>
                              <p:par>
                                <p:cTn id="10" presetID="10" presetClass="entr" presetSubtype="0" fill="hold" grpId="0" nodeType="withEffect">
                                  <p:stCondLst>
                                    <p:cond delay="2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xit" presetSubtype="0" fill="hold" grpId="1" nodeType="withEffect">
                                  <p:stCondLst>
                                    <p:cond delay="3500"/>
                                  </p:stCondLst>
                                  <p:childTnLst>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par>
                                <p:cTn id="16" presetID="8" presetClass="emph" presetSubtype="0" fill="hold" nodeType="withEffect">
                                  <p:stCondLst>
                                    <p:cond delay="2750"/>
                                  </p:stCondLst>
                                  <p:childTnLst>
                                    <p:animRot by="10800000">
                                      <p:cBhvr>
                                        <p:cTn id="17" dur="2000" fill="hold"/>
                                        <p:tgtEl>
                                          <p:spTgt spid="51"/>
                                        </p:tgtEl>
                                        <p:attrNameLst>
                                          <p:attrName>r</p:attrName>
                                        </p:attrNameLst>
                                      </p:cBhvr>
                                    </p:animRot>
                                  </p:childTnLst>
                                </p:cTn>
                              </p:par>
                              <p:par>
                                <p:cTn id="18" presetID="10" presetClass="entr" presetSubtype="0" fill="hold" grpId="0" nodeType="withEffect">
                                  <p:stCondLst>
                                    <p:cond delay="3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nodeType="withEffect">
                                  <p:stCondLst>
                                    <p:cond delay="40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childTnLst>
                                </p:cTn>
                              </p:par>
                              <p:par>
                                <p:cTn id="24" presetID="64" presetClass="path" presetSubtype="0" fill="hold" nodeType="withEffect">
                                  <p:stCondLst>
                                    <p:cond delay="4000"/>
                                  </p:stCondLst>
                                  <p:childTnLst>
                                    <p:animMotion origin="layout" path="M -2.08333E-7 3.33333E-6 L 0.00104 -0.10579 " pathEditMode="relative" rAng="0" ptsTypes="AA">
                                      <p:cBhvr>
                                        <p:cTn id="25" dur="2000" fill="hold"/>
                                        <p:tgtEl>
                                          <p:spTgt spid="67"/>
                                        </p:tgtEl>
                                        <p:attrNameLst>
                                          <p:attrName>ppt_x</p:attrName>
                                          <p:attrName>ppt_y</p:attrName>
                                        </p:attrNameLst>
                                      </p:cBhvr>
                                      <p:rCtr x="52" y="-5301"/>
                                    </p:animMotion>
                                  </p:childTnLst>
                                </p:cTn>
                              </p:par>
                              <p:par>
                                <p:cTn id="26" presetID="10" presetClass="entr" presetSubtype="0" fill="hold" nodeType="withEffect">
                                  <p:stCondLst>
                                    <p:cond delay="4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42" presetClass="path" presetSubtype="0" fill="hold" nodeType="withEffect">
                                  <p:stCondLst>
                                    <p:cond delay="4000"/>
                                  </p:stCondLst>
                                  <p:childTnLst>
                                    <p:animMotion origin="layout" path="M -2.08333E-7 2.59259E-6 L -0.00195 0.10162 " pathEditMode="relative" rAng="0" ptsTypes="AA">
                                      <p:cBhvr>
                                        <p:cTn id="30" dur="2000" fill="hold"/>
                                        <p:tgtEl>
                                          <p:spTgt spid="21"/>
                                        </p:tgtEl>
                                        <p:attrNameLst>
                                          <p:attrName>ppt_x</p:attrName>
                                          <p:attrName>ppt_y</p:attrName>
                                        </p:attrNameLst>
                                      </p:cBhvr>
                                      <p:rCtr x="-104" y="5069"/>
                                    </p:animMotion>
                                  </p:childTnLst>
                                </p:cTn>
                              </p:par>
                              <p:par>
                                <p:cTn id="31" presetID="10" presetClass="exit" presetSubtype="0" fill="hold" grpId="1" nodeType="withEffect">
                                  <p:stCondLst>
                                    <p:cond delay="4500"/>
                                  </p:stCondLst>
                                  <p:childTnLst>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cTn>
                              </p:par>
                              <p:par>
                                <p:cTn id="34" presetID="10" presetClass="entr" presetSubtype="0" fill="hold" nodeType="withEffect">
                                  <p:stCondLst>
                                    <p:cond delay="4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5" grpId="0" animBg="1"/>
      <p:bldP spid="1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hanks!"/>
          <p:cNvSpPr/>
          <p:nvPr/>
        </p:nvSpPr>
        <p:spPr>
          <a:xfrm>
            <a:off x="1443447" y="324762"/>
            <a:ext cx="9435824" cy="518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Nuclear spin </a:t>
            </a:r>
            <a:r>
              <a:rPr lang="es-ES" sz="2900" b="0" dirty="0" err="1">
                <a:solidFill>
                  <a:srgbClr val="FF0000"/>
                </a:solidFill>
              </a:rPr>
              <a:t>State</a:t>
            </a:r>
            <a:r>
              <a:rPr lang="es-ES" sz="2900" b="0" dirty="0">
                <a:solidFill>
                  <a:srgbClr val="FF0000"/>
                </a:solidFill>
              </a:rPr>
              <a:t> </a:t>
            </a:r>
            <a:r>
              <a:rPr lang="es-ES" sz="2900" b="0" dirty="0" err="1">
                <a:solidFill>
                  <a:srgbClr val="FF0000"/>
                </a:solidFill>
              </a:rPr>
              <a:t>Preparation</a:t>
            </a:r>
            <a:endParaRPr sz="2900" b="0" dirty="0">
              <a:solidFill>
                <a:srgbClr val="FF0000"/>
              </a:solidFill>
            </a:endParaRPr>
          </a:p>
        </p:txBody>
      </p:sp>
      <p:cxnSp>
        <p:nvCxnSpPr>
          <p:cNvPr id="12" name="Connecteur droit 11"/>
          <p:cNvCxnSpPr/>
          <p:nvPr/>
        </p:nvCxnSpPr>
        <p:spPr>
          <a:xfrm>
            <a:off x="2165918" y="594359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068360" y="546983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2165918" y="346213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068360" y="316727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5"/>
              <p:cNvSpPr txBox="1"/>
              <p:nvPr/>
            </p:nvSpPr>
            <p:spPr>
              <a:xfrm>
                <a:off x="4941143" y="528516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6" name="ZoneTexte 15"/>
              <p:cNvSpPr txBox="1">
                <a:spLocks noRot="1" noChangeAspect="1" noMove="1" noResize="1" noEditPoints="1" noAdjustHandles="1" noChangeArrowheads="1" noChangeShapeType="1" noTextEdit="1"/>
              </p:cNvSpPr>
              <p:nvPr/>
            </p:nvSpPr>
            <p:spPr>
              <a:xfrm>
                <a:off x="4941143" y="5285168"/>
                <a:ext cx="853439" cy="369332"/>
              </a:xfrm>
              <a:prstGeom prst="rect">
                <a:avLst/>
              </a:prstGeom>
              <a:blipFill>
                <a:blip r:embed="rId5"/>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1312478" y="575893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7" name="ZoneTexte 16"/>
              <p:cNvSpPr txBox="1">
                <a:spLocks noRot="1" noChangeAspect="1" noMove="1" noResize="1" noEditPoints="1" noAdjustHandles="1" noChangeArrowheads="1" noChangeShapeType="1" noTextEdit="1"/>
              </p:cNvSpPr>
              <p:nvPr/>
            </p:nvSpPr>
            <p:spPr>
              <a:xfrm>
                <a:off x="1312478" y="5758933"/>
                <a:ext cx="853439" cy="369332"/>
              </a:xfrm>
              <a:prstGeom prst="rect">
                <a:avLst/>
              </a:prstGeom>
              <a:blipFill>
                <a:blip r:embed="rId6"/>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1312479" y="328048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8" name="ZoneTexte 17"/>
              <p:cNvSpPr txBox="1">
                <a:spLocks noRot="1" noChangeAspect="1" noMove="1" noResize="1" noEditPoints="1" noAdjustHandles="1" noChangeArrowheads="1" noChangeShapeType="1" noTextEdit="1"/>
              </p:cNvSpPr>
              <p:nvPr/>
            </p:nvSpPr>
            <p:spPr>
              <a:xfrm>
                <a:off x="1312479" y="3280484"/>
                <a:ext cx="853439" cy="369332"/>
              </a:xfrm>
              <a:prstGeom prst="rect">
                <a:avLst/>
              </a:prstGeom>
              <a:blipFill>
                <a:blip r:embed="rId7"/>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4898215" y="298260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9" name="ZoneTexte 18"/>
              <p:cNvSpPr txBox="1">
                <a:spLocks noRot="1" noChangeAspect="1" noMove="1" noResize="1" noEditPoints="1" noAdjustHandles="1" noChangeArrowheads="1" noChangeShapeType="1" noTextEdit="1"/>
              </p:cNvSpPr>
              <p:nvPr/>
            </p:nvSpPr>
            <p:spPr>
              <a:xfrm>
                <a:off x="4898215" y="2982604"/>
                <a:ext cx="853439" cy="369332"/>
              </a:xfrm>
              <a:prstGeom prst="rect">
                <a:avLst/>
              </a:prstGeom>
              <a:blipFill>
                <a:blip r:embed="rId8"/>
                <a:stretch>
                  <a:fillRect b="-13115"/>
                </a:stretch>
              </a:blipFill>
            </p:spPr>
            <p:txBody>
              <a:bodyPr/>
              <a:lstStyle/>
              <a:p>
                <a:r>
                  <a:rPr lang="fr-FR">
                    <a:noFill/>
                  </a:rPr>
                  <a:t> </a:t>
                </a:r>
              </a:p>
            </p:txBody>
          </p:sp>
        </mc:Fallback>
      </mc:AlternateContent>
      <p:grpSp>
        <p:nvGrpSpPr>
          <p:cNvPr id="48" name="Group 196"/>
          <p:cNvGrpSpPr>
            <a:grpSpLocks/>
          </p:cNvGrpSpPr>
          <p:nvPr/>
        </p:nvGrpSpPr>
        <p:grpSpPr bwMode="auto">
          <a:xfrm rot="5400000">
            <a:off x="3561246" y="4229856"/>
            <a:ext cx="2063495" cy="194757"/>
            <a:chOff x="632" y="598"/>
            <a:chExt cx="497" cy="80"/>
          </a:xfrm>
        </p:grpSpPr>
        <p:grpSp>
          <p:nvGrpSpPr>
            <p:cNvPr id="49" name="Group 195"/>
            <p:cNvGrpSpPr>
              <a:grpSpLocks/>
            </p:cNvGrpSpPr>
            <p:nvPr/>
          </p:nvGrpSpPr>
          <p:grpSpPr bwMode="auto">
            <a:xfrm rot="10800000" flipH="1" flipV="1">
              <a:off x="632" y="598"/>
              <a:ext cx="393" cy="80"/>
              <a:chOff x="720" y="872"/>
              <a:chExt cx="576" cy="480"/>
            </a:xfrm>
          </p:grpSpPr>
          <p:grpSp>
            <p:nvGrpSpPr>
              <p:cNvPr id="51" name="Group 196"/>
              <p:cNvGrpSpPr>
                <a:grpSpLocks/>
              </p:cNvGrpSpPr>
              <p:nvPr/>
            </p:nvGrpSpPr>
            <p:grpSpPr bwMode="auto">
              <a:xfrm>
                <a:off x="720" y="872"/>
                <a:ext cx="72" cy="240"/>
                <a:chOff x="576" y="816"/>
                <a:chExt cx="192" cy="288"/>
              </a:xfrm>
            </p:grpSpPr>
            <p:sp>
              <p:nvSpPr>
                <p:cNvPr id="73" name="Freeform 197"/>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74" name="Freeform 198"/>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52" name="Group 199"/>
              <p:cNvGrpSpPr>
                <a:grpSpLocks/>
              </p:cNvGrpSpPr>
              <p:nvPr/>
            </p:nvGrpSpPr>
            <p:grpSpPr bwMode="auto">
              <a:xfrm flipV="1">
                <a:off x="792" y="1112"/>
                <a:ext cx="72" cy="240"/>
                <a:chOff x="576" y="816"/>
                <a:chExt cx="192" cy="288"/>
              </a:xfrm>
            </p:grpSpPr>
            <p:sp>
              <p:nvSpPr>
                <p:cNvPr id="71" name="Freeform 200"/>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72" name="Freeform 201"/>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53" name="Group 202"/>
              <p:cNvGrpSpPr>
                <a:grpSpLocks/>
              </p:cNvGrpSpPr>
              <p:nvPr/>
            </p:nvGrpSpPr>
            <p:grpSpPr bwMode="auto">
              <a:xfrm>
                <a:off x="864" y="872"/>
                <a:ext cx="72" cy="240"/>
                <a:chOff x="576" y="816"/>
                <a:chExt cx="192" cy="288"/>
              </a:xfrm>
            </p:grpSpPr>
            <p:sp>
              <p:nvSpPr>
                <p:cNvPr id="69" name="Freeform 203"/>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70" name="Freeform 204"/>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54" name="Group 205"/>
              <p:cNvGrpSpPr>
                <a:grpSpLocks/>
              </p:cNvGrpSpPr>
              <p:nvPr/>
            </p:nvGrpSpPr>
            <p:grpSpPr bwMode="auto">
              <a:xfrm flipV="1">
                <a:off x="936" y="1112"/>
                <a:ext cx="72" cy="240"/>
                <a:chOff x="576" y="816"/>
                <a:chExt cx="192" cy="288"/>
              </a:xfrm>
            </p:grpSpPr>
            <p:sp>
              <p:nvSpPr>
                <p:cNvPr id="67" name="Freeform 206"/>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68" name="Freeform 207"/>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55" name="Group 208"/>
              <p:cNvGrpSpPr>
                <a:grpSpLocks/>
              </p:cNvGrpSpPr>
              <p:nvPr/>
            </p:nvGrpSpPr>
            <p:grpSpPr bwMode="auto">
              <a:xfrm>
                <a:off x="1008" y="872"/>
                <a:ext cx="72" cy="240"/>
                <a:chOff x="576" y="816"/>
                <a:chExt cx="192" cy="288"/>
              </a:xfrm>
            </p:grpSpPr>
            <p:sp>
              <p:nvSpPr>
                <p:cNvPr id="65" name="Freeform 209"/>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66" name="Freeform 210"/>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56" name="Group 211"/>
              <p:cNvGrpSpPr>
                <a:grpSpLocks/>
              </p:cNvGrpSpPr>
              <p:nvPr/>
            </p:nvGrpSpPr>
            <p:grpSpPr bwMode="auto">
              <a:xfrm flipV="1">
                <a:off x="1080" y="1112"/>
                <a:ext cx="72" cy="240"/>
                <a:chOff x="576" y="816"/>
                <a:chExt cx="192" cy="288"/>
              </a:xfrm>
            </p:grpSpPr>
            <p:sp>
              <p:nvSpPr>
                <p:cNvPr id="63" name="Freeform 212"/>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64" name="Freeform 213"/>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nvGrpSpPr>
              <p:cNvPr id="57" name="Group 214"/>
              <p:cNvGrpSpPr>
                <a:grpSpLocks/>
              </p:cNvGrpSpPr>
              <p:nvPr/>
            </p:nvGrpSpPr>
            <p:grpSpPr bwMode="auto">
              <a:xfrm>
                <a:off x="1152" y="872"/>
                <a:ext cx="72" cy="240"/>
                <a:chOff x="576" y="816"/>
                <a:chExt cx="192" cy="288"/>
              </a:xfrm>
            </p:grpSpPr>
            <p:sp>
              <p:nvSpPr>
                <p:cNvPr id="61" name="Freeform 215"/>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sp>
              <p:nvSpPr>
                <p:cNvPr id="62" name="Freeform 216"/>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wrap="none" anchor="ctr"/>
                <a:lstStyle/>
                <a:p>
                  <a:endParaRPr lang="fr-FR"/>
                </a:p>
              </p:txBody>
            </p:sp>
          </p:grpSp>
          <p:grpSp>
            <p:nvGrpSpPr>
              <p:cNvPr id="58" name="Group 217"/>
              <p:cNvGrpSpPr>
                <a:grpSpLocks/>
              </p:cNvGrpSpPr>
              <p:nvPr/>
            </p:nvGrpSpPr>
            <p:grpSpPr bwMode="auto">
              <a:xfrm flipV="1">
                <a:off x="1224" y="1112"/>
                <a:ext cx="72" cy="240"/>
                <a:chOff x="576" y="816"/>
                <a:chExt cx="192" cy="288"/>
              </a:xfrm>
            </p:grpSpPr>
            <p:sp>
              <p:nvSpPr>
                <p:cNvPr id="59" name="Freeform 218"/>
                <p:cNvSpPr>
                  <a:spLocks/>
                </p:cNvSpPr>
                <p:nvPr/>
              </p:nvSpPr>
              <p:spPr bwMode="auto">
                <a:xfrm>
                  <a:off x="576"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sp>
              <p:nvSpPr>
                <p:cNvPr id="60" name="Freeform 219"/>
                <p:cNvSpPr>
                  <a:spLocks/>
                </p:cNvSpPr>
                <p:nvPr/>
              </p:nvSpPr>
              <p:spPr bwMode="auto">
                <a:xfrm flipH="1">
                  <a:off x="672" y="816"/>
                  <a:ext cx="96" cy="288"/>
                </a:xfrm>
                <a:custGeom>
                  <a:avLst/>
                  <a:gdLst>
                    <a:gd name="T0" fmla="*/ 0 w 96"/>
                    <a:gd name="T1" fmla="*/ 288 h 288"/>
                    <a:gd name="T2" fmla="*/ 96 w 96"/>
                    <a:gd name="T3" fmla="*/ 0 h 288"/>
                    <a:gd name="T4" fmla="*/ 0 60000 65536"/>
                    <a:gd name="T5" fmla="*/ 0 60000 65536"/>
                    <a:gd name="T6" fmla="*/ 0 w 96"/>
                    <a:gd name="T7" fmla="*/ 0 h 288"/>
                    <a:gd name="T8" fmla="*/ 96 w 96"/>
                    <a:gd name="T9" fmla="*/ 288 h 288"/>
                  </a:gdLst>
                  <a:ahLst/>
                  <a:cxnLst>
                    <a:cxn ang="T4">
                      <a:pos x="T0" y="T1"/>
                    </a:cxn>
                    <a:cxn ang="T5">
                      <a:pos x="T2" y="T3"/>
                    </a:cxn>
                  </a:cxnLst>
                  <a:rect l="T6" t="T7" r="T8" b="T9"/>
                  <a:pathLst>
                    <a:path w="96" h="288">
                      <a:moveTo>
                        <a:pt x="0" y="288"/>
                      </a:moveTo>
                      <a:cubicBezTo>
                        <a:pt x="18" y="183"/>
                        <a:pt x="48" y="0"/>
                        <a:pt x="96" y="0"/>
                      </a:cubicBezTo>
                    </a:path>
                  </a:pathLst>
                </a:custGeom>
                <a:noFill/>
                <a:ln w="19050">
                  <a:solidFill>
                    <a:srgbClr val="5AC6AC"/>
                  </a:solidFill>
                  <a:round/>
                  <a:headEnd/>
                  <a:tailEnd/>
                </a:ln>
              </p:spPr>
              <p:txBody>
                <a:bodyPr rot="10800000" wrap="none" anchor="ctr"/>
                <a:lstStyle/>
                <a:p>
                  <a:endParaRPr lang="fr-FR"/>
                </a:p>
              </p:txBody>
            </p:sp>
          </p:grpSp>
        </p:grpSp>
        <p:sp>
          <p:nvSpPr>
            <p:cNvPr id="50" name="Line 220"/>
            <p:cNvSpPr>
              <a:spLocks noChangeShapeType="1"/>
            </p:cNvSpPr>
            <p:nvPr/>
          </p:nvSpPr>
          <p:spPr bwMode="auto">
            <a:xfrm rot="10800000" flipH="1" flipV="1">
              <a:off x="1023" y="638"/>
              <a:ext cx="106" cy="0"/>
            </a:xfrm>
            <a:prstGeom prst="line">
              <a:avLst/>
            </a:prstGeom>
            <a:noFill/>
            <a:ln w="19050">
              <a:solidFill>
                <a:srgbClr val="5AC6AC"/>
              </a:solidFill>
              <a:round/>
              <a:headEnd/>
              <a:tailEnd type="triangle" w="med" len="med"/>
            </a:ln>
          </p:spPr>
          <p:txBody>
            <a:bodyPr wrap="none" anchor="ctr"/>
            <a:lstStyle/>
            <a:p>
              <a:endParaRPr lang="fr-FR"/>
            </a:p>
          </p:txBody>
        </p:sp>
      </p:grpSp>
      <p:cxnSp>
        <p:nvCxnSpPr>
          <p:cNvPr id="75" name="Connecteur droit avec flèche 74"/>
          <p:cNvCxnSpPr/>
          <p:nvPr/>
        </p:nvCxnSpPr>
        <p:spPr>
          <a:xfrm flipV="1">
            <a:off x="2819400" y="3167270"/>
            <a:ext cx="1511300" cy="27763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989183" y="2411876"/>
            <a:ext cx="8361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230483" y="1865776"/>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4" name="ZoneTexte 43"/>
              <p:cNvSpPr txBox="1"/>
              <p:nvPr/>
            </p:nvSpPr>
            <p:spPr>
              <a:xfrm>
                <a:off x="694143" y="1055241"/>
                <a:ext cx="1367682" cy="646331"/>
              </a:xfrm>
              <a:prstGeom prst="rect">
                <a:avLst/>
              </a:prstGeom>
              <a:noFill/>
            </p:spPr>
            <p:txBody>
              <a:bodyPr wrap="none" rtlCol="0">
                <a:spAutoFit/>
              </a:bodyPr>
              <a:lstStyle/>
              <a:p>
                <a:pPr algn="ctr"/>
                <a:r>
                  <a:rPr lang="fr-FR" dirty="0"/>
                  <a:t>Nuclear Spin</a:t>
                </a:r>
              </a:p>
              <a:p>
                <a:pPr algn="ctr"/>
                <a:r>
                  <a:rPr lang="fr-FR" dirty="0" err="1"/>
                  <a:t>Prep</a:t>
                </a:r>
                <a:r>
                  <a:rPr lang="fr-FR" dirty="0"/>
                  <a:t> </a:t>
                </a:r>
                <a14:m>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a14:m>
                <a:endParaRPr lang="fr-FR" dirty="0"/>
              </a:p>
            </p:txBody>
          </p:sp>
        </mc:Choice>
        <mc:Fallback xmlns="">
          <p:sp>
            <p:nvSpPr>
              <p:cNvPr id="44" name="ZoneTexte 43"/>
              <p:cNvSpPr txBox="1">
                <a:spLocks noRot="1" noChangeAspect="1" noMove="1" noResize="1" noEditPoints="1" noAdjustHandles="1" noChangeArrowheads="1" noChangeShapeType="1" noTextEdit="1"/>
              </p:cNvSpPr>
              <p:nvPr/>
            </p:nvSpPr>
            <p:spPr>
              <a:xfrm>
                <a:off x="694143" y="1055241"/>
                <a:ext cx="1367682" cy="646331"/>
              </a:xfrm>
              <a:prstGeom prst="rect">
                <a:avLst/>
              </a:prstGeom>
              <a:blipFill>
                <a:blip r:embed="rId9"/>
                <a:stretch>
                  <a:fillRect l="-4018" t="-4717" r="-3125" b="-14151"/>
                </a:stretch>
              </a:blipFill>
            </p:spPr>
            <p:txBody>
              <a:bodyPr/>
              <a:lstStyle/>
              <a:p>
                <a:r>
                  <a:rPr lang="fr-FR">
                    <a:noFill/>
                  </a:rPr>
                  <a:t> </a:t>
                </a:r>
              </a:p>
            </p:txBody>
          </p:sp>
        </mc:Fallback>
      </mc:AlternateContent>
      <p:cxnSp>
        <p:nvCxnSpPr>
          <p:cNvPr id="45" name="Connecteur droit avec flèche 44"/>
          <p:cNvCxnSpPr/>
          <p:nvPr/>
        </p:nvCxnSpPr>
        <p:spPr>
          <a:xfrm>
            <a:off x="2110522" y="2411876"/>
            <a:ext cx="40382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Forme libre 75"/>
          <p:cNvSpPr/>
          <p:nvPr/>
        </p:nvSpPr>
        <p:spPr>
          <a:xfrm>
            <a:off x="2691709" y="1970744"/>
            <a:ext cx="1612088"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Parenthèse ouvrante 79"/>
          <p:cNvSpPr/>
          <p:nvPr/>
        </p:nvSpPr>
        <p:spPr>
          <a:xfrm>
            <a:off x="2553028" y="1764029"/>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1" name="Parenthèse ouvrante 80"/>
          <p:cNvSpPr/>
          <p:nvPr/>
        </p:nvSpPr>
        <p:spPr>
          <a:xfrm flipH="1">
            <a:off x="5379494" y="1742400"/>
            <a:ext cx="229554" cy="79285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2" name="ZoneTexte 81"/>
              <p:cNvSpPr txBox="1"/>
              <p:nvPr/>
            </p:nvSpPr>
            <p:spPr>
              <a:xfrm>
                <a:off x="5643546" y="1439763"/>
                <a:ext cx="1007455"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𝑝𝑟𝑒𝑝</m:t>
                          </m:r>
                        </m:sub>
                      </m:sSub>
                    </m:oMath>
                  </m:oMathPara>
                </a14:m>
                <a:endParaRPr lang="fr-FR" dirty="0"/>
              </a:p>
            </p:txBody>
          </p:sp>
        </mc:Choice>
        <mc:Fallback xmlns="">
          <p:sp>
            <p:nvSpPr>
              <p:cNvPr id="82" name="ZoneTexte 81"/>
              <p:cNvSpPr txBox="1">
                <a:spLocks noRot="1" noChangeAspect="1" noMove="1" noResize="1" noEditPoints="1" noAdjustHandles="1" noChangeArrowheads="1" noChangeShapeType="1" noTextEdit="1"/>
              </p:cNvSpPr>
              <p:nvPr/>
            </p:nvSpPr>
            <p:spPr>
              <a:xfrm>
                <a:off x="5643546" y="1439763"/>
                <a:ext cx="1007455" cy="390748"/>
              </a:xfrm>
              <a:prstGeom prst="rect">
                <a:avLst/>
              </a:prstGeom>
              <a:blipFill>
                <a:blip r:embed="rId10"/>
                <a:stretch>
                  <a:fillRect b="-4688"/>
                </a:stretch>
              </a:blipFill>
            </p:spPr>
            <p:txBody>
              <a:bodyPr/>
              <a:lstStyle/>
              <a:p>
                <a:r>
                  <a:rPr lang="fr-FR">
                    <a:noFill/>
                  </a:rPr>
                  <a:t> </a:t>
                </a:r>
              </a:p>
            </p:txBody>
          </p:sp>
        </mc:Fallback>
      </mc:AlternateContent>
      <p:cxnSp>
        <p:nvCxnSpPr>
          <p:cNvPr id="3" name="Connecteur droit avec flèche 2"/>
          <p:cNvCxnSpPr/>
          <p:nvPr/>
        </p:nvCxnSpPr>
        <p:spPr>
          <a:xfrm>
            <a:off x="4442450" y="2296633"/>
            <a:ext cx="1033315"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ZoneTexte 3"/>
              <p:cNvSpPr txBox="1"/>
              <p:nvPr/>
            </p:nvSpPr>
            <p:spPr>
              <a:xfrm>
                <a:off x="4757346" y="1871875"/>
                <a:ext cx="4526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1</m:t>
                          </m:r>
                        </m:sub>
                      </m:sSub>
                    </m:oMath>
                  </m:oMathPara>
                </a14:m>
                <a:endParaRPr lang="fr-FR" dirty="0"/>
              </a:p>
            </p:txBody>
          </p:sp>
        </mc:Choice>
        <mc:Fallback xmlns="">
          <p:sp>
            <p:nvSpPr>
              <p:cNvPr id="4" name="ZoneTexte 3"/>
              <p:cNvSpPr txBox="1">
                <a:spLocks noRot="1" noChangeAspect="1" noMove="1" noResize="1" noEditPoints="1" noAdjustHandles="1" noChangeArrowheads="1" noChangeShapeType="1" noTextEdit="1"/>
              </p:cNvSpPr>
              <p:nvPr/>
            </p:nvSpPr>
            <p:spPr>
              <a:xfrm>
                <a:off x="4757346" y="1871875"/>
                <a:ext cx="452624" cy="369332"/>
              </a:xfrm>
              <a:prstGeom prst="rect">
                <a:avLst/>
              </a:prstGeom>
              <a:blipFill>
                <a:blip r:embed="rId11"/>
                <a:stretch>
                  <a:fillRect/>
                </a:stretch>
              </a:blipFill>
            </p:spPr>
            <p:txBody>
              <a:bodyPr/>
              <a:lstStyle/>
              <a:p>
                <a:r>
                  <a:rPr lang="fr-FR">
                    <a:noFill/>
                  </a:rPr>
                  <a:t> </a:t>
                </a:r>
              </a:p>
            </p:txBody>
          </p:sp>
        </mc:Fallback>
      </mc:AlternateContent>
      <p:grpSp>
        <p:nvGrpSpPr>
          <p:cNvPr id="2" name="Groupe 1"/>
          <p:cNvGrpSpPr/>
          <p:nvPr/>
        </p:nvGrpSpPr>
        <p:grpSpPr>
          <a:xfrm>
            <a:off x="6073978" y="1439763"/>
            <a:ext cx="5257248" cy="4918918"/>
            <a:chOff x="6073978" y="1439763"/>
            <a:chExt cx="5257248" cy="4918918"/>
          </a:xfrm>
        </p:grpSpPr>
        <p:pic>
          <p:nvPicPr>
            <p:cNvPr id="9"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3978" y="3167271"/>
              <a:ext cx="5257248" cy="3191410"/>
            </a:xfrm>
            <a:prstGeom prst="rect">
              <a:avLst/>
            </a:prstGeom>
          </p:spPr>
        </p:pic>
        <p:cxnSp>
          <p:nvCxnSpPr>
            <p:cNvPr id="7" name="Connecteur droit avec flèche 6"/>
            <p:cNvCxnSpPr/>
            <p:nvPr/>
          </p:nvCxnSpPr>
          <p:spPr>
            <a:xfrm>
              <a:off x="7889357" y="2689835"/>
              <a:ext cx="29026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8454872" y="2147761"/>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a:off x="9509962" y="2145220"/>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8287179" y="1439763"/>
              <a:ext cx="617670" cy="646331"/>
            </a:xfrm>
            <a:prstGeom prst="rect">
              <a:avLst/>
            </a:prstGeom>
            <a:noFill/>
          </p:spPr>
          <p:txBody>
            <a:bodyPr wrap="none" rtlCol="0">
              <a:spAutoFit/>
            </a:bodyPr>
            <a:lstStyle/>
            <a:p>
              <a:pPr algn="ctr"/>
              <a:r>
                <a:rPr lang="fr-FR" dirty="0" err="1"/>
                <a:t>Nucl</a:t>
              </a:r>
              <a:endParaRPr lang="fr-FR" dirty="0"/>
            </a:p>
            <a:p>
              <a:pPr algn="ctr"/>
              <a:r>
                <a:rPr lang="fr-FR" dirty="0" err="1"/>
                <a:t>Prep</a:t>
              </a:r>
              <a:endParaRPr lang="fr-FR" dirty="0"/>
            </a:p>
          </p:txBody>
        </p:sp>
        <p:sp>
          <p:nvSpPr>
            <p:cNvPr id="85" name="ZoneTexte 84"/>
            <p:cNvSpPr txBox="1"/>
            <p:nvPr/>
          </p:nvSpPr>
          <p:spPr>
            <a:xfrm>
              <a:off x="9317868" y="1448031"/>
              <a:ext cx="617670" cy="646331"/>
            </a:xfrm>
            <a:prstGeom prst="rect">
              <a:avLst/>
            </a:prstGeom>
            <a:noFill/>
          </p:spPr>
          <p:txBody>
            <a:bodyPr wrap="none" rtlCol="0">
              <a:spAutoFit/>
            </a:bodyPr>
            <a:lstStyle/>
            <a:p>
              <a:pPr algn="ctr"/>
              <a:r>
                <a:rPr lang="fr-FR" dirty="0" err="1"/>
                <a:t>Nucl</a:t>
              </a:r>
              <a:endParaRPr lang="fr-FR" dirty="0"/>
            </a:p>
            <a:p>
              <a:pPr algn="ctr"/>
              <a:r>
                <a:rPr lang="fr-FR" dirty="0"/>
                <a:t>RO</a:t>
              </a:r>
            </a:p>
          </p:txBody>
        </p:sp>
        <mc:AlternateContent xmlns:mc="http://schemas.openxmlformats.org/markup-compatibility/2006" xmlns:a14="http://schemas.microsoft.com/office/drawing/2010/main">
          <mc:Choice Requires="a14">
            <p:sp>
              <p:nvSpPr>
                <p:cNvPr id="21" name="ZoneTexte 20"/>
                <p:cNvSpPr txBox="1"/>
                <p:nvPr/>
              </p:nvSpPr>
              <p:spPr>
                <a:xfrm rot="16200000">
                  <a:off x="5550446" y="4284849"/>
                  <a:ext cx="156298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𝑃</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21" name="ZoneTexte 20"/>
                <p:cNvSpPr txBox="1">
                  <a:spLocks noRot="1" noChangeAspect="1" noMove="1" noResize="1" noEditPoints="1" noAdjustHandles="1" noChangeArrowheads="1" noChangeShapeType="1" noTextEdit="1"/>
                </p:cNvSpPr>
                <p:nvPr/>
              </p:nvSpPr>
              <p:spPr>
                <a:xfrm rot="16200000">
                  <a:off x="5550446" y="4284849"/>
                  <a:ext cx="1562986" cy="400110"/>
                </a:xfrm>
                <a:prstGeom prst="rect">
                  <a:avLst/>
                </a:prstGeom>
                <a:blipFill>
                  <a:blip r:embed="rId13"/>
                  <a:stretch>
                    <a:fillRect r="-13636"/>
                  </a:stretch>
                </a:blipFill>
              </p:spPr>
              <p:txBody>
                <a:bodyPr/>
                <a:lstStyle/>
                <a:p>
                  <a:r>
                    <a:rPr lang="fr-FR">
                      <a:noFill/>
                    </a:rPr>
                    <a:t> </a:t>
                  </a:r>
                </a:p>
              </p:txBody>
            </p:sp>
          </mc:Fallback>
        </mc:AlternateContent>
      </p:grpSp>
    </p:spTree>
    <p:extLst>
      <p:ext uri="{BB962C8B-B14F-4D97-AF65-F5344CB8AC3E}">
        <p14:creationId xmlns:p14="http://schemas.microsoft.com/office/powerpoint/2010/main" val="102432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0" grpId="0" animBg="1"/>
      <p:bldP spid="81" grpId="0" animBg="1"/>
      <p:bldP spid="8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p:nvPr/>
        </p:nvSpPr>
        <p:spPr>
          <a:xfrm>
            <a:off x="5489214" y="251549"/>
            <a:ext cx="1504131" cy="584775"/>
          </a:xfrm>
          <a:prstGeom prst="rect">
            <a:avLst/>
          </a:prstGeom>
          <a:noFill/>
        </p:spPr>
        <p:txBody>
          <a:bodyPr wrap="none" rtlCol="0">
            <a:spAutoFit/>
          </a:bodyPr>
          <a:lstStyle/>
          <a:p>
            <a:pPr algn="ctr"/>
            <a:r>
              <a:rPr lang="fr-FR" sz="3200" dirty="0" err="1">
                <a:solidFill>
                  <a:srgbClr val="FF0000"/>
                </a:solidFill>
              </a:rPr>
              <a:t>Wishlist</a:t>
            </a:r>
            <a:endParaRPr lang="fr-FR" sz="3200" dirty="0">
              <a:solidFill>
                <a:srgbClr val="FF0000"/>
              </a:solidFill>
            </a:endParaRPr>
          </a:p>
        </p:txBody>
      </p:sp>
      <p:grpSp>
        <p:nvGrpSpPr>
          <p:cNvPr id="9" name="Group 8"/>
          <p:cNvGrpSpPr/>
          <p:nvPr/>
        </p:nvGrpSpPr>
        <p:grpSpPr>
          <a:xfrm>
            <a:off x="3066278" y="1237673"/>
            <a:ext cx="6350000" cy="3953164"/>
            <a:chOff x="2667000" y="0"/>
            <a:chExt cx="6350000" cy="395316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7745"/>
            <a:stretch/>
          </p:blipFill>
          <p:spPr>
            <a:xfrm>
              <a:off x="2667000" y="0"/>
              <a:ext cx="6350000" cy="3953164"/>
            </a:xfrm>
            <a:prstGeom prst="rect">
              <a:avLst/>
            </a:prstGeom>
          </p:spPr>
        </p:pic>
        <p:sp>
          <p:nvSpPr>
            <p:cNvPr id="6" name="ZoneTexte 29"/>
            <p:cNvSpPr txBox="1"/>
            <p:nvPr/>
          </p:nvSpPr>
          <p:spPr>
            <a:xfrm>
              <a:off x="3946897" y="1888915"/>
              <a:ext cx="3790205" cy="1938992"/>
            </a:xfrm>
            <a:prstGeom prst="rect">
              <a:avLst/>
            </a:prstGeom>
            <a:noFill/>
          </p:spPr>
          <p:txBody>
            <a:bodyPr wrap="none" rtlCol="0">
              <a:spAutoFit/>
            </a:bodyPr>
            <a:lstStyle/>
            <a:p>
              <a:pPr marL="342900" indent="-342900">
                <a:buFont typeface="Wingdings" panose="05000000000000000000" pitchFamily="2" charset="2"/>
                <a:buChar char="ü"/>
              </a:pPr>
              <a:r>
                <a:rPr lang="fr-FR" sz="2400" dirty="0" err="1"/>
                <a:t>Nuclear</a:t>
              </a:r>
              <a:r>
                <a:rPr lang="fr-FR" sz="2400" dirty="0"/>
                <a:t> state </a:t>
              </a:r>
              <a:r>
                <a:rPr lang="fr-FR" sz="2400" dirty="0" err="1"/>
                <a:t>readout</a:t>
              </a:r>
              <a:endParaRPr lang="fr-FR" sz="2400" dirty="0"/>
            </a:p>
            <a:p>
              <a:pPr marL="342900" indent="-342900">
                <a:buFont typeface="Wingdings" panose="05000000000000000000" pitchFamily="2" charset="2"/>
                <a:buChar char="ü"/>
              </a:pPr>
              <a:r>
                <a:rPr lang="en-US" sz="2400" dirty="0"/>
                <a:t>Nuclear state initialization</a:t>
              </a:r>
            </a:p>
            <a:p>
              <a:pPr marL="342900" indent="-342900">
                <a:buFont typeface="Arial" panose="020B0604020202020204" pitchFamily="34" charset="0"/>
                <a:buChar char="•"/>
              </a:pPr>
              <a:r>
                <a:rPr lang="en-US" sz="2400" dirty="0"/>
                <a:t>Coherent single spin gates</a:t>
              </a:r>
            </a:p>
            <a:p>
              <a:pPr marL="342900" indent="-342900">
                <a:buFont typeface="Arial" panose="020B0604020202020204" pitchFamily="34" charset="0"/>
                <a:buChar char="•"/>
              </a:pPr>
              <a:r>
                <a:rPr lang="en-US" sz="2400" dirty="0"/>
                <a:t>Long coherence time</a:t>
              </a:r>
            </a:p>
            <a:p>
              <a:pPr marL="342900" indent="-342900">
                <a:buFont typeface="Arial" panose="020B0604020202020204" pitchFamily="34" charset="0"/>
                <a:buChar char="•"/>
              </a:pPr>
              <a:r>
                <a:rPr lang="en-US" sz="2400" dirty="0"/>
                <a:t>2-qubit gates</a:t>
              </a:r>
              <a:endParaRPr lang="fr-FR" sz="2400" dirty="0"/>
            </a:p>
          </p:txBody>
        </p:sp>
      </p:grpSp>
    </p:spTree>
    <p:extLst>
      <p:ext uri="{BB962C8B-B14F-4D97-AF65-F5344CB8AC3E}">
        <p14:creationId xmlns:p14="http://schemas.microsoft.com/office/powerpoint/2010/main" val="2142460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hanks!"/>
          <p:cNvSpPr/>
          <p:nvPr/>
        </p:nvSpPr>
        <p:spPr>
          <a:xfrm>
            <a:off x="1443447" y="138048"/>
            <a:ext cx="9435824" cy="518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Red-</a:t>
            </a:r>
            <a:r>
              <a:rPr lang="es-ES" sz="2900" b="0" dirty="0" err="1">
                <a:solidFill>
                  <a:srgbClr val="FF0000"/>
                </a:solidFill>
              </a:rPr>
              <a:t>sideband</a:t>
            </a:r>
            <a:r>
              <a:rPr lang="es-ES" sz="2900" b="0" dirty="0">
                <a:solidFill>
                  <a:srgbClr val="FF0000"/>
                </a:solidFill>
              </a:rPr>
              <a:t> </a:t>
            </a:r>
            <a:r>
              <a:rPr lang="es-ES" sz="2900" b="0" dirty="0" err="1">
                <a:solidFill>
                  <a:srgbClr val="FF0000"/>
                </a:solidFill>
              </a:rPr>
              <a:t>coherent</a:t>
            </a:r>
            <a:r>
              <a:rPr lang="es-ES" sz="2900" b="0" dirty="0">
                <a:solidFill>
                  <a:srgbClr val="FF0000"/>
                </a:solidFill>
              </a:rPr>
              <a:t> </a:t>
            </a:r>
            <a:r>
              <a:rPr lang="es-ES" sz="2900" b="0" dirty="0" err="1">
                <a:solidFill>
                  <a:srgbClr val="FF0000"/>
                </a:solidFill>
              </a:rPr>
              <a:t>dynamics</a:t>
            </a:r>
            <a:endParaRPr sz="2900" b="0" dirty="0">
              <a:solidFill>
                <a:srgbClr val="FF0000"/>
              </a:solidFill>
            </a:endParaRPr>
          </a:p>
        </p:txBody>
      </p:sp>
      <p:cxnSp>
        <p:nvCxnSpPr>
          <p:cNvPr id="14" name="Connecteur droit 13"/>
          <p:cNvCxnSpPr/>
          <p:nvPr/>
        </p:nvCxnSpPr>
        <p:spPr>
          <a:xfrm>
            <a:off x="1738538" y="6008832"/>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3640980" y="5535067"/>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738538" y="3527363"/>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3640980" y="3232503"/>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p:cNvSpPr txBox="1"/>
              <p:nvPr/>
            </p:nvSpPr>
            <p:spPr>
              <a:xfrm>
                <a:off x="4513763" y="5350401"/>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8" name="ZoneTexte 17"/>
              <p:cNvSpPr txBox="1">
                <a:spLocks noRot="1" noChangeAspect="1" noMove="1" noResize="1" noEditPoints="1" noAdjustHandles="1" noChangeArrowheads="1" noChangeShapeType="1" noTextEdit="1"/>
              </p:cNvSpPr>
              <p:nvPr/>
            </p:nvSpPr>
            <p:spPr>
              <a:xfrm>
                <a:off x="4513763" y="5350401"/>
                <a:ext cx="853439" cy="369332"/>
              </a:xfrm>
              <a:prstGeom prst="rect">
                <a:avLst/>
              </a:prstGeom>
              <a:blipFill>
                <a:blip r:embed="rId4"/>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885098" y="5824166"/>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9" name="ZoneTexte 18"/>
              <p:cNvSpPr txBox="1">
                <a:spLocks noRot="1" noChangeAspect="1" noMove="1" noResize="1" noEditPoints="1" noAdjustHandles="1" noChangeArrowheads="1" noChangeShapeType="1" noTextEdit="1"/>
              </p:cNvSpPr>
              <p:nvPr/>
            </p:nvSpPr>
            <p:spPr>
              <a:xfrm>
                <a:off x="885098" y="5824166"/>
                <a:ext cx="853439" cy="369332"/>
              </a:xfrm>
              <a:prstGeom prst="rect">
                <a:avLst/>
              </a:prstGeom>
              <a:blipFill>
                <a:blip r:embed="rId5"/>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p:cNvSpPr txBox="1"/>
              <p:nvPr/>
            </p:nvSpPr>
            <p:spPr>
              <a:xfrm>
                <a:off x="885099" y="3345717"/>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20" name="ZoneTexte 19"/>
              <p:cNvSpPr txBox="1">
                <a:spLocks noRot="1" noChangeAspect="1" noMove="1" noResize="1" noEditPoints="1" noAdjustHandles="1" noChangeArrowheads="1" noChangeShapeType="1" noTextEdit="1"/>
              </p:cNvSpPr>
              <p:nvPr/>
            </p:nvSpPr>
            <p:spPr>
              <a:xfrm>
                <a:off x="885099" y="3345717"/>
                <a:ext cx="853439" cy="369332"/>
              </a:xfrm>
              <a:prstGeom prst="rect">
                <a:avLst/>
              </a:prstGeom>
              <a:blipFill>
                <a:blip r:embed="rId6"/>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p:cNvSpPr txBox="1"/>
              <p:nvPr/>
            </p:nvSpPr>
            <p:spPr>
              <a:xfrm>
                <a:off x="4470835" y="3047837"/>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21" name="ZoneTexte 20"/>
              <p:cNvSpPr txBox="1">
                <a:spLocks noRot="1" noChangeAspect="1" noMove="1" noResize="1" noEditPoints="1" noAdjustHandles="1" noChangeArrowheads="1" noChangeShapeType="1" noTextEdit="1"/>
              </p:cNvSpPr>
              <p:nvPr/>
            </p:nvSpPr>
            <p:spPr>
              <a:xfrm>
                <a:off x="4470835" y="3047837"/>
                <a:ext cx="853439" cy="369332"/>
              </a:xfrm>
              <a:prstGeom prst="rect">
                <a:avLst/>
              </a:prstGeom>
              <a:blipFill>
                <a:blip r:embed="rId7"/>
                <a:stretch>
                  <a:fillRect b="-11475"/>
                </a:stretch>
              </a:blipFill>
            </p:spPr>
            <p:txBody>
              <a:bodyPr/>
              <a:lstStyle/>
              <a:p>
                <a:r>
                  <a:rPr lang="fr-FR">
                    <a:noFill/>
                  </a:rPr>
                  <a:t> </a:t>
                </a:r>
              </a:p>
            </p:txBody>
          </p:sp>
        </mc:Fallback>
      </mc:AlternateContent>
      <p:cxnSp>
        <p:nvCxnSpPr>
          <p:cNvPr id="49" name="Connecteur droit avec flèche 48"/>
          <p:cNvCxnSpPr/>
          <p:nvPr/>
        </p:nvCxnSpPr>
        <p:spPr>
          <a:xfrm flipH="1" flipV="1">
            <a:off x="2349036" y="3527363"/>
            <a:ext cx="1503196" cy="200770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4010025" y="5401321"/>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p:cNvGrpSpPr/>
          <p:nvPr/>
        </p:nvGrpSpPr>
        <p:grpSpPr>
          <a:xfrm>
            <a:off x="5965711" y="4479502"/>
            <a:ext cx="5501827" cy="1752816"/>
            <a:chOff x="5965711" y="4479502"/>
            <a:chExt cx="5501827" cy="1752816"/>
          </a:xfrm>
        </p:grpSpPr>
        <p:sp>
          <p:nvSpPr>
            <p:cNvPr id="2" name="ZoneTexte 1"/>
            <p:cNvSpPr txBox="1"/>
            <p:nvPr/>
          </p:nvSpPr>
          <p:spPr>
            <a:xfrm>
              <a:off x="5965711" y="4479502"/>
              <a:ext cx="5501827" cy="707886"/>
            </a:xfrm>
            <a:prstGeom prst="rect">
              <a:avLst/>
            </a:prstGeom>
            <a:noFill/>
          </p:spPr>
          <p:txBody>
            <a:bodyPr wrap="none" rtlCol="0">
              <a:spAutoFit/>
            </a:bodyPr>
            <a:lstStyle/>
            <a:p>
              <a:pPr algn="ctr"/>
              <a:r>
                <a:rPr lang="fr-FR" sz="2000" dirty="0"/>
                <a:t>By </a:t>
              </a:r>
              <a:r>
                <a:rPr lang="fr-FR" sz="2000" dirty="0" err="1"/>
                <a:t>comparing</a:t>
              </a:r>
              <a:r>
                <a:rPr lang="fr-FR" sz="2000" dirty="0"/>
                <a:t> the Rabi </a:t>
              </a:r>
              <a:r>
                <a:rPr lang="fr-FR" sz="2000" dirty="0" err="1"/>
                <a:t>frequencies</a:t>
              </a:r>
              <a:r>
                <a:rPr lang="fr-FR" sz="2000" dirty="0"/>
                <a:t> </a:t>
              </a:r>
            </a:p>
            <a:p>
              <a:pPr algn="ctr"/>
              <a:r>
                <a:rPr lang="fr-FR" sz="2000" dirty="0"/>
                <a:t>of the </a:t>
              </a:r>
              <a:r>
                <a:rPr lang="fr-FR" sz="2000" dirty="0" err="1"/>
                <a:t>Forbidden</a:t>
              </a:r>
              <a:r>
                <a:rPr lang="fr-FR" sz="2000" dirty="0"/>
                <a:t>-  and </a:t>
              </a:r>
              <a:r>
                <a:rPr lang="fr-FR" sz="2000" dirty="0" err="1"/>
                <a:t>Allowed</a:t>
              </a:r>
              <a:r>
                <a:rPr lang="fr-FR" sz="2000" dirty="0"/>
                <a:t>- Transitions, </a:t>
              </a:r>
              <a:r>
                <a:rPr lang="fr-FR" sz="2000" dirty="0" err="1"/>
                <a:t>we</a:t>
              </a:r>
              <a:r>
                <a:rPr lang="fr-FR" sz="2000" dirty="0"/>
                <a:t> </a:t>
              </a:r>
              <a:r>
                <a:rPr lang="fr-FR" sz="2000" dirty="0" err="1"/>
                <a:t>get</a:t>
              </a:r>
              <a:endParaRPr lang="fr-FR" sz="2000" dirty="0"/>
            </a:p>
          </p:txBody>
        </p:sp>
        <mc:AlternateContent xmlns:mc="http://schemas.openxmlformats.org/markup-compatibility/2006" xmlns:a14="http://schemas.microsoft.com/office/drawing/2010/main">
          <mc:Choice Requires="a14">
            <p:sp>
              <p:nvSpPr>
                <p:cNvPr id="5" name="ZoneTexte 4"/>
                <p:cNvSpPr txBox="1"/>
                <p:nvPr/>
              </p:nvSpPr>
              <p:spPr>
                <a:xfrm>
                  <a:off x="7506805" y="5401321"/>
                  <a:ext cx="2419637" cy="830997"/>
                </a:xfrm>
                <a:prstGeom prst="rect">
                  <a:avLst/>
                </a:prstGeom>
                <a:noFill/>
              </p:spPr>
              <p:txBody>
                <a:bodyPr wrap="none" rtlCol="0">
                  <a:spAutoFit/>
                </a:bodyPr>
                <a:lstStyle/>
                <a:p>
                  <a:pPr algn="ctr"/>
                  <a14:m>
                    <m:oMath xmlns:m="http://schemas.openxmlformats.org/officeDocument/2006/math">
                      <m:f>
                        <m:fPr>
                          <m:type m:val="lin"/>
                          <m:ctrlPr>
                            <a:rPr lang="fr-FR" sz="2400" i="1" smtClean="0">
                              <a:latin typeface="Cambria Math" panose="02040503050406030204" pitchFamily="18" charset="0"/>
                            </a:rPr>
                          </m:ctrlPr>
                        </m:fPr>
                        <m:num>
                          <m:r>
                            <a:rPr lang="fr-FR" sz="2400" b="0" i="1" smtClean="0">
                              <a:latin typeface="Cambria Math" panose="02040503050406030204" pitchFamily="18" charset="0"/>
                            </a:rPr>
                            <m:t>𝐴</m:t>
                          </m:r>
                        </m:num>
                        <m:den>
                          <m:r>
                            <a:rPr lang="fr-FR" sz="2400" b="0" i="1" smtClean="0">
                              <a:latin typeface="Cambria Math" panose="02040503050406030204" pitchFamily="18" charset="0"/>
                            </a:rPr>
                            <m:t>2</m:t>
                          </m:r>
                          <m:r>
                            <a:rPr lang="fr-FR" sz="2400" b="0" i="1" smtClean="0">
                              <a:latin typeface="Cambria Math" panose="02040503050406030204" pitchFamily="18" charset="0"/>
                            </a:rPr>
                            <m:t>𝜋</m:t>
                          </m:r>
                        </m:den>
                      </m:f>
                      <m:r>
                        <a:rPr lang="fr-FR" sz="2400" b="0" i="1" smtClean="0">
                          <a:latin typeface="Cambria Math" panose="02040503050406030204" pitchFamily="18" charset="0"/>
                        </a:rPr>
                        <m:t>=40.5</m:t>
                      </m:r>
                    </m:oMath>
                  </a14:m>
                  <a:r>
                    <a:rPr lang="fr-FR" sz="2400" dirty="0"/>
                    <a:t> kHz</a:t>
                  </a:r>
                </a:p>
                <a:p>
                  <a:pPr algn="ctr"/>
                  <a14:m>
                    <m:oMath xmlns:m="http://schemas.openxmlformats.org/officeDocument/2006/math">
                      <m:f>
                        <m:fPr>
                          <m:type m:val="lin"/>
                          <m:ctrlPr>
                            <a:rPr lang="fr-FR" sz="2400" i="1" smtClean="0">
                              <a:latin typeface="Cambria Math" panose="02040503050406030204" pitchFamily="18" charset="0"/>
                            </a:rPr>
                          </m:ctrlPr>
                        </m:fPr>
                        <m:num>
                          <m:r>
                            <a:rPr lang="fr-FR" sz="2400" b="0" i="1" smtClean="0">
                              <a:latin typeface="Cambria Math" panose="02040503050406030204" pitchFamily="18" charset="0"/>
                            </a:rPr>
                            <m:t>𝐵</m:t>
                          </m:r>
                        </m:num>
                        <m:den>
                          <m:r>
                            <a:rPr lang="fr-FR" sz="2400" b="0" i="1" smtClean="0">
                              <a:latin typeface="Cambria Math" panose="02040503050406030204" pitchFamily="18" charset="0"/>
                            </a:rPr>
                            <m:t>2</m:t>
                          </m:r>
                          <m:r>
                            <a:rPr lang="fr-FR" sz="2400" b="0" i="1" smtClean="0">
                              <a:latin typeface="Cambria Math" panose="02040503050406030204" pitchFamily="18" charset="0"/>
                            </a:rPr>
                            <m:t>𝜋</m:t>
                          </m:r>
                        </m:den>
                      </m:f>
                      <m:r>
                        <a:rPr lang="fr-FR" sz="2400" b="0" i="1" smtClean="0">
                          <a:latin typeface="Cambria Math" panose="02040503050406030204" pitchFamily="18" charset="0"/>
                        </a:rPr>
                        <m:t>=92.7 </m:t>
                      </m:r>
                    </m:oMath>
                  </a14:m>
                  <a:r>
                    <a:rPr lang="fr-FR" sz="2400" dirty="0"/>
                    <a:t>kHz</a:t>
                  </a:r>
                </a:p>
              </p:txBody>
            </p:sp>
          </mc:Choice>
          <mc:Fallback xmlns="">
            <p:sp>
              <p:nvSpPr>
                <p:cNvPr id="5" name="ZoneTexte 4"/>
                <p:cNvSpPr txBox="1">
                  <a:spLocks noRot="1" noChangeAspect="1" noMove="1" noResize="1" noEditPoints="1" noAdjustHandles="1" noChangeArrowheads="1" noChangeShapeType="1" noTextEdit="1"/>
                </p:cNvSpPr>
                <p:nvPr/>
              </p:nvSpPr>
              <p:spPr>
                <a:xfrm>
                  <a:off x="7506805" y="5401321"/>
                  <a:ext cx="2419637" cy="830997"/>
                </a:xfrm>
                <a:prstGeom prst="rect">
                  <a:avLst/>
                </a:prstGeom>
                <a:blipFill>
                  <a:blip r:embed="rId8"/>
                  <a:stretch>
                    <a:fillRect l="-10076" t="-69853" r="-3526" b="-106618"/>
                  </a:stretch>
                </a:blipFill>
              </p:spPr>
              <p:txBody>
                <a:bodyPr/>
                <a:lstStyle/>
                <a:p>
                  <a:r>
                    <a:rPr lang="fr-FR">
                      <a:noFill/>
                    </a:rPr>
                    <a:t> </a:t>
                  </a:r>
                </a:p>
              </p:txBody>
            </p:sp>
          </mc:Fallback>
        </mc:AlternateContent>
      </p:grpSp>
      <p:cxnSp>
        <p:nvCxnSpPr>
          <p:cNvPr id="24" name="Connecteur droit avec flèche 23"/>
          <p:cNvCxnSpPr/>
          <p:nvPr/>
        </p:nvCxnSpPr>
        <p:spPr>
          <a:xfrm>
            <a:off x="967538" y="2455917"/>
            <a:ext cx="37214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533053" y="1913843"/>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821527" y="1911302"/>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365360" y="1205845"/>
            <a:ext cx="617670" cy="646331"/>
          </a:xfrm>
          <a:prstGeom prst="rect">
            <a:avLst/>
          </a:prstGeom>
          <a:noFill/>
        </p:spPr>
        <p:txBody>
          <a:bodyPr wrap="none" rtlCol="0">
            <a:spAutoFit/>
          </a:bodyPr>
          <a:lstStyle/>
          <a:p>
            <a:pPr algn="ctr"/>
            <a:r>
              <a:rPr lang="fr-FR" dirty="0" err="1"/>
              <a:t>Nucl</a:t>
            </a:r>
            <a:endParaRPr lang="fr-FR" dirty="0"/>
          </a:p>
          <a:p>
            <a:pPr algn="ctr"/>
            <a:r>
              <a:rPr lang="fr-FR" dirty="0" err="1"/>
              <a:t>Prep</a:t>
            </a:r>
            <a:endParaRPr lang="fr-FR" dirty="0"/>
          </a:p>
        </p:txBody>
      </p:sp>
      <p:sp>
        <p:nvSpPr>
          <p:cNvPr id="28" name="ZoneTexte 27"/>
          <p:cNvSpPr txBox="1"/>
          <p:nvPr/>
        </p:nvSpPr>
        <p:spPr>
          <a:xfrm>
            <a:off x="3629433" y="1214113"/>
            <a:ext cx="617670" cy="646331"/>
          </a:xfrm>
          <a:prstGeom prst="rect">
            <a:avLst/>
          </a:prstGeom>
          <a:noFill/>
        </p:spPr>
        <p:txBody>
          <a:bodyPr wrap="none" rtlCol="0">
            <a:spAutoFit/>
          </a:bodyPr>
          <a:lstStyle/>
          <a:p>
            <a:pPr algn="ctr"/>
            <a:r>
              <a:rPr lang="fr-FR" dirty="0" err="1"/>
              <a:t>Nucl</a:t>
            </a:r>
            <a:endParaRPr lang="fr-FR" dirty="0"/>
          </a:p>
          <a:p>
            <a:pPr algn="ctr"/>
            <a:r>
              <a:rPr lang="fr-FR" dirty="0"/>
              <a:t>RO</a:t>
            </a:r>
          </a:p>
        </p:txBody>
      </p:sp>
      <p:sp>
        <p:nvSpPr>
          <p:cNvPr id="29" name="Forme libre 28"/>
          <p:cNvSpPr/>
          <p:nvPr/>
        </p:nvSpPr>
        <p:spPr>
          <a:xfrm>
            <a:off x="2028892" y="1994190"/>
            <a:ext cx="1612088"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a:off x="2477373" y="1743517"/>
            <a:ext cx="701749"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ZoneTexte 6"/>
              <p:cNvSpPr txBox="1"/>
              <p:nvPr/>
            </p:nvSpPr>
            <p:spPr>
              <a:xfrm>
                <a:off x="2584536" y="1341708"/>
                <a:ext cx="4730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𝑃</m:t>
                          </m:r>
                        </m:sub>
                      </m:sSub>
                    </m:oMath>
                  </m:oMathPara>
                </a14:m>
                <a:endParaRPr lang="fr-FR" dirty="0"/>
              </a:p>
            </p:txBody>
          </p:sp>
        </mc:Choice>
        <mc:Fallback xmlns="">
          <p:sp>
            <p:nvSpPr>
              <p:cNvPr id="7" name="ZoneTexte 6"/>
              <p:cNvSpPr txBox="1">
                <a:spLocks noRot="1" noChangeAspect="1" noMove="1" noResize="1" noEditPoints="1" noAdjustHandles="1" noChangeArrowheads="1" noChangeShapeType="1" noTextEdit="1"/>
              </p:cNvSpPr>
              <p:nvPr/>
            </p:nvSpPr>
            <p:spPr>
              <a:xfrm>
                <a:off x="2584536" y="1341708"/>
                <a:ext cx="473078" cy="369332"/>
              </a:xfrm>
              <a:prstGeom prst="rect">
                <a:avLst/>
              </a:prstGeom>
              <a:blipFill>
                <a:blip r:embed="rId9"/>
                <a:stretch>
                  <a:fillRect/>
                </a:stretch>
              </a:blipFill>
            </p:spPr>
            <p:txBody>
              <a:bodyPr/>
              <a:lstStyle/>
              <a:p>
                <a:r>
                  <a:rPr lang="fr-FR">
                    <a:noFill/>
                  </a:rPr>
                  <a:t> </a:t>
                </a:r>
              </a:p>
            </p:txBody>
          </p:sp>
        </mc:Fallback>
      </mc:AlternateContent>
      <p:grpSp>
        <p:nvGrpSpPr>
          <p:cNvPr id="4" name="Groupe 3"/>
          <p:cNvGrpSpPr/>
          <p:nvPr/>
        </p:nvGrpSpPr>
        <p:grpSpPr>
          <a:xfrm>
            <a:off x="5855436" y="1317741"/>
            <a:ext cx="5474188" cy="2606806"/>
            <a:chOff x="5855436" y="1317741"/>
            <a:chExt cx="5474188" cy="2606806"/>
          </a:xfrm>
        </p:grpSpPr>
        <p:pic>
          <p:nvPicPr>
            <p:cNvPr id="9"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5815" y="1317741"/>
              <a:ext cx="5403809" cy="2606806"/>
            </a:xfrm>
            <a:prstGeom prst="rect">
              <a:avLst/>
            </a:prstGeom>
          </p:spPr>
        </p:pic>
        <mc:AlternateContent xmlns:mc="http://schemas.openxmlformats.org/markup-compatibility/2006" xmlns:a14="http://schemas.microsoft.com/office/drawing/2010/main">
          <mc:Choice Requires="a14">
            <p:sp>
              <p:nvSpPr>
                <p:cNvPr id="30" name="ZoneTexte 29"/>
                <p:cNvSpPr txBox="1"/>
                <p:nvPr/>
              </p:nvSpPr>
              <p:spPr>
                <a:xfrm rot="16200000">
                  <a:off x="5273998" y="2158332"/>
                  <a:ext cx="156298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𝑃</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30" name="ZoneTexte 29"/>
                <p:cNvSpPr txBox="1">
                  <a:spLocks noRot="1" noChangeAspect="1" noMove="1" noResize="1" noEditPoints="1" noAdjustHandles="1" noChangeArrowheads="1" noChangeShapeType="1" noTextEdit="1"/>
                </p:cNvSpPr>
                <p:nvPr/>
              </p:nvSpPr>
              <p:spPr>
                <a:xfrm rot="16200000">
                  <a:off x="5273998" y="2158332"/>
                  <a:ext cx="1562986" cy="400110"/>
                </a:xfrm>
                <a:prstGeom prst="rect">
                  <a:avLst/>
                </a:prstGeom>
                <a:blipFill>
                  <a:blip r:embed="rId11"/>
                  <a:stretch>
                    <a:fillRect r="-15385"/>
                  </a:stretch>
                </a:blipFill>
              </p:spPr>
              <p:txBody>
                <a:bodyPr/>
                <a:lstStyle/>
                <a:p>
                  <a:r>
                    <a:rPr lang="fr-FR">
                      <a:noFill/>
                    </a:rPr>
                    <a:t> </a:t>
                  </a:r>
                </a:p>
              </p:txBody>
            </p:sp>
          </mc:Fallback>
        </mc:AlternateContent>
      </p:grpSp>
    </p:spTree>
    <p:extLst>
      <p:ext uri="{BB962C8B-B14F-4D97-AF65-F5344CB8AC3E}">
        <p14:creationId xmlns:p14="http://schemas.microsoft.com/office/powerpoint/2010/main" val="2697629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hanks!"/>
          <p:cNvSpPr/>
          <p:nvPr/>
        </p:nvSpPr>
        <p:spPr>
          <a:xfrm>
            <a:off x="1517864" y="69904"/>
            <a:ext cx="9435824" cy="518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Nuclear </a:t>
            </a:r>
            <a:r>
              <a:rPr lang="es-ES" sz="2900" b="0" dirty="0" err="1">
                <a:solidFill>
                  <a:srgbClr val="FF0000"/>
                </a:solidFill>
              </a:rPr>
              <a:t>Rabi</a:t>
            </a:r>
            <a:endParaRPr lang="es-ES" sz="2900" b="0" dirty="0">
              <a:solidFill>
                <a:srgbClr val="FF0000"/>
              </a:solidFill>
            </a:endParaRPr>
          </a:p>
        </p:txBody>
      </p:sp>
      <p:cxnSp>
        <p:nvCxnSpPr>
          <p:cNvPr id="31" name="Connecteur droit 30"/>
          <p:cNvCxnSpPr/>
          <p:nvPr/>
        </p:nvCxnSpPr>
        <p:spPr>
          <a:xfrm>
            <a:off x="1323869" y="58949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3226311" y="542113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323869" y="341343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3226311" y="311857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ZoneTexte 34"/>
              <p:cNvSpPr txBox="1"/>
              <p:nvPr/>
            </p:nvSpPr>
            <p:spPr>
              <a:xfrm>
                <a:off x="4099094" y="523647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5" name="ZoneTexte 34"/>
              <p:cNvSpPr txBox="1">
                <a:spLocks noRot="1" noChangeAspect="1" noMove="1" noResize="1" noEditPoints="1" noAdjustHandles="1" noChangeArrowheads="1" noChangeShapeType="1" noTextEdit="1"/>
              </p:cNvSpPr>
              <p:nvPr/>
            </p:nvSpPr>
            <p:spPr>
              <a:xfrm>
                <a:off x="4099094" y="5236473"/>
                <a:ext cx="853439" cy="369332"/>
              </a:xfrm>
              <a:prstGeom prst="rect">
                <a:avLst/>
              </a:prstGeom>
              <a:blipFill>
                <a:blip r:embed="rId8"/>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p:cNvSpPr txBox="1"/>
              <p:nvPr/>
            </p:nvSpPr>
            <p:spPr>
              <a:xfrm>
                <a:off x="470429" y="571023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6" name="ZoneTexte 35"/>
              <p:cNvSpPr txBox="1">
                <a:spLocks noRot="1" noChangeAspect="1" noMove="1" noResize="1" noEditPoints="1" noAdjustHandles="1" noChangeArrowheads="1" noChangeShapeType="1" noTextEdit="1"/>
              </p:cNvSpPr>
              <p:nvPr/>
            </p:nvSpPr>
            <p:spPr>
              <a:xfrm>
                <a:off x="470429" y="5710238"/>
                <a:ext cx="853439" cy="369332"/>
              </a:xfrm>
              <a:prstGeom prst="rect">
                <a:avLst/>
              </a:prstGeom>
              <a:blipFill>
                <a:blip r:embed="rId9"/>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36"/>
              <p:cNvSpPr txBox="1"/>
              <p:nvPr/>
            </p:nvSpPr>
            <p:spPr>
              <a:xfrm>
                <a:off x="470430" y="3231789"/>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7" name="ZoneTexte 36"/>
              <p:cNvSpPr txBox="1">
                <a:spLocks noRot="1" noChangeAspect="1" noMove="1" noResize="1" noEditPoints="1" noAdjustHandles="1" noChangeArrowheads="1" noChangeShapeType="1" noTextEdit="1"/>
              </p:cNvSpPr>
              <p:nvPr/>
            </p:nvSpPr>
            <p:spPr>
              <a:xfrm>
                <a:off x="470430" y="3231789"/>
                <a:ext cx="853439" cy="369332"/>
              </a:xfrm>
              <a:prstGeom prst="rect">
                <a:avLst/>
              </a:prstGeom>
              <a:blipFill>
                <a:blip r:embed="rId10"/>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p:cNvSpPr txBox="1"/>
              <p:nvPr/>
            </p:nvSpPr>
            <p:spPr>
              <a:xfrm>
                <a:off x="4056166" y="2933909"/>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8" name="ZoneTexte 37"/>
              <p:cNvSpPr txBox="1">
                <a:spLocks noRot="1" noChangeAspect="1" noMove="1" noResize="1" noEditPoints="1" noAdjustHandles="1" noChangeArrowheads="1" noChangeShapeType="1" noTextEdit="1"/>
              </p:cNvSpPr>
              <p:nvPr/>
            </p:nvSpPr>
            <p:spPr>
              <a:xfrm>
                <a:off x="4056166" y="2933909"/>
                <a:ext cx="853439" cy="369332"/>
              </a:xfrm>
              <a:prstGeom prst="rect">
                <a:avLst/>
              </a:prstGeom>
              <a:blipFill>
                <a:blip r:embed="rId11"/>
                <a:stretch>
                  <a:fillRect b="-13115"/>
                </a:stretch>
              </a:blipFill>
            </p:spPr>
            <p:txBody>
              <a:bodyPr/>
              <a:lstStyle/>
              <a:p>
                <a:r>
                  <a:rPr lang="fr-FR">
                    <a:noFill/>
                  </a:rPr>
                  <a:t> </a:t>
                </a:r>
              </a:p>
            </p:txBody>
          </p:sp>
        </mc:Fallback>
      </mc:AlternateContent>
      <p:sp>
        <p:nvSpPr>
          <p:cNvPr id="40" name="Ellipse 39"/>
          <p:cNvSpPr/>
          <p:nvPr/>
        </p:nvSpPr>
        <p:spPr>
          <a:xfrm>
            <a:off x="3595356" y="5287393"/>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flipV="1">
            <a:off x="2212399" y="5421139"/>
            <a:ext cx="1013912" cy="473765"/>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ZoneTexte 1"/>
              <p:cNvSpPr txBox="1"/>
              <p:nvPr/>
            </p:nvSpPr>
            <p:spPr>
              <a:xfrm>
                <a:off x="5603358" y="4061637"/>
                <a:ext cx="6114238" cy="461665"/>
              </a:xfrm>
              <a:prstGeom prst="rect">
                <a:avLst/>
              </a:prstGeom>
              <a:noFill/>
            </p:spPr>
            <p:txBody>
              <a:bodyPr wrap="none" rtlCol="0">
                <a:spAutoFit/>
              </a:bodyPr>
              <a:lstStyle/>
              <a:p>
                <a:pPr marL="342900" indent="-342900">
                  <a:buFont typeface="Arial" panose="020B0604020202020204" pitchFamily="34" charset="0"/>
                  <a:buChar char="•"/>
                </a:pPr>
                <a:r>
                  <a:rPr lang="fr-FR" sz="2400" dirty="0"/>
                  <a:t>Direct </a:t>
                </a:r>
                <a:r>
                  <a:rPr lang="fr-FR" sz="2400" dirty="0" err="1"/>
                  <a:t>driving</a:t>
                </a:r>
                <a:r>
                  <a:rPr lang="fr-FR" sz="2400" dirty="0"/>
                  <a:t> at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𝐼</m:t>
                        </m:r>
                      </m:sub>
                    </m:sSub>
                  </m:oMath>
                </a14:m>
                <a:r>
                  <a:rPr lang="fr-FR" sz="2400" dirty="0"/>
                  <a:t>? Impossible in </a:t>
                </a:r>
                <a:r>
                  <a:rPr lang="fr-FR" sz="2400" dirty="0" err="1"/>
                  <a:t>our</a:t>
                </a:r>
                <a:r>
                  <a:rPr lang="fr-FR" sz="2400" dirty="0"/>
                  <a:t> setup</a:t>
                </a:r>
              </a:p>
            </p:txBody>
          </p:sp>
        </mc:Choice>
        <mc:Fallback xmlns="">
          <p:sp>
            <p:nvSpPr>
              <p:cNvPr id="2" name="ZoneTexte 1"/>
              <p:cNvSpPr txBox="1">
                <a:spLocks noRot="1" noChangeAspect="1" noMove="1" noResize="1" noEditPoints="1" noAdjustHandles="1" noChangeArrowheads="1" noChangeShapeType="1" noTextEdit="1"/>
              </p:cNvSpPr>
              <p:nvPr/>
            </p:nvSpPr>
            <p:spPr>
              <a:xfrm>
                <a:off x="5603358" y="4061637"/>
                <a:ext cx="6114238" cy="461665"/>
              </a:xfrm>
              <a:prstGeom prst="rect">
                <a:avLst/>
              </a:prstGeom>
              <a:blipFill>
                <a:blip r:embed="rId12"/>
                <a:stretch>
                  <a:fillRect l="-1296" t="-10526" b="-28947"/>
                </a:stretch>
              </a:blipFill>
            </p:spPr>
            <p:txBody>
              <a:bodyPr/>
              <a:lstStyle/>
              <a:p>
                <a:r>
                  <a:rPr lang="fr-FR">
                    <a:noFill/>
                  </a:rPr>
                  <a:t> </a:t>
                </a:r>
              </a:p>
            </p:txBody>
          </p:sp>
        </mc:Fallback>
      </mc:AlternateContent>
      <p:grpSp>
        <p:nvGrpSpPr>
          <p:cNvPr id="10" name="Group 9">
            <a:extLst>
              <a:ext uri="{FF2B5EF4-FFF2-40B4-BE49-F238E27FC236}">
                <a16:creationId xmlns:a16="http://schemas.microsoft.com/office/drawing/2014/main" id="{9663FFD2-EF10-CA1B-8A54-27DC11A22066}"/>
              </a:ext>
            </a:extLst>
          </p:cNvPr>
          <p:cNvGrpSpPr/>
          <p:nvPr/>
        </p:nvGrpSpPr>
        <p:grpSpPr>
          <a:xfrm>
            <a:off x="5315114" y="812096"/>
            <a:ext cx="6690771" cy="2601339"/>
            <a:chOff x="5315114" y="812096"/>
            <a:chExt cx="6690771" cy="2601339"/>
          </a:xfrm>
        </p:grpSpPr>
        <p:grpSp>
          <p:nvGrpSpPr>
            <p:cNvPr id="3" name="Group 2">
              <a:extLst>
                <a:ext uri="{FF2B5EF4-FFF2-40B4-BE49-F238E27FC236}">
                  <a16:creationId xmlns:a16="http://schemas.microsoft.com/office/drawing/2014/main" id="{56DCF41A-F2C9-8364-879F-ADC94C15AD3A}"/>
                </a:ext>
              </a:extLst>
            </p:cNvPr>
            <p:cNvGrpSpPr/>
            <p:nvPr/>
          </p:nvGrpSpPr>
          <p:grpSpPr>
            <a:xfrm>
              <a:off x="6141542" y="812096"/>
              <a:ext cx="4812146" cy="2601339"/>
              <a:chOff x="7010400" y="517236"/>
              <a:chExt cx="4812146" cy="2601339"/>
            </a:xfrm>
          </p:grpSpPr>
          <p:grpSp>
            <p:nvGrpSpPr>
              <p:cNvPr id="7" name="Group 6"/>
              <p:cNvGrpSpPr>
                <a:grpSpLocks noChangeAspect="1"/>
              </p:cNvGrpSpPr>
              <p:nvPr/>
            </p:nvGrpSpPr>
            <p:grpSpPr>
              <a:xfrm>
                <a:off x="7205450" y="889039"/>
                <a:ext cx="4617096" cy="1856219"/>
                <a:chOff x="4525813" y="685800"/>
                <a:chExt cx="5620510" cy="2259623"/>
              </a:xfrm>
            </p:grpSpPr>
            <p:sp>
              <p:nvSpPr>
                <p:cNvPr id="21" name="Freeform 20"/>
                <p:cNvSpPr/>
                <p:nvPr/>
              </p:nvSpPr>
              <p:spPr>
                <a:xfrm>
                  <a:off x="4563208" y="1635369"/>
                  <a:ext cx="5583115" cy="360485"/>
                </a:xfrm>
                <a:custGeom>
                  <a:avLst/>
                  <a:gdLst>
                    <a:gd name="connsiteX0" fmla="*/ 1040150 w 5583115"/>
                    <a:gd name="connsiteY0" fmla="*/ 0 h 360485"/>
                    <a:gd name="connsiteX1" fmla="*/ 1679330 w 5583115"/>
                    <a:gd name="connsiteY1" fmla="*/ 0 h 360485"/>
                    <a:gd name="connsiteX2" fmla="*/ 1679330 w 5583115"/>
                    <a:gd name="connsiteY2" fmla="*/ 139145 h 360485"/>
                    <a:gd name="connsiteX3" fmla="*/ 2247627 w 5583115"/>
                    <a:gd name="connsiteY3" fmla="*/ 139145 h 360485"/>
                    <a:gd name="connsiteX4" fmla="*/ 2247627 w 5583115"/>
                    <a:gd name="connsiteY4" fmla="*/ 0 h 360485"/>
                    <a:gd name="connsiteX5" fmla="*/ 2886807 w 5583115"/>
                    <a:gd name="connsiteY5" fmla="*/ 0 h 360485"/>
                    <a:gd name="connsiteX6" fmla="*/ 2886807 w 5583115"/>
                    <a:gd name="connsiteY6" fmla="*/ 139145 h 360485"/>
                    <a:gd name="connsiteX7" fmla="*/ 3455104 w 5583115"/>
                    <a:gd name="connsiteY7" fmla="*/ 139145 h 360485"/>
                    <a:gd name="connsiteX8" fmla="*/ 3455104 w 5583115"/>
                    <a:gd name="connsiteY8" fmla="*/ 0 h 360485"/>
                    <a:gd name="connsiteX9" fmla="*/ 4094284 w 5583115"/>
                    <a:gd name="connsiteY9" fmla="*/ 0 h 360485"/>
                    <a:gd name="connsiteX10" fmla="*/ 4094284 w 5583115"/>
                    <a:gd name="connsiteY10" fmla="*/ 139145 h 360485"/>
                    <a:gd name="connsiteX11" fmla="*/ 4662581 w 5583115"/>
                    <a:gd name="connsiteY11" fmla="*/ 139145 h 360485"/>
                    <a:gd name="connsiteX12" fmla="*/ 4662581 w 5583115"/>
                    <a:gd name="connsiteY12" fmla="*/ 0 h 360485"/>
                    <a:gd name="connsiteX13" fmla="*/ 5301761 w 5583115"/>
                    <a:gd name="connsiteY13" fmla="*/ 0 h 360485"/>
                    <a:gd name="connsiteX14" fmla="*/ 5301761 w 5583115"/>
                    <a:gd name="connsiteY14" fmla="*/ 139145 h 360485"/>
                    <a:gd name="connsiteX15" fmla="*/ 5583115 w 5583115"/>
                    <a:gd name="connsiteY15" fmla="*/ 139145 h 360485"/>
                    <a:gd name="connsiteX16" fmla="*/ 5583115 w 5583115"/>
                    <a:gd name="connsiteY16" fmla="*/ 221339 h 360485"/>
                    <a:gd name="connsiteX17" fmla="*/ 5301761 w 5583115"/>
                    <a:gd name="connsiteY17" fmla="*/ 221339 h 360485"/>
                    <a:gd name="connsiteX18" fmla="*/ 5301761 w 5583115"/>
                    <a:gd name="connsiteY18" fmla="*/ 360485 h 360485"/>
                    <a:gd name="connsiteX19" fmla="*/ 4662581 w 5583115"/>
                    <a:gd name="connsiteY19" fmla="*/ 360485 h 360485"/>
                    <a:gd name="connsiteX20" fmla="*/ 4662581 w 5583115"/>
                    <a:gd name="connsiteY20" fmla="*/ 221339 h 360485"/>
                    <a:gd name="connsiteX21" fmla="*/ 4094284 w 5583115"/>
                    <a:gd name="connsiteY21" fmla="*/ 221339 h 360485"/>
                    <a:gd name="connsiteX22" fmla="*/ 4094284 w 5583115"/>
                    <a:gd name="connsiteY22" fmla="*/ 360485 h 360485"/>
                    <a:gd name="connsiteX23" fmla="*/ 3455104 w 5583115"/>
                    <a:gd name="connsiteY23" fmla="*/ 360485 h 360485"/>
                    <a:gd name="connsiteX24" fmla="*/ 3455104 w 5583115"/>
                    <a:gd name="connsiteY24" fmla="*/ 221339 h 360485"/>
                    <a:gd name="connsiteX25" fmla="*/ 2886807 w 5583115"/>
                    <a:gd name="connsiteY25" fmla="*/ 221339 h 360485"/>
                    <a:gd name="connsiteX26" fmla="*/ 2886807 w 5583115"/>
                    <a:gd name="connsiteY26" fmla="*/ 360485 h 360485"/>
                    <a:gd name="connsiteX27" fmla="*/ 2247627 w 5583115"/>
                    <a:gd name="connsiteY27" fmla="*/ 360485 h 360485"/>
                    <a:gd name="connsiteX28" fmla="*/ 2247627 w 5583115"/>
                    <a:gd name="connsiteY28" fmla="*/ 221339 h 360485"/>
                    <a:gd name="connsiteX29" fmla="*/ 1679330 w 5583115"/>
                    <a:gd name="connsiteY29" fmla="*/ 221339 h 360485"/>
                    <a:gd name="connsiteX30" fmla="*/ 1679330 w 5583115"/>
                    <a:gd name="connsiteY30" fmla="*/ 360485 h 360485"/>
                    <a:gd name="connsiteX31" fmla="*/ 1040150 w 5583115"/>
                    <a:gd name="connsiteY31" fmla="*/ 360485 h 360485"/>
                    <a:gd name="connsiteX32" fmla="*/ 1040150 w 5583115"/>
                    <a:gd name="connsiteY32" fmla="*/ 221339 h 360485"/>
                    <a:gd name="connsiteX33" fmla="*/ 0 w 5583115"/>
                    <a:gd name="connsiteY33" fmla="*/ 221339 h 360485"/>
                    <a:gd name="connsiteX34" fmla="*/ 0 w 5583115"/>
                    <a:gd name="connsiteY34" fmla="*/ 139145 h 360485"/>
                    <a:gd name="connsiteX35" fmla="*/ 1040150 w 5583115"/>
                    <a:gd name="connsiteY35" fmla="*/ 139145 h 36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3115" h="360485">
                      <a:moveTo>
                        <a:pt x="1040150" y="0"/>
                      </a:moveTo>
                      <a:lnTo>
                        <a:pt x="1679330" y="0"/>
                      </a:lnTo>
                      <a:lnTo>
                        <a:pt x="1679330" y="139145"/>
                      </a:lnTo>
                      <a:lnTo>
                        <a:pt x="2247627" y="139145"/>
                      </a:lnTo>
                      <a:lnTo>
                        <a:pt x="2247627" y="0"/>
                      </a:lnTo>
                      <a:lnTo>
                        <a:pt x="2886807" y="0"/>
                      </a:lnTo>
                      <a:lnTo>
                        <a:pt x="2886807" y="139145"/>
                      </a:lnTo>
                      <a:lnTo>
                        <a:pt x="3455104" y="139145"/>
                      </a:lnTo>
                      <a:lnTo>
                        <a:pt x="3455104" y="0"/>
                      </a:lnTo>
                      <a:lnTo>
                        <a:pt x="4094284" y="0"/>
                      </a:lnTo>
                      <a:lnTo>
                        <a:pt x="4094284" y="139145"/>
                      </a:lnTo>
                      <a:lnTo>
                        <a:pt x="4662581" y="139145"/>
                      </a:lnTo>
                      <a:lnTo>
                        <a:pt x="4662581" y="0"/>
                      </a:lnTo>
                      <a:lnTo>
                        <a:pt x="5301761" y="0"/>
                      </a:lnTo>
                      <a:lnTo>
                        <a:pt x="5301761" y="139145"/>
                      </a:lnTo>
                      <a:lnTo>
                        <a:pt x="5583115" y="139145"/>
                      </a:lnTo>
                      <a:lnTo>
                        <a:pt x="5583115" y="221339"/>
                      </a:lnTo>
                      <a:lnTo>
                        <a:pt x="5301761" y="221339"/>
                      </a:lnTo>
                      <a:lnTo>
                        <a:pt x="5301761" y="360485"/>
                      </a:lnTo>
                      <a:lnTo>
                        <a:pt x="4662581" y="360485"/>
                      </a:lnTo>
                      <a:lnTo>
                        <a:pt x="4662581" y="221339"/>
                      </a:lnTo>
                      <a:lnTo>
                        <a:pt x="4094284" y="221339"/>
                      </a:lnTo>
                      <a:lnTo>
                        <a:pt x="4094284" y="360485"/>
                      </a:lnTo>
                      <a:lnTo>
                        <a:pt x="3455104" y="360485"/>
                      </a:lnTo>
                      <a:lnTo>
                        <a:pt x="3455104" y="221339"/>
                      </a:lnTo>
                      <a:lnTo>
                        <a:pt x="2886807" y="221339"/>
                      </a:lnTo>
                      <a:lnTo>
                        <a:pt x="2886807" y="360485"/>
                      </a:lnTo>
                      <a:lnTo>
                        <a:pt x="2247627" y="360485"/>
                      </a:lnTo>
                      <a:lnTo>
                        <a:pt x="2247627" y="221339"/>
                      </a:lnTo>
                      <a:lnTo>
                        <a:pt x="1679330" y="221339"/>
                      </a:lnTo>
                      <a:lnTo>
                        <a:pt x="1679330" y="360485"/>
                      </a:lnTo>
                      <a:lnTo>
                        <a:pt x="1040150" y="360485"/>
                      </a:lnTo>
                      <a:lnTo>
                        <a:pt x="1040150" y="221339"/>
                      </a:lnTo>
                      <a:lnTo>
                        <a:pt x="0" y="221339"/>
                      </a:lnTo>
                      <a:lnTo>
                        <a:pt x="0" y="139145"/>
                      </a:lnTo>
                      <a:lnTo>
                        <a:pt x="1040150" y="13914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528038" y="685800"/>
                  <a:ext cx="5618285" cy="791308"/>
                </a:xfrm>
                <a:prstGeom prst="rect">
                  <a:avLst/>
                </a:prstGeom>
                <a:gradFill flip="none" rotWithShape="1">
                  <a:gsLst>
                    <a:gs pos="50000">
                      <a:schemeClr val="bg1">
                        <a:lumMod val="75000"/>
                      </a:schemeClr>
                    </a:gs>
                    <a:gs pos="0">
                      <a:schemeClr val="bg1">
                        <a:lumMod val="75000"/>
                        <a:alpha val="0"/>
                      </a:schemeClr>
                    </a:gs>
                    <a:gs pos="100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4525813" y="2154115"/>
                  <a:ext cx="5618285" cy="791308"/>
                </a:xfrm>
                <a:prstGeom prst="rect">
                  <a:avLst/>
                </a:prstGeom>
                <a:gradFill flip="none" rotWithShape="1">
                  <a:gsLst>
                    <a:gs pos="50000">
                      <a:schemeClr val="bg1">
                        <a:lumMod val="75000"/>
                      </a:schemeClr>
                    </a:gs>
                    <a:gs pos="0">
                      <a:schemeClr val="bg1">
                        <a:lumMod val="75000"/>
                        <a:alpha val="0"/>
                      </a:schemeClr>
                    </a:gs>
                    <a:gs pos="100000">
                      <a:schemeClr val="bg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p:cNvSpPr/>
              <p:nvPr/>
            </p:nvSpPr>
            <p:spPr>
              <a:xfrm>
                <a:off x="7010400" y="517236"/>
                <a:ext cx="498764" cy="2601339"/>
              </a:xfrm>
              <a:prstGeom prst="rect">
                <a:avLst/>
              </a:prstGeom>
              <a:gradFill>
                <a:gsLst>
                  <a:gs pos="50000">
                    <a:schemeClr val="bg1"/>
                  </a:gs>
                  <a:gs pos="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extBox 3">
              <a:extLst>
                <a:ext uri="{FF2B5EF4-FFF2-40B4-BE49-F238E27FC236}">
                  <a16:creationId xmlns:a16="http://schemas.microsoft.com/office/drawing/2014/main" id="{1DDB0DB9-4312-69A3-1474-3717966F5648}"/>
                </a:ext>
              </a:extLst>
            </p:cNvPr>
            <p:cNvSpPr txBox="1"/>
            <p:nvPr/>
          </p:nvSpPr>
          <p:spPr>
            <a:xfrm>
              <a:off x="10910072" y="1883761"/>
              <a:ext cx="1095813" cy="369332"/>
            </a:xfrm>
            <a:prstGeom prst="rect">
              <a:avLst/>
            </a:prstGeom>
            <a:noFill/>
          </p:spPr>
          <p:txBody>
            <a:bodyPr wrap="none" rtlCol="0">
              <a:spAutoFit/>
            </a:bodyPr>
            <a:lstStyle/>
            <a:p>
              <a:r>
                <a:rPr lang="en-US" dirty="0"/>
                <a:t>resonator</a:t>
              </a:r>
            </a:p>
          </p:txBody>
        </p:sp>
        <p:sp>
          <p:nvSpPr>
            <p:cNvPr id="8" name="TextBox 7">
              <a:extLst>
                <a:ext uri="{FF2B5EF4-FFF2-40B4-BE49-F238E27FC236}">
                  <a16:creationId xmlns:a16="http://schemas.microsoft.com/office/drawing/2014/main" id="{2CEA888C-E717-654A-F31B-68BA4FF9F86A}"/>
                </a:ext>
              </a:extLst>
            </p:cNvPr>
            <p:cNvSpPr txBox="1"/>
            <p:nvPr/>
          </p:nvSpPr>
          <p:spPr>
            <a:xfrm>
              <a:off x="5315114" y="1927342"/>
              <a:ext cx="1135247" cy="369332"/>
            </a:xfrm>
            <a:prstGeom prst="rect">
              <a:avLst/>
            </a:prstGeom>
            <a:noFill/>
          </p:spPr>
          <p:txBody>
            <a:bodyPr wrap="none" rtlCol="0">
              <a:spAutoFit/>
            </a:bodyPr>
            <a:lstStyle/>
            <a:p>
              <a:r>
                <a:rPr lang="en-US" dirty="0"/>
                <a:t>MW input</a:t>
              </a:r>
            </a:p>
          </p:txBody>
        </p:sp>
      </p:grpSp>
    </p:spTree>
    <p:extLst>
      <p:ext uri="{BB962C8B-B14F-4D97-AF65-F5344CB8AC3E}">
        <p14:creationId xmlns:p14="http://schemas.microsoft.com/office/powerpoint/2010/main" val="575362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hanks!"/>
          <p:cNvSpPr/>
          <p:nvPr/>
        </p:nvSpPr>
        <p:spPr>
          <a:xfrm>
            <a:off x="1517864" y="69904"/>
            <a:ext cx="9435824" cy="518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ctr" defTabSz="821531">
              <a:lnSpc>
                <a:spcPct val="100000"/>
              </a:lnSpc>
              <a:spcBef>
                <a:spcPts val="0"/>
              </a:spcBef>
              <a:defRPr sz="5800" b="1">
                <a:solidFill>
                  <a:srgbClr val="FFFFFF"/>
                </a:solidFill>
                <a:latin typeface="Helvetica"/>
                <a:ea typeface="Helvetica"/>
                <a:cs typeface="Helvetica"/>
                <a:sym typeface="Helvetica"/>
              </a:defRPr>
            </a:lvl1pPr>
          </a:lstStyle>
          <a:p>
            <a:r>
              <a:rPr lang="es-ES" sz="2900" b="0" dirty="0">
                <a:solidFill>
                  <a:srgbClr val="FF0000"/>
                </a:solidFill>
              </a:rPr>
              <a:t>Nuclear </a:t>
            </a:r>
            <a:r>
              <a:rPr lang="es-ES" sz="2900" b="0" dirty="0" err="1">
                <a:solidFill>
                  <a:srgbClr val="FF0000"/>
                </a:solidFill>
              </a:rPr>
              <a:t>Rabi</a:t>
            </a:r>
            <a:endParaRPr lang="es-ES" sz="2900" b="0" dirty="0">
              <a:solidFill>
                <a:srgbClr val="FF0000"/>
              </a:solidFill>
            </a:endParaRPr>
          </a:p>
        </p:txBody>
      </p:sp>
      <p:cxnSp>
        <p:nvCxnSpPr>
          <p:cNvPr id="31" name="Connecteur droit 30"/>
          <p:cNvCxnSpPr/>
          <p:nvPr/>
        </p:nvCxnSpPr>
        <p:spPr>
          <a:xfrm>
            <a:off x="1323869" y="58949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3226311" y="542113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323869" y="341343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3226311" y="311857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ZoneTexte 34"/>
              <p:cNvSpPr txBox="1"/>
              <p:nvPr/>
            </p:nvSpPr>
            <p:spPr>
              <a:xfrm>
                <a:off x="4099094" y="523647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5" name="ZoneTexte 34"/>
              <p:cNvSpPr txBox="1">
                <a:spLocks noRot="1" noChangeAspect="1" noMove="1" noResize="1" noEditPoints="1" noAdjustHandles="1" noChangeArrowheads="1" noChangeShapeType="1" noTextEdit="1"/>
              </p:cNvSpPr>
              <p:nvPr/>
            </p:nvSpPr>
            <p:spPr>
              <a:xfrm>
                <a:off x="4099094" y="5236473"/>
                <a:ext cx="853439" cy="369332"/>
              </a:xfrm>
              <a:prstGeom prst="rect">
                <a:avLst/>
              </a:prstGeom>
              <a:blipFill>
                <a:blip r:embed="rId8"/>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p:cNvSpPr txBox="1"/>
              <p:nvPr/>
            </p:nvSpPr>
            <p:spPr>
              <a:xfrm>
                <a:off x="470429" y="571023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6" name="ZoneTexte 35"/>
              <p:cNvSpPr txBox="1">
                <a:spLocks noRot="1" noChangeAspect="1" noMove="1" noResize="1" noEditPoints="1" noAdjustHandles="1" noChangeArrowheads="1" noChangeShapeType="1" noTextEdit="1"/>
              </p:cNvSpPr>
              <p:nvPr/>
            </p:nvSpPr>
            <p:spPr>
              <a:xfrm>
                <a:off x="470429" y="5710238"/>
                <a:ext cx="853439" cy="369332"/>
              </a:xfrm>
              <a:prstGeom prst="rect">
                <a:avLst/>
              </a:prstGeom>
              <a:blipFill>
                <a:blip r:embed="rId9"/>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36"/>
              <p:cNvSpPr txBox="1"/>
              <p:nvPr/>
            </p:nvSpPr>
            <p:spPr>
              <a:xfrm>
                <a:off x="470430" y="3231789"/>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7" name="ZoneTexte 36"/>
              <p:cNvSpPr txBox="1">
                <a:spLocks noRot="1" noChangeAspect="1" noMove="1" noResize="1" noEditPoints="1" noAdjustHandles="1" noChangeArrowheads="1" noChangeShapeType="1" noTextEdit="1"/>
              </p:cNvSpPr>
              <p:nvPr/>
            </p:nvSpPr>
            <p:spPr>
              <a:xfrm>
                <a:off x="470430" y="3231789"/>
                <a:ext cx="853439" cy="369332"/>
              </a:xfrm>
              <a:prstGeom prst="rect">
                <a:avLst/>
              </a:prstGeom>
              <a:blipFill>
                <a:blip r:embed="rId10"/>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p:cNvSpPr txBox="1"/>
              <p:nvPr/>
            </p:nvSpPr>
            <p:spPr>
              <a:xfrm>
                <a:off x="4056166" y="2933909"/>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38" name="ZoneTexte 37"/>
              <p:cNvSpPr txBox="1">
                <a:spLocks noRot="1" noChangeAspect="1" noMove="1" noResize="1" noEditPoints="1" noAdjustHandles="1" noChangeArrowheads="1" noChangeShapeType="1" noTextEdit="1"/>
              </p:cNvSpPr>
              <p:nvPr/>
            </p:nvSpPr>
            <p:spPr>
              <a:xfrm>
                <a:off x="4056166" y="2933909"/>
                <a:ext cx="853439" cy="369332"/>
              </a:xfrm>
              <a:prstGeom prst="rect">
                <a:avLst/>
              </a:prstGeom>
              <a:blipFill>
                <a:blip r:embed="rId11"/>
                <a:stretch>
                  <a:fillRect b="-13115"/>
                </a:stretch>
              </a:blipFill>
            </p:spPr>
            <p:txBody>
              <a:bodyPr/>
              <a:lstStyle/>
              <a:p>
                <a:r>
                  <a:rPr lang="fr-FR">
                    <a:noFill/>
                  </a:rPr>
                  <a:t> </a:t>
                </a:r>
              </a:p>
            </p:txBody>
          </p:sp>
        </mc:Fallback>
      </mc:AlternateContent>
      <p:cxnSp>
        <p:nvCxnSpPr>
          <p:cNvPr id="39" name="Connecteur droit avec flèche 38"/>
          <p:cNvCxnSpPr/>
          <p:nvPr/>
        </p:nvCxnSpPr>
        <p:spPr>
          <a:xfrm flipH="1" flipV="1">
            <a:off x="1934367" y="3413435"/>
            <a:ext cx="1503196" cy="2007704"/>
          </a:xfrm>
          <a:prstGeom prst="straightConnector1">
            <a:avLst/>
          </a:prstGeom>
          <a:ln w="38100">
            <a:solidFill>
              <a:srgbClr val="FF000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3595356" y="5287393"/>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7" name="Connecteur droit avec flèche 56"/>
          <p:cNvCxnSpPr/>
          <p:nvPr/>
        </p:nvCxnSpPr>
        <p:spPr>
          <a:xfrm>
            <a:off x="1838672" y="3413435"/>
            <a:ext cx="0" cy="2481469"/>
          </a:xfrm>
          <a:prstGeom prst="straightConnector1">
            <a:avLst/>
          </a:prstGeom>
          <a:ln w="38100">
            <a:solidFill>
              <a:srgbClr val="FF990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ZoneTexte 14"/>
              <p:cNvSpPr txBox="1"/>
              <p:nvPr/>
            </p:nvSpPr>
            <p:spPr>
              <a:xfrm>
                <a:off x="5603358" y="4061637"/>
                <a:ext cx="6114238" cy="1938992"/>
              </a:xfrm>
              <a:prstGeom prst="rect">
                <a:avLst/>
              </a:prstGeom>
              <a:noFill/>
            </p:spPr>
            <p:txBody>
              <a:bodyPr wrap="none" rtlCol="0">
                <a:spAutoFit/>
              </a:bodyPr>
              <a:lstStyle/>
              <a:p>
                <a:pPr marL="342900" indent="-342900">
                  <a:buFont typeface="Arial" panose="020B0604020202020204" pitchFamily="34" charset="0"/>
                  <a:buChar char="•"/>
                </a:pPr>
                <a:r>
                  <a:rPr lang="fr-FR" sz="2400" dirty="0"/>
                  <a:t>Direct </a:t>
                </a:r>
                <a:r>
                  <a:rPr lang="fr-FR" sz="2400" dirty="0" err="1"/>
                  <a:t>driving</a:t>
                </a:r>
                <a:r>
                  <a:rPr lang="fr-FR" sz="2400" dirty="0"/>
                  <a:t> at </a:t>
                </a:r>
                <a14:m>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𝜔</m:t>
                        </m:r>
                      </m:e>
                      <m:sub>
                        <m:r>
                          <a:rPr lang="fr-FR" sz="2400" b="0" i="1" smtClean="0">
                            <a:latin typeface="Cambria Math" panose="02040503050406030204" pitchFamily="18" charset="0"/>
                          </a:rPr>
                          <m:t>𝐼</m:t>
                        </m:r>
                      </m:sub>
                    </m:sSub>
                  </m:oMath>
                </a14:m>
                <a:r>
                  <a:rPr lang="fr-FR" sz="2400" dirty="0"/>
                  <a:t> ? Impossible in </a:t>
                </a:r>
                <a:r>
                  <a:rPr lang="fr-FR" sz="2400" dirty="0" err="1"/>
                  <a:t>our</a:t>
                </a:r>
                <a:r>
                  <a:rPr lang="fr-FR" sz="2400" dirty="0"/>
                  <a:t> setup</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err="1"/>
                  <a:t>Sequential</a:t>
                </a:r>
                <a:r>
                  <a:rPr lang="fr-FR" sz="2400" dirty="0"/>
                  <a:t> </a:t>
                </a:r>
                <a:r>
                  <a:rPr lang="fr-FR" sz="2400" dirty="0" err="1"/>
                  <a:t>driving</a:t>
                </a:r>
                <a:r>
                  <a:rPr lang="fr-FR" sz="2400" dirty="0"/>
                  <a:t> </a:t>
                </a:r>
                <a:r>
                  <a:rPr lang="fr-FR" sz="2400" dirty="0" err="1"/>
                  <a:t>Sideband-Allowed</a:t>
                </a:r>
                <a:r>
                  <a:rPr lang="fr-FR" sz="2400" dirty="0"/>
                  <a:t> ?</a:t>
                </a:r>
              </a:p>
              <a:p>
                <a:r>
                  <a:rPr lang="fr-FR" sz="2400" dirty="0" err="1"/>
                  <a:t>Suffers</a:t>
                </a:r>
                <a:r>
                  <a:rPr lang="fr-FR" sz="2400" dirty="0"/>
                  <a:t> </a:t>
                </a:r>
                <a:r>
                  <a:rPr lang="fr-FR" sz="2400" dirty="0" err="1"/>
                  <a:t>from</a:t>
                </a:r>
                <a:r>
                  <a:rPr lang="fr-FR" sz="2400" dirty="0"/>
                  <a:t> </a:t>
                </a:r>
                <a:r>
                  <a:rPr lang="fr-FR" sz="2400" dirty="0" err="1"/>
                  <a:t>electron</a:t>
                </a:r>
                <a:r>
                  <a:rPr lang="fr-FR" sz="2400" dirty="0"/>
                  <a:t> spin </a:t>
                </a:r>
                <a:r>
                  <a:rPr lang="fr-FR" sz="2400" dirty="0" err="1"/>
                  <a:t>decoherence</a:t>
                </a:r>
                <a:endParaRPr lang="fr-FR" sz="2400" dirty="0"/>
              </a:p>
              <a:p>
                <a:r>
                  <a:rPr lang="fr-FR" sz="2400" dirty="0"/>
                  <a:t>	</a:t>
                </a:r>
                <a:r>
                  <a:rPr lang="fr-FR" sz="2400" dirty="0" err="1"/>
                  <a:t>Loss</a:t>
                </a:r>
                <a:r>
                  <a:rPr lang="fr-FR" sz="2400" dirty="0"/>
                  <a:t> of </a:t>
                </a:r>
                <a:r>
                  <a:rPr lang="fr-FR" sz="2400" dirty="0" err="1"/>
                  <a:t>contrast</a:t>
                </a:r>
                <a:r>
                  <a:rPr lang="fr-FR" sz="2400" dirty="0"/>
                  <a:t> </a:t>
                </a:r>
                <a:r>
                  <a:rPr lang="fr-FR" sz="2400" dirty="0" err="1"/>
                  <a:t>when</a:t>
                </a:r>
                <a:r>
                  <a:rPr lang="fr-FR" sz="2400" dirty="0"/>
                  <a:t> </a:t>
                </a:r>
                <a:r>
                  <a:rPr lang="fr-FR" sz="2400" dirty="0" err="1"/>
                  <a:t>several</a:t>
                </a:r>
                <a:r>
                  <a:rPr lang="fr-FR" sz="2400" dirty="0"/>
                  <a:t> pulses</a:t>
                </a:r>
              </a:p>
            </p:txBody>
          </p:sp>
        </mc:Choice>
        <mc:Fallback xmlns="">
          <p:sp>
            <p:nvSpPr>
              <p:cNvPr id="15" name="ZoneTexte 14"/>
              <p:cNvSpPr txBox="1">
                <a:spLocks noRot="1" noChangeAspect="1" noMove="1" noResize="1" noEditPoints="1" noAdjustHandles="1" noChangeArrowheads="1" noChangeShapeType="1" noTextEdit="1"/>
              </p:cNvSpPr>
              <p:nvPr/>
            </p:nvSpPr>
            <p:spPr>
              <a:xfrm>
                <a:off x="5603358" y="4061637"/>
                <a:ext cx="6114238" cy="1938992"/>
              </a:xfrm>
              <a:prstGeom prst="rect">
                <a:avLst/>
              </a:prstGeom>
              <a:blipFill>
                <a:blip r:embed="rId12"/>
                <a:stretch>
                  <a:fillRect l="-1496" t="-2516" r="-698" b="-6289"/>
                </a:stretch>
              </a:blipFill>
            </p:spPr>
            <p:txBody>
              <a:bodyPr/>
              <a:lstStyle/>
              <a:p>
                <a:r>
                  <a:rPr lang="fr-FR">
                    <a:noFill/>
                  </a:rPr>
                  <a:t> </a:t>
                </a:r>
              </a:p>
            </p:txBody>
          </p:sp>
        </mc:Fallback>
      </mc:AlternateContent>
      <p:cxnSp>
        <p:nvCxnSpPr>
          <p:cNvPr id="3" name="Connecteur droit avec flèche 2"/>
          <p:cNvCxnSpPr/>
          <p:nvPr/>
        </p:nvCxnSpPr>
        <p:spPr>
          <a:xfrm>
            <a:off x="5720316" y="5762845"/>
            <a:ext cx="7017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14597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092692" y="280839"/>
            <a:ext cx="9394367" cy="584775"/>
          </a:xfrm>
          <a:prstGeom prst="rect">
            <a:avLst/>
          </a:prstGeom>
          <a:noFill/>
        </p:spPr>
        <p:txBody>
          <a:bodyPr wrap="none" rtlCol="0">
            <a:spAutoFit/>
          </a:bodyPr>
          <a:lstStyle/>
          <a:p>
            <a:r>
              <a:rPr lang="fr-FR" sz="3200" dirty="0" err="1">
                <a:solidFill>
                  <a:srgbClr val="FF0000"/>
                </a:solidFill>
              </a:rPr>
              <a:t>Nuclear</a:t>
            </a:r>
            <a:r>
              <a:rPr lang="fr-FR" sz="3200" dirty="0">
                <a:solidFill>
                  <a:srgbClr val="FF0000"/>
                </a:solidFill>
              </a:rPr>
              <a:t> spin </a:t>
            </a:r>
            <a:r>
              <a:rPr lang="fr-FR" sz="3200" dirty="0" err="1">
                <a:solidFill>
                  <a:srgbClr val="FF0000"/>
                </a:solidFill>
              </a:rPr>
              <a:t>spectroscopy</a:t>
            </a:r>
            <a:r>
              <a:rPr lang="fr-FR" sz="3200" dirty="0">
                <a:solidFill>
                  <a:srgbClr val="FF0000"/>
                </a:solidFill>
              </a:rPr>
              <a:t> by </a:t>
            </a:r>
            <a:r>
              <a:rPr lang="fr-FR" sz="3200" dirty="0" err="1">
                <a:solidFill>
                  <a:srgbClr val="FF0000"/>
                </a:solidFill>
              </a:rPr>
              <a:t>stimulated</a:t>
            </a:r>
            <a:r>
              <a:rPr lang="fr-FR" sz="3200" dirty="0">
                <a:solidFill>
                  <a:srgbClr val="FF0000"/>
                </a:solidFill>
              </a:rPr>
              <a:t> Raman </a:t>
            </a:r>
            <a:r>
              <a:rPr lang="fr-FR" sz="3200" dirty="0" err="1">
                <a:solidFill>
                  <a:srgbClr val="FF0000"/>
                </a:solidFill>
              </a:rPr>
              <a:t>driving</a:t>
            </a:r>
            <a:endParaRPr lang="fr-FR" sz="3200" dirty="0">
              <a:solidFill>
                <a:srgbClr val="FF0000"/>
              </a:solidFill>
            </a:endParaRPr>
          </a:p>
        </p:txBody>
      </p:sp>
      <p:cxnSp>
        <p:nvCxnSpPr>
          <p:cNvPr id="6" name="Connecteur droit 5"/>
          <p:cNvCxnSpPr/>
          <p:nvPr/>
        </p:nvCxnSpPr>
        <p:spPr>
          <a:xfrm>
            <a:off x="1100577" y="589186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003019" y="54181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100577" y="341040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p:cNvSpPr txBox="1"/>
              <p:nvPr/>
            </p:nvSpPr>
            <p:spPr>
              <a:xfrm>
                <a:off x="3875802" y="523343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0" name="ZoneTexte 9"/>
              <p:cNvSpPr txBox="1">
                <a:spLocks noRot="1" noChangeAspect="1" noMove="1" noResize="1" noEditPoints="1" noAdjustHandles="1" noChangeArrowheads="1" noChangeShapeType="1" noTextEdit="1"/>
              </p:cNvSpPr>
              <p:nvPr/>
            </p:nvSpPr>
            <p:spPr>
              <a:xfrm>
                <a:off x="3875802" y="5233438"/>
                <a:ext cx="853439" cy="369332"/>
              </a:xfrm>
              <a:prstGeom prst="rect">
                <a:avLst/>
              </a:prstGeom>
              <a:blipFill>
                <a:blip r:embed="rId3"/>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47137" y="570720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47137" y="5707203"/>
                <a:ext cx="853439" cy="369332"/>
              </a:xfrm>
              <a:prstGeom prst="rect">
                <a:avLst/>
              </a:prstGeom>
              <a:blipFill>
                <a:blip r:embed="rId4"/>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247138" y="322875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2" name="ZoneTexte 11"/>
              <p:cNvSpPr txBox="1">
                <a:spLocks noRot="1" noChangeAspect="1" noMove="1" noResize="1" noEditPoints="1" noAdjustHandles="1" noChangeArrowheads="1" noChangeShapeType="1" noTextEdit="1"/>
              </p:cNvSpPr>
              <p:nvPr/>
            </p:nvSpPr>
            <p:spPr>
              <a:xfrm>
                <a:off x="247138" y="3228754"/>
                <a:ext cx="853439"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3832874" y="293087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3832874" y="2930874"/>
                <a:ext cx="853439" cy="369332"/>
              </a:xfrm>
              <a:prstGeom prst="rect">
                <a:avLst/>
              </a:prstGeom>
              <a:blipFill>
                <a:blip r:embed="rId6"/>
                <a:stretch>
                  <a:fillRect b="-13333"/>
                </a:stretch>
              </a:blipFill>
            </p:spPr>
            <p:txBody>
              <a:bodyPr/>
              <a:lstStyle/>
              <a:p>
                <a:r>
                  <a:rPr lang="fr-FR">
                    <a:noFill/>
                  </a:rPr>
                  <a:t> </a:t>
                </a:r>
              </a:p>
            </p:txBody>
          </p:sp>
        </mc:Fallback>
      </mc:AlternateContent>
      <p:cxnSp>
        <p:nvCxnSpPr>
          <p:cNvPr id="14" name="Connecteur droit avec flèche 13"/>
          <p:cNvCxnSpPr/>
          <p:nvPr/>
        </p:nvCxnSpPr>
        <p:spPr>
          <a:xfrm flipH="1" flipV="1">
            <a:off x="1637406" y="3710758"/>
            <a:ext cx="1576866" cy="170734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3372064" y="5284358"/>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100576" y="3710758"/>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637406" y="3710761"/>
            <a:ext cx="0" cy="2181108"/>
          </a:xfrm>
          <a:prstGeom prst="straightConnector1">
            <a:avLst/>
          </a:prstGeom>
          <a:ln w="3810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1989107" y="3410400"/>
            <a:ext cx="0" cy="30035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p:cNvSpPr txBox="1"/>
              <p:nvPr/>
            </p:nvSpPr>
            <p:spPr>
              <a:xfrm>
                <a:off x="2047926" y="3385758"/>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45" name="ZoneTexte 44"/>
              <p:cNvSpPr txBox="1">
                <a:spLocks noRot="1" noChangeAspect="1" noMove="1" noResize="1" noEditPoints="1" noAdjustHandles="1" noChangeArrowheads="1" noChangeShapeType="1" noTextEdit="1"/>
              </p:cNvSpPr>
              <p:nvPr/>
            </p:nvSpPr>
            <p:spPr>
              <a:xfrm>
                <a:off x="2047926" y="3385758"/>
                <a:ext cx="375423" cy="369332"/>
              </a:xfrm>
              <a:prstGeom prst="rect">
                <a:avLst/>
              </a:prstGeom>
              <a:blipFill>
                <a:blip r:embed="rId7"/>
                <a:stretch>
                  <a:fillRect/>
                </a:stretch>
              </a:blipFill>
            </p:spPr>
            <p:txBody>
              <a:bodyPr/>
              <a:lstStyle/>
              <a:p>
                <a:r>
                  <a:rPr lang="fr-FR">
                    <a:noFill/>
                  </a:rPr>
                  <a:t> </a:t>
                </a:r>
              </a:p>
            </p:txBody>
          </p:sp>
        </mc:Fallback>
      </mc:AlternateContent>
      <p:cxnSp>
        <p:nvCxnSpPr>
          <p:cNvPr id="9" name="Connecteur droit 8"/>
          <p:cNvCxnSpPr/>
          <p:nvPr/>
        </p:nvCxnSpPr>
        <p:spPr>
          <a:xfrm>
            <a:off x="3040469" y="3115540"/>
            <a:ext cx="777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831148" y="2287950"/>
            <a:ext cx="3877026"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2501249"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663456"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3874629" y="1532941"/>
            <a:ext cx="0" cy="7550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1290076" y="1532941"/>
            <a:ext cx="0" cy="755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Forme libre 38"/>
          <p:cNvSpPr/>
          <p:nvPr/>
        </p:nvSpPr>
        <p:spPr>
          <a:xfrm>
            <a:off x="304935" y="1305298"/>
            <a:ext cx="4563501" cy="983974"/>
          </a:xfrm>
          <a:custGeom>
            <a:avLst/>
            <a:gdLst>
              <a:gd name="connsiteX0" fmla="*/ 0 w 3995531"/>
              <a:gd name="connsiteY0" fmla="*/ 1003922 h 1003922"/>
              <a:gd name="connsiteX1" fmla="*/ 1043609 w 3995531"/>
              <a:gd name="connsiteY1" fmla="*/ 844895 h 1003922"/>
              <a:gd name="connsiteX2" fmla="*/ 2136913 w 3995531"/>
              <a:gd name="connsiteY2" fmla="*/ 119339 h 1003922"/>
              <a:gd name="connsiteX3" fmla="*/ 2733261 w 3995531"/>
              <a:gd name="connsiteY3" fmla="*/ 10009 h 1003922"/>
              <a:gd name="connsiteX4" fmla="*/ 3279913 w 3995531"/>
              <a:gd name="connsiteY4" fmla="*/ 218730 h 1003922"/>
              <a:gd name="connsiteX5" fmla="*/ 3995531 w 3995531"/>
              <a:gd name="connsiteY5" fmla="*/ 844895 h 1003922"/>
              <a:gd name="connsiteX0" fmla="*/ 0 w 4059934"/>
              <a:gd name="connsiteY0" fmla="*/ 1003922 h 1003922"/>
              <a:gd name="connsiteX1" fmla="*/ 1043609 w 4059934"/>
              <a:gd name="connsiteY1" fmla="*/ 844895 h 1003922"/>
              <a:gd name="connsiteX2" fmla="*/ 2136913 w 4059934"/>
              <a:gd name="connsiteY2" fmla="*/ 119339 h 1003922"/>
              <a:gd name="connsiteX3" fmla="*/ 2733261 w 4059934"/>
              <a:gd name="connsiteY3" fmla="*/ 10009 h 1003922"/>
              <a:gd name="connsiteX4" fmla="*/ 3279913 w 4059934"/>
              <a:gd name="connsiteY4" fmla="*/ 218730 h 1003922"/>
              <a:gd name="connsiteX5" fmla="*/ 3995531 w 4059934"/>
              <a:gd name="connsiteY5" fmla="*/ 844895 h 1003922"/>
              <a:gd name="connsiteX6" fmla="*/ 4030908 w 4059934"/>
              <a:gd name="connsiteY6" fmla="*/ 824348 h 1003922"/>
              <a:gd name="connsiteX0" fmla="*/ 0 w 4915490"/>
              <a:gd name="connsiteY0" fmla="*/ 1003922 h 1003922"/>
              <a:gd name="connsiteX1" fmla="*/ 1043609 w 4915490"/>
              <a:gd name="connsiteY1" fmla="*/ 844895 h 1003922"/>
              <a:gd name="connsiteX2" fmla="*/ 2136913 w 4915490"/>
              <a:gd name="connsiteY2" fmla="*/ 119339 h 1003922"/>
              <a:gd name="connsiteX3" fmla="*/ 2733261 w 4915490"/>
              <a:gd name="connsiteY3" fmla="*/ 10009 h 1003922"/>
              <a:gd name="connsiteX4" fmla="*/ 3279913 w 4915490"/>
              <a:gd name="connsiteY4" fmla="*/ 218730 h 1003922"/>
              <a:gd name="connsiteX5" fmla="*/ 3995531 w 4915490"/>
              <a:gd name="connsiteY5" fmla="*/ 844895 h 1003922"/>
              <a:gd name="connsiteX6" fmla="*/ 4915490 w 4915490"/>
              <a:gd name="connsiteY6" fmla="*/ 963496 h 1003922"/>
              <a:gd name="connsiteX0" fmla="*/ 0 w 4915490"/>
              <a:gd name="connsiteY0" fmla="*/ 993913 h 993913"/>
              <a:gd name="connsiteX1" fmla="*/ 1043609 w 4915490"/>
              <a:gd name="connsiteY1" fmla="*/ 834886 h 993913"/>
              <a:gd name="connsiteX2" fmla="*/ 2007705 w 4915490"/>
              <a:gd name="connsiteY2" fmla="*/ 208721 h 993913"/>
              <a:gd name="connsiteX3" fmla="*/ 2733261 w 4915490"/>
              <a:gd name="connsiteY3" fmla="*/ 0 h 993913"/>
              <a:gd name="connsiteX4" fmla="*/ 3279913 w 4915490"/>
              <a:gd name="connsiteY4" fmla="*/ 208721 h 993913"/>
              <a:gd name="connsiteX5" fmla="*/ 3995531 w 4915490"/>
              <a:gd name="connsiteY5" fmla="*/ 834886 h 993913"/>
              <a:gd name="connsiteX6" fmla="*/ 4915490 w 4915490"/>
              <a:gd name="connsiteY6" fmla="*/ 953487 h 993913"/>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3995531 w 4915490"/>
              <a:gd name="connsiteY5" fmla="*/ 824947 h 983974"/>
              <a:gd name="connsiteX6" fmla="*/ 4915490 w 4915490"/>
              <a:gd name="connsiteY6" fmla="*/ 943548 h 983974"/>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4154557 w 4915490"/>
              <a:gd name="connsiteY5" fmla="*/ 834886 h 983974"/>
              <a:gd name="connsiteX6" fmla="*/ 4915490 w 4915490"/>
              <a:gd name="connsiteY6" fmla="*/ 94354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664" h="983974">
                <a:moveTo>
                  <a:pt x="0" y="983974"/>
                </a:moveTo>
                <a:cubicBezTo>
                  <a:pt x="343728" y="978175"/>
                  <a:pt x="708992" y="955812"/>
                  <a:pt x="1043609" y="824947"/>
                </a:cubicBezTo>
                <a:cubicBezTo>
                  <a:pt x="1378227" y="694082"/>
                  <a:pt x="1742662" y="336273"/>
                  <a:pt x="2007705" y="198782"/>
                </a:cubicBezTo>
                <a:cubicBezTo>
                  <a:pt x="2272749" y="61291"/>
                  <a:pt x="2421835" y="0"/>
                  <a:pt x="2633870" y="0"/>
                </a:cubicBezTo>
                <a:cubicBezTo>
                  <a:pt x="2845905" y="0"/>
                  <a:pt x="3026465" y="59634"/>
                  <a:pt x="3279913" y="198782"/>
                </a:cubicBezTo>
                <a:cubicBezTo>
                  <a:pt x="3533361" y="337930"/>
                  <a:pt x="3821596" y="692425"/>
                  <a:pt x="4154557" y="834886"/>
                </a:cubicBezTo>
                <a:cubicBezTo>
                  <a:pt x="4587836" y="985518"/>
                  <a:pt x="5206294" y="957769"/>
                  <a:pt x="5213664" y="953488"/>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p:cNvCxnSpPr/>
          <p:nvPr/>
        </p:nvCxnSpPr>
        <p:spPr>
          <a:xfrm>
            <a:off x="325505" y="1532941"/>
            <a:ext cx="0" cy="756331"/>
          </a:xfrm>
          <a:prstGeom prst="straightConnector1">
            <a:avLst/>
          </a:prstGeom>
          <a:ln>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66798" y="1525850"/>
            <a:ext cx="0" cy="756331"/>
          </a:xfrm>
          <a:prstGeom prst="straightConnector1">
            <a:avLst/>
          </a:prstGeom>
          <a:ln>
            <a:solidFill>
              <a:srgbClr val="FF99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1634044" y="1910445"/>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ZoneTexte 48"/>
              <p:cNvSpPr txBox="1"/>
              <p:nvPr/>
            </p:nvSpPr>
            <p:spPr>
              <a:xfrm>
                <a:off x="1898094" y="1580719"/>
                <a:ext cx="371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49" name="ZoneTexte 48"/>
              <p:cNvSpPr txBox="1">
                <a:spLocks noRot="1" noChangeAspect="1" noMove="1" noResize="1" noEditPoints="1" noAdjustHandles="1" noChangeArrowheads="1" noChangeShapeType="1" noTextEdit="1"/>
              </p:cNvSpPr>
              <p:nvPr/>
            </p:nvSpPr>
            <p:spPr>
              <a:xfrm>
                <a:off x="1898094" y="1580719"/>
                <a:ext cx="371858" cy="369332"/>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0" name="ZoneTexte 49"/>
              <p:cNvSpPr txBox="1"/>
              <p:nvPr/>
            </p:nvSpPr>
            <p:spPr>
              <a:xfrm>
                <a:off x="690932" y="1595955"/>
                <a:ext cx="3286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50" name="ZoneTexte 49"/>
              <p:cNvSpPr txBox="1">
                <a:spLocks noRot="1" noChangeAspect="1" noMove="1" noResize="1" noEditPoints="1" noAdjustHandles="1" noChangeArrowheads="1" noChangeShapeType="1" noTextEdit="1"/>
              </p:cNvSpPr>
              <p:nvPr/>
            </p:nvSpPr>
            <p:spPr>
              <a:xfrm>
                <a:off x="690932" y="1595955"/>
                <a:ext cx="328606" cy="369332"/>
              </a:xfrm>
              <a:prstGeom prst="rect">
                <a:avLst/>
              </a:prstGeom>
              <a:blipFill>
                <a:blip r:embed="rId9"/>
                <a:stretch>
                  <a:fillRect/>
                </a:stretch>
              </a:blipFill>
            </p:spPr>
            <p:txBody>
              <a:bodyPr/>
              <a:lstStyle/>
              <a:p>
                <a:r>
                  <a:rPr lang="fr-FR">
                    <a:noFill/>
                  </a:rPr>
                  <a:t> </a:t>
                </a:r>
              </a:p>
            </p:txBody>
          </p:sp>
        </mc:Fallback>
      </mc:AlternateContent>
      <p:cxnSp>
        <p:nvCxnSpPr>
          <p:cNvPr id="46" name="Connecteur droit avec flèche 45"/>
          <p:cNvCxnSpPr/>
          <p:nvPr/>
        </p:nvCxnSpPr>
        <p:spPr>
          <a:xfrm>
            <a:off x="304935" y="1906746"/>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ZoneTexte 2"/>
              <p:cNvSpPr txBox="1"/>
              <p:nvPr/>
            </p:nvSpPr>
            <p:spPr>
              <a:xfrm>
                <a:off x="2643730" y="4306186"/>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oMath>
                  </m:oMathPara>
                </a14:m>
                <a:endParaRPr lang="fr-FR" dirty="0"/>
              </a:p>
            </p:txBody>
          </p:sp>
        </mc:Choice>
        <mc:Fallback xmlns="">
          <p:sp>
            <p:nvSpPr>
              <p:cNvPr id="3" name="ZoneTexte 2"/>
              <p:cNvSpPr txBox="1">
                <a:spLocks noRot="1" noChangeAspect="1" noMove="1" noResize="1" noEditPoints="1" noAdjustHandles="1" noChangeArrowheads="1" noChangeShapeType="1" noTextEdit="1"/>
              </p:cNvSpPr>
              <p:nvPr/>
            </p:nvSpPr>
            <p:spPr>
              <a:xfrm>
                <a:off x="2643730" y="4306186"/>
                <a:ext cx="848758" cy="523220"/>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1623547" y="4710218"/>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oMath>
                  </m:oMathPara>
                </a14:m>
                <a:endParaRPr lang="fr-FR" dirty="0"/>
              </a:p>
            </p:txBody>
          </p:sp>
        </mc:Choice>
        <mc:Fallback xmlns="">
          <p:sp>
            <p:nvSpPr>
              <p:cNvPr id="31" name="ZoneTexte 30"/>
              <p:cNvSpPr txBox="1">
                <a:spLocks noRot="1" noChangeAspect="1" noMove="1" noResize="1" noEditPoints="1" noAdjustHandles="1" noChangeArrowheads="1" noChangeShapeType="1" noTextEdit="1"/>
              </p:cNvSpPr>
              <p:nvPr/>
            </p:nvSpPr>
            <p:spPr>
              <a:xfrm>
                <a:off x="1623547" y="4710218"/>
                <a:ext cx="848758" cy="523220"/>
              </a:xfrm>
              <a:prstGeom prst="rect">
                <a:avLst/>
              </a:prstGeom>
              <a:blipFill>
                <a:blip r:embed="rId11"/>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63975389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092692" y="280839"/>
            <a:ext cx="9394367" cy="584775"/>
          </a:xfrm>
          <a:prstGeom prst="rect">
            <a:avLst/>
          </a:prstGeom>
          <a:noFill/>
        </p:spPr>
        <p:txBody>
          <a:bodyPr wrap="none" rtlCol="0">
            <a:spAutoFit/>
          </a:bodyPr>
          <a:lstStyle/>
          <a:p>
            <a:r>
              <a:rPr lang="fr-FR" sz="3200" dirty="0" err="1">
                <a:solidFill>
                  <a:srgbClr val="FF0000"/>
                </a:solidFill>
              </a:rPr>
              <a:t>Nuclear</a:t>
            </a:r>
            <a:r>
              <a:rPr lang="fr-FR" sz="3200" dirty="0">
                <a:solidFill>
                  <a:srgbClr val="FF0000"/>
                </a:solidFill>
              </a:rPr>
              <a:t> spin </a:t>
            </a:r>
            <a:r>
              <a:rPr lang="fr-FR" sz="3200" dirty="0" err="1">
                <a:solidFill>
                  <a:srgbClr val="FF0000"/>
                </a:solidFill>
              </a:rPr>
              <a:t>spectroscopy</a:t>
            </a:r>
            <a:r>
              <a:rPr lang="fr-FR" sz="3200" dirty="0">
                <a:solidFill>
                  <a:srgbClr val="FF0000"/>
                </a:solidFill>
              </a:rPr>
              <a:t> by </a:t>
            </a:r>
            <a:r>
              <a:rPr lang="fr-FR" sz="3200" dirty="0" err="1">
                <a:solidFill>
                  <a:srgbClr val="FF0000"/>
                </a:solidFill>
              </a:rPr>
              <a:t>stimulated</a:t>
            </a:r>
            <a:r>
              <a:rPr lang="fr-FR" sz="3200" dirty="0">
                <a:solidFill>
                  <a:srgbClr val="FF0000"/>
                </a:solidFill>
              </a:rPr>
              <a:t> Raman </a:t>
            </a:r>
            <a:r>
              <a:rPr lang="fr-FR" sz="3200" dirty="0" err="1">
                <a:solidFill>
                  <a:srgbClr val="FF0000"/>
                </a:solidFill>
              </a:rPr>
              <a:t>driving</a:t>
            </a:r>
            <a:endParaRPr lang="fr-FR" sz="3200" dirty="0">
              <a:solidFill>
                <a:srgbClr val="FF0000"/>
              </a:solidFill>
            </a:endParaRPr>
          </a:p>
        </p:txBody>
      </p:sp>
      <p:cxnSp>
        <p:nvCxnSpPr>
          <p:cNvPr id="6" name="Connecteur droit 5"/>
          <p:cNvCxnSpPr/>
          <p:nvPr/>
        </p:nvCxnSpPr>
        <p:spPr>
          <a:xfrm>
            <a:off x="1100577" y="589186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003019" y="54181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100577" y="341040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p:cNvSpPr txBox="1"/>
              <p:nvPr/>
            </p:nvSpPr>
            <p:spPr>
              <a:xfrm>
                <a:off x="3875802" y="523343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0" name="ZoneTexte 9"/>
              <p:cNvSpPr txBox="1">
                <a:spLocks noRot="1" noChangeAspect="1" noMove="1" noResize="1" noEditPoints="1" noAdjustHandles="1" noChangeArrowheads="1" noChangeShapeType="1" noTextEdit="1"/>
              </p:cNvSpPr>
              <p:nvPr/>
            </p:nvSpPr>
            <p:spPr>
              <a:xfrm>
                <a:off x="3875802" y="5233438"/>
                <a:ext cx="853439" cy="369332"/>
              </a:xfrm>
              <a:prstGeom prst="rect">
                <a:avLst/>
              </a:prstGeom>
              <a:blipFill>
                <a:blip r:embed="rId3"/>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47137" y="570720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47137" y="5707203"/>
                <a:ext cx="853439" cy="369332"/>
              </a:xfrm>
              <a:prstGeom prst="rect">
                <a:avLst/>
              </a:prstGeom>
              <a:blipFill>
                <a:blip r:embed="rId4"/>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247138" y="322875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2" name="ZoneTexte 11"/>
              <p:cNvSpPr txBox="1">
                <a:spLocks noRot="1" noChangeAspect="1" noMove="1" noResize="1" noEditPoints="1" noAdjustHandles="1" noChangeArrowheads="1" noChangeShapeType="1" noTextEdit="1"/>
              </p:cNvSpPr>
              <p:nvPr/>
            </p:nvSpPr>
            <p:spPr>
              <a:xfrm>
                <a:off x="247138" y="3228754"/>
                <a:ext cx="853439"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3832874" y="293087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3832874" y="2930874"/>
                <a:ext cx="853439" cy="369332"/>
              </a:xfrm>
              <a:prstGeom prst="rect">
                <a:avLst/>
              </a:prstGeom>
              <a:blipFill>
                <a:blip r:embed="rId6"/>
                <a:stretch>
                  <a:fillRect b="-13333"/>
                </a:stretch>
              </a:blipFill>
            </p:spPr>
            <p:txBody>
              <a:bodyPr/>
              <a:lstStyle/>
              <a:p>
                <a:r>
                  <a:rPr lang="fr-FR">
                    <a:noFill/>
                  </a:rPr>
                  <a:t> </a:t>
                </a:r>
              </a:p>
            </p:txBody>
          </p:sp>
        </mc:Fallback>
      </mc:AlternateContent>
      <p:cxnSp>
        <p:nvCxnSpPr>
          <p:cNvPr id="14" name="Connecteur droit avec flèche 13"/>
          <p:cNvCxnSpPr/>
          <p:nvPr/>
        </p:nvCxnSpPr>
        <p:spPr>
          <a:xfrm flipH="1" flipV="1">
            <a:off x="1637406" y="3710758"/>
            <a:ext cx="1576866" cy="1707346"/>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3372064" y="5284358"/>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100576" y="3710758"/>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637406" y="3710761"/>
            <a:ext cx="0" cy="2181108"/>
          </a:xfrm>
          <a:prstGeom prst="straightConnector1">
            <a:avLst/>
          </a:prstGeom>
          <a:ln w="38100">
            <a:solidFill>
              <a:srgbClr val="FF99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1989107" y="3410400"/>
            <a:ext cx="0" cy="30035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p:cNvSpPr txBox="1"/>
              <p:nvPr/>
            </p:nvSpPr>
            <p:spPr>
              <a:xfrm>
                <a:off x="2047926" y="3385758"/>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45" name="ZoneTexte 44"/>
              <p:cNvSpPr txBox="1">
                <a:spLocks noRot="1" noChangeAspect="1" noMove="1" noResize="1" noEditPoints="1" noAdjustHandles="1" noChangeArrowheads="1" noChangeShapeType="1" noTextEdit="1"/>
              </p:cNvSpPr>
              <p:nvPr/>
            </p:nvSpPr>
            <p:spPr>
              <a:xfrm>
                <a:off x="2047926" y="3385758"/>
                <a:ext cx="375423" cy="369332"/>
              </a:xfrm>
              <a:prstGeom prst="rect">
                <a:avLst/>
              </a:prstGeom>
              <a:blipFill>
                <a:blip r:embed="rId7"/>
                <a:stretch>
                  <a:fillRect/>
                </a:stretch>
              </a:blipFill>
            </p:spPr>
            <p:txBody>
              <a:bodyPr/>
              <a:lstStyle/>
              <a:p>
                <a:r>
                  <a:rPr lang="fr-FR">
                    <a:noFill/>
                  </a:rPr>
                  <a:t> </a:t>
                </a:r>
              </a:p>
            </p:txBody>
          </p:sp>
        </mc:Fallback>
      </mc:AlternateContent>
      <p:cxnSp>
        <p:nvCxnSpPr>
          <p:cNvPr id="9" name="Connecteur droit 8"/>
          <p:cNvCxnSpPr/>
          <p:nvPr/>
        </p:nvCxnSpPr>
        <p:spPr>
          <a:xfrm>
            <a:off x="3040469" y="3115540"/>
            <a:ext cx="777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831148" y="2287950"/>
            <a:ext cx="3877026"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2501249"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663456"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3874629" y="1532941"/>
            <a:ext cx="0" cy="7550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1290076" y="1532941"/>
            <a:ext cx="0" cy="755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Forme libre 38"/>
          <p:cNvSpPr/>
          <p:nvPr/>
        </p:nvSpPr>
        <p:spPr>
          <a:xfrm>
            <a:off x="304935" y="1305298"/>
            <a:ext cx="4563501" cy="983974"/>
          </a:xfrm>
          <a:custGeom>
            <a:avLst/>
            <a:gdLst>
              <a:gd name="connsiteX0" fmla="*/ 0 w 3995531"/>
              <a:gd name="connsiteY0" fmla="*/ 1003922 h 1003922"/>
              <a:gd name="connsiteX1" fmla="*/ 1043609 w 3995531"/>
              <a:gd name="connsiteY1" fmla="*/ 844895 h 1003922"/>
              <a:gd name="connsiteX2" fmla="*/ 2136913 w 3995531"/>
              <a:gd name="connsiteY2" fmla="*/ 119339 h 1003922"/>
              <a:gd name="connsiteX3" fmla="*/ 2733261 w 3995531"/>
              <a:gd name="connsiteY3" fmla="*/ 10009 h 1003922"/>
              <a:gd name="connsiteX4" fmla="*/ 3279913 w 3995531"/>
              <a:gd name="connsiteY4" fmla="*/ 218730 h 1003922"/>
              <a:gd name="connsiteX5" fmla="*/ 3995531 w 3995531"/>
              <a:gd name="connsiteY5" fmla="*/ 844895 h 1003922"/>
              <a:gd name="connsiteX0" fmla="*/ 0 w 4059934"/>
              <a:gd name="connsiteY0" fmla="*/ 1003922 h 1003922"/>
              <a:gd name="connsiteX1" fmla="*/ 1043609 w 4059934"/>
              <a:gd name="connsiteY1" fmla="*/ 844895 h 1003922"/>
              <a:gd name="connsiteX2" fmla="*/ 2136913 w 4059934"/>
              <a:gd name="connsiteY2" fmla="*/ 119339 h 1003922"/>
              <a:gd name="connsiteX3" fmla="*/ 2733261 w 4059934"/>
              <a:gd name="connsiteY3" fmla="*/ 10009 h 1003922"/>
              <a:gd name="connsiteX4" fmla="*/ 3279913 w 4059934"/>
              <a:gd name="connsiteY4" fmla="*/ 218730 h 1003922"/>
              <a:gd name="connsiteX5" fmla="*/ 3995531 w 4059934"/>
              <a:gd name="connsiteY5" fmla="*/ 844895 h 1003922"/>
              <a:gd name="connsiteX6" fmla="*/ 4030908 w 4059934"/>
              <a:gd name="connsiteY6" fmla="*/ 824348 h 1003922"/>
              <a:gd name="connsiteX0" fmla="*/ 0 w 4915490"/>
              <a:gd name="connsiteY0" fmla="*/ 1003922 h 1003922"/>
              <a:gd name="connsiteX1" fmla="*/ 1043609 w 4915490"/>
              <a:gd name="connsiteY1" fmla="*/ 844895 h 1003922"/>
              <a:gd name="connsiteX2" fmla="*/ 2136913 w 4915490"/>
              <a:gd name="connsiteY2" fmla="*/ 119339 h 1003922"/>
              <a:gd name="connsiteX3" fmla="*/ 2733261 w 4915490"/>
              <a:gd name="connsiteY3" fmla="*/ 10009 h 1003922"/>
              <a:gd name="connsiteX4" fmla="*/ 3279913 w 4915490"/>
              <a:gd name="connsiteY4" fmla="*/ 218730 h 1003922"/>
              <a:gd name="connsiteX5" fmla="*/ 3995531 w 4915490"/>
              <a:gd name="connsiteY5" fmla="*/ 844895 h 1003922"/>
              <a:gd name="connsiteX6" fmla="*/ 4915490 w 4915490"/>
              <a:gd name="connsiteY6" fmla="*/ 963496 h 1003922"/>
              <a:gd name="connsiteX0" fmla="*/ 0 w 4915490"/>
              <a:gd name="connsiteY0" fmla="*/ 993913 h 993913"/>
              <a:gd name="connsiteX1" fmla="*/ 1043609 w 4915490"/>
              <a:gd name="connsiteY1" fmla="*/ 834886 h 993913"/>
              <a:gd name="connsiteX2" fmla="*/ 2007705 w 4915490"/>
              <a:gd name="connsiteY2" fmla="*/ 208721 h 993913"/>
              <a:gd name="connsiteX3" fmla="*/ 2733261 w 4915490"/>
              <a:gd name="connsiteY3" fmla="*/ 0 h 993913"/>
              <a:gd name="connsiteX4" fmla="*/ 3279913 w 4915490"/>
              <a:gd name="connsiteY4" fmla="*/ 208721 h 993913"/>
              <a:gd name="connsiteX5" fmla="*/ 3995531 w 4915490"/>
              <a:gd name="connsiteY5" fmla="*/ 834886 h 993913"/>
              <a:gd name="connsiteX6" fmla="*/ 4915490 w 4915490"/>
              <a:gd name="connsiteY6" fmla="*/ 953487 h 993913"/>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3995531 w 4915490"/>
              <a:gd name="connsiteY5" fmla="*/ 824947 h 983974"/>
              <a:gd name="connsiteX6" fmla="*/ 4915490 w 4915490"/>
              <a:gd name="connsiteY6" fmla="*/ 943548 h 983974"/>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4154557 w 4915490"/>
              <a:gd name="connsiteY5" fmla="*/ 834886 h 983974"/>
              <a:gd name="connsiteX6" fmla="*/ 4915490 w 4915490"/>
              <a:gd name="connsiteY6" fmla="*/ 94354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664" h="983974">
                <a:moveTo>
                  <a:pt x="0" y="983974"/>
                </a:moveTo>
                <a:cubicBezTo>
                  <a:pt x="343728" y="978175"/>
                  <a:pt x="708992" y="955812"/>
                  <a:pt x="1043609" y="824947"/>
                </a:cubicBezTo>
                <a:cubicBezTo>
                  <a:pt x="1378227" y="694082"/>
                  <a:pt x="1742662" y="336273"/>
                  <a:pt x="2007705" y="198782"/>
                </a:cubicBezTo>
                <a:cubicBezTo>
                  <a:pt x="2272749" y="61291"/>
                  <a:pt x="2421835" y="0"/>
                  <a:pt x="2633870" y="0"/>
                </a:cubicBezTo>
                <a:cubicBezTo>
                  <a:pt x="2845905" y="0"/>
                  <a:pt x="3026465" y="59634"/>
                  <a:pt x="3279913" y="198782"/>
                </a:cubicBezTo>
                <a:cubicBezTo>
                  <a:pt x="3533361" y="337930"/>
                  <a:pt x="3821596" y="692425"/>
                  <a:pt x="4154557" y="834886"/>
                </a:cubicBezTo>
                <a:cubicBezTo>
                  <a:pt x="4587836" y="985518"/>
                  <a:pt x="5206294" y="957769"/>
                  <a:pt x="5213664" y="953488"/>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p:cNvCxnSpPr/>
          <p:nvPr/>
        </p:nvCxnSpPr>
        <p:spPr>
          <a:xfrm>
            <a:off x="325505" y="1532941"/>
            <a:ext cx="0" cy="756331"/>
          </a:xfrm>
          <a:prstGeom prst="straightConnector1">
            <a:avLst/>
          </a:prstGeom>
          <a:ln>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66798" y="1525850"/>
            <a:ext cx="0" cy="756331"/>
          </a:xfrm>
          <a:prstGeom prst="straightConnector1">
            <a:avLst/>
          </a:prstGeom>
          <a:ln>
            <a:solidFill>
              <a:srgbClr val="FF99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1634044" y="1910445"/>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ZoneTexte 48"/>
              <p:cNvSpPr txBox="1"/>
              <p:nvPr/>
            </p:nvSpPr>
            <p:spPr>
              <a:xfrm>
                <a:off x="1898094" y="1580719"/>
                <a:ext cx="371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49" name="ZoneTexte 48"/>
              <p:cNvSpPr txBox="1">
                <a:spLocks noRot="1" noChangeAspect="1" noMove="1" noResize="1" noEditPoints="1" noAdjustHandles="1" noChangeArrowheads="1" noChangeShapeType="1" noTextEdit="1"/>
              </p:cNvSpPr>
              <p:nvPr/>
            </p:nvSpPr>
            <p:spPr>
              <a:xfrm>
                <a:off x="1898094" y="1580719"/>
                <a:ext cx="371858" cy="369332"/>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0" name="ZoneTexte 49"/>
              <p:cNvSpPr txBox="1"/>
              <p:nvPr/>
            </p:nvSpPr>
            <p:spPr>
              <a:xfrm>
                <a:off x="690932" y="1595955"/>
                <a:ext cx="3286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50" name="ZoneTexte 49"/>
              <p:cNvSpPr txBox="1">
                <a:spLocks noRot="1" noChangeAspect="1" noMove="1" noResize="1" noEditPoints="1" noAdjustHandles="1" noChangeArrowheads="1" noChangeShapeType="1" noTextEdit="1"/>
              </p:cNvSpPr>
              <p:nvPr/>
            </p:nvSpPr>
            <p:spPr>
              <a:xfrm>
                <a:off x="690932" y="1595955"/>
                <a:ext cx="328606" cy="369332"/>
              </a:xfrm>
              <a:prstGeom prst="rect">
                <a:avLst/>
              </a:prstGeom>
              <a:blipFill>
                <a:blip r:embed="rId9"/>
                <a:stretch>
                  <a:fillRect/>
                </a:stretch>
              </a:blipFill>
            </p:spPr>
            <p:txBody>
              <a:bodyPr/>
              <a:lstStyle/>
              <a:p>
                <a:r>
                  <a:rPr lang="fr-FR">
                    <a:noFill/>
                  </a:rPr>
                  <a:t> </a:t>
                </a:r>
              </a:p>
            </p:txBody>
          </p:sp>
        </mc:Fallback>
      </mc:AlternateContent>
      <p:cxnSp>
        <p:nvCxnSpPr>
          <p:cNvPr id="46" name="Connecteur droit avec flèche 45"/>
          <p:cNvCxnSpPr/>
          <p:nvPr/>
        </p:nvCxnSpPr>
        <p:spPr>
          <a:xfrm>
            <a:off x="304935" y="1906746"/>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ZoneTexte 2"/>
              <p:cNvSpPr txBox="1"/>
              <p:nvPr/>
            </p:nvSpPr>
            <p:spPr>
              <a:xfrm>
                <a:off x="2643730" y="4306186"/>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oMath>
                  </m:oMathPara>
                </a14:m>
                <a:endParaRPr lang="fr-FR" dirty="0"/>
              </a:p>
            </p:txBody>
          </p:sp>
        </mc:Choice>
        <mc:Fallback xmlns="">
          <p:sp>
            <p:nvSpPr>
              <p:cNvPr id="3" name="ZoneTexte 2"/>
              <p:cNvSpPr txBox="1">
                <a:spLocks noRot="1" noChangeAspect="1" noMove="1" noResize="1" noEditPoints="1" noAdjustHandles="1" noChangeArrowheads="1" noChangeShapeType="1" noTextEdit="1"/>
              </p:cNvSpPr>
              <p:nvPr/>
            </p:nvSpPr>
            <p:spPr>
              <a:xfrm>
                <a:off x="2643730" y="4306186"/>
                <a:ext cx="848758" cy="523220"/>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1623547" y="4710218"/>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oMath>
                  </m:oMathPara>
                </a14:m>
                <a:endParaRPr lang="fr-FR" dirty="0"/>
              </a:p>
            </p:txBody>
          </p:sp>
        </mc:Choice>
        <mc:Fallback xmlns="">
          <p:sp>
            <p:nvSpPr>
              <p:cNvPr id="31" name="ZoneTexte 30"/>
              <p:cNvSpPr txBox="1">
                <a:spLocks noRot="1" noChangeAspect="1" noMove="1" noResize="1" noEditPoints="1" noAdjustHandles="1" noChangeArrowheads="1" noChangeShapeType="1" noTextEdit="1"/>
              </p:cNvSpPr>
              <p:nvPr/>
            </p:nvSpPr>
            <p:spPr>
              <a:xfrm>
                <a:off x="1623547" y="4710218"/>
                <a:ext cx="848758" cy="523220"/>
              </a:xfrm>
              <a:prstGeom prst="rect">
                <a:avLst/>
              </a:prstGeom>
              <a:blipFill>
                <a:blip r:embed="rId11"/>
                <a:stretch>
                  <a:fillRect/>
                </a:stretch>
              </a:blipFill>
            </p:spPr>
            <p:txBody>
              <a:bodyPr/>
              <a:lstStyle/>
              <a:p>
                <a:r>
                  <a:rPr lang="fr-FR">
                    <a:noFill/>
                  </a:rPr>
                  <a:t> </a:t>
                </a:r>
              </a:p>
            </p:txBody>
          </p:sp>
        </mc:Fallback>
      </mc:AlternateContent>
      <p:cxnSp>
        <p:nvCxnSpPr>
          <p:cNvPr id="16" name="Connecteur droit avec flèche 15"/>
          <p:cNvCxnSpPr/>
          <p:nvPr/>
        </p:nvCxnSpPr>
        <p:spPr>
          <a:xfrm flipV="1">
            <a:off x="1898094" y="5418104"/>
            <a:ext cx="1104925" cy="473765"/>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ZoneTexte 33"/>
              <p:cNvSpPr txBox="1"/>
              <p:nvPr/>
            </p:nvSpPr>
            <p:spPr>
              <a:xfrm>
                <a:off x="6769628" y="2075618"/>
                <a:ext cx="3355469" cy="2191626"/>
              </a:xfrm>
              <a:prstGeom prst="rect">
                <a:avLst/>
              </a:prstGeom>
              <a:noFill/>
            </p:spPr>
            <p:txBody>
              <a:bodyPr wrap="none" rtlCol="0">
                <a:spAutoFit/>
              </a:bodyPr>
              <a:lstStyle/>
              <a:p>
                <a:pPr algn="ctr"/>
                <a:r>
                  <a:rPr lang="fr-FR" sz="2800" dirty="0"/>
                  <a:t>Effective </a:t>
                </a:r>
                <a:r>
                  <a:rPr lang="fr-FR" sz="2800" dirty="0" err="1"/>
                  <a:t>nuclear</a:t>
                </a:r>
                <a:r>
                  <a:rPr lang="fr-FR" sz="2800" dirty="0"/>
                  <a:t> spin </a:t>
                </a:r>
              </a:p>
              <a:p>
                <a:pPr algn="ctr"/>
                <a:r>
                  <a:rPr lang="fr-FR" sz="2800" dirty="0"/>
                  <a:t>drive </a:t>
                </a:r>
                <a:r>
                  <a:rPr lang="fr-FR" sz="2800" dirty="0" err="1"/>
                  <a:t>frequency</a:t>
                </a:r>
                <a:endParaRPr lang="fr-FR" sz="2800" dirty="0"/>
              </a:p>
              <a:p>
                <a:pPr algn="ctr"/>
                <a:r>
                  <a:rPr lang="fr-FR" sz="2800" dirty="0"/>
                  <a:t> </a:t>
                </a:r>
              </a:p>
              <a:p>
                <a:pPr algn="ct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m:rPr>
                              <m:sty m:val="p"/>
                            </m:rPr>
                            <a:rPr lang="fr-FR" sz="2800" b="0" i="0" smtClean="0">
                              <a:latin typeface="Cambria Math" panose="02040503050406030204" pitchFamily="18" charset="0"/>
                            </a:rPr>
                            <m:t>Ω</m:t>
                          </m:r>
                        </m:e>
                        <m:sub>
                          <m:r>
                            <a:rPr lang="fr-FR" sz="2800" b="0" i="1" smtClean="0">
                              <a:latin typeface="Cambria Math" panose="02040503050406030204" pitchFamily="18" charset="0"/>
                            </a:rPr>
                            <m:t>𝑅</m:t>
                          </m:r>
                        </m:sub>
                      </m:sSub>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num>
                        <m:den>
                          <m:r>
                            <a:rPr lang="fr-FR" sz="2800" b="0" i="0" smtClean="0">
                              <a:latin typeface="Cambria Math" panose="02040503050406030204" pitchFamily="18" charset="0"/>
                            </a:rPr>
                            <m:t>2</m:t>
                          </m:r>
                          <m:r>
                            <m:rPr>
                              <m:sty m:val="p"/>
                            </m:rPr>
                            <a:rPr lang="fr-FR" sz="2800" b="0" i="0" smtClean="0">
                              <a:latin typeface="Cambria Math" panose="02040503050406030204" pitchFamily="18" charset="0"/>
                            </a:rPr>
                            <m:t>Δ</m:t>
                          </m:r>
                        </m:den>
                      </m:f>
                    </m:oMath>
                  </m:oMathPara>
                </a14:m>
                <a:endParaRPr lang="fr-FR" sz="2000" dirty="0"/>
              </a:p>
            </p:txBody>
          </p:sp>
        </mc:Choice>
        <mc:Fallback xmlns="">
          <p:sp>
            <p:nvSpPr>
              <p:cNvPr id="34" name="ZoneTexte 33"/>
              <p:cNvSpPr txBox="1">
                <a:spLocks noRot="1" noChangeAspect="1" noMove="1" noResize="1" noEditPoints="1" noAdjustHandles="1" noChangeArrowheads="1" noChangeShapeType="1" noTextEdit="1"/>
              </p:cNvSpPr>
              <p:nvPr/>
            </p:nvSpPr>
            <p:spPr>
              <a:xfrm>
                <a:off x="6769628" y="2075618"/>
                <a:ext cx="3355469" cy="2191626"/>
              </a:xfrm>
              <a:prstGeom prst="rect">
                <a:avLst/>
              </a:prstGeom>
              <a:blipFill>
                <a:blip r:embed="rId12"/>
                <a:stretch>
                  <a:fillRect l="-3455" t="-2500" r="-309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 name="ZoneTexte 34"/>
              <p:cNvSpPr txBox="1"/>
              <p:nvPr/>
            </p:nvSpPr>
            <p:spPr>
              <a:xfrm>
                <a:off x="2472305" y="5654986"/>
                <a:ext cx="70442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chemeClr val="tx1"/>
                              </a:solidFill>
                              <a:latin typeface="Cambria Math" panose="02040503050406030204" pitchFamily="18" charset="0"/>
                            </a:rPr>
                          </m:ctrlPr>
                        </m:sSubPr>
                        <m:e>
                          <m:r>
                            <m:rPr>
                              <m:sty m:val="p"/>
                            </m:rPr>
                            <a:rPr lang="fr-FR" sz="2800" b="0" i="0" smtClean="0">
                              <a:solidFill>
                                <a:schemeClr val="tx1"/>
                              </a:solidFill>
                              <a:latin typeface="Cambria Math" panose="02040503050406030204" pitchFamily="18" charset="0"/>
                            </a:rPr>
                            <m:t>Ω</m:t>
                          </m:r>
                        </m:e>
                        <m:sub>
                          <m:r>
                            <a:rPr lang="fr-FR" sz="2800" b="0" i="1" smtClean="0">
                              <a:solidFill>
                                <a:schemeClr val="tx1"/>
                              </a:solidFill>
                              <a:latin typeface="Cambria Math" panose="02040503050406030204" pitchFamily="18" charset="0"/>
                            </a:rPr>
                            <m:t>𝑅</m:t>
                          </m:r>
                        </m:sub>
                      </m:sSub>
                    </m:oMath>
                  </m:oMathPara>
                </a14:m>
                <a:endParaRPr lang="fr-FR" dirty="0"/>
              </a:p>
            </p:txBody>
          </p:sp>
        </mc:Choice>
        <mc:Fallback xmlns="">
          <p:sp>
            <p:nvSpPr>
              <p:cNvPr id="35" name="ZoneTexte 34"/>
              <p:cNvSpPr txBox="1">
                <a:spLocks noRot="1" noChangeAspect="1" noMove="1" noResize="1" noEditPoints="1" noAdjustHandles="1" noChangeArrowheads="1" noChangeShapeType="1" noTextEdit="1"/>
              </p:cNvSpPr>
              <p:nvPr/>
            </p:nvSpPr>
            <p:spPr>
              <a:xfrm>
                <a:off x="2472305" y="5654986"/>
                <a:ext cx="704424" cy="523220"/>
              </a:xfrm>
              <a:prstGeom prst="rect">
                <a:avLst/>
              </a:prstGeom>
              <a:blipFill>
                <a:blip r:embed="rId1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8767029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666798" y="136757"/>
            <a:ext cx="9612119" cy="523220"/>
          </a:xfrm>
          <a:prstGeom prst="rect">
            <a:avLst/>
          </a:prstGeom>
          <a:noFill/>
        </p:spPr>
        <p:txBody>
          <a:bodyPr wrap="none" rtlCol="0">
            <a:spAutoFit/>
          </a:bodyPr>
          <a:lstStyle/>
          <a:p>
            <a:r>
              <a:rPr lang="fr-FR" sz="2800" dirty="0" err="1">
                <a:solidFill>
                  <a:srgbClr val="FF0000"/>
                </a:solidFill>
              </a:rPr>
              <a:t>Nuclear</a:t>
            </a:r>
            <a:r>
              <a:rPr lang="fr-FR" sz="2800" dirty="0">
                <a:solidFill>
                  <a:srgbClr val="FF0000"/>
                </a:solidFill>
              </a:rPr>
              <a:t> spin </a:t>
            </a:r>
            <a:r>
              <a:rPr lang="fr-FR" sz="2800" dirty="0" err="1">
                <a:solidFill>
                  <a:srgbClr val="FF0000"/>
                </a:solidFill>
              </a:rPr>
              <a:t>spectroscopy</a:t>
            </a:r>
            <a:r>
              <a:rPr lang="fr-FR" sz="2800" dirty="0">
                <a:solidFill>
                  <a:srgbClr val="FF0000"/>
                </a:solidFill>
              </a:rPr>
              <a:t> by </a:t>
            </a:r>
            <a:r>
              <a:rPr lang="fr-FR" sz="2800" dirty="0" err="1">
                <a:solidFill>
                  <a:srgbClr val="FF0000"/>
                </a:solidFill>
              </a:rPr>
              <a:t>stimulated</a:t>
            </a:r>
            <a:r>
              <a:rPr lang="fr-FR" sz="2800" dirty="0">
                <a:solidFill>
                  <a:srgbClr val="FF0000"/>
                </a:solidFill>
              </a:rPr>
              <a:t> Raman </a:t>
            </a:r>
            <a:r>
              <a:rPr lang="fr-FR" sz="2800" dirty="0" err="1">
                <a:solidFill>
                  <a:srgbClr val="FF0000"/>
                </a:solidFill>
              </a:rPr>
              <a:t>driving</a:t>
            </a:r>
            <a:r>
              <a:rPr lang="fr-FR" sz="2800" dirty="0">
                <a:solidFill>
                  <a:srgbClr val="FF0000"/>
                </a:solidFill>
              </a:rPr>
              <a:t> : </a:t>
            </a:r>
            <a:r>
              <a:rPr lang="fr-FR" sz="2800" i="1" dirty="0">
                <a:solidFill>
                  <a:srgbClr val="FF0000"/>
                </a:solidFill>
              </a:rPr>
              <a:t>Chantal</a:t>
            </a:r>
          </a:p>
        </p:txBody>
      </p:sp>
      <p:cxnSp>
        <p:nvCxnSpPr>
          <p:cNvPr id="6" name="Connecteur droit 5"/>
          <p:cNvCxnSpPr/>
          <p:nvPr/>
        </p:nvCxnSpPr>
        <p:spPr>
          <a:xfrm>
            <a:off x="1100577" y="589186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003019" y="54181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100577" y="341040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ZoneTexte 9"/>
              <p:cNvSpPr txBox="1"/>
              <p:nvPr/>
            </p:nvSpPr>
            <p:spPr>
              <a:xfrm>
                <a:off x="3875802" y="5233438"/>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0" name="ZoneTexte 9"/>
              <p:cNvSpPr txBox="1">
                <a:spLocks noRot="1" noChangeAspect="1" noMove="1" noResize="1" noEditPoints="1" noAdjustHandles="1" noChangeArrowheads="1" noChangeShapeType="1" noTextEdit="1"/>
              </p:cNvSpPr>
              <p:nvPr/>
            </p:nvSpPr>
            <p:spPr>
              <a:xfrm>
                <a:off x="3875802" y="5233438"/>
                <a:ext cx="853439" cy="369332"/>
              </a:xfrm>
              <a:prstGeom prst="rect">
                <a:avLst/>
              </a:prstGeom>
              <a:blipFill>
                <a:blip r:embed="rId3"/>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47137" y="5707203"/>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47137" y="5707203"/>
                <a:ext cx="853439" cy="369332"/>
              </a:xfrm>
              <a:prstGeom prst="rect">
                <a:avLst/>
              </a:prstGeom>
              <a:blipFill>
                <a:blip r:embed="rId4"/>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247138" y="322875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2" name="ZoneTexte 11"/>
              <p:cNvSpPr txBox="1">
                <a:spLocks noRot="1" noChangeAspect="1" noMove="1" noResize="1" noEditPoints="1" noAdjustHandles="1" noChangeArrowheads="1" noChangeShapeType="1" noTextEdit="1"/>
              </p:cNvSpPr>
              <p:nvPr/>
            </p:nvSpPr>
            <p:spPr>
              <a:xfrm>
                <a:off x="247138" y="3228754"/>
                <a:ext cx="853439"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3832874" y="2930874"/>
                <a:ext cx="853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3832874" y="2930874"/>
                <a:ext cx="853439" cy="369332"/>
              </a:xfrm>
              <a:prstGeom prst="rect">
                <a:avLst/>
              </a:prstGeom>
              <a:blipFill>
                <a:blip r:embed="rId6"/>
                <a:stretch>
                  <a:fillRect b="-13333"/>
                </a:stretch>
              </a:blipFill>
            </p:spPr>
            <p:txBody>
              <a:bodyPr/>
              <a:lstStyle/>
              <a:p>
                <a:r>
                  <a:rPr lang="fr-FR">
                    <a:noFill/>
                  </a:rPr>
                  <a:t> </a:t>
                </a:r>
              </a:p>
            </p:txBody>
          </p:sp>
        </mc:Fallback>
      </mc:AlternateContent>
      <p:cxnSp>
        <p:nvCxnSpPr>
          <p:cNvPr id="14" name="Connecteur droit avec flèche 13"/>
          <p:cNvCxnSpPr/>
          <p:nvPr/>
        </p:nvCxnSpPr>
        <p:spPr>
          <a:xfrm flipH="1" flipV="1">
            <a:off x="1637406" y="3710758"/>
            <a:ext cx="1576866" cy="170734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3372064" y="5284358"/>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100576" y="3710758"/>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637406" y="3710760"/>
            <a:ext cx="0" cy="2098157"/>
          </a:xfrm>
          <a:prstGeom prst="straightConnector1">
            <a:avLst/>
          </a:prstGeom>
          <a:ln w="3810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1989107" y="3410400"/>
            <a:ext cx="0" cy="30035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p:cNvSpPr txBox="1"/>
              <p:nvPr/>
            </p:nvSpPr>
            <p:spPr>
              <a:xfrm>
                <a:off x="2047926" y="3385758"/>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45" name="ZoneTexte 44"/>
              <p:cNvSpPr txBox="1">
                <a:spLocks noRot="1" noChangeAspect="1" noMove="1" noResize="1" noEditPoints="1" noAdjustHandles="1" noChangeArrowheads="1" noChangeShapeType="1" noTextEdit="1"/>
              </p:cNvSpPr>
              <p:nvPr/>
            </p:nvSpPr>
            <p:spPr>
              <a:xfrm>
                <a:off x="2047926" y="3385758"/>
                <a:ext cx="375423" cy="369332"/>
              </a:xfrm>
              <a:prstGeom prst="rect">
                <a:avLst/>
              </a:prstGeom>
              <a:blipFill>
                <a:blip r:embed="rId7"/>
                <a:stretch>
                  <a:fillRect/>
                </a:stretch>
              </a:blipFill>
            </p:spPr>
            <p:txBody>
              <a:bodyPr/>
              <a:lstStyle/>
              <a:p>
                <a:r>
                  <a:rPr lang="fr-FR">
                    <a:noFill/>
                  </a:rPr>
                  <a:t> </a:t>
                </a:r>
              </a:p>
            </p:txBody>
          </p:sp>
        </mc:Fallback>
      </mc:AlternateContent>
      <p:cxnSp>
        <p:nvCxnSpPr>
          <p:cNvPr id="9" name="Connecteur droit 8"/>
          <p:cNvCxnSpPr/>
          <p:nvPr/>
        </p:nvCxnSpPr>
        <p:spPr>
          <a:xfrm>
            <a:off x="3040469" y="3115540"/>
            <a:ext cx="777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6979864" y="2133394"/>
            <a:ext cx="30374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7276132" y="1591320"/>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9405123" y="1588779"/>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7" name="ZoneTexte 66"/>
              <p:cNvSpPr txBox="1"/>
              <p:nvPr/>
            </p:nvSpPr>
            <p:spPr>
              <a:xfrm>
                <a:off x="6979864" y="1185420"/>
                <a:ext cx="853439"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sub>
                      </m:sSub>
                      <m:r>
                        <a:rPr lang="fr-FR" b="0" i="1" smtClean="0">
                          <a:latin typeface="Cambria Math" panose="02040503050406030204" pitchFamily="18" charset="0"/>
                        </a:rPr>
                        <m:t>〉</m:t>
                      </m:r>
                    </m:oMath>
                  </m:oMathPara>
                </a14:m>
                <a:endParaRPr lang="fr-FR" dirty="0"/>
              </a:p>
            </p:txBody>
          </p:sp>
        </mc:Choice>
        <mc:Fallback xmlns="">
          <p:sp>
            <p:nvSpPr>
              <p:cNvPr id="67" name="ZoneTexte 66"/>
              <p:cNvSpPr txBox="1">
                <a:spLocks noRot="1" noChangeAspect="1" noMove="1" noResize="1" noEditPoints="1" noAdjustHandles="1" noChangeArrowheads="1" noChangeShapeType="1" noTextEdit="1"/>
              </p:cNvSpPr>
              <p:nvPr/>
            </p:nvSpPr>
            <p:spPr>
              <a:xfrm>
                <a:off x="6979864" y="1185420"/>
                <a:ext cx="853439" cy="369332"/>
              </a:xfrm>
              <a:prstGeom prst="rect">
                <a:avLst/>
              </a:prstGeom>
              <a:blipFill>
                <a:blip r:embed="rId8"/>
                <a:stretch>
                  <a:fillRect l="-1429" b="-13115"/>
                </a:stretch>
              </a:blipFill>
            </p:spPr>
            <p:txBody>
              <a:bodyPr/>
              <a:lstStyle/>
              <a:p>
                <a:r>
                  <a:rPr lang="fr-FR">
                    <a:noFill/>
                  </a:rPr>
                  <a:t> </a:t>
                </a:r>
              </a:p>
            </p:txBody>
          </p:sp>
        </mc:Fallback>
      </mc:AlternateContent>
      <p:sp>
        <p:nvSpPr>
          <p:cNvPr id="68" name="ZoneTexte 67"/>
          <p:cNvSpPr txBox="1"/>
          <p:nvPr/>
        </p:nvSpPr>
        <p:spPr>
          <a:xfrm>
            <a:off x="9323716" y="1157390"/>
            <a:ext cx="459741" cy="369332"/>
          </a:xfrm>
          <a:prstGeom prst="rect">
            <a:avLst/>
          </a:prstGeom>
          <a:noFill/>
        </p:spPr>
        <p:txBody>
          <a:bodyPr wrap="none" rtlCol="0">
            <a:spAutoFit/>
          </a:bodyPr>
          <a:lstStyle/>
          <a:p>
            <a:pPr algn="ctr"/>
            <a:r>
              <a:rPr lang="fr-FR" dirty="0"/>
              <a:t>RO</a:t>
            </a:r>
          </a:p>
        </p:txBody>
      </p:sp>
      <p:sp>
        <p:nvSpPr>
          <p:cNvPr id="80" name="Forme libre 79"/>
          <p:cNvSpPr/>
          <p:nvPr/>
        </p:nvSpPr>
        <p:spPr>
          <a:xfrm>
            <a:off x="7877200" y="166519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Forme libre 80"/>
          <p:cNvSpPr/>
          <p:nvPr/>
        </p:nvSpPr>
        <p:spPr>
          <a:xfrm>
            <a:off x="7880744" y="187192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4" name="Connecteur droit 83"/>
          <p:cNvCxnSpPr/>
          <p:nvPr/>
        </p:nvCxnSpPr>
        <p:spPr>
          <a:xfrm>
            <a:off x="1104117" y="5808917"/>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1627063" y="5418099"/>
            <a:ext cx="13759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flipV="1">
            <a:off x="1843798" y="5418099"/>
            <a:ext cx="0" cy="380187"/>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ZoneTexte 88"/>
              <p:cNvSpPr txBox="1"/>
              <p:nvPr/>
            </p:nvSpPr>
            <p:spPr>
              <a:xfrm>
                <a:off x="1810469" y="5437845"/>
                <a:ext cx="370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𝛿</m:t>
                      </m:r>
                    </m:oMath>
                  </m:oMathPara>
                </a14:m>
                <a:endParaRPr lang="fr-FR" dirty="0"/>
              </a:p>
            </p:txBody>
          </p:sp>
        </mc:Choice>
        <mc:Fallback xmlns="">
          <p:sp>
            <p:nvSpPr>
              <p:cNvPr id="89" name="ZoneTexte 88"/>
              <p:cNvSpPr txBox="1">
                <a:spLocks noRot="1" noChangeAspect="1" noMove="1" noResize="1" noEditPoints="1" noAdjustHandles="1" noChangeArrowheads="1" noChangeShapeType="1" noTextEdit="1"/>
              </p:cNvSpPr>
              <p:nvPr/>
            </p:nvSpPr>
            <p:spPr>
              <a:xfrm>
                <a:off x="1810469" y="5437845"/>
                <a:ext cx="370037" cy="369332"/>
              </a:xfrm>
              <a:prstGeom prst="rect">
                <a:avLst/>
              </a:prstGeom>
              <a:blipFill>
                <a:blip r:embed="rId9"/>
                <a:stretch>
                  <a:fillRect/>
                </a:stretch>
              </a:blipFill>
            </p:spPr>
            <p:txBody>
              <a:bodyPr/>
              <a:lstStyle/>
              <a:p>
                <a:r>
                  <a:rPr lang="fr-FR">
                    <a:noFill/>
                  </a:rPr>
                  <a:t> </a:t>
                </a:r>
              </a:p>
            </p:txBody>
          </p:sp>
        </mc:Fallback>
      </mc:AlternateContent>
      <p:cxnSp>
        <p:nvCxnSpPr>
          <p:cNvPr id="92" name="Connecteur droit avec flèche 91"/>
          <p:cNvCxnSpPr/>
          <p:nvPr/>
        </p:nvCxnSpPr>
        <p:spPr>
          <a:xfrm>
            <a:off x="304935" y="1393622"/>
            <a:ext cx="1361863"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ZoneTexte 93"/>
              <p:cNvSpPr txBox="1"/>
              <p:nvPr/>
            </p:nvSpPr>
            <p:spPr>
              <a:xfrm>
                <a:off x="841996" y="1024290"/>
                <a:ext cx="370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𝛿</m:t>
                      </m:r>
                    </m:oMath>
                  </m:oMathPara>
                </a14:m>
                <a:endParaRPr lang="fr-FR" dirty="0"/>
              </a:p>
            </p:txBody>
          </p:sp>
        </mc:Choice>
        <mc:Fallback xmlns="">
          <p:sp>
            <p:nvSpPr>
              <p:cNvPr id="94" name="ZoneTexte 93"/>
              <p:cNvSpPr txBox="1">
                <a:spLocks noRot="1" noChangeAspect="1" noMove="1" noResize="1" noEditPoints="1" noAdjustHandles="1" noChangeArrowheads="1" noChangeShapeType="1" noTextEdit="1"/>
              </p:cNvSpPr>
              <p:nvPr/>
            </p:nvSpPr>
            <p:spPr>
              <a:xfrm>
                <a:off x="841996" y="1024290"/>
                <a:ext cx="370037" cy="369332"/>
              </a:xfrm>
              <a:prstGeom prst="rect">
                <a:avLst/>
              </a:prstGeom>
              <a:blipFill>
                <a:blip r:embed="rId10"/>
                <a:stretch>
                  <a:fillRect/>
                </a:stretch>
              </a:blipFill>
            </p:spPr>
            <p:txBody>
              <a:bodyPr/>
              <a:lstStyle/>
              <a:p>
                <a:r>
                  <a:rPr lang="fr-FR">
                    <a:noFill/>
                  </a:rPr>
                  <a:t> </a:t>
                </a:r>
              </a:p>
            </p:txBody>
          </p:sp>
        </mc:Fallback>
      </mc:AlternateContent>
      <p:pic>
        <p:nvPicPr>
          <p:cNvPr id="3" name="Image 2"/>
          <p:cNvPicPr>
            <a:picLocks noChangeAspect="1"/>
          </p:cNvPicPr>
          <p:nvPr/>
        </p:nvPicPr>
        <p:blipFill>
          <a:blip r:embed="rId11"/>
          <a:stretch>
            <a:fillRect/>
          </a:stretch>
        </p:blipFill>
        <p:spPr>
          <a:xfrm>
            <a:off x="4795284" y="2593146"/>
            <a:ext cx="7159307" cy="2521084"/>
          </a:xfrm>
          <a:prstGeom prst="rect">
            <a:avLst/>
          </a:prstGeom>
        </p:spPr>
      </p:pic>
      <mc:AlternateContent xmlns:mc="http://schemas.openxmlformats.org/markup-compatibility/2006" xmlns:a14="http://schemas.microsoft.com/office/drawing/2010/main">
        <mc:Choice Requires="a14">
          <p:sp>
            <p:nvSpPr>
              <p:cNvPr id="4" name="ZoneTexte 3"/>
              <p:cNvSpPr txBox="1"/>
              <p:nvPr/>
            </p:nvSpPr>
            <p:spPr>
              <a:xfrm>
                <a:off x="6908979" y="4701420"/>
                <a:ext cx="3555589" cy="400110"/>
              </a:xfrm>
              <a:prstGeom prst="rect">
                <a:avLst/>
              </a:prstGeom>
              <a:solidFill>
                <a:schemeClr val="bg1"/>
              </a:solidFill>
            </p:spPr>
            <p:txBody>
              <a:bodyPr wrap="none" rtlCol="0">
                <a:spAutoFit/>
              </a:bodyPr>
              <a:lstStyle/>
              <a:p>
                <a:r>
                  <a:rPr lang="fr-FR" sz="2000" dirty="0"/>
                  <a:t>Frequency </a:t>
                </a:r>
                <a:r>
                  <a:rPr lang="fr-FR" sz="2000" dirty="0" err="1"/>
                  <a:t>difference</a:t>
                </a:r>
                <a:r>
                  <a:rPr lang="fr-FR" sz="2000" dirty="0"/>
                  <a:t> </a:t>
                </a:r>
                <a14:m>
                  <m:oMath xmlns:m="http://schemas.openxmlformats.org/officeDocument/2006/math">
                    <m:r>
                      <a:rPr lang="fr-FR" sz="2000" b="0" i="1" smtClean="0">
                        <a:latin typeface="Cambria Math" panose="02040503050406030204" pitchFamily="18" charset="0"/>
                      </a:rPr>
                      <m:t>𝛿</m:t>
                    </m:r>
                    <m:r>
                      <a:rPr lang="fr-FR" sz="2000" b="0" i="1" smtClean="0">
                        <a:latin typeface="Cambria Math" panose="02040503050406030204" pitchFamily="18" charset="0"/>
                      </a:rPr>
                      <m:t>/2</m:t>
                    </m:r>
                    <m:r>
                      <a:rPr lang="fr-FR" sz="2000" b="0" i="1" smtClean="0">
                        <a:latin typeface="Cambria Math" panose="02040503050406030204" pitchFamily="18" charset="0"/>
                      </a:rPr>
                      <m:t>𝜋</m:t>
                    </m:r>
                  </m:oMath>
                </a14:m>
                <a:r>
                  <a:rPr lang="fr-FR" sz="2000" dirty="0"/>
                  <a:t>(kHz)</a:t>
                </a:r>
              </a:p>
            </p:txBody>
          </p:sp>
        </mc:Choice>
        <mc:Fallback xmlns="">
          <p:sp>
            <p:nvSpPr>
              <p:cNvPr id="4" name="ZoneTexte 3"/>
              <p:cNvSpPr txBox="1">
                <a:spLocks noRot="1" noChangeAspect="1" noMove="1" noResize="1" noEditPoints="1" noAdjustHandles="1" noChangeArrowheads="1" noChangeShapeType="1" noTextEdit="1"/>
              </p:cNvSpPr>
              <p:nvPr/>
            </p:nvSpPr>
            <p:spPr>
              <a:xfrm>
                <a:off x="6908979" y="4701420"/>
                <a:ext cx="3555589" cy="400110"/>
              </a:xfrm>
              <a:prstGeom prst="rect">
                <a:avLst/>
              </a:prstGeom>
              <a:blipFill>
                <a:blip r:embed="rId12"/>
                <a:stretch>
                  <a:fillRect l="-1712" t="-7576" r="-856" b="-2575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7787321" y="1087251"/>
                <a:ext cx="1422569" cy="493468"/>
              </a:xfrm>
              <a:prstGeom prst="rect">
                <a:avLst/>
              </a:prstGeom>
              <a:noFill/>
            </p:spPr>
            <p:txBody>
              <a:bodyPr wrap="none" rtlCol="0">
                <a:spAutoFit/>
              </a:bodyPr>
              <a:lstStyle/>
              <a:p>
                <a14:m>
                  <m:oMath xmlns:m="http://schemas.openxmlformats.org/officeDocument/2006/math">
                    <m:f>
                      <m:fPr>
                        <m:ctrlPr>
                          <a:rPr lang="fr-FR" b="0" i="1" smtClean="0">
                            <a:latin typeface="Cambria Math" panose="02040503050406030204" pitchFamily="18" charset="0"/>
                          </a:rPr>
                        </m:ctrlPr>
                      </m:fPr>
                      <m:num>
                        <m:r>
                          <m:rPr>
                            <m:sty m:val="p"/>
                          </m:rPr>
                          <a:rPr lang="fr-FR" b="0" i="0" smtClean="0">
                            <a:latin typeface="Cambria Math" panose="02040503050406030204" pitchFamily="18" charset="0"/>
                          </a:rPr>
                          <m:t>Δ</m:t>
                        </m:r>
                      </m:num>
                      <m:den>
                        <m:r>
                          <a:rPr lang="fr-FR" b="0" i="1" smtClean="0">
                            <a:latin typeface="Cambria Math" panose="02040503050406030204" pitchFamily="18" charset="0"/>
                          </a:rPr>
                          <m:t>2</m:t>
                        </m:r>
                        <m:r>
                          <a:rPr lang="fr-FR" b="0" i="1" smtClean="0">
                            <a:latin typeface="Cambria Math" panose="02040503050406030204" pitchFamily="18" charset="0"/>
                          </a:rPr>
                          <m:t>𝜋</m:t>
                        </m:r>
                      </m:den>
                    </m:f>
                    <m:r>
                      <a:rPr lang="fr-FR" b="0" i="1" smtClean="0">
                        <a:latin typeface="Cambria Math" panose="02040503050406030204" pitchFamily="18" charset="0"/>
                      </a:rPr>
                      <m:t>=400</m:t>
                    </m:r>
                  </m:oMath>
                </a14:m>
                <a:r>
                  <a:rPr lang="fr-FR" dirty="0"/>
                  <a:t>kHz</a:t>
                </a:r>
              </a:p>
            </p:txBody>
          </p:sp>
        </mc:Choice>
        <mc:Fallback xmlns="">
          <p:sp>
            <p:nvSpPr>
              <p:cNvPr id="16" name="ZoneTexte 15"/>
              <p:cNvSpPr txBox="1">
                <a:spLocks noRot="1" noChangeAspect="1" noMove="1" noResize="1" noEditPoints="1" noAdjustHandles="1" noChangeArrowheads="1" noChangeShapeType="1" noTextEdit="1"/>
              </p:cNvSpPr>
              <p:nvPr/>
            </p:nvSpPr>
            <p:spPr>
              <a:xfrm>
                <a:off x="7787321" y="1087251"/>
                <a:ext cx="1422569" cy="493468"/>
              </a:xfrm>
              <a:prstGeom prst="rect">
                <a:avLst/>
              </a:prstGeom>
              <a:blipFill>
                <a:blip r:embed="rId13"/>
                <a:stretch>
                  <a:fillRect r="-2991" b="-7407"/>
                </a:stretch>
              </a:blipFill>
            </p:spPr>
            <p:txBody>
              <a:bodyPr/>
              <a:lstStyle/>
              <a:p>
                <a:r>
                  <a:rPr lang="fr-FR">
                    <a:noFill/>
                  </a:rPr>
                  <a:t> </a:t>
                </a:r>
              </a:p>
            </p:txBody>
          </p:sp>
        </mc:Fallback>
      </mc:AlternateContent>
      <p:cxnSp>
        <p:nvCxnSpPr>
          <p:cNvPr id="52" name="Connecteur droit 51"/>
          <p:cNvCxnSpPr/>
          <p:nvPr/>
        </p:nvCxnSpPr>
        <p:spPr>
          <a:xfrm>
            <a:off x="831148" y="2287950"/>
            <a:ext cx="3877026"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2501249"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2663456" y="1532941"/>
            <a:ext cx="0" cy="755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3874629" y="1532941"/>
            <a:ext cx="0" cy="75500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1290076" y="1532941"/>
            <a:ext cx="0" cy="755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Forme libre 56"/>
          <p:cNvSpPr/>
          <p:nvPr/>
        </p:nvSpPr>
        <p:spPr>
          <a:xfrm>
            <a:off x="304935" y="1305298"/>
            <a:ext cx="4563501" cy="983974"/>
          </a:xfrm>
          <a:custGeom>
            <a:avLst/>
            <a:gdLst>
              <a:gd name="connsiteX0" fmla="*/ 0 w 3995531"/>
              <a:gd name="connsiteY0" fmla="*/ 1003922 h 1003922"/>
              <a:gd name="connsiteX1" fmla="*/ 1043609 w 3995531"/>
              <a:gd name="connsiteY1" fmla="*/ 844895 h 1003922"/>
              <a:gd name="connsiteX2" fmla="*/ 2136913 w 3995531"/>
              <a:gd name="connsiteY2" fmla="*/ 119339 h 1003922"/>
              <a:gd name="connsiteX3" fmla="*/ 2733261 w 3995531"/>
              <a:gd name="connsiteY3" fmla="*/ 10009 h 1003922"/>
              <a:gd name="connsiteX4" fmla="*/ 3279913 w 3995531"/>
              <a:gd name="connsiteY4" fmla="*/ 218730 h 1003922"/>
              <a:gd name="connsiteX5" fmla="*/ 3995531 w 3995531"/>
              <a:gd name="connsiteY5" fmla="*/ 844895 h 1003922"/>
              <a:gd name="connsiteX0" fmla="*/ 0 w 4059934"/>
              <a:gd name="connsiteY0" fmla="*/ 1003922 h 1003922"/>
              <a:gd name="connsiteX1" fmla="*/ 1043609 w 4059934"/>
              <a:gd name="connsiteY1" fmla="*/ 844895 h 1003922"/>
              <a:gd name="connsiteX2" fmla="*/ 2136913 w 4059934"/>
              <a:gd name="connsiteY2" fmla="*/ 119339 h 1003922"/>
              <a:gd name="connsiteX3" fmla="*/ 2733261 w 4059934"/>
              <a:gd name="connsiteY3" fmla="*/ 10009 h 1003922"/>
              <a:gd name="connsiteX4" fmla="*/ 3279913 w 4059934"/>
              <a:gd name="connsiteY4" fmla="*/ 218730 h 1003922"/>
              <a:gd name="connsiteX5" fmla="*/ 3995531 w 4059934"/>
              <a:gd name="connsiteY5" fmla="*/ 844895 h 1003922"/>
              <a:gd name="connsiteX6" fmla="*/ 4030908 w 4059934"/>
              <a:gd name="connsiteY6" fmla="*/ 824348 h 1003922"/>
              <a:gd name="connsiteX0" fmla="*/ 0 w 4915490"/>
              <a:gd name="connsiteY0" fmla="*/ 1003922 h 1003922"/>
              <a:gd name="connsiteX1" fmla="*/ 1043609 w 4915490"/>
              <a:gd name="connsiteY1" fmla="*/ 844895 h 1003922"/>
              <a:gd name="connsiteX2" fmla="*/ 2136913 w 4915490"/>
              <a:gd name="connsiteY2" fmla="*/ 119339 h 1003922"/>
              <a:gd name="connsiteX3" fmla="*/ 2733261 w 4915490"/>
              <a:gd name="connsiteY3" fmla="*/ 10009 h 1003922"/>
              <a:gd name="connsiteX4" fmla="*/ 3279913 w 4915490"/>
              <a:gd name="connsiteY4" fmla="*/ 218730 h 1003922"/>
              <a:gd name="connsiteX5" fmla="*/ 3995531 w 4915490"/>
              <a:gd name="connsiteY5" fmla="*/ 844895 h 1003922"/>
              <a:gd name="connsiteX6" fmla="*/ 4915490 w 4915490"/>
              <a:gd name="connsiteY6" fmla="*/ 963496 h 1003922"/>
              <a:gd name="connsiteX0" fmla="*/ 0 w 4915490"/>
              <a:gd name="connsiteY0" fmla="*/ 993913 h 993913"/>
              <a:gd name="connsiteX1" fmla="*/ 1043609 w 4915490"/>
              <a:gd name="connsiteY1" fmla="*/ 834886 h 993913"/>
              <a:gd name="connsiteX2" fmla="*/ 2007705 w 4915490"/>
              <a:gd name="connsiteY2" fmla="*/ 208721 h 993913"/>
              <a:gd name="connsiteX3" fmla="*/ 2733261 w 4915490"/>
              <a:gd name="connsiteY3" fmla="*/ 0 h 993913"/>
              <a:gd name="connsiteX4" fmla="*/ 3279913 w 4915490"/>
              <a:gd name="connsiteY4" fmla="*/ 208721 h 993913"/>
              <a:gd name="connsiteX5" fmla="*/ 3995531 w 4915490"/>
              <a:gd name="connsiteY5" fmla="*/ 834886 h 993913"/>
              <a:gd name="connsiteX6" fmla="*/ 4915490 w 4915490"/>
              <a:gd name="connsiteY6" fmla="*/ 953487 h 993913"/>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3995531 w 4915490"/>
              <a:gd name="connsiteY5" fmla="*/ 824947 h 983974"/>
              <a:gd name="connsiteX6" fmla="*/ 4915490 w 4915490"/>
              <a:gd name="connsiteY6" fmla="*/ 943548 h 983974"/>
              <a:gd name="connsiteX0" fmla="*/ 0 w 4915490"/>
              <a:gd name="connsiteY0" fmla="*/ 983974 h 983974"/>
              <a:gd name="connsiteX1" fmla="*/ 1043609 w 4915490"/>
              <a:gd name="connsiteY1" fmla="*/ 824947 h 983974"/>
              <a:gd name="connsiteX2" fmla="*/ 2007705 w 4915490"/>
              <a:gd name="connsiteY2" fmla="*/ 198782 h 983974"/>
              <a:gd name="connsiteX3" fmla="*/ 2633870 w 4915490"/>
              <a:gd name="connsiteY3" fmla="*/ 0 h 983974"/>
              <a:gd name="connsiteX4" fmla="*/ 3279913 w 4915490"/>
              <a:gd name="connsiteY4" fmla="*/ 198782 h 983974"/>
              <a:gd name="connsiteX5" fmla="*/ 4154557 w 4915490"/>
              <a:gd name="connsiteY5" fmla="*/ 834886 h 983974"/>
              <a:gd name="connsiteX6" fmla="*/ 4915490 w 4915490"/>
              <a:gd name="connsiteY6" fmla="*/ 94354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 name="connsiteX0" fmla="*/ 0 w 5213664"/>
              <a:gd name="connsiteY0" fmla="*/ 983974 h 983974"/>
              <a:gd name="connsiteX1" fmla="*/ 1043609 w 5213664"/>
              <a:gd name="connsiteY1" fmla="*/ 824947 h 983974"/>
              <a:gd name="connsiteX2" fmla="*/ 2007705 w 5213664"/>
              <a:gd name="connsiteY2" fmla="*/ 198782 h 983974"/>
              <a:gd name="connsiteX3" fmla="*/ 2633870 w 5213664"/>
              <a:gd name="connsiteY3" fmla="*/ 0 h 983974"/>
              <a:gd name="connsiteX4" fmla="*/ 3279913 w 5213664"/>
              <a:gd name="connsiteY4" fmla="*/ 198782 h 983974"/>
              <a:gd name="connsiteX5" fmla="*/ 4154557 w 5213664"/>
              <a:gd name="connsiteY5" fmla="*/ 834886 h 983974"/>
              <a:gd name="connsiteX6" fmla="*/ 5213664 w 5213664"/>
              <a:gd name="connsiteY6" fmla="*/ 953488 h 9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664" h="983974">
                <a:moveTo>
                  <a:pt x="0" y="983974"/>
                </a:moveTo>
                <a:cubicBezTo>
                  <a:pt x="343728" y="978175"/>
                  <a:pt x="708992" y="955812"/>
                  <a:pt x="1043609" y="824947"/>
                </a:cubicBezTo>
                <a:cubicBezTo>
                  <a:pt x="1378227" y="694082"/>
                  <a:pt x="1742662" y="336273"/>
                  <a:pt x="2007705" y="198782"/>
                </a:cubicBezTo>
                <a:cubicBezTo>
                  <a:pt x="2272749" y="61291"/>
                  <a:pt x="2421835" y="0"/>
                  <a:pt x="2633870" y="0"/>
                </a:cubicBezTo>
                <a:cubicBezTo>
                  <a:pt x="2845905" y="0"/>
                  <a:pt x="3026465" y="59634"/>
                  <a:pt x="3279913" y="198782"/>
                </a:cubicBezTo>
                <a:cubicBezTo>
                  <a:pt x="3533361" y="337930"/>
                  <a:pt x="3821596" y="692425"/>
                  <a:pt x="4154557" y="834886"/>
                </a:cubicBezTo>
                <a:cubicBezTo>
                  <a:pt x="4587836" y="985518"/>
                  <a:pt x="5206294" y="957769"/>
                  <a:pt x="5213664" y="953488"/>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avec flèche 57"/>
          <p:cNvCxnSpPr/>
          <p:nvPr/>
        </p:nvCxnSpPr>
        <p:spPr>
          <a:xfrm>
            <a:off x="325505" y="1532941"/>
            <a:ext cx="0" cy="756331"/>
          </a:xfrm>
          <a:prstGeom prst="straightConnector1">
            <a:avLst/>
          </a:prstGeom>
          <a:ln>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a:off x="1666798" y="1525850"/>
            <a:ext cx="0" cy="756331"/>
          </a:xfrm>
          <a:prstGeom prst="straightConnector1">
            <a:avLst/>
          </a:prstGeom>
          <a:ln>
            <a:solidFill>
              <a:srgbClr val="FF99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a:off x="1634044" y="1910445"/>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ZoneTexte 60"/>
              <p:cNvSpPr txBox="1"/>
              <p:nvPr/>
            </p:nvSpPr>
            <p:spPr>
              <a:xfrm>
                <a:off x="1898094" y="1580719"/>
                <a:ext cx="371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61" name="ZoneTexte 60"/>
              <p:cNvSpPr txBox="1">
                <a:spLocks noRot="1" noChangeAspect="1" noMove="1" noResize="1" noEditPoints="1" noAdjustHandles="1" noChangeArrowheads="1" noChangeShapeType="1" noTextEdit="1"/>
              </p:cNvSpPr>
              <p:nvPr/>
            </p:nvSpPr>
            <p:spPr>
              <a:xfrm>
                <a:off x="1898094" y="1580719"/>
                <a:ext cx="371858" cy="369332"/>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2" name="ZoneTexte 61"/>
              <p:cNvSpPr txBox="1"/>
              <p:nvPr/>
            </p:nvSpPr>
            <p:spPr>
              <a:xfrm>
                <a:off x="690932" y="1595955"/>
                <a:ext cx="3286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62" name="ZoneTexte 61"/>
              <p:cNvSpPr txBox="1">
                <a:spLocks noRot="1" noChangeAspect="1" noMove="1" noResize="1" noEditPoints="1" noAdjustHandles="1" noChangeArrowheads="1" noChangeShapeType="1" noTextEdit="1"/>
              </p:cNvSpPr>
              <p:nvPr/>
            </p:nvSpPr>
            <p:spPr>
              <a:xfrm>
                <a:off x="690932" y="1595955"/>
                <a:ext cx="328606" cy="369332"/>
              </a:xfrm>
              <a:prstGeom prst="rect">
                <a:avLst/>
              </a:prstGeom>
              <a:blipFill>
                <a:blip r:embed="rId15"/>
                <a:stretch>
                  <a:fillRect/>
                </a:stretch>
              </a:blipFill>
            </p:spPr>
            <p:txBody>
              <a:bodyPr/>
              <a:lstStyle/>
              <a:p>
                <a:r>
                  <a:rPr lang="fr-FR">
                    <a:noFill/>
                  </a:rPr>
                  <a:t> </a:t>
                </a:r>
              </a:p>
            </p:txBody>
          </p:sp>
        </mc:Fallback>
      </mc:AlternateContent>
      <p:cxnSp>
        <p:nvCxnSpPr>
          <p:cNvPr id="63" name="Connecteur droit avec flèche 62"/>
          <p:cNvCxnSpPr/>
          <p:nvPr/>
        </p:nvCxnSpPr>
        <p:spPr>
          <a:xfrm>
            <a:off x="304935" y="1906746"/>
            <a:ext cx="1009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ZoneTexte 68"/>
              <p:cNvSpPr txBox="1"/>
              <p:nvPr/>
            </p:nvSpPr>
            <p:spPr>
              <a:xfrm>
                <a:off x="5419814" y="5353260"/>
                <a:ext cx="6360844" cy="1015663"/>
              </a:xfrm>
              <a:prstGeom prst="rect">
                <a:avLst/>
              </a:prstGeom>
              <a:noFill/>
            </p:spPr>
            <p:txBody>
              <a:bodyPr wrap="none" rtlCol="0">
                <a:spAutoFit/>
              </a:bodyPr>
              <a:lstStyle/>
              <a:p>
                <a:pPr marL="285750" indent="-285750">
                  <a:buFont typeface="Arial" panose="020B0604020202020204" pitchFamily="34" charset="0"/>
                  <a:buChar char="•"/>
                </a:pPr>
                <a:r>
                  <a:rPr lang="fr-FR" sz="2000" dirty="0"/>
                  <a:t>Direct </a:t>
                </a:r>
                <a:r>
                  <a:rPr lang="fr-FR" sz="2000" dirty="0" err="1"/>
                  <a:t>driving</a:t>
                </a:r>
                <a:r>
                  <a:rPr lang="fr-FR" sz="2000" dirty="0"/>
                  <a:t> of </a:t>
                </a:r>
                <a:r>
                  <a:rPr lang="fr-FR" sz="2000" dirty="0" err="1"/>
                  <a:t>nuclear</a:t>
                </a:r>
                <a:r>
                  <a:rPr lang="fr-FR" sz="2000" dirty="0"/>
                  <a:t> spin, no </a:t>
                </a:r>
                <a:r>
                  <a:rPr lang="fr-FR" sz="2000" dirty="0" err="1"/>
                  <a:t>electronic</a:t>
                </a:r>
                <a:r>
                  <a:rPr lang="fr-FR" sz="2000" dirty="0"/>
                  <a:t> </a:t>
                </a:r>
                <a:r>
                  <a:rPr lang="fr-FR" sz="2000" dirty="0" err="1"/>
                  <a:t>decoherence</a:t>
                </a:r>
                <a:endParaRPr lang="fr-FR" sz="2000" dirty="0"/>
              </a:p>
              <a:p>
                <a:pPr marL="285750" indent="-285750">
                  <a:buFont typeface="Arial" panose="020B0604020202020204" pitchFamily="34" charset="0"/>
                  <a:buChar char="•"/>
                </a:pPr>
                <a:r>
                  <a:rPr lang="fr-FR" sz="2000" dirty="0"/>
                  <a:t>Works for all </a:t>
                </a:r>
                <a:r>
                  <a:rPr lang="fr-FR" sz="2000" dirty="0" err="1"/>
                  <a:t>nuclear</a:t>
                </a:r>
                <a:r>
                  <a:rPr lang="fr-FR" sz="2000" dirty="0"/>
                  <a:t> spins </a:t>
                </a:r>
                <a:r>
                  <a:rPr lang="fr-FR" sz="2000" dirty="0" err="1"/>
                  <a:t>with</a:t>
                </a:r>
                <a:r>
                  <a:rPr lang="fr-FR" sz="2000" dirty="0"/>
                  <a:t> non-</a:t>
                </a:r>
                <a:r>
                  <a:rPr lang="fr-FR" sz="2000" dirty="0" err="1"/>
                  <a:t>zero</a:t>
                </a:r>
                <a:r>
                  <a:rPr lang="fr-FR" sz="2000" dirty="0"/>
                  <a:t> </a:t>
                </a:r>
                <a14:m>
                  <m:oMath xmlns:m="http://schemas.openxmlformats.org/officeDocument/2006/math">
                    <m:r>
                      <a:rPr lang="fr-FR" sz="2000" b="0" i="1" smtClean="0">
                        <a:latin typeface="Cambria Math" panose="02040503050406030204" pitchFamily="18" charset="0"/>
                      </a:rPr>
                      <m:t>𝐵</m:t>
                    </m:r>
                  </m:oMath>
                </a14:m>
                <a:endParaRPr lang="fr-FR" sz="2000" dirty="0"/>
              </a:p>
              <a:p>
                <a:pPr marL="285750" indent="-285750">
                  <a:buFont typeface="Arial" panose="020B0604020202020204" pitchFamily="34" charset="0"/>
                  <a:buChar char="•"/>
                </a:pPr>
                <a:r>
                  <a:rPr lang="fr-FR" sz="2000" dirty="0"/>
                  <a:t>Direct </a:t>
                </a:r>
                <a:r>
                  <a:rPr lang="fr-FR" sz="2000" dirty="0" err="1"/>
                  <a:t>measurement</a:t>
                </a:r>
                <a:r>
                  <a:rPr lang="fr-FR" sz="2000" dirty="0"/>
                  <a:t> of </a:t>
                </a:r>
                <a14:m>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r>
                          <a:rPr lang="fr-FR" sz="2000" b="0" i="1" smtClean="0">
                            <a:latin typeface="Cambria Math" panose="02040503050406030204" pitchFamily="18" charset="0"/>
                          </a:rPr>
                          <m:t>𝜔</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r>
                      <a:rPr lang="fr-FR" sz="2000" b="0" i="1" smtClean="0">
                        <a:latin typeface="Cambria Math" panose="02040503050406030204" pitchFamily="18" charset="0"/>
                      </a:rPr>
                      <m:t>𝐴</m:t>
                    </m:r>
                  </m:oMath>
                </a14:m>
                <a:endParaRPr lang="fr-FR" sz="2000" dirty="0"/>
              </a:p>
            </p:txBody>
          </p:sp>
        </mc:Choice>
        <mc:Fallback xmlns="">
          <p:sp>
            <p:nvSpPr>
              <p:cNvPr id="69" name="ZoneTexte 68"/>
              <p:cNvSpPr txBox="1">
                <a:spLocks noRot="1" noChangeAspect="1" noMove="1" noResize="1" noEditPoints="1" noAdjustHandles="1" noChangeArrowheads="1" noChangeShapeType="1" noTextEdit="1"/>
              </p:cNvSpPr>
              <p:nvPr/>
            </p:nvSpPr>
            <p:spPr>
              <a:xfrm>
                <a:off x="5419814" y="5353260"/>
                <a:ext cx="6360844" cy="1015663"/>
              </a:xfrm>
              <a:prstGeom prst="rect">
                <a:avLst/>
              </a:prstGeom>
              <a:blipFill>
                <a:blip r:embed="rId16"/>
                <a:stretch>
                  <a:fillRect l="-862" t="-2994" r="-287" b="-95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6" name="ZoneTexte 45"/>
              <p:cNvSpPr txBox="1"/>
              <p:nvPr/>
            </p:nvSpPr>
            <p:spPr>
              <a:xfrm>
                <a:off x="2643730" y="4306186"/>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oMath>
                  </m:oMathPara>
                </a14:m>
                <a:endParaRPr lang="fr-FR" dirty="0"/>
              </a:p>
            </p:txBody>
          </p:sp>
        </mc:Choice>
        <mc:Fallback xmlns="">
          <p:sp>
            <p:nvSpPr>
              <p:cNvPr id="46" name="ZoneTexte 45"/>
              <p:cNvSpPr txBox="1">
                <a:spLocks noRot="1" noChangeAspect="1" noMove="1" noResize="1" noEditPoints="1" noAdjustHandles="1" noChangeArrowheads="1" noChangeShapeType="1" noTextEdit="1"/>
              </p:cNvSpPr>
              <p:nvPr/>
            </p:nvSpPr>
            <p:spPr>
              <a:xfrm>
                <a:off x="2643730" y="4306186"/>
                <a:ext cx="848758" cy="523220"/>
              </a:xfrm>
              <a:prstGeom prst="rect">
                <a:avLst/>
              </a:prstGeom>
              <a:blipFill>
                <a:blip r:embed="rId1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7" name="ZoneTexte 46"/>
              <p:cNvSpPr txBox="1"/>
              <p:nvPr/>
            </p:nvSpPr>
            <p:spPr>
              <a:xfrm>
                <a:off x="1623547" y="4710218"/>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oMath>
                  </m:oMathPara>
                </a14:m>
                <a:endParaRPr lang="fr-FR" dirty="0"/>
              </a:p>
            </p:txBody>
          </p:sp>
        </mc:Choice>
        <mc:Fallback xmlns="">
          <p:sp>
            <p:nvSpPr>
              <p:cNvPr id="47" name="ZoneTexte 46"/>
              <p:cNvSpPr txBox="1">
                <a:spLocks noRot="1" noChangeAspect="1" noMove="1" noResize="1" noEditPoints="1" noAdjustHandles="1" noChangeArrowheads="1" noChangeShapeType="1" noTextEdit="1"/>
              </p:cNvSpPr>
              <p:nvPr/>
            </p:nvSpPr>
            <p:spPr>
              <a:xfrm>
                <a:off x="1623547" y="4710218"/>
                <a:ext cx="848758" cy="523220"/>
              </a:xfrm>
              <a:prstGeom prst="rect">
                <a:avLst/>
              </a:prstGeom>
              <a:blipFill>
                <a:blip r:embed="rId1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50743987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Connecteur droit avec flèche 63"/>
          <p:cNvCxnSpPr/>
          <p:nvPr/>
        </p:nvCxnSpPr>
        <p:spPr>
          <a:xfrm>
            <a:off x="4279188" y="1761251"/>
            <a:ext cx="30374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4575456" y="1219177"/>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6704447" y="1216636"/>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7" name="ZoneTexte 66"/>
              <p:cNvSpPr txBox="1"/>
              <p:nvPr/>
            </p:nvSpPr>
            <p:spPr>
              <a:xfrm>
                <a:off x="4317606" y="813277"/>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67" name="ZoneTexte 66"/>
              <p:cNvSpPr txBox="1">
                <a:spLocks noRot="1" noChangeAspect="1" noMove="1" noResize="1" noEditPoints="1" noAdjustHandles="1" noChangeArrowheads="1" noChangeShapeType="1" noTextEdit="1"/>
              </p:cNvSpPr>
              <p:nvPr/>
            </p:nvSpPr>
            <p:spPr>
              <a:xfrm>
                <a:off x="4317606" y="813277"/>
                <a:ext cx="882934" cy="369332"/>
              </a:xfrm>
              <a:prstGeom prst="rect">
                <a:avLst/>
              </a:prstGeom>
              <a:blipFill>
                <a:blip r:embed="rId3"/>
                <a:stretch>
                  <a:fillRect l="-1379" b="-13115"/>
                </a:stretch>
              </a:blipFill>
            </p:spPr>
            <p:txBody>
              <a:bodyPr/>
              <a:lstStyle/>
              <a:p>
                <a:r>
                  <a:rPr lang="fr-FR">
                    <a:noFill/>
                  </a:rPr>
                  <a:t> </a:t>
                </a:r>
              </a:p>
            </p:txBody>
          </p:sp>
        </mc:Fallback>
      </mc:AlternateContent>
      <p:sp>
        <p:nvSpPr>
          <p:cNvPr id="68" name="ZoneTexte 67"/>
          <p:cNvSpPr txBox="1"/>
          <p:nvPr/>
        </p:nvSpPr>
        <p:spPr>
          <a:xfrm>
            <a:off x="6623040" y="785247"/>
            <a:ext cx="459741" cy="369332"/>
          </a:xfrm>
          <a:prstGeom prst="rect">
            <a:avLst/>
          </a:prstGeom>
          <a:noFill/>
        </p:spPr>
        <p:txBody>
          <a:bodyPr wrap="none" rtlCol="0">
            <a:spAutoFit/>
          </a:bodyPr>
          <a:lstStyle/>
          <a:p>
            <a:pPr algn="ctr"/>
            <a:r>
              <a:rPr lang="fr-FR" dirty="0"/>
              <a:t>RO</a:t>
            </a:r>
          </a:p>
        </p:txBody>
      </p:sp>
      <p:sp>
        <p:nvSpPr>
          <p:cNvPr id="80" name="Forme libre 79"/>
          <p:cNvSpPr/>
          <p:nvPr/>
        </p:nvSpPr>
        <p:spPr>
          <a:xfrm>
            <a:off x="5176524" y="1293055"/>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Forme libre 80"/>
          <p:cNvSpPr/>
          <p:nvPr/>
        </p:nvSpPr>
        <p:spPr>
          <a:xfrm>
            <a:off x="5180068" y="1499782"/>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6" name="ZoneTexte 15"/>
              <p:cNvSpPr txBox="1"/>
              <p:nvPr/>
            </p:nvSpPr>
            <p:spPr>
              <a:xfrm>
                <a:off x="5086645" y="715108"/>
                <a:ext cx="1422569" cy="493468"/>
              </a:xfrm>
              <a:prstGeom prst="rect">
                <a:avLst/>
              </a:prstGeom>
              <a:noFill/>
            </p:spPr>
            <p:txBody>
              <a:bodyPr wrap="none" rtlCol="0">
                <a:spAutoFit/>
              </a:bodyPr>
              <a:lstStyle/>
              <a:p>
                <a14:m>
                  <m:oMath xmlns:m="http://schemas.openxmlformats.org/officeDocument/2006/math">
                    <m:f>
                      <m:fPr>
                        <m:ctrlPr>
                          <a:rPr lang="fr-FR" b="0" i="1" smtClean="0">
                            <a:latin typeface="Cambria Math" panose="02040503050406030204" pitchFamily="18" charset="0"/>
                          </a:rPr>
                        </m:ctrlPr>
                      </m:fPr>
                      <m:num>
                        <m:r>
                          <m:rPr>
                            <m:sty m:val="p"/>
                          </m:rPr>
                          <a:rPr lang="fr-FR" b="0" i="0" smtClean="0">
                            <a:latin typeface="Cambria Math" panose="02040503050406030204" pitchFamily="18" charset="0"/>
                          </a:rPr>
                          <m:t>Δ</m:t>
                        </m:r>
                      </m:num>
                      <m:den>
                        <m:r>
                          <a:rPr lang="fr-FR" b="0" i="1" smtClean="0">
                            <a:latin typeface="Cambria Math" panose="02040503050406030204" pitchFamily="18" charset="0"/>
                          </a:rPr>
                          <m:t>2</m:t>
                        </m:r>
                        <m:r>
                          <a:rPr lang="fr-FR" b="0" i="1" smtClean="0">
                            <a:latin typeface="Cambria Math" panose="02040503050406030204" pitchFamily="18" charset="0"/>
                          </a:rPr>
                          <m:t>𝜋</m:t>
                        </m:r>
                      </m:den>
                    </m:f>
                    <m:r>
                      <a:rPr lang="fr-FR" b="0" i="1" smtClean="0">
                        <a:latin typeface="Cambria Math" panose="02040503050406030204" pitchFamily="18" charset="0"/>
                      </a:rPr>
                      <m:t>=350</m:t>
                    </m:r>
                  </m:oMath>
                </a14:m>
                <a:r>
                  <a:rPr lang="fr-FR" dirty="0"/>
                  <a:t>kHz</a:t>
                </a:r>
              </a:p>
            </p:txBody>
          </p:sp>
        </mc:Choice>
        <mc:Fallback xmlns="">
          <p:sp>
            <p:nvSpPr>
              <p:cNvPr id="16" name="ZoneTexte 15"/>
              <p:cNvSpPr txBox="1">
                <a:spLocks noRot="1" noChangeAspect="1" noMove="1" noResize="1" noEditPoints="1" noAdjustHandles="1" noChangeArrowheads="1" noChangeShapeType="1" noTextEdit="1"/>
              </p:cNvSpPr>
              <p:nvPr/>
            </p:nvSpPr>
            <p:spPr>
              <a:xfrm>
                <a:off x="5086645" y="715108"/>
                <a:ext cx="1422569" cy="493468"/>
              </a:xfrm>
              <a:prstGeom prst="rect">
                <a:avLst/>
              </a:prstGeom>
              <a:blipFill>
                <a:blip r:embed="rId4"/>
                <a:stretch>
                  <a:fillRect r="-2991" b="-7407"/>
                </a:stretch>
              </a:blipFill>
            </p:spPr>
            <p:txBody>
              <a:bodyPr/>
              <a:lstStyle/>
              <a:p>
                <a:r>
                  <a:rPr lang="fr-FR">
                    <a:noFill/>
                  </a:rPr>
                  <a:t> </a:t>
                </a:r>
              </a:p>
            </p:txBody>
          </p:sp>
        </mc:Fallback>
      </mc:AlternateContent>
      <p:pic>
        <p:nvPicPr>
          <p:cNvPr id="2" name="Image 1"/>
          <p:cNvPicPr>
            <a:picLocks noChangeAspect="1"/>
          </p:cNvPicPr>
          <p:nvPr/>
        </p:nvPicPr>
        <p:blipFill rotWithShape="1">
          <a:blip r:embed="rId5"/>
          <a:srcRect t="2286"/>
          <a:stretch/>
        </p:blipFill>
        <p:spPr>
          <a:xfrm>
            <a:off x="131877" y="2147776"/>
            <a:ext cx="11733588" cy="4011243"/>
          </a:xfrm>
          <a:prstGeom prst="rect">
            <a:avLst/>
          </a:prstGeom>
        </p:spPr>
      </p:pic>
      <p:cxnSp>
        <p:nvCxnSpPr>
          <p:cNvPr id="23" name="Connecteur droit avec flèche 22"/>
          <p:cNvCxnSpPr>
            <a:stCxn id="25" idx="2"/>
          </p:cNvCxnSpPr>
          <p:nvPr/>
        </p:nvCxnSpPr>
        <p:spPr>
          <a:xfrm>
            <a:off x="4798055" y="2468549"/>
            <a:ext cx="14183" cy="338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4419586" y="2099217"/>
            <a:ext cx="756938" cy="369332"/>
          </a:xfrm>
          <a:prstGeom prst="rect">
            <a:avLst/>
          </a:prstGeom>
          <a:noFill/>
        </p:spPr>
        <p:txBody>
          <a:bodyPr wrap="none" rtlCol="0">
            <a:spAutoFit/>
          </a:bodyPr>
          <a:lstStyle/>
          <a:p>
            <a:r>
              <a:rPr lang="fr-FR" dirty="0"/>
              <a:t>Spin 1</a:t>
            </a:r>
          </a:p>
        </p:txBody>
      </p:sp>
      <p:cxnSp>
        <p:nvCxnSpPr>
          <p:cNvPr id="69" name="Connecteur droit avec flèche 68"/>
          <p:cNvCxnSpPr>
            <a:stCxn id="70" idx="2"/>
          </p:cNvCxnSpPr>
          <p:nvPr/>
        </p:nvCxnSpPr>
        <p:spPr>
          <a:xfrm>
            <a:off x="9575628" y="2461455"/>
            <a:ext cx="14183" cy="338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9197159" y="2092123"/>
            <a:ext cx="756938" cy="369332"/>
          </a:xfrm>
          <a:prstGeom prst="rect">
            <a:avLst/>
          </a:prstGeom>
          <a:noFill/>
        </p:spPr>
        <p:txBody>
          <a:bodyPr wrap="none" rtlCol="0">
            <a:spAutoFit/>
          </a:bodyPr>
          <a:lstStyle/>
          <a:p>
            <a:r>
              <a:rPr lang="fr-FR" dirty="0"/>
              <a:t>Spin 2</a:t>
            </a:r>
          </a:p>
        </p:txBody>
      </p:sp>
      <p:sp>
        <p:nvSpPr>
          <p:cNvPr id="17" name="ZoneTexte 16"/>
          <p:cNvSpPr txBox="1"/>
          <p:nvPr/>
        </p:nvSpPr>
        <p:spPr>
          <a:xfrm>
            <a:off x="1666798" y="136757"/>
            <a:ext cx="9232592" cy="523220"/>
          </a:xfrm>
          <a:prstGeom prst="rect">
            <a:avLst/>
          </a:prstGeom>
          <a:noFill/>
        </p:spPr>
        <p:txBody>
          <a:bodyPr wrap="none" rtlCol="0">
            <a:spAutoFit/>
          </a:bodyPr>
          <a:lstStyle/>
          <a:p>
            <a:r>
              <a:rPr lang="fr-FR" sz="2800" dirty="0" err="1">
                <a:solidFill>
                  <a:srgbClr val="FF0000"/>
                </a:solidFill>
              </a:rPr>
              <a:t>Nuclear</a:t>
            </a:r>
            <a:r>
              <a:rPr lang="fr-FR" sz="2800" dirty="0">
                <a:solidFill>
                  <a:srgbClr val="FF0000"/>
                </a:solidFill>
              </a:rPr>
              <a:t> spin </a:t>
            </a:r>
            <a:r>
              <a:rPr lang="fr-FR" sz="2800" dirty="0" err="1">
                <a:solidFill>
                  <a:srgbClr val="FF0000"/>
                </a:solidFill>
              </a:rPr>
              <a:t>spectroscopy</a:t>
            </a:r>
            <a:r>
              <a:rPr lang="fr-FR" sz="2800" dirty="0">
                <a:solidFill>
                  <a:srgbClr val="FF0000"/>
                </a:solidFill>
              </a:rPr>
              <a:t> by </a:t>
            </a:r>
            <a:r>
              <a:rPr lang="fr-FR" sz="2800" dirty="0" err="1">
                <a:solidFill>
                  <a:srgbClr val="FF0000"/>
                </a:solidFill>
              </a:rPr>
              <a:t>stimulated</a:t>
            </a:r>
            <a:r>
              <a:rPr lang="fr-FR" sz="2800" dirty="0">
                <a:solidFill>
                  <a:srgbClr val="FF0000"/>
                </a:solidFill>
              </a:rPr>
              <a:t> Raman </a:t>
            </a:r>
            <a:r>
              <a:rPr lang="fr-FR" sz="2800" dirty="0" err="1">
                <a:solidFill>
                  <a:srgbClr val="FF0000"/>
                </a:solidFill>
              </a:rPr>
              <a:t>driving</a:t>
            </a:r>
            <a:r>
              <a:rPr lang="fr-FR" sz="2800" dirty="0">
                <a:solidFill>
                  <a:srgbClr val="FF0000"/>
                </a:solidFill>
              </a:rPr>
              <a:t> : </a:t>
            </a:r>
            <a:r>
              <a:rPr lang="fr-FR" sz="2800" i="1" dirty="0">
                <a:solidFill>
                  <a:srgbClr val="FF0000"/>
                </a:solidFill>
              </a:rPr>
              <a:t>Edith</a:t>
            </a:r>
          </a:p>
        </p:txBody>
      </p:sp>
    </p:spTree>
    <p:extLst>
      <p:ext uri="{BB962C8B-B14F-4D97-AF65-F5344CB8AC3E}">
        <p14:creationId xmlns:p14="http://schemas.microsoft.com/office/powerpoint/2010/main" val="44757297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62531" y="136757"/>
            <a:ext cx="8902373" cy="523220"/>
          </a:xfrm>
          <a:prstGeom prst="rect">
            <a:avLst/>
          </a:prstGeom>
          <a:noFill/>
        </p:spPr>
        <p:txBody>
          <a:bodyPr wrap="none" rtlCol="0">
            <a:spAutoFit/>
          </a:bodyPr>
          <a:lstStyle/>
          <a:p>
            <a:r>
              <a:rPr lang="fr-FR" sz="2800" dirty="0" err="1">
                <a:solidFill>
                  <a:srgbClr val="FF0000"/>
                </a:solidFill>
              </a:rPr>
              <a:t>Stimulated</a:t>
            </a:r>
            <a:r>
              <a:rPr lang="fr-FR" sz="2800" dirty="0">
                <a:solidFill>
                  <a:srgbClr val="FF0000"/>
                </a:solidFill>
              </a:rPr>
              <a:t> Raman </a:t>
            </a:r>
            <a:r>
              <a:rPr lang="fr-FR" sz="2800" dirty="0" err="1">
                <a:solidFill>
                  <a:srgbClr val="FF0000"/>
                </a:solidFill>
              </a:rPr>
              <a:t>driving</a:t>
            </a:r>
            <a:r>
              <a:rPr lang="fr-FR" sz="2800" dirty="0">
                <a:solidFill>
                  <a:srgbClr val="FF0000"/>
                </a:solidFill>
              </a:rPr>
              <a:t> of </a:t>
            </a:r>
            <a:r>
              <a:rPr lang="fr-FR" sz="2800" dirty="0" err="1">
                <a:solidFill>
                  <a:srgbClr val="FF0000"/>
                </a:solidFill>
              </a:rPr>
              <a:t>two</a:t>
            </a:r>
            <a:r>
              <a:rPr lang="fr-FR" sz="2800" dirty="0">
                <a:solidFill>
                  <a:srgbClr val="FF0000"/>
                </a:solidFill>
              </a:rPr>
              <a:t> </a:t>
            </a:r>
            <a:r>
              <a:rPr lang="fr-FR" sz="2800" dirty="0" err="1">
                <a:solidFill>
                  <a:srgbClr val="FF0000"/>
                </a:solidFill>
              </a:rPr>
              <a:t>independent</a:t>
            </a:r>
            <a:r>
              <a:rPr lang="fr-FR" sz="2800" dirty="0">
                <a:solidFill>
                  <a:srgbClr val="FF0000"/>
                </a:solidFill>
              </a:rPr>
              <a:t> </a:t>
            </a:r>
            <a:r>
              <a:rPr lang="fr-FR" sz="2800" dirty="0" err="1">
                <a:solidFill>
                  <a:srgbClr val="FF0000"/>
                </a:solidFill>
              </a:rPr>
              <a:t>nuclear</a:t>
            </a:r>
            <a:r>
              <a:rPr lang="fr-FR" sz="2800" dirty="0">
                <a:solidFill>
                  <a:srgbClr val="FF0000"/>
                </a:solidFill>
              </a:rPr>
              <a:t> spins</a:t>
            </a:r>
          </a:p>
        </p:txBody>
      </p:sp>
      <p:grpSp>
        <p:nvGrpSpPr>
          <p:cNvPr id="13" name="Groupe 12"/>
          <p:cNvGrpSpPr/>
          <p:nvPr/>
        </p:nvGrpSpPr>
        <p:grpSpPr>
          <a:xfrm>
            <a:off x="53166" y="2211575"/>
            <a:ext cx="11429997" cy="4151839"/>
            <a:chOff x="53166" y="1456662"/>
            <a:chExt cx="11429997" cy="4151839"/>
          </a:xfrm>
        </p:grpSpPr>
        <p:pic>
          <p:nvPicPr>
            <p:cNvPr id="6" name="Image 5"/>
            <p:cNvPicPr>
              <a:picLocks noChangeAspect="1"/>
            </p:cNvPicPr>
            <p:nvPr/>
          </p:nvPicPr>
          <p:blipFill rotWithShape="1">
            <a:blip r:embed="rId3"/>
            <a:srcRect t="8235"/>
            <a:stretch/>
          </p:blipFill>
          <p:spPr>
            <a:xfrm>
              <a:off x="5831833" y="1594884"/>
              <a:ext cx="5651330" cy="4013617"/>
            </a:xfrm>
            <a:prstGeom prst="rect">
              <a:avLst/>
            </a:prstGeom>
          </p:spPr>
        </p:pic>
        <p:pic>
          <p:nvPicPr>
            <p:cNvPr id="7" name="Image 6"/>
            <p:cNvPicPr>
              <a:picLocks noChangeAspect="1"/>
            </p:cNvPicPr>
            <p:nvPr/>
          </p:nvPicPr>
          <p:blipFill rotWithShape="1">
            <a:blip r:embed="rId4"/>
            <a:srcRect t="7092"/>
            <a:stretch/>
          </p:blipFill>
          <p:spPr>
            <a:xfrm>
              <a:off x="192204" y="1594884"/>
              <a:ext cx="5724689" cy="3992352"/>
            </a:xfrm>
            <a:prstGeom prst="rect">
              <a:avLst/>
            </a:prstGeom>
          </p:spPr>
        </p:pic>
        <p:sp>
          <p:nvSpPr>
            <p:cNvPr id="8" name="Rectangle 7"/>
            <p:cNvSpPr/>
            <p:nvPr/>
          </p:nvSpPr>
          <p:spPr>
            <a:xfrm>
              <a:off x="1212112" y="1499192"/>
              <a:ext cx="5199321" cy="18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3166" y="1547037"/>
              <a:ext cx="616688" cy="313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095461" y="1456662"/>
              <a:ext cx="4292009" cy="22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47" name="ZoneTexte 46"/>
              <p:cNvSpPr txBox="1"/>
              <p:nvPr/>
            </p:nvSpPr>
            <p:spPr>
              <a:xfrm>
                <a:off x="1615748" y="5942039"/>
                <a:ext cx="3336426" cy="400110"/>
              </a:xfrm>
              <a:prstGeom prst="rect">
                <a:avLst/>
              </a:prstGeom>
              <a:solidFill>
                <a:schemeClr val="bg1"/>
              </a:solidFill>
            </p:spPr>
            <p:txBody>
              <a:bodyPr wrap="none" rtlCol="0">
                <a:spAutoFit/>
              </a:bodyPr>
              <a:lstStyle/>
              <a:p>
                <a:r>
                  <a:rPr lang="fr-FR" sz="2000" dirty="0"/>
                  <a:t>Raman Pulse duration </a:t>
                </a:r>
                <a14:m>
                  <m:oMath xmlns:m="http://schemas.openxmlformats.org/officeDocument/2006/math">
                    <m:r>
                      <a:rPr lang="fr-FR" sz="2000" b="0" i="1" smtClean="0">
                        <a:latin typeface="Cambria Math" panose="02040503050406030204" pitchFamily="18" charset="0"/>
                      </a:rPr>
                      <m:t>𝐷𝑡</m:t>
                    </m:r>
                  </m:oMath>
                </a14:m>
                <a:r>
                  <a:rPr lang="fr-FR" sz="2000" dirty="0"/>
                  <a:t> (ms)</a:t>
                </a:r>
              </a:p>
            </p:txBody>
          </p:sp>
        </mc:Choice>
        <mc:Fallback xmlns="">
          <p:sp>
            <p:nvSpPr>
              <p:cNvPr id="47" name="ZoneTexte 46"/>
              <p:cNvSpPr txBox="1">
                <a:spLocks noRot="1" noChangeAspect="1" noMove="1" noResize="1" noEditPoints="1" noAdjustHandles="1" noChangeArrowheads="1" noChangeShapeType="1" noTextEdit="1"/>
              </p:cNvSpPr>
              <p:nvPr/>
            </p:nvSpPr>
            <p:spPr>
              <a:xfrm>
                <a:off x="1615748" y="5942039"/>
                <a:ext cx="3336426" cy="400110"/>
              </a:xfrm>
              <a:prstGeom prst="rect">
                <a:avLst/>
              </a:prstGeom>
              <a:blipFill>
                <a:blip r:embed="rId5"/>
                <a:stretch>
                  <a:fillRect l="-1828" t="-9231" r="-1280" b="-2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8" name="ZoneTexte 47"/>
              <p:cNvSpPr txBox="1"/>
              <p:nvPr/>
            </p:nvSpPr>
            <p:spPr>
              <a:xfrm>
                <a:off x="7637344" y="5956212"/>
                <a:ext cx="3336426" cy="400110"/>
              </a:xfrm>
              <a:prstGeom prst="rect">
                <a:avLst/>
              </a:prstGeom>
              <a:solidFill>
                <a:schemeClr val="bg1"/>
              </a:solidFill>
            </p:spPr>
            <p:txBody>
              <a:bodyPr wrap="none" rtlCol="0">
                <a:spAutoFit/>
              </a:bodyPr>
              <a:lstStyle/>
              <a:p>
                <a:r>
                  <a:rPr lang="fr-FR" sz="2000" dirty="0"/>
                  <a:t>Raman Pulse duration </a:t>
                </a:r>
                <a14:m>
                  <m:oMath xmlns:m="http://schemas.openxmlformats.org/officeDocument/2006/math">
                    <m:r>
                      <a:rPr lang="fr-FR" sz="2000" b="0" i="1" smtClean="0">
                        <a:latin typeface="Cambria Math" panose="02040503050406030204" pitchFamily="18" charset="0"/>
                      </a:rPr>
                      <m:t>𝐷𝑡</m:t>
                    </m:r>
                  </m:oMath>
                </a14:m>
                <a:r>
                  <a:rPr lang="fr-FR" sz="2000" dirty="0"/>
                  <a:t> (ms)</a:t>
                </a:r>
              </a:p>
            </p:txBody>
          </p:sp>
        </mc:Choice>
        <mc:Fallback xmlns="">
          <p:sp>
            <p:nvSpPr>
              <p:cNvPr id="48" name="ZoneTexte 47"/>
              <p:cNvSpPr txBox="1">
                <a:spLocks noRot="1" noChangeAspect="1" noMove="1" noResize="1" noEditPoints="1" noAdjustHandles="1" noChangeArrowheads="1" noChangeShapeType="1" noTextEdit="1"/>
              </p:cNvSpPr>
              <p:nvPr/>
            </p:nvSpPr>
            <p:spPr>
              <a:xfrm>
                <a:off x="7637344" y="5956212"/>
                <a:ext cx="3336426" cy="400110"/>
              </a:xfrm>
              <a:prstGeom prst="rect">
                <a:avLst/>
              </a:prstGeom>
              <a:blipFill>
                <a:blip r:embed="rId6"/>
                <a:stretch>
                  <a:fillRect l="-2011" t="-7576" r="-1097" b="-25758"/>
                </a:stretch>
              </a:blipFill>
            </p:spPr>
            <p:txBody>
              <a:bodyPr/>
              <a:lstStyle/>
              <a:p>
                <a:r>
                  <a:rPr lang="fr-FR">
                    <a:noFill/>
                  </a:rPr>
                  <a:t> </a:t>
                </a:r>
              </a:p>
            </p:txBody>
          </p:sp>
        </mc:Fallback>
      </mc:AlternateContent>
      <p:sp>
        <p:nvSpPr>
          <p:cNvPr id="49" name="ZoneTexte 48"/>
          <p:cNvSpPr txBox="1"/>
          <p:nvPr/>
        </p:nvSpPr>
        <p:spPr>
          <a:xfrm>
            <a:off x="2686712" y="776059"/>
            <a:ext cx="819455" cy="400110"/>
          </a:xfrm>
          <a:prstGeom prst="rect">
            <a:avLst/>
          </a:prstGeom>
          <a:noFill/>
        </p:spPr>
        <p:txBody>
          <a:bodyPr wrap="none" rtlCol="0">
            <a:spAutoFit/>
          </a:bodyPr>
          <a:lstStyle/>
          <a:p>
            <a:r>
              <a:rPr lang="fr-FR" sz="2000" dirty="0"/>
              <a:t>Spin 1</a:t>
            </a:r>
          </a:p>
        </p:txBody>
      </p:sp>
      <p:sp>
        <p:nvSpPr>
          <p:cNvPr id="50" name="ZoneTexte 49"/>
          <p:cNvSpPr txBox="1"/>
          <p:nvPr/>
        </p:nvSpPr>
        <p:spPr>
          <a:xfrm>
            <a:off x="8731929" y="776059"/>
            <a:ext cx="819455" cy="400110"/>
          </a:xfrm>
          <a:prstGeom prst="rect">
            <a:avLst/>
          </a:prstGeom>
          <a:noFill/>
        </p:spPr>
        <p:txBody>
          <a:bodyPr wrap="none" rtlCol="0">
            <a:spAutoFit/>
          </a:bodyPr>
          <a:lstStyle/>
          <a:p>
            <a:r>
              <a:rPr lang="fr-FR" sz="2000" dirty="0"/>
              <a:t>Spin 2</a:t>
            </a:r>
          </a:p>
        </p:txBody>
      </p:sp>
      <p:cxnSp>
        <p:nvCxnSpPr>
          <p:cNvPr id="51" name="Connecteur droit avec flèche 50"/>
          <p:cNvCxnSpPr/>
          <p:nvPr/>
        </p:nvCxnSpPr>
        <p:spPr>
          <a:xfrm>
            <a:off x="1525356" y="2189430"/>
            <a:ext cx="33443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821624" y="1647356"/>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4173904" y="1644815"/>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4" name="ZoneTexte 53"/>
              <p:cNvSpPr txBox="1"/>
              <p:nvPr/>
            </p:nvSpPr>
            <p:spPr>
              <a:xfrm>
                <a:off x="1563774" y="1241456"/>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54" name="ZoneTexte 53"/>
              <p:cNvSpPr txBox="1">
                <a:spLocks noRot="1" noChangeAspect="1" noMove="1" noResize="1" noEditPoints="1" noAdjustHandles="1" noChangeArrowheads="1" noChangeShapeType="1" noTextEdit="1"/>
              </p:cNvSpPr>
              <p:nvPr/>
            </p:nvSpPr>
            <p:spPr>
              <a:xfrm>
                <a:off x="1563774" y="1241456"/>
                <a:ext cx="882934" cy="369332"/>
              </a:xfrm>
              <a:prstGeom prst="rect">
                <a:avLst/>
              </a:prstGeom>
              <a:blipFill>
                <a:blip r:embed="rId7"/>
                <a:stretch>
                  <a:fillRect l="-2083" b="-13333"/>
                </a:stretch>
              </a:blipFill>
            </p:spPr>
            <p:txBody>
              <a:bodyPr/>
              <a:lstStyle/>
              <a:p>
                <a:r>
                  <a:rPr lang="fr-FR">
                    <a:noFill/>
                  </a:rPr>
                  <a:t> </a:t>
                </a:r>
              </a:p>
            </p:txBody>
          </p:sp>
        </mc:Fallback>
      </mc:AlternateContent>
      <p:sp>
        <p:nvSpPr>
          <p:cNvPr id="55" name="ZoneTexte 54"/>
          <p:cNvSpPr txBox="1"/>
          <p:nvPr/>
        </p:nvSpPr>
        <p:spPr>
          <a:xfrm>
            <a:off x="4092497" y="1213426"/>
            <a:ext cx="459741" cy="369332"/>
          </a:xfrm>
          <a:prstGeom prst="rect">
            <a:avLst/>
          </a:prstGeom>
          <a:noFill/>
        </p:spPr>
        <p:txBody>
          <a:bodyPr wrap="none" rtlCol="0">
            <a:spAutoFit/>
          </a:bodyPr>
          <a:lstStyle/>
          <a:p>
            <a:pPr algn="ctr"/>
            <a:r>
              <a:rPr lang="fr-FR" dirty="0"/>
              <a:t>RO</a:t>
            </a:r>
          </a:p>
        </p:txBody>
      </p:sp>
      <p:sp>
        <p:nvSpPr>
          <p:cNvPr id="56" name="Forme libre 55"/>
          <p:cNvSpPr/>
          <p:nvPr/>
        </p:nvSpPr>
        <p:spPr>
          <a:xfrm>
            <a:off x="2582182" y="1721234"/>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2585726" y="1927961"/>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8" name="ZoneTexte 57"/>
              <p:cNvSpPr txBox="1"/>
              <p:nvPr/>
            </p:nvSpPr>
            <p:spPr>
              <a:xfrm>
                <a:off x="2980474" y="1250658"/>
                <a:ext cx="4562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1</m:t>
                          </m:r>
                        </m:sub>
                      </m:sSub>
                    </m:oMath>
                  </m:oMathPara>
                </a14:m>
                <a:endParaRPr lang="fr-FR" dirty="0"/>
              </a:p>
            </p:txBody>
          </p:sp>
        </mc:Choice>
        <mc:Fallback xmlns="">
          <p:sp>
            <p:nvSpPr>
              <p:cNvPr id="58" name="ZoneTexte 57"/>
              <p:cNvSpPr txBox="1">
                <a:spLocks noRot="1" noChangeAspect="1" noMove="1" noResize="1" noEditPoints="1" noAdjustHandles="1" noChangeArrowheads="1" noChangeShapeType="1" noTextEdit="1"/>
              </p:cNvSpPr>
              <p:nvPr/>
            </p:nvSpPr>
            <p:spPr>
              <a:xfrm>
                <a:off x="2980474" y="1250658"/>
                <a:ext cx="456279" cy="369332"/>
              </a:xfrm>
              <a:prstGeom prst="rect">
                <a:avLst/>
              </a:prstGeom>
              <a:blipFill>
                <a:blip r:embed="rId8"/>
                <a:stretch>
                  <a:fillRect/>
                </a:stretch>
              </a:blipFill>
            </p:spPr>
            <p:txBody>
              <a:bodyPr/>
              <a:lstStyle/>
              <a:p>
                <a:r>
                  <a:rPr lang="fr-FR">
                    <a:noFill/>
                  </a:rPr>
                  <a:t> </a:t>
                </a:r>
              </a:p>
            </p:txBody>
          </p:sp>
        </mc:Fallback>
      </mc:AlternateContent>
      <p:cxnSp>
        <p:nvCxnSpPr>
          <p:cNvPr id="59" name="Connecteur droit avec flèche 58"/>
          <p:cNvCxnSpPr/>
          <p:nvPr/>
        </p:nvCxnSpPr>
        <p:spPr>
          <a:xfrm>
            <a:off x="2806995" y="2152685"/>
            <a:ext cx="70174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980474" y="1871942"/>
            <a:ext cx="404278" cy="369332"/>
          </a:xfrm>
          <a:prstGeom prst="rect">
            <a:avLst/>
          </a:prstGeom>
          <a:noFill/>
        </p:spPr>
        <p:txBody>
          <a:bodyPr wrap="none" rtlCol="0">
            <a:spAutoFit/>
          </a:bodyPr>
          <a:lstStyle/>
          <a:p>
            <a:r>
              <a:rPr lang="fr-FR" dirty="0" err="1"/>
              <a:t>Dt</a:t>
            </a:r>
            <a:endParaRPr lang="fr-FR" dirty="0"/>
          </a:p>
        </p:txBody>
      </p:sp>
      <p:cxnSp>
        <p:nvCxnSpPr>
          <p:cNvPr id="61" name="Connecteur droit avec flèche 60"/>
          <p:cNvCxnSpPr/>
          <p:nvPr/>
        </p:nvCxnSpPr>
        <p:spPr>
          <a:xfrm>
            <a:off x="7376825" y="2203605"/>
            <a:ext cx="33443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7673093" y="1661531"/>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10025373" y="1658990"/>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4" name="ZoneTexte 63"/>
              <p:cNvSpPr txBox="1"/>
              <p:nvPr/>
            </p:nvSpPr>
            <p:spPr>
              <a:xfrm>
                <a:off x="7415243" y="1255631"/>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64" name="ZoneTexte 63"/>
              <p:cNvSpPr txBox="1">
                <a:spLocks noRot="1" noChangeAspect="1" noMove="1" noResize="1" noEditPoints="1" noAdjustHandles="1" noChangeArrowheads="1" noChangeShapeType="1" noTextEdit="1"/>
              </p:cNvSpPr>
              <p:nvPr/>
            </p:nvSpPr>
            <p:spPr>
              <a:xfrm>
                <a:off x="7415243" y="1255631"/>
                <a:ext cx="882934" cy="369332"/>
              </a:xfrm>
              <a:prstGeom prst="rect">
                <a:avLst/>
              </a:prstGeom>
              <a:blipFill>
                <a:blip r:embed="rId9"/>
                <a:stretch>
                  <a:fillRect l="-1379" b="-11475"/>
                </a:stretch>
              </a:blipFill>
            </p:spPr>
            <p:txBody>
              <a:bodyPr/>
              <a:lstStyle/>
              <a:p>
                <a:r>
                  <a:rPr lang="fr-FR">
                    <a:noFill/>
                  </a:rPr>
                  <a:t> </a:t>
                </a:r>
              </a:p>
            </p:txBody>
          </p:sp>
        </mc:Fallback>
      </mc:AlternateContent>
      <p:sp>
        <p:nvSpPr>
          <p:cNvPr id="65" name="ZoneTexte 64"/>
          <p:cNvSpPr txBox="1"/>
          <p:nvPr/>
        </p:nvSpPr>
        <p:spPr>
          <a:xfrm>
            <a:off x="9943966" y="1227601"/>
            <a:ext cx="459741" cy="369332"/>
          </a:xfrm>
          <a:prstGeom prst="rect">
            <a:avLst/>
          </a:prstGeom>
          <a:noFill/>
        </p:spPr>
        <p:txBody>
          <a:bodyPr wrap="none" rtlCol="0">
            <a:spAutoFit/>
          </a:bodyPr>
          <a:lstStyle/>
          <a:p>
            <a:pPr algn="ctr"/>
            <a:r>
              <a:rPr lang="fr-FR" dirty="0"/>
              <a:t>RO</a:t>
            </a:r>
          </a:p>
        </p:txBody>
      </p:sp>
      <p:sp>
        <p:nvSpPr>
          <p:cNvPr id="66" name="Forme libre 65"/>
          <p:cNvSpPr/>
          <p:nvPr/>
        </p:nvSpPr>
        <p:spPr>
          <a:xfrm>
            <a:off x="8433651" y="1735409"/>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orme libre 66"/>
          <p:cNvSpPr/>
          <p:nvPr/>
        </p:nvSpPr>
        <p:spPr>
          <a:xfrm>
            <a:off x="8437195" y="1942136"/>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8" name="ZoneTexte 67"/>
              <p:cNvSpPr txBox="1"/>
              <p:nvPr/>
            </p:nvSpPr>
            <p:spPr>
              <a:xfrm>
                <a:off x="8774621" y="1275744"/>
                <a:ext cx="461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2</m:t>
                          </m:r>
                        </m:sub>
                      </m:sSub>
                    </m:oMath>
                  </m:oMathPara>
                </a14:m>
                <a:endParaRPr lang="fr-FR" dirty="0"/>
              </a:p>
            </p:txBody>
          </p:sp>
        </mc:Choice>
        <mc:Fallback xmlns="">
          <p:sp>
            <p:nvSpPr>
              <p:cNvPr id="68" name="ZoneTexte 67"/>
              <p:cNvSpPr txBox="1">
                <a:spLocks noRot="1" noChangeAspect="1" noMove="1" noResize="1" noEditPoints="1" noAdjustHandles="1" noChangeArrowheads="1" noChangeShapeType="1" noTextEdit="1"/>
              </p:cNvSpPr>
              <p:nvPr/>
            </p:nvSpPr>
            <p:spPr>
              <a:xfrm>
                <a:off x="8774621" y="1275744"/>
                <a:ext cx="461600" cy="369332"/>
              </a:xfrm>
              <a:prstGeom prst="rect">
                <a:avLst/>
              </a:prstGeom>
              <a:blipFill>
                <a:blip r:embed="rId10"/>
                <a:stretch>
                  <a:fillRect/>
                </a:stretch>
              </a:blipFill>
            </p:spPr>
            <p:txBody>
              <a:bodyPr/>
              <a:lstStyle/>
              <a:p>
                <a:r>
                  <a:rPr lang="fr-FR">
                    <a:noFill/>
                  </a:rPr>
                  <a:t> </a:t>
                </a:r>
              </a:p>
            </p:txBody>
          </p:sp>
        </mc:Fallback>
      </mc:AlternateContent>
      <p:cxnSp>
        <p:nvCxnSpPr>
          <p:cNvPr id="69" name="Connecteur droit avec flèche 68"/>
          <p:cNvCxnSpPr/>
          <p:nvPr/>
        </p:nvCxnSpPr>
        <p:spPr>
          <a:xfrm>
            <a:off x="8658464" y="2166860"/>
            <a:ext cx="70174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8831943" y="1886117"/>
            <a:ext cx="404278" cy="369332"/>
          </a:xfrm>
          <a:prstGeom prst="rect">
            <a:avLst/>
          </a:prstGeom>
          <a:noFill/>
        </p:spPr>
        <p:txBody>
          <a:bodyPr wrap="none" rtlCol="0">
            <a:spAutoFit/>
          </a:bodyPr>
          <a:lstStyle/>
          <a:p>
            <a:r>
              <a:rPr lang="fr-FR" dirty="0" err="1"/>
              <a:t>Dt</a:t>
            </a:r>
            <a:endParaRPr lang="fr-FR" dirty="0"/>
          </a:p>
        </p:txBody>
      </p:sp>
      <mc:AlternateContent xmlns:mc="http://schemas.openxmlformats.org/markup-compatibility/2006" xmlns:a14="http://schemas.microsoft.com/office/drawing/2010/main">
        <mc:Choice Requires="a14">
          <p:sp>
            <p:nvSpPr>
              <p:cNvPr id="71" name="Rectangle 70"/>
              <p:cNvSpPr/>
              <p:nvPr/>
            </p:nvSpPr>
            <p:spPr>
              <a:xfrm>
                <a:off x="5217530" y="757836"/>
                <a:ext cx="1533177" cy="493468"/>
              </a:xfrm>
              <a:prstGeom prst="rect">
                <a:avLst/>
              </a:prstGeom>
            </p:spPr>
            <p:txBody>
              <a:bodyPr wrap="none">
                <a:spAutoFit/>
              </a:bodyPr>
              <a:lstStyle/>
              <a:p>
                <a14:m>
                  <m:oMath xmlns:m="http://schemas.openxmlformats.org/officeDocument/2006/math">
                    <m:f>
                      <m:fPr>
                        <m:ctrlPr>
                          <a:rPr lang="fr-FR" i="1">
                            <a:latin typeface="Cambria Math" panose="02040503050406030204" pitchFamily="18" charset="0"/>
                          </a:rPr>
                        </m:ctrlPr>
                      </m:fPr>
                      <m:num>
                        <m:r>
                          <m:rPr>
                            <m:sty m:val="p"/>
                          </m:rPr>
                          <a:rPr lang="fr-FR">
                            <a:latin typeface="Cambria Math" panose="02040503050406030204" pitchFamily="18" charset="0"/>
                          </a:rPr>
                          <m:t>Δ</m:t>
                        </m:r>
                      </m:num>
                      <m:den>
                        <m:r>
                          <a:rPr lang="fr-FR" i="1">
                            <a:latin typeface="Cambria Math" panose="02040503050406030204" pitchFamily="18" charset="0"/>
                          </a:rPr>
                          <m:t>2</m:t>
                        </m:r>
                        <m:r>
                          <a:rPr lang="fr-FR" i="1">
                            <a:latin typeface="Cambria Math" panose="02040503050406030204" pitchFamily="18" charset="0"/>
                          </a:rPr>
                          <m:t>𝜋</m:t>
                        </m:r>
                      </m:den>
                    </m:f>
                    <m:r>
                      <a:rPr lang="fr-FR" i="1">
                        <a:latin typeface="Cambria Math" panose="02040503050406030204" pitchFamily="18" charset="0"/>
                      </a:rPr>
                      <m:t>=350</m:t>
                    </m:r>
                  </m:oMath>
                </a14:m>
                <a:r>
                  <a:rPr lang="fr-FR" dirty="0"/>
                  <a:t>kHz </a:t>
                </a:r>
              </a:p>
            </p:txBody>
          </p:sp>
        </mc:Choice>
        <mc:Fallback xmlns="">
          <p:sp>
            <p:nvSpPr>
              <p:cNvPr id="71" name="Rectangle 70"/>
              <p:cNvSpPr>
                <a:spLocks noRot="1" noChangeAspect="1" noMove="1" noResize="1" noEditPoints="1" noAdjustHandles="1" noChangeArrowheads="1" noChangeShapeType="1" noTextEdit="1"/>
              </p:cNvSpPr>
              <p:nvPr/>
            </p:nvSpPr>
            <p:spPr>
              <a:xfrm>
                <a:off x="5217530" y="757836"/>
                <a:ext cx="1533177" cy="493468"/>
              </a:xfrm>
              <a:prstGeom prst="rect">
                <a:avLst/>
              </a:prstGeom>
              <a:blipFill>
                <a:blip r:embed="rId11"/>
                <a:stretch>
                  <a:fillRect b="-7407"/>
                </a:stretch>
              </a:blipFill>
            </p:spPr>
            <p:txBody>
              <a:bodyPr/>
              <a:lstStyle/>
              <a:p>
                <a:r>
                  <a:rPr lang="fr-FR">
                    <a:noFill/>
                  </a:rPr>
                  <a:t> </a:t>
                </a:r>
              </a:p>
            </p:txBody>
          </p:sp>
        </mc:Fallback>
      </mc:AlternateContent>
    </p:spTree>
    <p:extLst>
      <p:ext uri="{BB962C8B-B14F-4D97-AF65-F5344CB8AC3E}">
        <p14:creationId xmlns:p14="http://schemas.microsoft.com/office/powerpoint/2010/main" val="23182282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53944" y="877251"/>
            <a:ext cx="3502906" cy="5906861"/>
          </a:xfrm>
          <a:prstGeom prst="rect">
            <a:avLst/>
          </a:prstGeom>
          <a:ln w="190500">
            <a:solidFill>
              <a:schemeClr val="tx1"/>
            </a:solidFill>
          </a:ln>
        </p:spPr>
      </p:pic>
      <p:grpSp>
        <p:nvGrpSpPr>
          <p:cNvPr id="41" name="Groupe 40"/>
          <p:cNvGrpSpPr/>
          <p:nvPr/>
        </p:nvGrpSpPr>
        <p:grpSpPr>
          <a:xfrm>
            <a:off x="4116310" y="4130596"/>
            <a:ext cx="3666437" cy="2492353"/>
            <a:chOff x="5620215" y="4087674"/>
            <a:chExt cx="3666437" cy="2492353"/>
          </a:xfrm>
        </p:grpSpPr>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215" y="4087674"/>
              <a:ext cx="3666437" cy="2492353"/>
            </a:xfrm>
            <a:prstGeom prst="rect">
              <a:avLst/>
            </a:prstGeom>
          </p:spPr>
        </p:pic>
        <p:cxnSp>
          <p:nvCxnSpPr>
            <p:cNvPr id="39" name="Connecteur droit avec flèche 38"/>
            <p:cNvCxnSpPr/>
            <p:nvPr/>
          </p:nvCxnSpPr>
          <p:spPr>
            <a:xfrm>
              <a:off x="6713034" y="5333850"/>
              <a:ext cx="1594625"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7123881" y="4933428"/>
              <a:ext cx="841897" cy="369332"/>
            </a:xfrm>
            <a:prstGeom prst="rect">
              <a:avLst/>
            </a:prstGeom>
            <a:noFill/>
          </p:spPr>
          <p:txBody>
            <a:bodyPr wrap="none" rtlCol="0">
              <a:spAutoFit/>
            </a:bodyPr>
            <a:lstStyle/>
            <a:p>
              <a:r>
                <a:rPr lang="fr-FR" dirty="0">
                  <a:solidFill>
                    <a:schemeClr val="bg1"/>
                  </a:solidFill>
                </a:rPr>
                <a:t>600nm</a:t>
              </a:r>
            </a:p>
          </p:txBody>
        </p:sp>
      </p:grpSp>
      <p:sp>
        <p:nvSpPr>
          <p:cNvPr id="46" name="ZoneTexte 45"/>
          <p:cNvSpPr txBox="1"/>
          <p:nvPr/>
        </p:nvSpPr>
        <p:spPr>
          <a:xfrm>
            <a:off x="2646421" y="86875"/>
            <a:ext cx="5900974" cy="584775"/>
          </a:xfrm>
          <a:prstGeom prst="rect">
            <a:avLst/>
          </a:prstGeom>
          <a:noFill/>
        </p:spPr>
        <p:txBody>
          <a:bodyPr wrap="none" rtlCol="0">
            <a:spAutoFit/>
          </a:bodyPr>
          <a:lstStyle/>
          <a:p>
            <a:r>
              <a:rPr lang="fr-FR" sz="3200" dirty="0" err="1">
                <a:solidFill>
                  <a:srgbClr val="FF0000"/>
                </a:solidFill>
                <a:latin typeface="Arial" panose="020B0604020202020204" pitchFamily="34" charset="0"/>
                <a:cs typeface="Arial" panose="020B0604020202020204" pitchFamily="34" charset="0"/>
              </a:rPr>
              <a:t>Nanowire</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resonator</a:t>
            </a:r>
            <a:r>
              <a:rPr lang="fr-FR" sz="3200" dirty="0">
                <a:solidFill>
                  <a:srgbClr val="FF0000"/>
                </a:solidFill>
                <a:latin typeface="Arial" panose="020B0604020202020204" pitchFamily="34" charset="0"/>
                <a:cs typeface="Arial" panose="020B0604020202020204" pitchFamily="34" charset="0"/>
              </a:rPr>
              <a:t> on CaWO</a:t>
            </a:r>
            <a:r>
              <a:rPr lang="fr-FR" sz="3200" baseline="-25000" dirty="0">
                <a:solidFill>
                  <a:srgbClr val="FF0000"/>
                </a:solidFill>
                <a:latin typeface="Arial" panose="020B0604020202020204" pitchFamily="34" charset="0"/>
                <a:cs typeface="Arial" panose="020B0604020202020204" pitchFamily="34" charset="0"/>
              </a:rPr>
              <a:t>4</a:t>
            </a:r>
          </a:p>
        </p:txBody>
      </p:sp>
      <p:pic>
        <p:nvPicPr>
          <p:cNvPr id="2" name="Image 3">
            <a:extLst>
              <a:ext uri="{FF2B5EF4-FFF2-40B4-BE49-F238E27FC236}">
                <a16:creationId xmlns:a16="http://schemas.microsoft.com/office/drawing/2014/main" id="{82057A8F-B15E-124D-F1DB-D311AA8DB28C}"/>
              </a:ext>
            </a:extLst>
          </p:cNvPr>
          <p:cNvPicPr>
            <a:picLocks noChangeAspect="1"/>
          </p:cNvPicPr>
          <p:nvPr/>
        </p:nvPicPr>
        <p:blipFill>
          <a:blip r:embed="rId5"/>
          <a:stretch>
            <a:fillRect/>
          </a:stretch>
        </p:blipFill>
        <p:spPr>
          <a:xfrm>
            <a:off x="7955859" y="3617997"/>
            <a:ext cx="4060604" cy="2827537"/>
          </a:xfrm>
          <a:prstGeom prst="rect">
            <a:avLst/>
          </a:prstGeom>
        </p:spPr>
      </p:pic>
      <p:grpSp>
        <p:nvGrpSpPr>
          <p:cNvPr id="7" name="Gruppieren 6">
            <a:extLst>
              <a:ext uri="{FF2B5EF4-FFF2-40B4-BE49-F238E27FC236}">
                <a16:creationId xmlns:a16="http://schemas.microsoft.com/office/drawing/2014/main" id="{BEA165FC-E154-5DA3-7E75-4644948119D1}"/>
              </a:ext>
            </a:extLst>
          </p:cNvPr>
          <p:cNvGrpSpPr/>
          <p:nvPr/>
        </p:nvGrpSpPr>
        <p:grpSpPr>
          <a:xfrm>
            <a:off x="4116310" y="877251"/>
            <a:ext cx="4553193" cy="3080101"/>
            <a:chOff x="4116310" y="877251"/>
            <a:chExt cx="4553193" cy="3080101"/>
          </a:xfrm>
        </p:grpSpPr>
        <p:grpSp>
          <p:nvGrpSpPr>
            <p:cNvPr id="42" name="Groupe 41"/>
            <p:cNvGrpSpPr/>
            <p:nvPr/>
          </p:nvGrpSpPr>
          <p:grpSpPr>
            <a:xfrm>
              <a:off x="4116310" y="877251"/>
              <a:ext cx="4553193" cy="3080101"/>
              <a:chOff x="5282183" y="837716"/>
              <a:chExt cx="4553193" cy="3080101"/>
            </a:xfrm>
          </p:grpSpPr>
          <p:pic>
            <p:nvPicPr>
              <p:cNvPr id="33" name="Imag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183" y="837716"/>
                <a:ext cx="4553193" cy="3080101"/>
              </a:xfrm>
              <a:prstGeom prst="rect">
                <a:avLst/>
              </a:prstGeom>
            </p:spPr>
          </p:pic>
          <p:cxnSp>
            <p:nvCxnSpPr>
              <p:cNvPr id="36" name="Connecteur droit avec flèche 35"/>
              <p:cNvCxnSpPr/>
              <p:nvPr/>
            </p:nvCxnSpPr>
            <p:spPr>
              <a:xfrm flipV="1">
                <a:off x="7181385" y="1650380"/>
                <a:ext cx="1260088" cy="1483113"/>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7703534" y="2377766"/>
                <a:ext cx="926857" cy="400110"/>
              </a:xfrm>
              <a:prstGeom prst="rect">
                <a:avLst/>
              </a:prstGeom>
              <a:noFill/>
            </p:spPr>
            <p:txBody>
              <a:bodyPr wrap="none" rtlCol="0">
                <a:spAutoFit/>
              </a:bodyPr>
              <a:lstStyle/>
              <a:p>
                <a:r>
                  <a:rPr lang="fr-FR" sz="2000" dirty="0"/>
                  <a:t>100</a:t>
                </a:r>
                <a:r>
                  <a:rPr lang="fr-FR" sz="2000" dirty="0">
                    <a:latin typeface="Symbol" panose="05050102010706020507" pitchFamily="18" charset="2"/>
                  </a:rPr>
                  <a:t>m</a:t>
                </a:r>
                <a:r>
                  <a:rPr lang="fr-FR" sz="2000" dirty="0"/>
                  <a:t>m</a:t>
                </a:r>
              </a:p>
            </p:txBody>
          </p:sp>
        </p:grpSp>
        <p:pic>
          <p:nvPicPr>
            <p:cNvPr id="3" name="Image 12">
              <a:extLst>
                <a:ext uri="{FF2B5EF4-FFF2-40B4-BE49-F238E27FC236}">
                  <a16:creationId xmlns:a16="http://schemas.microsoft.com/office/drawing/2014/main" id="{21F606C6-6CA0-8084-7141-D3D3CCD71811}"/>
                </a:ext>
              </a:extLst>
            </p:cNvPr>
            <p:cNvPicPr>
              <a:picLocks noChangeAspect="1"/>
            </p:cNvPicPr>
            <p:nvPr/>
          </p:nvPicPr>
          <p:blipFill rotWithShape="1">
            <a:blip r:embed="rId7">
              <a:extLst>
                <a:ext uri="{28A0092B-C50C-407E-A947-70E740481C1C}">
                  <a14:useLocalDpi xmlns:a14="http://schemas.microsoft.com/office/drawing/2010/main" val="0"/>
                </a:ext>
              </a:extLst>
            </a:blip>
            <a:srcRect l="55528" t="10189" r="21029" b="66524"/>
            <a:stretch/>
          </p:blipFill>
          <p:spPr>
            <a:xfrm rot="16200000">
              <a:off x="5565414" y="2461982"/>
              <a:ext cx="471539" cy="410516"/>
            </a:xfrm>
            <a:prstGeom prst="rect">
              <a:avLst/>
            </a:prstGeom>
          </p:spPr>
        </p:pic>
        <p:pic>
          <p:nvPicPr>
            <p:cNvPr id="4" name="Image 12">
              <a:extLst>
                <a:ext uri="{FF2B5EF4-FFF2-40B4-BE49-F238E27FC236}">
                  <a16:creationId xmlns:a16="http://schemas.microsoft.com/office/drawing/2014/main" id="{C7760A7C-9827-5B9F-9A74-C686AF9ECA87}"/>
                </a:ext>
              </a:extLst>
            </p:cNvPr>
            <p:cNvPicPr>
              <a:picLocks noChangeAspect="1"/>
            </p:cNvPicPr>
            <p:nvPr/>
          </p:nvPicPr>
          <p:blipFill rotWithShape="1">
            <a:blip r:embed="rId7">
              <a:extLst>
                <a:ext uri="{28A0092B-C50C-407E-A947-70E740481C1C}">
                  <a14:useLocalDpi xmlns:a14="http://schemas.microsoft.com/office/drawing/2010/main" val="0"/>
                </a:ext>
              </a:extLst>
            </a:blip>
            <a:srcRect l="55528" t="10189" r="21029" b="66524"/>
            <a:stretch/>
          </p:blipFill>
          <p:spPr>
            <a:xfrm rot="16200000">
              <a:off x="6116602" y="1889652"/>
              <a:ext cx="471539" cy="410516"/>
            </a:xfrm>
            <a:prstGeom prst="rect">
              <a:avLst/>
            </a:prstGeom>
          </p:spPr>
        </p:pic>
        <p:pic>
          <p:nvPicPr>
            <p:cNvPr id="5" name="Image 12">
              <a:extLst>
                <a:ext uri="{FF2B5EF4-FFF2-40B4-BE49-F238E27FC236}">
                  <a16:creationId xmlns:a16="http://schemas.microsoft.com/office/drawing/2014/main" id="{23F82695-4E88-582B-4C17-62F0360CE01C}"/>
                </a:ext>
              </a:extLst>
            </p:cNvPr>
            <p:cNvPicPr>
              <a:picLocks noChangeAspect="1"/>
            </p:cNvPicPr>
            <p:nvPr/>
          </p:nvPicPr>
          <p:blipFill rotWithShape="1">
            <a:blip r:embed="rId7">
              <a:extLst>
                <a:ext uri="{28A0092B-C50C-407E-A947-70E740481C1C}">
                  <a14:useLocalDpi xmlns:a14="http://schemas.microsoft.com/office/drawing/2010/main" val="0"/>
                </a:ext>
              </a:extLst>
            </a:blip>
            <a:srcRect l="55528" t="10189" r="21029" b="66524"/>
            <a:stretch/>
          </p:blipFill>
          <p:spPr>
            <a:xfrm rot="16200000">
              <a:off x="6601590" y="1787869"/>
              <a:ext cx="471539" cy="410516"/>
            </a:xfrm>
            <a:prstGeom prst="rect">
              <a:avLst/>
            </a:prstGeom>
          </p:spPr>
        </p:pic>
      </p:grpSp>
      <mc:AlternateContent xmlns:mc="http://schemas.openxmlformats.org/markup-compatibility/2006" xmlns:a14="http://schemas.microsoft.com/office/drawing/2010/main">
        <mc:Choice Requires="a14">
          <p:sp>
            <p:nvSpPr>
              <p:cNvPr id="8" name="TextBox 3">
                <a:extLst>
                  <a:ext uri="{FF2B5EF4-FFF2-40B4-BE49-F238E27FC236}">
                    <a16:creationId xmlns:a16="http://schemas.microsoft.com/office/drawing/2014/main" id="{3C614DEC-52EC-B48C-EC65-1EEFA214AD12}"/>
                  </a:ext>
                </a:extLst>
              </p:cNvPr>
              <p:cNvSpPr txBox="1"/>
              <p:nvPr/>
            </p:nvSpPr>
            <p:spPr>
              <a:xfrm>
                <a:off x="8743974" y="1859140"/>
                <a:ext cx="3276859" cy="1448089"/>
              </a:xfrm>
              <a:prstGeom prst="rect">
                <a:avLst/>
              </a:prstGeom>
              <a:noFill/>
            </p:spPr>
            <p:txBody>
              <a:bodyPr wrap="none" rtlCol="0">
                <a:spAutoFit/>
              </a:bodyPr>
              <a:lstStyle/>
              <a:p>
                <a:r>
                  <a:rPr lang="de-DE" sz="1400" dirty="0"/>
                  <a:t>      </a:t>
                </a:r>
                <a14:m>
                  <m:oMath xmlns:m="http://schemas.openxmlformats.org/officeDocument/2006/math">
                    <m:r>
                      <a:rPr lang="de-DE" sz="1400" i="1" smtClean="0">
                        <a:latin typeface="Cambria Math" panose="02040503050406030204" pitchFamily="18" charset="0"/>
                        <a:ea typeface="Cambria Math" panose="02040503050406030204" pitchFamily="18" charset="0"/>
                      </a:rPr>
                      <m:t>𝜅</m:t>
                    </m:r>
                    <m:r>
                      <a:rPr lang="de-DE" sz="1400" b="0" i="1" smtClean="0">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2</m:t>
                    </m:r>
                    <m:r>
                      <a:rPr lang="de-DE" sz="1400" i="1">
                        <a:latin typeface="Cambria Math" panose="02040503050406030204" pitchFamily="18" charset="0"/>
                        <a:ea typeface="Cambria Math" panose="02040503050406030204" pitchFamily="18" charset="0"/>
                      </a:rPr>
                      <m:t>𝜋</m:t>
                    </m:r>
                    <m:r>
                      <a:rPr lang="de-DE" sz="1400" i="1">
                        <a:latin typeface="Cambria Math" panose="02040503050406030204" pitchFamily="18" charset="0"/>
                        <a:ea typeface="Cambria Math" panose="02040503050406030204" pitchFamily="18" charset="0"/>
                      </a:rPr>
                      <m:t>⋅700 </m:t>
                    </m:r>
                    <m:r>
                      <m:rPr>
                        <m:sty m:val="p"/>
                      </m:rPr>
                      <a:rPr lang="de-DE" sz="1400" i="0">
                        <a:latin typeface="Cambria Math" panose="02040503050406030204" pitchFamily="18" charset="0"/>
                        <a:ea typeface="Cambria Math" panose="02040503050406030204" pitchFamily="18" charset="0"/>
                      </a:rPr>
                      <m:t>kHz</m:t>
                    </m:r>
                  </m:oMath>
                </a14:m>
                <a:endParaRPr lang="de-DE" sz="1400" dirty="0"/>
              </a:p>
              <a:p>
                <a:r>
                  <a:rPr lang="de-DE" sz="1400" dirty="0"/>
                  <a:t>      </a:t>
                </a:r>
                <a14:m>
                  <m:oMath xmlns:m="http://schemas.openxmlformats.org/officeDocument/2006/math">
                    <m:r>
                      <a:rPr lang="de-DE" sz="1400" b="0" i="1" smtClean="0">
                        <a:latin typeface="Cambria Math" panose="02040503050406030204" pitchFamily="18" charset="0"/>
                      </a:rPr>
                      <m:t>𝑄</m:t>
                    </m:r>
                    <m:r>
                      <a:rPr lang="de-DE" sz="1400" b="0" i="1" smtClean="0">
                        <a:latin typeface="Cambria Math" panose="02040503050406030204" pitchFamily="18" charset="0"/>
                      </a:rPr>
                      <m:t>=</m:t>
                    </m:r>
                    <m:f>
                      <m:fPr>
                        <m:type m:val="lin"/>
                        <m:ctrlPr>
                          <a:rPr lang="de-DE" sz="1400" b="0" i="1" smtClean="0">
                            <a:latin typeface="Cambria Math" panose="02040503050406030204" pitchFamily="18" charset="0"/>
                            <a:ea typeface="Cambria Math" panose="02040503050406030204" pitchFamily="18" charset="0"/>
                          </a:rPr>
                        </m:ctrlPr>
                      </m:fPr>
                      <m:num>
                        <m:r>
                          <a:rPr lang="de-DE" sz="1400" i="1">
                            <a:latin typeface="Cambria Math" panose="02040503050406030204" pitchFamily="18" charset="0"/>
                          </a:rPr>
                          <m:t>2</m:t>
                        </m:r>
                        <m:r>
                          <a:rPr lang="de-DE" sz="1400" i="1">
                            <a:latin typeface="Cambria Math" panose="02040503050406030204" pitchFamily="18" charset="0"/>
                            <a:ea typeface="Cambria Math" panose="02040503050406030204" pitchFamily="18" charset="0"/>
                          </a:rPr>
                          <m:t>𝜋</m:t>
                        </m:r>
                        <m:r>
                          <a:rPr lang="de-DE" sz="1400" i="1">
                            <a:latin typeface="Cambria Math" panose="02040503050406030204" pitchFamily="18" charset="0"/>
                            <a:ea typeface="Cambria Math" panose="02040503050406030204" pitchFamily="18" charset="0"/>
                          </a:rPr>
                          <m:t>⋅7.335 </m:t>
                        </m:r>
                        <m:r>
                          <m:rPr>
                            <m:sty m:val="p"/>
                          </m:rPr>
                          <a:rPr lang="de-DE" sz="1400" b="0" i="0" smtClean="0">
                            <a:latin typeface="Cambria Math" panose="02040503050406030204" pitchFamily="18" charset="0"/>
                            <a:ea typeface="Cambria Math" panose="02040503050406030204" pitchFamily="18" charset="0"/>
                          </a:rPr>
                          <m:t>GHz</m:t>
                        </m:r>
                      </m:num>
                      <m:den>
                        <m:r>
                          <a:rPr lang="de-DE" sz="1400" b="0" i="1" smtClean="0">
                            <a:latin typeface="Cambria Math" panose="02040503050406030204" pitchFamily="18" charset="0"/>
                            <a:ea typeface="Cambria Math" panose="02040503050406030204" pitchFamily="18" charset="0"/>
                          </a:rPr>
                          <m:t>𝜅</m:t>
                        </m:r>
                      </m:den>
                    </m:f>
                    <m:r>
                      <a:rPr lang="de-DE" sz="1400" b="0" i="1" smtClean="0">
                        <a:latin typeface="Cambria Math" panose="02040503050406030204" pitchFamily="18" charset="0"/>
                        <a:ea typeface="Cambria Math" panose="02040503050406030204" pitchFamily="18" charset="0"/>
                      </a:rPr>
                      <m:t>=</m:t>
                    </m:r>
                    <m:sSup>
                      <m:sSupPr>
                        <m:ctrlPr>
                          <a:rPr lang="de-DE"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10</m:t>
                        </m:r>
                      </m:e>
                      <m:sup>
                        <m:r>
                          <a:rPr lang="en-US" sz="1400" b="0" i="1" smtClean="0">
                            <a:latin typeface="Cambria Math" panose="02040503050406030204" pitchFamily="18" charset="0"/>
                            <a:ea typeface="Cambria Math" panose="02040503050406030204" pitchFamily="18" charset="0"/>
                          </a:rPr>
                          <m:t>4</m:t>
                        </m:r>
                      </m:sup>
                    </m:sSup>
                  </m:oMath>
                </a14:m>
                <a:endParaRPr lang="de-DE" sz="1400" b="0" dirty="0">
                  <a:ea typeface="Cambria Math" panose="02040503050406030204" pitchFamily="18" charset="0"/>
                </a:endParaRPr>
              </a:p>
              <a:p>
                <a:r>
                  <a:rPr lang="de-DE" sz="1400" dirty="0"/>
                  <a:t>      </a:t>
                </a:r>
                <a14:m>
                  <m:oMath xmlns:m="http://schemas.openxmlformats.org/officeDocument/2006/math">
                    <m:r>
                      <a:rPr lang="de-DE" sz="1400" b="0" i="1" smtClean="0">
                        <a:latin typeface="Cambria Math" panose="02040503050406030204" pitchFamily="18" charset="0"/>
                      </a:rPr>
                      <m:t>𝑉</m:t>
                    </m:r>
                    <m:r>
                      <a:rPr lang="de-DE" sz="1400" b="0" i="1" smtClean="0">
                        <a:latin typeface="Cambria Math" panose="02040503050406030204" pitchFamily="18" charset="0"/>
                      </a:rPr>
                      <m:t>=10 </m:t>
                    </m:r>
                    <m:sSup>
                      <m:sSupPr>
                        <m:ctrlPr>
                          <a:rPr lang="de-DE" sz="1400" b="0" i="1" smtClean="0">
                            <a:latin typeface="Cambria Math" panose="02040503050406030204" pitchFamily="18" charset="0"/>
                          </a:rPr>
                        </m:ctrlPr>
                      </m:sSupPr>
                      <m:e>
                        <m:r>
                          <a:rPr lang="de-DE" sz="1400" b="0" i="0" smtClean="0">
                            <a:latin typeface="Cambria Math" panose="02040503050406030204" pitchFamily="18" charset="0"/>
                          </a:rPr>
                          <m:t>µ</m:t>
                        </m:r>
                        <m:r>
                          <m:rPr>
                            <m:sty m:val="p"/>
                          </m:rPr>
                          <a:rPr lang="de-DE" sz="1400" b="0" i="0" smtClean="0">
                            <a:latin typeface="Cambria Math" panose="02040503050406030204" pitchFamily="18" charset="0"/>
                          </a:rPr>
                          <m:t>m</m:t>
                        </m:r>
                      </m:e>
                      <m:sup>
                        <m:r>
                          <a:rPr lang="de-DE" sz="1400" b="0" i="1" smtClean="0">
                            <a:latin typeface="Cambria Math" panose="02040503050406030204" pitchFamily="18" charset="0"/>
                          </a:rPr>
                          <m:t>3</m:t>
                        </m:r>
                      </m:sup>
                    </m:sSup>
                    <m:r>
                      <a:rPr lang="de-DE" sz="1400" b="0" i="1" smtClean="0">
                        <a:latin typeface="Cambria Math" panose="02040503050406030204" pitchFamily="18" charset="0"/>
                      </a:rPr>
                      <m:t>=</m:t>
                    </m:r>
                    <m:sSup>
                      <m:sSupPr>
                        <m:ctrlPr>
                          <a:rPr lang="de-DE" sz="1400" b="0" i="1" smtClean="0">
                            <a:latin typeface="Cambria Math" panose="02040503050406030204" pitchFamily="18" charset="0"/>
                            <a:ea typeface="Cambria Math" panose="02040503050406030204" pitchFamily="18" charset="0"/>
                          </a:rPr>
                        </m:ctrlPr>
                      </m:sSupPr>
                      <m:e>
                        <m:r>
                          <a:rPr lang="de-DE" sz="1400" b="0" i="1" smtClean="0">
                            <a:latin typeface="Cambria Math" panose="02040503050406030204" pitchFamily="18" charset="0"/>
                            <a:ea typeface="Cambria Math" panose="02040503050406030204" pitchFamily="18" charset="0"/>
                          </a:rPr>
                          <m:t>10</m:t>
                        </m:r>
                      </m:e>
                      <m:sup>
                        <m:r>
                          <a:rPr lang="de-DE" sz="1400" b="0" i="1" smtClean="0">
                            <a:latin typeface="Cambria Math" panose="02040503050406030204" pitchFamily="18" charset="0"/>
                            <a:ea typeface="Cambria Math" panose="02040503050406030204" pitchFamily="18" charset="0"/>
                          </a:rPr>
                          <m:t>−13</m:t>
                        </m:r>
                      </m:sup>
                    </m:sSup>
                    <m:r>
                      <a:rPr lang="de-DE" sz="1400" b="0" i="1" smtClean="0">
                        <a:latin typeface="Cambria Math" panose="02040503050406030204" pitchFamily="18" charset="0"/>
                        <a:ea typeface="Cambria Math" panose="02040503050406030204" pitchFamily="18" charset="0"/>
                      </a:rPr>
                      <m:t> </m:t>
                    </m:r>
                    <m:sSup>
                      <m:sSupPr>
                        <m:ctrlPr>
                          <a:rPr lang="de-DE" sz="1400" b="0" i="1" smtClean="0">
                            <a:latin typeface="Cambria Math" panose="02040503050406030204" pitchFamily="18" charset="0"/>
                            <a:ea typeface="Cambria Math" panose="02040503050406030204" pitchFamily="18" charset="0"/>
                          </a:rPr>
                        </m:ctrlPr>
                      </m:sSupPr>
                      <m:e>
                        <m:r>
                          <a:rPr lang="de-DE" sz="1400" b="0" i="1" smtClean="0">
                            <a:latin typeface="Cambria Math" panose="02040503050406030204" pitchFamily="18" charset="0"/>
                            <a:ea typeface="Cambria Math" panose="02040503050406030204" pitchFamily="18" charset="0"/>
                          </a:rPr>
                          <m:t>𝜆</m:t>
                        </m:r>
                      </m:e>
                      <m:sup>
                        <m:r>
                          <a:rPr lang="de-DE" sz="1400" b="0" i="1" smtClean="0">
                            <a:latin typeface="Cambria Math" panose="02040503050406030204" pitchFamily="18" charset="0"/>
                            <a:ea typeface="Cambria Math" panose="02040503050406030204" pitchFamily="18" charset="0"/>
                          </a:rPr>
                          <m:t>3</m:t>
                        </m:r>
                      </m:sup>
                    </m:sSup>
                  </m:oMath>
                </a14:m>
                <a:endParaRPr lang="de-DE" sz="1400" dirty="0"/>
              </a:p>
              <a:p>
                <a:r>
                  <a:rPr lang="de-DE" sz="1400" dirty="0"/>
                  <a:t>      </a:t>
                </a: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𝑔</m:t>
                        </m:r>
                      </m:e>
                      <m:sub>
                        <m:r>
                          <a:rPr lang="de-DE" sz="1400" i="1">
                            <a:latin typeface="Cambria Math" panose="02040503050406030204" pitchFamily="18" charset="0"/>
                          </a:rPr>
                          <m:t>0</m:t>
                        </m:r>
                      </m:sub>
                    </m:sSub>
                    <m:r>
                      <a:rPr lang="de-DE" sz="1400" b="0" i="1" smtClean="0">
                        <a:latin typeface="Cambria Math" panose="02040503050406030204" pitchFamily="18" charset="0"/>
                      </a:rPr>
                      <m:t>=</m:t>
                    </m:r>
                  </m:oMath>
                </a14:m>
                <a:r>
                  <a:rPr lang="de-DE" sz="1400" dirty="0"/>
                  <a:t> </a:t>
                </a:r>
                <a14:m>
                  <m:oMath xmlns:m="http://schemas.openxmlformats.org/officeDocument/2006/math">
                    <m:d>
                      <m:dPr>
                        <m:begChr m:val="⟨"/>
                        <m:endChr m:val=""/>
                        <m:ctrlPr>
                          <a:rPr lang="de-DE" sz="1400" i="1">
                            <a:latin typeface="Cambria Math" panose="02040503050406030204" pitchFamily="18" charset="0"/>
                          </a:rPr>
                        </m:ctrlPr>
                      </m:dPr>
                      <m:e>
                        <m:d>
                          <m:dPr>
                            <m:begChr m:val=""/>
                            <m:endChr m:val="|"/>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m:t>
                            </m:r>
                          </m:e>
                        </m:d>
                      </m:e>
                    </m:d>
                    <m:acc>
                      <m:accPr>
                        <m:chr m:val="̂"/>
                        <m:ctrlPr>
                          <a:rPr lang="de-DE" sz="1400" i="1">
                            <a:latin typeface="Cambria Math" panose="02040503050406030204" pitchFamily="18" charset="0"/>
                          </a:rPr>
                        </m:ctrlPr>
                      </m:accPr>
                      <m:e>
                        <m:acc>
                          <m:accPr>
                            <m:chr m:val="⃗"/>
                            <m:ctrlPr>
                              <a:rPr lang="de-DE" sz="1400" i="1">
                                <a:latin typeface="Cambria Math" panose="02040503050406030204" pitchFamily="18" charset="0"/>
                              </a:rPr>
                            </m:ctrlPr>
                          </m:accPr>
                          <m:e>
                            <m:r>
                              <a:rPr lang="de-DE" sz="1400" i="1">
                                <a:latin typeface="Cambria Math" panose="02040503050406030204" pitchFamily="18" charset="0"/>
                              </a:rPr>
                              <m:t>𝑆</m:t>
                            </m:r>
                          </m:e>
                        </m:acc>
                      </m:e>
                    </m:acc>
                    <m:d>
                      <m:dPr>
                        <m:begChr m:val=""/>
                        <m:endChr m:val="⟩"/>
                        <m:ctrlPr>
                          <a:rPr lang="de-DE" sz="1400" i="1">
                            <a:latin typeface="Cambria Math" panose="02040503050406030204" pitchFamily="18" charset="0"/>
                          </a:rPr>
                        </m:ctrlPr>
                      </m:dPr>
                      <m:e>
                        <m:d>
                          <m:dPr>
                            <m:begChr m:val="|"/>
                            <m:endChr m:val=""/>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m:t>
                            </m:r>
                          </m:e>
                        </m:d>
                      </m:e>
                    </m:d>
                    <m:r>
                      <a:rPr lang="de-DE" sz="1400" i="1">
                        <a:latin typeface="Cambria Math" panose="02040503050406030204" pitchFamily="18" charset="0"/>
                        <a:ea typeface="Cambria Math" panose="02040503050406030204" pitchFamily="18" charset="0"/>
                      </a:rPr>
                      <m:t>⋅</m:t>
                    </m:r>
                    <m:acc>
                      <m:accPr>
                        <m:chr m:val="̿"/>
                        <m:ctrlPr>
                          <a:rPr lang="de-DE" sz="1400" i="1">
                            <a:latin typeface="Cambria Math" panose="02040503050406030204" pitchFamily="18" charset="0"/>
                          </a:rPr>
                        </m:ctrlPr>
                      </m:accPr>
                      <m:e>
                        <m:r>
                          <a:rPr lang="de-DE" sz="1400" i="1">
                            <a:latin typeface="Cambria Math" panose="02040503050406030204" pitchFamily="18" charset="0"/>
                            <a:ea typeface="Cambria Math" panose="02040503050406030204" pitchFamily="18" charset="0"/>
                          </a:rPr>
                          <m:t>𝛾</m:t>
                        </m:r>
                      </m:e>
                    </m:acc>
                    <m:r>
                      <a:rPr lang="de-DE" sz="1400" i="1">
                        <a:latin typeface="Cambria Math" panose="02040503050406030204" pitchFamily="18" charset="0"/>
                        <a:ea typeface="Cambria Math" panose="02040503050406030204" pitchFamily="18" charset="0"/>
                      </a:rPr>
                      <m:t>⋅</m:t>
                    </m:r>
                    <m:r>
                      <a:rPr lang="de-DE" sz="1400" i="1">
                        <a:latin typeface="Cambria Math" panose="02040503050406030204" pitchFamily="18" charset="0"/>
                        <a:ea typeface="Cambria Math" panose="02040503050406030204" pitchFamily="18" charset="0"/>
                      </a:rPr>
                      <m:t>𝛿</m:t>
                    </m:r>
                    <m:sSub>
                      <m:sSubPr>
                        <m:ctrlPr>
                          <a:rPr lang="de-DE" sz="1400" i="1">
                            <a:latin typeface="Cambria Math" panose="02040503050406030204" pitchFamily="18" charset="0"/>
                            <a:ea typeface="Cambria Math" panose="02040503050406030204" pitchFamily="18" charset="0"/>
                          </a:rPr>
                        </m:ctrlPr>
                      </m:sSubPr>
                      <m:e>
                        <m:acc>
                          <m:accPr>
                            <m:chr m:val="⃗"/>
                            <m:ctrlPr>
                              <a:rPr lang="de-DE" sz="1400" i="1">
                                <a:latin typeface="Cambria Math" panose="02040503050406030204" pitchFamily="18" charset="0"/>
                                <a:ea typeface="Cambria Math" panose="02040503050406030204" pitchFamily="18" charset="0"/>
                              </a:rPr>
                            </m:ctrlPr>
                          </m:accPr>
                          <m:e>
                            <m:r>
                              <a:rPr lang="de-DE" sz="1400" i="1">
                                <a:latin typeface="Cambria Math" panose="02040503050406030204" pitchFamily="18" charset="0"/>
                                <a:ea typeface="Cambria Math" panose="02040503050406030204" pitchFamily="18" charset="0"/>
                              </a:rPr>
                              <m:t>𝐵</m:t>
                            </m:r>
                          </m:e>
                        </m:acc>
                      </m:e>
                      <m:sub>
                        <m:r>
                          <a:rPr lang="de-DE" sz="1400" i="1">
                            <a:latin typeface="Cambria Math" panose="02040503050406030204" pitchFamily="18" charset="0"/>
                            <a:ea typeface="Cambria Math" panose="02040503050406030204" pitchFamily="18" charset="0"/>
                          </a:rPr>
                          <m:t>1</m:t>
                        </m:r>
                      </m:sub>
                    </m:sSub>
                    <m:d>
                      <m:dPr>
                        <m:ctrlPr>
                          <a:rPr lang="de-DE" sz="1400" i="1">
                            <a:latin typeface="Cambria Math" panose="02040503050406030204" pitchFamily="18" charset="0"/>
                            <a:ea typeface="Cambria Math" panose="02040503050406030204" pitchFamily="18" charset="0"/>
                          </a:rPr>
                        </m:ctrlPr>
                      </m:dPr>
                      <m:e>
                        <m:acc>
                          <m:accPr>
                            <m:chr m:val="⃗"/>
                            <m:ctrlPr>
                              <a:rPr lang="de-DE" sz="1400" i="1">
                                <a:latin typeface="Cambria Math" panose="02040503050406030204" pitchFamily="18" charset="0"/>
                                <a:ea typeface="Cambria Math" panose="02040503050406030204" pitchFamily="18" charset="0"/>
                              </a:rPr>
                            </m:ctrlPr>
                          </m:accPr>
                          <m:e>
                            <m:r>
                              <a:rPr lang="de-DE" sz="1400" i="1">
                                <a:latin typeface="Cambria Math" panose="02040503050406030204" pitchFamily="18" charset="0"/>
                                <a:ea typeface="Cambria Math" panose="02040503050406030204" pitchFamily="18" charset="0"/>
                              </a:rPr>
                              <m:t>𝑟</m:t>
                            </m:r>
                          </m:e>
                        </m:acc>
                      </m:e>
                    </m:d>
                    <m:r>
                      <a:rPr lang="de-DE" sz="1400" i="1">
                        <a:latin typeface="Cambria Math" panose="02040503050406030204" pitchFamily="18" charset="0"/>
                        <a:ea typeface="Cambria Math" panose="02040503050406030204" pitchFamily="18" charset="0"/>
                      </a:rPr>
                      <m:t>=2</m:t>
                    </m:r>
                    <m:r>
                      <a:rPr lang="de-DE" sz="1400" i="1">
                        <a:latin typeface="Cambria Math" panose="02040503050406030204" pitchFamily="18" charset="0"/>
                        <a:ea typeface="Cambria Math" panose="02040503050406030204" pitchFamily="18" charset="0"/>
                      </a:rPr>
                      <m:t>𝜋</m:t>
                    </m:r>
                    <m:r>
                      <a:rPr lang="de-DE" sz="1400" i="1">
                        <a:latin typeface="Cambria Math" panose="02040503050406030204" pitchFamily="18" charset="0"/>
                        <a:ea typeface="Cambria Math" panose="02040503050406030204" pitchFamily="18" charset="0"/>
                      </a:rPr>
                      <m:t>⋅3 </m:t>
                    </m:r>
                    <m:r>
                      <m:rPr>
                        <m:sty m:val="p"/>
                      </m:rPr>
                      <a:rPr lang="de-DE" sz="1400" i="0">
                        <a:latin typeface="Cambria Math" panose="02040503050406030204" pitchFamily="18" charset="0"/>
                        <a:ea typeface="Cambria Math" panose="02040503050406030204" pitchFamily="18" charset="0"/>
                      </a:rPr>
                      <m:t>kHz</m:t>
                    </m:r>
                  </m:oMath>
                </a14:m>
                <a:endParaRPr lang="de-DE" sz="1400" dirty="0"/>
              </a:p>
              <a:p>
                <a:r>
                  <a:rPr lang="de-DE" sz="1400" dirty="0"/>
                  <a:t>      </a:t>
                </a:r>
                <a14:m>
                  <m:oMath xmlns:m="http://schemas.openxmlformats.org/officeDocument/2006/math">
                    <m:sSub>
                      <m:sSubPr>
                        <m:ctrlPr>
                          <a:rPr lang="de-DE" sz="1400" i="1" smtClean="0">
                            <a:latin typeface="Cambria Math" panose="02040503050406030204" pitchFamily="18" charset="0"/>
                          </a:rPr>
                        </m:ctrlPr>
                      </m:sSubPr>
                      <m:e>
                        <m:r>
                          <a:rPr lang="de-DE" sz="1400" b="0" i="1" smtClean="0">
                            <a:latin typeface="Cambria Math" panose="02040503050406030204" pitchFamily="18" charset="0"/>
                          </a:rPr>
                          <m:t>𝐹</m:t>
                        </m:r>
                      </m:e>
                      <m:sub>
                        <m:r>
                          <a:rPr lang="de-DE" sz="1400" b="0" i="1" smtClean="0">
                            <a:latin typeface="Cambria Math" panose="02040503050406030204" pitchFamily="18" charset="0"/>
                          </a:rPr>
                          <m:t>𝑃</m:t>
                        </m:r>
                      </m:sub>
                    </m:sSub>
                    <m:r>
                      <a:rPr lang="de-DE" sz="1400" b="0" i="1" smtClean="0">
                        <a:latin typeface="Cambria Math" panose="02040503050406030204" pitchFamily="18" charset="0"/>
                      </a:rPr>
                      <m:t>=</m:t>
                    </m:r>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10</m:t>
                        </m:r>
                      </m:e>
                      <m:sup>
                        <m:r>
                          <a:rPr lang="de-DE" sz="1400" b="0" i="1" smtClean="0">
                            <a:latin typeface="Cambria Math" panose="02040503050406030204" pitchFamily="18" charset="0"/>
                          </a:rPr>
                          <m:t>14</m:t>
                        </m:r>
                      </m:sup>
                    </m:sSup>
                  </m:oMath>
                </a14:m>
                <a:endParaRPr lang="de-DE" sz="1400" dirty="0"/>
              </a:p>
              <a:p>
                <a:pPr marL="285750" indent="-285750">
                  <a:buFont typeface="Arial" panose="020B0604020202020204" pitchFamily="34" charset="0"/>
                  <a:buChar char="→"/>
                </a:pPr>
                <a14:m>
                  <m:oMath xmlns:m="http://schemas.openxmlformats.org/officeDocument/2006/math">
                    <m:sSub>
                      <m:sSubPr>
                        <m:ctrlPr>
                          <a:rPr lang="de-DE" sz="1400" i="1" smtClean="0">
                            <a:latin typeface="Cambria Math" panose="02040503050406030204" pitchFamily="18" charset="0"/>
                          </a:rPr>
                        </m:ctrlPr>
                      </m:sSubPr>
                      <m:e>
                        <m:r>
                          <a:rPr lang="de-DE" sz="1400" b="0" i="1" smtClean="0">
                            <a:latin typeface="Cambria Math" panose="02040503050406030204" pitchFamily="18" charset="0"/>
                          </a:rPr>
                          <m:t>𝑇</m:t>
                        </m:r>
                      </m:e>
                      <m:sub>
                        <m:r>
                          <a:rPr lang="de-DE" sz="1400" b="0" i="1" smtClean="0">
                            <a:latin typeface="Cambria Math" panose="02040503050406030204" pitchFamily="18" charset="0"/>
                          </a:rPr>
                          <m:t>1</m:t>
                        </m:r>
                      </m:sub>
                    </m:sSub>
                    <m:r>
                      <a:rPr lang="de-DE" sz="1400" b="0" i="1" smtClean="0">
                        <a:latin typeface="Cambria Math" panose="02040503050406030204" pitchFamily="18" charset="0"/>
                      </a:rPr>
                      <m:t>=1 </m:t>
                    </m:r>
                    <m:r>
                      <m:rPr>
                        <m:sty m:val="p"/>
                      </m:rPr>
                      <a:rPr lang="de-DE" sz="1400" b="0" i="0" smtClean="0">
                        <a:latin typeface="Cambria Math" panose="02040503050406030204" pitchFamily="18" charset="0"/>
                      </a:rPr>
                      <m:t>ms</m:t>
                    </m:r>
                  </m:oMath>
                </a14:m>
                <a:endParaRPr lang="de-DE" sz="1400" dirty="0"/>
              </a:p>
            </p:txBody>
          </p:sp>
        </mc:Choice>
        <mc:Fallback xmlns="">
          <p:sp>
            <p:nvSpPr>
              <p:cNvPr id="8" name="TextBox 3">
                <a:extLst>
                  <a:ext uri="{FF2B5EF4-FFF2-40B4-BE49-F238E27FC236}">
                    <a16:creationId xmlns:a16="http://schemas.microsoft.com/office/drawing/2014/main" id="{3C614DEC-52EC-B48C-EC65-1EEFA214AD12}"/>
                  </a:ext>
                </a:extLst>
              </p:cNvPr>
              <p:cNvSpPr txBox="1">
                <a:spLocks noRot="1" noChangeAspect="1" noMove="1" noResize="1" noEditPoints="1" noAdjustHandles="1" noChangeArrowheads="1" noChangeShapeType="1" noTextEdit="1"/>
              </p:cNvSpPr>
              <p:nvPr/>
            </p:nvSpPr>
            <p:spPr>
              <a:xfrm>
                <a:off x="8743974" y="1859140"/>
                <a:ext cx="3276859" cy="1448089"/>
              </a:xfrm>
              <a:prstGeom prst="rect">
                <a:avLst/>
              </a:prstGeom>
              <a:blipFill>
                <a:blip r:embed="rId8"/>
                <a:stretch>
                  <a:fillRect l="-186" t="-5042" b="-378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4E199E-839A-791B-03BA-757E104D26FE}"/>
                  </a:ext>
                </a:extLst>
              </p:cNvPr>
              <p:cNvSpPr txBox="1"/>
              <p:nvPr/>
            </p:nvSpPr>
            <p:spPr>
              <a:xfrm>
                <a:off x="8981017" y="1286762"/>
                <a:ext cx="1095941" cy="523220"/>
              </a:xfrm>
              <a:prstGeom prst="rect">
                <a:avLst/>
              </a:prstGeom>
              <a:noFill/>
            </p:spPr>
            <p:txBody>
              <a:bodyPr wrap="none" rtlCol="0">
                <a:spAutoFit/>
              </a:bodyPr>
              <a:lstStyle/>
              <a:p>
                <a:r>
                  <a:rPr lang="en-US" sz="1400" dirty="0"/>
                  <a:t>Free space:</a:t>
                </a:r>
              </a:p>
              <a:p>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𝑇</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11</m:t>
                        </m:r>
                      </m:sup>
                    </m:sSup>
                    <m:r>
                      <a:rPr lang="en-US" sz="1400" b="0" i="1" smtClean="0">
                        <a:latin typeface="Cambria Math" panose="02040503050406030204" pitchFamily="18" charset="0"/>
                      </a:rPr>
                      <m:t> </m:t>
                    </m:r>
                    <m:r>
                      <m:rPr>
                        <m:sty m:val="p"/>
                      </m:rPr>
                      <a:rPr lang="en-US" sz="1400" b="0" i="0" smtClean="0">
                        <a:latin typeface="Cambria Math" panose="02040503050406030204" pitchFamily="18" charset="0"/>
                      </a:rPr>
                      <m:t>s</m:t>
                    </m:r>
                  </m:oMath>
                </a14:m>
                <a:r>
                  <a:rPr lang="en-US" sz="1400" dirty="0"/>
                  <a:t> </a:t>
                </a:r>
              </a:p>
            </p:txBody>
          </p:sp>
        </mc:Choice>
        <mc:Fallback xmlns="">
          <p:sp>
            <p:nvSpPr>
              <p:cNvPr id="9" name="TextBox 8">
                <a:extLst>
                  <a:ext uri="{FF2B5EF4-FFF2-40B4-BE49-F238E27FC236}">
                    <a16:creationId xmlns:a16="http://schemas.microsoft.com/office/drawing/2014/main" id="{BA4E199E-839A-791B-03BA-757E104D26FE}"/>
                  </a:ext>
                </a:extLst>
              </p:cNvPr>
              <p:cNvSpPr txBox="1">
                <a:spLocks noRot="1" noChangeAspect="1" noMove="1" noResize="1" noEditPoints="1" noAdjustHandles="1" noChangeArrowheads="1" noChangeShapeType="1" noTextEdit="1"/>
              </p:cNvSpPr>
              <p:nvPr/>
            </p:nvSpPr>
            <p:spPr>
              <a:xfrm>
                <a:off x="8981017" y="1286762"/>
                <a:ext cx="1095941" cy="523220"/>
              </a:xfrm>
              <a:prstGeom prst="rect">
                <a:avLst/>
              </a:prstGeom>
              <a:blipFill>
                <a:blip r:embed="rId9"/>
                <a:stretch>
                  <a:fillRect l="-1667"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B60F75-6952-9305-1EA9-CFB94A031EE5}"/>
                  </a:ext>
                </a:extLst>
              </p:cNvPr>
              <p:cNvSpPr txBox="1"/>
              <p:nvPr/>
            </p:nvSpPr>
            <p:spPr>
              <a:xfrm>
                <a:off x="9909194" y="1502205"/>
                <a:ext cx="1885932" cy="307777"/>
              </a:xfrm>
              <a:prstGeom prst="rect">
                <a:avLst/>
              </a:prstGeom>
              <a:noFill/>
            </p:spPr>
            <p:txBody>
              <a:bodyPr wrap="square">
                <a:spAutoFit/>
              </a:bodyPr>
              <a:lstStyle/>
              <a:p>
                <a14:m>
                  <m:oMath xmlns:m="http://schemas.openxmlformats.org/officeDocument/2006/math">
                    <m:r>
                      <a:rPr lang="en-US" sz="1400" i="1" dirty="0" smtClean="0">
                        <a:latin typeface="Cambria Math" panose="02040503050406030204" pitchFamily="18" charset="0"/>
                        <a:ea typeface="Cambria Math" panose="02040503050406030204" pitchFamily="18" charset="0"/>
                      </a:rPr>
                      <m:t>≈</m:t>
                    </m:r>
                    <m:sSup>
                      <m:sSupPr>
                        <m:ctrlPr>
                          <a:rPr lang="en-US" sz="1400" i="1" dirty="0" smtClean="0">
                            <a:latin typeface="Cambria Math" panose="02040503050406030204" pitchFamily="18" charset="0"/>
                            <a:ea typeface="Cambria Math" panose="02040503050406030204" pitchFamily="18" charset="0"/>
                          </a:rPr>
                        </m:ctrlPr>
                      </m:sSupPr>
                      <m:e>
                        <m:r>
                          <a:rPr lang="en-US" sz="1400" b="0" i="1" dirty="0" smtClean="0">
                            <a:latin typeface="Cambria Math" panose="02040503050406030204" pitchFamily="18" charset="0"/>
                            <a:ea typeface="Cambria Math" panose="02040503050406030204" pitchFamily="18" charset="0"/>
                          </a:rPr>
                          <m:t>10</m:t>
                        </m:r>
                      </m:e>
                      <m:sup>
                        <m:r>
                          <a:rPr lang="en-US" sz="1400" b="0" i="1" dirty="0" smtClean="0">
                            <a:latin typeface="Cambria Math" panose="02040503050406030204" pitchFamily="18" charset="0"/>
                            <a:ea typeface="Cambria Math" panose="02040503050406030204" pitchFamily="18" charset="0"/>
                          </a:rPr>
                          <m:t>4</m:t>
                        </m:r>
                      </m:sup>
                    </m:sSup>
                  </m:oMath>
                </a14:m>
                <a:r>
                  <a:rPr lang="en-US" sz="1400" dirty="0"/>
                  <a:t> PhD durations</a:t>
                </a:r>
              </a:p>
            </p:txBody>
          </p:sp>
        </mc:Choice>
        <mc:Fallback xmlns="">
          <p:sp>
            <p:nvSpPr>
              <p:cNvPr id="11" name="TextBox 10">
                <a:extLst>
                  <a:ext uri="{FF2B5EF4-FFF2-40B4-BE49-F238E27FC236}">
                    <a16:creationId xmlns:a16="http://schemas.microsoft.com/office/drawing/2014/main" id="{08B60F75-6952-9305-1EA9-CFB94A031EE5}"/>
                  </a:ext>
                </a:extLst>
              </p:cNvPr>
              <p:cNvSpPr txBox="1">
                <a:spLocks noRot="1" noChangeAspect="1" noMove="1" noResize="1" noEditPoints="1" noAdjustHandles="1" noChangeArrowheads="1" noChangeShapeType="1" noTextEdit="1"/>
              </p:cNvSpPr>
              <p:nvPr/>
            </p:nvSpPr>
            <p:spPr>
              <a:xfrm>
                <a:off x="9909194" y="1502205"/>
                <a:ext cx="1885932" cy="307777"/>
              </a:xfrm>
              <a:prstGeom prst="rect">
                <a:avLst/>
              </a:prstGeom>
              <a:blipFill>
                <a:blip r:embed="rId10"/>
                <a:stretch>
                  <a:fillRect b="-21569"/>
                </a:stretch>
              </a:blipFill>
            </p:spPr>
            <p:txBody>
              <a:bodyPr/>
              <a:lstStyle/>
              <a:p>
                <a:r>
                  <a:rPr lang="en-US">
                    <a:noFill/>
                  </a:rPr>
                  <a:t> </a:t>
                </a:r>
              </a:p>
            </p:txBody>
          </p:sp>
        </mc:Fallback>
      </mc:AlternateContent>
    </p:spTree>
    <p:extLst>
      <p:ext uri="{BB962C8B-B14F-4D97-AF65-F5344CB8AC3E}">
        <p14:creationId xmlns:p14="http://schemas.microsoft.com/office/powerpoint/2010/main" val="107666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53166" y="2211575"/>
            <a:ext cx="11429997" cy="4151839"/>
            <a:chOff x="53166" y="1456662"/>
            <a:chExt cx="11429997" cy="4151839"/>
          </a:xfrm>
        </p:grpSpPr>
        <p:pic>
          <p:nvPicPr>
            <p:cNvPr id="6" name="Image 5"/>
            <p:cNvPicPr>
              <a:picLocks noChangeAspect="1"/>
            </p:cNvPicPr>
            <p:nvPr/>
          </p:nvPicPr>
          <p:blipFill rotWithShape="1">
            <a:blip r:embed="rId3"/>
            <a:srcRect t="8235"/>
            <a:stretch/>
          </p:blipFill>
          <p:spPr>
            <a:xfrm>
              <a:off x="5831833" y="1594884"/>
              <a:ext cx="5651330" cy="4013617"/>
            </a:xfrm>
            <a:prstGeom prst="rect">
              <a:avLst/>
            </a:prstGeom>
          </p:spPr>
        </p:pic>
        <p:pic>
          <p:nvPicPr>
            <p:cNvPr id="7" name="Image 6"/>
            <p:cNvPicPr>
              <a:picLocks noChangeAspect="1"/>
            </p:cNvPicPr>
            <p:nvPr/>
          </p:nvPicPr>
          <p:blipFill rotWithShape="1">
            <a:blip r:embed="rId4"/>
            <a:srcRect t="7092"/>
            <a:stretch/>
          </p:blipFill>
          <p:spPr>
            <a:xfrm>
              <a:off x="192204" y="1594884"/>
              <a:ext cx="5724689" cy="3992352"/>
            </a:xfrm>
            <a:prstGeom prst="rect">
              <a:avLst/>
            </a:prstGeom>
          </p:spPr>
        </p:pic>
        <p:sp>
          <p:nvSpPr>
            <p:cNvPr id="8" name="Rectangle 7"/>
            <p:cNvSpPr/>
            <p:nvPr/>
          </p:nvSpPr>
          <p:spPr>
            <a:xfrm>
              <a:off x="1212112" y="1499192"/>
              <a:ext cx="5199321" cy="18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3166" y="1547037"/>
              <a:ext cx="616688" cy="313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095461" y="1456662"/>
              <a:ext cx="4292009" cy="22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p:cNvSpPr txBox="1"/>
          <p:nvPr/>
        </p:nvSpPr>
        <p:spPr>
          <a:xfrm>
            <a:off x="2686712" y="776059"/>
            <a:ext cx="819455" cy="400110"/>
          </a:xfrm>
          <a:prstGeom prst="rect">
            <a:avLst/>
          </a:prstGeom>
          <a:noFill/>
        </p:spPr>
        <p:txBody>
          <a:bodyPr wrap="none" rtlCol="0">
            <a:spAutoFit/>
          </a:bodyPr>
          <a:lstStyle/>
          <a:p>
            <a:r>
              <a:rPr lang="fr-FR" sz="2000" dirty="0"/>
              <a:t>Spin 1</a:t>
            </a:r>
          </a:p>
        </p:txBody>
      </p:sp>
      <p:sp>
        <p:nvSpPr>
          <p:cNvPr id="12" name="ZoneTexte 11"/>
          <p:cNvSpPr txBox="1"/>
          <p:nvPr/>
        </p:nvSpPr>
        <p:spPr>
          <a:xfrm>
            <a:off x="8731929" y="776059"/>
            <a:ext cx="819455" cy="400110"/>
          </a:xfrm>
          <a:prstGeom prst="rect">
            <a:avLst/>
          </a:prstGeom>
          <a:noFill/>
        </p:spPr>
        <p:txBody>
          <a:bodyPr wrap="none" rtlCol="0">
            <a:spAutoFit/>
          </a:bodyPr>
          <a:lstStyle/>
          <a:p>
            <a:r>
              <a:rPr lang="fr-FR" sz="2000" dirty="0"/>
              <a:t>Spin 2</a:t>
            </a:r>
          </a:p>
        </p:txBody>
      </p:sp>
      <p:cxnSp>
        <p:nvCxnSpPr>
          <p:cNvPr id="14" name="Connecteur droit avec flèche 13"/>
          <p:cNvCxnSpPr/>
          <p:nvPr/>
        </p:nvCxnSpPr>
        <p:spPr>
          <a:xfrm>
            <a:off x="1525356" y="2189430"/>
            <a:ext cx="33443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1624" y="1647356"/>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4173904" y="1644815"/>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7" name="ZoneTexte 16"/>
              <p:cNvSpPr txBox="1"/>
              <p:nvPr/>
            </p:nvSpPr>
            <p:spPr>
              <a:xfrm>
                <a:off x="1563774" y="1241456"/>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17" name="ZoneTexte 16"/>
              <p:cNvSpPr txBox="1">
                <a:spLocks noRot="1" noChangeAspect="1" noMove="1" noResize="1" noEditPoints="1" noAdjustHandles="1" noChangeArrowheads="1" noChangeShapeType="1" noTextEdit="1"/>
              </p:cNvSpPr>
              <p:nvPr/>
            </p:nvSpPr>
            <p:spPr>
              <a:xfrm>
                <a:off x="1563774" y="1241456"/>
                <a:ext cx="882934" cy="369332"/>
              </a:xfrm>
              <a:prstGeom prst="rect">
                <a:avLst/>
              </a:prstGeom>
              <a:blipFill>
                <a:blip r:embed="rId5"/>
                <a:stretch>
                  <a:fillRect l="-2083" b="-13333"/>
                </a:stretch>
              </a:blipFill>
            </p:spPr>
            <p:txBody>
              <a:bodyPr/>
              <a:lstStyle/>
              <a:p>
                <a:r>
                  <a:rPr lang="fr-FR">
                    <a:noFill/>
                  </a:rPr>
                  <a:t> </a:t>
                </a:r>
              </a:p>
            </p:txBody>
          </p:sp>
        </mc:Fallback>
      </mc:AlternateContent>
      <p:sp>
        <p:nvSpPr>
          <p:cNvPr id="18" name="ZoneTexte 17"/>
          <p:cNvSpPr txBox="1"/>
          <p:nvPr/>
        </p:nvSpPr>
        <p:spPr>
          <a:xfrm>
            <a:off x="4092497" y="1213426"/>
            <a:ext cx="459741" cy="369332"/>
          </a:xfrm>
          <a:prstGeom prst="rect">
            <a:avLst/>
          </a:prstGeom>
          <a:noFill/>
        </p:spPr>
        <p:txBody>
          <a:bodyPr wrap="none" rtlCol="0">
            <a:spAutoFit/>
          </a:bodyPr>
          <a:lstStyle/>
          <a:p>
            <a:pPr algn="ctr"/>
            <a:r>
              <a:rPr lang="fr-FR" dirty="0"/>
              <a:t>RO</a:t>
            </a:r>
          </a:p>
        </p:txBody>
      </p:sp>
      <p:sp>
        <p:nvSpPr>
          <p:cNvPr id="19" name="Forme libre 18"/>
          <p:cNvSpPr/>
          <p:nvPr/>
        </p:nvSpPr>
        <p:spPr>
          <a:xfrm>
            <a:off x="2582182" y="1721234"/>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585726" y="1927961"/>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1" name="ZoneTexte 20"/>
              <p:cNvSpPr txBox="1"/>
              <p:nvPr/>
            </p:nvSpPr>
            <p:spPr>
              <a:xfrm>
                <a:off x="2980474" y="1250658"/>
                <a:ext cx="4562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1</m:t>
                          </m:r>
                        </m:sub>
                      </m:sSub>
                    </m:oMath>
                  </m:oMathPara>
                </a14:m>
                <a:endParaRPr lang="fr-FR" dirty="0"/>
              </a:p>
            </p:txBody>
          </p:sp>
        </mc:Choice>
        <mc:Fallback xmlns="">
          <p:sp>
            <p:nvSpPr>
              <p:cNvPr id="21" name="ZoneTexte 20"/>
              <p:cNvSpPr txBox="1">
                <a:spLocks noRot="1" noChangeAspect="1" noMove="1" noResize="1" noEditPoints="1" noAdjustHandles="1" noChangeArrowheads="1" noChangeShapeType="1" noTextEdit="1"/>
              </p:cNvSpPr>
              <p:nvPr/>
            </p:nvSpPr>
            <p:spPr>
              <a:xfrm>
                <a:off x="2980474" y="1250658"/>
                <a:ext cx="456279" cy="369332"/>
              </a:xfrm>
              <a:prstGeom prst="rect">
                <a:avLst/>
              </a:prstGeom>
              <a:blipFill>
                <a:blip r:embed="rId6"/>
                <a:stretch>
                  <a:fillRect/>
                </a:stretch>
              </a:blipFill>
            </p:spPr>
            <p:txBody>
              <a:bodyPr/>
              <a:lstStyle/>
              <a:p>
                <a:r>
                  <a:rPr lang="fr-FR">
                    <a:noFill/>
                  </a:rPr>
                  <a:t> </a:t>
                </a:r>
              </a:p>
            </p:txBody>
          </p:sp>
        </mc:Fallback>
      </mc:AlternateContent>
      <p:cxnSp>
        <p:nvCxnSpPr>
          <p:cNvPr id="35" name="Connecteur droit avec flèche 34"/>
          <p:cNvCxnSpPr/>
          <p:nvPr/>
        </p:nvCxnSpPr>
        <p:spPr>
          <a:xfrm>
            <a:off x="2806995" y="2152685"/>
            <a:ext cx="70174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2980474" y="1871942"/>
            <a:ext cx="404278" cy="369332"/>
          </a:xfrm>
          <a:prstGeom prst="rect">
            <a:avLst/>
          </a:prstGeom>
          <a:noFill/>
        </p:spPr>
        <p:txBody>
          <a:bodyPr wrap="none" rtlCol="0">
            <a:spAutoFit/>
          </a:bodyPr>
          <a:lstStyle/>
          <a:p>
            <a:r>
              <a:rPr lang="fr-FR" dirty="0" err="1"/>
              <a:t>Dt</a:t>
            </a:r>
            <a:endParaRPr lang="fr-FR" dirty="0"/>
          </a:p>
        </p:txBody>
      </p:sp>
      <p:cxnSp>
        <p:nvCxnSpPr>
          <p:cNvPr id="37" name="Connecteur droit avec flèche 36"/>
          <p:cNvCxnSpPr/>
          <p:nvPr/>
        </p:nvCxnSpPr>
        <p:spPr>
          <a:xfrm>
            <a:off x="7376825" y="2203605"/>
            <a:ext cx="33443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673093" y="1661531"/>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10025373" y="1658990"/>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0" name="ZoneTexte 39"/>
              <p:cNvSpPr txBox="1"/>
              <p:nvPr/>
            </p:nvSpPr>
            <p:spPr>
              <a:xfrm>
                <a:off x="7415243" y="1255631"/>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40" name="ZoneTexte 39"/>
              <p:cNvSpPr txBox="1">
                <a:spLocks noRot="1" noChangeAspect="1" noMove="1" noResize="1" noEditPoints="1" noAdjustHandles="1" noChangeArrowheads="1" noChangeShapeType="1" noTextEdit="1"/>
              </p:cNvSpPr>
              <p:nvPr/>
            </p:nvSpPr>
            <p:spPr>
              <a:xfrm>
                <a:off x="7415243" y="1255631"/>
                <a:ext cx="882934" cy="369332"/>
              </a:xfrm>
              <a:prstGeom prst="rect">
                <a:avLst/>
              </a:prstGeom>
              <a:blipFill>
                <a:blip r:embed="rId7"/>
                <a:stretch>
                  <a:fillRect l="-1379" b="-11475"/>
                </a:stretch>
              </a:blipFill>
            </p:spPr>
            <p:txBody>
              <a:bodyPr/>
              <a:lstStyle/>
              <a:p>
                <a:r>
                  <a:rPr lang="fr-FR">
                    <a:noFill/>
                  </a:rPr>
                  <a:t> </a:t>
                </a:r>
              </a:p>
            </p:txBody>
          </p:sp>
        </mc:Fallback>
      </mc:AlternateContent>
      <p:sp>
        <p:nvSpPr>
          <p:cNvPr id="41" name="ZoneTexte 40"/>
          <p:cNvSpPr txBox="1"/>
          <p:nvPr/>
        </p:nvSpPr>
        <p:spPr>
          <a:xfrm>
            <a:off x="9943966" y="1227601"/>
            <a:ext cx="459741" cy="369332"/>
          </a:xfrm>
          <a:prstGeom prst="rect">
            <a:avLst/>
          </a:prstGeom>
          <a:noFill/>
        </p:spPr>
        <p:txBody>
          <a:bodyPr wrap="none" rtlCol="0">
            <a:spAutoFit/>
          </a:bodyPr>
          <a:lstStyle/>
          <a:p>
            <a:pPr algn="ctr"/>
            <a:r>
              <a:rPr lang="fr-FR" dirty="0"/>
              <a:t>RO</a:t>
            </a:r>
          </a:p>
        </p:txBody>
      </p:sp>
      <p:sp>
        <p:nvSpPr>
          <p:cNvPr id="42" name="Forme libre 41"/>
          <p:cNvSpPr/>
          <p:nvPr/>
        </p:nvSpPr>
        <p:spPr>
          <a:xfrm>
            <a:off x="8433651" y="1735409"/>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orme libre 42"/>
          <p:cNvSpPr/>
          <p:nvPr/>
        </p:nvSpPr>
        <p:spPr>
          <a:xfrm>
            <a:off x="8437195" y="1942136"/>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4" name="ZoneTexte 43"/>
              <p:cNvSpPr txBox="1"/>
              <p:nvPr/>
            </p:nvSpPr>
            <p:spPr>
              <a:xfrm>
                <a:off x="8774621" y="1275744"/>
                <a:ext cx="461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2</m:t>
                          </m:r>
                        </m:sub>
                      </m:sSub>
                    </m:oMath>
                  </m:oMathPara>
                </a14:m>
                <a:endParaRPr lang="fr-FR" dirty="0"/>
              </a:p>
            </p:txBody>
          </p:sp>
        </mc:Choice>
        <mc:Fallback xmlns="">
          <p:sp>
            <p:nvSpPr>
              <p:cNvPr id="44" name="ZoneTexte 43"/>
              <p:cNvSpPr txBox="1">
                <a:spLocks noRot="1" noChangeAspect="1" noMove="1" noResize="1" noEditPoints="1" noAdjustHandles="1" noChangeArrowheads="1" noChangeShapeType="1" noTextEdit="1"/>
              </p:cNvSpPr>
              <p:nvPr/>
            </p:nvSpPr>
            <p:spPr>
              <a:xfrm>
                <a:off x="8774621" y="1275744"/>
                <a:ext cx="461600" cy="369332"/>
              </a:xfrm>
              <a:prstGeom prst="rect">
                <a:avLst/>
              </a:prstGeom>
              <a:blipFill>
                <a:blip r:embed="rId8"/>
                <a:stretch>
                  <a:fillRect/>
                </a:stretch>
              </a:blipFill>
            </p:spPr>
            <p:txBody>
              <a:bodyPr/>
              <a:lstStyle/>
              <a:p>
                <a:r>
                  <a:rPr lang="fr-FR">
                    <a:noFill/>
                  </a:rPr>
                  <a:t> </a:t>
                </a:r>
              </a:p>
            </p:txBody>
          </p:sp>
        </mc:Fallback>
      </mc:AlternateContent>
      <p:cxnSp>
        <p:nvCxnSpPr>
          <p:cNvPr id="45" name="Connecteur droit avec flèche 44"/>
          <p:cNvCxnSpPr/>
          <p:nvPr/>
        </p:nvCxnSpPr>
        <p:spPr>
          <a:xfrm>
            <a:off x="8658464" y="2166860"/>
            <a:ext cx="70174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8831943" y="1886117"/>
            <a:ext cx="404278" cy="369332"/>
          </a:xfrm>
          <a:prstGeom prst="rect">
            <a:avLst/>
          </a:prstGeom>
          <a:noFill/>
        </p:spPr>
        <p:txBody>
          <a:bodyPr wrap="none" rtlCol="0">
            <a:spAutoFit/>
          </a:bodyPr>
          <a:lstStyle/>
          <a:p>
            <a:r>
              <a:rPr lang="fr-FR" dirty="0" err="1"/>
              <a:t>Dt</a:t>
            </a:r>
            <a:endParaRPr lang="fr-FR" dirty="0"/>
          </a:p>
        </p:txBody>
      </p:sp>
      <mc:AlternateContent xmlns:mc="http://schemas.openxmlformats.org/markup-compatibility/2006" xmlns:a14="http://schemas.microsoft.com/office/drawing/2010/main">
        <mc:Choice Requires="a14">
          <p:sp>
            <p:nvSpPr>
              <p:cNvPr id="47" name="ZoneTexte 46"/>
              <p:cNvSpPr txBox="1"/>
              <p:nvPr/>
            </p:nvSpPr>
            <p:spPr>
              <a:xfrm>
                <a:off x="1615748" y="5942039"/>
                <a:ext cx="3336426" cy="400110"/>
              </a:xfrm>
              <a:prstGeom prst="rect">
                <a:avLst/>
              </a:prstGeom>
              <a:solidFill>
                <a:schemeClr val="bg1"/>
              </a:solidFill>
            </p:spPr>
            <p:txBody>
              <a:bodyPr wrap="none" rtlCol="0">
                <a:spAutoFit/>
              </a:bodyPr>
              <a:lstStyle/>
              <a:p>
                <a:r>
                  <a:rPr lang="fr-FR" sz="2000" dirty="0"/>
                  <a:t>Raman Pulse duration </a:t>
                </a:r>
                <a14:m>
                  <m:oMath xmlns:m="http://schemas.openxmlformats.org/officeDocument/2006/math">
                    <m:r>
                      <a:rPr lang="fr-FR" sz="2000" b="0" i="1" smtClean="0">
                        <a:latin typeface="Cambria Math" panose="02040503050406030204" pitchFamily="18" charset="0"/>
                      </a:rPr>
                      <m:t>𝐷𝑡</m:t>
                    </m:r>
                  </m:oMath>
                </a14:m>
                <a:r>
                  <a:rPr lang="fr-FR" sz="2000" dirty="0"/>
                  <a:t> (ms)</a:t>
                </a:r>
              </a:p>
            </p:txBody>
          </p:sp>
        </mc:Choice>
        <mc:Fallback xmlns="">
          <p:sp>
            <p:nvSpPr>
              <p:cNvPr id="47" name="ZoneTexte 46"/>
              <p:cNvSpPr txBox="1">
                <a:spLocks noRot="1" noChangeAspect="1" noMove="1" noResize="1" noEditPoints="1" noAdjustHandles="1" noChangeArrowheads="1" noChangeShapeType="1" noTextEdit="1"/>
              </p:cNvSpPr>
              <p:nvPr/>
            </p:nvSpPr>
            <p:spPr>
              <a:xfrm>
                <a:off x="1615748" y="5942039"/>
                <a:ext cx="3336426" cy="400110"/>
              </a:xfrm>
              <a:prstGeom prst="rect">
                <a:avLst/>
              </a:prstGeom>
              <a:blipFill>
                <a:blip r:embed="rId9"/>
                <a:stretch>
                  <a:fillRect l="-1828" t="-9231" r="-1280" b="-2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8" name="ZoneTexte 47"/>
              <p:cNvSpPr txBox="1"/>
              <p:nvPr/>
            </p:nvSpPr>
            <p:spPr>
              <a:xfrm>
                <a:off x="7637344" y="5956212"/>
                <a:ext cx="3336426" cy="400110"/>
              </a:xfrm>
              <a:prstGeom prst="rect">
                <a:avLst/>
              </a:prstGeom>
              <a:solidFill>
                <a:schemeClr val="bg1"/>
              </a:solidFill>
            </p:spPr>
            <p:txBody>
              <a:bodyPr wrap="none" rtlCol="0">
                <a:spAutoFit/>
              </a:bodyPr>
              <a:lstStyle/>
              <a:p>
                <a:r>
                  <a:rPr lang="fr-FR" sz="2000" dirty="0"/>
                  <a:t>Raman Pulse duration </a:t>
                </a:r>
                <a14:m>
                  <m:oMath xmlns:m="http://schemas.openxmlformats.org/officeDocument/2006/math">
                    <m:r>
                      <a:rPr lang="fr-FR" sz="2000" b="0" i="1" smtClean="0">
                        <a:latin typeface="Cambria Math" panose="02040503050406030204" pitchFamily="18" charset="0"/>
                      </a:rPr>
                      <m:t>𝐷𝑡</m:t>
                    </m:r>
                  </m:oMath>
                </a14:m>
                <a:r>
                  <a:rPr lang="fr-FR" sz="2000" dirty="0"/>
                  <a:t> (ms)</a:t>
                </a:r>
              </a:p>
            </p:txBody>
          </p:sp>
        </mc:Choice>
        <mc:Fallback xmlns="">
          <p:sp>
            <p:nvSpPr>
              <p:cNvPr id="48" name="ZoneTexte 47"/>
              <p:cNvSpPr txBox="1">
                <a:spLocks noRot="1" noChangeAspect="1" noMove="1" noResize="1" noEditPoints="1" noAdjustHandles="1" noChangeArrowheads="1" noChangeShapeType="1" noTextEdit="1"/>
              </p:cNvSpPr>
              <p:nvPr/>
            </p:nvSpPr>
            <p:spPr>
              <a:xfrm>
                <a:off x="7637344" y="5956212"/>
                <a:ext cx="3336426" cy="400110"/>
              </a:xfrm>
              <a:prstGeom prst="rect">
                <a:avLst/>
              </a:prstGeom>
              <a:blipFill>
                <a:blip r:embed="rId10"/>
                <a:stretch>
                  <a:fillRect l="-2011" t="-7576" r="-1097" b="-2575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17530" y="757836"/>
                <a:ext cx="1533177" cy="493468"/>
              </a:xfrm>
              <a:prstGeom prst="rect">
                <a:avLst/>
              </a:prstGeom>
            </p:spPr>
            <p:txBody>
              <a:bodyPr wrap="none">
                <a:spAutoFit/>
              </a:bodyPr>
              <a:lstStyle/>
              <a:p>
                <a14:m>
                  <m:oMath xmlns:m="http://schemas.openxmlformats.org/officeDocument/2006/math">
                    <m:f>
                      <m:fPr>
                        <m:ctrlPr>
                          <a:rPr lang="fr-FR" i="1">
                            <a:latin typeface="Cambria Math" panose="02040503050406030204" pitchFamily="18" charset="0"/>
                          </a:rPr>
                        </m:ctrlPr>
                      </m:fPr>
                      <m:num>
                        <m:r>
                          <m:rPr>
                            <m:sty m:val="p"/>
                          </m:rPr>
                          <a:rPr lang="fr-FR">
                            <a:latin typeface="Cambria Math" panose="02040503050406030204" pitchFamily="18" charset="0"/>
                          </a:rPr>
                          <m:t>Δ</m:t>
                        </m:r>
                      </m:num>
                      <m:den>
                        <m:r>
                          <a:rPr lang="fr-FR" i="1">
                            <a:latin typeface="Cambria Math" panose="02040503050406030204" pitchFamily="18" charset="0"/>
                          </a:rPr>
                          <m:t>2</m:t>
                        </m:r>
                        <m:r>
                          <a:rPr lang="fr-FR" i="1">
                            <a:latin typeface="Cambria Math" panose="02040503050406030204" pitchFamily="18" charset="0"/>
                          </a:rPr>
                          <m:t>𝜋</m:t>
                        </m:r>
                      </m:den>
                    </m:f>
                    <m:r>
                      <a:rPr lang="fr-FR" i="1">
                        <a:latin typeface="Cambria Math" panose="02040503050406030204" pitchFamily="18" charset="0"/>
                      </a:rPr>
                      <m:t>=350</m:t>
                    </m:r>
                  </m:oMath>
                </a14:m>
                <a:r>
                  <a:rPr lang="fr-FR" dirty="0"/>
                  <a:t>kHz </a:t>
                </a:r>
              </a:p>
            </p:txBody>
          </p:sp>
        </mc:Choice>
        <mc:Fallback xmlns="">
          <p:sp>
            <p:nvSpPr>
              <p:cNvPr id="3" name="Rectangle 2"/>
              <p:cNvSpPr>
                <a:spLocks noRot="1" noChangeAspect="1" noMove="1" noResize="1" noEditPoints="1" noAdjustHandles="1" noChangeArrowheads="1" noChangeShapeType="1" noTextEdit="1"/>
              </p:cNvSpPr>
              <p:nvPr/>
            </p:nvSpPr>
            <p:spPr>
              <a:xfrm>
                <a:off x="5217530" y="757836"/>
                <a:ext cx="1533177" cy="493468"/>
              </a:xfrm>
              <a:prstGeom prst="rect">
                <a:avLst/>
              </a:prstGeom>
              <a:blipFill>
                <a:blip r:embed="rId11"/>
                <a:stretch>
                  <a:fillRect b="-7407"/>
                </a:stretch>
              </a:blipFill>
            </p:spPr>
            <p:txBody>
              <a:bodyPr/>
              <a:lstStyle/>
              <a:p>
                <a:r>
                  <a:rPr lang="fr-FR">
                    <a:noFill/>
                  </a:rPr>
                  <a:t> </a:t>
                </a:r>
              </a:p>
            </p:txBody>
          </p:sp>
        </mc:Fallback>
      </mc:AlternateContent>
      <p:grpSp>
        <p:nvGrpSpPr>
          <p:cNvPr id="23" name="Groupe 22"/>
          <p:cNvGrpSpPr/>
          <p:nvPr/>
        </p:nvGrpSpPr>
        <p:grpSpPr>
          <a:xfrm>
            <a:off x="3897040" y="5263115"/>
            <a:ext cx="4578492" cy="882503"/>
            <a:chOff x="4237286" y="5263115"/>
            <a:chExt cx="4578492" cy="882503"/>
          </a:xfrm>
        </p:grpSpPr>
        <p:sp>
          <p:nvSpPr>
            <p:cNvPr id="22" name="Rectangle 21"/>
            <p:cNvSpPr/>
            <p:nvPr/>
          </p:nvSpPr>
          <p:spPr>
            <a:xfrm>
              <a:off x="4272033" y="5263115"/>
              <a:ext cx="4459896" cy="8825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 name="ZoneTexte 3"/>
                <p:cNvSpPr txBox="1"/>
                <p:nvPr/>
              </p:nvSpPr>
              <p:spPr>
                <a:xfrm>
                  <a:off x="4237286" y="5342669"/>
                  <a:ext cx="2268891"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200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1</m:t>
                                </m:r>
                              </m:sub>
                            </m:sSub>
                          </m:num>
                          <m:den>
                            <m:r>
                              <a:rPr lang="fr-FR" sz="2000" b="0" i="1" smtClean="0">
                                <a:latin typeface="Cambria Math" panose="02040503050406030204" pitchFamily="18" charset="0"/>
                              </a:rPr>
                              <m:t>2</m:t>
                            </m:r>
                            <m:r>
                              <a:rPr lang="fr-FR" sz="2000" b="0" i="1" smtClean="0">
                                <a:latin typeface="Cambria Math" panose="02040503050406030204" pitchFamily="18" charset="0"/>
                              </a:rPr>
                              <m:t>𝜋</m:t>
                            </m:r>
                            <m:r>
                              <a:rPr lang="fr-FR" sz="2000" b="0" i="1" smtClean="0">
                                <a:latin typeface="Cambria Math" panose="02040503050406030204" pitchFamily="18" charset="0"/>
                              </a:rPr>
                              <m:t>=35</m:t>
                            </m:r>
                          </m:den>
                        </m:f>
                        <m:r>
                          <a:rPr lang="fr-FR" sz="2000" b="0" i="1" smtClean="0">
                            <a:latin typeface="Cambria Math" panose="02040503050406030204" pitchFamily="18" charset="0"/>
                          </a:rPr>
                          <m:t>𝑘𝐻𝑧</m:t>
                        </m:r>
                      </m:oMath>
                    </m:oMathPara>
                  </a14:m>
                  <a:endParaRPr lang="fr-FR" sz="2000" b="0" dirty="0"/>
                </a:p>
                <a:p>
                  <a:pPr/>
                  <a14:m>
                    <m:oMathPara xmlns:m="http://schemas.openxmlformats.org/officeDocument/2006/math">
                      <m:oMathParaPr>
                        <m:jc m:val="centerGroup"/>
                      </m:oMathParaPr>
                      <m:oMath xmlns:m="http://schemas.openxmlformats.org/officeDocument/2006/math">
                        <m:f>
                          <m:fPr>
                            <m:type m:val="lin"/>
                            <m:ctrlPr>
                              <a:rPr lang="fr-FR" sz="2000" i="1">
                                <a:latin typeface="Cambria Math" panose="02040503050406030204" pitchFamily="18" charset="0"/>
                              </a:rPr>
                            </m:ctrlPr>
                          </m:fPr>
                          <m:num>
                            <m:sSub>
                              <m:sSubPr>
                                <m:ctrlPr>
                                  <a:rPr lang="fr-FR" sz="2000" i="1">
                                    <a:latin typeface="Cambria Math" panose="02040503050406030204" pitchFamily="18" charset="0"/>
                                  </a:rPr>
                                </m:ctrlPr>
                              </m:sSubPr>
                              <m:e>
                                <m:r>
                                  <a:rPr lang="fr-FR" sz="2000" b="0" i="1" smtClean="0">
                                    <a:latin typeface="Cambria Math" panose="02040503050406030204" pitchFamily="18" charset="0"/>
                                  </a:rPr>
                                  <m:t>𝐵</m:t>
                                </m:r>
                              </m:e>
                              <m:sub>
                                <m:r>
                                  <a:rPr lang="fr-FR" sz="2000" i="1">
                                    <a:latin typeface="Cambria Math" panose="02040503050406030204" pitchFamily="18" charset="0"/>
                                  </a:rPr>
                                  <m:t>1</m:t>
                                </m:r>
                              </m:sub>
                            </m:sSub>
                          </m:num>
                          <m:den>
                            <m:r>
                              <a:rPr lang="fr-FR" sz="2000" i="1">
                                <a:latin typeface="Cambria Math" panose="02040503050406030204" pitchFamily="18" charset="0"/>
                              </a:rPr>
                              <m:t>2</m:t>
                            </m:r>
                            <m:r>
                              <a:rPr lang="fr-FR" sz="2000" i="1">
                                <a:latin typeface="Cambria Math" panose="02040503050406030204" pitchFamily="18" charset="0"/>
                              </a:rPr>
                              <m:t>𝜋</m:t>
                            </m:r>
                            <m:r>
                              <a:rPr lang="fr-FR" sz="2000" i="1">
                                <a:latin typeface="Cambria Math" panose="02040503050406030204" pitchFamily="18" charset="0"/>
                              </a:rPr>
                              <m:t>=70.5</m:t>
                            </m:r>
                          </m:den>
                        </m:f>
                        <m:r>
                          <a:rPr lang="fr-FR" sz="2000" i="1">
                            <a:latin typeface="Cambria Math" panose="02040503050406030204" pitchFamily="18" charset="0"/>
                          </a:rPr>
                          <m:t>𝑘𝐻𝑧</m:t>
                        </m:r>
                      </m:oMath>
                    </m:oMathPara>
                  </a14:m>
                  <a:endParaRPr lang="fr-FR" sz="2000" dirty="0"/>
                </a:p>
              </p:txBody>
            </p:sp>
          </mc:Choice>
          <mc:Fallback xmlns="">
            <p:sp>
              <p:nvSpPr>
                <p:cNvPr id="4" name="ZoneTexte 3"/>
                <p:cNvSpPr txBox="1">
                  <a:spLocks noRot="1" noChangeAspect="1" noMove="1" noResize="1" noEditPoints="1" noAdjustHandles="1" noChangeArrowheads="1" noChangeShapeType="1" noTextEdit="1"/>
                </p:cNvSpPr>
                <p:nvPr/>
              </p:nvSpPr>
              <p:spPr>
                <a:xfrm>
                  <a:off x="4237286" y="5342669"/>
                  <a:ext cx="2268891" cy="707886"/>
                </a:xfrm>
                <a:prstGeom prst="rect">
                  <a:avLst/>
                </a:prstGeom>
                <a:blipFill>
                  <a:blip r:embed="rId12"/>
                  <a:stretch>
                    <a:fillRect l="-2419" t="-65812" b="-9914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9" name="ZoneTexte 48"/>
                <p:cNvSpPr txBox="1"/>
                <p:nvPr/>
              </p:nvSpPr>
              <p:spPr>
                <a:xfrm>
                  <a:off x="6540924" y="5342669"/>
                  <a:ext cx="2274854"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fr-FR" sz="200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2</m:t>
                                </m:r>
                              </m:sub>
                            </m:sSub>
                          </m:num>
                          <m:den>
                            <m:r>
                              <a:rPr lang="fr-FR" sz="2000" b="0" i="1" smtClean="0">
                                <a:latin typeface="Cambria Math" panose="02040503050406030204" pitchFamily="18" charset="0"/>
                              </a:rPr>
                              <m:t>2</m:t>
                            </m:r>
                            <m:r>
                              <a:rPr lang="fr-FR" sz="2000" b="0" i="1" smtClean="0">
                                <a:latin typeface="Cambria Math" panose="02040503050406030204" pitchFamily="18" charset="0"/>
                              </a:rPr>
                              <m:t>𝜋</m:t>
                            </m:r>
                            <m:r>
                              <a:rPr lang="fr-FR" sz="2000" b="0" i="1" smtClean="0">
                                <a:latin typeface="Cambria Math" panose="02040503050406030204" pitchFamily="18" charset="0"/>
                              </a:rPr>
                              <m:t>=21</m:t>
                            </m:r>
                          </m:den>
                        </m:f>
                        <m:r>
                          <a:rPr lang="fr-FR" sz="2000" b="0" i="1" smtClean="0">
                            <a:latin typeface="Cambria Math" panose="02040503050406030204" pitchFamily="18" charset="0"/>
                          </a:rPr>
                          <m:t>𝑘𝐻𝑧</m:t>
                        </m:r>
                      </m:oMath>
                    </m:oMathPara>
                  </a14:m>
                  <a:endParaRPr lang="fr-FR" sz="2000" b="0" dirty="0"/>
                </a:p>
                <a:p>
                  <a:pPr/>
                  <a14:m>
                    <m:oMathPara xmlns:m="http://schemas.openxmlformats.org/officeDocument/2006/math">
                      <m:oMathParaPr>
                        <m:jc m:val="centerGroup"/>
                      </m:oMathParaPr>
                      <m:oMath xmlns:m="http://schemas.openxmlformats.org/officeDocument/2006/math">
                        <m:f>
                          <m:fPr>
                            <m:type m:val="lin"/>
                            <m:ctrlPr>
                              <a:rPr lang="fr-FR" sz="2000" i="1">
                                <a:latin typeface="Cambria Math" panose="02040503050406030204" pitchFamily="18" charset="0"/>
                              </a:rPr>
                            </m:ctrlPr>
                          </m:fPr>
                          <m:num>
                            <m:sSub>
                              <m:sSubPr>
                                <m:ctrlPr>
                                  <a:rPr lang="fr-FR" sz="2000" i="1">
                                    <a:latin typeface="Cambria Math" panose="02040503050406030204" pitchFamily="18" charset="0"/>
                                  </a:rPr>
                                </m:ctrlPr>
                              </m:sSubPr>
                              <m:e>
                                <m:r>
                                  <a:rPr lang="fr-FR" sz="2000" b="0" i="1" smtClean="0">
                                    <a:latin typeface="Cambria Math" panose="02040503050406030204" pitchFamily="18" charset="0"/>
                                  </a:rPr>
                                  <m:t>𝐵</m:t>
                                </m:r>
                              </m:e>
                              <m:sub>
                                <m:r>
                                  <a:rPr lang="fr-FR" sz="2000" b="0" i="1" smtClean="0">
                                    <a:latin typeface="Cambria Math" panose="02040503050406030204" pitchFamily="18" charset="0"/>
                                  </a:rPr>
                                  <m:t>2</m:t>
                                </m:r>
                              </m:sub>
                            </m:sSub>
                          </m:num>
                          <m:den>
                            <m:r>
                              <a:rPr lang="fr-FR" sz="2000" i="1">
                                <a:latin typeface="Cambria Math" panose="02040503050406030204" pitchFamily="18" charset="0"/>
                              </a:rPr>
                              <m:t>2</m:t>
                            </m:r>
                            <m:r>
                              <a:rPr lang="fr-FR" sz="2000" i="1">
                                <a:latin typeface="Cambria Math" panose="02040503050406030204" pitchFamily="18" charset="0"/>
                              </a:rPr>
                              <m:t>𝜋</m:t>
                            </m:r>
                            <m:r>
                              <a:rPr lang="fr-FR" sz="2000" i="1">
                                <a:latin typeface="Cambria Math" panose="02040503050406030204" pitchFamily="18" charset="0"/>
                              </a:rPr>
                              <m:t>=14.3</m:t>
                            </m:r>
                          </m:den>
                        </m:f>
                        <m:r>
                          <a:rPr lang="fr-FR" sz="2000" i="1">
                            <a:latin typeface="Cambria Math" panose="02040503050406030204" pitchFamily="18" charset="0"/>
                          </a:rPr>
                          <m:t>𝑘𝐻𝑧</m:t>
                        </m:r>
                      </m:oMath>
                    </m:oMathPara>
                  </a14:m>
                  <a:endParaRPr lang="fr-FR" sz="2000" dirty="0"/>
                </a:p>
              </p:txBody>
            </p:sp>
          </mc:Choice>
          <mc:Fallback xmlns="">
            <p:sp>
              <p:nvSpPr>
                <p:cNvPr id="49" name="ZoneTexte 48"/>
                <p:cNvSpPr txBox="1">
                  <a:spLocks noRot="1" noChangeAspect="1" noMove="1" noResize="1" noEditPoints="1" noAdjustHandles="1" noChangeArrowheads="1" noChangeShapeType="1" noTextEdit="1"/>
                </p:cNvSpPr>
                <p:nvPr/>
              </p:nvSpPr>
              <p:spPr>
                <a:xfrm>
                  <a:off x="6540924" y="5342669"/>
                  <a:ext cx="2274854" cy="707886"/>
                </a:xfrm>
                <a:prstGeom prst="rect">
                  <a:avLst/>
                </a:prstGeom>
                <a:blipFill>
                  <a:blip r:embed="rId13"/>
                  <a:stretch>
                    <a:fillRect l="-2145" t="-65812" b="-99145"/>
                  </a:stretch>
                </a:blipFill>
              </p:spPr>
              <p:txBody>
                <a:bodyPr/>
                <a:lstStyle/>
                <a:p>
                  <a:r>
                    <a:rPr lang="fr-FR">
                      <a:noFill/>
                    </a:rPr>
                    <a:t> </a:t>
                  </a:r>
                </a:p>
              </p:txBody>
            </p:sp>
          </mc:Fallback>
        </mc:AlternateContent>
      </p:grpSp>
      <p:sp>
        <p:nvSpPr>
          <p:cNvPr id="50" name="ZoneTexte 49"/>
          <p:cNvSpPr txBox="1"/>
          <p:nvPr/>
        </p:nvSpPr>
        <p:spPr>
          <a:xfrm>
            <a:off x="1462531" y="136757"/>
            <a:ext cx="8902373" cy="523220"/>
          </a:xfrm>
          <a:prstGeom prst="rect">
            <a:avLst/>
          </a:prstGeom>
          <a:noFill/>
        </p:spPr>
        <p:txBody>
          <a:bodyPr wrap="none" rtlCol="0">
            <a:spAutoFit/>
          </a:bodyPr>
          <a:lstStyle/>
          <a:p>
            <a:r>
              <a:rPr lang="fr-FR" sz="2800" dirty="0" err="1">
                <a:solidFill>
                  <a:srgbClr val="FF0000"/>
                </a:solidFill>
              </a:rPr>
              <a:t>Stimulated</a:t>
            </a:r>
            <a:r>
              <a:rPr lang="fr-FR" sz="2800" dirty="0">
                <a:solidFill>
                  <a:srgbClr val="FF0000"/>
                </a:solidFill>
              </a:rPr>
              <a:t> Raman </a:t>
            </a:r>
            <a:r>
              <a:rPr lang="fr-FR" sz="2800" dirty="0" err="1">
                <a:solidFill>
                  <a:srgbClr val="FF0000"/>
                </a:solidFill>
              </a:rPr>
              <a:t>driving</a:t>
            </a:r>
            <a:r>
              <a:rPr lang="fr-FR" sz="2800" dirty="0">
                <a:solidFill>
                  <a:srgbClr val="FF0000"/>
                </a:solidFill>
              </a:rPr>
              <a:t> of </a:t>
            </a:r>
            <a:r>
              <a:rPr lang="fr-FR" sz="2800" dirty="0" err="1">
                <a:solidFill>
                  <a:srgbClr val="FF0000"/>
                </a:solidFill>
              </a:rPr>
              <a:t>two</a:t>
            </a:r>
            <a:r>
              <a:rPr lang="fr-FR" sz="2800" dirty="0">
                <a:solidFill>
                  <a:srgbClr val="FF0000"/>
                </a:solidFill>
              </a:rPr>
              <a:t> </a:t>
            </a:r>
            <a:r>
              <a:rPr lang="fr-FR" sz="2800" dirty="0" err="1">
                <a:solidFill>
                  <a:srgbClr val="FF0000"/>
                </a:solidFill>
              </a:rPr>
              <a:t>independent</a:t>
            </a:r>
            <a:r>
              <a:rPr lang="fr-FR" sz="2800" dirty="0">
                <a:solidFill>
                  <a:srgbClr val="FF0000"/>
                </a:solidFill>
              </a:rPr>
              <a:t> </a:t>
            </a:r>
            <a:r>
              <a:rPr lang="fr-FR" sz="2800" dirty="0" err="1">
                <a:solidFill>
                  <a:srgbClr val="FF0000"/>
                </a:solidFill>
              </a:rPr>
              <a:t>nuclear</a:t>
            </a:r>
            <a:r>
              <a:rPr lang="fr-FR" sz="2800" dirty="0">
                <a:solidFill>
                  <a:srgbClr val="FF0000"/>
                </a:solidFill>
              </a:rPr>
              <a:t> spins</a:t>
            </a:r>
          </a:p>
        </p:txBody>
      </p:sp>
    </p:spTree>
    <p:extLst>
      <p:ext uri="{BB962C8B-B14F-4D97-AF65-F5344CB8AC3E}">
        <p14:creationId xmlns:p14="http://schemas.microsoft.com/office/powerpoint/2010/main" val="202866937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p:nvPr/>
        </p:nvSpPr>
        <p:spPr>
          <a:xfrm>
            <a:off x="5489214" y="251549"/>
            <a:ext cx="1504131" cy="584775"/>
          </a:xfrm>
          <a:prstGeom prst="rect">
            <a:avLst/>
          </a:prstGeom>
          <a:noFill/>
        </p:spPr>
        <p:txBody>
          <a:bodyPr wrap="none" rtlCol="0">
            <a:spAutoFit/>
          </a:bodyPr>
          <a:lstStyle/>
          <a:p>
            <a:pPr algn="ctr"/>
            <a:r>
              <a:rPr lang="fr-FR" sz="3200" dirty="0" err="1">
                <a:solidFill>
                  <a:srgbClr val="FF0000"/>
                </a:solidFill>
              </a:rPr>
              <a:t>Wishlist</a:t>
            </a:r>
            <a:endParaRPr lang="fr-FR" sz="3200" dirty="0">
              <a:solidFill>
                <a:srgbClr val="FF0000"/>
              </a:solidFill>
            </a:endParaRPr>
          </a:p>
        </p:txBody>
      </p:sp>
      <p:grpSp>
        <p:nvGrpSpPr>
          <p:cNvPr id="9" name="Group 8"/>
          <p:cNvGrpSpPr/>
          <p:nvPr/>
        </p:nvGrpSpPr>
        <p:grpSpPr>
          <a:xfrm>
            <a:off x="3066278" y="1237673"/>
            <a:ext cx="6350000" cy="3953164"/>
            <a:chOff x="2667000" y="0"/>
            <a:chExt cx="6350000" cy="395316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7745"/>
            <a:stretch/>
          </p:blipFill>
          <p:spPr>
            <a:xfrm>
              <a:off x="2667000" y="0"/>
              <a:ext cx="6350000" cy="3953164"/>
            </a:xfrm>
            <a:prstGeom prst="rect">
              <a:avLst/>
            </a:prstGeom>
          </p:spPr>
        </p:pic>
        <p:sp>
          <p:nvSpPr>
            <p:cNvPr id="6" name="ZoneTexte 29"/>
            <p:cNvSpPr txBox="1"/>
            <p:nvPr/>
          </p:nvSpPr>
          <p:spPr>
            <a:xfrm>
              <a:off x="3946897" y="1888915"/>
              <a:ext cx="3790205" cy="1938992"/>
            </a:xfrm>
            <a:prstGeom prst="rect">
              <a:avLst/>
            </a:prstGeom>
            <a:noFill/>
          </p:spPr>
          <p:txBody>
            <a:bodyPr wrap="none" rtlCol="0">
              <a:spAutoFit/>
            </a:bodyPr>
            <a:lstStyle/>
            <a:p>
              <a:pPr marL="342900" indent="-342900">
                <a:buFont typeface="Wingdings" panose="05000000000000000000" pitchFamily="2" charset="2"/>
                <a:buChar char="ü"/>
              </a:pPr>
              <a:r>
                <a:rPr lang="fr-FR" sz="2400" dirty="0" err="1"/>
                <a:t>Nuclear</a:t>
              </a:r>
              <a:r>
                <a:rPr lang="fr-FR" sz="2400" dirty="0"/>
                <a:t> state </a:t>
              </a:r>
              <a:r>
                <a:rPr lang="fr-FR" sz="2400" dirty="0" err="1"/>
                <a:t>readout</a:t>
              </a:r>
              <a:endParaRPr lang="fr-FR" sz="2400" dirty="0"/>
            </a:p>
            <a:p>
              <a:pPr marL="342900" indent="-342900">
                <a:buFont typeface="Wingdings" panose="05000000000000000000" pitchFamily="2" charset="2"/>
                <a:buChar char="ü"/>
              </a:pPr>
              <a:r>
                <a:rPr lang="en-US" sz="2400" dirty="0"/>
                <a:t>Nuclear state initialization</a:t>
              </a:r>
            </a:p>
            <a:p>
              <a:pPr marL="342900" indent="-342900">
                <a:buFont typeface="Wingdings" panose="05000000000000000000" pitchFamily="2" charset="2"/>
                <a:buChar char="ü"/>
              </a:pPr>
              <a:r>
                <a:rPr lang="en-US" sz="2400" dirty="0"/>
                <a:t>Coherent single spin gates</a:t>
              </a:r>
            </a:p>
            <a:p>
              <a:pPr marL="342900" indent="-342900">
                <a:buFont typeface="Arial" panose="020B0604020202020204" pitchFamily="34" charset="0"/>
                <a:buChar char="•"/>
              </a:pPr>
              <a:r>
                <a:rPr lang="en-US" sz="2400" dirty="0"/>
                <a:t>Long coherence time</a:t>
              </a:r>
            </a:p>
            <a:p>
              <a:pPr marL="342900" indent="-342900">
                <a:buFont typeface="Arial" panose="020B0604020202020204" pitchFamily="34" charset="0"/>
                <a:buChar char="•"/>
              </a:pPr>
              <a:r>
                <a:rPr lang="en-US" sz="2400" dirty="0"/>
                <a:t>2-qubit gates</a:t>
              </a:r>
              <a:endParaRPr lang="fr-FR" sz="2400" dirty="0"/>
            </a:p>
          </p:txBody>
        </p:sp>
      </p:grpSp>
    </p:spTree>
    <p:extLst>
      <p:ext uri="{BB962C8B-B14F-4D97-AF65-F5344CB8AC3E}">
        <p14:creationId xmlns:p14="http://schemas.microsoft.com/office/powerpoint/2010/main" val="682456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67624" y="179287"/>
            <a:ext cx="11557844" cy="584775"/>
          </a:xfrm>
          <a:prstGeom prst="rect">
            <a:avLst/>
          </a:prstGeom>
          <a:noFill/>
        </p:spPr>
        <p:txBody>
          <a:bodyPr wrap="none" rtlCol="0">
            <a:spAutoFit/>
          </a:bodyPr>
          <a:lstStyle/>
          <a:p>
            <a:r>
              <a:rPr lang="fr-FR" sz="3200" dirty="0" err="1">
                <a:solidFill>
                  <a:srgbClr val="FF0000"/>
                </a:solidFill>
              </a:rPr>
              <a:t>Nuclear</a:t>
            </a:r>
            <a:r>
              <a:rPr lang="fr-FR" sz="3200" dirty="0">
                <a:solidFill>
                  <a:srgbClr val="FF0000"/>
                </a:solidFill>
              </a:rPr>
              <a:t> spin </a:t>
            </a:r>
            <a:r>
              <a:rPr lang="fr-FR" sz="3200" dirty="0" err="1">
                <a:solidFill>
                  <a:srgbClr val="FF0000"/>
                </a:solidFill>
              </a:rPr>
              <a:t>coherence</a:t>
            </a:r>
            <a:r>
              <a:rPr lang="fr-FR" sz="3200" dirty="0">
                <a:solidFill>
                  <a:srgbClr val="FF0000"/>
                </a:solidFill>
              </a:rPr>
              <a:t> time </a:t>
            </a:r>
            <a:r>
              <a:rPr lang="fr-FR" sz="3200" dirty="0" err="1">
                <a:solidFill>
                  <a:srgbClr val="FF0000"/>
                </a:solidFill>
              </a:rPr>
              <a:t>measured</a:t>
            </a:r>
            <a:r>
              <a:rPr lang="fr-FR" sz="3200" dirty="0">
                <a:solidFill>
                  <a:srgbClr val="FF0000"/>
                </a:solidFill>
              </a:rPr>
              <a:t> by </a:t>
            </a:r>
            <a:r>
              <a:rPr lang="fr-FR" sz="3200" dirty="0" err="1">
                <a:solidFill>
                  <a:srgbClr val="FF0000"/>
                </a:solidFill>
              </a:rPr>
              <a:t>stimulated</a:t>
            </a:r>
            <a:r>
              <a:rPr lang="fr-FR" sz="3200" dirty="0">
                <a:solidFill>
                  <a:srgbClr val="FF0000"/>
                </a:solidFill>
              </a:rPr>
              <a:t> Raman </a:t>
            </a:r>
            <a:r>
              <a:rPr lang="fr-FR" sz="3200" dirty="0" err="1">
                <a:solidFill>
                  <a:srgbClr val="FF0000"/>
                </a:solidFill>
              </a:rPr>
              <a:t>driving</a:t>
            </a:r>
            <a:endParaRPr lang="fr-FR" sz="3200" dirty="0">
              <a:solidFill>
                <a:srgbClr val="FF0000"/>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590" y="2101609"/>
            <a:ext cx="7006850" cy="3923836"/>
          </a:xfrm>
          <a:prstGeom prst="rect">
            <a:avLst/>
          </a:prstGeom>
        </p:spPr>
      </p:pic>
      <mc:AlternateContent xmlns:mc="http://schemas.openxmlformats.org/markup-compatibility/2006" xmlns:a14="http://schemas.microsoft.com/office/drawing/2010/main">
        <mc:Choice Requires="a14">
          <p:sp>
            <p:nvSpPr>
              <p:cNvPr id="8" name="ZoneTexte 7"/>
              <p:cNvSpPr txBox="1"/>
              <p:nvPr/>
            </p:nvSpPr>
            <p:spPr>
              <a:xfrm>
                <a:off x="8842978" y="4877124"/>
                <a:ext cx="2699457" cy="523220"/>
              </a:xfrm>
              <a:prstGeom prst="rect">
                <a:avLst/>
              </a:prstGeom>
              <a:noFill/>
            </p:spPr>
            <p:txBody>
              <a:bodyPr wrap="none" rtlCol="0">
                <a:spAutoFit/>
              </a:bodyPr>
              <a:lstStyle/>
              <a:p>
                <a:r>
                  <a:rPr lang="fr-FR" sz="2800" b="0" dirty="0">
                    <a:solidFill>
                      <a:srgbClr val="FF0000"/>
                    </a:solidFill>
                  </a:rPr>
                  <a:t>Spin 2, </a:t>
                </a:r>
                <a14:m>
                  <m:oMath xmlns:m="http://schemas.openxmlformats.org/officeDocument/2006/math">
                    <m:sSubSup>
                      <m:sSubSupPr>
                        <m:ctrlPr>
                          <a:rPr lang="fr-FR" sz="2800" b="0" i="1" smtClean="0">
                            <a:solidFill>
                              <a:srgbClr val="FF0000"/>
                            </a:solidFill>
                            <a:latin typeface="Cambria Math" panose="02040503050406030204" pitchFamily="18" charset="0"/>
                          </a:rPr>
                        </m:ctrlPr>
                      </m:sSubSupPr>
                      <m:e>
                        <m:r>
                          <a:rPr lang="fr-FR" sz="2800" b="0" i="1" smtClean="0">
                            <a:solidFill>
                              <a:srgbClr val="FF0000"/>
                            </a:solidFill>
                            <a:latin typeface="Cambria Math" panose="02040503050406030204" pitchFamily="18" charset="0"/>
                          </a:rPr>
                          <m:t>𝑇</m:t>
                        </m:r>
                      </m:e>
                      <m:sub>
                        <m:r>
                          <a:rPr lang="fr-FR" sz="2800" b="0" i="1" smtClean="0">
                            <a:solidFill>
                              <a:srgbClr val="FF0000"/>
                            </a:solidFill>
                            <a:latin typeface="Cambria Math" panose="02040503050406030204" pitchFamily="18" charset="0"/>
                          </a:rPr>
                          <m:t>2</m:t>
                        </m:r>
                      </m:sub>
                      <m:sup>
                        <m:r>
                          <a:rPr lang="fr-FR" sz="2800" b="0" i="1" smtClean="0">
                            <a:solidFill>
                              <a:srgbClr val="FF0000"/>
                            </a:solidFill>
                            <a:latin typeface="Cambria Math" panose="02040503050406030204" pitchFamily="18" charset="0"/>
                          </a:rPr>
                          <m:t>∗</m:t>
                        </m:r>
                      </m:sup>
                    </m:sSubSup>
                    <m:r>
                      <a:rPr lang="fr-FR" sz="2800" b="0" i="1" smtClean="0">
                        <a:solidFill>
                          <a:srgbClr val="FF0000"/>
                        </a:solidFill>
                        <a:latin typeface="Cambria Math" panose="02040503050406030204" pitchFamily="18" charset="0"/>
                      </a:rPr>
                      <m:t>=0.9</m:t>
                    </m:r>
                  </m:oMath>
                </a14:m>
                <a:r>
                  <a:rPr lang="fr-FR" sz="2800" dirty="0">
                    <a:solidFill>
                      <a:srgbClr val="FF0000"/>
                    </a:solidFill>
                  </a:rPr>
                  <a:t>s</a:t>
                </a:r>
              </a:p>
            </p:txBody>
          </p:sp>
        </mc:Choice>
        <mc:Fallback xmlns="">
          <p:sp>
            <p:nvSpPr>
              <p:cNvPr id="8" name="ZoneTexte 7"/>
              <p:cNvSpPr txBox="1">
                <a:spLocks noRot="1" noChangeAspect="1" noMove="1" noResize="1" noEditPoints="1" noAdjustHandles="1" noChangeArrowheads="1" noChangeShapeType="1" noTextEdit="1"/>
              </p:cNvSpPr>
              <p:nvPr/>
            </p:nvSpPr>
            <p:spPr>
              <a:xfrm>
                <a:off x="8842978" y="4877124"/>
                <a:ext cx="2699457" cy="523220"/>
              </a:xfrm>
              <a:prstGeom prst="rect">
                <a:avLst/>
              </a:prstGeom>
              <a:blipFill>
                <a:blip r:embed="rId4"/>
                <a:stretch>
                  <a:fillRect l="-4751" t="-10465" r="-3620" b="-32558"/>
                </a:stretch>
              </a:blipFill>
            </p:spPr>
            <p:txBody>
              <a:bodyPr/>
              <a:lstStyle/>
              <a:p>
                <a:r>
                  <a:rPr lang="fr-FR">
                    <a:noFill/>
                  </a:rPr>
                  <a:t> </a:t>
                </a:r>
              </a:p>
            </p:txBody>
          </p:sp>
        </mc:Fallback>
      </mc:AlternateContent>
      <p:pic>
        <p:nvPicPr>
          <p:cNvPr id="2" name="Image 1"/>
          <p:cNvPicPr>
            <a:picLocks noChangeAspect="1"/>
          </p:cNvPicPr>
          <p:nvPr/>
        </p:nvPicPr>
        <p:blipFill>
          <a:blip r:embed="rId5"/>
          <a:stretch>
            <a:fillRect/>
          </a:stretch>
        </p:blipFill>
        <p:spPr>
          <a:xfrm>
            <a:off x="326765" y="2391984"/>
            <a:ext cx="4930107" cy="3317745"/>
          </a:xfrm>
          <a:prstGeom prst="rect">
            <a:avLst/>
          </a:prstGeom>
        </p:spPr>
      </p:pic>
      <p:cxnSp>
        <p:nvCxnSpPr>
          <p:cNvPr id="7" name="Connecteur droit avec flèche 6"/>
          <p:cNvCxnSpPr/>
          <p:nvPr/>
        </p:nvCxnSpPr>
        <p:spPr>
          <a:xfrm>
            <a:off x="4019107" y="1930077"/>
            <a:ext cx="39234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77743" y="1388003"/>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246713" y="1385462"/>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p:cNvSpPr txBox="1"/>
              <p:nvPr/>
            </p:nvSpPr>
            <p:spPr>
              <a:xfrm>
                <a:off x="4019893" y="982103"/>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4019893" y="982103"/>
                <a:ext cx="882934" cy="369332"/>
              </a:xfrm>
              <a:prstGeom prst="rect">
                <a:avLst/>
              </a:prstGeom>
              <a:blipFill>
                <a:blip r:embed="rId6"/>
                <a:stretch>
                  <a:fillRect l="-1379" b="-13115"/>
                </a:stretch>
              </a:blipFill>
            </p:spPr>
            <p:txBody>
              <a:bodyPr/>
              <a:lstStyle/>
              <a:p>
                <a:r>
                  <a:rPr lang="fr-FR">
                    <a:noFill/>
                  </a:rPr>
                  <a:t> </a:t>
                </a:r>
              </a:p>
            </p:txBody>
          </p:sp>
        </mc:Fallback>
      </mc:AlternateContent>
      <p:sp>
        <p:nvSpPr>
          <p:cNvPr id="12" name="ZoneTexte 11"/>
          <p:cNvSpPr txBox="1"/>
          <p:nvPr/>
        </p:nvSpPr>
        <p:spPr>
          <a:xfrm>
            <a:off x="7165306" y="954073"/>
            <a:ext cx="459741" cy="369332"/>
          </a:xfrm>
          <a:prstGeom prst="rect">
            <a:avLst/>
          </a:prstGeom>
          <a:noFill/>
        </p:spPr>
        <p:txBody>
          <a:bodyPr wrap="none" rtlCol="0">
            <a:spAutoFit/>
          </a:bodyPr>
          <a:lstStyle/>
          <a:p>
            <a:pPr algn="ctr"/>
            <a:r>
              <a:rPr lang="fr-FR" dirty="0"/>
              <a:t>RO</a:t>
            </a:r>
          </a:p>
        </p:txBody>
      </p:sp>
      <p:grpSp>
        <p:nvGrpSpPr>
          <p:cNvPr id="4" name="Groupe 3"/>
          <p:cNvGrpSpPr/>
          <p:nvPr/>
        </p:nvGrpSpPr>
        <p:grpSpPr>
          <a:xfrm>
            <a:off x="4902824" y="1461881"/>
            <a:ext cx="522525" cy="469759"/>
            <a:chOff x="2582182" y="1529848"/>
            <a:chExt cx="1204407" cy="469759"/>
          </a:xfrm>
        </p:grpSpPr>
        <p:sp>
          <p:nvSpPr>
            <p:cNvPr id="13" name="Forme libre 12"/>
            <p:cNvSpPr/>
            <p:nvPr/>
          </p:nvSpPr>
          <p:spPr>
            <a:xfrm>
              <a:off x="2582182" y="152984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2585726" y="173657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18" name="ZoneTexte 17"/>
              <p:cNvSpPr txBox="1"/>
              <p:nvPr/>
            </p:nvSpPr>
            <p:spPr>
              <a:xfrm>
                <a:off x="4805113" y="985826"/>
                <a:ext cx="7342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𝜋</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2</m:t>
                          </m:r>
                        </m:e>
                        <m:sub>
                          <m:r>
                            <a:rPr lang="fr-FR" b="0" i="1" smtClean="0">
                              <a:latin typeface="Cambria Math" panose="02040503050406030204" pitchFamily="18" charset="0"/>
                            </a:rPr>
                            <m:t>𝑥</m:t>
                          </m:r>
                        </m:sub>
                      </m:sSub>
                    </m:oMath>
                  </m:oMathPara>
                </a14:m>
                <a:endParaRPr lang="fr-FR" dirty="0"/>
              </a:p>
            </p:txBody>
          </p:sp>
        </mc:Choice>
        <mc:Fallback xmlns="">
          <p:sp>
            <p:nvSpPr>
              <p:cNvPr id="18" name="ZoneTexte 17"/>
              <p:cNvSpPr txBox="1">
                <a:spLocks noRot="1" noChangeAspect="1" noMove="1" noResize="1" noEditPoints="1" noAdjustHandles="1" noChangeArrowheads="1" noChangeShapeType="1" noTextEdit="1"/>
              </p:cNvSpPr>
              <p:nvPr/>
            </p:nvSpPr>
            <p:spPr>
              <a:xfrm>
                <a:off x="4805113" y="985826"/>
                <a:ext cx="734240" cy="369332"/>
              </a:xfrm>
              <a:prstGeom prst="rect">
                <a:avLst/>
              </a:prstGeom>
              <a:blipFill>
                <a:blip r:embed="rId7"/>
                <a:stretch>
                  <a:fillRect b="-13333"/>
                </a:stretch>
              </a:blipFill>
            </p:spPr>
            <p:txBody>
              <a:bodyPr/>
              <a:lstStyle/>
              <a:p>
                <a:r>
                  <a:rPr lang="fr-FR">
                    <a:noFill/>
                  </a:rPr>
                  <a:t> </a:t>
                </a:r>
              </a:p>
            </p:txBody>
          </p:sp>
        </mc:Fallback>
      </mc:AlternateContent>
      <p:grpSp>
        <p:nvGrpSpPr>
          <p:cNvPr id="19" name="Groupe 18"/>
          <p:cNvGrpSpPr/>
          <p:nvPr/>
        </p:nvGrpSpPr>
        <p:grpSpPr>
          <a:xfrm>
            <a:off x="6522520" y="1465424"/>
            <a:ext cx="522525" cy="469759"/>
            <a:chOff x="2582182" y="1529848"/>
            <a:chExt cx="1204407" cy="469759"/>
          </a:xfrm>
        </p:grpSpPr>
        <p:sp>
          <p:nvSpPr>
            <p:cNvPr id="20" name="Forme libre 19"/>
            <p:cNvSpPr/>
            <p:nvPr/>
          </p:nvSpPr>
          <p:spPr>
            <a:xfrm>
              <a:off x="2582182" y="152984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20"/>
            <p:cNvSpPr/>
            <p:nvPr/>
          </p:nvSpPr>
          <p:spPr>
            <a:xfrm>
              <a:off x="2585726" y="173657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22" name="ZoneTexte 21"/>
              <p:cNvSpPr txBox="1"/>
              <p:nvPr/>
            </p:nvSpPr>
            <p:spPr>
              <a:xfrm>
                <a:off x="6329114" y="989369"/>
                <a:ext cx="9561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𝜋</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2</m:t>
                          </m:r>
                        </m:e>
                        <m:sub>
                          <m:r>
                            <a:rPr lang="fr-FR" b="0" i="1" smtClean="0">
                              <a:latin typeface="Cambria Math" panose="02040503050406030204" pitchFamily="18" charset="0"/>
                            </a:rPr>
                            <m:t>𝛿𝜔𝜏</m:t>
                          </m:r>
                        </m:sub>
                      </m:sSub>
                    </m:oMath>
                  </m:oMathPara>
                </a14:m>
                <a:endParaRPr lang="fr-FR" dirty="0"/>
              </a:p>
            </p:txBody>
          </p:sp>
        </mc:Choice>
        <mc:Fallback xmlns="">
          <p:sp>
            <p:nvSpPr>
              <p:cNvPr id="22" name="ZoneTexte 21"/>
              <p:cNvSpPr txBox="1">
                <a:spLocks noRot="1" noChangeAspect="1" noMove="1" noResize="1" noEditPoints="1" noAdjustHandles="1" noChangeArrowheads="1" noChangeShapeType="1" noTextEdit="1"/>
              </p:cNvSpPr>
              <p:nvPr/>
            </p:nvSpPr>
            <p:spPr>
              <a:xfrm>
                <a:off x="6329114" y="989369"/>
                <a:ext cx="956159" cy="369332"/>
              </a:xfrm>
              <a:prstGeom prst="rect">
                <a:avLst/>
              </a:prstGeom>
              <a:blipFill>
                <a:blip r:embed="rId8"/>
                <a:stretch>
                  <a:fillRect b="-13115"/>
                </a:stretch>
              </a:blipFill>
            </p:spPr>
            <p:txBody>
              <a:bodyPr/>
              <a:lstStyle/>
              <a:p>
                <a:r>
                  <a:rPr lang="fr-FR">
                    <a:noFill/>
                  </a:rPr>
                  <a:t> </a:t>
                </a:r>
              </a:p>
            </p:txBody>
          </p:sp>
        </mc:Fallback>
      </mc:AlternateContent>
      <p:cxnSp>
        <p:nvCxnSpPr>
          <p:cNvPr id="26" name="Connecteur droit avec flèche 25"/>
          <p:cNvCxnSpPr/>
          <p:nvPr/>
        </p:nvCxnSpPr>
        <p:spPr>
          <a:xfrm>
            <a:off x="5135525" y="1835261"/>
            <a:ext cx="1640156" cy="0"/>
          </a:xfrm>
          <a:prstGeom prst="straightConnector1">
            <a:avLst/>
          </a:prstGeom>
          <a:ln>
            <a:solidFill>
              <a:schemeClr val="accent6">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ZoneTexte 27"/>
              <p:cNvSpPr txBox="1"/>
              <p:nvPr/>
            </p:nvSpPr>
            <p:spPr>
              <a:xfrm>
                <a:off x="5798246" y="1463905"/>
                <a:ext cx="3483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𝜏</m:t>
                      </m:r>
                    </m:oMath>
                  </m:oMathPara>
                </a14:m>
                <a:endParaRPr lang="fr-FR" dirty="0"/>
              </a:p>
            </p:txBody>
          </p:sp>
        </mc:Choice>
        <mc:Fallback xmlns="">
          <p:sp>
            <p:nvSpPr>
              <p:cNvPr id="28" name="ZoneTexte 27"/>
              <p:cNvSpPr txBox="1">
                <a:spLocks noRot="1" noChangeAspect="1" noMove="1" noResize="1" noEditPoints="1" noAdjustHandles="1" noChangeArrowheads="1" noChangeShapeType="1" noTextEdit="1"/>
              </p:cNvSpPr>
              <p:nvPr/>
            </p:nvSpPr>
            <p:spPr>
              <a:xfrm>
                <a:off x="5798246" y="1463905"/>
                <a:ext cx="348300" cy="369332"/>
              </a:xfrm>
              <a:prstGeom prst="rect">
                <a:avLst/>
              </a:prstGeom>
              <a:blipFill>
                <a:blip r:embed="rId9"/>
                <a:stretch>
                  <a:fillRect/>
                </a:stretch>
              </a:blipFill>
            </p:spPr>
            <p:txBody>
              <a:bodyPr/>
              <a:lstStyle/>
              <a:p>
                <a:r>
                  <a:rPr lang="fr-FR">
                    <a:noFill/>
                  </a:rPr>
                  <a:t> </a:t>
                </a:r>
              </a:p>
            </p:txBody>
          </p:sp>
        </mc:Fallback>
      </mc:AlternateContent>
      <p:sp>
        <p:nvSpPr>
          <p:cNvPr id="29" name="Rectangle 28"/>
          <p:cNvSpPr/>
          <p:nvPr/>
        </p:nvSpPr>
        <p:spPr>
          <a:xfrm>
            <a:off x="1251784" y="2205427"/>
            <a:ext cx="4085759" cy="32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0" name="ZoneTexte 29"/>
              <p:cNvSpPr txBox="1"/>
              <p:nvPr/>
            </p:nvSpPr>
            <p:spPr>
              <a:xfrm>
                <a:off x="7463023" y="5630439"/>
                <a:ext cx="3270066" cy="461665"/>
              </a:xfrm>
              <a:prstGeom prst="rect">
                <a:avLst/>
              </a:prstGeom>
              <a:solidFill>
                <a:schemeClr val="bg1"/>
              </a:solidFill>
            </p:spPr>
            <p:txBody>
              <a:bodyPr wrap="square" rtlCol="0">
                <a:spAutoFit/>
              </a:bodyPr>
              <a:lstStyle/>
              <a:p>
                <a:pPr algn="ctr"/>
                <a:r>
                  <a:rPr lang="fr-FR" sz="2400" dirty="0"/>
                  <a:t>Ramsey </a:t>
                </a:r>
                <a:r>
                  <a:rPr lang="fr-FR" sz="2400" dirty="0" err="1"/>
                  <a:t>delay</a:t>
                </a:r>
                <a:r>
                  <a:rPr lang="fr-FR" sz="2400" dirty="0"/>
                  <a:t>, </a:t>
                </a:r>
                <a14:m>
                  <m:oMath xmlns:m="http://schemas.openxmlformats.org/officeDocument/2006/math">
                    <m:r>
                      <a:rPr lang="fr-FR" sz="2400" b="0" i="1" smtClean="0">
                        <a:latin typeface="Cambria Math" panose="02040503050406030204" pitchFamily="18" charset="0"/>
                      </a:rPr>
                      <m:t>𝜏</m:t>
                    </m:r>
                  </m:oMath>
                </a14:m>
                <a:r>
                  <a:rPr lang="fr-FR" sz="2400" dirty="0"/>
                  <a:t> (ms)</a:t>
                </a:r>
              </a:p>
            </p:txBody>
          </p:sp>
        </mc:Choice>
        <mc:Fallback xmlns="">
          <p:sp>
            <p:nvSpPr>
              <p:cNvPr id="30" name="ZoneTexte 29"/>
              <p:cNvSpPr txBox="1">
                <a:spLocks noRot="1" noChangeAspect="1" noMove="1" noResize="1" noEditPoints="1" noAdjustHandles="1" noChangeArrowheads="1" noChangeShapeType="1" noTextEdit="1"/>
              </p:cNvSpPr>
              <p:nvPr/>
            </p:nvSpPr>
            <p:spPr>
              <a:xfrm>
                <a:off x="7463023" y="5630439"/>
                <a:ext cx="3270066" cy="461665"/>
              </a:xfrm>
              <a:prstGeom prst="rect">
                <a:avLst/>
              </a:prstGeom>
              <a:blipFill>
                <a:blip r:embed="rId10"/>
                <a:stretch>
                  <a:fillRect t="-10667" b="-30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1496367" y="5624665"/>
                <a:ext cx="3270066" cy="461665"/>
              </a:xfrm>
              <a:prstGeom prst="rect">
                <a:avLst/>
              </a:prstGeom>
              <a:noFill/>
            </p:spPr>
            <p:txBody>
              <a:bodyPr wrap="square" rtlCol="0">
                <a:spAutoFit/>
              </a:bodyPr>
              <a:lstStyle/>
              <a:p>
                <a:pPr algn="ctr"/>
                <a:r>
                  <a:rPr lang="fr-FR" sz="2400" dirty="0"/>
                  <a:t>Ramsey </a:t>
                </a:r>
                <a:r>
                  <a:rPr lang="fr-FR" sz="2400" dirty="0" err="1"/>
                  <a:t>delay</a:t>
                </a:r>
                <a:r>
                  <a:rPr lang="fr-FR" sz="2400" dirty="0"/>
                  <a:t>, </a:t>
                </a:r>
                <a14:m>
                  <m:oMath xmlns:m="http://schemas.openxmlformats.org/officeDocument/2006/math">
                    <m:r>
                      <a:rPr lang="fr-FR" sz="2400" b="0" i="1" smtClean="0">
                        <a:latin typeface="Cambria Math" panose="02040503050406030204" pitchFamily="18" charset="0"/>
                      </a:rPr>
                      <m:t>𝜏</m:t>
                    </m:r>
                  </m:oMath>
                </a14:m>
                <a:r>
                  <a:rPr lang="fr-FR" sz="2400" dirty="0"/>
                  <a:t> (ms)</a:t>
                </a:r>
              </a:p>
            </p:txBody>
          </p:sp>
        </mc:Choice>
        <mc:Fallback xmlns="">
          <p:sp>
            <p:nvSpPr>
              <p:cNvPr id="31" name="ZoneTexte 30"/>
              <p:cNvSpPr txBox="1">
                <a:spLocks noRot="1" noChangeAspect="1" noMove="1" noResize="1" noEditPoints="1" noAdjustHandles="1" noChangeArrowheads="1" noChangeShapeType="1" noTextEdit="1"/>
              </p:cNvSpPr>
              <p:nvPr/>
            </p:nvSpPr>
            <p:spPr>
              <a:xfrm>
                <a:off x="1496367" y="5624665"/>
                <a:ext cx="3270066" cy="461665"/>
              </a:xfrm>
              <a:prstGeom prst="rect">
                <a:avLst/>
              </a:prstGeom>
              <a:blipFill>
                <a:blip r:embed="rId11"/>
                <a:stretch>
                  <a:fillRect t="-10667" b="-30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ZoneTexte 32"/>
              <p:cNvSpPr txBox="1"/>
              <p:nvPr/>
            </p:nvSpPr>
            <p:spPr>
              <a:xfrm rot="16200000">
                <a:off x="-468043" y="3625594"/>
                <a:ext cx="174592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𝑃</m:t>
                          </m:r>
                        </m:e>
                        <m:sub>
                          <m:r>
                            <a:rPr lang="fr-FR" sz="2800" b="0" i="1" smtClean="0">
                              <a:latin typeface="Cambria Math" panose="02040503050406030204" pitchFamily="18" charset="0"/>
                            </a:rPr>
                            <m:t>↓↓</m:t>
                          </m:r>
                        </m:sub>
                      </m:sSub>
                    </m:oMath>
                  </m:oMathPara>
                </a14:m>
                <a:endParaRPr lang="fr-FR" sz="2800" dirty="0"/>
              </a:p>
            </p:txBody>
          </p:sp>
        </mc:Choice>
        <mc:Fallback xmlns="">
          <p:sp>
            <p:nvSpPr>
              <p:cNvPr id="33" name="ZoneTexte 32"/>
              <p:cNvSpPr txBox="1">
                <a:spLocks noRot="1" noChangeAspect="1" noMove="1" noResize="1" noEditPoints="1" noAdjustHandles="1" noChangeArrowheads="1" noChangeShapeType="1" noTextEdit="1"/>
              </p:cNvSpPr>
              <p:nvPr/>
            </p:nvSpPr>
            <p:spPr>
              <a:xfrm rot="16200000">
                <a:off x="-468043" y="3625594"/>
                <a:ext cx="1745920" cy="523220"/>
              </a:xfrm>
              <a:prstGeom prst="rect">
                <a:avLst/>
              </a:prstGeom>
              <a:blipFill>
                <a:blip r:embed="rId1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4" name="ZoneTexte 33"/>
              <p:cNvSpPr txBox="1"/>
              <p:nvPr/>
            </p:nvSpPr>
            <p:spPr>
              <a:xfrm rot="16200000">
                <a:off x="4951107" y="3655985"/>
                <a:ext cx="174592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𝑃</m:t>
                          </m:r>
                        </m:e>
                        <m:sub>
                          <m:r>
                            <a:rPr lang="fr-FR" sz="2800" b="0" i="1" smtClean="0">
                              <a:latin typeface="Cambria Math" panose="02040503050406030204" pitchFamily="18" charset="0"/>
                            </a:rPr>
                            <m:t>↓↓</m:t>
                          </m:r>
                        </m:sub>
                      </m:sSub>
                    </m:oMath>
                  </m:oMathPara>
                </a14:m>
                <a:endParaRPr lang="fr-FR" sz="2800" dirty="0"/>
              </a:p>
            </p:txBody>
          </p:sp>
        </mc:Choice>
        <mc:Fallback xmlns="">
          <p:sp>
            <p:nvSpPr>
              <p:cNvPr id="34" name="ZoneTexte 33"/>
              <p:cNvSpPr txBox="1">
                <a:spLocks noRot="1" noChangeAspect="1" noMove="1" noResize="1" noEditPoints="1" noAdjustHandles="1" noChangeArrowheads="1" noChangeShapeType="1" noTextEdit="1"/>
              </p:cNvSpPr>
              <p:nvPr/>
            </p:nvSpPr>
            <p:spPr>
              <a:xfrm rot="16200000">
                <a:off x="4951107" y="3655985"/>
                <a:ext cx="1745920" cy="523220"/>
              </a:xfrm>
              <a:prstGeom prst="rect">
                <a:avLst/>
              </a:prstGeom>
              <a:blipFill>
                <a:blip r:embed="rId13"/>
                <a:stretch>
                  <a:fillRect/>
                </a:stretch>
              </a:blipFill>
            </p:spPr>
            <p:txBody>
              <a:bodyPr/>
              <a:lstStyle/>
              <a:p>
                <a:r>
                  <a:rPr lang="fr-FR">
                    <a:noFill/>
                  </a:rPr>
                  <a:t> </a:t>
                </a:r>
              </a:p>
            </p:txBody>
          </p:sp>
        </mc:Fallback>
      </mc:AlternateContent>
      <p:sp>
        <p:nvSpPr>
          <p:cNvPr id="35" name="Rectangle 34"/>
          <p:cNvSpPr/>
          <p:nvPr/>
        </p:nvSpPr>
        <p:spPr>
          <a:xfrm>
            <a:off x="3294663" y="2636877"/>
            <a:ext cx="1723905" cy="542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6" name="ZoneTexte 35"/>
              <p:cNvSpPr txBox="1"/>
              <p:nvPr/>
            </p:nvSpPr>
            <p:spPr>
              <a:xfrm>
                <a:off x="2375727" y="4857299"/>
                <a:ext cx="2699457" cy="523220"/>
              </a:xfrm>
              <a:prstGeom prst="rect">
                <a:avLst/>
              </a:prstGeom>
              <a:noFill/>
            </p:spPr>
            <p:txBody>
              <a:bodyPr wrap="none" rtlCol="0">
                <a:spAutoFit/>
              </a:bodyPr>
              <a:lstStyle/>
              <a:p>
                <a:r>
                  <a:rPr lang="fr-FR" sz="2800" b="0" dirty="0">
                    <a:solidFill>
                      <a:srgbClr val="FF0000"/>
                    </a:solidFill>
                  </a:rPr>
                  <a:t>Spin 1, </a:t>
                </a:r>
                <a14:m>
                  <m:oMath xmlns:m="http://schemas.openxmlformats.org/officeDocument/2006/math">
                    <m:sSubSup>
                      <m:sSubSupPr>
                        <m:ctrlPr>
                          <a:rPr lang="fr-FR" sz="2800" b="0" i="1" smtClean="0">
                            <a:solidFill>
                              <a:srgbClr val="FF0000"/>
                            </a:solidFill>
                            <a:latin typeface="Cambria Math" panose="02040503050406030204" pitchFamily="18" charset="0"/>
                          </a:rPr>
                        </m:ctrlPr>
                      </m:sSubSupPr>
                      <m:e>
                        <m:r>
                          <a:rPr lang="fr-FR" sz="2800" b="0" i="1" smtClean="0">
                            <a:solidFill>
                              <a:srgbClr val="FF0000"/>
                            </a:solidFill>
                            <a:latin typeface="Cambria Math" panose="02040503050406030204" pitchFamily="18" charset="0"/>
                          </a:rPr>
                          <m:t>𝑇</m:t>
                        </m:r>
                      </m:e>
                      <m:sub>
                        <m:r>
                          <a:rPr lang="fr-FR" sz="2800" b="0" i="1" smtClean="0">
                            <a:solidFill>
                              <a:srgbClr val="FF0000"/>
                            </a:solidFill>
                            <a:latin typeface="Cambria Math" panose="02040503050406030204" pitchFamily="18" charset="0"/>
                          </a:rPr>
                          <m:t>2</m:t>
                        </m:r>
                      </m:sub>
                      <m:sup>
                        <m:r>
                          <a:rPr lang="fr-FR" sz="2800" b="0" i="1" smtClean="0">
                            <a:solidFill>
                              <a:srgbClr val="FF0000"/>
                            </a:solidFill>
                            <a:latin typeface="Cambria Math" panose="02040503050406030204" pitchFamily="18" charset="0"/>
                          </a:rPr>
                          <m:t>∗</m:t>
                        </m:r>
                      </m:sup>
                    </m:sSubSup>
                    <m:r>
                      <a:rPr lang="fr-FR" sz="2800" b="0" i="1" smtClean="0">
                        <a:solidFill>
                          <a:srgbClr val="FF0000"/>
                        </a:solidFill>
                        <a:latin typeface="Cambria Math" panose="02040503050406030204" pitchFamily="18" charset="0"/>
                      </a:rPr>
                      <m:t>=0.8</m:t>
                    </m:r>
                  </m:oMath>
                </a14:m>
                <a:r>
                  <a:rPr lang="fr-FR" sz="2800" dirty="0">
                    <a:solidFill>
                      <a:srgbClr val="FF0000"/>
                    </a:solidFill>
                  </a:rPr>
                  <a:t>s</a:t>
                </a:r>
              </a:p>
            </p:txBody>
          </p:sp>
        </mc:Choice>
        <mc:Fallback xmlns="">
          <p:sp>
            <p:nvSpPr>
              <p:cNvPr id="36" name="ZoneTexte 35"/>
              <p:cNvSpPr txBox="1">
                <a:spLocks noRot="1" noChangeAspect="1" noMove="1" noResize="1" noEditPoints="1" noAdjustHandles="1" noChangeArrowheads="1" noChangeShapeType="1" noTextEdit="1"/>
              </p:cNvSpPr>
              <p:nvPr/>
            </p:nvSpPr>
            <p:spPr>
              <a:xfrm>
                <a:off x="2375727" y="4857299"/>
                <a:ext cx="2699457" cy="523220"/>
              </a:xfrm>
              <a:prstGeom prst="rect">
                <a:avLst/>
              </a:prstGeom>
              <a:blipFill>
                <a:blip r:embed="rId14"/>
                <a:stretch>
                  <a:fillRect l="-4740" t="-11628" r="-3386" b="-32558"/>
                </a:stretch>
              </a:blipFill>
            </p:spPr>
            <p:txBody>
              <a:bodyPr/>
              <a:lstStyle/>
              <a:p>
                <a:r>
                  <a:rPr lang="fr-FR">
                    <a:noFill/>
                  </a:rPr>
                  <a:t> </a:t>
                </a:r>
              </a:p>
            </p:txBody>
          </p:sp>
        </mc:Fallback>
      </mc:AlternateContent>
    </p:spTree>
    <p:extLst>
      <p:ext uri="{BB962C8B-B14F-4D97-AF65-F5344CB8AC3E}">
        <p14:creationId xmlns:p14="http://schemas.microsoft.com/office/powerpoint/2010/main" val="219154968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785118" y="2033271"/>
            <a:ext cx="5922340" cy="4575943"/>
          </a:xfrm>
          <a:prstGeom prst="rect">
            <a:avLst/>
          </a:prstGeom>
        </p:spPr>
      </p:pic>
      <p:sp>
        <p:nvSpPr>
          <p:cNvPr id="4" name="Rectangle 3"/>
          <p:cNvSpPr/>
          <p:nvPr/>
        </p:nvSpPr>
        <p:spPr>
          <a:xfrm>
            <a:off x="4710228" y="1892981"/>
            <a:ext cx="3327991" cy="233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0" name="ZoneTexte 9"/>
              <p:cNvSpPr txBox="1"/>
              <p:nvPr/>
            </p:nvSpPr>
            <p:spPr>
              <a:xfrm>
                <a:off x="1875959" y="3593811"/>
                <a:ext cx="90915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3600" b="0" i="1" smtClean="0">
                              <a:latin typeface="Cambria Math" panose="02040503050406030204" pitchFamily="18" charset="0"/>
                            </a:rPr>
                          </m:ctrlPr>
                        </m:sSubPr>
                        <m:e>
                          <m:r>
                            <a:rPr lang="fr-FR" sz="3600" b="0" i="1" smtClean="0">
                              <a:latin typeface="Cambria Math" panose="02040503050406030204" pitchFamily="18" charset="0"/>
                            </a:rPr>
                            <m:t>𝑃</m:t>
                          </m:r>
                        </m:e>
                        <m:sub>
                          <m:r>
                            <a:rPr lang="fr-FR" sz="3600" b="0" i="1" smtClean="0">
                              <a:latin typeface="Cambria Math" panose="02040503050406030204" pitchFamily="18" charset="0"/>
                            </a:rPr>
                            <m:t>↓</m:t>
                          </m:r>
                          <m:r>
                            <a:rPr lang="fr-FR" sz="3600" i="1">
                              <a:latin typeface="Cambria Math" panose="02040503050406030204" pitchFamily="18" charset="0"/>
                            </a:rPr>
                            <m:t>↓</m:t>
                          </m:r>
                        </m:sub>
                      </m:sSub>
                    </m:oMath>
                  </m:oMathPara>
                </a14:m>
                <a:endParaRPr lang="fr-FR" sz="3600" dirty="0"/>
              </a:p>
            </p:txBody>
          </p:sp>
        </mc:Choice>
        <mc:Fallback xmlns="">
          <p:sp>
            <p:nvSpPr>
              <p:cNvPr id="10" name="ZoneTexte 9"/>
              <p:cNvSpPr txBox="1">
                <a:spLocks noRot="1" noChangeAspect="1" noMove="1" noResize="1" noEditPoints="1" noAdjustHandles="1" noChangeArrowheads="1" noChangeShapeType="1" noTextEdit="1"/>
              </p:cNvSpPr>
              <p:nvPr/>
            </p:nvSpPr>
            <p:spPr>
              <a:xfrm>
                <a:off x="1875959" y="3593811"/>
                <a:ext cx="909159" cy="646331"/>
              </a:xfrm>
              <a:prstGeom prst="rect">
                <a:avLst/>
              </a:prstGeom>
              <a:blipFill>
                <a:blip r:embed="rId4"/>
                <a:stretch>
                  <a:fillRect/>
                </a:stretch>
              </a:blipFill>
            </p:spPr>
            <p:txBody>
              <a:bodyPr/>
              <a:lstStyle/>
              <a:p>
                <a:r>
                  <a:rPr lang="fr-FR">
                    <a:noFill/>
                  </a:rPr>
                  <a:t> </a:t>
                </a:r>
              </a:p>
            </p:txBody>
          </p:sp>
        </mc:Fallback>
      </mc:AlternateContent>
      <p:sp>
        <p:nvSpPr>
          <p:cNvPr id="11" name="Rectangle 10"/>
          <p:cNvSpPr/>
          <p:nvPr/>
        </p:nvSpPr>
        <p:spPr>
          <a:xfrm>
            <a:off x="5475768" y="2296643"/>
            <a:ext cx="2860157" cy="8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2" name="ZoneTexte 11"/>
              <p:cNvSpPr txBox="1"/>
              <p:nvPr/>
            </p:nvSpPr>
            <p:spPr>
              <a:xfrm>
                <a:off x="5237863" y="4969598"/>
                <a:ext cx="3013004" cy="584775"/>
              </a:xfrm>
              <a:prstGeom prst="rect">
                <a:avLst/>
              </a:prstGeom>
              <a:noFill/>
            </p:spPr>
            <p:txBody>
              <a:bodyPr wrap="none" rtlCol="0">
                <a:spAutoFit/>
              </a:bodyPr>
              <a:lstStyle/>
              <a:p>
                <a:r>
                  <a:rPr lang="fr-FR" sz="3200" b="0" dirty="0">
                    <a:solidFill>
                      <a:srgbClr val="FF0000"/>
                    </a:solidFill>
                  </a:rPr>
                  <a:t>Spin 1  </a:t>
                </a:r>
                <a14:m>
                  <m:oMath xmlns:m="http://schemas.openxmlformats.org/officeDocument/2006/math">
                    <m:sSub>
                      <m:sSubPr>
                        <m:ctrlPr>
                          <a:rPr lang="fr-FR" sz="3200" b="0" i="1" smtClean="0">
                            <a:solidFill>
                              <a:srgbClr val="FF0000"/>
                            </a:solidFill>
                            <a:latin typeface="Cambria Math" panose="02040503050406030204" pitchFamily="18" charset="0"/>
                          </a:rPr>
                        </m:ctrlPr>
                      </m:sSubPr>
                      <m:e>
                        <m:r>
                          <a:rPr lang="fr-FR" sz="3200" b="0" i="1" smtClean="0">
                            <a:solidFill>
                              <a:srgbClr val="FF0000"/>
                            </a:solidFill>
                            <a:latin typeface="Cambria Math" panose="02040503050406030204" pitchFamily="18" charset="0"/>
                          </a:rPr>
                          <m:t>𝑇</m:t>
                        </m:r>
                      </m:e>
                      <m:sub>
                        <m:r>
                          <a:rPr lang="fr-FR" sz="3200" b="0" i="1" smtClean="0">
                            <a:solidFill>
                              <a:srgbClr val="FF0000"/>
                            </a:solidFill>
                            <a:latin typeface="Cambria Math" panose="02040503050406030204" pitchFamily="18" charset="0"/>
                          </a:rPr>
                          <m:t>2</m:t>
                        </m:r>
                      </m:sub>
                    </m:sSub>
                    <m:r>
                      <a:rPr lang="fr-FR" sz="3200" b="0" i="1" smtClean="0">
                        <a:solidFill>
                          <a:srgbClr val="FF0000"/>
                        </a:solidFill>
                        <a:latin typeface="Cambria Math" panose="02040503050406030204" pitchFamily="18" charset="0"/>
                      </a:rPr>
                      <m:t>=2.6</m:t>
                    </m:r>
                  </m:oMath>
                </a14:m>
                <a:r>
                  <a:rPr lang="fr-FR" sz="3200" dirty="0">
                    <a:solidFill>
                      <a:srgbClr val="FF0000"/>
                    </a:solidFill>
                  </a:rPr>
                  <a:t>s</a:t>
                </a:r>
              </a:p>
            </p:txBody>
          </p:sp>
        </mc:Choice>
        <mc:Fallback xmlns="">
          <p:sp>
            <p:nvSpPr>
              <p:cNvPr id="12" name="ZoneTexte 11"/>
              <p:cNvSpPr txBox="1">
                <a:spLocks noRot="1" noChangeAspect="1" noMove="1" noResize="1" noEditPoints="1" noAdjustHandles="1" noChangeArrowheads="1" noChangeShapeType="1" noTextEdit="1"/>
              </p:cNvSpPr>
              <p:nvPr/>
            </p:nvSpPr>
            <p:spPr>
              <a:xfrm>
                <a:off x="5237863" y="4969598"/>
                <a:ext cx="3013004" cy="584775"/>
              </a:xfrm>
              <a:prstGeom prst="rect">
                <a:avLst/>
              </a:prstGeom>
              <a:blipFill>
                <a:blip r:embed="rId5"/>
                <a:stretch>
                  <a:fillRect l="-5061" t="-12500" r="-4453" b="-34375"/>
                </a:stretch>
              </a:blipFill>
            </p:spPr>
            <p:txBody>
              <a:bodyPr/>
              <a:lstStyle/>
              <a:p>
                <a:r>
                  <a:rPr lang="fr-FR">
                    <a:noFill/>
                  </a:rPr>
                  <a:t> </a:t>
                </a:r>
              </a:p>
            </p:txBody>
          </p:sp>
        </mc:Fallback>
      </mc:AlternateContent>
      <p:cxnSp>
        <p:nvCxnSpPr>
          <p:cNvPr id="8" name="Connecteur droit avec flèche 7"/>
          <p:cNvCxnSpPr/>
          <p:nvPr/>
        </p:nvCxnSpPr>
        <p:spPr>
          <a:xfrm>
            <a:off x="3179133" y="1781216"/>
            <a:ext cx="55283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37769" y="1239142"/>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7661381" y="1236601"/>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4" name="ZoneTexte 13"/>
              <p:cNvSpPr txBox="1"/>
              <p:nvPr/>
            </p:nvSpPr>
            <p:spPr>
              <a:xfrm>
                <a:off x="3179919" y="833242"/>
                <a:ext cx="88293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14" name="ZoneTexte 13"/>
              <p:cNvSpPr txBox="1">
                <a:spLocks noRot="1" noChangeAspect="1" noMove="1" noResize="1" noEditPoints="1" noAdjustHandles="1" noChangeArrowheads="1" noChangeShapeType="1" noTextEdit="1"/>
              </p:cNvSpPr>
              <p:nvPr/>
            </p:nvSpPr>
            <p:spPr>
              <a:xfrm>
                <a:off x="3179919" y="833242"/>
                <a:ext cx="882934" cy="369332"/>
              </a:xfrm>
              <a:prstGeom prst="rect">
                <a:avLst/>
              </a:prstGeom>
              <a:blipFill>
                <a:blip r:embed="rId6"/>
                <a:stretch>
                  <a:fillRect l="-2083" b="-13333"/>
                </a:stretch>
              </a:blipFill>
            </p:spPr>
            <p:txBody>
              <a:bodyPr/>
              <a:lstStyle/>
              <a:p>
                <a:r>
                  <a:rPr lang="fr-FR">
                    <a:noFill/>
                  </a:rPr>
                  <a:t> </a:t>
                </a:r>
              </a:p>
            </p:txBody>
          </p:sp>
        </mc:Fallback>
      </mc:AlternateContent>
      <p:sp>
        <p:nvSpPr>
          <p:cNvPr id="15" name="ZoneTexte 14"/>
          <p:cNvSpPr txBox="1"/>
          <p:nvPr/>
        </p:nvSpPr>
        <p:spPr>
          <a:xfrm>
            <a:off x="7579974" y="805212"/>
            <a:ext cx="459741" cy="369332"/>
          </a:xfrm>
          <a:prstGeom prst="rect">
            <a:avLst/>
          </a:prstGeom>
          <a:noFill/>
        </p:spPr>
        <p:txBody>
          <a:bodyPr wrap="none" rtlCol="0">
            <a:spAutoFit/>
          </a:bodyPr>
          <a:lstStyle/>
          <a:p>
            <a:pPr algn="ctr"/>
            <a:r>
              <a:rPr lang="fr-FR" dirty="0"/>
              <a:t>RO</a:t>
            </a:r>
          </a:p>
        </p:txBody>
      </p:sp>
      <p:grpSp>
        <p:nvGrpSpPr>
          <p:cNvPr id="16" name="Groupe 15"/>
          <p:cNvGrpSpPr/>
          <p:nvPr/>
        </p:nvGrpSpPr>
        <p:grpSpPr>
          <a:xfrm>
            <a:off x="4062850" y="1313020"/>
            <a:ext cx="522525" cy="469759"/>
            <a:chOff x="2582182" y="1529848"/>
            <a:chExt cx="1204407" cy="469759"/>
          </a:xfrm>
        </p:grpSpPr>
        <p:sp>
          <p:nvSpPr>
            <p:cNvPr id="17" name="Forme libre 16"/>
            <p:cNvSpPr/>
            <p:nvPr/>
          </p:nvSpPr>
          <p:spPr>
            <a:xfrm>
              <a:off x="2582182" y="152984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2585726" y="173657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19" name="ZoneTexte 18"/>
              <p:cNvSpPr txBox="1"/>
              <p:nvPr/>
            </p:nvSpPr>
            <p:spPr>
              <a:xfrm>
                <a:off x="3965139" y="836965"/>
                <a:ext cx="7342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𝜋</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2</m:t>
                          </m:r>
                        </m:e>
                        <m:sub>
                          <m:r>
                            <a:rPr lang="fr-FR" b="0" i="1" smtClean="0">
                              <a:latin typeface="Cambria Math" panose="02040503050406030204" pitchFamily="18" charset="0"/>
                            </a:rPr>
                            <m:t>𝑥</m:t>
                          </m:r>
                        </m:sub>
                      </m:sSub>
                    </m:oMath>
                  </m:oMathPara>
                </a14:m>
                <a:endParaRPr lang="fr-FR" dirty="0"/>
              </a:p>
            </p:txBody>
          </p:sp>
        </mc:Choice>
        <mc:Fallback xmlns="">
          <p:sp>
            <p:nvSpPr>
              <p:cNvPr id="19" name="ZoneTexte 18"/>
              <p:cNvSpPr txBox="1">
                <a:spLocks noRot="1" noChangeAspect="1" noMove="1" noResize="1" noEditPoints="1" noAdjustHandles="1" noChangeArrowheads="1" noChangeShapeType="1" noTextEdit="1"/>
              </p:cNvSpPr>
              <p:nvPr/>
            </p:nvSpPr>
            <p:spPr>
              <a:xfrm>
                <a:off x="3965139" y="836965"/>
                <a:ext cx="734240" cy="369332"/>
              </a:xfrm>
              <a:prstGeom prst="rect">
                <a:avLst/>
              </a:prstGeom>
              <a:blipFill>
                <a:blip r:embed="rId7"/>
                <a:stretch>
                  <a:fillRect b="-13115"/>
                </a:stretch>
              </a:blipFill>
            </p:spPr>
            <p:txBody>
              <a:bodyPr/>
              <a:lstStyle/>
              <a:p>
                <a:r>
                  <a:rPr lang="fr-FR">
                    <a:noFill/>
                  </a:rPr>
                  <a:t> </a:t>
                </a:r>
              </a:p>
            </p:txBody>
          </p:sp>
        </mc:Fallback>
      </mc:AlternateContent>
      <p:grpSp>
        <p:nvGrpSpPr>
          <p:cNvPr id="20" name="Groupe 19"/>
          <p:cNvGrpSpPr/>
          <p:nvPr/>
        </p:nvGrpSpPr>
        <p:grpSpPr>
          <a:xfrm>
            <a:off x="6926555" y="1316563"/>
            <a:ext cx="522525" cy="469759"/>
            <a:chOff x="2582182" y="1529848"/>
            <a:chExt cx="1204407" cy="469759"/>
          </a:xfrm>
        </p:grpSpPr>
        <p:sp>
          <p:nvSpPr>
            <p:cNvPr id="21" name="Forme libre 20"/>
            <p:cNvSpPr/>
            <p:nvPr/>
          </p:nvSpPr>
          <p:spPr>
            <a:xfrm>
              <a:off x="2582182" y="152984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21"/>
            <p:cNvSpPr/>
            <p:nvPr/>
          </p:nvSpPr>
          <p:spPr>
            <a:xfrm>
              <a:off x="2585726" y="173657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23" name="ZoneTexte 22"/>
              <p:cNvSpPr txBox="1"/>
              <p:nvPr/>
            </p:nvSpPr>
            <p:spPr>
              <a:xfrm>
                <a:off x="6733149" y="840508"/>
                <a:ext cx="9561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𝜋</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2</m:t>
                          </m:r>
                        </m:e>
                        <m:sub>
                          <m:r>
                            <a:rPr lang="fr-FR" b="0" i="1" smtClean="0">
                              <a:latin typeface="Cambria Math" panose="02040503050406030204" pitchFamily="18" charset="0"/>
                            </a:rPr>
                            <m:t>𝛿𝜔𝜏</m:t>
                          </m:r>
                        </m:sub>
                      </m:sSub>
                    </m:oMath>
                  </m:oMathPara>
                </a14:m>
                <a:endParaRPr lang="fr-FR" dirty="0"/>
              </a:p>
            </p:txBody>
          </p:sp>
        </mc:Choice>
        <mc:Fallback xmlns="">
          <p:sp>
            <p:nvSpPr>
              <p:cNvPr id="23" name="ZoneTexte 22"/>
              <p:cNvSpPr txBox="1">
                <a:spLocks noRot="1" noChangeAspect="1" noMove="1" noResize="1" noEditPoints="1" noAdjustHandles="1" noChangeArrowheads="1" noChangeShapeType="1" noTextEdit="1"/>
              </p:cNvSpPr>
              <p:nvPr/>
            </p:nvSpPr>
            <p:spPr>
              <a:xfrm>
                <a:off x="6733149" y="840508"/>
                <a:ext cx="956159" cy="369332"/>
              </a:xfrm>
              <a:prstGeom prst="rect">
                <a:avLst/>
              </a:prstGeom>
              <a:blipFill>
                <a:blip r:embed="rId8"/>
                <a:stretch>
                  <a:fillRect b="-13333"/>
                </a:stretch>
              </a:blipFill>
            </p:spPr>
            <p:txBody>
              <a:bodyPr/>
              <a:lstStyle/>
              <a:p>
                <a:r>
                  <a:rPr lang="fr-FR">
                    <a:noFill/>
                  </a:rPr>
                  <a:t> </a:t>
                </a:r>
              </a:p>
            </p:txBody>
          </p:sp>
        </mc:Fallback>
      </mc:AlternateContent>
      <p:cxnSp>
        <p:nvCxnSpPr>
          <p:cNvPr id="24" name="Connecteur droit avec flèche 23"/>
          <p:cNvCxnSpPr/>
          <p:nvPr/>
        </p:nvCxnSpPr>
        <p:spPr>
          <a:xfrm>
            <a:off x="4295551" y="1686400"/>
            <a:ext cx="1450737" cy="0"/>
          </a:xfrm>
          <a:prstGeom prst="straightConnector1">
            <a:avLst/>
          </a:prstGeom>
          <a:ln>
            <a:solidFill>
              <a:schemeClr val="accent6">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p:cNvSpPr txBox="1"/>
              <p:nvPr/>
            </p:nvSpPr>
            <p:spPr>
              <a:xfrm>
                <a:off x="4841309" y="1346943"/>
                <a:ext cx="3483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𝜏</m:t>
                      </m:r>
                    </m:oMath>
                  </m:oMathPara>
                </a14:m>
                <a:endParaRPr lang="fr-FR" dirty="0"/>
              </a:p>
            </p:txBody>
          </p:sp>
        </mc:Choice>
        <mc:Fallback xmlns="">
          <p:sp>
            <p:nvSpPr>
              <p:cNvPr id="25" name="ZoneTexte 24"/>
              <p:cNvSpPr txBox="1">
                <a:spLocks noRot="1" noChangeAspect="1" noMove="1" noResize="1" noEditPoints="1" noAdjustHandles="1" noChangeArrowheads="1" noChangeShapeType="1" noTextEdit="1"/>
              </p:cNvSpPr>
              <p:nvPr/>
            </p:nvSpPr>
            <p:spPr>
              <a:xfrm>
                <a:off x="4841309" y="1346943"/>
                <a:ext cx="348300" cy="369332"/>
              </a:xfrm>
              <a:prstGeom prst="rect">
                <a:avLst/>
              </a:prstGeom>
              <a:blipFill>
                <a:blip r:embed="rId9"/>
                <a:stretch>
                  <a:fillRect/>
                </a:stretch>
              </a:blipFill>
            </p:spPr>
            <p:txBody>
              <a:bodyPr/>
              <a:lstStyle/>
              <a:p>
                <a:r>
                  <a:rPr lang="fr-FR">
                    <a:noFill/>
                  </a:rPr>
                  <a:t> </a:t>
                </a:r>
              </a:p>
            </p:txBody>
          </p:sp>
        </mc:Fallback>
      </mc:AlternateContent>
      <p:grpSp>
        <p:nvGrpSpPr>
          <p:cNvPr id="26" name="Groupe 25"/>
          <p:cNvGrpSpPr/>
          <p:nvPr/>
        </p:nvGrpSpPr>
        <p:grpSpPr>
          <a:xfrm>
            <a:off x="5363562" y="1316562"/>
            <a:ext cx="819323" cy="469759"/>
            <a:chOff x="2582182" y="1529848"/>
            <a:chExt cx="1204407" cy="469759"/>
          </a:xfrm>
        </p:grpSpPr>
        <p:sp>
          <p:nvSpPr>
            <p:cNvPr id="27" name="Forme libre 26"/>
            <p:cNvSpPr/>
            <p:nvPr/>
          </p:nvSpPr>
          <p:spPr>
            <a:xfrm>
              <a:off x="2582182" y="1529848"/>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2585726" y="1736575"/>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29" name="ZoneTexte 28"/>
              <p:cNvSpPr txBox="1"/>
              <p:nvPr/>
            </p:nvSpPr>
            <p:spPr>
              <a:xfrm>
                <a:off x="5171336" y="840508"/>
                <a:ext cx="1151293"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𝜋</m:t>
                          </m:r>
                        </m:e>
                        <m:sub>
                          <m:r>
                            <a:rPr lang="fr-FR" b="0" i="1" smtClean="0">
                              <a:latin typeface="Cambria Math" panose="02040503050406030204" pitchFamily="18" charset="0"/>
                            </a:rPr>
                            <m:t>𝑦</m:t>
                          </m:r>
                        </m:sub>
                      </m:sSub>
                    </m:oMath>
                  </m:oMathPara>
                </a14:m>
                <a:endParaRPr lang="fr-FR" dirty="0"/>
              </a:p>
            </p:txBody>
          </p:sp>
        </mc:Choice>
        <mc:Fallback xmlns="">
          <p:sp>
            <p:nvSpPr>
              <p:cNvPr id="29" name="ZoneTexte 28"/>
              <p:cNvSpPr txBox="1">
                <a:spLocks noRot="1" noChangeAspect="1" noMove="1" noResize="1" noEditPoints="1" noAdjustHandles="1" noChangeArrowheads="1" noChangeShapeType="1" noTextEdit="1"/>
              </p:cNvSpPr>
              <p:nvPr/>
            </p:nvSpPr>
            <p:spPr>
              <a:xfrm>
                <a:off x="5171336" y="840508"/>
                <a:ext cx="1151293" cy="391261"/>
              </a:xfrm>
              <a:prstGeom prst="rect">
                <a:avLst/>
              </a:prstGeom>
              <a:blipFill>
                <a:blip r:embed="rId10"/>
                <a:stretch>
                  <a:fillRect b="-3125"/>
                </a:stretch>
              </a:blipFill>
            </p:spPr>
            <p:txBody>
              <a:bodyPr/>
              <a:lstStyle/>
              <a:p>
                <a:r>
                  <a:rPr lang="fr-FR">
                    <a:noFill/>
                  </a:rPr>
                  <a:t> </a:t>
                </a:r>
              </a:p>
            </p:txBody>
          </p:sp>
        </mc:Fallback>
      </mc:AlternateContent>
      <p:cxnSp>
        <p:nvCxnSpPr>
          <p:cNvPr id="30" name="Connecteur droit avec flèche 29"/>
          <p:cNvCxnSpPr/>
          <p:nvPr/>
        </p:nvCxnSpPr>
        <p:spPr>
          <a:xfrm>
            <a:off x="5777020" y="1689941"/>
            <a:ext cx="1450737" cy="0"/>
          </a:xfrm>
          <a:prstGeom prst="straightConnector1">
            <a:avLst/>
          </a:prstGeom>
          <a:ln>
            <a:solidFill>
              <a:schemeClr val="accent6">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p:cNvSpPr txBox="1"/>
              <p:nvPr/>
            </p:nvSpPr>
            <p:spPr>
              <a:xfrm>
                <a:off x="6375939" y="1339854"/>
                <a:ext cx="3483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𝜏</m:t>
                      </m:r>
                    </m:oMath>
                  </m:oMathPara>
                </a14:m>
                <a:endParaRPr lang="fr-FR" dirty="0"/>
              </a:p>
            </p:txBody>
          </p:sp>
        </mc:Choice>
        <mc:Fallback xmlns="">
          <p:sp>
            <p:nvSpPr>
              <p:cNvPr id="31" name="ZoneTexte 30"/>
              <p:cNvSpPr txBox="1">
                <a:spLocks noRot="1" noChangeAspect="1" noMove="1" noResize="1" noEditPoints="1" noAdjustHandles="1" noChangeArrowheads="1" noChangeShapeType="1" noTextEdit="1"/>
              </p:cNvSpPr>
              <p:nvPr/>
            </p:nvSpPr>
            <p:spPr>
              <a:xfrm>
                <a:off x="6375939" y="1339854"/>
                <a:ext cx="348300" cy="369332"/>
              </a:xfrm>
              <a:prstGeom prst="rect">
                <a:avLst/>
              </a:prstGeom>
              <a:blipFill>
                <a:blip r:embed="rId11"/>
                <a:stretch>
                  <a:fillRect/>
                </a:stretch>
              </a:blipFill>
            </p:spPr>
            <p:txBody>
              <a:bodyPr/>
              <a:lstStyle/>
              <a:p>
                <a:r>
                  <a:rPr lang="fr-FR">
                    <a:noFill/>
                  </a:rPr>
                  <a:t> </a:t>
                </a:r>
              </a:p>
            </p:txBody>
          </p:sp>
        </mc:Fallback>
      </mc:AlternateContent>
      <p:sp>
        <p:nvSpPr>
          <p:cNvPr id="32" name="ZoneTexte 31"/>
          <p:cNvSpPr txBox="1"/>
          <p:nvPr/>
        </p:nvSpPr>
        <p:spPr>
          <a:xfrm>
            <a:off x="367624" y="179287"/>
            <a:ext cx="11557844" cy="584775"/>
          </a:xfrm>
          <a:prstGeom prst="rect">
            <a:avLst/>
          </a:prstGeom>
          <a:noFill/>
        </p:spPr>
        <p:txBody>
          <a:bodyPr wrap="none" rtlCol="0">
            <a:spAutoFit/>
          </a:bodyPr>
          <a:lstStyle/>
          <a:p>
            <a:r>
              <a:rPr lang="fr-FR" sz="3200" dirty="0" err="1">
                <a:solidFill>
                  <a:srgbClr val="FF0000"/>
                </a:solidFill>
              </a:rPr>
              <a:t>Nuclear</a:t>
            </a:r>
            <a:r>
              <a:rPr lang="fr-FR" sz="3200" dirty="0">
                <a:solidFill>
                  <a:srgbClr val="FF0000"/>
                </a:solidFill>
              </a:rPr>
              <a:t> spin </a:t>
            </a:r>
            <a:r>
              <a:rPr lang="fr-FR" sz="3200" dirty="0" err="1">
                <a:solidFill>
                  <a:srgbClr val="FF0000"/>
                </a:solidFill>
              </a:rPr>
              <a:t>coherence</a:t>
            </a:r>
            <a:r>
              <a:rPr lang="fr-FR" sz="3200" dirty="0">
                <a:solidFill>
                  <a:srgbClr val="FF0000"/>
                </a:solidFill>
              </a:rPr>
              <a:t> time </a:t>
            </a:r>
            <a:r>
              <a:rPr lang="fr-FR" sz="3200" dirty="0" err="1">
                <a:solidFill>
                  <a:srgbClr val="FF0000"/>
                </a:solidFill>
              </a:rPr>
              <a:t>measured</a:t>
            </a:r>
            <a:r>
              <a:rPr lang="fr-FR" sz="3200" dirty="0">
                <a:solidFill>
                  <a:srgbClr val="FF0000"/>
                </a:solidFill>
              </a:rPr>
              <a:t> by </a:t>
            </a:r>
            <a:r>
              <a:rPr lang="fr-FR" sz="3200" dirty="0" err="1">
                <a:solidFill>
                  <a:srgbClr val="FF0000"/>
                </a:solidFill>
              </a:rPr>
              <a:t>stimulated</a:t>
            </a:r>
            <a:r>
              <a:rPr lang="fr-FR" sz="3200" dirty="0">
                <a:solidFill>
                  <a:srgbClr val="FF0000"/>
                </a:solidFill>
              </a:rPr>
              <a:t> Raman </a:t>
            </a:r>
            <a:r>
              <a:rPr lang="fr-FR" sz="3200" dirty="0" err="1">
                <a:solidFill>
                  <a:srgbClr val="FF0000"/>
                </a:solidFill>
              </a:rPr>
              <a:t>driving</a:t>
            </a:r>
            <a:endParaRPr lang="fr-FR" sz="3200" dirty="0">
              <a:solidFill>
                <a:srgbClr val="FF0000"/>
              </a:solidFill>
            </a:endParaRPr>
          </a:p>
        </p:txBody>
      </p:sp>
      <p:sp>
        <p:nvSpPr>
          <p:cNvPr id="6" name="ZoneTexte 5"/>
          <p:cNvSpPr txBox="1"/>
          <p:nvPr/>
        </p:nvSpPr>
        <p:spPr>
          <a:xfrm>
            <a:off x="8803758" y="4554099"/>
            <a:ext cx="3199787" cy="830997"/>
          </a:xfrm>
          <a:prstGeom prst="rect">
            <a:avLst/>
          </a:prstGeom>
          <a:noFill/>
        </p:spPr>
        <p:txBody>
          <a:bodyPr wrap="none" rtlCol="0">
            <a:spAutoFit/>
          </a:bodyPr>
          <a:lstStyle/>
          <a:p>
            <a:r>
              <a:rPr lang="fr-FR" sz="2400" dirty="0" err="1"/>
              <a:t>Also</a:t>
            </a:r>
            <a:r>
              <a:rPr lang="fr-FR" sz="2400" dirty="0"/>
              <a:t> </a:t>
            </a:r>
            <a:r>
              <a:rPr lang="fr-FR" sz="2400" dirty="0" err="1"/>
              <a:t>limited</a:t>
            </a:r>
            <a:r>
              <a:rPr lang="fr-FR" sz="2400" dirty="0"/>
              <a:t> by </a:t>
            </a:r>
            <a:r>
              <a:rPr lang="fr-FR" sz="2400" dirty="0" err="1"/>
              <a:t>electron</a:t>
            </a:r>
            <a:r>
              <a:rPr lang="fr-FR" sz="2400" dirty="0"/>
              <a:t> </a:t>
            </a:r>
          </a:p>
          <a:p>
            <a:r>
              <a:rPr lang="fr-FR" sz="2400" dirty="0"/>
              <a:t>spin thermal excitation</a:t>
            </a:r>
          </a:p>
        </p:txBody>
      </p:sp>
    </p:spTree>
    <p:extLst>
      <p:ext uri="{BB962C8B-B14F-4D97-AF65-F5344CB8AC3E}">
        <p14:creationId xmlns:p14="http://schemas.microsoft.com/office/powerpoint/2010/main" val="261300270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p:nvPr/>
        </p:nvSpPr>
        <p:spPr>
          <a:xfrm>
            <a:off x="5489214" y="251549"/>
            <a:ext cx="1504131" cy="584775"/>
          </a:xfrm>
          <a:prstGeom prst="rect">
            <a:avLst/>
          </a:prstGeom>
          <a:noFill/>
        </p:spPr>
        <p:txBody>
          <a:bodyPr wrap="none" rtlCol="0">
            <a:spAutoFit/>
          </a:bodyPr>
          <a:lstStyle/>
          <a:p>
            <a:pPr algn="ctr"/>
            <a:r>
              <a:rPr lang="fr-FR" sz="3200" dirty="0" err="1">
                <a:solidFill>
                  <a:srgbClr val="FF0000"/>
                </a:solidFill>
              </a:rPr>
              <a:t>Wishlist</a:t>
            </a:r>
            <a:endParaRPr lang="fr-FR" sz="3200" dirty="0">
              <a:solidFill>
                <a:srgbClr val="FF0000"/>
              </a:solidFill>
            </a:endParaRPr>
          </a:p>
        </p:txBody>
      </p:sp>
      <p:grpSp>
        <p:nvGrpSpPr>
          <p:cNvPr id="9" name="Group 8"/>
          <p:cNvGrpSpPr/>
          <p:nvPr/>
        </p:nvGrpSpPr>
        <p:grpSpPr>
          <a:xfrm>
            <a:off x="3066278" y="1237673"/>
            <a:ext cx="6350000" cy="3953164"/>
            <a:chOff x="2667000" y="0"/>
            <a:chExt cx="6350000" cy="395316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7745"/>
            <a:stretch/>
          </p:blipFill>
          <p:spPr>
            <a:xfrm>
              <a:off x="2667000" y="0"/>
              <a:ext cx="6350000" cy="3953164"/>
            </a:xfrm>
            <a:prstGeom prst="rect">
              <a:avLst/>
            </a:prstGeom>
          </p:spPr>
        </p:pic>
        <p:sp>
          <p:nvSpPr>
            <p:cNvPr id="6" name="ZoneTexte 29"/>
            <p:cNvSpPr txBox="1"/>
            <p:nvPr/>
          </p:nvSpPr>
          <p:spPr>
            <a:xfrm>
              <a:off x="3946897" y="1888915"/>
              <a:ext cx="3790205" cy="1938992"/>
            </a:xfrm>
            <a:prstGeom prst="rect">
              <a:avLst/>
            </a:prstGeom>
            <a:noFill/>
          </p:spPr>
          <p:txBody>
            <a:bodyPr wrap="none" rtlCol="0">
              <a:spAutoFit/>
            </a:bodyPr>
            <a:lstStyle/>
            <a:p>
              <a:pPr marL="342900" indent="-342900">
                <a:buFont typeface="Wingdings" panose="05000000000000000000" pitchFamily="2" charset="2"/>
                <a:buChar char="ü"/>
              </a:pPr>
              <a:r>
                <a:rPr lang="fr-FR" sz="2400" dirty="0" err="1"/>
                <a:t>Nuclear</a:t>
              </a:r>
              <a:r>
                <a:rPr lang="fr-FR" sz="2400" dirty="0"/>
                <a:t> state </a:t>
              </a:r>
              <a:r>
                <a:rPr lang="fr-FR" sz="2400" dirty="0" err="1"/>
                <a:t>readout</a:t>
              </a:r>
              <a:endParaRPr lang="fr-FR" sz="2400" dirty="0"/>
            </a:p>
            <a:p>
              <a:pPr marL="342900" indent="-342900">
                <a:buFont typeface="Wingdings" panose="05000000000000000000" pitchFamily="2" charset="2"/>
                <a:buChar char="ü"/>
              </a:pPr>
              <a:r>
                <a:rPr lang="en-US" sz="2400" dirty="0"/>
                <a:t>Nuclear state initialization</a:t>
              </a:r>
            </a:p>
            <a:p>
              <a:pPr marL="342900" indent="-342900">
                <a:buFont typeface="Wingdings" panose="05000000000000000000" pitchFamily="2" charset="2"/>
                <a:buChar char="ü"/>
              </a:pPr>
              <a:r>
                <a:rPr lang="en-US" sz="2400" dirty="0"/>
                <a:t>Coherent single spin gates</a:t>
              </a:r>
            </a:p>
            <a:p>
              <a:pPr marL="342900" indent="-342900">
                <a:buFont typeface="Wingdings" panose="05000000000000000000" pitchFamily="2" charset="2"/>
                <a:buChar char="ü"/>
              </a:pPr>
              <a:r>
                <a:rPr lang="en-US" sz="2400" dirty="0"/>
                <a:t>Long coherence time</a:t>
              </a:r>
            </a:p>
            <a:p>
              <a:pPr marL="342900" indent="-342900">
                <a:buFont typeface="Arial" panose="020B0604020202020204" pitchFamily="34" charset="0"/>
                <a:buChar char="•"/>
              </a:pPr>
              <a:r>
                <a:rPr lang="en-US" sz="2400" dirty="0"/>
                <a:t>2-qubit gates</a:t>
              </a:r>
              <a:endParaRPr lang="fr-FR" sz="2400" dirty="0"/>
            </a:p>
          </p:txBody>
        </p:sp>
      </p:grpSp>
    </p:spTree>
    <p:extLst>
      <p:ext uri="{BB962C8B-B14F-4D97-AF65-F5344CB8AC3E}">
        <p14:creationId xmlns:p14="http://schemas.microsoft.com/office/powerpoint/2010/main" val="750449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5136557" y="251549"/>
            <a:ext cx="2209452" cy="584775"/>
          </a:xfrm>
          <a:prstGeom prst="rect">
            <a:avLst/>
          </a:prstGeom>
          <a:noFill/>
        </p:spPr>
        <p:txBody>
          <a:bodyPr wrap="none" rtlCol="0">
            <a:spAutoFit/>
          </a:bodyPr>
          <a:lstStyle/>
          <a:p>
            <a:pPr algn="ctr"/>
            <a:r>
              <a:rPr lang="fr-FR" sz="3200" dirty="0">
                <a:solidFill>
                  <a:srgbClr val="FF0000"/>
                </a:solidFill>
              </a:rPr>
              <a:t>2-qubit </a:t>
            </a:r>
            <a:r>
              <a:rPr lang="fr-FR" sz="3200" dirty="0" err="1">
                <a:solidFill>
                  <a:srgbClr val="FF0000"/>
                </a:solidFill>
              </a:rPr>
              <a:t>gate</a:t>
            </a:r>
            <a:endParaRPr lang="fr-FR" sz="3200" dirty="0">
              <a:solidFill>
                <a:srgbClr val="FF0000"/>
              </a:solidFill>
            </a:endParaRPr>
          </a:p>
        </p:txBody>
      </p:sp>
      <p:cxnSp>
        <p:nvCxnSpPr>
          <p:cNvPr id="3" name="Connecteur droit 5"/>
          <p:cNvCxnSpPr/>
          <p:nvPr/>
        </p:nvCxnSpPr>
        <p:spPr>
          <a:xfrm>
            <a:off x="1100577" y="589186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6"/>
          <p:cNvCxnSpPr/>
          <p:nvPr/>
        </p:nvCxnSpPr>
        <p:spPr>
          <a:xfrm>
            <a:off x="3003019" y="541810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7"/>
          <p:cNvCxnSpPr/>
          <p:nvPr/>
        </p:nvCxnSpPr>
        <p:spPr>
          <a:xfrm>
            <a:off x="1100577" y="341040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ZoneTexte 9"/>
              <p:cNvSpPr txBox="1"/>
              <p:nvPr/>
            </p:nvSpPr>
            <p:spPr>
              <a:xfrm>
                <a:off x="2834103" y="5488814"/>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6" name="ZoneTexte 9"/>
              <p:cNvSpPr txBox="1">
                <a:spLocks noRot="1" noChangeAspect="1" noMove="1" noResize="1" noEditPoints="1" noAdjustHandles="1" noChangeArrowheads="1" noChangeShapeType="1" noTextEdit="1"/>
              </p:cNvSpPr>
              <p:nvPr/>
            </p:nvSpPr>
            <p:spPr>
              <a:xfrm>
                <a:off x="2834103" y="5488814"/>
                <a:ext cx="1226361" cy="369332"/>
              </a:xfrm>
              <a:prstGeom prst="rect">
                <a:avLst/>
              </a:prstGeom>
              <a:blipFill>
                <a:blip r:embed="rId3"/>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10"/>
              <p:cNvSpPr txBox="1"/>
              <p:nvPr/>
            </p:nvSpPr>
            <p:spPr>
              <a:xfrm>
                <a:off x="931660" y="5954661"/>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7" name="ZoneTexte 10"/>
              <p:cNvSpPr txBox="1">
                <a:spLocks noRot="1" noChangeAspect="1" noMove="1" noResize="1" noEditPoints="1" noAdjustHandles="1" noChangeArrowheads="1" noChangeShapeType="1" noTextEdit="1"/>
              </p:cNvSpPr>
              <p:nvPr/>
            </p:nvSpPr>
            <p:spPr>
              <a:xfrm>
                <a:off x="931660" y="5954661"/>
                <a:ext cx="1226361" cy="369332"/>
              </a:xfrm>
              <a:prstGeom prst="rect">
                <a:avLst/>
              </a:prstGeom>
              <a:blipFill>
                <a:blip r:embed="rId4"/>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11"/>
              <p:cNvSpPr txBox="1"/>
              <p:nvPr/>
            </p:nvSpPr>
            <p:spPr>
              <a:xfrm>
                <a:off x="962052" y="2978277"/>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8" name="ZoneTexte 11"/>
              <p:cNvSpPr txBox="1">
                <a:spLocks noRot="1" noChangeAspect="1" noMove="1" noResize="1" noEditPoints="1" noAdjustHandles="1" noChangeArrowheads="1" noChangeShapeType="1" noTextEdit="1"/>
              </p:cNvSpPr>
              <p:nvPr/>
            </p:nvSpPr>
            <p:spPr>
              <a:xfrm>
                <a:off x="962052" y="2978277"/>
                <a:ext cx="1226361" cy="369332"/>
              </a:xfrm>
              <a:prstGeom prst="rect">
                <a:avLst/>
              </a:prstGeom>
              <a:blipFill>
                <a:blip r:embed="rId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12"/>
              <p:cNvSpPr txBox="1"/>
              <p:nvPr/>
            </p:nvSpPr>
            <p:spPr>
              <a:xfrm>
                <a:off x="2892628" y="2673509"/>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9" name="ZoneTexte 12"/>
              <p:cNvSpPr txBox="1">
                <a:spLocks noRot="1" noChangeAspect="1" noMove="1" noResize="1" noEditPoints="1" noAdjustHandles="1" noChangeArrowheads="1" noChangeShapeType="1" noTextEdit="1"/>
              </p:cNvSpPr>
              <p:nvPr/>
            </p:nvSpPr>
            <p:spPr>
              <a:xfrm>
                <a:off x="2892628" y="2673509"/>
                <a:ext cx="1226361" cy="369332"/>
              </a:xfrm>
              <a:prstGeom prst="rect">
                <a:avLst/>
              </a:prstGeom>
              <a:blipFill>
                <a:blip r:embed="rId6"/>
                <a:stretch>
                  <a:fillRect b="-13333"/>
                </a:stretch>
              </a:blipFill>
            </p:spPr>
            <p:txBody>
              <a:bodyPr/>
              <a:lstStyle/>
              <a:p>
                <a:r>
                  <a:rPr lang="fr-FR">
                    <a:noFill/>
                  </a:rPr>
                  <a:t> </a:t>
                </a:r>
              </a:p>
            </p:txBody>
          </p:sp>
        </mc:Fallback>
      </mc:AlternateContent>
      <p:cxnSp>
        <p:nvCxnSpPr>
          <p:cNvPr id="10" name="Connecteur droit avec flèche 13"/>
          <p:cNvCxnSpPr/>
          <p:nvPr/>
        </p:nvCxnSpPr>
        <p:spPr>
          <a:xfrm flipH="1" flipV="1">
            <a:off x="1637406" y="3710758"/>
            <a:ext cx="1576866" cy="170734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Ellipse 14"/>
          <p:cNvSpPr/>
          <p:nvPr/>
        </p:nvSpPr>
        <p:spPr>
          <a:xfrm>
            <a:off x="3372064" y="5284358"/>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8"/>
          <p:cNvCxnSpPr/>
          <p:nvPr/>
        </p:nvCxnSpPr>
        <p:spPr>
          <a:xfrm>
            <a:off x="1100576" y="3710758"/>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avec flèche 20"/>
          <p:cNvCxnSpPr/>
          <p:nvPr/>
        </p:nvCxnSpPr>
        <p:spPr>
          <a:xfrm flipV="1">
            <a:off x="1637406" y="3710760"/>
            <a:ext cx="0" cy="2098157"/>
          </a:xfrm>
          <a:prstGeom prst="straightConnector1">
            <a:avLst/>
          </a:prstGeom>
          <a:ln w="3810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43"/>
          <p:cNvCxnSpPr/>
          <p:nvPr/>
        </p:nvCxnSpPr>
        <p:spPr>
          <a:xfrm flipV="1">
            <a:off x="1989107" y="3410400"/>
            <a:ext cx="0" cy="30035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ZoneTexte 44"/>
              <p:cNvSpPr txBox="1"/>
              <p:nvPr/>
            </p:nvSpPr>
            <p:spPr>
              <a:xfrm>
                <a:off x="2047926" y="3385758"/>
                <a:ext cx="3754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oMath>
                  </m:oMathPara>
                </a14:m>
                <a:endParaRPr lang="fr-FR" dirty="0"/>
              </a:p>
            </p:txBody>
          </p:sp>
        </mc:Choice>
        <mc:Fallback xmlns="">
          <p:sp>
            <p:nvSpPr>
              <p:cNvPr id="15" name="ZoneTexte 44"/>
              <p:cNvSpPr txBox="1">
                <a:spLocks noRot="1" noChangeAspect="1" noMove="1" noResize="1" noEditPoints="1" noAdjustHandles="1" noChangeArrowheads="1" noChangeShapeType="1" noTextEdit="1"/>
              </p:cNvSpPr>
              <p:nvPr/>
            </p:nvSpPr>
            <p:spPr>
              <a:xfrm>
                <a:off x="2047926" y="3385758"/>
                <a:ext cx="375423" cy="369332"/>
              </a:xfrm>
              <a:prstGeom prst="rect">
                <a:avLst/>
              </a:prstGeom>
              <a:blipFill>
                <a:blip r:embed="rId7"/>
                <a:stretch>
                  <a:fillRect/>
                </a:stretch>
              </a:blipFill>
            </p:spPr>
            <p:txBody>
              <a:bodyPr/>
              <a:lstStyle/>
              <a:p>
                <a:r>
                  <a:rPr lang="fr-FR">
                    <a:noFill/>
                  </a:rPr>
                  <a:t> </a:t>
                </a:r>
              </a:p>
            </p:txBody>
          </p:sp>
        </mc:Fallback>
      </mc:AlternateContent>
      <p:cxnSp>
        <p:nvCxnSpPr>
          <p:cNvPr id="16" name="Connecteur droit 8"/>
          <p:cNvCxnSpPr/>
          <p:nvPr/>
        </p:nvCxnSpPr>
        <p:spPr>
          <a:xfrm>
            <a:off x="3040469" y="3115540"/>
            <a:ext cx="777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83"/>
          <p:cNvCxnSpPr/>
          <p:nvPr/>
        </p:nvCxnSpPr>
        <p:spPr>
          <a:xfrm>
            <a:off x="1104117" y="5808917"/>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85"/>
          <p:cNvCxnSpPr/>
          <p:nvPr/>
        </p:nvCxnSpPr>
        <p:spPr>
          <a:xfrm>
            <a:off x="1627063" y="5418099"/>
            <a:ext cx="13759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avec flèche 87"/>
          <p:cNvCxnSpPr/>
          <p:nvPr/>
        </p:nvCxnSpPr>
        <p:spPr>
          <a:xfrm flipV="1">
            <a:off x="1843798" y="5418099"/>
            <a:ext cx="0" cy="380187"/>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ZoneTexte 88"/>
              <p:cNvSpPr txBox="1"/>
              <p:nvPr/>
            </p:nvSpPr>
            <p:spPr>
              <a:xfrm>
                <a:off x="1810469" y="5437845"/>
                <a:ext cx="370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𝛿</m:t>
                      </m:r>
                    </m:oMath>
                  </m:oMathPara>
                </a14:m>
                <a:endParaRPr lang="fr-FR" dirty="0"/>
              </a:p>
            </p:txBody>
          </p:sp>
        </mc:Choice>
        <mc:Fallback xmlns="">
          <p:sp>
            <p:nvSpPr>
              <p:cNvPr id="20" name="ZoneTexte 88"/>
              <p:cNvSpPr txBox="1">
                <a:spLocks noRot="1" noChangeAspect="1" noMove="1" noResize="1" noEditPoints="1" noAdjustHandles="1" noChangeArrowheads="1" noChangeShapeType="1" noTextEdit="1"/>
              </p:cNvSpPr>
              <p:nvPr/>
            </p:nvSpPr>
            <p:spPr>
              <a:xfrm>
                <a:off x="1810469" y="5437845"/>
                <a:ext cx="370037" cy="369332"/>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45"/>
              <p:cNvSpPr txBox="1"/>
              <p:nvPr/>
            </p:nvSpPr>
            <p:spPr>
              <a:xfrm>
                <a:off x="2643730" y="4306186"/>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oMath>
                  </m:oMathPara>
                </a14:m>
                <a:endParaRPr lang="fr-FR" dirty="0"/>
              </a:p>
            </p:txBody>
          </p:sp>
        </mc:Choice>
        <mc:Fallback xmlns="">
          <p:sp>
            <p:nvSpPr>
              <p:cNvPr id="21" name="ZoneTexte 45"/>
              <p:cNvSpPr txBox="1">
                <a:spLocks noRot="1" noChangeAspect="1" noMove="1" noResize="1" noEditPoints="1" noAdjustHandles="1" noChangeArrowheads="1" noChangeShapeType="1" noTextEdit="1"/>
              </p:cNvSpPr>
              <p:nvPr/>
            </p:nvSpPr>
            <p:spPr>
              <a:xfrm>
                <a:off x="2643730" y="4306186"/>
                <a:ext cx="848758" cy="523220"/>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46"/>
              <p:cNvSpPr txBox="1"/>
              <p:nvPr/>
            </p:nvSpPr>
            <p:spPr>
              <a:xfrm>
                <a:off x="1623547" y="4710218"/>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oMath>
                  </m:oMathPara>
                </a14:m>
                <a:endParaRPr lang="fr-FR" dirty="0"/>
              </a:p>
            </p:txBody>
          </p:sp>
        </mc:Choice>
        <mc:Fallback xmlns="">
          <p:sp>
            <p:nvSpPr>
              <p:cNvPr id="22" name="ZoneTexte 46"/>
              <p:cNvSpPr txBox="1">
                <a:spLocks noRot="1" noChangeAspect="1" noMove="1" noResize="1" noEditPoints="1" noAdjustHandles="1" noChangeArrowheads="1" noChangeShapeType="1" noTextEdit="1"/>
              </p:cNvSpPr>
              <p:nvPr/>
            </p:nvSpPr>
            <p:spPr>
              <a:xfrm>
                <a:off x="1623547" y="4710218"/>
                <a:ext cx="848758" cy="523220"/>
              </a:xfrm>
              <a:prstGeom prst="rect">
                <a:avLst/>
              </a:prstGeom>
              <a:blipFill>
                <a:blip r:embed="rId10"/>
                <a:stretch>
                  <a:fillRect/>
                </a:stretch>
              </a:blipFill>
            </p:spPr>
            <p:txBody>
              <a:bodyPr/>
              <a:lstStyle/>
              <a:p>
                <a:r>
                  <a:rPr lang="fr-FR">
                    <a:noFill/>
                  </a:rPr>
                  <a:t> </a:t>
                </a:r>
              </a:p>
            </p:txBody>
          </p:sp>
        </mc:Fallback>
      </mc:AlternateContent>
      <p:cxnSp>
        <p:nvCxnSpPr>
          <p:cNvPr id="23" name="Connecteur droit 5"/>
          <p:cNvCxnSpPr/>
          <p:nvPr/>
        </p:nvCxnSpPr>
        <p:spPr>
          <a:xfrm>
            <a:off x="5287412" y="503577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6"/>
          <p:cNvCxnSpPr/>
          <p:nvPr/>
        </p:nvCxnSpPr>
        <p:spPr>
          <a:xfrm>
            <a:off x="7189854" y="4562010"/>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7"/>
          <p:cNvCxnSpPr/>
          <p:nvPr/>
        </p:nvCxnSpPr>
        <p:spPr>
          <a:xfrm>
            <a:off x="5287412" y="2692846"/>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13"/>
          <p:cNvCxnSpPr/>
          <p:nvPr/>
        </p:nvCxnSpPr>
        <p:spPr>
          <a:xfrm flipH="1" flipV="1">
            <a:off x="5824241" y="2854664"/>
            <a:ext cx="1576866" cy="170734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Ellipse 14"/>
          <p:cNvSpPr/>
          <p:nvPr/>
        </p:nvSpPr>
        <p:spPr>
          <a:xfrm>
            <a:off x="7558899" y="4428264"/>
            <a:ext cx="267491" cy="26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18"/>
          <p:cNvCxnSpPr/>
          <p:nvPr/>
        </p:nvCxnSpPr>
        <p:spPr>
          <a:xfrm>
            <a:off x="5287411" y="2854664"/>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avec flèche 20"/>
          <p:cNvCxnSpPr/>
          <p:nvPr/>
        </p:nvCxnSpPr>
        <p:spPr>
          <a:xfrm flipV="1">
            <a:off x="5824241" y="2854666"/>
            <a:ext cx="0" cy="2098157"/>
          </a:xfrm>
          <a:prstGeom prst="straightConnector1">
            <a:avLst/>
          </a:prstGeom>
          <a:ln w="3810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43"/>
          <p:cNvCxnSpPr/>
          <p:nvPr/>
        </p:nvCxnSpPr>
        <p:spPr>
          <a:xfrm flipV="1">
            <a:off x="6175942" y="2667000"/>
            <a:ext cx="0" cy="21353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ZoneTexte 44"/>
              <p:cNvSpPr txBox="1"/>
              <p:nvPr/>
            </p:nvSpPr>
            <p:spPr>
              <a:xfrm>
                <a:off x="6234761" y="2577289"/>
                <a:ext cx="8990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b="0" i="0" smtClean="0">
                          <a:latin typeface="Cambria Math" panose="02040503050406030204" pitchFamily="18" charset="0"/>
                        </a:rPr>
                        <m:t>Δ</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oMath>
                  </m:oMathPara>
                </a14:m>
                <a:endParaRPr lang="fr-FR" dirty="0"/>
              </a:p>
            </p:txBody>
          </p:sp>
        </mc:Choice>
        <mc:Fallback xmlns="">
          <p:sp>
            <p:nvSpPr>
              <p:cNvPr id="35" name="ZoneTexte 44"/>
              <p:cNvSpPr txBox="1">
                <a:spLocks noRot="1" noChangeAspect="1" noMove="1" noResize="1" noEditPoints="1" noAdjustHandles="1" noChangeArrowheads="1" noChangeShapeType="1" noTextEdit="1"/>
              </p:cNvSpPr>
              <p:nvPr/>
            </p:nvSpPr>
            <p:spPr>
              <a:xfrm>
                <a:off x="6234761" y="2577289"/>
                <a:ext cx="899028" cy="369332"/>
              </a:xfrm>
              <a:prstGeom prst="rect">
                <a:avLst/>
              </a:prstGeom>
              <a:blipFill>
                <a:blip r:embed="rId11"/>
                <a:stretch>
                  <a:fillRect/>
                </a:stretch>
              </a:blipFill>
            </p:spPr>
            <p:txBody>
              <a:bodyPr/>
              <a:lstStyle/>
              <a:p>
                <a:r>
                  <a:rPr lang="fr-FR">
                    <a:noFill/>
                  </a:rPr>
                  <a:t> </a:t>
                </a:r>
              </a:p>
            </p:txBody>
          </p:sp>
        </mc:Fallback>
      </mc:AlternateContent>
      <p:cxnSp>
        <p:nvCxnSpPr>
          <p:cNvPr id="36" name="Connecteur droit 8"/>
          <p:cNvCxnSpPr/>
          <p:nvPr/>
        </p:nvCxnSpPr>
        <p:spPr>
          <a:xfrm>
            <a:off x="7227304" y="2397986"/>
            <a:ext cx="777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83"/>
          <p:cNvCxnSpPr/>
          <p:nvPr/>
        </p:nvCxnSpPr>
        <p:spPr>
          <a:xfrm>
            <a:off x="5290952" y="4952823"/>
            <a:ext cx="888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85"/>
          <p:cNvCxnSpPr/>
          <p:nvPr/>
        </p:nvCxnSpPr>
        <p:spPr>
          <a:xfrm>
            <a:off x="5813898" y="4562005"/>
            <a:ext cx="13759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avec flèche 87"/>
          <p:cNvCxnSpPr/>
          <p:nvPr/>
        </p:nvCxnSpPr>
        <p:spPr>
          <a:xfrm flipV="1">
            <a:off x="6030633" y="4562005"/>
            <a:ext cx="0" cy="380187"/>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ZoneTexte 88"/>
              <p:cNvSpPr txBox="1"/>
              <p:nvPr/>
            </p:nvSpPr>
            <p:spPr>
              <a:xfrm>
                <a:off x="5997304" y="4581751"/>
                <a:ext cx="370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𝛿</m:t>
                      </m:r>
                    </m:oMath>
                  </m:oMathPara>
                </a14:m>
                <a:endParaRPr lang="fr-FR" dirty="0"/>
              </a:p>
            </p:txBody>
          </p:sp>
        </mc:Choice>
        <mc:Fallback xmlns="">
          <p:sp>
            <p:nvSpPr>
              <p:cNvPr id="40" name="ZoneTexte 88"/>
              <p:cNvSpPr txBox="1">
                <a:spLocks noRot="1" noChangeAspect="1" noMove="1" noResize="1" noEditPoints="1" noAdjustHandles="1" noChangeArrowheads="1" noChangeShapeType="1" noTextEdit="1"/>
              </p:cNvSpPr>
              <p:nvPr/>
            </p:nvSpPr>
            <p:spPr>
              <a:xfrm>
                <a:off x="5997304" y="4581751"/>
                <a:ext cx="370037" cy="369332"/>
              </a:xfrm>
              <a:prstGeom prst="rect">
                <a:avLst/>
              </a:prstGeom>
              <a:blipFill>
                <a:blip r:embed="rId1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1" name="ZoneTexte 45"/>
              <p:cNvSpPr txBox="1"/>
              <p:nvPr/>
            </p:nvSpPr>
            <p:spPr>
              <a:xfrm>
                <a:off x="6830565" y="3450092"/>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0000"/>
                              </a:solidFill>
                              <a:latin typeface="Cambria Math" panose="02040503050406030204" pitchFamily="18" charset="0"/>
                            </a:rPr>
                          </m:ctrlPr>
                        </m:sSubPr>
                        <m:e>
                          <m:r>
                            <m:rPr>
                              <m:sty m:val="p"/>
                            </m:rPr>
                            <a:rPr lang="fr-FR" sz="2800" b="0" i="0" smtClean="0">
                              <a:solidFill>
                                <a:srgbClr val="FF0000"/>
                              </a:solidFill>
                              <a:latin typeface="Cambria Math" panose="02040503050406030204" pitchFamily="18" charset="0"/>
                            </a:rPr>
                            <m:t>Ω</m:t>
                          </m:r>
                        </m:e>
                        <m:sub>
                          <m:r>
                            <a:rPr lang="fr-FR" sz="2800" b="0" i="1" smtClean="0">
                              <a:solidFill>
                                <a:srgbClr val="FF0000"/>
                              </a:solidFill>
                              <a:latin typeface="Cambria Math" panose="02040503050406030204" pitchFamily="18" charset="0"/>
                            </a:rPr>
                            <m:t>𝑅</m:t>
                          </m:r>
                          <m:r>
                            <a:rPr lang="fr-FR" sz="2800" b="0" i="1" smtClean="0">
                              <a:solidFill>
                                <a:srgbClr val="FF0000"/>
                              </a:solidFill>
                              <a:latin typeface="Cambria Math" panose="02040503050406030204" pitchFamily="18" charset="0"/>
                            </a:rPr>
                            <m:t>1</m:t>
                          </m:r>
                        </m:sub>
                      </m:sSub>
                    </m:oMath>
                  </m:oMathPara>
                </a14:m>
                <a:endParaRPr lang="fr-FR" dirty="0"/>
              </a:p>
            </p:txBody>
          </p:sp>
        </mc:Choice>
        <mc:Fallback xmlns="">
          <p:sp>
            <p:nvSpPr>
              <p:cNvPr id="41" name="ZoneTexte 45"/>
              <p:cNvSpPr txBox="1">
                <a:spLocks noRot="1" noChangeAspect="1" noMove="1" noResize="1" noEditPoints="1" noAdjustHandles="1" noChangeArrowheads="1" noChangeShapeType="1" noTextEdit="1"/>
              </p:cNvSpPr>
              <p:nvPr/>
            </p:nvSpPr>
            <p:spPr>
              <a:xfrm>
                <a:off x="6830565" y="3450092"/>
                <a:ext cx="848758" cy="523220"/>
              </a:xfrm>
              <a:prstGeom prst="rect">
                <a:avLst/>
              </a:prstGeom>
              <a:blipFill>
                <a:blip r:embed="rId1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6"/>
              <p:cNvSpPr txBox="1"/>
              <p:nvPr/>
            </p:nvSpPr>
            <p:spPr>
              <a:xfrm>
                <a:off x="5810382" y="3854124"/>
                <a:ext cx="84875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b="0" i="1" smtClean="0">
                              <a:solidFill>
                                <a:srgbClr val="FF9900"/>
                              </a:solidFill>
                              <a:latin typeface="Cambria Math" panose="02040503050406030204" pitchFamily="18" charset="0"/>
                            </a:rPr>
                          </m:ctrlPr>
                        </m:sSubPr>
                        <m:e>
                          <m:r>
                            <m:rPr>
                              <m:sty m:val="p"/>
                            </m:rPr>
                            <a:rPr lang="fr-FR" sz="2800" b="0" i="0" smtClean="0">
                              <a:solidFill>
                                <a:srgbClr val="FF9900"/>
                              </a:solidFill>
                              <a:latin typeface="Cambria Math" panose="02040503050406030204" pitchFamily="18" charset="0"/>
                            </a:rPr>
                            <m:t>Ω</m:t>
                          </m:r>
                        </m:e>
                        <m:sub>
                          <m:r>
                            <a:rPr lang="fr-FR" sz="2800" b="0" i="1" smtClean="0">
                              <a:solidFill>
                                <a:srgbClr val="FF9900"/>
                              </a:solidFill>
                              <a:latin typeface="Cambria Math" panose="02040503050406030204" pitchFamily="18" charset="0"/>
                            </a:rPr>
                            <m:t>𝑅</m:t>
                          </m:r>
                          <m:r>
                            <a:rPr lang="fr-FR" sz="2800" b="0" i="1" smtClean="0">
                              <a:solidFill>
                                <a:srgbClr val="FF9900"/>
                              </a:solidFill>
                              <a:latin typeface="Cambria Math" panose="02040503050406030204" pitchFamily="18" charset="0"/>
                            </a:rPr>
                            <m:t>2</m:t>
                          </m:r>
                        </m:sub>
                      </m:sSub>
                    </m:oMath>
                  </m:oMathPara>
                </a14:m>
                <a:endParaRPr lang="fr-FR" dirty="0"/>
              </a:p>
            </p:txBody>
          </p:sp>
        </mc:Choice>
        <mc:Fallback xmlns="">
          <p:sp>
            <p:nvSpPr>
              <p:cNvPr id="42" name="ZoneTexte 46"/>
              <p:cNvSpPr txBox="1">
                <a:spLocks noRot="1" noChangeAspect="1" noMove="1" noResize="1" noEditPoints="1" noAdjustHandles="1" noChangeArrowheads="1" noChangeShapeType="1" noTextEdit="1"/>
              </p:cNvSpPr>
              <p:nvPr/>
            </p:nvSpPr>
            <p:spPr>
              <a:xfrm>
                <a:off x="5810382" y="3854124"/>
                <a:ext cx="848758" cy="523220"/>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5" name="ZoneTexte 9"/>
              <p:cNvSpPr txBox="1"/>
              <p:nvPr/>
            </p:nvSpPr>
            <p:spPr>
              <a:xfrm>
                <a:off x="7007617" y="4618184"/>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45" name="ZoneTexte 9"/>
              <p:cNvSpPr txBox="1">
                <a:spLocks noRot="1" noChangeAspect="1" noMove="1" noResize="1" noEditPoints="1" noAdjustHandles="1" noChangeArrowheads="1" noChangeShapeType="1" noTextEdit="1"/>
              </p:cNvSpPr>
              <p:nvPr/>
            </p:nvSpPr>
            <p:spPr>
              <a:xfrm>
                <a:off x="7007617" y="4618184"/>
                <a:ext cx="1226361" cy="369332"/>
              </a:xfrm>
              <a:prstGeom prst="rect">
                <a:avLst/>
              </a:prstGeom>
              <a:blipFill>
                <a:blip r:embed="rId15"/>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6" name="ZoneTexte 10"/>
              <p:cNvSpPr txBox="1"/>
              <p:nvPr/>
            </p:nvSpPr>
            <p:spPr>
              <a:xfrm>
                <a:off x="5105174" y="5084031"/>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46" name="ZoneTexte 10"/>
              <p:cNvSpPr txBox="1">
                <a:spLocks noRot="1" noChangeAspect="1" noMove="1" noResize="1" noEditPoints="1" noAdjustHandles="1" noChangeArrowheads="1" noChangeShapeType="1" noTextEdit="1"/>
              </p:cNvSpPr>
              <p:nvPr/>
            </p:nvSpPr>
            <p:spPr>
              <a:xfrm>
                <a:off x="5105174" y="5084031"/>
                <a:ext cx="1226361" cy="369332"/>
              </a:xfrm>
              <a:prstGeom prst="rect">
                <a:avLst/>
              </a:prstGeom>
              <a:blipFill>
                <a:blip r:embed="rId16"/>
                <a:stretch>
                  <a:fillRect b="-114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7" name="ZoneTexte 11"/>
              <p:cNvSpPr txBox="1"/>
              <p:nvPr/>
            </p:nvSpPr>
            <p:spPr>
              <a:xfrm>
                <a:off x="5135566" y="2260047"/>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47" name="ZoneTexte 11"/>
              <p:cNvSpPr txBox="1">
                <a:spLocks noRot="1" noChangeAspect="1" noMove="1" noResize="1" noEditPoints="1" noAdjustHandles="1" noChangeArrowheads="1" noChangeShapeType="1" noTextEdit="1"/>
              </p:cNvSpPr>
              <p:nvPr/>
            </p:nvSpPr>
            <p:spPr>
              <a:xfrm>
                <a:off x="5135566" y="2260047"/>
                <a:ext cx="1226361" cy="369332"/>
              </a:xfrm>
              <a:prstGeom prst="rect">
                <a:avLst/>
              </a:prstGeom>
              <a:blipFill>
                <a:blip r:embed="rId17"/>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8" name="ZoneTexte 12"/>
              <p:cNvSpPr txBox="1"/>
              <p:nvPr/>
            </p:nvSpPr>
            <p:spPr>
              <a:xfrm>
                <a:off x="7066142" y="1955279"/>
                <a:ext cx="12263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𝑆</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𝐼</m:t>
                          </m:r>
                          <m:r>
                            <a:rPr lang="en-US"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𝐼</m:t>
                          </m:r>
                          <m:r>
                            <a:rPr lang="en-US" b="0" i="1" smtClean="0">
                              <a:latin typeface="Cambria Math" panose="02040503050406030204" pitchFamily="18" charset="0"/>
                            </a:rPr>
                            <m:t>2</m:t>
                          </m:r>
                        </m:sub>
                      </m:sSub>
                      <m:r>
                        <a:rPr lang="fr-FR" b="0" i="1" smtClean="0">
                          <a:latin typeface="Cambria Math" panose="02040503050406030204" pitchFamily="18" charset="0"/>
                        </a:rPr>
                        <m:t>〉</m:t>
                      </m:r>
                    </m:oMath>
                  </m:oMathPara>
                </a14:m>
                <a:endParaRPr lang="fr-FR" dirty="0"/>
              </a:p>
            </p:txBody>
          </p:sp>
        </mc:Choice>
        <mc:Fallback xmlns="">
          <p:sp>
            <p:nvSpPr>
              <p:cNvPr id="48" name="ZoneTexte 12"/>
              <p:cNvSpPr txBox="1">
                <a:spLocks noRot="1" noChangeAspect="1" noMove="1" noResize="1" noEditPoints="1" noAdjustHandles="1" noChangeArrowheads="1" noChangeShapeType="1" noTextEdit="1"/>
              </p:cNvSpPr>
              <p:nvPr/>
            </p:nvSpPr>
            <p:spPr>
              <a:xfrm>
                <a:off x="7066142" y="1955279"/>
                <a:ext cx="1226361" cy="369332"/>
              </a:xfrm>
              <a:prstGeom prst="rect">
                <a:avLst/>
              </a:prstGeom>
              <a:blipFill>
                <a:blip r:embed="rId18"/>
                <a:stretch>
                  <a:fillRect b="-13333"/>
                </a:stretch>
              </a:blipFill>
            </p:spPr>
            <p:txBody>
              <a:bodyPr/>
              <a:lstStyle/>
              <a:p>
                <a:r>
                  <a:rPr lang="fr-FR">
                    <a:noFill/>
                  </a:rPr>
                  <a:t> </a:t>
                </a:r>
              </a:p>
            </p:txBody>
          </p:sp>
        </mc:Fallback>
      </mc:AlternateContent>
      <p:sp>
        <p:nvSpPr>
          <p:cNvPr id="26" name="TextBox 25">
            <a:extLst>
              <a:ext uri="{FF2B5EF4-FFF2-40B4-BE49-F238E27FC236}">
                <a16:creationId xmlns:a16="http://schemas.microsoft.com/office/drawing/2014/main" id="{50B03559-342F-50EB-A97E-B590B0163E47}"/>
              </a:ext>
            </a:extLst>
          </p:cNvPr>
          <p:cNvSpPr txBox="1"/>
          <p:nvPr/>
        </p:nvSpPr>
        <p:spPr>
          <a:xfrm>
            <a:off x="7272475" y="365432"/>
            <a:ext cx="4290662" cy="400110"/>
          </a:xfrm>
          <a:prstGeom prst="rect">
            <a:avLst/>
          </a:prstGeom>
          <a:noFill/>
        </p:spPr>
        <p:txBody>
          <a:bodyPr wrap="none" rtlCol="0">
            <a:spAutoFit/>
          </a:bodyPr>
          <a:lstStyle/>
          <a:p>
            <a:r>
              <a:rPr lang="en-US" sz="2000" dirty="0"/>
              <a:t>enabled by differential AC Zeeman shift</a:t>
            </a:r>
          </a:p>
        </p:txBody>
      </p:sp>
    </p:spTree>
    <p:extLst>
      <p:ext uri="{BB962C8B-B14F-4D97-AF65-F5344CB8AC3E}">
        <p14:creationId xmlns:p14="http://schemas.microsoft.com/office/powerpoint/2010/main" val="28327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0" grpId="0"/>
      <p:bldP spid="21" grpId="0"/>
      <p:bldP spid="22" grpId="0"/>
      <p:bldP spid="31" grpId="0" animBg="1"/>
      <p:bldP spid="35" grpId="0"/>
      <p:bldP spid="40" grpId="0"/>
      <p:bldP spid="41" grpId="0"/>
      <p:bldP spid="42" grpId="0"/>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5136557" y="251549"/>
            <a:ext cx="2209452" cy="584775"/>
          </a:xfrm>
          <a:prstGeom prst="rect">
            <a:avLst/>
          </a:prstGeom>
          <a:noFill/>
        </p:spPr>
        <p:txBody>
          <a:bodyPr wrap="none" rtlCol="0">
            <a:spAutoFit/>
          </a:bodyPr>
          <a:lstStyle/>
          <a:p>
            <a:pPr algn="ctr"/>
            <a:r>
              <a:rPr lang="fr-FR" sz="3200" dirty="0">
                <a:solidFill>
                  <a:srgbClr val="FF0000"/>
                </a:solidFill>
              </a:rPr>
              <a:t>2-qubit </a:t>
            </a:r>
            <a:r>
              <a:rPr lang="fr-FR" sz="3200" dirty="0" err="1">
                <a:solidFill>
                  <a:srgbClr val="FF0000"/>
                </a:solidFill>
              </a:rPr>
              <a:t>gate</a:t>
            </a:r>
            <a:endParaRPr lang="fr-FR" sz="3200" dirty="0">
              <a:solidFill>
                <a:srgbClr val="FF0000"/>
              </a:solidFill>
            </a:endParaRPr>
          </a:p>
        </p:txBody>
      </p:sp>
      <p:pic>
        <p:nvPicPr>
          <p:cNvPr id="26" name="Picture 25" descr="Screen Clipping"/>
          <p:cNvPicPr>
            <a:picLocks noChangeAspect="1"/>
          </p:cNvPicPr>
          <p:nvPr/>
        </p:nvPicPr>
        <p:blipFill rotWithShape="1">
          <a:blip r:embed="rId3">
            <a:extLst>
              <a:ext uri="{28A0092B-C50C-407E-A947-70E740481C1C}">
                <a14:useLocalDpi xmlns:a14="http://schemas.microsoft.com/office/drawing/2010/main" val="0"/>
              </a:ext>
            </a:extLst>
          </a:blip>
          <a:srcRect r="-10312"/>
          <a:stretch/>
        </p:blipFill>
        <p:spPr>
          <a:xfrm>
            <a:off x="538300" y="3184406"/>
            <a:ext cx="6734175" cy="3355082"/>
          </a:xfrm>
          <a:prstGeom prst="snip2SameRect">
            <a:avLst>
              <a:gd name="adj1" fmla="val 19936"/>
              <a:gd name="adj2" fmla="val 0"/>
            </a:avLst>
          </a:prstGeom>
        </p:spPr>
      </p:pic>
      <p:cxnSp>
        <p:nvCxnSpPr>
          <p:cNvPr id="44" name="Connecteur droit avec flèche 63"/>
          <p:cNvCxnSpPr/>
          <p:nvPr/>
        </p:nvCxnSpPr>
        <p:spPr>
          <a:xfrm flipV="1">
            <a:off x="3562350" y="2313702"/>
            <a:ext cx="5360575" cy="1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857609" y="1771627"/>
            <a:ext cx="304800" cy="5461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8310700" y="1769086"/>
            <a:ext cx="304800" cy="5461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1" name="ZoneTexte 66"/>
              <p:cNvSpPr txBox="1"/>
              <p:nvPr/>
            </p:nvSpPr>
            <p:spPr>
              <a:xfrm>
                <a:off x="3149637" y="1365727"/>
                <a:ext cx="1783180" cy="369332"/>
              </a:xfrm>
              <a:prstGeom prst="rect">
                <a:avLst/>
              </a:prstGeom>
              <a:noFill/>
            </p:spPr>
            <p:txBody>
              <a:bodyPr wrap="none" rtlCol="0">
                <a:spAutoFit/>
              </a:bodyPr>
              <a:lstStyle/>
              <a:p>
                <a:pPr algn="ctr"/>
                <a14:m>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2</m:t>
                        </m:r>
                      </m:sub>
                    </m:sSub>
                    <m:r>
                      <a:rPr lang="fr-FR" b="0" i="1" smtClean="0">
                        <a:latin typeface="Cambria Math" panose="02040503050406030204" pitchFamily="18" charset="0"/>
                      </a:rPr>
                      <m:t>〉</m:t>
                    </m:r>
                  </m:oMath>
                </a14:m>
                <a:r>
                  <a:rPr lang="fr-FR" dirty="0"/>
                  <a:t> or </a:t>
                </a:r>
                <a14:m>
                  <m:oMath xmlns:m="http://schemas.openxmlformats.org/officeDocument/2006/math">
                    <m:r>
                      <a:rPr lang="fr-FR" i="1">
                        <a:latin typeface="Cambria Math" panose="02040503050406030204" pitchFamily="18" charset="0"/>
                      </a:rPr>
                      <m:t>|</m:t>
                    </m:r>
                    <m:sSub>
                      <m:sSubPr>
                        <m:ctrlPr>
                          <a:rPr lang="fr-FR" i="1">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m:t>
                        </m:r>
                      </m:e>
                      <m:sub>
                        <m:r>
                          <a:rPr lang="fr-FR" i="1">
                            <a:latin typeface="Cambria Math" panose="02040503050406030204" pitchFamily="18" charset="0"/>
                          </a:rPr>
                          <m:t>1</m:t>
                        </m:r>
                      </m:sub>
                    </m:sSub>
                    <m:sSub>
                      <m:sSubPr>
                        <m:ctrlPr>
                          <a:rPr lang="fr-FR" i="1">
                            <a:latin typeface="Cambria Math" panose="02040503050406030204" pitchFamily="18" charset="0"/>
                          </a:rPr>
                        </m:ctrlPr>
                      </m:sSubPr>
                      <m:e>
                        <m:r>
                          <a:rPr lang="fr-FR" i="1">
                            <a:latin typeface="Cambria Math" panose="02040503050406030204" pitchFamily="18" charset="0"/>
                          </a:rPr>
                          <m:t>↓</m:t>
                        </m:r>
                      </m:e>
                      <m:sub>
                        <m:r>
                          <a:rPr lang="fr-FR" i="1">
                            <a:latin typeface="Cambria Math" panose="02040503050406030204" pitchFamily="18" charset="0"/>
                          </a:rPr>
                          <m:t>2</m:t>
                        </m:r>
                      </m:sub>
                    </m:sSub>
                    <m:r>
                      <a:rPr lang="fr-FR" i="1">
                        <a:latin typeface="Cambria Math" panose="02040503050406030204" pitchFamily="18" charset="0"/>
                      </a:rPr>
                      <m:t>〉</m:t>
                    </m:r>
                  </m:oMath>
                </a14:m>
                <a:endParaRPr lang="fr-FR" dirty="0"/>
              </a:p>
            </p:txBody>
          </p:sp>
        </mc:Choice>
        <mc:Fallback xmlns="">
          <p:sp>
            <p:nvSpPr>
              <p:cNvPr id="51" name="ZoneTexte 66"/>
              <p:cNvSpPr txBox="1">
                <a:spLocks noRot="1" noChangeAspect="1" noMove="1" noResize="1" noEditPoints="1" noAdjustHandles="1" noChangeArrowheads="1" noChangeShapeType="1" noTextEdit="1"/>
              </p:cNvSpPr>
              <p:nvPr/>
            </p:nvSpPr>
            <p:spPr>
              <a:xfrm>
                <a:off x="3149637" y="1365727"/>
                <a:ext cx="1783180" cy="369332"/>
              </a:xfrm>
              <a:prstGeom prst="rect">
                <a:avLst/>
              </a:prstGeom>
              <a:blipFill>
                <a:blip r:embed="rId4"/>
                <a:stretch>
                  <a:fillRect l="-685" t="-8197" r="-1027" b="-24590"/>
                </a:stretch>
              </a:blipFill>
            </p:spPr>
            <p:txBody>
              <a:bodyPr/>
              <a:lstStyle/>
              <a:p>
                <a:r>
                  <a:rPr lang="fr-FR">
                    <a:noFill/>
                  </a:rPr>
                  <a:t> </a:t>
                </a:r>
              </a:p>
            </p:txBody>
          </p:sp>
        </mc:Fallback>
      </mc:AlternateContent>
      <p:sp>
        <p:nvSpPr>
          <p:cNvPr id="52" name="ZoneTexte 67"/>
          <p:cNvSpPr txBox="1"/>
          <p:nvPr/>
        </p:nvSpPr>
        <p:spPr>
          <a:xfrm>
            <a:off x="8229293" y="1337697"/>
            <a:ext cx="459741" cy="369332"/>
          </a:xfrm>
          <a:prstGeom prst="rect">
            <a:avLst/>
          </a:prstGeom>
          <a:noFill/>
        </p:spPr>
        <p:txBody>
          <a:bodyPr wrap="none" rtlCol="0">
            <a:spAutoFit/>
          </a:bodyPr>
          <a:lstStyle/>
          <a:p>
            <a:pPr algn="ctr"/>
            <a:r>
              <a:rPr lang="fr-FR" dirty="0"/>
              <a:t>RO</a:t>
            </a:r>
          </a:p>
        </p:txBody>
      </p:sp>
      <p:sp>
        <p:nvSpPr>
          <p:cNvPr id="53" name="Forme libre 79"/>
          <p:cNvSpPr/>
          <p:nvPr/>
        </p:nvSpPr>
        <p:spPr>
          <a:xfrm>
            <a:off x="5649302" y="1845505"/>
            <a:ext cx="1200863" cy="455585"/>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80"/>
          <p:cNvSpPr/>
          <p:nvPr/>
        </p:nvSpPr>
        <p:spPr>
          <a:xfrm>
            <a:off x="5652846" y="2052232"/>
            <a:ext cx="1200863" cy="263032"/>
          </a:xfrm>
          <a:custGeom>
            <a:avLst/>
            <a:gdLst>
              <a:gd name="connsiteX0" fmla="*/ 0 w 2838893"/>
              <a:gd name="connsiteY0" fmla="*/ 1010287 h 1010287"/>
              <a:gd name="connsiteX1" fmla="*/ 850604 w 2838893"/>
              <a:gd name="connsiteY1" fmla="*/ 584984 h 1010287"/>
              <a:gd name="connsiteX2" fmla="*/ 1446028 w 2838893"/>
              <a:gd name="connsiteY2" fmla="*/ 194 h 1010287"/>
              <a:gd name="connsiteX3" fmla="*/ 2009553 w 2838893"/>
              <a:gd name="connsiteY3" fmla="*/ 648780 h 1010287"/>
              <a:gd name="connsiteX4" fmla="*/ 2838893 w 2838893"/>
              <a:gd name="connsiteY4" fmla="*/ 925226 h 1010287"/>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458 h 1010458"/>
              <a:gd name="connsiteX1" fmla="*/ 797441 w 2838893"/>
              <a:gd name="connsiteY1" fmla="*/ 744643 h 1010458"/>
              <a:gd name="connsiteX2" fmla="*/ 1446028 w 2838893"/>
              <a:gd name="connsiteY2" fmla="*/ 365 h 1010458"/>
              <a:gd name="connsiteX3" fmla="*/ 2009553 w 2838893"/>
              <a:gd name="connsiteY3" fmla="*/ 648951 h 1010458"/>
              <a:gd name="connsiteX4" fmla="*/ 2838893 w 2838893"/>
              <a:gd name="connsiteY4" fmla="*/ 925397 h 1010458"/>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38893"/>
              <a:gd name="connsiteY0" fmla="*/ 1010104 h 1010104"/>
              <a:gd name="connsiteX1" fmla="*/ 797441 w 2838893"/>
              <a:gd name="connsiteY1" fmla="*/ 744289 h 1010104"/>
              <a:gd name="connsiteX2" fmla="*/ 1446028 w 2838893"/>
              <a:gd name="connsiteY2" fmla="*/ 11 h 1010104"/>
              <a:gd name="connsiteX3" fmla="*/ 1994884 w 2838893"/>
              <a:gd name="connsiteY3" fmla="*/ 761063 h 1010104"/>
              <a:gd name="connsiteX4" fmla="*/ 2838893 w 2838893"/>
              <a:gd name="connsiteY4" fmla="*/ 925043 h 1010104"/>
              <a:gd name="connsiteX0" fmla="*/ 0 w 2843783"/>
              <a:gd name="connsiteY0" fmla="*/ 1010104 h 1010104"/>
              <a:gd name="connsiteX1" fmla="*/ 797441 w 2843783"/>
              <a:gd name="connsiteY1" fmla="*/ 744289 h 1010104"/>
              <a:gd name="connsiteX2" fmla="*/ 1446028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0104"/>
              <a:gd name="connsiteX1" fmla="*/ 797441 w 2843783"/>
              <a:gd name="connsiteY1" fmla="*/ 744289 h 1010104"/>
              <a:gd name="connsiteX2" fmla="*/ 1416689 w 2843783"/>
              <a:gd name="connsiteY2" fmla="*/ 11 h 1010104"/>
              <a:gd name="connsiteX3" fmla="*/ 1994884 w 2843783"/>
              <a:gd name="connsiteY3" fmla="*/ 761063 h 1010104"/>
              <a:gd name="connsiteX4" fmla="*/ 2843783 w 2843783"/>
              <a:gd name="connsiteY4" fmla="*/ 964162 h 1010104"/>
              <a:gd name="connsiteX0" fmla="*/ 0 w 2843783"/>
              <a:gd name="connsiteY0" fmla="*/ 1010104 h 1018070"/>
              <a:gd name="connsiteX1" fmla="*/ 797441 w 2843783"/>
              <a:gd name="connsiteY1" fmla="*/ 744289 h 1018070"/>
              <a:gd name="connsiteX2" fmla="*/ 1416689 w 2843783"/>
              <a:gd name="connsiteY2" fmla="*/ 11 h 1018070"/>
              <a:gd name="connsiteX3" fmla="*/ 1994884 w 2843783"/>
              <a:gd name="connsiteY3" fmla="*/ 761063 h 1018070"/>
              <a:gd name="connsiteX4" fmla="*/ 2843783 w 2843783"/>
              <a:gd name="connsiteY4" fmla="*/ 1018070 h 1018070"/>
              <a:gd name="connsiteX0" fmla="*/ 0 w 2758335"/>
              <a:gd name="connsiteY0" fmla="*/ 1010104 h 1018070"/>
              <a:gd name="connsiteX1" fmla="*/ 797441 w 2758335"/>
              <a:gd name="connsiteY1" fmla="*/ 744289 h 1018070"/>
              <a:gd name="connsiteX2" fmla="*/ 1416689 w 2758335"/>
              <a:gd name="connsiteY2" fmla="*/ 11 h 1018070"/>
              <a:gd name="connsiteX3" fmla="*/ 1994884 w 2758335"/>
              <a:gd name="connsiteY3" fmla="*/ 761063 h 1018070"/>
              <a:gd name="connsiteX4" fmla="*/ 2758335 w 2758335"/>
              <a:gd name="connsiteY4" fmla="*/ 1018070 h 1018070"/>
              <a:gd name="connsiteX0" fmla="*/ 0 w 2758335"/>
              <a:gd name="connsiteY0" fmla="*/ 1115958 h 1123924"/>
              <a:gd name="connsiteX1" fmla="*/ 797441 w 2758335"/>
              <a:gd name="connsiteY1" fmla="*/ 850143 h 1123924"/>
              <a:gd name="connsiteX2" fmla="*/ 1416689 w 2758335"/>
              <a:gd name="connsiteY2" fmla="*/ 105865 h 1123924"/>
              <a:gd name="connsiteX3" fmla="*/ 1441742 w 2758335"/>
              <a:gd name="connsiteY3" fmla="*/ 85928 h 1123924"/>
              <a:gd name="connsiteX4" fmla="*/ 1994884 w 2758335"/>
              <a:gd name="connsiteY4" fmla="*/ 866917 h 1123924"/>
              <a:gd name="connsiteX5" fmla="*/ 2758335 w 2758335"/>
              <a:gd name="connsiteY5" fmla="*/ 1123924 h 1123924"/>
              <a:gd name="connsiteX0" fmla="*/ 0 w 3744809"/>
              <a:gd name="connsiteY0" fmla="*/ 1115958 h 1123924"/>
              <a:gd name="connsiteX1" fmla="*/ 797441 w 3744809"/>
              <a:gd name="connsiteY1" fmla="*/ 850143 h 1123924"/>
              <a:gd name="connsiteX2" fmla="*/ 1416689 w 3744809"/>
              <a:gd name="connsiteY2" fmla="*/ 105865 h 1123924"/>
              <a:gd name="connsiteX3" fmla="*/ 3740815 w 3744809"/>
              <a:gd name="connsiteY3" fmla="*/ 85928 h 1123924"/>
              <a:gd name="connsiteX4" fmla="*/ 1994884 w 3744809"/>
              <a:gd name="connsiteY4" fmla="*/ 866917 h 1123924"/>
              <a:gd name="connsiteX5" fmla="*/ 2758335 w 3744809"/>
              <a:gd name="connsiteY5" fmla="*/ 1123924 h 1123924"/>
              <a:gd name="connsiteX0" fmla="*/ 0 w 4482682"/>
              <a:gd name="connsiteY0" fmla="*/ 1115958 h 1123924"/>
              <a:gd name="connsiteX1" fmla="*/ 797441 w 4482682"/>
              <a:gd name="connsiteY1" fmla="*/ 850143 h 1123924"/>
              <a:gd name="connsiteX2" fmla="*/ 1416689 w 4482682"/>
              <a:gd name="connsiteY2" fmla="*/ 105865 h 1123924"/>
              <a:gd name="connsiteX3" fmla="*/ 3740815 w 4482682"/>
              <a:gd name="connsiteY3" fmla="*/ 85928 h 1123924"/>
              <a:gd name="connsiteX4" fmla="*/ 4460342 w 4482682"/>
              <a:gd name="connsiteY4" fmla="*/ 911055 h 1123924"/>
              <a:gd name="connsiteX5" fmla="*/ 2758335 w 4482682"/>
              <a:gd name="connsiteY5" fmla="*/ 1123924 h 1123924"/>
              <a:gd name="connsiteX0" fmla="*/ 0 w 5813685"/>
              <a:gd name="connsiteY0" fmla="*/ 1115958 h 1123924"/>
              <a:gd name="connsiteX1" fmla="*/ 797441 w 5813685"/>
              <a:gd name="connsiteY1" fmla="*/ 850143 h 1123924"/>
              <a:gd name="connsiteX2" fmla="*/ 1416689 w 5813685"/>
              <a:gd name="connsiteY2" fmla="*/ 105865 h 1123924"/>
              <a:gd name="connsiteX3" fmla="*/ 3740815 w 5813685"/>
              <a:gd name="connsiteY3" fmla="*/ 85928 h 1123924"/>
              <a:gd name="connsiteX4" fmla="*/ 4460342 w 5813685"/>
              <a:gd name="connsiteY4" fmla="*/ 911055 h 1123924"/>
              <a:gd name="connsiteX5" fmla="*/ 5813685 w 5813685"/>
              <a:gd name="connsiteY5" fmla="*/ 1123924 h 1123924"/>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96944 h 1104910"/>
              <a:gd name="connsiteX1" fmla="*/ 797441 w 5813685"/>
              <a:gd name="connsiteY1" fmla="*/ 831129 h 1104910"/>
              <a:gd name="connsiteX2" fmla="*/ 1416689 w 5813685"/>
              <a:gd name="connsiteY2" fmla="*/ 86851 h 1104910"/>
              <a:gd name="connsiteX3" fmla="*/ 3771066 w 5813685"/>
              <a:gd name="connsiteY3" fmla="*/ 100015 h 1104910"/>
              <a:gd name="connsiteX4" fmla="*/ 4460342 w 5813685"/>
              <a:gd name="connsiteY4" fmla="*/ 892041 h 1104910"/>
              <a:gd name="connsiteX5" fmla="*/ 5813685 w 5813685"/>
              <a:gd name="connsiteY5" fmla="*/ 1104910 h 1104910"/>
              <a:gd name="connsiteX0" fmla="*/ 0 w 5813685"/>
              <a:gd name="connsiteY0" fmla="*/ 1089267 h 1097233"/>
              <a:gd name="connsiteX1" fmla="*/ 797441 w 5813685"/>
              <a:gd name="connsiteY1" fmla="*/ 823452 h 1097233"/>
              <a:gd name="connsiteX2" fmla="*/ 1416689 w 5813685"/>
              <a:gd name="connsiteY2" fmla="*/ 79174 h 1097233"/>
              <a:gd name="connsiteX3" fmla="*/ 3771066 w 5813685"/>
              <a:gd name="connsiteY3" fmla="*/ 92338 h 1097233"/>
              <a:gd name="connsiteX4" fmla="*/ 4460342 w 5813685"/>
              <a:gd name="connsiteY4" fmla="*/ 884364 h 1097233"/>
              <a:gd name="connsiteX5" fmla="*/ 5813685 w 5813685"/>
              <a:gd name="connsiteY5" fmla="*/ 1097233 h 1097233"/>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3014"/>
              <a:gd name="connsiteX1" fmla="*/ 797441 w 5813685"/>
              <a:gd name="connsiteY1" fmla="*/ 839233 h 1113014"/>
              <a:gd name="connsiteX2" fmla="*/ 1416689 w 5813685"/>
              <a:gd name="connsiteY2" fmla="*/ 94955 h 1113014"/>
              <a:gd name="connsiteX3" fmla="*/ 3771066 w 5813685"/>
              <a:gd name="connsiteY3" fmla="*/ 108119 h 1113014"/>
              <a:gd name="connsiteX4" fmla="*/ 4460342 w 5813685"/>
              <a:gd name="connsiteY4" fmla="*/ 900145 h 1113014"/>
              <a:gd name="connsiteX5" fmla="*/ 5813685 w 5813685"/>
              <a:gd name="connsiteY5" fmla="*/ 1113014 h 1113014"/>
              <a:gd name="connsiteX0" fmla="*/ 0 w 5813685"/>
              <a:gd name="connsiteY0" fmla="*/ 1105048 h 1116611"/>
              <a:gd name="connsiteX1" fmla="*/ 797441 w 5813685"/>
              <a:gd name="connsiteY1" fmla="*/ 839233 h 1116611"/>
              <a:gd name="connsiteX2" fmla="*/ 1416689 w 5813685"/>
              <a:gd name="connsiteY2" fmla="*/ 94955 h 1116611"/>
              <a:gd name="connsiteX3" fmla="*/ 3771066 w 5813685"/>
              <a:gd name="connsiteY3" fmla="*/ 108119 h 1116611"/>
              <a:gd name="connsiteX4" fmla="*/ 4460342 w 5813685"/>
              <a:gd name="connsiteY4" fmla="*/ 900145 h 1116611"/>
              <a:gd name="connsiteX5" fmla="*/ 5813685 w 5813685"/>
              <a:gd name="connsiteY5" fmla="*/ 1113014 h 1116611"/>
              <a:gd name="connsiteX0" fmla="*/ 0 w 5359919"/>
              <a:gd name="connsiteY0" fmla="*/ 1105048 h 1105048"/>
              <a:gd name="connsiteX1" fmla="*/ 797441 w 5359919"/>
              <a:gd name="connsiteY1" fmla="*/ 839233 h 1105048"/>
              <a:gd name="connsiteX2" fmla="*/ 1416689 w 5359919"/>
              <a:gd name="connsiteY2" fmla="*/ 94955 h 1105048"/>
              <a:gd name="connsiteX3" fmla="*/ 3771066 w 5359919"/>
              <a:gd name="connsiteY3" fmla="*/ 108119 h 1105048"/>
              <a:gd name="connsiteX4" fmla="*/ 4460342 w 5359919"/>
              <a:gd name="connsiteY4" fmla="*/ 900145 h 1105048"/>
              <a:gd name="connsiteX5" fmla="*/ 5359919 w 5359919"/>
              <a:gd name="connsiteY5" fmla="*/ 1090944 h 110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19" h="1105048">
                <a:moveTo>
                  <a:pt x="0" y="1105048"/>
                </a:moveTo>
                <a:cubicBezTo>
                  <a:pt x="443022" y="1061631"/>
                  <a:pt x="561326" y="1007582"/>
                  <a:pt x="797441" y="839233"/>
                </a:cubicBezTo>
                <a:cubicBezTo>
                  <a:pt x="1033556" y="670884"/>
                  <a:pt x="921085" y="216807"/>
                  <a:pt x="1416689" y="94955"/>
                </a:cubicBezTo>
                <a:cubicBezTo>
                  <a:pt x="1912293" y="-26897"/>
                  <a:pt x="3341936" y="-40793"/>
                  <a:pt x="3771066" y="108119"/>
                </a:cubicBezTo>
                <a:cubicBezTo>
                  <a:pt x="4351448" y="356341"/>
                  <a:pt x="4195533" y="736341"/>
                  <a:pt x="4460342" y="900145"/>
                </a:cubicBezTo>
                <a:cubicBezTo>
                  <a:pt x="4725151" y="1063949"/>
                  <a:pt x="5031982" y="1078705"/>
                  <a:pt x="5359919" y="1090944"/>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5" name="ZoneTexte 15"/>
              <p:cNvSpPr txBox="1"/>
              <p:nvPr/>
            </p:nvSpPr>
            <p:spPr>
              <a:xfrm>
                <a:off x="5559423" y="1267558"/>
                <a:ext cx="1422569" cy="493468"/>
              </a:xfrm>
              <a:prstGeom prst="rect">
                <a:avLst/>
              </a:prstGeom>
              <a:noFill/>
            </p:spPr>
            <p:txBody>
              <a:bodyPr wrap="none" rtlCol="0">
                <a:spAutoFit/>
              </a:bodyPr>
              <a:lstStyle/>
              <a:p>
                <a14:m>
                  <m:oMath xmlns:m="http://schemas.openxmlformats.org/officeDocument/2006/math">
                    <m:f>
                      <m:fPr>
                        <m:ctrlPr>
                          <a:rPr lang="fr-FR" b="0" i="1" smtClean="0">
                            <a:latin typeface="Cambria Math" panose="02040503050406030204" pitchFamily="18" charset="0"/>
                          </a:rPr>
                        </m:ctrlPr>
                      </m:fPr>
                      <m:num>
                        <m:r>
                          <m:rPr>
                            <m:sty m:val="p"/>
                          </m:rPr>
                          <a:rPr lang="fr-FR" b="0" i="0" smtClean="0">
                            <a:latin typeface="Cambria Math" panose="02040503050406030204" pitchFamily="18" charset="0"/>
                          </a:rPr>
                          <m:t>Δ</m:t>
                        </m:r>
                      </m:num>
                      <m:den>
                        <m:r>
                          <a:rPr lang="fr-FR" b="0" i="1" smtClean="0">
                            <a:latin typeface="Cambria Math" panose="02040503050406030204" pitchFamily="18" charset="0"/>
                          </a:rPr>
                          <m:t>2</m:t>
                        </m:r>
                        <m:r>
                          <a:rPr lang="fr-FR" b="0" i="1" smtClean="0">
                            <a:latin typeface="Cambria Math" panose="02040503050406030204" pitchFamily="18" charset="0"/>
                          </a:rPr>
                          <m:t>𝜋</m:t>
                        </m:r>
                      </m:den>
                    </m:f>
                    <m:r>
                      <a:rPr lang="fr-FR" b="0" i="1" smtClean="0">
                        <a:latin typeface="Cambria Math" panose="02040503050406030204" pitchFamily="18" charset="0"/>
                      </a:rPr>
                      <m:t>=</m:t>
                    </m:r>
                    <m:r>
                      <a:rPr lang="en-US" b="0" i="1" smtClean="0">
                        <a:latin typeface="Cambria Math" panose="02040503050406030204" pitchFamily="18" charset="0"/>
                      </a:rPr>
                      <m:t>11</m:t>
                    </m:r>
                    <m:r>
                      <a:rPr lang="fr-FR" b="0" i="1" smtClean="0">
                        <a:latin typeface="Cambria Math" panose="02040503050406030204" pitchFamily="18" charset="0"/>
                      </a:rPr>
                      <m:t>0</m:t>
                    </m:r>
                  </m:oMath>
                </a14:m>
                <a:r>
                  <a:rPr lang="fr-FR" dirty="0"/>
                  <a:t>kHz</a:t>
                </a:r>
              </a:p>
            </p:txBody>
          </p:sp>
        </mc:Choice>
        <mc:Fallback xmlns="">
          <p:sp>
            <p:nvSpPr>
              <p:cNvPr id="55" name="ZoneTexte 15"/>
              <p:cNvSpPr txBox="1">
                <a:spLocks noRot="1" noChangeAspect="1" noMove="1" noResize="1" noEditPoints="1" noAdjustHandles="1" noChangeArrowheads="1" noChangeShapeType="1" noTextEdit="1"/>
              </p:cNvSpPr>
              <p:nvPr/>
            </p:nvSpPr>
            <p:spPr>
              <a:xfrm>
                <a:off x="5559423" y="1267558"/>
                <a:ext cx="1422569" cy="493468"/>
              </a:xfrm>
              <a:prstGeom prst="rect">
                <a:avLst/>
              </a:prstGeom>
              <a:blipFill>
                <a:blip r:embed="rId5"/>
                <a:stretch>
                  <a:fillRect r="-3004" b="-7407"/>
                </a:stretch>
              </a:blipFill>
            </p:spPr>
            <p:txBody>
              <a:bodyPr/>
              <a:lstStyle/>
              <a:p>
                <a:r>
                  <a:rPr lang="fr-FR">
                    <a:noFill/>
                  </a:rPr>
                  <a:t> </a:t>
                </a:r>
              </a:p>
            </p:txBody>
          </p:sp>
        </mc:Fallback>
      </mc:AlternateContent>
      <p:pic>
        <p:nvPicPr>
          <p:cNvPr id="27" name="Picture 2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9900" y="3660592"/>
            <a:ext cx="3350629" cy="2878896"/>
          </a:xfrm>
          <a:prstGeom prst="rect">
            <a:avLst/>
          </a:prstGeom>
        </p:spPr>
      </p:pic>
      <p:cxnSp>
        <p:nvCxnSpPr>
          <p:cNvPr id="56" name="Connecteur droit avec flèche 43"/>
          <p:cNvCxnSpPr/>
          <p:nvPr/>
        </p:nvCxnSpPr>
        <p:spPr>
          <a:xfrm>
            <a:off x="3027332" y="2958283"/>
            <a:ext cx="1401777"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16087" y="2588951"/>
            <a:ext cx="824265" cy="369332"/>
          </a:xfrm>
          <a:prstGeom prst="rect">
            <a:avLst/>
          </a:prstGeom>
          <a:noFill/>
        </p:spPr>
        <p:txBody>
          <a:bodyPr wrap="none" rtlCol="0">
            <a:spAutoFit/>
          </a:bodyPr>
          <a:lstStyle/>
          <a:p>
            <a:r>
              <a:rPr lang="en-US" dirty="0"/>
              <a:t>244 Hz</a:t>
            </a:r>
            <a:endParaRPr lang="fr-FR" dirty="0"/>
          </a:p>
        </p:txBody>
      </p:sp>
      <p:sp>
        <p:nvSpPr>
          <p:cNvPr id="3" name="TextBox 2">
            <a:extLst>
              <a:ext uri="{FF2B5EF4-FFF2-40B4-BE49-F238E27FC236}">
                <a16:creationId xmlns:a16="http://schemas.microsoft.com/office/drawing/2014/main" id="{311B0C8D-9D01-BF54-9AA0-214BCF881692}"/>
              </a:ext>
            </a:extLst>
          </p:cNvPr>
          <p:cNvSpPr txBox="1"/>
          <p:nvPr/>
        </p:nvSpPr>
        <p:spPr>
          <a:xfrm>
            <a:off x="7272475" y="365432"/>
            <a:ext cx="4290662" cy="400110"/>
          </a:xfrm>
          <a:prstGeom prst="rect">
            <a:avLst/>
          </a:prstGeom>
          <a:noFill/>
        </p:spPr>
        <p:txBody>
          <a:bodyPr wrap="none" rtlCol="0">
            <a:spAutoFit/>
          </a:bodyPr>
          <a:lstStyle/>
          <a:p>
            <a:r>
              <a:rPr lang="en-US" sz="2000" dirty="0"/>
              <a:t>enabled by differential AC Zeeman shift</a:t>
            </a:r>
          </a:p>
        </p:txBody>
      </p:sp>
    </p:spTree>
    <p:extLst>
      <p:ext uri="{BB962C8B-B14F-4D97-AF65-F5344CB8AC3E}">
        <p14:creationId xmlns:p14="http://schemas.microsoft.com/office/powerpoint/2010/main" val="2340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p:cNvSpPr txBox="1"/>
          <p:nvPr/>
        </p:nvSpPr>
        <p:spPr>
          <a:xfrm>
            <a:off x="4694050" y="93885"/>
            <a:ext cx="2621231"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Material</a:t>
            </a:r>
            <a:r>
              <a:rPr lang="fr-FR" sz="3200" dirty="0">
                <a:solidFill>
                  <a:srgbClr val="FF0000"/>
                </a:solidFill>
                <a:latin typeface="Arial" panose="020B0604020202020204" pitchFamily="34" charset="0"/>
                <a:cs typeface="Arial" panose="020B0604020202020204" pitchFamily="34" charset="0"/>
              </a:rPr>
              <a:t> tests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86" y="2049469"/>
            <a:ext cx="6071518" cy="3415229"/>
          </a:xfrm>
          <a:prstGeom prst="rect">
            <a:avLst/>
          </a:prstGeom>
        </p:spPr>
      </p:pic>
      <p:sp>
        <p:nvSpPr>
          <p:cNvPr id="5" name="TextBox 4"/>
          <p:cNvSpPr txBox="1"/>
          <p:nvPr/>
        </p:nvSpPr>
        <p:spPr>
          <a:xfrm>
            <a:off x="1238431" y="1617812"/>
            <a:ext cx="3969228" cy="369332"/>
          </a:xfrm>
          <a:prstGeom prst="rect">
            <a:avLst/>
          </a:prstGeom>
          <a:noFill/>
        </p:spPr>
        <p:txBody>
          <a:bodyPr wrap="none" rtlCol="0">
            <a:spAutoFit/>
          </a:bodyPr>
          <a:lstStyle/>
          <a:p>
            <a:pPr algn="ctr"/>
            <a:r>
              <a:rPr lang="en-US" dirty="0"/>
              <a:t>3 resonators on a Si chip + dielectric film</a:t>
            </a:r>
            <a:endParaRPr lang="fr-FR"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nvGraphicFramePr>
            <p:xfrm>
              <a:off x="6509442" y="1727259"/>
              <a:ext cx="5522565" cy="3850640"/>
            </p:xfrm>
            <a:graphic>
              <a:graphicData uri="http://schemas.openxmlformats.org/drawingml/2006/table">
                <a:tbl>
                  <a:tblPr firstRow="1" bandRow="1">
                    <a:tableStyleId>{5C22544A-7EE6-4342-B048-85BDC9FD1C3A}</a:tableStyleId>
                  </a:tblPr>
                  <a:tblGrid>
                    <a:gridCol w="1840855">
                      <a:extLst>
                        <a:ext uri="{9D8B030D-6E8A-4147-A177-3AD203B41FA5}">
                          <a16:colId xmlns:a16="http://schemas.microsoft.com/office/drawing/2014/main" val="3354369338"/>
                        </a:ext>
                      </a:extLst>
                    </a:gridCol>
                    <a:gridCol w="1840855">
                      <a:extLst>
                        <a:ext uri="{9D8B030D-6E8A-4147-A177-3AD203B41FA5}">
                          <a16:colId xmlns:a16="http://schemas.microsoft.com/office/drawing/2014/main" val="3464197296"/>
                        </a:ext>
                      </a:extLst>
                    </a:gridCol>
                    <a:gridCol w="1840855">
                      <a:extLst>
                        <a:ext uri="{9D8B030D-6E8A-4147-A177-3AD203B41FA5}">
                          <a16:colId xmlns:a16="http://schemas.microsoft.com/office/drawing/2014/main" val="69664481"/>
                        </a:ext>
                      </a:extLst>
                    </a:gridCol>
                  </a:tblGrid>
                  <a:tr h="370840">
                    <a:tc>
                      <a:txBody>
                        <a:bodyPr/>
                        <a:lstStyle/>
                        <a:p>
                          <a:r>
                            <a:rPr lang="en-US" dirty="0"/>
                            <a:t>Material</a:t>
                          </a:r>
                          <a:endParaRPr lang="fr-FR" dirty="0"/>
                        </a:p>
                      </a:txBody>
                      <a:tcPr/>
                    </a:tc>
                    <a:tc>
                      <a:txBody>
                        <a:bodyPr/>
                        <a:lstStyle/>
                        <a:p>
                          <a:r>
                            <a:rPr lang="en-US" dirty="0"/>
                            <a:t>Source</a:t>
                          </a:r>
                          <a:endParaRPr lang="fr-FR" dirty="0"/>
                        </a:p>
                      </a:txBody>
                      <a:tcPr/>
                    </a:tc>
                    <a:tc>
                      <a:txBody>
                        <a:bodyPr/>
                        <a:lstStyle/>
                        <a:p>
                          <a14:m>
                            <m:oMath xmlns:m="http://schemas.openxmlformats.org/officeDocument/2006/math">
                              <m:func>
                                <m:funcPr>
                                  <m:ctrlPr>
                                    <a:rPr lang="fr-FR" b="1" i="1" smtClean="0">
                                      <a:latin typeface="Cambria Math" panose="02040503050406030204" pitchFamily="18" charset="0"/>
                                    </a:rPr>
                                  </m:ctrlPr>
                                </m:funcPr>
                                <m:fName>
                                  <m:r>
                                    <a:rPr lang="fr-FR" b="1" i="0" smtClean="0">
                                      <a:latin typeface="Cambria Math" panose="02040503050406030204" pitchFamily="18" charset="0"/>
                                    </a:rPr>
                                    <m:t>𝐭𝐚𝐧</m:t>
                                  </m:r>
                                </m:fName>
                                <m:e>
                                  <m:r>
                                    <a:rPr lang="fr-FR" b="1" i="1" smtClean="0">
                                      <a:latin typeface="Cambria Math" panose="02040503050406030204" pitchFamily="18" charset="0"/>
                                      <a:ea typeface="Cambria Math" panose="02040503050406030204" pitchFamily="18" charset="0"/>
                                    </a:rPr>
                                    <m:t>𝜹</m:t>
                                  </m:r>
                                </m:e>
                              </m:func>
                            </m:oMath>
                          </a14:m>
                          <a:r>
                            <a:rPr lang="fr-FR" b="1" dirty="0"/>
                            <a:t> </a:t>
                          </a:r>
                        </a:p>
                      </a:txBody>
                      <a:tcPr/>
                    </a:tc>
                    <a:extLst>
                      <a:ext uri="{0D108BD9-81ED-4DB2-BD59-A6C34878D82A}">
                        <a16:rowId xmlns:a16="http://schemas.microsoft.com/office/drawing/2014/main" val="3537402810"/>
                      </a:ext>
                    </a:extLst>
                  </a:tr>
                  <a:tr h="370840">
                    <a:tc>
                      <a:txBody>
                        <a:bodyPr/>
                        <a:lstStyle/>
                        <a:p>
                          <a:r>
                            <a:rPr lang="en-US" dirty="0"/>
                            <a:t>a-Ge</a:t>
                          </a:r>
                          <a:endParaRPr lang="fr-FR" dirty="0"/>
                        </a:p>
                      </a:txBody>
                      <a:tcPr/>
                    </a:tc>
                    <a:tc>
                      <a:txBody>
                        <a:bodyPr/>
                        <a:lstStyle/>
                        <a:p>
                          <a:r>
                            <a:rPr lang="en-US" dirty="0" err="1"/>
                            <a:t>Neyco</a:t>
                          </a:r>
                          <a:r>
                            <a:rPr lang="en-US" dirty="0"/>
                            <a:t>,</a:t>
                          </a:r>
                        </a:p>
                        <a:p>
                          <a:r>
                            <a:rPr lang="en-US" dirty="0"/>
                            <a:t>5N purity,</a:t>
                          </a:r>
                        </a:p>
                        <a:p>
                          <a:r>
                            <a:rPr lang="en-US" dirty="0"/>
                            <a:t>evaporated</a:t>
                          </a:r>
                          <a:endParaRPr lang="fr-FR"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m:oMathPara>
                          </a14:m>
                          <a:endParaRPr lang="fr-FR" dirty="0"/>
                        </a:p>
                      </a:txBody>
                      <a:tcPr/>
                    </a:tc>
                    <a:extLst>
                      <a:ext uri="{0D108BD9-81ED-4DB2-BD59-A6C34878D82A}">
                        <a16:rowId xmlns:a16="http://schemas.microsoft.com/office/drawing/2014/main" val="1415613534"/>
                      </a:ext>
                    </a:extLst>
                  </a:tr>
                  <a:tr h="370840">
                    <a:tc>
                      <a:txBody>
                        <a:bodyPr/>
                        <a:lstStyle/>
                        <a:p>
                          <a:r>
                            <a:rPr lang="en-US" dirty="0"/>
                            <a:t>a-Ge</a:t>
                          </a:r>
                          <a:endParaRPr lang="fr-FR" dirty="0"/>
                        </a:p>
                      </a:txBody>
                      <a:tcPr/>
                    </a:tc>
                    <a:tc>
                      <a:txBody>
                        <a:bodyPr/>
                        <a:lstStyle/>
                        <a:p>
                          <a:r>
                            <a:rPr lang="en-US" dirty="0" err="1"/>
                            <a:t>UniversityWafer</a:t>
                          </a:r>
                          <a:r>
                            <a:rPr lang="en-US" dirty="0"/>
                            <a:t>,</a:t>
                          </a:r>
                        </a:p>
                        <a:p>
                          <a:r>
                            <a:rPr lang="en-US" dirty="0"/>
                            <a:t>&gt;7N purity,</a:t>
                          </a:r>
                        </a:p>
                        <a:p>
                          <a:r>
                            <a:rPr lang="en-US" dirty="0"/>
                            <a:t>evaporated</a:t>
                          </a:r>
                          <a:endParaRPr lang="fr-FR"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m:oMathPara>
                          </a14:m>
                          <a:endParaRPr lang="fr-FR" dirty="0"/>
                        </a:p>
                      </a:txBody>
                      <a:tcPr/>
                    </a:tc>
                    <a:extLst>
                      <a:ext uri="{0D108BD9-81ED-4DB2-BD59-A6C34878D82A}">
                        <a16:rowId xmlns:a16="http://schemas.microsoft.com/office/drawing/2014/main" val="943433270"/>
                      </a:ext>
                    </a:extLst>
                  </a:tr>
                  <a:tr h="370840">
                    <a:tc>
                      <a:txBody>
                        <a:bodyPr/>
                        <a:lstStyle/>
                        <a:p>
                          <a:r>
                            <a:rPr lang="en-US" dirty="0" err="1"/>
                            <a:t>a-Si:H</a:t>
                          </a:r>
                          <a:endParaRPr lang="fr-FR" dirty="0"/>
                        </a:p>
                      </a:txBody>
                      <a:tcPr/>
                    </a:tc>
                    <a:tc>
                      <a:txBody>
                        <a:bodyPr/>
                        <a:lstStyle/>
                        <a:p>
                          <a:r>
                            <a:rPr lang="en-US" dirty="0" err="1"/>
                            <a:t>Polytechnique</a:t>
                          </a:r>
                          <a:r>
                            <a:rPr lang="en-US" dirty="0"/>
                            <a:t>,</a:t>
                          </a:r>
                        </a:p>
                        <a:p>
                          <a:r>
                            <a:rPr lang="en-US" dirty="0"/>
                            <a:t>PECVD</a:t>
                          </a:r>
                          <a:endParaRPr lang="fr-FR" dirty="0"/>
                        </a:p>
                      </a:txBody>
                      <a:tcPr/>
                    </a:tc>
                    <a:tc>
                      <a:txBody>
                        <a:bodyPr/>
                        <a:lstStyle/>
                        <a:p>
                          <a:pPr algn="ctr"/>
                          <a:r>
                            <a:rPr lang="en-US" dirty="0"/>
                            <a:t>no resonances</a:t>
                          </a:r>
                          <a:r>
                            <a:rPr lang="en-US" baseline="0" dirty="0"/>
                            <a:t> visible</a:t>
                          </a:r>
                          <a:endParaRPr lang="fr-FR" dirty="0"/>
                        </a:p>
                      </a:txBody>
                      <a:tcPr/>
                    </a:tc>
                    <a:extLst>
                      <a:ext uri="{0D108BD9-81ED-4DB2-BD59-A6C34878D82A}">
                        <a16:rowId xmlns:a16="http://schemas.microsoft.com/office/drawing/2014/main" val="431341523"/>
                      </a:ext>
                    </a:extLst>
                  </a:tr>
                  <a:tr h="370840">
                    <a:tc>
                      <a:txBody>
                        <a:bodyPr/>
                        <a:lstStyle/>
                        <a:p>
                          <a:r>
                            <a:rPr lang="en-US" dirty="0" err="1"/>
                            <a:t>a-Si:H</a:t>
                          </a:r>
                          <a:endParaRPr lang="fr-FR" dirty="0"/>
                        </a:p>
                      </a:txBody>
                      <a:tcPr/>
                    </a:tc>
                    <a:tc>
                      <a:txBody>
                        <a:bodyPr/>
                        <a:lstStyle/>
                        <a:p>
                          <a:r>
                            <a:rPr lang="en-US" dirty="0"/>
                            <a:t>PTA Grenoble,</a:t>
                          </a:r>
                        </a:p>
                        <a:p>
                          <a:r>
                            <a:rPr lang="en-US" dirty="0"/>
                            <a:t>PECVD</a:t>
                          </a:r>
                          <a:endParaRPr lang="fr-FR"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m:oMathPara>
                          </a14:m>
                          <a:endParaRPr lang="fr-FR" dirty="0"/>
                        </a:p>
                      </a:txBody>
                      <a:tcPr/>
                    </a:tc>
                    <a:extLst>
                      <a:ext uri="{0D108BD9-81ED-4DB2-BD59-A6C34878D82A}">
                        <a16:rowId xmlns:a16="http://schemas.microsoft.com/office/drawing/2014/main" val="13738850"/>
                      </a:ext>
                    </a:extLst>
                  </a:tr>
                  <a:tr h="370840">
                    <a:tc>
                      <a:txBody>
                        <a:bodyPr/>
                        <a:lstStyle/>
                        <a:p>
                          <a:r>
                            <a:rPr lang="fr-FR" dirty="0" err="1"/>
                            <a:t>a-Si:H</a:t>
                          </a:r>
                          <a:endParaRPr lang="fr-FR" dirty="0"/>
                        </a:p>
                      </a:txBody>
                      <a:tcPr/>
                    </a:tc>
                    <a:tc>
                      <a:txBody>
                        <a:bodyPr/>
                        <a:lstStyle/>
                        <a:p>
                          <a:r>
                            <a:rPr lang="fr-FR" dirty="0"/>
                            <a:t>JPL, PECVD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oMath>
                            </m:oMathPara>
                          </a14:m>
                          <a:endParaRPr lang="fr-FR" dirty="0"/>
                        </a:p>
                      </a:txBody>
                      <a:tcPr/>
                    </a:tc>
                    <a:extLst>
                      <a:ext uri="{0D108BD9-81ED-4DB2-BD59-A6C34878D82A}">
                        <a16:rowId xmlns:a16="http://schemas.microsoft.com/office/drawing/2014/main" val="1304784985"/>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924890459"/>
                  </p:ext>
                </p:extLst>
              </p:nvPr>
            </p:nvGraphicFramePr>
            <p:xfrm>
              <a:off x="6509442" y="1727259"/>
              <a:ext cx="5522565" cy="3850640"/>
            </p:xfrm>
            <a:graphic>
              <a:graphicData uri="http://schemas.openxmlformats.org/drawingml/2006/table">
                <a:tbl>
                  <a:tblPr firstRow="1" bandRow="1">
                    <a:tableStyleId>{5C22544A-7EE6-4342-B048-85BDC9FD1C3A}</a:tableStyleId>
                  </a:tblPr>
                  <a:tblGrid>
                    <a:gridCol w="1840855">
                      <a:extLst>
                        <a:ext uri="{9D8B030D-6E8A-4147-A177-3AD203B41FA5}">
                          <a16:colId xmlns:a16="http://schemas.microsoft.com/office/drawing/2014/main" val="3354369338"/>
                        </a:ext>
                      </a:extLst>
                    </a:gridCol>
                    <a:gridCol w="1840855">
                      <a:extLst>
                        <a:ext uri="{9D8B030D-6E8A-4147-A177-3AD203B41FA5}">
                          <a16:colId xmlns:a16="http://schemas.microsoft.com/office/drawing/2014/main" val="3464197296"/>
                        </a:ext>
                      </a:extLst>
                    </a:gridCol>
                    <a:gridCol w="1840855">
                      <a:extLst>
                        <a:ext uri="{9D8B030D-6E8A-4147-A177-3AD203B41FA5}">
                          <a16:colId xmlns:a16="http://schemas.microsoft.com/office/drawing/2014/main" val="69664481"/>
                        </a:ext>
                      </a:extLst>
                    </a:gridCol>
                  </a:tblGrid>
                  <a:tr h="370840">
                    <a:tc>
                      <a:txBody>
                        <a:bodyPr/>
                        <a:lstStyle/>
                        <a:p>
                          <a:r>
                            <a:rPr lang="en-US" dirty="0"/>
                            <a:t>Material</a:t>
                          </a:r>
                          <a:endParaRPr lang="fr-FR" dirty="0"/>
                        </a:p>
                      </a:txBody>
                      <a:tcPr/>
                    </a:tc>
                    <a:tc>
                      <a:txBody>
                        <a:bodyPr/>
                        <a:lstStyle/>
                        <a:p>
                          <a:r>
                            <a:rPr lang="en-US" dirty="0"/>
                            <a:t>Source</a:t>
                          </a:r>
                          <a:endParaRPr lang="fr-FR" dirty="0"/>
                        </a:p>
                      </a:txBody>
                      <a:tcPr/>
                    </a:tc>
                    <a:tc>
                      <a:txBody>
                        <a:bodyPr/>
                        <a:lstStyle/>
                        <a:p>
                          <a:endParaRPr lang="en-US"/>
                        </a:p>
                      </a:txBody>
                      <a:tcPr>
                        <a:blipFill>
                          <a:blip r:embed="rId3"/>
                          <a:stretch>
                            <a:fillRect l="-200662" t="-8197" r="-1325" b="-960656"/>
                          </a:stretch>
                        </a:blipFill>
                      </a:tcPr>
                    </a:tc>
                    <a:extLst>
                      <a:ext uri="{0D108BD9-81ED-4DB2-BD59-A6C34878D82A}">
                        <a16:rowId xmlns:a16="http://schemas.microsoft.com/office/drawing/2014/main" val="3537402810"/>
                      </a:ext>
                    </a:extLst>
                  </a:tr>
                  <a:tr h="914400">
                    <a:tc>
                      <a:txBody>
                        <a:bodyPr/>
                        <a:lstStyle/>
                        <a:p>
                          <a:r>
                            <a:rPr lang="en-US" dirty="0"/>
                            <a:t>a-Ge</a:t>
                          </a:r>
                          <a:endParaRPr lang="fr-FR" dirty="0"/>
                        </a:p>
                      </a:txBody>
                      <a:tcPr/>
                    </a:tc>
                    <a:tc>
                      <a:txBody>
                        <a:bodyPr/>
                        <a:lstStyle/>
                        <a:p>
                          <a:r>
                            <a:rPr lang="en-US" dirty="0" err="1"/>
                            <a:t>Neyco</a:t>
                          </a:r>
                          <a:r>
                            <a:rPr lang="en-US" dirty="0"/>
                            <a:t>,</a:t>
                          </a:r>
                        </a:p>
                        <a:p>
                          <a:r>
                            <a:rPr lang="en-US" dirty="0"/>
                            <a:t>5N purity,</a:t>
                          </a:r>
                        </a:p>
                        <a:p>
                          <a:r>
                            <a:rPr lang="en-US" dirty="0"/>
                            <a:t>evaporated</a:t>
                          </a:r>
                          <a:endParaRPr lang="fr-FR" dirty="0"/>
                        </a:p>
                      </a:txBody>
                      <a:tcPr/>
                    </a:tc>
                    <a:tc>
                      <a:txBody>
                        <a:bodyPr/>
                        <a:lstStyle/>
                        <a:p>
                          <a:endParaRPr lang="en-US"/>
                        </a:p>
                      </a:txBody>
                      <a:tcPr>
                        <a:blipFill>
                          <a:blip r:embed="rId3"/>
                          <a:stretch>
                            <a:fillRect l="-200662" t="-44000" r="-1325" b="-290667"/>
                          </a:stretch>
                        </a:blipFill>
                      </a:tcPr>
                    </a:tc>
                    <a:extLst>
                      <a:ext uri="{0D108BD9-81ED-4DB2-BD59-A6C34878D82A}">
                        <a16:rowId xmlns:a16="http://schemas.microsoft.com/office/drawing/2014/main" val="1415613534"/>
                      </a:ext>
                    </a:extLst>
                  </a:tr>
                  <a:tr h="914400">
                    <a:tc>
                      <a:txBody>
                        <a:bodyPr/>
                        <a:lstStyle/>
                        <a:p>
                          <a:r>
                            <a:rPr lang="en-US" dirty="0"/>
                            <a:t>a-Ge</a:t>
                          </a:r>
                          <a:endParaRPr lang="fr-FR" dirty="0"/>
                        </a:p>
                      </a:txBody>
                      <a:tcPr/>
                    </a:tc>
                    <a:tc>
                      <a:txBody>
                        <a:bodyPr/>
                        <a:lstStyle/>
                        <a:p>
                          <a:r>
                            <a:rPr lang="en-US" dirty="0" err="1"/>
                            <a:t>UniversityWafer</a:t>
                          </a:r>
                          <a:r>
                            <a:rPr lang="en-US" dirty="0"/>
                            <a:t>,</a:t>
                          </a:r>
                        </a:p>
                        <a:p>
                          <a:r>
                            <a:rPr lang="en-US" dirty="0"/>
                            <a:t>&gt;7N purity,</a:t>
                          </a:r>
                        </a:p>
                        <a:p>
                          <a:r>
                            <a:rPr lang="en-US" dirty="0"/>
                            <a:t>evaporated</a:t>
                          </a:r>
                          <a:endParaRPr lang="fr-FR" dirty="0"/>
                        </a:p>
                      </a:txBody>
                      <a:tcPr/>
                    </a:tc>
                    <a:tc>
                      <a:txBody>
                        <a:bodyPr/>
                        <a:lstStyle/>
                        <a:p>
                          <a:endParaRPr lang="en-US"/>
                        </a:p>
                      </a:txBody>
                      <a:tcPr>
                        <a:blipFill>
                          <a:blip r:embed="rId3"/>
                          <a:stretch>
                            <a:fillRect l="-200662" t="-143046" r="-1325" b="-188742"/>
                          </a:stretch>
                        </a:blipFill>
                      </a:tcPr>
                    </a:tc>
                    <a:extLst>
                      <a:ext uri="{0D108BD9-81ED-4DB2-BD59-A6C34878D82A}">
                        <a16:rowId xmlns:a16="http://schemas.microsoft.com/office/drawing/2014/main" val="943433270"/>
                      </a:ext>
                    </a:extLst>
                  </a:tr>
                  <a:tr h="640080">
                    <a:tc>
                      <a:txBody>
                        <a:bodyPr/>
                        <a:lstStyle/>
                        <a:p>
                          <a:r>
                            <a:rPr lang="en-US" dirty="0" err="1"/>
                            <a:t>a-Si:H</a:t>
                          </a:r>
                          <a:endParaRPr lang="fr-FR" dirty="0"/>
                        </a:p>
                      </a:txBody>
                      <a:tcPr/>
                    </a:tc>
                    <a:tc>
                      <a:txBody>
                        <a:bodyPr/>
                        <a:lstStyle/>
                        <a:p>
                          <a:r>
                            <a:rPr lang="en-US" dirty="0" err="1"/>
                            <a:t>Polytechnique</a:t>
                          </a:r>
                          <a:r>
                            <a:rPr lang="en-US" dirty="0"/>
                            <a:t>,</a:t>
                          </a:r>
                        </a:p>
                        <a:p>
                          <a:r>
                            <a:rPr lang="en-US" dirty="0"/>
                            <a:t>PECVD</a:t>
                          </a:r>
                          <a:endParaRPr lang="fr-FR" dirty="0"/>
                        </a:p>
                      </a:txBody>
                      <a:tcPr/>
                    </a:tc>
                    <a:tc>
                      <a:txBody>
                        <a:bodyPr/>
                        <a:lstStyle/>
                        <a:p>
                          <a:pPr algn="ctr"/>
                          <a:r>
                            <a:rPr lang="en-US" dirty="0"/>
                            <a:t>no resonances</a:t>
                          </a:r>
                          <a:r>
                            <a:rPr lang="en-US" baseline="0" dirty="0"/>
                            <a:t> visible</a:t>
                          </a:r>
                          <a:endParaRPr lang="fr-FR" dirty="0"/>
                        </a:p>
                      </a:txBody>
                      <a:tcPr/>
                    </a:tc>
                    <a:extLst>
                      <a:ext uri="{0D108BD9-81ED-4DB2-BD59-A6C34878D82A}">
                        <a16:rowId xmlns:a16="http://schemas.microsoft.com/office/drawing/2014/main" val="431341523"/>
                      </a:ext>
                    </a:extLst>
                  </a:tr>
                  <a:tr h="640080">
                    <a:tc>
                      <a:txBody>
                        <a:bodyPr/>
                        <a:lstStyle/>
                        <a:p>
                          <a:r>
                            <a:rPr lang="en-US" dirty="0" err="1"/>
                            <a:t>a-Si:H</a:t>
                          </a:r>
                          <a:endParaRPr lang="fr-FR" dirty="0"/>
                        </a:p>
                      </a:txBody>
                      <a:tcPr/>
                    </a:tc>
                    <a:tc>
                      <a:txBody>
                        <a:bodyPr/>
                        <a:lstStyle/>
                        <a:p>
                          <a:r>
                            <a:rPr lang="en-US" dirty="0"/>
                            <a:t>PTA Grenoble,</a:t>
                          </a:r>
                        </a:p>
                        <a:p>
                          <a:r>
                            <a:rPr lang="en-US" dirty="0"/>
                            <a:t>PECVD</a:t>
                          </a:r>
                          <a:endParaRPr lang="fr-FR" dirty="0"/>
                        </a:p>
                      </a:txBody>
                      <a:tcPr/>
                    </a:tc>
                    <a:tc>
                      <a:txBody>
                        <a:bodyPr/>
                        <a:lstStyle/>
                        <a:p>
                          <a:endParaRPr lang="en-US"/>
                        </a:p>
                      </a:txBody>
                      <a:tcPr>
                        <a:blipFill>
                          <a:blip r:embed="rId3"/>
                          <a:stretch>
                            <a:fillRect l="-200662" t="-449524" r="-1325" b="-71429"/>
                          </a:stretch>
                        </a:blipFill>
                      </a:tcPr>
                    </a:tc>
                    <a:extLst>
                      <a:ext uri="{0D108BD9-81ED-4DB2-BD59-A6C34878D82A}">
                        <a16:rowId xmlns:a16="http://schemas.microsoft.com/office/drawing/2014/main" val="13738850"/>
                      </a:ext>
                    </a:extLst>
                  </a:tr>
                  <a:tr h="370840">
                    <a:tc>
                      <a:txBody>
                        <a:bodyPr/>
                        <a:lstStyle/>
                        <a:p>
                          <a:r>
                            <a:rPr lang="fr-FR" dirty="0" err="1"/>
                            <a:t>a-Si:H</a:t>
                          </a:r>
                          <a:endParaRPr lang="fr-FR" dirty="0"/>
                        </a:p>
                      </a:txBody>
                      <a:tcPr/>
                    </a:tc>
                    <a:tc>
                      <a:txBody>
                        <a:bodyPr/>
                        <a:lstStyle/>
                        <a:p>
                          <a:r>
                            <a:rPr lang="fr-FR" dirty="0"/>
                            <a:t>JPL, PECVD</a:t>
                          </a:r>
                        </a:p>
                      </a:txBody>
                      <a:tcPr/>
                    </a:tc>
                    <a:tc>
                      <a:txBody>
                        <a:bodyPr/>
                        <a:lstStyle/>
                        <a:p>
                          <a:endParaRPr lang="en-US"/>
                        </a:p>
                      </a:txBody>
                      <a:tcPr>
                        <a:blipFill>
                          <a:blip r:embed="rId3"/>
                          <a:stretch>
                            <a:fillRect l="-200662" t="-945902" r="-1325" b="-22951"/>
                          </a:stretch>
                        </a:blipFill>
                      </a:tcPr>
                    </a:tc>
                    <a:extLst>
                      <a:ext uri="{0D108BD9-81ED-4DB2-BD59-A6C34878D82A}">
                        <a16:rowId xmlns:a16="http://schemas.microsoft.com/office/drawing/2014/main" val="1304784985"/>
                      </a:ext>
                    </a:extLst>
                  </a:tr>
                </a:tbl>
              </a:graphicData>
            </a:graphic>
          </p:graphicFrame>
        </mc:Fallback>
      </mc:AlternateContent>
    </p:spTree>
    <p:extLst>
      <p:ext uri="{BB962C8B-B14F-4D97-AF65-F5344CB8AC3E}">
        <p14:creationId xmlns:p14="http://schemas.microsoft.com/office/powerpoint/2010/main" val="738787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C0066C-7BE3-4164-BA14-68F9BE115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45">
            <a:extLst>
              <a:ext uri="{FF2B5EF4-FFF2-40B4-BE49-F238E27FC236}">
                <a16:creationId xmlns:a16="http://schemas.microsoft.com/office/drawing/2014/main" id="{652FC98E-C9F6-4237-A98A-D8730C29C9E2}"/>
              </a:ext>
            </a:extLst>
          </p:cNvPr>
          <p:cNvSpPr txBox="1"/>
          <p:nvPr/>
        </p:nvSpPr>
        <p:spPr>
          <a:xfrm>
            <a:off x="2246264" y="93885"/>
            <a:ext cx="7516802" cy="584775"/>
          </a:xfrm>
          <a:prstGeom prst="rect">
            <a:avLst/>
          </a:prstGeom>
          <a:noFill/>
        </p:spPr>
        <p:txBody>
          <a:bodyPr wrap="none" rtlCol="0">
            <a:spAutoFit/>
          </a:bodyPr>
          <a:lstStyle/>
          <a:p>
            <a:pPr algn="ctr"/>
            <a:r>
              <a:rPr lang="fr-FR" sz="3200" dirty="0" err="1">
                <a:solidFill>
                  <a:srgbClr val="FF0000"/>
                </a:solidFill>
                <a:latin typeface="Arial" panose="020B0604020202020204" pitchFamily="34" charset="0"/>
                <a:cs typeface="Arial" panose="020B0604020202020204" pitchFamily="34" charset="0"/>
              </a:rPr>
              <a:t>Parallel</a:t>
            </a:r>
            <a:r>
              <a:rPr lang="fr-FR" sz="3200" dirty="0">
                <a:solidFill>
                  <a:srgbClr val="FF0000"/>
                </a:solidFill>
                <a:latin typeface="Arial" panose="020B0604020202020204" pitchFamily="34" charset="0"/>
                <a:cs typeface="Arial" panose="020B0604020202020204" pitchFamily="34" charset="0"/>
              </a:rPr>
              <a:t> plate </a:t>
            </a:r>
            <a:r>
              <a:rPr lang="fr-FR" sz="3200" dirty="0" err="1">
                <a:solidFill>
                  <a:srgbClr val="FF0000"/>
                </a:solidFill>
                <a:latin typeface="Arial" panose="020B0604020202020204" pitchFamily="34" charset="0"/>
                <a:cs typeface="Arial" panose="020B0604020202020204" pitchFamily="34" charset="0"/>
              </a:rPr>
              <a:t>resonator</a:t>
            </a:r>
            <a:r>
              <a:rPr lang="fr-FR" sz="3200" dirty="0">
                <a:solidFill>
                  <a:srgbClr val="FF0000"/>
                </a:solidFill>
                <a:latin typeface="Arial" panose="020B0604020202020204" pitchFamily="34" charset="0"/>
                <a:cs typeface="Arial" panose="020B0604020202020204" pitchFamily="34" charset="0"/>
              </a:rPr>
              <a:t> on Si membrane</a:t>
            </a:r>
            <a:endParaRPr lang="fr-FR" sz="3200" baseline="-250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F09049F1-20A4-4D98-BD25-3C82AB3F1BE7}"/>
                  </a:ext>
                </a:extLst>
              </p:cNvPr>
              <p:cNvGraphicFramePr>
                <a:graphicFrameLocks noGrp="1"/>
              </p:cNvGraphicFramePr>
              <p:nvPr/>
            </p:nvGraphicFramePr>
            <p:xfrm>
              <a:off x="6470941" y="5038351"/>
              <a:ext cx="5522565" cy="1288288"/>
            </p:xfrm>
            <a:graphic>
              <a:graphicData uri="http://schemas.openxmlformats.org/drawingml/2006/table">
                <a:tbl>
                  <a:tblPr firstRow="1" bandRow="1">
                    <a:tableStyleId>{5C22544A-7EE6-4342-B048-85BDC9FD1C3A}</a:tableStyleId>
                  </a:tblPr>
                  <a:tblGrid>
                    <a:gridCol w="1840855">
                      <a:extLst>
                        <a:ext uri="{9D8B030D-6E8A-4147-A177-3AD203B41FA5}">
                          <a16:colId xmlns:a16="http://schemas.microsoft.com/office/drawing/2014/main" val="3354369338"/>
                        </a:ext>
                      </a:extLst>
                    </a:gridCol>
                    <a:gridCol w="1840855">
                      <a:extLst>
                        <a:ext uri="{9D8B030D-6E8A-4147-A177-3AD203B41FA5}">
                          <a16:colId xmlns:a16="http://schemas.microsoft.com/office/drawing/2014/main" val="3464197296"/>
                        </a:ext>
                      </a:extLst>
                    </a:gridCol>
                    <a:gridCol w="1840855">
                      <a:extLst>
                        <a:ext uri="{9D8B030D-6E8A-4147-A177-3AD203B41FA5}">
                          <a16:colId xmlns:a16="http://schemas.microsoft.com/office/drawing/2014/main" val="69664481"/>
                        </a:ext>
                      </a:extLst>
                    </a:gridCol>
                  </a:tblGrid>
                  <a:tr h="370840">
                    <a:tc>
                      <a:txBody>
                        <a:bodyPr/>
                        <a:lstStyle/>
                        <a:p>
                          <a:r>
                            <a:rPr lang="en-US" dirty="0"/>
                            <a:t>Material</a:t>
                          </a:r>
                          <a:endParaRPr lang="fr-FR" dirty="0"/>
                        </a:p>
                      </a:txBody>
                      <a:tcPr/>
                    </a:tc>
                    <a:tc>
                      <a:txBody>
                        <a:bodyPr/>
                        <a:lstStyle/>
                        <a:p>
                          <a:r>
                            <a:rPr lang="en-US" dirty="0"/>
                            <a:t>Source</a:t>
                          </a:r>
                          <a:endParaRPr lang="fr-FR" dirty="0"/>
                        </a:p>
                      </a:txBody>
                      <a:tcPr/>
                    </a:tc>
                    <a:tc>
                      <a:txBody>
                        <a:bodyPr/>
                        <a:lstStyle/>
                        <a:p>
                          <a14:m>
                            <m:oMath xmlns:m="http://schemas.openxmlformats.org/officeDocument/2006/math">
                              <m:func>
                                <m:funcPr>
                                  <m:ctrlPr>
                                    <a:rPr lang="fr-FR" b="1" i="1" smtClean="0">
                                      <a:latin typeface="Cambria Math" panose="02040503050406030204" pitchFamily="18" charset="0"/>
                                    </a:rPr>
                                  </m:ctrlPr>
                                </m:funcPr>
                                <m:fName>
                                  <m:r>
                                    <a:rPr lang="fr-FR" b="1" i="0" smtClean="0">
                                      <a:latin typeface="Cambria Math" panose="02040503050406030204" pitchFamily="18" charset="0"/>
                                    </a:rPr>
                                    <m:t>𝐭𝐚𝐧</m:t>
                                  </m:r>
                                </m:fName>
                                <m:e>
                                  <m:r>
                                    <a:rPr lang="fr-FR" b="1" i="1" smtClean="0">
                                      <a:latin typeface="Cambria Math" panose="02040503050406030204" pitchFamily="18" charset="0"/>
                                      <a:ea typeface="Cambria Math" panose="02040503050406030204" pitchFamily="18" charset="0"/>
                                    </a:rPr>
                                    <m:t>𝜹</m:t>
                                  </m:r>
                                </m:e>
                              </m:func>
                            </m:oMath>
                          </a14:m>
                          <a:r>
                            <a:rPr lang="fr-FR" b="1" dirty="0"/>
                            <a:t> </a:t>
                          </a:r>
                        </a:p>
                      </a:txBody>
                      <a:tcPr/>
                    </a:tc>
                    <a:extLst>
                      <a:ext uri="{0D108BD9-81ED-4DB2-BD59-A6C34878D82A}">
                        <a16:rowId xmlns:a16="http://schemas.microsoft.com/office/drawing/2014/main" val="3537402810"/>
                      </a:ext>
                    </a:extLst>
                  </a:tr>
                  <a:tr h="370840">
                    <a:tc>
                      <a:txBody>
                        <a:bodyPr/>
                        <a:lstStyle/>
                        <a:p>
                          <a:r>
                            <a:rPr lang="fr-FR" dirty="0"/>
                            <a:t>Si membrane</a:t>
                          </a:r>
                        </a:p>
                      </a:txBody>
                      <a:tcPr/>
                    </a:tc>
                    <a:tc>
                      <a:txBody>
                        <a:bodyPr/>
                        <a:lstStyle/>
                        <a:p>
                          <a:r>
                            <a:rPr lang="fr-FR" dirty="0" err="1"/>
                            <a:t>Silson</a:t>
                          </a:r>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oMath>
                            </m:oMathPara>
                          </a14:m>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t>possibly</a:t>
                          </a:r>
                          <a:r>
                            <a:rPr lang="fr-FR" dirty="0"/>
                            <a:t> down to </a:t>
                          </a:r>
                          <a14:m>
                            <m:oMath xmlns:m="http://schemas.openxmlformats.org/officeDocument/2006/math">
                              <m:r>
                                <a:rPr lang="en-US" b="0" i="1" smtClean="0">
                                  <a:latin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a14:m>
                          <a:endParaRPr lang="fr-FR" dirty="0"/>
                        </a:p>
                      </a:txBody>
                      <a:tcPr/>
                    </a:tc>
                    <a:extLst>
                      <a:ext uri="{0D108BD9-81ED-4DB2-BD59-A6C34878D82A}">
                        <a16:rowId xmlns:a16="http://schemas.microsoft.com/office/drawing/2014/main" val="2392414628"/>
                      </a:ext>
                    </a:extLst>
                  </a:tr>
                </a:tbl>
              </a:graphicData>
            </a:graphic>
          </p:graphicFrame>
        </mc:Choice>
        <mc:Fallback xmlns="">
          <p:graphicFrame>
            <p:nvGraphicFramePr>
              <p:cNvPr id="7" name="Table 6">
                <a:extLst>
                  <a:ext uri="{FF2B5EF4-FFF2-40B4-BE49-F238E27FC236}">
                    <a16:creationId xmlns:a16="http://schemas.microsoft.com/office/drawing/2014/main" id="{F09049F1-20A4-4D98-BD25-3C82AB3F1BE7}"/>
                  </a:ext>
                </a:extLst>
              </p:cNvPr>
              <p:cNvGraphicFramePr>
                <a:graphicFrameLocks noGrp="1"/>
              </p:cNvGraphicFramePr>
              <p:nvPr>
                <p:extLst>
                  <p:ext uri="{D42A27DB-BD31-4B8C-83A1-F6EECF244321}">
                    <p14:modId xmlns:p14="http://schemas.microsoft.com/office/powerpoint/2010/main" val="3911550587"/>
                  </p:ext>
                </p:extLst>
              </p:nvPr>
            </p:nvGraphicFramePr>
            <p:xfrm>
              <a:off x="6470941" y="5038351"/>
              <a:ext cx="5522565" cy="1288288"/>
            </p:xfrm>
            <a:graphic>
              <a:graphicData uri="http://schemas.openxmlformats.org/drawingml/2006/table">
                <a:tbl>
                  <a:tblPr firstRow="1" bandRow="1">
                    <a:tableStyleId>{5C22544A-7EE6-4342-B048-85BDC9FD1C3A}</a:tableStyleId>
                  </a:tblPr>
                  <a:tblGrid>
                    <a:gridCol w="1840855">
                      <a:extLst>
                        <a:ext uri="{9D8B030D-6E8A-4147-A177-3AD203B41FA5}">
                          <a16:colId xmlns:a16="http://schemas.microsoft.com/office/drawing/2014/main" val="3354369338"/>
                        </a:ext>
                      </a:extLst>
                    </a:gridCol>
                    <a:gridCol w="1840855">
                      <a:extLst>
                        <a:ext uri="{9D8B030D-6E8A-4147-A177-3AD203B41FA5}">
                          <a16:colId xmlns:a16="http://schemas.microsoft.com/office/drawing/2014/main" val="3464197296"/>
                        </a:ext>
                      </a:extLst>
                    </a:gridCol>
                    <a:gridCol w="1840855">
                      <a:extLst>
                        <a:ext uri="{9D8B030D-6E8A-4147-A177-3AD203B41FA5}">
                          <a16:colId xmlns:a16="http://schemas.microsoft.com/office/drawing/2014/main" val="69664481"/>
                        </a:ext>
                      </a:extLst>
                    </a:gridCol>
                  </a:tblGrid>
                  <a:tr h="370840">
                    <a:tc>
                      <a:txBody>
                        <a:bodyPr/>
                        <a:lstStyle/>
                        <a:p>
                          <a:r>
                            <a:rPr lang="en-US" dirty="0"/>
                            <a:t>Material</a:t>
                          </a:r>
                          <a:endParaRPr lang="fr-FR" dirty="0"/>
                        </a:p>
                      </a:txBody>
                      <a:tcPr/>
                    </a:tc>
                    <a:tc>
                      <a:txBody>
                        <a:bodyPr/>
                        <a:lstStyle/>
                        <a:p>
                          <a:r>
                            <a:rPr lang="en-US" dirty="0"/>
                            <a:t>Source</a:t>
                          </a:r>
                          <a:endParaRPr lang="fr-FR" dirty="0"/>
                        </a:p>
                      </a:txBody>
                      <a:tcPr/>
                    </a:tc>
                    <a:tc>
                      <a:txBody>
                        <a:bodyPr/>
                        <a:lstStyle/>
                        <a:p>
                          <a:endParaRPr lang="en-US"/>
                        </a:p>
                      </a:txBody>
                      <a:tcPr>
                        <a:blipFill>
                          <a:blip r:embed="rId3"/>
                          <a:stretch>
                            <a:fillRect l="-200662" t="-8197" r="-1325" b="-250820"/>
                          </a:stretch>
                        </a:blipFill>
                      </a:tcPr>
                    </a:tc>
                    <a:extLst>
                      <a:ext uri="{0D108BD9-81ED-4DB2-BD59-A6C34878D82A}">
                        <a16:rowId xmlns:a16="http://schemas.microsoft.com/office/drawing/2014/main" val="3537402810"/>
                      </a:ext>
                    </a:extLst>
                  </a:tr>
                  <a:tr h="917448">
                    <a:tc>
                      <a:txBody>
                        <a:bodyPr/>
                        <a:lstStyle/>
                        <a:p>
                          <a:r>
                            <a:rPr lang="fr-FR" dirty="0"/>
                            <a:t>Si membrane</a:t>
                          </a:r>
                        </a:p>
                      </a:txBody>
                      <a:tcPr/>
                    </a:tc>
                    <a:tc>
                      <a:txBody>
                        <a:bodyPr/>
                        <a:lstStyle/>
                        <a:p>
                          <a:r>
                            <a:rPr lang="fr-FR" dirty="0" err="1"/>
                            <a:t>Silson</a:t>
                          </a:r>
                          <a:endParaRPr lang="fr-FR" dirty="0"/>
                        </a:p>
                      </a:txBody>
                      <a:tcPr/>
                    </a:tc>
                    <a:tc>
                      <a:txBody>
                        <a:bodyPr/>
                        <a:lstStyle/>
                        <a:p>
                          <a:endParaRPr lang="en-US"/>
                        </a:p>
                      </a:txBody>
                      <a:tcPr>
                        <a:blipFill>
                          <a:blip r:embed="rId3"/>
                          <a:stretch>
                            <a:fillRect l="-200662" t="-43709" r="-1325" b="-1325"/>
                          </a:stretch>
                        </a:blipFill>
                      </a:tcPr>
                    </a:tc>
                    <a:extLst>
                      <a:ext uri="{0D108BD9-81ED-4DB2-BD59-A6C34878D82A}">
                        <a16:rowId xmlns:a16="http://schemas.microsoft.com/office/drawing/2014/main" val="2392414628"/>
                      </a:ext>
                    </a:extLst>
                  </a:tr>
                </a:tbl>
              </a:graphicData>
            </a:graphic>
          </p:graphicFrame>
        </mc:Fallback>
      </mc:AlternateContent>
    </p:spTree>
    <p:extLst>
      <p:ext uri="{BB962C8B-B14F-4D97-AF65-F5344CB8AC3E}">
        <p14:creationId xmlns:p14="http://schemas.microsoft.com/office/powerpoint/2010/main" val="33111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p:cNvSpPr txBox="1"/>
          <p:nvPr/>
        </p:nvSpPr>
        <p:spPr>
          <a:xfrm>
            <a:off x="4591456" y="93885"/>
            <a:ext cx="2826415" cy="584775"/>
          </a:xfrm>
          <a:prstGeom prst="rect">
            <a:avLst/>
          </a:prstGeom>
          <a:noFill/>
        </p:spPr>
        <p:txBody>
          <a:bodyPr wrap="none" rtlCol="0">
            <a:spAutoFit/>
          </a:bodyPr>
          <a:lstStyle/>
          <a:p>
            <a:pPr algn="ctr"/>
            <a:r>
              <a:rPr lang="fr-FR" sz="3200" dirty="0">
                <a:solidFill>
                  <a:srgbClr val="FF0000"/>
                </a:solidFill>
                <a:latin typeface="Arial" panose="020B0604020202020204" pitchFamily="34" charset="0"/>
                <a:cs typeface="Arial" panose="020B0604020202020204" pitchFamily="34" charset="0"/>
              </a:rPr>
              <a:t>Si membranes</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clrChange>
              <a:clrFrom>
                <a:srgbClr val="B2B2B2"/>
              </a:clrFrom>
              <a:clrTo>
                <a:srgbClr val="B2B2B2">
                  <a:alpha val="0"/>
                </a:srgbClr>
              </a:clrTo>
            </a:clrChange>
            <a:extLst>
              <a:ext uri="{28A0092B-C50C-407E-A947-70E740481C1C}">
                <a14:useLocalDpi xmlns:a14="http://schemas.microsoft.com/office/drawing/2010/main" val="0"/>
              </a:ext>
            </a:extLst>
          </a:blip>
          <a:stretch>
            <a:fillRect/>
          </a:stretch>
        </p:blipFill>
        <p:spPr>
          <a:xfrm>
            <a:off x="694058" y="4195931"/>
            <a:ext cx="4325957" cy="2251321"/>
          </a:xfrm>
          <a:prstGeom prst="rect">
            <a:avLst/>
          </a:prstGeom>
        </p:spPr>
      </p:pic>
      <p:pic>
        <p:nvPicPr>
          <p:cNvPr id="22" name="Picture 21"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l="-1692" t="-3236" r="-3045" b="12326"/>
          <a:stretch/>
        </p:blipFill>
        <p:spPr>
          <a:xfrm>
            <a:off x="187283" y="793215"/>
            <a:ext cx="5144877" cy="2919469"/>
          </a:xfrm>
          <a:prstGeom prst="rect">
            <a:avLst/>
          </a:prstGeom>
          <a:effectLst>
            <a:softEdge rad="76200"/>
          </a:effectLst>
        </p:spPr>
      </p:pic>
      <p:pic>
        <p:nvPicPr>
          <p:cNvPr id="4" name="How to chip out TEM MFA's 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08399" y="892367"/>
            <a:ext cx="6683601" cy="3759526"/>
          </a:xfrm>
          <a:prstGeom prst="rect">
            <a:avLst/>
          </a:prstGeom>
        </p:spPr>
      </p:pic>
      <p:sp>
        <p:nvSpPr>
          <p:cNvPr id="5" name="TextBox 4"/>
          <p:cNvSpPr txBox="1"/>
          <p:nvPr/>
        </p:nvSpPr>
        <p:spPr>
          <a:xfrm>
            <a:off x="6004663" y="4947017"/>
            <a:ext cx="4284122" cy="1477328"/>
          </a:xfrm>
          <a:prstGeom prst="rect">
            <a:avLst/>
          </a:prstGeom>
          <a:noFill/>
        </p:spPr>
        <p:txBody>
          <a:bodyPr wrap="none" rtlCol="0">
            <a:spAutoFit/>
          </a:bodyPr>
          <a:lstStyle/>
          <a:p>
            <a:pPr marL="285750" indent="-285750">
              <a:buFont typeface="Arial" panose="020B0604020202020204" pitchFamily="34" charset="0"/>
              <a:buChar char="•"/>
            </a:pPr>
            <a:r>
              <a:rPr lang="en-US" dirty="0"/>
              <a:t>4 multi frame arrays for 2680</a:t>
            </a:r>
            <a:r>
              <a:rPr lang="de-DE" dirty="0"/>
              <a:t>€</a:t>
            </a:r>
          </a:p>
          <a:p>
            <a:pPr marL="742950" lvl="1" indent="-285750">
              <a:buFont typeface="Arial" panose="020B0604020202020204" pitchFamily="34" charset="0"/>
              <a:buChar char="•"/>
            </a:pPr>
            <a:r>
              <a:rPr lang="de-DE" dirty="0"/>
              <a:t>2 µm </a:t>
            </a:r>
            <a:r>
              <a:rPr lang="de-DE" dirty="0" err="1"/>
              <a:t>thick</a:t>
            </a:r>
            <a:r>
              <a:rPr lang="de-DE" dirty="0"/>
              <a:t> </a:t>
            </a:r>
            <a:r>
              <a:rPr lang="de-DE" dirty="0" err="1"/>
              <a:t>float</a:t>
            </a:r>
            <a:r>
              <a:rPr lang="de-DE" dirty="0"/>
              <a:t> </a:t>
            </a:r>
            <a:r>
              <a:rPr lang="de-DE" dirty="0" err="1"/>
              <a:t>zone</a:t>
            </a:r>
            <a:r>
              <a:rPr lang="de-DE" dirty="0"/>
              <a:t> Si </a:t>
            </a:r>
            <a:r>
              <a:rPr lang="de-DE" dirty="0" err="1"/>
              <a:t>device</a:t>
            </a:r>
            <a:r>
              <a:rPr lang="de-DE" dirty="0"/>
              <a:t> </a:t>
            </a:r>
            <a:r>
              <a:rPr lang="de-DE" dirty="0" err="1"/>
              <a:t>layer</a:t>
            </a:r>
            <a:endParaRPr lang="de-DE" dirty="0"/>
          </a:p>
          <a:p>
            <a:pPr marL="742950" lvl="1" indent="-285750">
              <a:buFont typeface="Arial" panose="020B0604020202020204" pitchFamily="34" charset="0"/>
              <a:buChar char="•"/>
            </a:pPr>
            <a:r>
              <a:rPr lang="de-DE" dirty="0"/>
              <a:t>2.5 x 2.5 mm </a:t>
            </a:r>
            <a:r>
              <a:rPr lang="de-DE" dirty="0" err="1"/>
              <a:t>membranes</a:t>
            </a:r>
            <a:endParaRPr lang="de-DE" dirty="0"/>
          </a:p>
          <a:p>
            <a:pPr marL="742950" lvl="1" indent="-285750">
              <a:buFont typeface="Arial" panose="020B0604020202020204" pitchFamily="34" charset="0"/>
              <a:buChar char="•"/>
            </a:pPr>
            <a:r>
              <a:rPr lang="de-DE" dirty="0"/>
              <a:t>5 x 5 mm </a:t>
            </a:r>
            <a:r>
              <a:rPr lang="de-DE" dirty="0" err="1"/>
              <a:t>frame</a:t>
            </a:r>
            <a:endParaRPr lang="de-DE" dirty="0"/>
          </a:p>
          <a:p>
            <a:pPr marL="742950" lvl="1" indent="-285750">
              <a:buFont typeface="Arial" panose="020B0604020202020204" pitchFamily="34" charset="0"/>
              <a:buChar char="•"/>
            </a:pPr>
            <a:r>
              <a:rPr lang="de-DE" dirty="0"/>
              <a:t>4 x 4 </a:t>
            </a:r>
            <a:r>
              <a:rPr lang="de-DE" dirty="0" err="1"/>
              <a:t>frames</a:t>
            </a:r>
            <a:r>
              <a:rPr lang="de-DE" dirty="0"/>
              <a:t> per </a:t>
            </a:r>
            <a:r>
              <a:rPr lang="de-DE" dirty="0" err="1"/>
              <a:t>array</a:t>
            </a:r>
            <a:endParaRPr lang="de-DE" dirty="0"/>
          </a:p>
        </p:txBody>
      </p:sp>
    </p:spTree>
    <p:extLst>
      <p:ext uri="{BB962C8B-B14F-4D97-AF65-F5344CB8AC3E}">
        <p14:creationId xmlns:p14="http://schemas.microsoft.com/office/powerpoint/2010/main" val="21100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5581"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C8011C9-3CB7-47EB-8070-6791ECC62067}"/>
              </a:ext>
            </a:extLst>
          </p:cNvPr>
          <p:cNvSpPr>
            <a:spLocks noGrp="1"/>
          </p:cNvSpPr>
          <p:nvPr>
            <p:ph type="title"/>
          </p:nvPr>
        </p:nvSpPr>
        <p:spPr>
          <a:xfrm>
            <a:off x="368308" y="208339"/>
            <a:ext cx="11542458" cy="540000"/>
          </a:xfrm>
        </p:spPr>
        <p:txBody>
          <a:bodyPr/>
          <a:lstStyle/>
          <a:p>
            <a:pPr algn="ctr"/>
            <a:r>
              <a:rPr lang="en-US" altLang="zh-CN" dirty="0">
                <a:solidFill>
                  <a:srgbClr val="FF0000"/>
                </a:solidFill>
              </a:rPr>
              <a:t>Single Er</a:t>
            </a:r>
            <a:r>
              <a:rPr lang="en-US" altLang="zh-CN" baseline="30000" dirty="0">
                <a:solidFill>
                  <a:srgbClr val="FF0000"/>
                </a:solidFill>
              </a:rPr>
              <a:t>3+</a:t>
            </a:r>
            <a:r>
              <a:rPr lang="en-US" altLang="zh-CN" dirty="0">
                <a:solidFill>
                  <a:srgbClr val="FF0000"/>
                </a:solidFill>
              </a:rPr>
              <a:t> spins</a:t>
            </a:r>
            <a:endParaRPr lang="zh-CN" altLang="en-US" dirty="0">
              <a:solidFill>
                <a:srgbClr val="FF0000"/>
              </a:solidFill>
            </a:endParaRPr>
          </a:p>
        </p:txBody>
      </p:sp>
      <p:pic>
        <p:nvPicPr>
          <p:cNvPr id="2" name="Image 1"/>
          <p:cNvPicPr>
            <a:picLocks noChangeAspect="1"/>
          </p:cNvPicPr>
          <p:nvPr/>
        </p:nvPicPr>
        <p:blipFill>
          <a:blip r:embed="rId4"/>
          <a:stretch>
            <a:fillRect/>
          </a:stretch>
        </p:blipFill>
        <p:spPr>
          <a:xfrm>
            <a:off x="312234" y="1294698"/>
            <a:ext cx="11686478" cy="4790729"/>
          </a:xfrm>
          <a:prstGeom prst="rect">
            <a:avLst/>
          </a:prstGeom>
        </p:spPr>
      </p:pic>
      <p:sp>
        <p:nvSpPr>
          <p:cNvPr id="10" name="ZoneTexte 9"/>
          <p:cNvSpPr txBox="1"/>
          <p:nvPr/>
        </p:nvSpPr>
        <p:spPr>
          <a:xfrm>
            <a:off x="8844128" y="5941279"/>
            <a:ext cx="2977738" cy="369332"/>
          </a:xfrm>
          <a:prstGeom prst="rect">
            <a:avLst/>
          </a:prstGeom>
          <a:noFill/>
        </p:spPr>
        <p:txBody>
          <a:bodyPr wrap="none" rtlCol="0">
            <a:spAutoFit/>
          </a:bodyPr>
          <a:lstStyle/>
          <a:p>
            <a:pPr algn="r"/>
            <a:r>
              <a:rPr lang="fr-FR" i="1" dirty="0"/>
              <a:t>Z. Wang et al., Nature (2023)</a:t>
            </a:r>
          </a:p>
        </p:txBody>
      </p:sp>
      <mc:AlternateContent xmlns:mc="http://schemas.openxmlformats.org/markup-compatibility/2006" xmlns:a14="http://schemas.microsoft.com/office/drawing/2010/main">
        <mc:Choice Requires="a14">
          <p:sp>
            <p:nvSpPr>
              <p:cNvPr id="7" name="ZoneTexte 6"/>
              <p:cNvSpPr txBox="1"/>
              <p:nvPr/>
            </p:nvSpPr>
            <p:spPr>
              <a:xfrm>
                <a:off x="5867400" y="5553579"/>
                <a:ext cx="1733808" cy="58477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rPr>
                            <m:t>𝐵</m:t>
                          </m:r>
                        </m:e>
                        <m:sub>
                          <m:r>
                            <a:rPr lang="fr-FR" sz="3200" b="0" i="1" smtClean="0">
                              <a:latin typeface="Cambria Math" panose="02040503050406030204" pitchFamily="18" charset="0"/>
                            </a:rPr>
                            <m:t>0</m:t>
                          </m:r>
                        </m:sub>
                      </m:sSub>
                      <m:r>
                        <a:rPr lang="fr-FR" sz="3200" b="0" i="0" smtClean="0">
                          <a:latin typeface="Cambria Math" panose="02040503050406030204" pitchFamily="18" charset="0"/>
                        </a:rPr>
                        <m:t> (</m:t>
                      </m:r>
                      <m:r>
                        <m:rPr>
                          <m:sty m:val="p"/>
                        </m:rPr>
                        <a:rPr lang="fr-FR" sz="3200" b="0" i="0" smtClean="0">
                          <a:latin typeface="Cambria Math" panose="02040503050406030204" pitchFamily="18" charset="0"/>
                        </a:rPr>
                        <m:t>mT</m:t>
                      </m:r>
                      <m:r>
                        <a:rPr lang="fr-FR" sz="3200" b="0" i="0" smtClean="0">
                          <a:latin typeface="Cambria Math" panose="02040503050406030204" pitchFamily="18" charset="0"/>
                        </a:rPr>
                        <m:t>)</m:t>
                      </m:r>
                    </m:oMath>
                  </m:oMathPara>
                </a14:m>
                <a:endParaRPr lang="fr-FR" sz="3200" dirty="0"/>
              </a:p>
            </p:txBody>
          </p:sp>
        </mc:Choice>
        <mc:Fallback xmlns="">
          <p:sp>
            <p:nvSpPr>
              <p:cNvPr id="7" name="ZoneTexte 6"/>
              <p:cNvSpPr txBox="1">
                <a:spLocks noRot="1" noChangeAspect="1" noMove="1" noResize="1" noEditPoints="1" noAdjustHandles="1" noChangeArrowheads="1" noChangeShapeType="1" noTextEdit="1"/>
              </p:cNvSpPr>
              <p:nvPr/>
            </p:nvSpPr>
            <p:spPr>
              <a:xfrm>
                <a:off x="5867400" y="5553579"/>
                <a:ext cx="1733808" cy="584775"/>
              </a:xfrm>
              <a:prstGeom prst="rect">
                <a:avLst/>
              </a:prstGeom>
              <a:blipFill>
                <a:blip r:embed="rId5"/>
                <a:stretch>
                  <a:fillRect/>
                </a:stretch>
              </a:blipFill>
            </p:spPr>
            <p:txBody>
              <a:bodyPr/>
              <a:lstStyle/>
              <a:p>
                <a:r>
                  <a:rPr lang="fr-FR">
                    <a:noFill/>
                  </a:rPr>
                  <a:t> </a:t>
                </a:r>
              </a:p>
            </p:txBody>
          </p:sp>
        </mc:Fallback>
      </mc:AlternateContent>
      <p:sp>
        <p:nvSpPr>
          <p:cNvPr id="6" name="ZoneTexte 5"/>
          <p:cNvSpPr txBox="1"/>
          <p:nvPr/>
        </p:nvSpPr>
        <p:spPr>
          <a:xfrm>
            <a:off x="1943100" y="1587500"/>
            <a:ext cx="4113370" cy="523220"/>
          </a:xfrm>
          <a:prstGeom prst="rect">
            <a:avLst/>
          </a:prstGeom>
          <a:noFill/>
        </p:spPr>
        <p:txBody>
          <a:bodyPr wrap="none" rtlCol="0">
            <a:spAutoFit/>
          </a:bodyPr>
          <a:lstStyle/>
          <a:p>
            <a:r>
              <a:rPr lang="fr-FR" sz="2800" i="1" dirty="0"/>
              <a:t>Narrow </a:t>
            </a:r>
            <a:r>
              <a:rPr lang="fr-FR" sz="2800" i="1" dirty="0" err="1"/>
              <a:t>reproducible</a:t>
            </a:r>
            <a:r>
              <a:rPr lang="fr-FR" sz="2800" i="1" dirty="0"/>
              <a:t> </a:t>
            </a:r>
            <a:r>
              <a:rPr lang="fr-FR" sz="2800" i="1" dirty="0" err="1"/>
              <a:t>peaks</a:t>
            </a:r>
            <a:endParaRPr lang="fr-FR" sz="2800" i="1" dirty="0"/>
          </a:p>
        </p:txBody>
      </p:sp>
      <p:pic>
        <p:nvPicPr>
          <p:cNvPr id="3" name="Image 3">
            <a:extLst>
              <a:ext uri="{FF2B5EF4-FFF2-40B4-BE49-F238E27FC236}">
                <a16:creationId xmlns:a16="http://schemas.microsoft.com/office/drawing/2014/main" id="{DA0CB77B-2086-E9D2-6B94-5BE8FA262506}"/>
              </a:ext>
            </a:extLst>
          </p:cNvPr>
          <p:cNvPicPr>
            <a:picLocks noChangeAspect="1"/>
          </p:cNvPicPr>
          <p:nvPr/>
        </p:nvPicPr>
        <p:blipFill>
          <a:blip r:embed="rId6"/>
          <a:stretch>
            <a:fillRect/>
          </a:stretch>
        </p:blipFill>
        <p:spPr>
          <a:xfrm>
            <a:off x="7601208" y="1732641"/>
            <a:ext cx="4058334" cy="1411061"/>
          </a:xfrm>
          <a:prstGeom prst="rect">
            <a:avLst/>
          </a:prstGeom>
        </p:spPr>
      </p:pic>
      <p:sp>
        <p:nvSpPr>
          <p:cNvPr id="4" name="Rectangle 11">
            <a:extLst>
              <a:ext uri="{FF2B5EF4-FFF2-40B4-BE49-F238E27FC236}">
                <a16:creationId xmlns:a16="http://schemas.microsoft.com/office/drawing/2014/main" id="{FF114186-F672-5F2B-A22F-25A12B657E6E}"/>
              </a:ext>
            </a:extLst>
          </p:cNvPr>
          <p:cNvSpPr/>
          <p:nvPr/>
        </p:nvSpPr>
        <p:spPr>
          <a:xfrm>
            <a:off x="7734300" y="3690062"/>
            <a:ext cx="901700" cy="83113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8"/>
          <p:cNvSpPr txBox="1"/>
          <p:nvPr/>
        </p:nvSpPr>
        <p:spPr>
          <a:xfrm>
            <a:off x="3019361" y="2989078"/>
            <a:ext cx="826721" cy="400110"/>
          </a:xfrm>
          <a:prstGeom prst="rect">
            <a:avLst/>
          </a:prstGeom>
          <a:noFill/>
        </p:spPr>
        <p:txBody>
          <a:bodyPr wrap="square" rtlCol="0">
            <a:spAutoFit/>
          </a:bodyPr>
          <a:lstStyle/>
          <a:p>
            <a:r>
              <a:rPr lang="fr-FR" sz="2000" dirty="0"/>
              <a:t>2ms</a:t>
            </a:r>
          </a:p>
        </p:txBody>
      </p:sp>
      <p:grpSp>
        <p:nvGrpSpPr>
          <p:cNvPr id="13" name="Groupe 19"/>
          <p:cNvGrpSpPr/>
          <p:nvPr/>
        </p:nvGrpSpPr>
        <p:grpSpPr>
          <a:xfrm>
            <a:off x="2733718" y="2466455"/>
            <a:ext cx="1702167" cy="381248"/>
            <a:chOff x="8312113" y="2745175"/>
            <a:chExt cx="2087531" cy="291452"/>
          </a:xfrm>
        </p:grpSpPr>
        <p:sp>
          <p:nvSpPr>
            <p:cNvPr id="14" name="Rectangle 13"/>
            <p:cNvSpPr/>
            <p:nvPr/>
          </p:nvSpPr>
          <p:spPr>
            <a:xfrm>
              <a:off x="8469584" y="2745175"/>
              <a:ext cx="93426" cy="288087"/>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eur droit avec flèche 12"/>
            <p:cNvCxnSpPr/>
            <p:nvPr/>
          </p:nvCxnSpPr>
          <p:spPr>
            <a:xfrm>
              <a:off x="8312113" y="3032567"/>
              <a:ext cx="2087531"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Forme libre 22"/>
            <p:cNvSpPr/>
            <p:nvPr/>
          </p:nvSpPr>
          <p:spPr>
            <a:xfrm>
              <a:off x="8566748" y="2756618"/>
              <a:ext cx="1574120" cy="280009"/>
            </a:xfrm>
            <a:custGeom>
              <a:avLst/>
              <a:gdLst>
                <a:gd name="connsiteX0" fmla="*/ 0 w 998622"/>
                <a:gd name="connsiteY0" fmla="*/ 553453 h 613611"/>
                <a:gd name="connsiteX1" fmla="*/ 0 w 998622"/>
                <a:gd name="connsiteY1" fmla="*/ 0 h 613611"/>
                <a:gd name="connsiteX2" fmla="*/ 204537 w 998622"/>
                <a:gd name="connsiteY2" fmla="*/ 372979 h 613611"/>
                <a:gd name="connsiteX3" fmla="*/ 589548 w 998622"/>
                <a:gd name="connsiteY3" fmla="*/ 553453 h 613611"/>
                <a:gd name="connsiteX4" fmla="*/ 998622 w 998622"/>
                <a:gd name="connsiteY4" fmla="*/ 613611 h 613611"/>
                <a:gd name="connsiteX5" fmla="*/ 60158 w 998622"/>
                <a:gd name="connsiteY5" fmla="*/ 613611 h 613611"/>
                <a:gd name="connsiteX0" fmla="*/ 0 w 998622"/>
                <a:gd name="connsiteY0" fmla="*/ 553453 h 613611"/>
                <a:gd name="connsiteX1" fmla="*/ 0 w 998622"/>
                <a:gd name="connsiteY1" fmla="*/ 0 h 613611"/>
                <a:gd name="connsiteX2" fmla="*/ 204537 w 998622"/>
                <a:gd name="connsiteY2" fmla="*/ 372979 h 613611"/>
                <a:gd name="connsiteX3" fmla="*/ 589548 w 998622"/>
                <a:gd name="connsiteY3" fmla="*/ 553453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204537 w 998622"/>
                <a:gd name="connsiteY2" fmla="*/ 372979 h 613611"/>
                <a:gd name="connsiteX3" fmla="*/ 589548 w 998622"/>
                <a:gd name="connsiteY3" fmla="*/ 553453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204537 w 998622"/>
                <a:gd name="connsiteY2" fmla="*/ 372979 h 613611"/>
                <a:gd name="connsiteX3" fmla="*/ 589548 w 998622"/>
                <a:gd name="connsiteY3" fmla="*/ 553453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204537 w 998622"/>
                <a:gd name="connsiteY2" fmla="*/ 372979 h 613611"/>
                <a:gd name="connsiteX3" fmla="*/ 589548 w 998622"/>
                <a:gd name="connsiteY3" fmla="*/ 553453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188516 w 998622"/>
                <a:gd name="connsiteY2" fmla="*/ 394340 h 613611"/>
                <a:gd name="connsiteX3" fmla="*/ 589548 w 998622"/>
                <a:gd name="connsiteY3" fmla="*/ 553453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188516 w 998622"/>
                <a:gd name="connsiteY2" fmla="*/ 394340 h 613611"/>
                <a:gd name="connsiteX3" fmla="*/ 584207 w 998622"/>
                <a:gd name="connsiteY3" fmla="*/ 569474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188516 w 998622"/>
                <a:gd name="connsiteY2" fmla="*/ 394340 h 613611"/>
                <a:gd name="connsiteX3" fmla="*/ 584207 w 998622"/>
                <a:gd name="connsiteY3" fmla="*/ 569474 h 613611"/>
                <a:gd name="connsiteX4" fmla="*/ 998622 w 998622"/>
                <a:gd name="connsiteY4" fmla="*/ 613611 h 613611"/>
                <a:gd name="connsiteX5" fmla="*/ 6754 w 998622"/>
                <a:gd name="connsiteY5" fmla="*/ 613611 h 613611"/>
                <a:gd name="connsiteX0" fmla="*/ 5341 w 998622"/>
                <a:gd name="connsiteY0" fmla="*/ 601516 h 613611"/>
                <a:gd name="connsiteX1" fmla="*/ 0 w 998622"/>
                <a:gd name="connsiteY1" fmla="*/ 0 h 613611"/>
                <a:gd name="connsiteX2" fmla="*/ 188516 w 998622"/>
                <a:gd name="connsiteY2" fmla="*/ 394340 h 613611"/>
                <a:gd name="connsiteX3" fmla="*/ 584207 w 998622"/>
                <a:gd name="connsiteY3" fmla="*/ 569474 h 613611"/>
                <a:gd name="connsiteX4" fmla="*/ 998622 w 998622"/>
                <a:gd name="connsiteY4" fmla="*/ 613611 h 613611"/>
                <a:gd name="connsiteX5" fmla="*/ 6754 w 998622"/>
                <a:gd name="connsiteY5" fmla="*/ 613611 h 613611"/>
                <a:gd name="connsiteX0" fmla="*/ 5341 w 1270980"/>
                <a:gd name="connsiteY0" fmla="*/ 601516 h 618951"/>
                <a:gd name="connsiteX1" fmla="*/ 0 w 1270980"/>
                <a:gd name="connsiteY1" fmla="*/ 0 h 618951"/>
                <a:gd name="connsiteX2" fmla="*/ 188516 w 1270980"/>
                <a:gd name="connsiteY2" fmla="*/ 394340 h 618951"/>
                <a:gd name="connsiteX3" fmla="*/ 584207 w 1270980"/>
                <a:gd name="connsiteY3" fmla="*/ 569474 h 618951"/>
                <a:gd name="connsiteX4" fmla="*/ 1270980 w 1270980"/>
                <a:gd name="connsiteY4" fmla="*/ 618951 h 618951"/>
                <a:gd name="connsiteX5" fmla="*/ 6754 w 1270980"/>
                <a:gd name="connsiteY5" fmla="*/ 613611 h 618951"/>
                <a:gd name="connsiteX0" fmla="*/ 5341 w 1270980"/>
                <a:gd name="connsiteY0" fmla="*/ 601516 h 618951"/>
                <a:gd name="connsiteX1" fmla="*/ 0 w 1270980"/>
                <a:gd name="connsiteY1" fmla="*/ 0 h 618951"/>
                <a:gd name="connsiteX2" fmla="*/ 188516 w 1270980"/>
                <a:gd name="connsiteY2" fmla="*/ 394340 h 618951"/>
                <a:gd name="connsiteX3" fmla="*/ 584207 w 1270980"/>
                <a:gd name="connsiteY3" fmla="*/ 569474 h 618951"/>
                <a:gd name="connsiteX4" fmla="*/ 1270980 w 1270980"/>
                <a:gd name="connsiteY4" fmla="*/ 618951 h 618951"/>
                <a:gd name="connsiteX5" fmla="*/ 6754 w 1270980"/>
                <a:gd name="connsiteY5" fmla="*/ 613611 h 618951"/>
                <a:gd name="connsiteX0" fmla="*/ 5341 w 1270980"/>
                <a:gd name="connsiteY0" fmla="*/ 601516 h 618951"/>
                <a:gd name="connsiteX1" fmla="*/ 0 w 1270980"/>
                <a:gd name="connsiteY1" fmla="*/ 0 h 618951"/>
                <a:gd name="connsiteX2" fmla="*/ 188516 w 1270980"/>
                <a:gd name="connsiteY2" fmla="*/ 394340 h 618951"/>
                <a:gd name="connsiteX3" fmla="*/ 584207 w 1270980"/>
                <a:gd name="connsiteY3" fmla="*/ 569474 h 618951"/>
                <a:gd name="connsiteX4" fmla="*/ 1270980 w 1270980"/>
                <a:gd name="connsiteY4" fmla="*/ 618951 h 618951"/>
                <a:gd name="connsiteX5" fmla="*/ 2909 w 1270980"/>
                <a:gd name="connsiteY5" fmla="*/ 604412 h 61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980" h="618951">
                  <a:moveTo>
                    <a:pt x="5341" y="601516"/>
                  </a:moveTo>
                  <a:cubicBezTo>
                    <a:pt x="3561" y="401011"/>
                    <a:pt x="1780" y="200505"/>
                    <a:pt x="0" y="0"/>
                  </a:cubicBezTo>
                  <a:cubicBezTo>
                    <a:pt x="68179" y="124326"/>
                    <a:pt x="82955" y="275355"/>
                    <a:pt x="188516" y="394340"/>
                  </a:cubicBezTo>
                  <a:cubicBezTo>
                    <a:pt x="327533" y="518582"/>
                    <a:pt x="429168" y="541358"/>
                    <a:pt x="584207" y="569474"/>
                  </a:cubicBezTo>
                  <a:cubicBezTo>
                    <a:pt x="738366" y="584186"/>
                    <a:pt x="940590" y="609580"/>
                    <a:pt x="1270980" y="618951"/>
                  </a:cubicBezTo>
                  <a:lnTo>
                    <a:pt x="2909" y="604412"/>
                  </a:ln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7" name="Connecteur droit avec flèche 24"/>
          <p:cNvCxnSpPr/>
          <p:nvPr/>
        </p:nvCxnSpPr>
        <p:spPr>
          <a:xfrm>
            <a:off x="2935839" y="2969218"/>
            <a:ext cx="757641"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27"/>
              <p:cNvSpPr txBox="1"/>
              <p:nvPr/>
            </p:nvSpPr>
            <p:spPr>
              <a:xfrm>
                <a:off x="3066701" y="2233341"/>
                <a:ext cx="5522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r>
                        <a:rPr lang="fr-FR" b="0" i="1" smtClean="0">
                          <a:latin typeface="Cambria Math" panose="02040503050406030204" pitchFamily="18" charset="0"/>
                        </a:rPr>
                        <m:t>𝐶</m:t>
                      </m:r>
                      <m:r>
                        <a:rPr lang="fr-FR" b="0" i="1" smtClean="0">
                          <a:latin typeface="Cambria Math" panose="02040503050406030204" pitchFamily="18" charset="0"/>
                        </a:rPr>
                        <m:t>〉</m:t>
                      </m:r>
                    </m:oMath>
                  </m:oMathPara>
                </a14:m>
                <a:endParaRPr lang="fr-FR" dirty="0"/>
              </a:p>
            </p:txBody>
          </p:sp>
        </mc:Choice>
        <mc:Fallback xmlns="">
          <p:sp>
            <p:nvSpPr>
              <p:cNvPr id="18" name="ZoneTexte 27"/>
              <p:cNvSpPr txBox="1">
                <a:spLocks noRot="1" noChangeAspect="1" noMove="1" noResize="1" noEditPoints="1" noAdjustHandles="1" noChangeArrowheads="1" noChangeShapeType="1" noTextEdit="1"/>
              </p:cNvSpPr>
              <p:nvPr/>
            </p:nvSpPr>
            <p:spPr>
              <a:xfrm>
                <a:off x="3066701" y="2233341"/>
                <a:ext cx="552266" cy="369332"/>
              </a:xfrm>
              <a:prstGeom prst="rect">
                <a:avLst/>
              </a:prstGeom>
              <a:blipFill>
                <a:blip r:embed="rId7"/>
                <a:stretch>
                  <a:fillRect b="-131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484505" y="2201572"/>
                <a:ext cx="2503441" cy="8383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sz="2800" i="1" smtClean="0">
                              <a:latin typeface="Cambria Math" panose="02040503050406030204" pitchFamily="18" charset="0"/>
                            </a:rPr>
                          </m:ctrlPr>
                        </m:sSupPr>
                        <m:e>
                          <m:d>
                            <m:dPr>
                              <m:ctrlPr>
                                <a:rPr lang="fr-FR" sz="2800" i="1" smtClean="0">
                                  <a:latin typeface="Cambria Math" panose="02040503050406030204" pitchFamily="18" charset="0"/>
                                </a:rPr>
                              </m:ctrlPr>
                            </m:dPr>
                            <m:e>
                              <m:m>
                                <m:mPr>
                                  <m:mcs>
                                    <m:mc>
                                      <m:mcPr>
                                        <m:count m:val="3"/>
                                        <m:mcJc m:val="center"/>
                                      </m:mcPr>
                                    </m:mc>
                                  </m:mcs>
                                  <m:ctrlPr>
                                    <a:rPr lang="fr-FR" sz="2800" i="1" smtClean="0">
                                      <a:latin typeface="Cambria Math" panose="02040503050406030204" pitchFamily="18" charset="0"/>
                                    </a:rPr>
                                  </m:ctrlPr>
                                </m:mPr>
                                <m:mr>
                                  <m:e/>
                                  <m:e>
                                    <m:r>
                                      <a:rPr lang="en-US" sz="2800" b="0" i="1" smtClean="0">
                                        <a:latin typeface="Cambria Math" panose="02040503050406030204" pitchFamily="18" charset="0"/>
                                      </a:rPr>
                                      <m:t> </m:t>
                                    </m:r>
                                  </m:e>
                                  <m:e>
                                    <m:r>
                                      <a:rPr lang="de-DE" sz="2800" b="0" i="1" smtClean="0">
                                        <a:latin typeface="Cambria Math" panose="02040503050406030204" pitchFamily="18" charset="0"/>
                                      </a:rPr>
                                      <m:t> </m:t>
                                    </m:r>
                                  </m:e>
                                </m:mr>
                                <m:mr>
                                  <m:e>
                                    <m:r>
                                      <a:rPr lang="en-US" sz="2800" b="0" i="1" smtClean="0">
                                        <a:latin typeface="Cambria Math" panose="02040503050406030204" pitchFamily="18" charset="0"/>
                                      </a:rPr>
                                      <m:t> </m:t>
                                    </m:r>
                                  </m:e>
                                  <m:e>
                                    <m:r>
                                      <a:rPr lang="en-US" sz="2800" b="0" i="1" smtClean="0">
                                        <a:latin typeface="Cambria Math" panose="02040503050406030204" pitchFamily="18" charset="0"/>
                                      </a:rPr>
                                      <m:t>      </m:t>
                                    </m:r>
                                  </m:e>
                                  <m:e/>
                                </m:mr>
                              </m:m>
                            </m:e>
                          </m:d>
                        </m:e>
                        <m:sup>
                          <m:r>
                            <a:rPr lang="de-DE" sz="2800" b="0" i="1" smtClean="0">
                              <a:latin typeface="Cambria Math" panose="02040503050406030204" pitchFamily="18" charset="0"/>
                            </a:rPr>
                            <m:t>𝑁</m:t>
                          </m:r>
                        </m:sup>
                      </m:sSup>
                    </m:oMath>
                  </m:oMathPara>
                </a14:m>
                <a:endParaRPr lang="fr-FR"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2484505" y="2201572"/>
                <a:ext cx="2503441" cy="838371"/>
              </a:xfrm>
              <a:prstGeom prst="rect">
                <a:avLst/>
              </a:prstGeom>
              <a:blipFill>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4427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6" grpId="0"/>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5"/>
          <p:cNvSpPr txBox="1"/>
          <p:nvPr/>
        </p:nvSpPr>
        <p:spPr>
          <a:xfrm>
            <a:off x="3122322" y="93885"/>
            <a:ext cx="5764720" cy="584775"/>
          </a:xfrm>
          <a:prstGeom prst="rect">
            <a:avLst/>
          </a:prstGeom>
          <a:noFill/>
        </p:spPr>
        <p:txBody>
          <a:bodyPr wrap="none" rtlCol="0">
            <a:spAutoFit/>
          </a:bodyPr>
          <a:lstStyle/>
          <a:p>
            <a:pPr algn="ctr"/>
            <a:r>
              <a:rPr lang="fr-FR" sz="3200" dirty="0">
                <a:solidFill>
                  <a:srgbClr val="FF0000"/>
                </a:solidFill>
                <a:latin typeface="Arial" panose="020B0604020202020204" pitchFamily="34" charset="0"/>
                <a:cs typeface="Arial" panose="020B0604020202020204" pitchFamily="34" charset="0"/>
              </a:rPr>
              <a:t>Goals: Dispersive spin </a:t>
            </a:r>
            <a:r>
              <a:rPr lang="fr-FR" sz="3200" dirty="0" err="1">
                <a:solidFill>
                  <a:srgbClr val="FF0000"/>
                </a:solidFill>
                <a:latin typeface="Arial" panose="020B0604020202020204" pitchFamily="34" charset="0"/>
                <a:cs typeface="Arial" panose="020B0604020202020204" pitchFamily="34" charset="0"/>
              </a:rPr>
              <a:t>readout</a:t>
            </a:r>
            <a:endParaRPr lang="fr-FR" sz="3200" baseline="-25000" dirty="0">
              <a:solidFill>
                <a:srgbClr val="FF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389" y="893442"/>
            <a:ext cx="4663665" cy="477589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89" y="893442"/>
            <a:ext cx="4663665" cy="477589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89" y="893442"/>
            <a:ext cx="4663665" cy="47758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89" y="893442"/>
            <a:ext cx="4663665" cy="4775892"/>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6791325" y="1685925"/>
                <a:ext cx="83901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𝜒</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0</m:t>
                                  </m:r>
                                </m:sub>
                              </m:sSub>
                            </m:e>
                            <m:sup>
                              <m:r>
                                <a:rPr lang="en-US" b="0" i="1" smtClean="0">
                                  <a:latin typeface="Cambria Math" panose="02040503050406030204" pitchFamily="18" charset="0"/>
                                  <a:ea typeface="Cambria Math" panose="02040503050406030204" pitchFamily="18" charset="0"/>
                                </a:rPr>
                                <m:t>2</m:t>
                              </m:r>
                            </m:sup>
                          </m:sSup>
                        </m:num>
                        <m:den>
                          <m:r>
                            <m:rPr>
                              <m:sty m:val="p"/>
                            </m:rPr>
                            <a:rPr lang="el-GR" b="0" i="1" smtClean="0">
                              <a:latin typeface="Cambria Math" panose="02040503050406030204" pitchFamily="18" charset="0"/>
                              <a:ea typeface="Cambria Math" panose="02040503050406030204" pitchFamily="18" charset="0"/>
                            </a:rPr>
                            <m:t>Δ</m:t>
                          </m:r>
                        </m:den>
                      </m:f>
                    </m:oMath>
                  </m:oMathPara>
                </a14:m>
                <a:endParaRPr lang="fr-FR" dirty="0"/>
              </a:p>
            </p:txBody>
          </p:sp>
        </mc:Choice>
        <mc:Fallback xmlns="">
          <p:sp>
            <p:nvSpPr>
              <p:cNvPr id="15" name="TextBox 14"/>
              <p:cNvSpPr txBox="1">
                <a:spLocks noRot="1" noChangeAspect="1" noMove="1" noResize="1" noEditPoints="1" noAdjustHandles="1" noChangeArrowheads="1" noChangeShapeType="1" noTextEdit="1"/>
              </p:cNvSpPr>
              <p:nvPr/>
            </p:nvSpPr>
            <p:spPr>
              <a:xfrm>
                <a:off x="6791325" y="1685925"/>
                <a:ext cx="839012" cy="553998"/>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696075" y="2532505"/>
                <a:ext cx="2122119"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mtClean="0">
                          <a:latin typeface="Cambria Math" panose="02040503050406030204" pitchFamily="18" charset="0"/>
                        </a:rPr>
                        <m:t>Δ</m:t>
                      </m:r>
                      <m:r>
                        <a:rPr lang="fr-FR" i="1">
                          <a:latin typeface="Cambria Math" panose="02040503050406030204" pitchFamily="18" charset="0"/>
                        </a:rPr>
                        <m:t>𝜙</m:t>
                      </m:r>
                      <m:r>
                        <a:rPr lang="fr-FR" i="0">
                          <a:latin typeface="Cambria Math" panose="02040503050406030204" pitchFamily="18" charset="0"/>
                        </a:rPr>
                        <m:t>=2</m:t>
                      </m:r>
                      <m:func>
                        <m:funcPr>
                          <m:ctrlPr>
                            <a:rPr lang="fr-FR" i="1">
                              <a:latin typeface="Cambria Math" panose="02040503050406030204" pitchFamily="18" charset="0"/>
                            </a:rPr>
                          </m:ctrlPr>
                        </m:funcPr>
                        <m:fName>
                          <m:sSup>
                            <m:sSupPr>
                              <m:ctrlPr>
                                <a:rPr lang="fr-FR" i="1">
                                  <a:latin typeface="Cambria Math" panose="02040503050406030204" pitchFamily="18" charset="0"/>
                                </a:rPr>
                              </m:ctrlPr>
                            </m:sSupPr>
                            <m:e>
                              <m:r>
                                <m:rPr>
                                  <m:sty m:val="p"/>
                                </m:rPr>
                                <a:rPr lang="fr-FR" i="0">
                                  <a:latin typeface="Cambria Math" panose="02040503050406030204" pitchFamily="18" charset="0"/>
                                </a:rPr>
                                <m:t>tan</m:t>
                              </m:r>
                            </m:e>
                            <m:sup>
                              <m:r>
                                <a:rPr lang="fr-FR" i="0">
                                  <a:latin typeface="Cambria Math" panose="02040503050406030204" pitchFamily="18" charset="0"/>
                                </a:rPr>
                                <m:t>−1</m:t>
                              </m:r>
                            </m:sup>
                          </m:sSup>
                        </m:fName>
                        <m:e>
                          <m:d>
                            <m:dPr>
                              <m:ctrlPr>
                                <a:rPr lang="fr-FR" i="1">
                                  <a:latin typeface="Cambria Math" panose="02040503050406030204" pitchFamily="18" charset="0"/>
                                </a:rPr>
                              </m:ctrlPr>
                            </m:dPr>
                            <m:e>
                              <m:f>
                                <m:fPr>
                                  <m:ctrlPr>
                                    <a:rPr lang="fr-FR" i="1" smtClean="0">
                                      <a:latin typeface="Cambria Math" panose="02040503050406030204" pitchFamily="18" charset="0"/>
                                    </a:rPr>
                                  </m:ctrlPr>
                                </m:fPr>
                                <m:num>
                                  <m:r>
                                    <a:rPr lang="fr-FR" i="0" smtClean="0">
                                      <a:latin typeface="Cambria Math" panose="02040503050406030204" pitchFamily="18" charset="0"/>
                                    </a:rPr>
                                    <m:t>2</m:t>
                                  </m:r>
                                  <m:r>
                                    <a:rPr lang="fr-FR" i="1">
                                      <a:latin typeface="Cambria Math" panose="02040503050406030204" pitchFamily="18" charset="0"/>
                                    </a:rPr>
                                    <m:t>𝜒</m:t>
                                  </m:r>
                                </m:num>
                                <m:den>
                                  <m:r>
                                    <a:rPr lang="fr-FR" i="1" smtClean="0">
                                      <a:latin typeface="Cambria Math" panose="02040503050406030204" pitchFamily="18" charset="0"/>
                                      <a:ea typeface="Cambria Math" panose="02040503050406030204" pitchFamily="18" charset="0"/>
                                    </a:rPr>
                                    <m:t>𝜅</m:t>
                                  </m:r>
                                </m:den>
                              </m:f>
                            </m:e>
                          </m:d>
                        </m:e>
                      </m:func>
                    </m:oMath>
                  </m:oMathPara>
                </a14:m>
                <a:endParaRPr lang="fr-FR" dirty="0"/>
              </a:p>
            </p:txBody>
          </p:sp>
        </mc:Choice>
        <mc:Fallback xmlns="">
          <p:sp>
            <p:nvSpPr>
              <p:cNvPr id="16" name="Rectangle 15"/>
              <p:cNvSpPr>
                <a:spLocks noRot="1" noChangeAspect="1" noMove="1" noResize="1" noEditPoints="1" noAdjustHandles="1" noChangeArrowheads="1" noChangeShapeType="1" noTextEdit="1"/>
              </p:cNvSpPr>
              <p:nvPr/>
            </p:nvSpPr>
            <p:spPr>
              <a:xfrm>
                <a:off x="6696075" y="2532505"/>
                <a:ext cx="2122119" cy="714683"/>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696075" y="3365007"/>
                <a:ext cx="2099421" cy="611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SNR</m:t>
                      </m:r>
                      <m:r>
                        <a:rPr lang="en-US" b="0" i="0" smtClean="0">
                          <a:latin typeface="Cambria Math" panose="02040503050406030204" pitchFamily="18" charset="0"/>
                        </a:rPr>
                        <m:t>=</m:t>
                      </m:r>
                      <m:rad>
                        <m:radPr>
                          <m:degHide m:val="on"/>
                          <m:ctrlPr>
                            <a:rPr lang="fr-FR" i="1" smtClean="0">
                              <a:latin typeface="Cambria Math" panose="02040503050406030204" pitchFamily="18" charset="0"/>
                            </a:rPr>
                          </m:ctrlPr>
                        </m:radPr>
                        <m:deg/>
                        <m:e>
                          <m:r>
                            <a:rPr lang="fr-FR">
                              <a:latin typeface="Cambria Math" panose="02040503050406030204" pitchFamily="18" charset="0"/>
                            </a:rPr>
                            <m:t>2</m:t>
                          </m:r>
                          <m:acc>
                            <m:accPr>
                              <m:chr m:val="̅"/>
                              <m:ctrlPr>
                                <a:rPr lang="fr-FR" i="1">
                                  <a:latin typeface="Cambria Math" panose="02040503050406030204" pitchFamily="18" charset="0"/>
                                </a:rPr>
                              </m:ctrlPr>
                            </m:accPr>
                            <m:e>
                              <m:r>
                                <a:rPr lang="fr-FR" i="1">
                                  <a:latin typeface="Cambria Math" panose="02040503050406030204" pitchFamily="18" charset="0"/>
                                </a:rPr>
                                <m:t>𝑛</m:t>
                              </m:r>
                            </m:e>
                          </m:acc>
                          <m:r>
                            <a:rPr lang="fr-FR" i="1">
                              <a:latin typeface="Cambria Math" panose="02040503050406030204" pitchFamily="18" charset="0"/>
                            </a:rPr>
                            <m:t>𝜅</m:t>
                          </m:r>
                          <m:sSub>
                            <m:sSubPr>
                              <m:ctrlPr>
                                <a:rPr lang="fr-FR" i="1">
                                  <a:latin typeface="Cambria Math" panose="02040503050406030204" pitchFamily="18" charset="0"/>
                                </a:rPr>
                              </m:ctrlPr>
                            </m:sSubPr>
                            <m:e>
                              <m:r>
                                <a:rPr lang="fr-FR" i="1">
                                  <a:latin typeface="Cambria Math" panose="02040503050406030204" pitchFamily="18" charset="0"/>
                                </a:rPr>
                                <m:t>𝜏</m:t>
                              </m:r>
                            </m:e>
                            <m:sub>
                              <m:r>
                                <a:rPr lang="fr-FR" i="1">
                                  <a:latin typeface="Cambria Math" panose="02040503050406030204" pitchFamily="18" charset="0"/>
                                </a:rPr>
                                <m:t>𝑚</m:t>
                              </m:r>
                            </m:sub>
                          </m:sSub>
                        </m:e>
                      </m:rad>
                      <m:f>
                        <m:fPr>
                          <m:ctrlPr>
                            <a:rPr lang="fr-FR" i="1" smtClean="0">
                              <a:latin typeface="Cambria Math" panose="02040503050406030204" pitchFamily="18" charset="0"/>
                            </a:rPr>
                          </m:ctrlPr>
                        </m:fPr>
                        <m:num>
                          <m:r>
                            <a:rPr lang="fr-FR" i="0">
                              <a:latin typeface="Cambria Math" panose="02040503050406030204" pitchFamily="18" charset="0"/>
                            </a:rPr>
                            <m:t>4</m:t>
                          </m:r>
                          <m:r>
                            <a:rPr lang="fr-FR" i="1">
                              <a:latin typeface="Cambria Math" panose="02040503050406030204" pitchFamily="18" charset="0"/>
                            </a:rPr>
                            <m:t>𝜒</m:t>
                          </m:r>
                        </m:num>
                        <m:den>
                          <m:r>
                            <a:rPr lang="fr-FR" i="1">
                              <a:latin typeface="Cambria Math" panose="02040503050406030204" pitchFamily="18" charset="0"/>
                            </a:rPr>
                            <m:t>𝜅</m:t>
                          </m:r>
                        </m:den>
                      </m:f>
                    </m:oMath>
                  </m:oMathPara>
                </a14:m>
                <a:endParaRPr lang="fr-FR" dirty="0"/>
              </a:p>
            </p:txBody>
          </p:sp>
        </mc:Choice>
        <mc:Fallback xmlns="">
          <p:sp>
            <p:nvSpPr>
              <p:cNvPr id="17" name="Rectangle 16"/>
              <p:cNvSpPr>
                <a:spLocks noRot="1" noChangeAspect="1" noMove="1" noResize="1" noEditPoints="1" noAdjustHandles="1" noChangeArrowheads="1" noChangeShapeType="1" noTextEdit="1"/>
              </p:cNvSpPr>
              <p:nvPr/>
            </p:nvSpPr>
            <p:spPr>
              <a:xfrm>
                <a:off x="6696075" y="3365007"/>
                <a:ext cx="2099421" cy="611706"/>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696075" y="4093768"/>
                <a:ext cx="2146164"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&lt;</m:t>
                      </m:r>
                      <m:sSub>
                        <m:sSubPr>
                          <m:ctrlPr>
                            <a:rPr lang="fr-FR" i="1" smtClean="0">
                              <a:latin typeface="Cambria Math" panose="02040503050406030204" pitchFamily="18" charset="0"/>
                            </a:rPr>
                          </m:ctrlPr>
                        </m:sSubPr>
                        <m:e>
                          <m:r>
                            <a:rPr lang="fr-FR" i="1">
                              <a:latin typeface="Cambria Math" panose="02040503050406030204" pitchFamily="18" charset="0"/>
                            </a:rPr>
                            <m:t>𝑛</m:t>
                          </m:r>
                        </m:e>
                        <m:sub>
                          <m:r>
                            <m:rPr>
                              <m:sty m:val="p"/>
                            </m:rPr>
                            <a:rPr lang="fr-FR" i="0">
                              <a:latin typeface="Cambria Math" panose="02040503050406030204" pitchFamily="18" charset="0"/>
                            </a:rPr>
                            <m:t>crit</m:t>
                          </m:r>
                        </m:sub>
                      </m:sSub>
                      <m:r>
                        <a:rPr lang="fr-FR" i="0">
                          <a:latin typeface="Cambria Math" panose="02040503050406030204" pitchFamily="18" charset="0"/>
                        </a:rPr>
                        <m:t>=</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smtClean="0">
                                      <a:latin typeface="Cambria Math" panose="02040503050406030204" pitchFamily="18" charset="0"/>
                                    </a:rPr>
                                  </m:ctrlPr>
                                </m:fPr>
                                <m:num>
                                  <m:r>
                                    <m:rPr>
                                      <m:sty m:val="p"/>
                                    </m:rPr>
                                    <a:rPr lang="fr-FR" i="0" smtClean="0">
                                      <a:latin typeface="Cambria Math" panose="02040503050406030204" pitchFamily="18" charset="0"/>
                                    </a:rPr>
                                    <m:t>Δ</m:t>
                                  </m:r>
                                </m:num>
                                <m:den>
                                  <m:r>
                                    <a:rPr lang="fr-FR" i="0" smtClean="0">
                                      <a:latin typeface="Cambria Math" panose="02040503050406030204" pitchFamily="18" charset="0"/>
                                    </a:rPr>
                                    <m:t>2</m:t>
                                  </m:r>
                                  <m:sSub>
                                    <m:sSubPr>
                                      <m:ctrlPr>
                                        <a:rPr lang="fr-FR" i="1">
                                          <a:latin typeface="Cambria Math" panose="02040503050406030204" pitchFamily="18" charset="0"/>
                                        </a:rPr>
                                      </m:ctrlPr>
                                    </m:sSubPr>
                                    <m:e>
                                      <m:r>
                                        <a:rPr lang="fr-FR" i="1">
                                          <a:latin typeface="Cambria Math" panose="02040503050406030204" pitchFamily="18" charset="0"/>
                                        </a:rPr>
                                        <m:t>𝑔</m:t>
                                      </m:r>
                                    </m:e>
                                    <m:sub>
                                      <m:r>
                                        <a:rPr lang="fr-FR" i="0">
                                          <a:latin typeface="Cambria Math" panose="02040503050406030204" pitchFamily="18" charset="0"/>
                                        </a:rPr>
                                        <m:t>0</m:t>
                                      </m:r>
                                    </m:sub>
                                  </m:sSub>
                                </m:den>
                              </m:f>
                            </m:e>
                          </m:d>
                        </m:e>
                        <m:sup>
                          <m:r>
                            <a:rPr lang="fr-FR" i="0">
                              <a:latin typeface="Cambria Math" panose="02040503050406030204" pitchFamily="18" charset="0"/>
                            </a:rPr>
                            <m:t>2</m:t>
                          </m:r>
                        </m:sup>
                      </m:sSup>
                    </m:oMath>
                  </m:oMathPara>
                </a14:m>
                <a:endParaRPr lang="fr-FR" dirty="0"/>
              </a:p>
            </p:txBody>
          </p:sp>
        </mc:Choice>
        <mc:Fallback xmlns="">
          <p:sp>
            <p:nvSpPr>
              <p:cNvPr id="18" name="Rectangle 17"/>
              <p:cNvSpPr>
                <a:spLocks noRot="1" noChangeAspect="1" noMove="1" noResize="1" noEditPoints="1" noAdjustHandles="1" noChangeArrowheads="1" noChangeShapeType="1" noTextEdit="1"/>
              </p:cNvSpPr>
              <p:nvPr/>
            </p:nvSpPr>
            <p:spPr>
              <a:xfrm>
                <a:off x="6696075" y="4093768"/>
                <a:ext cx="2146164" cy="769378"/>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nvGraphicFramePr>
            <p:xfrm>
              <a:off x="152400" y="5884117"/>
              <a:ext cx="10906125" cy="955320"/>
            </p:xfrm>
            <a:graphic>
              <a:graphicData uri="http://schemas.openxmlformats.org/drawingml/2006/table">
                <a:tbl>
                  <a:tblPr firstRow="1" firstCol="1" bandRow="1">
                    <a:tableStyleId>{5C22544A-7EE6-4342-B048-85BDC9FD1C3A}</a:tableStyleId>
                  </a:tblPr>
                  <a:tblGrid>
                    <a:gridCol w="993115">
                      <a:extLst>
                        <a:ext uri="{9D8B030D-6E8A-4147-A177-3AD203B41FA5}">
                          <a16:colId xmlns:a16="http://schemas.microsoft.com/office/drawing/2014/main" val="3758242050"/>
                        </a:ext>
                      </a:extLst>
                    </a:gridCol>
                    <a:gridCol w="970134">
                      <a:extLst>
                        <a:ext uri="{9D8B030D-6E8A-4147-A177-3AD203B41FA5}">
                          <a16:colId xmlns:a16="http://schemas.microsoft.com/office/drawing/2014/main" val="2468311250"/>
                        </a:ext>
                      </a:extLst>
                    </a:gridCol>
                    <a:gridCol w="1070533">
                      <a:extLst>
                        <a:ext uri="{9D8B030D-6E8A-4147-A177-3AD203B41FA5}">
                          <a16:colId xmlns:a16="http://schemas.microsoft.com/office/drawing/2014/main" val="2701867736"/>
                        </a:ext>
                      </a:extLst>
                    </a:gridCol>
                    <a:gridCol w="1114081">
                      <a:extLst>
                        <a:ext uri="{9D8B030D-6E8A-4147-A177-3AD203B41FA5}">
                          <a16:colId xmlns:a16="http://schemas.microsoft.com/office/drawing/2014/main" val="2431582097"/>
                        </a:ext>
                      </a:extLst>
                    </a:gridCol>
                    <a:gridCol w="798363">
                      <a:extLst>
                        <a:ext uri="{9D8B030D-6E8A-4147-A177-3AD203B41FA5}">
                          <a16:colId xmlns:a16="http://schemas.microsoft.com/office/drawing/2014/main" val="1457115814"/>
                        </a:ext>
                      </a:extLst>
                    </a:gridCol>
                    <a:gridCol w="951987">
                      <a:extLst>
                        <a:ext uri="{9D8B030D-6E8A-4147-A177-3AD203B41FA5}">
                          <a16:colId xmlns:a16="http://schemas.microsoft.com/office/drawing/2014/main" val="1394011387"/>
                        </a:ext>
                      </a:extLst>
                    </a:gridCol>
                    <a:gridCol w="960455">
                      <a:extLst>
                        <a:ext uri="{9D8B030D-6E8A-4147-A177-3AD203B41FA5}">
                          <a16:colId xmlns:a16="http://schemas.microsoft.com/office/drawing/2014/main" val="4009092172"/>
                        </a:ext>
                      </a:extLst>
                    </a:gridCol>
                    <a:gridCol w="653206">
                      <a:extLst>
                        <a:ext uri="{9D8B030D-6E8A-4147-A177-3AD203B41FA5}">
                          <a16:colId xmlns:a16="http://schemas.microsoft.com/office/drawing/2014/main" val="568684409"/>
                        </a:ext>
                      </a:extLst>
                    </a:gridCol>
                    <a:gridCol w="544337">
                      <a:extLst>
                        <a:ext uri="{9D8B030D-6E8A-4147-A177-3AD203B41FA5}">
                          <a16:colId xmlns:a16="http://schemas.microsoft.com/office/drawing/2014/main" val="3367982701"/>
                        </a:ext>
                      </a:extLst>
                    </a:gridCol>
                    <a:gridCol w="762074">
                      <a:extLst>
                        <a:ext uri="{9D8B030D-6E8A-4147-A177-3AD203B41FA5}">
                          <a16:colId xmlns:a16="http://schemas.microsoft.com/office/drawing/2014/main" val="1564527711"/>
                        </a:ext>
                      </a:extLst>
                    </a:gridCol>
                    <a:gridCol w="979809">
                      <a:extLst>
                        <a:ext uri="{9D8B030D-6E8A-4147-A177-3AD203B41FA5}">
                          <a16:colId xmlns:a16="http://schemas.microsoft.com/office/drawing/2014/main" val="2496698240"/>
                        </a:ext>
                      </a:extLst>
                    </a:gridCol>
                    <a:gridCol w="613288">
                      <a:extLst>
                        <a:ext uri="{9D8B030D-6E8A-4147-A177-3AD203B41FA5}">
                          <a16:colId xmlns:a16="http://schemas.microsoft.com/office/drawing/2014/main" val="2441484783"/>
                        </a:ext>
                      </a:extLst>
                    </a:gridCol>
                    <a:gridCol w="494743">
                      <a:extLst>
                        <a:ext uri="{9D8B030D-6E8A-4147-A177-3AD203B41FA5}">
                          <a16:colId xmlns:a16="http://schemas.microsoft.com/office/drawing/2014/main" val="3179322515"/>
                        </a:ext>
                      </a:extLst>
                    </a:gridCol>
                  </a:tblGrid>
                  <a:tr h="318440">
                    <a:tc>
                      <a:txBody>
                        <a:bodyPr/>
                        <a:lstStyle/>
                        <a:p>
                          <a:pPr marL="0" marR="0" algn="just">
                            <a:lnSpc>
                              <a:spcPct val="107000"/>
                            </a:lnSpc>
                            <a:spcBef>
                              <a:spcPts val="0"/>
                            </a:spcBef>
                            <a:spcAft>
                              <a:spcPts val="0"/>
                            </a:spcAft>
                          </a:pPr>
                          <a:r>
                            <a:rPr lang="en-GB"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𝑔</m:t>
                                        </m:r>
                                      </m:e>
                                      <m:sub>
                                        <m:r>
                                          <a:rPr lang="en-GB" sz="1600">
                                            <a:effectLst/>
                                            <a:latin typeface="Cambria Math" panose="02040503050406030204" pitchFamily="18" charset="0"/>
                                          </a:rPr>
                                          <m:t>0</m:t>
                                        </m:r>
                                      </m:sub>
                                    </m:sSub>
                                  </m:num>
                                  <m:den>
                                    <m:r>
                                      <a:rPr lang="en-GB" sz="1600">
                                        <a:effectLst/>
                                        <a:latin typeface="Cambria Math" panose="02040503050406030204" pitchFamily="18" charset="0"/>
                                      </a:rPr>
                                      <m:t>2</m:t>
                                    </m:r>
                                    <m:r>
                                      <a:rPr lang="en-GB" sz="1600">
                                        <a:effectLst/>
                                        <a:latin typeface="Cambria Math" panose="02040503050406030204" pitchFamily="18" charset="0"/>
                                      </a:rPr>
                                      <m:t>𝜋</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r>
                                      <a:rPr lang="en-GB" sz="1600">
                                        <a:effectLst/>
                                        <a:latin typeface="Cambria Math" panose="02040503050406030204" pitchFamily="18" charset="0"/>
                                      </a:rPr>
                                      <m:t>𝜅</m:t>
                                    </m:r>
                                  </m:num>
                                  <m:den>
                                    <m:r>
                                      <a:rPr lang="en-GB" sz="1600">
                                        <a:effectLst/>
                                        <a:latin typeface="Cambria Math" panose="02040503050406030204" pitchFamily="18" charset="0"/>
                                      </a:rPr>
                                      <m:t>2</m:t>
                                    </m:r>
                                    <m:r>
                                      <a:rPr lang="en-GB" sz="1600">
                                        <a:effectLst/>
                                        <a:latin typeface="Cambria Math" panose="02040503050406030204" pitchFamily="18" charset="0"/>
                                      </a:rPr>
                                      <m:t>𝜋</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r>
                                      <m:rPr>
                                        <m:sty m:val="p"/>
                                      </m:rPr>
                                      <a:rPr lang="en-GB" sz="1600">
                                        <a:effectLst/>
                                        <a:latin typeface="Cambria Math" panose="02040503050406030204" pitchFamily="18" charset="0"/>
                                      </a:rPr>
                                      <m:t>Δ</m:t>
                                    </m:r>
                                  </m:num>
                                  <m:den>
                                    <m:r>
                                      <a:rPr lang="en-GB" sz="1600">
                                        <a:effectLst/>
                                        <a:latin typeface="Cambria Math" panose="02040503050406030204" pitchFamily="18" charset="0"/>
                                      </a:rPr>
                                      <m:t>2</m:t>
                                    </m:r>
                                    <m:r>
                                      <a:rPr lang="en-GB" sz="1600">
                                        <a:effectLst/>
                                        <a:latin typeface="Cambria Math" panose="02040503050406030204" pitchFamily="18" charset="0"/>
                                      </a:rPr>
                                      <m:t>𝜋</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𝑛</m:t>
                                    </m:r>
                                  </m:e>
                                  <m:sub>
                                    <m:r>
                                      <m:rPr>
                                        <m:sty m:val="p"/>
                                      </m:rPr>
                                      <a:rPr lang="en-GB" sz="1600">
                                        <a:effectLst/>
                                        <a:latin typeface="Cambria Math" panose="02040503050406030204" pitchFamily="18" charset="0"/>
                                      </a:rPr>
                                      <m:t>crit</m:t>
                                    </m:r>
                                  </m:sub>
                                </m:sSub>
                              </m:oMath>
                            </m:oMathPara>
                          </a14:m>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𝑇</m:t>
                                    </m:r>
                                  </m:e>
                                  <m:sub>
                                    <m:r>
                                      <a:rPr lang="en-GB" sz="1600">
                                        <a:effectLst/>
                                        <a:latin typeface="Cambria Math" panose="02040503050406030204" pitchFamily="18" charset="0"/>
                                      </a:rPr>
                                      <m:t>1</m:t>
                                    </m:r>
                                  </m:sub>
                                </m:sSub>
                              </m:oMath>
                            </m:oMathPara>
                          </a14:m>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r>
                                      <a:rPr lang="en-GB" sz="1600">
                                        <a:effectLst/>
                                        <a:latin typeface="Cambria Math" panose="02040503050406030204" pitchFamily="18" charset="0"/>
                                      </a:rPr>
                                      <m:t>𝜒</m:t>
                                    </m:r>
                                  </m:num>
                                  <m:den>
                                    <m:r>
                                      <a:rPr lang="en-GB" sz="1600">
                                        <a:effectLst/>
                                        <a:latin typeface="Cambria Math" panose="02040503050406030204" pitchFamily="18" charset="0"/>
                                      </a:rPr>
                                      <m:t>2</m:t>
                                    </m:r>
                                    <m:r>
                                      <a:rPr lang="en-GB" sz="1600">
                                        <a:effectLst/>
                                        <a:latin typeface="Cambria Math" panose="02040503050406030204" pitchFamily="18" charset="0"/>
                                      </a:rPr>
                                      <m:t>𝜋</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GB" sz="1600">
                                    <a:effectLst/>
                                    <a:latin typeface="Cambria Math" panose="02040503050406030204" pitchFamily="18" charset="0"/>
                                  </a:rPr>
                                  <m:t>Δ</m:t>
                                </m:r>
                                <m:r>
                                  <a:rPr lang="en-GB" sz="1600">
                                    <a:effectLst/>
                                    <a:latin typeface="Cambria Math" panose="02040503050406030204" pitchFamily="18" charset="0"/>
                                  </a:rPr>
                                  <m:t>𝜙</m:t>
                                </m:r>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fr-FR" sz="1600" i="1">
                                        <a:effectLst/>
                                        <a:latin typeface="Cambria Math" panose="02040503050406030204" pitchFamily="18" charset="0"/>
                                      </a:rPr>
                                    </m:ctrlPr>
                                  </m:accPr>
                                  <m:e>
                                    <m:r>
                                      <a:rPr lang="en-GB" sz="1600">
                                        <a:effectLst/>
                                        <a:latin typeface="Cambria Math" panose="02040503050406030204" pitchFamily="18" charset="0"/>
                                      </a:rPr>
                                      <m:t>𝑛</m:t>
                                    </m:r>
                                  </m:e>
                                </m:acc>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𝜏</m:t>
                                    </m:r>
                                  </m:e>
                                  <m:sub>
                                    <m:r>
                                      <a:rPr lang="en-GB" sz="1600">
                                        <a:effectLst/>
                                        <a:latin typeface="Cambria Math" panose="02040503050406030204" pitchFamily="18" charset="0"/>
                                      </a:rPr>
                                      <m:t>𝑚</m:t>
                                    </m:r>
                                  </m:sub>
                                </m:sSub>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𝑃</m:t>
                                    </m:r>
                                  </m:e>
                                  <m:sub>
                                    <m:r>
                                      <m:rPr>
                                        <m:sty m:val="p"/>
                                      </m:rPr>
                                      <a:rPr lang="en-GB" sz="1600">
                                        <a:effectLst/>
                                        <a:latin typeface="Cambria Math" panose="02040503050406030204" pitchFamily="18" charset="0"/>
                                      </a:rPr>
                                      <m:t>TWPA</m:t>
                                    </m:r>
                                  </m:sub>
                                </m:sSub>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GB" sz="1600">
                                    <a:effectLst/>
                                    <a:latin typeface="Cambria Math" panose="02040503050406030204" pitchFamily="18" charset="0"/>
                                  </a:rPr>
                                  <m:t>SNR</m:t>
                                </m:r>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just">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GB" sz="1600">
                                    <a:effectLst/>
                                    <a:latin typeface="Cambria Math" panose="02040503050406030204" pitchFamily="18" charset="0"/>
                                  </a:rPr>
                                  <m:t>𝐹</m:t>
                                </m:r>
                              </m:oMath>
                            </m:oMathPara>
                          </a14:m>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extLst>
                      <a:ext uri="{0D108BD9-81ED-4DB2-BD59-A6C34878D82A}">
                        <a16:rowId xmlns:a16="http://schemas.microsoft.com/office/drawing/2014/main" val="898925529"/>
                      </a:ext>
                    </a:extLst>
                  </a:tr>
                  <a:tr h="318440">
                    <a:tc>
                      <a:txBody>
                        <a:bodyPr/>
                        <a:lstStyle/>
                        <a:p>
                          <a:pPr marL="0" marR="0" algn="just">
                            <a:lnSpc>
                              <a:spcPct val="107000"/>
                            </a:lnSpc>
                            <a:spcBef>
                              <a:spcPts val="0"/>
                            </a:spcBef>
                            <a:spcAft>
                              <a:spcPts val="0"/>
                            </a:spcAft>
                          </a:pPr>
                          <a:r>
                            <a:rPr lang="en-GB" sz="1600">
                              <a:effectLst/>
                            </a:rPr>
                            <a:t>Case 1</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200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400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400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1.35 ms</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250 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0.14</a:t>
                          </a:r>
                          <a:r>
                            <a:rPr lang="de-DE" sz="1600">
                              <a:effectLst/>
                            </a:rPr>
                            <a:t>°</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rowSpan="2">
                      <a:txBody>
                        <a:bodyPr/>
                        <a:lstStyle/>
                        <a:p>
                          <a:pPr marL="0" marR="0" algn="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fr-FR" sz="1600" i="1">
                                        <a:effectLst/>
                                        <a:latin typeface="Cambria Math" panose="02040503050406030204" pitchFamily="18" charset="0"/>
                                      </a:rPr>
                                    </m:ctrlPr>
                                  </m:fPr>
                                  <m:num>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𝑛</m:t>
                                        </m:r>
                                      </m:e>
                                      <m:sub>
                                        <m:r>
                                          <a:rPr lang="en-GB" sz="1600">
                                            <a:effectLst/>
                                            <a:latin typeface="Cambria Math" panose="02040503050406030204" pitchFamily="18" charset="0"/>
                                          </a:rPr>
                                          <m:t>𝑐𝑟𝑖𝑡</m:t>
                                        </m:r>
                                      </m:sub>
                                    </m:sSub>
                                  </m:num>
                                  <m:den>
                                    <m:r>
                                      <a:rPr lang="en-GB" sz="1600">
                                        <a:effectLst/>
                                        <a:latin typeface="Cambria Math" panose="02040503050406030204" pitchFamily="18" charset="0"/>
                                      </a:rPr>
                                      <m:t>2</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𝑇</m:t>
                                        </m:r>
                                      </m:e>
                                      <m:sub>
                                        <m:r>
                                          <a:rPr lang="en-GB" sz="1600">
                                            <a:effectLst/>
                                            <a:latin typeface="Cambria Math" panose="02040503050406030204" pitchFamily="18" charset="0"/>
                                          </a:rPr>
                                          <m:t>1</m:t>
                                        </m:r>
                                      </m:sub>
                                    </m:sSub>
                                  </m:num>
                                  <m:den>
                                    <m:r>
                                      <a:rPr lang="en-GB" sz="1600">
                                        <a:effectLst/>
                                        <a:latin typeface="Cambria Math" panose="02040503050406030204" pitchFamily="18" charset="0"/>
                                      </a:rPr>
                                      <m:t>4</m:t>
                                    </m:r>
                                  </m:den>
                                </m:f>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GB" sz="1600">
                                    <a:effectLst/>
                                    <a:latin typeface="Cambria Math" panose="02040503050406030204" pitchFamily="18" charset="0"/>
                                  </a:rPr>
                                  <m:t>−119 </m:t>
                                </m:r>
                                <m:r>
                                  <m:rPr>
                                    <m:sty m:val="p"/>
                                  </m:rPr>
                                  <a:rPr lang="en-GB" sz="1600">
                                    <a:effectLst/>
                                    <a:latin typeface="Cambria Math" panose="02040503050406030204" pitchFamily="18" charset="0"/>
                                  </a:rPr>
                                  <m:t>dBm</m:t>
                                </m:r>
                              </m:oMath>
                            </m:oMathPara>
                          </a14:m>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2</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85%</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extLst>
                      <a:ext uri="{0D108BD9-81ED-4DB2-BD59-A6C34878D82A}">
                        <a16:rowId xmlns:a16="http://schemas.microsoft.com/office/drawing/2014/main" val="1130016588"/>
                      </a:ext>
                    </a:extLst>
                  </a:tr>
                  <a:tr h="318440">
                    <a:tc>
                      <a:txBody>
                        <a:bodyPr/>
                        <a:lstStyle/>
                        <a:p>
                          <a:pPr marL="0" marR="0" algn="just">
                            <a:lnSpc>
                              <a:spcPct val="107000"/>
                            </a:lnSpc>
                            <a:spcBef>
                              <a:spcPts val="0"/>
                            </a:spcBef>
                            <a:spcAft>
                              <a:spcPts val="0"/>
                            </a:spcAft>
                          </a:pPr>
                          <a:r>
                            <a:rPr lang="en-GB" sz="1600" dirty="0">
                              <a:effectLst/>
                            </a:rPr>
                            <a:t>Case 2</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50 kHz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75 kHz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1366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186.6</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1.59 </a:t>
                          </a:r>
                          <a:r>
                            <a:rPr lang="en-GB" sz="1600" dirty="0" err="1">
                              <a:effectLst/>
                            </a:rPr>
                            <a:t>ms</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1.83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de-DE" sz="1600" dirty="0">
                              <a:effectLst/>
                            </a:rPr>
                            <a:t>2.8°</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vMerge="1">
                      <a:txBody>
                        <a:bodyPr/>
                        <a:lstStyle/>
                        <a:p>
                          <a:endParaRPr lang="fr-FR"/>
                        </a:p>
                      </a:txBody>
                      <a:tcPr/>
                    </a:tc>
                    <a:tc>
                      <a:txBody>
                        <a:bodyPr/>
                        <a:lstStyle/>
                        <a:p>
                          <a:pPr marL="0" marR="0" algn="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fr-FR" sz="1600" i="1">
                                        <a:effectLst/>
                                        <a:latin typeface="Cambria Math" panose="02040503050406030204" pitchFamily="18" charset="0"/>
                                      </a:rPr>
                                    </m:ctrlPr>
                                  </m:fPr>
                                  <m:num>
                                    <m:sSub>
                                      <m:sSubPr>
                                        <m:ctrlPr>
                                          <a:rPr lang="fr-FR" sz="1600" i="1">
                                            <a:effectLst/>
                                            <a:latin typeface="Cambria Math" panose="02040503050406030204" pitchFamily="18" charset="0"/>
                                          </a:rPr>
                                        </m:ctrlPr>
                                      </m:sSubPr>
                                      <m:e>
                                        <m:r>
                                          <a:rPr lang="en-GB" sz="1600">
                                            <a:effectLst/>
                                            <a:latin typeface="Cambria Math" panose="02040503050406030204" pitchFamily="18" charset="0"/>
                                          </a:rPr>
                                          <m:t>𝑇</m:t>
                                        </m:r>
                                      </m:e>
                                      <m:sub>
                                        <m:r>
                                          <a:rPr lang="en-GB" sz="1600">
                                            <a:effectLst/>
                                            <a:latin typeface="Cambria Math" panose="02040503050406030204" pitchFamily="18" charset="0"/>
                                          </a:rPr>
                                          <m:t>1</m:t>
                                        </m:r>
                                      </m:sub>
                                    </m:sSub>
                                  </m:num>
                                  <m:den>
                                    <m:r>
                                      <a:rPr lang="en-GB" sz="1600">
                                        <a:effectLst/>
                                        <a:latin typeface="Cambria Math" panose="02040503050406030204" pitchFamily="18" charset="0"/>
                                      </a:rPr>
                                      <m:t>100</m:t>
                                    </m:r>
                                  </m:den>
                                </m:f>
                              </m:oMath>
                            </m:oMathPara>
                          </a14:m>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GB" sz="1600">
                                    <a:effectLst/>
                                    <a:latin typeface="Cambria Math" panose="02040503050406030204" pitchFamily="18" charset="0"/>
                                  </a:rPr>
                                  <m:t>−127 </m:t>
                                </m:r>
                                <m:r>
                                  <m:rPr>
                                    <m:sty m:val="p"/>
                                  </m:rPr>
                                  <a:rPr lang="en-GB" sz="1600">
                                    <a:effectLst/>
                                    <a:latin typeface="Cambria Math" panose="02040503050406030204" pitchFamily="18" charset="0"/>
                                  </a:rPr>
                                  <m:t>dBm</m:t>
                                </m:r>
                              </m:oMath>
                            </m:oMathPara>
                          </a14:m>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3.643</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99%</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extLst>
                      <a:ext uri="{0D108BD9-81ED-4DB2-BD59-A6C34878D82A}">
                        <a16:rowId xmlns:a16="http://schemas.microsoft.com/office/drawing/2014/main" val="2343103179"/>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3300011285"/>
                  </p:ext>
                </p:extLst>
              </p:nvPr>
            </p:nvGraphicFramePr>
            <p:xfrm>
              <a:off x="152400" y="5884117"/>
              <a:ext cx="10906125" cy="955320"/>
            </p:xfrm>
            <a:graphic>
              <a:graphicData uri="http://schemas.openxmlformats.org/drawingml/2006/table">
                <a:tbl>
                  <a:tblPr firstRow="1" firstCol="1" bandRow="1">
                    <a:tableStyleId>{5C22544A-7EE6-4342-B048-85BDC9FD1C3A}</a:tableStyleId>
                  </a:tblPr>
                  <a:tblGrid>
                    <a:gridCol w="993115">
                      <a:extLst>
                        <a:ext uri="{9D8B030D-6E8A-4147-A177-3AD203B41FA5}">
                          <a16:colId xmlns:a16="http://schemas.microsoft.com/office/drawing/2014/main" val="3758242050"/>
                        </a:ext>
                      </a:extLst>
                    </a:gridCol>
                    <a:gridCol w="970134">
                      <a:extLst>
                        <a:ext uri="{9D8B030D-6E8A-4147-A177-3AD203B41FA5}">
                          <a16:colId xmlns:a16="http://schemas.microsoft.com/office/drawing/2014/main" val="2468311250"/>
                        </a:ext>
                      </a:extLst>
                    </a:gridCol>
                    <a:gridCol w="1070533">
                      <a:extLst>
                        <a:ext uri="{9D8B030D-6E8A-4147-A177-3AD203B41FA5}">
                          <a16:colId xmlns:a16="http://schemas.microsoft.com/office/drawing/2014/main" val="2701867736"/>
                        </a:ext>
                      </a:extLst>
                    </a:gridCol>
                    <a:gridCol w="1114081">
                      <a:extLst>
                        <a:ext uri="{9D8B030D-6E8A-4147-A177-3AD203B41FA5}">
                          <a16:colId xmlns:a16="http://schemas.microsoft.com/office/drawing/2014/main" val="2431582097"/>
                        </a:ext>
                      </a:extLst>
                    </a:gridCol>
                    <a:gridCol w="798363">
                      <a:extLst>
                        <a:ext uri="{9D8B030D-6E8A-4147-A177-3AD203B41FA5}">
                          <a16:colId xmlns:a16="http://schemas.microsoft.com/office/drawing/2014/main" val="1457115814"/>
                        </a:ext>
                      </a:extLst>
                    </a:gridCol>
                    <a:gridCol w="951987">
                      <a:extLst>
                        <a:ext uri="{9D8B030D-6E8A-4147-A177-3AD203B41FA5}">
                          <a16:colId xmlns:a16="http://schemas.microsoft.com/office/drawing/2014/main" val="1394011387"/>
                        </a:ext>
                      </a:extLst>
                    </a:gridCol>
                    <a:gridCol w="960455">
                      <a:extLst>
                        <a:ext uri="{9D8B030D-6E8A-4147-A177-3AD203B41FA5}">
                          <a16:colId xmlns:a16="http://schemas.microsoft.com/office/drawing/2014/main" val="4009092172"/>
                        </a:ext>
                      </a:extLst>
                    </a:gridCol>
                    <a:gridCol w="653206">
                      <a:extLst>
                        <a:ext uri="{9D8B030D-6E8A-4147-A177-3AD203B41FA5}">
                          <a16:colId xmlns:a16="http://schemas.microsoft.com/office/drawing/2014/main" val="568684409"/>
                        </a:ext>
                      </a:extLst>
                    </a:gridCol>
                    <a:gridCol w="544337">
                      <a:extLst>
                        <a:ext uri="{9D8B030D-6E8A-4147-A177-3AD203B41FA5}">
                          <a16:colId xmlns:a16="http://schemas.microsoft.com/office/drawing/2014/main" val="3367982701"/>
                        </a:ext>
                      </a:extLst>
                    </a:gridCol>
                    <a:gridCol w="762074">
                      <a:extLst>
                        <a:ext uri="{9D8B030D-6E8A-4147-A177-3AD203B41FA5}">
                          <a16:colId xmlns:a16="http://schemas.microsoft.com/office/drawing/2014/main" val="1564527711"/>
                        </a:ext>
                      </a:extLst>
                    </a:gridCol>
                    <a:gridCol w="979809">
                      <a:extLst>
                        <a:ext uri="{9D8B030D-6E8A-4147-A177-3AD203B41FA5}">
                          <a16:colId xmlns:a16="http://schemas.microsoft.com/office/drawing/2014/main" val="2496698240"/>
                        </a:ext>
                      </a:extLst>
                    </a:gridCol>
                    <a:gridCol w="613288">
                      <a:extLst>
                        <a:ext uri="{9D8B030D-6E8A-4147-A177-3AD203B41FA5}">
                          <a16:colId xmlns:a16="http://schemas.microsoft.com/office/drawing/2014/main" val="2441484783"/>
                        </a:ext>
                      </a:extLst>
                    </a:gridCol>
                    <a:gridCol w="494743">
                      <a:extLst>
                        <a:ext uri="{9D8B030D-6E8A-4147-A177-3AD203B41FA5}">
                          <a16:colId xmlns:a16="http://schemas.microsoft.com/office/drawing/2014/main" val="3179322515"/>
                        </a:ext>
                      </a:extLst>
                    </a:gridCol>
                  </a:tblGrid>
                  <a:tr h="318440">
                    <a:tc>
                      <a:txBody>
                        <a:bodyPr/>
                        <a:lstStyle/>
                        <a:p>
                          <a:pPr marL="0" marR="0" algn="just">
                            <a:lnSpc>
                              <a:spcPct val="107000"/>
                            </a:lnSpc>
                            <a:spcBef>
                              <a:spcPts val="0"/>
                            </a:spcBef>
                            <a:spcAft>
                              <a:spcPts val="0"/>
                            </a:spcAft>
                          </a:pPr>
                          <a:r>
                            <a:rPr lang="en-GB"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endParaRPr lang="fr-FR"/>
                        </a:p>
                      </a:txBody>
                      <a:tcPr marL="27305" marR="27305" marT="0" marB="0" anchor="ctr">
                        <a:blipFill>
                          <a:blip r:embed="rId11"/>
                          <a:stretch>
                            <a:fillRect l="-103774" t="-113462" r="-925786" b="-380769"/>
                          </a:stretch>
                        </a:blipFill>
                      </a:tcPr>
                    </a:tc>
                    <a:tc>
                      <a:txBody>
                        <a:bodyPr/>
                        <a:lstStyle/>
                        <a:p>
                          <a:endParaRPr lang="fr-FR"/>
                        </a:p>
                      </a:txBody>
                      <a:tcPr marL="27305" marR="27305" marT="0" marB="0" anchor="ctr">
                        <a:blipFill>
                          <a:blip r:embed="rId11"/>
                          <a:stretch>
                            <a:fillRect l="-184091" t="-113462" r="-736364" b="-380769"/>
                          </a:stretch>
                        </a:blipFill>
                      </a:tcPr>
                    </a:tc>
                    <a:tc>
                      <a:txBody>
                        <a:bodyPr/>
                        <a:lstStyle/>
                        <a:p>
                          <a:endParaRPr lang="fr-FR"/>
                        </a:p>
                      </a:txBody>
                      <a:tcPr marL="27305" marR="27305" marT="0" marB="0" anchor="ctr">
                        <a:blipFill>
                          <a:blip r:embed="rId11"/>
                          <a:stretch>
                            <a:fillRect l="-273224" t="-113462" r="-608197" b="-380769"/>
                          </a:stretch>
                        </a:blipFill>
                      </a:tcPr>
                    </a:tc>
                    <a:tc>
                      <a:txBody>
                        <a:bodyPr/>
                        <a:lstStyle/>
                        <a:p>
                          <a:endParaRPr lang="fr-FR"/>
                        </a:p>
                      </a:txBody>
                      <a:tcPr marL="27305" marR="27305" marT="0" marB="0" anchor="ctr">
                        <a:blipFill>
                          <a:blip r:embed="rId11"/>
                          <a:stretch>
                            <a:fillRect l="-521374" t="-113462" r="-749618" b="-380769"/>
                          </a:stretch>
                        </a:blipFill>
                      </a:tcPr>
                    </a:tc>
                    <a:tc>
                      <a:txBody>
                        <a:bodyPr/>
                        <a:lstStyle/>
                        <a:p>
                          <a:endParaRPr lang="fr-FR"/>
                        </a:p>
                      </a:txBody>
                      <a:tcPr marL="27305" marR="27305" marT="0" marB="0" anchor="ctr">
                        <a:blipFill>
                          <a:blip r:embed="rId11"/>
                          <a:stretch>
                            <a:fillRect l="-521795" t="-113462" r="-529487" b="-380769"/>
                          </a:stretch>
                        </a:blipFill>
                      </a:tcPr>
                    </a:tc>
                    <a:tc>
                      <a:txBody>
                        <a:bodyPr/>
                        <a:lstStyle/>
                        <a:p>
                          <a:endParaRPr lang="fr-FR"/>
                        </a:p>
                      </a:txBody>
                      <a:tcPr marL="27305" marR="27305" marT="0" marB="0" anchor="ctr">
                        <a:blipFill>
                          <a:blip r:embed="rId11"/>
                          <a:stretch>
                            <a:fillRect l="-613924" t="-113462" r="-422785" b="-380769"/>
                          </a:stretch>
                        </a:blipFill>
                      </a:tcPr>
                    </a:tc>
                    <a:tc>
                      <a:txBody>
                        <a:bodyPr/>
                        <a:lstStyle/>
                        <a:p>
                          <a:endParaRPr lang="fr-FR"/>
                        </a:p>
                      </a:txBody>
                      <a:tcPr marL="27305" marR="27305" marT="0" marB="0" anchor="ctr">
                        <a:blipFill>
                          <a:blip r:embed="rId11"/>
                          <a:stretch>
                            <a:fillRect l="-1054206" t="-113462" r="-524299" b="-380769"/>
                          </a:stretch>
                        </a:blipFill>
                      </a:tcPr>
                    </a:tc>
                    <a:tc>
                      <a:txBody>
                        <a:bodyPr/>
                        <a:lstStyle/>
                        <a:p>
                          <a:endParaRPr lang="fr-FR"/>
                        </a:p>
                      </a:txBody>
                      <a:tcPr marL="27305" marR="27305" marT="0" marB="0" anchor="ctr">
                        <a:blipFill>
                          <a:blip r:embed="rId11"/>
                          <a:stretch>
                            <a:fillRect l="-1387640" t="-113462" r="-530337" b="-380769"/>
                          </a:stretch>
                        </a:blipFill>
                      </a:tcPr>
                    </a:tc>
                    <a:tc>
                      <a:txBody>
                        <a:bodyPr/>
                        <a:lstStyle/>
                        <a:p>
                          <a:endParaRPr lang="fr-FR"/>
                        </a:p>
                      </a:txBody>
                      <a:tcPr marL="27305" marR="27305" marT="0" marB="0" anchor="ctr">
                        <a:blipFill>
                          <a:blip r:embed="rId11"/>
                          <a:stretch>
                            <a:fillRect l="-1059200" t="-113462" r="-277600" b="-380769"/>
                          </a:stretch>
                        </a:blipFill>
                      </a:tcPr>
                    </a:tc>
                    <a:tc>
                      <a:txBody>
                        <a:bodyPr/>
                        <a:lstStyle/>
                        <a:p>
                          <a:endParaRPr lang="fr-FR"/>
                        </a:p>
                      </a:txBody>
                      <a:tcPr marL="27305" marR="27305" marT="0" marB="0" anchor="ctr">
                        <a:blipFill>
                          <a:blip r:embed="rId11"/>
                          <a:stretch>
                            <a:fillRect l="-900000" t="-113462" r="-115528" b="-380769"/>
                          </a:stretch>
                        </a:blipFill>
                      </a:tcPr>
                    </a:tc>
                    <a:tc>
                      <a:txBody>
                        <a:bodyPr/>
                        <a:lstStyle/>
                        <a:p>
                          <a:endParaRPr lang="fr-FR"/>
                        </a:p>
                      </a:txBody>
                      <a:tcPr marL="27305" marR="27305" marT="0" marB="0" anchor="ctr">
                        <a:blipFill>
                          <a:blip r:embed="rId11"/>
                          <a:stretch>
                            <a:fillRect l="-1594059" t="-113462" r="-84158" b="-380769"/>
                          </a:stretch>
                        </a:blipFill>
                      </a:tcPr>
                    </a:tc>
                    <a:tc>
                      <a:txBody>
                        <a:bodyPr/>
                        <a:lstStyle/>
                        <a:p>
                          <a:endParaRPr lang="fr-FR"/>
                        </a:p>
                      </a:txBody>
                      <a:tcPr marL="27305" marR="27305" marT="0" marB="0" anchor="ctr">
                        <a:blipFill>
                          <a:blip r:embed="rId11"/>
                          <a:stretch>
                            <a:fillRect l="-2112346" t="-113462" r="-4938" b="-380769"/>
                          </a:stretch>
                        </a:blipFill>
                      </a:tcPr>
                    </a:tc>
                    <a:extLst>
                      <a:ext uri="{0D108BD9-81ED-4DB2-BD59-A6C34878D82A}">
                        <a16:rowId xmlns:a16="http://schemas.microsoft.com/office/drawing/2014/main" val="898925529"/>
                      </a:ext>
                    </a:extLst>
                  </a:tr>
                  <a:tr h="318440">
                    <a:tc>
                      <a:txBody>
                        <a:bodyPr/>
                        <a:lstStyle/>
                        <a:p>
                          <a:pPr marL="0" marR="0" algn="just">
                            <a:lnSpc>
                              <a:spcPct val="107000"/>
                            </a:lnSpc>
                            <a:spcBef>
                              <a:spcPts val="0"/>
                            </a:spcBef>
                            <a:spcAft>
                              <a:spcPts val="0"/>
                            </a:spcAft>
                          </a:pPr>
                          <a:r>
                            <a:rPr lang="en-GB" sz="1600">
                              <a:effectLst/>
                            </a:rPr>
                            <a:t>Case 1</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200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400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400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1.35 ms</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250 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0.14</a:t>
                          </a:r>
                          <a:r>
                            <a:rPr lang="de-DE" sz="1600">
                              <a:effectLst/>
                            </a:rPr>
                            <a:t>°</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rowSpan="2">
                      <a:txBody>
                        <a:bodyPr/>
                        <a:lstStyle/>
                        <a:p>
                          <a:endParaRPr lang="fr-FR"/>
                        </a:p>
                      </a:txBody>
                      <a:tcPr marL="27305" marR="27305" marT="0" marB="0" anchor="ctr">
                        <a:blipFill>
                          <a:blip r:embed="rId11"/>
                          <a:stretch>
                            <a:fillRect l="-1387640" t="-105714" r="-530337" b="-88571"/>
                          </a:stretch>
                        </a:blipFill>
                      </a:tcPr>
                    </a:tc>
                    <a:tc>
                      <a:txBody>
                        <a:bodyPr/>
                        <a:lstStyle/>
                        <a:p>
                          <a:endParaRPr lang="fr-FR"/>
                        </a:p>
                      </a:txBody>
                      <a:tcPr marL="27305" marR="27305" marT="0" marB="0" anchor="ctr">
                        <a:blipFill>
                          <a:blip r:embed="rId11"/>
                          <a:stretch>
                            <a:fillRect l="-1059200" t="-209434" r="-277600" b="-273585"/>
                          </a:stretch>
                        </a:blipFill>
                      </a:tcPr>
                    </a:tc>
                    <a:tc>
                      <a:txBody>
                        <a:bodyPr/>
                        <a:lstStyle/>
                        <a:p>
                          <a:endParaRPr lang="fr-FR"/>
                        </a:p>
                      </a:txBody>
                      <a:tcPr marL="27305" marR="27305" marT="0" marB="0" anchor="ctr">
                        <a:blipFill>
                          <a:blip r:embed="rId11"/>
                          <a:stretch>
                            <a:fillRect l="-900000" t="-209434" r="-115528" b="-273585"/>
                          </a:stretch>
                        </a:blipFill>
                      </a:tcPr>
                    </a:tc>
                    <a:tc>
                      <a:txBody>
                        <a:bodyPr/>
                        <a:lstStyle/>
                        <a:p>
                          <a:pPr marL="0" marR="0" algn="r">
                            <a:lnSpc>
                              <a:spcPct val="107000"/>
                            </a:lnSpc>
                            <a:spcBef>
                              <a:spcPts val="0"/>
                            </a:spcBef>
                            <a:spcAft>
                              <a:spcPts val="0"/>
                            </a:spcAft>
                          </a:pPr>
                          <a:r>
                            <a:rPr lang="en-GB" sz="1600">
                              <a:effectLst/>
                            </a:rPr>
                            <a:t>2</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85%</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extLst>
                      <a:ext uri="{0D108BD9-81ED-4DB2-BD59-A6C34878D82A}">
                        <a16:rowId xmlns:a16="http://schemas.microsoft.com/office/drawing/2014/main" val="1130016588"/>
                      </a:ext>
                    </a:extLst>
                  </a:tr>
                  <a:tr h="318440">
                    <a:tc>
                      <a:txBody>
                        <a:bodyPr/>
                        <a:lstStyle/>
                        <a:p>
                          <a:pPr marL="0" marR="0" algn="just">
                            <a:lnSpc>
                              <a:spcPct val="107000"/>
                            </a:lnSpc>
                            <a:spcBef>
                              <a:spcPts val="0"/>
                            </a:spcBef>
                            <a:spcAft>
                              <a:spcPts val="0"/>
                            </a:spcAft>
                          </a:pPr>
                          <a:r>
                            <a:rPr lang="en-GB" sz="1600" dirty="0">
                              <a:effectLst/>
                            </a:rPr>
                            <a:t>Case 2</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50 kHz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a:effectLst/>
                            </a:rPr>
                            <a:t>75 kHz</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1366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186.6</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1.59 </a:t>
                          </a:r>
                          <a:r>
                            <a:rPr lang="en-GB" sz="1600" dirty="0" err="1">
                              <a:effectLst/>
                            </a:rPr>
                            <a:t>ms</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1.83 kHz</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de-DE" sz="1600" dirty="0">
                              <a:effectLst/>
                            </a:rPr>
                            <a:t>2.8°</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vMerge="1">
                      <a:txBody>
                        <a:bodyPr/>
                        <a:lstStyle/>
                        <a:p>
                          <a:endParaRPr lang="fr-FR"/>
                        </a:p>
                      </a:txBody>
                      <a:tcPr/>
                    </a:tc>
                    <a:tc>
                      <a:txBody>
                        <a:bodyPr/>
                        <a:lstStyle/>
                        <a:p>
                          <a:endParaRPr lang="fr-FR"/>
                        </a:p>
                      </a:txBody>
                      <a:tcPr marL="27305" marR="27305" marT="0" marB="0" anchor="ctr">
                        <a:blipFill>
                          <a:blip r:embed="rId11"/>
                          <a:stretch>
                            <a:fillRect l="-1059200" t="-315385" r="-277600" b="-178846"/>
                          </a:stretch>
                        </a:blipFill>
                      </a:tcPr>
                    </a:tc>
                    <a:tc>
                      <a:txBody>
                        <a:bodyPr/>
                        <a:lstStyle/>
                        <a:p>
                          <a:endParaRPr lang="fr-FR"/>
                        </a:p>
                      </a:txBody>
                      <a:tcPr marL="27305" marR="27305" marT="0" marB="0" anchor="ctr">
                        <a:blipFill>
                          <a:blip r:embed="rId11"/>
                          <a:stretch>
                            <a:fillRect l="-900000" t="-315385" r="-115528" b="-178846"/>
                          </a:stretch>
                        </a:blipFill>
                      </a:tcPr>
                    </a:tc>
                    <a:tc>
                      <a:txBody>
                        <a:bodyPr/>
                        <a:lstStyle/>
                        <a:p>
                          <a:pPr marL="0" marR="0" algn="r">
                            <a:lnSpc>
                              <a:spcPct val="107000"/>
                            </a:lnSpc>
                            <a:spcBef>
                              <a:spcPts val="0"/>
                            </a:spcBef>
                            <a:spcAft>
                              <a:spcPts val="0"/>
                            </a:spcAft>
                          </a:pPr>
                          <a:r>
                            <a:rPr lang="en-GB" sz="1600" dirty="0">
                              <a:effectLst/>
                            </a:rPr>
                            <a:t>3.643</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tc>
                      <a:txBody>
                        <a:bodyPr/>
                        <a:lstStyle/>
                        <a:p>
                          <a:pPr marL="0" marR="0" algn="r">
                            <a:lnSpc>
                              <a:spcPct val="107000"/>
                            </a:lnSpc>
                            <a:spcBef>
                              <a:spcPts val="0"/>
                            </a:spcBef>
                            <a:spcAft>
                              <a:spcPts val="0"/>
                            </a:spcAft>
                          </a:pPr>
                          <a:r>
                            <a:rPr lang="en-GB" sz="1600" dirty="0">
                              <a:effectLst/>
                            </a:rPr>
                            <a:t>99%</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305" marR="27305" marT="0" marB="0" anchor="ctr"/>
                    </a:tc>
                    <a:extLst>
                      <a:ext uri="{0D108BD9-81ED-4DB2-BD59-A6C34878D82A}">
                        <a16:rowId xmlns:a16="http://schemas.microsoft.com/office/drawing/2014/main" val="2343103179"/>
                      </a:ext>
                    </a:extLst>
                  </a:tr>
                </a:tbl>
              </a:graphicData>
            </a:graphic>
          </p:graphicFrame>
        </mc:Fallback>
      </mc:AlternateContent>
    </p:spTree>
    <p:extLst>
      <p:ext uri="{BB962C8B-B14F-4D97-AF65-F5344CB8AC3E}">
        <p14:creationId xmlns:p14="http://schemas.microsoft.com/office/powerpoint/2010/main" val="32012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p:cNvPicPr>
          <p:nvPr/>
        </p:nvPicPr>
        <p:blipFill>
          <a:blip r:embed="rId3"/>
          <a:stretch>
            <a:fillRect/>
          </a:stretch>
        </p:blipFill>
        <p:spPr>
          <a:xfrm>
            <a:off x="326857" y="1460592"/>
            <a:ext cx="4287706" cy="3126750"/>
          </a:xfrm>
          <a:prstGeom prst="rect">
            <a:avLst/>
          </a:prstGeom>
        </p:spPr>
      </p:pic>
      <p:pic>
        <p:nvPicPr>
          <p:cNvPr id="6" name="Picture 9"/>
          <p:cNvPicPr>
            <a:picLocks noChangeAspect="1"/>
          </p:cNvPicPr>
          <p:nvPr/>
        </p:nvPicPr>
        <p:blipFill>
          <a:blip r:embed="rId4"/>
          <a:stretch>
            <a:fillRect/>
          </a:stretch>
        </p:blipFill>
        <p:spPr>
          <a:xfrm>
            <a:off x="4368116" y="1503124"/>
            <a:ext cx="3836248" cy="2978952"/>
          </a:xfrm>
          <a:prstGeom prst="rect">
            <a:avLst/>
          </a:prstGeom>
        </p:spPr>
      </p:pic>
      <p:sp>
        <p:nvSpPr>
          <p:cNvPr id="7" name="ZoneTexte 6"/>
          <p:cNvSpPr txBox="1"/>
          <p:nvPr/>
        </p:nvSpPr>
        <p:spPr>
          <a:xfrm>
            <a:off x="4014179" y="117504"/>
            <a:ext cx="3985578" cy="584775"/>
          </a:xfrm>
          <a:prstGeom prst="rect">
            <a:avLst/>
          </a:prstGeom>
          <a:noFill/>
        </p:spPr>
        <p:txBody>
          <a:bodyPr wrap="none" rtlCol="0">
            <a:spAutoFit/>
          </a:bodyPr>
          <a:lstStyle/>
          <a:p>
            <a:r>
              <a:rPr lang="fr-FR" sz="3200" dirty="0" err="1">
                <a:solidFill>
                  <a:srgbClr val="FF0000"/>
                </a:solidFill>
              </a:rPr>
              <a:t>Two</a:t>
            </a:r>
            <a:r>
              <a:rPr lang="fr-FR" sz="3200" dirty="0">
                <a:solidFill>
                  <a:srgbClr val="FF0000"/>
                </a:solidFill>
              </a:rPr>
              <a:t> </a:t>
            </a:r>
            <a:r>
              <a:rPr lang="fr-FR" sz="3200" dirty="0" err="1">
                <a:solidFill>
                  <a:srgbClr val="FF0000"/>
                </a:solidFill>
              </a:rPr>
              <a:t>selected</a:t>
            </a:r>
            <a:r>
              <a:rPr lang="fr-FR" sz="3200" dirty="0">
                <a:solidFill>
                  <a:srgbClr val="FF0000"/>
                </a:solidFill>
              </a:rPr>
              <a:t> Er</a:t>
            </a:r>
            <a:r>
              <a:rPr lang="fr-FR" sz="3200" baseline="30000" dirty="0">
                <a:solidFill>
                  <a:srgbClr val="FF0000"/>
                </a:solidFill>
              </a:rPr>
              <a:t>3+</a:t>
            </a:r>
            <a:r>
              <a:rPr lang="fr-FR" sz="3200" dirty="0">
                <a:solidFill>
                  <a:srgbClr val="FF0000"/>
                </a:solidFill>
              </a:rPr>
              <a:t> ions</a:t>
            </a:r>
          </a:p>
        </p:txBody>
      </p:sp>
      <p:sp>
        <p:nvSpPr>
          <p:cNvPr id="12" name="Rectangle 11"/>
          <p:cNvSpPr/>
          <p:nvPr/>
        </p:nvSpPr>
        <p:spPr>
          <a:xfrm>
            <a:off x="382669" y="1486789"/>
            <a:ext cx="543680" cy="2467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73555" y="1486789"/>
            <a:ext cx="418704" cy="369332"/>
          </a:xfrm>
          <a:prstGeom prst="rect">
            <a:avLst/>
          </a:prstGeom>
          <a:noFill/>
        </p:spPr>
        <p:txBody>
          <a:bodyPr wrap="none" rtlCol="0">
            <a:spAutoFit/>
          </a:bodyPr>
          <a:lstStyle/>
          <a:p>
            <a:r>
              <a:rPr lang="fr-FR" dirty="0"/>
              <a:t>14</a:t>
            </a:r>
          </a:p>
        </p:txBody>
      </p:sp>
      <p:sp>
        <p:nvSpPr>
          <p:cNvPr id="14" name="ZoneTexte 13"/>
          <p:cNvSpPr txBox="1"/>
          <p:nvPr/>
        </p:nvSpPr>
        <p:spPr>
          <a:xfrm>
            <a:off x="595722" y="2535937"/>
            <a:ext cx="301686" cy="369332"/>
          </a:xfrm>
          <a:prstGeom prst="rect">
            <a:avLst/>
          </a:prstGeom>
          <a:noFill/>
        </p:spPr>
        <p:txBody>
          <a:bodyPr wrap="none" rtlCol="0">
            <a:spAutoFit/>
          </a:bodyPr>
          <a:lstStyle/>
          <a:p>
            <a:r>
              <a:rPr lang="fr-FR" dirty="0"/>
              <a:t>7</a:t>
            </a:r>
          </a:p>
        </p:txBody>
      </p:sp>
      <p:sp>
        <p:nvSpPr>
          <p:cNvPr id="15" name="ZoneTexte 14"/>
          <p:cNvSpPr txBox="1"/>
          <p:nvPr/>
        </p:nvSpPr>
        <p:spPr>
          <a:xfrm>
            <a:off x="621033" y="3671003"/>
            <a:ext cx="301686" cy="369332"/>
          </a:xfrm>
          <a:prstGeom prst="rect">
            <a:avLst/>
          </a:prstGeom>
          <a:noFill/>
        </p:spPr>
        <p:txBody>
          <a:bodyPr wrap="none" rtlCol="0">
            <a:spAutoFit/>
          </a:bodyPr>
          <a:lstStyle/>
          <a:p>
            <a:r>
              <a:rPr lang="fr-FR" dirty="0"/>
              <a:t>0</a:t>
            </a:r>
          </a:p>
        </p:txBody>
      </p:sp>
      <p:sp>
        <p:nvSpPr>
          <p:cNvPr id="16" name="Rectangle 15"/>
          <p:cNvSpPr/>
          <p:nvPr/>
        </p:nvSpPr>
        <p:spPr>
          <a:xfrm>
            <a:off x="4412558" y="1459788"/>
            <a:ext cx="543680" cy="2467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4591652" y="1545612"/>
            <a:ext cx="418704" cy="369332"/>
          </a:xfrm>
          <a:prstGeom prst="rect">
            <a:avLst/>
          </a:prstGeom>
          <a:noFill/>
        </p:spPr>
        <p:txBody>
          <a:bodyPr wrap="none" rtlCol="0">
            <a:spAutoFit/>
          </a:bodyPr>
          <a:lstStyle/>
          <a:p>
            <a:r>
              <a:rPr lang="fr-FR" dirty="0"/>
              <a:t>10</a:t>
            </a:r>
          </a:p>
        </p:txBody>
      </p:sp>
      <p:sp>
        <p:nvSpPr>
          <p:cNvPr id="18" name="ZoneTexte 17"/>
          <p:cNvSpPr txBox="1"/>
          <p:nvPr/>
        </p:nvSpPr>
        <p:spPr>
          <a:xfrm>
            <a:off x="4655078" y="2594807"/>
            <a:ext cx="278198" cy="369332"/>
          </a:xfrm>
          <a:prstGeom prst="rect">
            <a:avLst/>
          </a:prstGeom>
          <a:noFill/>
        </p:spPr>
        <p:txBody>
          <a:bodyPr wrap="square" rtlCol="0">
            <a:spAutoFit/>
          </a:bodyPr>
          <a:lstStyle/>
          <a:p>
            <a:r>
              <a:rPr lang="fr-FR" dirty="0"/>
              <a:t>5</a:t>
            </a:r>
          </a:p>
        </p:txBody>
      </p:sp>
      <p:sp>
        <p:nvSpPr>
          <p:cNvPr id="19" name="ZoneTexte 18"/>
          <p:cNvSpPr txBox="1"/>
          <p:nvPr/>
        </p:nvSpPr>
        <p:spPr>
          <a:xfrm>
            <a:off x="4650922" y="3644002"/>
            <a:ext cx="301686" cy="369332"/>
          </a:xfrm>
          <a:prstGeom prst="rect">
            <a:avLst/>
          </a:prstGeom>
          <a:noFill/>
        </p:spPr>
        <p:txBody>
          <a:bodyPr wrap="none" rtlCol="0">
            <a:spAutoFit/>
          </a:bodyPr>
          <a:lstStyle/>
          <a:p>
            <a:r>
              <a:rPr lang="fr-FR" dirty="0"/>
              <a:t>0</a:t>
            </a:r>
          </a:p>
        </p:txBody>
      </p:sp>
      <p:sp>
        <p:nvSpPr>
          <p:cNvPr id="25" name="Rectangle 24"/>
          <p:cNvSpPr/>
          <p:nvPr/>
        </p:nvSpPr>
        <p:spPr>
          <a:xfrm>
            <a:off x="844392" y="3957924"/>
            <a:ext cx="2919046" cy="718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p:cNvSpPr txBox="1"/>
          <p:nvPr/>
        </p:nvSpPr>
        <p:spPr>
          <a:xfrm>
            <a:off x="703552" y="3943010"/>
            <a:ext cx="489236" cy="369332"/>
          </a:xfrm>
          <a:prstGeom prst="rect">
            <a:avLst/>
          </a:prstGeom>
          <a:noFill/>
        </p:spPr>
        <p:txBody>
          <a:bodyPr wrap="none" rtlCol="0">
            <a:spAutoFit/>
          </a:bodyPr>
          <a:lstStyle/>
          <a:p>
            <a:r>
              <a:rPr lang="fr-FR" dirty="0"/>
              <a:t>-50</a:t>
            </a:r>
          </a:p>
        </p:txBody>
      </p:sp>
      <p:sp>
        <p:nvSpPr>
          <p:cNvPr id="27" name="ZoneTexte 26"/>
          <p:cNvSpPr txBox="1"/>
          <p:nvPr/>
        </p:nvSpPr>
        <p:spPr>
          <a:xfrm>
            <a:off x="2151497" y="3936696"/>
            <a:ext cx="301686" cy="369332"/>
          </a:xfrm>
          <a:prstGeom prst="rect">
            <a:avLst/>
          </a:prstGeom>
          <a:noFill/>
        </p:spPr>
        <p:txBody>
          <a:bodyPr wrap="none" rtlCol="0">
            <a:spAutoFit/>
          </a:bodyPr>
          <a:lstStyle/>
          <a:p>
            <a:r>
              <a:rPr lang="fr-FR" dirty="0"/>
              <a:t>0</a:t>
            </a:r>
          </a:p>
        </p:txBody>
      </p:sp>
      <p:sp>
        <p:nvSpPr>
          <p:cNvPr id="28" name="ZoneTexte 27"/>
          <p:cNvSpPr txBox="1"/>
          <p:nvPr/>
        </p:nvSpPr>
        <p:spPr>
          <a:xfrm>
            <a:off x="3515572" y="3957924"/>
            <a:ext cx="418704" cy="369332"/>
          </a:xfrm>
          <a:prstGeom prst="rect">
            <a:avLst/>
          </a:prstGeom>
          <a:noFill/>
        </p:spPr>
        <p:txBody>
          <a:bodyPr wrap="none" rtlCol="0">
            <a:spAutoFit/>
          </a:bodyPr>
          <a:lstStyle/>
          <a:p>
            <a:r>
              <a:rPr lang="fr-FR" dirty="0"/>
              <a:t>50</a:t>
            </a:r>
          </a:p>
        </p:txBody>
      </p:sp>
      <mc:AlternateContent xmlns:mc="http://schemas.openxmlformats.org/markup-compatibility/2006" xmlns:a14="http://schemas.microsoft.com/office/drawing/2010/main">
        <mc:Choice Requires="a14">
          <p:sp>
            <p:nvSpPr>
              <p:cNvPr id="29" name="ZoneTexte 28"/>
              <p:cNvSpPr txBox="1"/>
              <p:nvPr/>
            </p:nvSpPr>
            <p:spPr>
              <a:xfrm>
                <a:off x="1056237" y="4208394"/>
                <a:ext cx="2515369" cy="369332"/>
              </a:xfrm>
              <a:prstGeom prst="rect">
                <a:avLst/>
              </a:prstGeom>
              <a:solidFill>
                <a:schemeClr val="bg1"/>
              </a:solidFill>
            </p:spPr>
            <p:txBody>
              <a:bodyPr wrap="none" rtlCol="0">
                <a:spAutoFit/>
              </a:bodyPr>
              <a:lstStyle/>
              <a:p>
                <a:r>
                  <a:rPr lang="fr-FR" dirty="0" err="1"/>
                  <a:t>Frequency</a:t>
                </a:r>
                <a:r>
                  <a:rPr lang="fr-FR" dirty="0"/>
                  <a:t>, </a:t>
                </a:r>
                <a14:m>
                  <m:oMath xmlns:m="http://schemas.openxmlformats.org/officeDocument/2006/math">
                    <m:r>
                      <a:rPr lang="fr-FR" b="0" i="1" smtClean="0">
                        <a:latin typeface="Cambria Math" panose="02040503050406030204" pitchFamily="18" charset="0"/>
                      </a:rPr>
                      <m:t>𝜔</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0</m:t>
                        </m:r>
                      </m:sub>
                    </m:sSub>
                  </m:oMath>
                </a14:m>
                <a:r>
                  <a:rPr lang="fr-FR" dirty="0"/>
                  <a:t> (kHz)</a:t>
                </a:r>
              </a:p>
            </p:txBody>
          </p:sp>
        </mc:Choice>
        <mc:Fallback xmlns="">
          <p:sp>
            <p:nvSpPr>
              <p:cNvPr id="29" name="ZoneTexte 28"/>
              <p:cNvSpPr txBox="1">
                <a:spLocks noRot="1" noChangeAspect="1" noMove="1" noResize="1" noEditPoints="1" noAdjustHandles="1" noChangeArrowheads="1" noChangeShapeType="1" noTextEdit="1"/>
              </p:cNvSpPr>
              <p:nvPr/>
            </p:nvSpPr>
            <p:spPr>
              <a:xfrm>
                <a:off x="1056237" y="4208394"/>
                <a:ext cx="2515369" cy="369332"/>
              </a:xfrm>
              <a:prstGeom prst="rect">
                <a:avLst/>
              </a:prstGeom>
              <a:blipFill>
                <a:blip r:embed="rId5"/>
                <a:stretch>
                  <a:fillRect l="-1937" t="-6557" r="-5085" b="-26230"/>
                </a:stretch>
              </a:blipFill>
            </p:spPr>
            <p:txBody>
              <a:bodyPr/>
              <a:lstStyle/>
              <a:p>
                <a:r>
                  <a:rPr lang="en-DE">
                    <a:noFill/>
                  </a:rPr>
                  <a:t> </a:t>
                </a:r>
              </a:p>
            </p:txBody>
          </p:sp>
        </mc:Fallback>
      </mc:AlternateContent>
      <p:sp>
        <p:nvSpPr>
          <p:cNvPr id="30" name="Rectangle 29"/>
          <p:cNvSpPr/>
          <p:nvPr/>
        </p:nvSpPr>
        <p:spPr>
          <a:xfrm>
            <a:off x="4845225" y="3895640"/>
            <a:ext cx="2919046" cy="718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4704385" y="3880726"/>
            <a:ext cx="489236" cy="369332"/>
          </a:xfrm>
          <a:prstGeom prst="rect">
            <a:avLst/>
          </a:prstGeom>
          <a:noFill/>
        </p:spPr>
        <p:txBody>
          <a:bodyPr wrap="none" rtlCol="0">
            <a:spAutoFit/>
          </a:bodyPr>
          <a:lstStyle/>
          <a:p>
            <a:r>
              <a:rPr lang="fr-FR" dirty="0"/>
              <a:t>-50</a:t>
            </a:r>
          </a:p>
        </p:txBody>
      </p:sp>
      <p:sp>
        <p:nvSpPr>
          <p:cNvPr id="32" name="ZoneTexte 31"/>
          <p:cNvSpPr txBox="1"/>
          <p:nvPr/>
        </p:nvSpPr>
        <p:spPr>
          <a:xfrm>
            <a:off x="6096672" y="3866461"/>
            <a:ext cx="301686" cy="369332"/>
          </a:xfrm>
          <a:prstGeom prst="rect">
            <a:avLst/>
          </a:prstGeom>
          <a:noFill/>
        </p:spPr>
        <p:txBody>
          <a:bodyPr wrap="none" rtlCol="0">
            <a:spAutoFit/>
          </a:bodyPr>
          <a:lstStyle/>
          <a:p>
            <a:r>
              <a:rPr lang="fr-FR" dirty="0"/>
              <a:t>0</a:t>
            </a:r>
          </a:p>
        </p:txBody>
      </p:sp>
      <p:sp>
        <p:nvSpPr>
          <p:cNvPr id="33" name="ZoneTexte 32"/>
          <p:cNvSpPr txBox="1"/>
          <p:nvPr/>
        </p:nvSpPr>
        <p:spPr>
          <a:xfrm>
            <a:off x="7259809" y="3874035"/>
            <a:ext cx="418704" cy="369332"/>
          </a:xfrm>
          <a:prstGeom prst="rect">
            <a:avLst/>
          </a:prstGeom>
          <a:noFill/>
        </p:spPr>
        <p:txBody>
          <a:bodyPr wrap="none" rtlCol="0">
            <a:spAutoFit/>
          </a:bodyPr>
          <a:lstStyle/>
          <a:p>
            <a:r>
              <a:rPr lang="fr-FR" dirty="0"/>
              <a:t>50</a:t>
            </a:r>
          </a:p>
        </p:txBody>
      </p:sp>
      <mc:AlternateContent xmlns:mc="http://schemas.openxmlformats.org/markup-compatibility/2006" xmlns:a14="http://schemas.microsoft.com/office/drawing/2010/main">
        <mc:Choice Requires="a14">
          <p:sp>
            <p:nvSpPr>
              <p:cNvPr id="34" name="ZoneTexte 33"/>
              <p:cNvSpPr txBox="1"/>
              <p:nvPr/>
            </p:nvSpPr>
            <p:spPr>
              <a:xfrm>
                <a:off x="5057070" y="4146110"/>
                <a:ext cx="2515369" cy="369332"/>
              </a:xfrm>
              <a:prstGeom prst="rect">
                <a:avLst/>
              </a:prstGeom>
              <a:solidFill>
                <a:schemeClr val="bg1"/>
              </a:solidFill>
            </p:spPr>
            <p:txBody>
              <a:bodyPr wrap="none" rtlCol="0">
                <a:spAutoFit/>
              </a:bodyPr>
              <a:lstStyle/>
              <a:p>
                <a:r>
                  <a:rPr lang="fr-FR" dirty="0" err="1"/>
                  <a:t>Frequency</a:t>
                </a:r>
                <a:r>
                  <a:rPr lang="fr-FR" dirty="0"/>
                  <a:t>, </a:t>
                </a:r>
                <a14:m>
                  <m:oMath xmlns:m="http://schemas.openxmlformats.org/officeDocument/2006/math">
                    <m:r>
                      <a:rPr lang="fr-FR" b="0" i="1" smtClean="0">
                        <a:latin typeface="Cambria Math" panose="02040503050406030204" pitchFamily="18" charset="0"/>
                      </a:rPr>
                      <m:t>𝜔</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𝜔</m:t>
                        </m:r>
                      </m:e>
                      <m:sub>
                        <m:r>
                          <a:rPr lang="fr-FR" b="0" i="1" smtClean="0">
                            <a:latin typeface="Cambria Math" panose="02040503050406030204" pitchFamily="18" charset="0"/>
                          </a:rPr>
                          <m:t>0</m:t>
                        </m:r>
                      </m:sub>
                    </m:sSub>
                  </m:oMath>
                </a14:m>
                <a:r>
                  <a:rPr lang="fr-FR" dirty="0"/>
                  <a:t> (kHz)</a:t>
                </a:r>
              </a:p>
            </p:txBody>
          </p:sp>
        </mc:Choice>
        <mc:Fallback xmlns="">
          <p:sp>
            <p:nvSpPr>
              <p:cNvPr id="34" name="ZoneTexte 33"/>
              <p:cNvSpPr txBox="1">
                <a:spLocks noRot="1" noChangeAspect="1" noMove="1" noResize="1" noEditPoints="1" noAdjustHandles="1" noChangeArrowheads="1" noChangeShapeType="1" noTextEdit="1"/>
              </p:cNvSpPr>
              <p:nvPr/>
            </p:nvSpPr>
            <p:spPr>
              <a:xfrm>
                <a:off x="5057070" y="4146110"/>
                <a:ext cx="2515369" cy="369332"/>
              </a:xfrm>
              <a:prstGeom prst="rect">
                <a:avLst/>
              </a:prstGeom>
              <a:blipFill>
                <a:blip r:embed="rId6"/>
                <a:stretch>
                  <a:fillRect l="-2184" t="-6557" r="-5097" b="-26230"/>
                </a:stretch>
              </a:blipFill>
            </p:spPr>
            <p:txBody>
              <a:bodyPr/>
              <a:lstStyle/>
              <a:p>
                <a:r>
                  <a:rPr lang="en-DE">
                    <a:noFill/>
                  </a:rPr>
                  <a:t> </a:t>
                </a:r>
              </a:p>
            </p:txBody>
          </p:sp>
        </mc:Fallback>
      </mc:AlternateContent>
      <p:sp>
        <p:nvSpPr>
          <p:cNvPr id="36" name="ZoneTexte 35"/>
          <p:cNvSpPr txBox="1"/>
          <p:nvPr/>
        </p:nvSpPr>
        <p:spPr>
          <a:xfrm rot="16200000">
            <a:off x="-93361" y="2451971"/>
            <a:ext cx="1131272" cy="369332"/>
          </a:xfrm>
          <a:prstGeom prst="rect">
            <a:avLst/>
          </a:prstGeom>
          <a:solidFill>
            <a:schemeClr val="bg1"/>
          </a:solidFill>
          <a:ln>
            <a:solidFill>
              <a:schemeClr val="bg1"/>
            </a:solidFill>
          </a:ln>
        </p:spPr>
        <p:txBody>
          <a:bodyPr wrap="none" rtlCol="0">
            <a:spAutoFit/>
          </a:bodyPr>
          <a:lstStyle/>
          <a:p>
            <a:r>
              <a:rPr lang="fr-FR" dirty="0"/>
              <a:t>Time (</a:t>
            </a:r>
            <a:r>
              <a:rPr lang="fr-FR" dirty="0" err="1"/>
              <a:t>hrs</a:t>
            </a:r>
            <a:r>
              <a:rPr lang="fr-FR" dirty="0"/>
              <a:t>)</a:t>
            </a:r>
          </a:p>
        </p:txBody>
      </p:sp>
      <p:sp>
        <p:nvSpPr>
          <p:cNvPr id="37" name="ZoneTexte 36"/>
          <p:cNvSpPr txBox="1"/>
          <p:nvPr/>
        </p:nvSpPr>
        <p:spPr>
          <a:xfrm rot="16200000">
            <a:off x="3970639" y="2439271"/>
            <a:ext cx="1131272" cy="369332"/>
          </a:xfrm>
          <a:prstGeom prst="rect">
            <a:avLst/>
          </a:prstGeom>
          <a:solidFill>
            <a:schemeClr val="bg1"/>
          </a:solidFill>
          <a:ln>
            <a:solidFill>
              <a:schemeClr val="bg1"/>
            </a:solidFill>
          </a:ln>
        </p:spPr>
        <p:txBody>
          <a:bodyPr wrap="none" rtlCol="0">
            <a:spAutoFit/>
          </a:bodyPr>
          <a:lstStyle/>
          <a:p>
            <a:r>
              <a:rPr lang="fr-FR" dirty="0"/>
              <a:t>Time (</a:t>
            </a:r>
            <a:r>
              <a:rPr lang="fr-FR" dirty="0" err="1"/>
              <a:t>hrs</a:t>
            </a:r>
            <a:r>
              <a:rPr lang="fr-FR" dirty="0"/>
              <a:t>)</a:t>
            </a:r>
          </a:p>
        </p:txBody>
      </p:sp>
      <p:sp>
        <p:nvSpPr>
          <p:cNvPr id="2" name="Rectangle 1"/>
          <p:cNvSpPr/>
          <p:nvPr/>
        </p:nvSpPr>
        <p:spPr>
          <a:xfrm>
            <a:off x="287609" y="1376981"/>
            <a:ext cx="4124949" cy="32369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1186430" y="966517"/>
            <a:ext cx="2041328" cy="400110"/>
          </a:xfrm>
          <a:prstGeom prst="rect">
            <a:avLst/>
          </a:prstGeom>
          <a:noFill/>
        </p:spPr>
        <p:txBody>
          <a:bodyPr wrap="none" rtlCol="0">
            <a:spAutoFit/>
          </a:bodyPr>
          <a:lstStyle/>
          <a:p>
            <a:r>
              <a:rPr lang="fr-FR" sz="2000" i="1" dirty="0">
                <a:solidFill>
                  <a:srgbClr val="FF0000"/>
                </a:solidFill>
              </a:rPr>
              <a:t>Chantal: one </a:t>
            </a:r>
            <a:r>
              <a:rPr lang="fr-FR" sz="2000" i="1" baseline="30000" dirty="0">
                <a:solidFill>
                  <a:srgbClr val="FF0000"/>
                </a:solidFill>
              </a:rPr>
              <a:t>183</a:t>
            </a:r>
            <a:r>
              <a:rPr lang="fr-FR" sz="2000" i="1" dirty="0">
                <a:solidFill>
                  <a:srgbClr val="FF0000"/>
                </a:solidFill>
              </a:rPr>
              <a:t>W</a:t>
            </a:r>
          </a:p>
        </p:txBody>
      </p:sp>
      <p:sp>
        <p:nvSpPr>
          <p:cNvPr id="43" name="Rectangle 42"/>
          <p:cNvSpPr/>
          <p:nvPr/>
        </p:nvSpPr>
        <p:spPr>
          <a:xfrm>
            <a:off x="4451057" y="1369141"/>
            <a:ext cx="3708089" cy="3236961"/>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4" name="ZoneTexte 43"/>
          <p:cNvSpPr txBox="1"/>
          <p:nvPr/>
        </p:nvSpPr>
        <p:spPr>
          <a:xfrm>
            <a:off x="5415843" y="954740"/>
            <a:ext cx="1843966" cy="400110"/>
          </a:xfrm>
          <a:prstGeom prst="rect">
            <a:avLst/>
          </a:prstGeom>
          <a:noFill/>
        </p:spPr>
        <p:txBody>
          <a:bodyPr wrap="none" rtlCol="0">
            <a:spAutoFit/>
          </a:bodyPr>
          <a:lstStyle/>
          <a:p>
            <a:r>
              <a:rPr lang="fr-FR" sz="2000" i="1" dirty="0">
                <a:solidFill>
                  <a:schemeClr val="accent6">
                    <a:lumMod val="50000"/>
                  </a:schemeClr>
                </a:solidFill>
              </a:rPr>
              <a:t>Edith : </a:t>
            </a:r>
            <a:r>
              <a:rPr lang="fr-FR" sz="2000" i="1" dirty="0" err="1">
                <a:solidFill>
                  <a:schemeClr val="accent6">
                    <a:lumMod val="50000"/>
                  </a:schemeClr>
                </a:solidFill>
              </a:rPr>
              <a:t>two</a:t>
            </a:r>
            <a:r>
              <a:rPr lang="fr-FR" sz="2000" i="1" dirty="0">
                <a:solidFill>
                  <a:schemeClr val="accent6">
                    <a:lumMod val="50000"/>
                  </a:schemeClr>
                </a:solidFill>
              </a:rPr>
              <a:t> </a:t>
            </a:r>
            <a:r>
              <a:rPr lang="fr-FR" sz="2000" i="1" baseline="30000" dirty="0">
                <a:solidFill>
                  <a:schemeClr val="accent6">
                    <a:lumMod val="50000"/>
                  </a:schemeClr>
                </a:solidFill>
              </a:rPr>
              <a:t>183</a:t>
            </a:r>
            <a:r>
              <a:rPr lang="fr-FR" sz="2000" i="1" dirty="0">
                <a:solidFill>
                  <a:schemeClr val="accent6">
                    <a:lumMod val="50000"/>
                  </a:schemeClr>
                </a:solidFill>
              </a:rPr>
              <a:t>W</a:t>
            </a:r>
          </a:p>
        </p:txBody>
      </p:sp>
      <p:grpSp>
        <p:nvGrpSpPr>
          <p:cNvPr id="3" name="Groupe 2">
            <a:extLst>
              <a:ext uri="{FF2B5EF4-FFF2-40B4-BE49-F238E27FC236}">
                <a16:creationId xmlns:a16="http://schemas.microsoft.com/office/drawing/2014/main" id="{35A5040D-A1DE-5D58-D2DD-9A99A0766469}"/>
              </a:ext>
            </a:extLst>
          </p:cNvPr>
          <p:cNvGrpSpPr>
            <a:grpSpLocks noChangeAspect="1"/>
          </p:cNvGrpSpPr>
          <p:nvPr/>
        </p:nvGrpSpPr>
        <p:grpSpPr>
          <a:xfrm rot="17100000">
            <a:off x="5262813" y="4748262"/>
            <a:ext cx="1639276" cy="1988259"/>
            <a:chOff x="2009551" y="1105786"/>
            <a:chExt cx="2407570" cy="2920114"/>
          </a:xfrm>
        </p:grpSpPr>
        <p:pic>
          <p:nvPicPr>
            <p:cNvPr id="4" name="Image 10">
              <a:extLst>
                <a:ext uri="{FF2B5EF4-FFF2-40B4-BE49-F238E27FC236}">
                  <a16:creationId xmlns:a16="http://schemas.microsoft.com/office/drawing/2014/main" id="{DAAA8D94-788A-3AF6-98A2-98E5BD0859BE}"/>
                </a:ext>
              </a:extLst>
            </p:cNvPr>
            <p:cNvPicPr>
              <a:picLocks noChangeAspect="1"/>
            </p:cNvPicPr>
            <p:nvPr/>
          </p:nvPicPr>
          <p:blipFill rotWithShape="1">
            <a:blip r:embed="rId7">
              <a:extLst>
                <a:ext uri="{28A0092B-C50C-407E-A947-70E740481C1C}">
                  <a14:useLocalDpi xmlns:a14="http://schemas.microsoft.com/office/drawing/2010/main" val="0"/>
                </a:ext>
              </a:extLst>
            </a:blip>
            <a:srcRect r="40519"/>
            <a:stretch/>
          </p:blipFill>
          <p:spPr>
            <a:xfrm>
              <a:off x="2140211" y="1190063"/>
              <a:ext cx="2276910" cy="2835837"/>
            </a:xfrm>
            <a:prstGeom prst="rect">
              <a:avLst/>
            </a:prstGeom>
          </p:spPr>
        </p:pic>
        <p:sp>
          <p:nvSpPr>
            <p:cNvPr id="8" name="Rectangle 1">
              <a:extLst>
                <a:ext uri="{FF2B5EF4-FFF2-40B4-BE49-F238E27FC236}">
                  <a16:creationId xmlns:a16="http://schemas.microsoft.com/office/drawing/2014/main" id="{068FE062-CF57-F3E2-2A31-1E404903B5FA}"/>
                </a:ext>
              </a:extLst>
            </p:cNvPr>
            <p:cNvSpPr/>
            <p:nvPr/>
          </p:nvSpPr>
          <p:spPr>
            <a:xfrm>
              <a:off x="3154326" y="1105786"/>
              <a:ext cx="404037"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5">
              <a:extLst>
                <a:ext uri="{FF2B5EF4-FFF2-40B4-BE49-F238E27FC236}">
                  <a16:creationId xmlns:a16="http://schemas.microsoft.com/office/drawing/2014/main" id="{3E6E9894-D8F3-2A47-FA7D-30DE130EB3CD}"/>
                </a:ext>
              </a:extLst>
            </p:cNvPr>
            <p:cNvSpPr/>
            <p:nvPr/>
          </p:nvSpPr>
          <p:spPr>
            <a:xfrm>
              <a:off x="3618614" y="1416891"/>
              <a:ext cx="404037"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6">
              <a:extLst>
                <a:ext uri="{FF2B5EF4-FFF2-40B4-BE49-F238E27FC236}">
                  <a16:creationId xmlns:a16="http://schemas.microsoft.com/office/drawing/2014/main" id="{06FC9C92-0665-BDF0-4E89-35E1BB48A26C}"/>
                </a:ext>
              </a:extLst>
            </p:cNvPr>
            <p:cNvSpPr/>
            <p:nvPr/>
          </p:nvSpPr>
          <p:spPr>
            <a:xfrm>
              <a:off x="3154326" y="3015319"/>
              <a:ext cx="404037"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7">
              <a:extLst>
                <a:ext uri="{FF2B5EF4-FFF2-40B4-BE49-F238E27FC236}">
                  <a16:creationId xmlns:a16="http://schemas.microsoft.com/office/drawing/2014/main" id="{18CA6EF5-2625-8045-BD1A-4CA0EF3E74B1}"/>
                </a:ext>
              </a:extLst>
            </p:cNvPr>
            <p:cNvSpPr/>
            <p:nvPr/>
          </p:nvSpPr>
          <p:spPr>
            <a:xfrm>
              <a:off x="2009551" y="3550501"/>
              <a:ext cx="404037"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Picture 9">
            <a:extLst>
              <a:ext uri="{FF2B5EF4-FFF2-40B4-BE49-F238E27FC236}">
                <a16:creationId xmlns:a16="http://schemas.microsoft.com/office/drawing/2014/main" id="{3684A45F-A4A8-0AC7-61B4-4ED4F9DF5810}"/>
              </a:ext>
            </a:extLst>
          </p:cNvPr>
          <p:cNvPicPr>
            <a:picLocks noChangeAspect="1"/>
          </p:cNvPicPr>
          <p:nvPr/>
        </p:nvPicPr>
        <p:blipFill rotWithShape="1">
          <a:blip r:embed="rId8"/>
          <a:srcRect l="703" t="55491" r="71551" b="3305"/>
          <a:stretch/>
        </p:blipFill>
        <p:spPr>
          <a:xfrm>
            <a:off x="1417365" y="4984781"/>
            <a:ext cx="1468264" cy="1457114"/>
          </a:xfrm>
          <a:prstGeom prst="rect">
            <a:avLst/>
          </a:prstGeom>
        </p:spPr>
      </p:pic>
      <p:sp>
        <p:nvSpPr>
          <p:cNvPr id="54" name="Rectangle 36">
            <a:extLst>
              <a:ext uri="{FF2B5EF4-FFF2-40B4-BE49-F238E27FC236}">
                <a16:creationId xmlns:a16="http://schemas.microsoft.com/office/drawing/2014/main" id="{C026FA47-6599-0F04-1A79-B27E95229496}"/>
              </a:ext>
            </a:extLst>
          </p:cNvPr>
          <p:cNvSpPr/>
          <p:nvPr/>
        </p:nvSpPr>
        <p:spPr>
          <a:xfrm>
            <a:off x="8980065" y="3636913"/>
            <a:ext cx="2245632" cy="907927"/>
          </a:xfrm>
          <a:prstGeom prst="rect">
            <a:avLst/>
          </a:prstGeom>
          <a:no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38">
            <a:extLst>
              <a:ext uri="{FF2B5EF4-FFF2-40B4-BE49-F238E27FC236}">
                <a16:creationId xmlns:a16="http://schemas.microsoft.com/office/drawing/2014/main" id="{236D02C2-0DE5-1157-AF21-FC28E1BF8F81}"/>
              </a:ext>
            </a:extLst>
          </p:cNvPr>
          <p:cNvSpPr txBox="1"/>
          <p:nvPr/>
        </p:nvSpPr>
        <p:spPr>
          <a:xfrm>
            <a:off x="8991137" y="4804642"/>
            <a:ext cx="2311210" cy="461665"/>
          </a:xfrm>
          <a:prstGeom prst="rect">
            <a:avLst/>
          </a:prstGeom>
          <a:solidFill>
            <a:schemeClr val="bg1"/>
          </a:solidFill>
        </p:spPr>
        <p:txBody>
          <a:bodyPr wrap="none" rtlCol="0">
            <a:spAutoFit/>
          </a:bodyPr>
          <a:lstStyle/>
          <a:p>
            <a:r>
              <a:rPr lang="fr-FR" sz="2400" dirty="0">
                <a:solidFill>
                  <a:schemeClr val="accent2">
                    <a:lumMod val="75000"/>
                  </a:schemeClr>
                </a:solidFill>
              </a:rPr>
              <a:t>Long-</a:t>
            </a:r>
            <a:r>
              <a:rPr lang="fr-FR" sz="2400" dirty="0" err="1">
                <a:solidFill>
                  <a:schemeClr val="accent2">
                    <a:lumMod val="75000"/>
                  </a:schemeClr>
                </a:solidFill>
              </a:rPr>
              <a:t>lived</a:t>
            </a:r>
            <a:r>
              <a:rPr lang="fr-FR" sz="2400" dirty="0">
                <a:solidFill>
                  <a:schemeClr val="accent2">
                    <a:lumMod val="75000"/>
                  </a:schemeClr>
                </a:solidFill>
              </a:rPr>
              <a:t> qubit</a:t>
            </a:r>
          </a:p>
        </p:txBody>
      </p:sp>
      <p:grpSp>
        <p:nvGrpSpPr>
          <p:cNvPr id="39" name="Group 38">
            <a:extLst>
              <a:ext uri="{FF2B5EF4-FFF2-40B4-BE49-F238E27FC236}">
                <a16:creationId xmlns:a16="http://schemas.microsoft.com/office/drawing/2014/main" id="{805BDD18-BAB6-5A85-6538-AE8D8C97CDE4}"/>
              </a:ext>
            </a:extLst>
          </p:cNvPr>
          <p:cNvGrpSpPr/>
          <p:nvPr/>
        </p:nvGrpSpPr>
        <p:grpSpPr>
          <a:xfrm>
            <a:off x="8253626" y="1410549"/>
            <a:ext cx="3883001" cy="3176439"/>
            <a:chOff x="8253626" y="1410549"/>
            <a:chExt cx="3883001" cy="3176439"/>
          </a:xfrm>
        </p:grpSpPr>
        <p:cxnSp>
          <p:nvCxnSpPr>
            <p:cNvPr id="21" name="Connecteur droit 56">
              <a:extLst>
                <a:ext uri="{FF2B5EF4-FFF2-40B4-BE49-F238E27FC236}">
                  <a16:creationId xmlns:a16="http://schemas.microsoft.com/office/drawing/2014/main" id="{D368D02A-E168-FF75-9766-A682131A67D5}"/>
                </a:ext>
              </a:extLst>
            </p:cNvPr>
            <p:cNvCxnSpPr/>
            <p:nvPr/>
          </p:nvCxnSpPr>
          <p:spPr>
            <a:xfrm>
              <a:off x="9107066" y="4371544"/>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57">
              <a:extLst>
                <a:ext uri="{FF2B5EF4-FFF2-40B4-BE49-F238E27FC236}">
                  <a16:creationId xmlns:a16="http://schemas.microsoft.com/office/drawing/2014/main" id="{6381B701-321D-0CF8-787D-BB51690CC74D}"/>
                </a:ext>
              </a:extLst>
            </p:cNvPr>
            <p:cNvCxnSpPr/>
            <p:nvPr/>
          </p:nvCxnSpPr>
          <p:spPr>
            <a:xfrm>
              <a:off x="10333525" y="3897779"/>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58">
              <a:extLst>
                <a:ext uri="{FF2B5EF4-FFF2-40B4-BE49-F238E27FC236}">
                  <a16:creationId xmlns:a16="http://schemas.microsoft.com/office/drawing/2014/main" id="{DE86710D-ED7F-FC5F-F222-5D96A543F194}"/>
                </a:ext>
              </a:extLst>
            </p:cNvPr>
            <p:cNvCxnSpPr/>
            <p:nvPr/>
          </p:nvCxnSpPr>
          <p:spPr>
            <a:xfrm>
              <a:off x="9107066" y="189007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59">
              <a:extLst>
                <a:ext uri="{FF2B5EF4-FFF2-40B4-BE49-F238E27FC236}">
                  <a16:creationId xmlns:a16="http://schemas.microsoft.com/office/drawing/2014/main" id="{332C326B-FC62-CEDC-A7BD-0ABEE0F5D245}"/>
                </a:ext>
              </a:extLst>
            </p:cNvPr>
            <p:cNvCxnSpPr/>
            <p:nvPr/>
          </p:nvCxnSpPr>
          <p:spPr>
            <a:xfrm>
              <a:off x="10333525" y="1595215"/>
              <a:ext cx="888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4">
              <a:extLst>
                <a:ext uri="{FF2B5EF4-FFF2-40B4-BE49-F238E27FC236}">
                  <a16:creationId xmlns:a16="http://schemas.microsoft.com/office/drawing/2014/main" id="{C7116D0F-9B04-46FD-A9D6-3634799AFA5B}"/>
                </a:ext>
              </a:extLst>
            </p:cNvPr>
            <p:cNvCxnSpPr/>
            <p:nvPr/>
          </p:nvCxnSpPr>
          <p:spPr>
            <a:xfrm flipV="1">
              <a:off x="9618201" y="1595215"/>
              <a:ext cx="1092200" cy="2754920"/>
            </a:xfrm>
            <a:prstGeom prst="straightConnector1">
              <a:avLst/>
            </a:prstGeom>
            <a:ln>
              <a:solidFill>
                <a:srgbClr val="0106B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74670EDD-8AFC-4FA0-9457-2835D1C8C264}"/>
                </a:ext>
              </a:extLst>
            </p:cNvPr>
            <p:cNvCxnSpPr/>
            <p:nvPr/>
          </p:nvCxnSpPr>
          <p:spPr>
            <a:xfrm flipH="1" flipV="1">
              <a:off x="9770601" y="1890075"/>
              <a:ext cx="850900" cy="1991982"/>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1">
                  <a:extLst>
                    <a:ext uri="{FF2B5EF4-FFF2-40B4-BE49-F238E27FC236}">
                      <a16:creationId xmlns:a16="http://schemas.microsoft.com/office/drawing/2014/main" id="{AB19A68B-68F8-19BE-DD94-575C4C816AF6}"/>
                    </a:ext>
                  </a:extLst>
                </p:cNvPr>
                <p:cNvSpPr txBox="1"/>
                <p:nvPr/>
              </p:nvSpPr>
              <p:spPr>
                <a:xfrm>
                  <a:off x="11206308" y="3713113"/>
                  <a:ext cx="9303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𝑆</m:t>
                            </m:r>
                          </m:sub>
                        </m:sSub>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45" name="ZoneTexte 41">
                  <a:extLst>
                    <a:ext uri="{FF2B5EF4-FFF2-40B4-BE49-F238E27FC236}">
                      <a16:creationId xmlns:a16="http://schemas.microsoft.com/office/drawing/2014/main" id="{AB19A68B-68F8-19BE-DD94-575C4C816AF6}"/>
                    </a:ext>
                  </a:extLst>
                </p:cNvPr>
                <p:cNvSpPr txBox="1">
                  <a:spLocks noRot="1" noChangeAspect="1" noMove="1" noResize="1" noEditPoints="1" noAdjustHandles="1" noChangeArrowheads="1" noChangeShapeType="1" noTextEdit="1"/>
                </p:cNvSpPr>
                <p:nvPr/>
              </p:nvSpPr>
              <p:spPr>
                <a:xfrm>
                  <a:off x="11206308" y="3713113"/>
                  <a:ext cx="930319" cy="400110"/>
                </a:xfrm>
                <a:prstGeom prst="rect">
                  <a:avLst/>
                </a:prstGeom>
                <a:blipFill>
                  <a:blip r:embed="rId10"/>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ZoneTexte 43">
                  <a:extLst>
                    <a:ext uri="{FF2B5EF4-FFF2-40B4-BE49-F238E27FC236}">
                      <a16:creationId xmlns:a16="http://schemas.microsoft.com/office/drawing/2014/main" id="{8F07D61F-5B78-5A89-13EC-CF518B31C0EE}"/>
                    </a:ext>
                  </a:extLst>
                </p:cNvPr>
                <p:cNvSpPr txBox="1"/>
                <p:nvPr/>
              </p:nvSpPr>
              <p:spPr>
                <a:xfrm>
                  <a:off x="8253626" y="4186878"/>
                  <a:ext cx="9303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𝑆</m:t>
                            </m:r>
                          </m:sub>
                        </m:sSub>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51" name="ZoneTexte 43">
                  <a:extLst>
                    <a:ext uri="{FF2B5EF4-FFF2-40B4-BE49-F238E27FC236}">
                      <a16:creationId xmlns:a16="http://schemas.microsoft.com/office/drawing/2014/main" id="{8F07D61F-5B78-5A89-13EC-CF518B31C0EE}"/>
                    </a:ext>
                  </a:extLst>
                </p:cNvPr>
                <p:cNvSpPr txBox="1">
                  <a:spLocks noRot="1" noChangeAspect="1" noMove="1" noResize="1" noEditPoints="1" noAdjustHandles="1" noChangeArrowheads="1" noChangeShapeType="1" noTextEdit="1"/>
                </p:cNvSpPr>
                <p:nvPr/>
              </p:nvSpPr>
              <p:spPr>
                <a:xfrm>
                  <a:off x="8253626" y="4186878"/>
                  <a:ext cx="930319" cy="400110"/>
                </a:xfrm>
                <a:prstGeom prst="rect">
                  <a:avLst/>
                </a:prstGeom>
                <a:blipFill>
                  <a:blip r:embed="rId11"/>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ZoneTexte 49">
                  <a:extLst>
                    <a:ext uri="{FF2B5EF4-FFF2-40B4-BE49-F238E27FC236}">
                      <a16:creationId xmlns:a16="http://schemas.microsoft.com/office/drawing/2014/main" id="{EC217AF1-8131-DDCE-3A46-8FEFD73B56D2}"/>
                    </a:ext>
                  </a:extLst>
                </p:cNvPr>
                <p:cNvSpPr txBox="1"/>
                <p:nvPr/>
              </p:nvSpPr>
              <p:spPr>
                <a:xfrm>
                  <a:off x="8253627" y="1708429"/>
                  <a:ext cx="9303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𝑆</m:t>
                            </m:r>
                          </m:sub>
                        </m:sSub>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52" name="ZoneTexte 49">
                  <a:extLst>
                    <a:ext uri="{FF2B5EF4-FFF2-40B4-BE49-F238E27FC236}">
                      <a16:creationId xmlns:a16="http://schemas.microsoft.com/office/drawing/2014/main" id="{EC217AF1-8131-DDCE-3A46-8FEFD73B56D2}"/>
                    </a:ext>
                  </a:extLst>
                </p:cNvPr>
                <p:cNvSpPr txBox="1">
                  <a:spLocks noRot="1" noChangeAspect="1" noMove="1" noResize="1" noEditPoints="1" noAdjustHandles="1" noChangeArrowheads="1" noChangeShapeType="1" noTextEdit="1"/>
                </p:cNvSpPr>
                <p:nvPr/>
              </p:nvSpPr>
              <p:spPr>
                <a:xfrm>
                  <a:off x="8253627" y="1708429"/>
                  <a:ext cx="930319" cy="400110"/>
                </a:xfrm>
                <a:prstGeom prst="rect">
                  <a:avLst/>
                </a:prstGeom>
                <a:blipFill>
                  <a:blip r:embed="rId12"/>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ZoneTexte 50">
                  <a:extLst>
                    <a:ext uri="{FF2B5EF4-FFF2-40B4-BE49-F238E27FC236}">
                      <a16:creationId xmlns:a16="http://schemas.microsoft.com/office/drawing/2014/main" id="{CE21798D-5EA3-D951-19E2-2A921BADF67C}"/>
                    </a:ext>
                  </a:extLst>
                </p:cNvPr>
                <p:cNvSpPr txBox="1"/>
                <p:nvPr/>
              </p:nvSpPr>
              <p:spPr>
                <a:xfrm>
                  <a:off x="11163380" y="1410549"/>
                  <a:ext cx="9303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𝑆</m:t>
                            </m:r>
                          </m:sub>
                        </m:sSub>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m:t>
                            </m:r>
                          </m:e>
                          <m:sub>
                            <m:r>
                              <a:rPr lang="fr-FR" sz="2000" b="0" i="1" smtClean="0">
                                <a:latin typeface="Cambria Math" panose="02040503050406030204" pitchFamily="18" charset="0"/>
                              </a:rPr>
                              <m:t>𝐼</m:t>
                            </m:r>
                          </m:sub>
                        </m:sSub>
                        <m:r>
                          <a:rPr lang="fr-FR" sz="2000" b="0" i="1" smtClean="0">
                            <a:latin typeface="Cambria Math" panose="02040503050406030204" pitchFamily="18" charset="0"/>
                          </a:rPr>
                          <m:t>〉</m:t>
                        </m:r>
                      </m:oMath>
                    </m:oMathPara>
                  </a14:m>
                  <a:endParaRPr lang="fr-FR" sz="2000" dirty="0"/>
                </a:p>
              </p:txBody>
            </p:sp>
          </mc:Choice>
          <mc:Fallback xmlns="">
            <p:sp>
              <p:nvSpPr>
                <p:cNvPr id="53" name="ZoneTexte 50">
                  <a:extLst>
                    <a:ext uri="{FF2B5EF4-FFF2-40B4-BE49-F238E27FC236}">
                      <a16:creationId xmlns:a16="http://schemas.microsoft.com/office/drawing/2014/main" id="{CE21798D-5EA3-D951-19E2-2A921BADF67C}"/>
                    </a:ext>
                  </a:extLst>
                </p:cNvPr>
                <p:cNvSpPr txBox="1">
                  <a:spLocks noRot="1" noChangeAspect="1" noMove="1" noResize="1" noEditPoints="1" noAdjustHandles="1" noChangeArrowheads="1" noChangeShapeType="1" noTextEdit="1"/>
                </p:cNvSpPr>
                <p:nvPr/>
              </p:nvSpPr>
              <p:spPr>
                <a:xfrm>
                  <a:off x="11163380" y="1410549"/>
                  <a:ext cx="930319" cy="400110"/>
                </a:xfrm>
                <a:prstGeom prst="rect">
                  <a:avLst/>
                </a:prstGeom>
                <a:blipFill>
                  <a:blip r:embed="rId13"/>
                  <a:stretch>
                    <a:fillRect b="-13636"/>
                  </a:stretch>
                </a:blipFill>
              </p:spPr>
              <p:txBody>
                <a:bodyPr/>
                <a:lstStyle/>
                <a:p>
                  <a:r>
                    <a:rPr lang="en-US">
                      <a:noFill/>
                    </a:rPr>
                    <a:t> </a:t>
                  </a:r>
                </a:p>
              </p:txBody>
            </p:sp>
          </mc:Fallback>
        </mc:AlternateContent>
        <p:cxnSp>
          <p:nvCxnSpPr>
            <p:cNvPr id="56" name="Connecteur droit avec flèche 39">
              <a:extLst>
                <a:ext uri="{FF2B5EF4-FFF2-40B4-BE49-F238E27FC236}">
                  <a16:creationId xmlns:a16="http://schemas.microsoft.com/office/drawing/2014/main" id="{8E0F6B93-757F-E5D0-4ED8-B58914A04558}"/>
                </a:ext>
              </a:extLst>
            </p:cNvPr>
            <p:cNvCxnSpPr/>
            <p:nvPr/>
          </p:nvCxnSpPr>
          <p:spPr>
            <a:xfrm flipV="1">
              <a:off x="9551331" y="1890075"/>
              <a:ext cx="0" cy="248146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40">
              <a:extLst>
                <a:ext uri="{FF2B5EF4-FFF2-40B4-BE49-F238E27FC236}">
                  <a16:creationId xmlns:a16="http://schemas.microsoft.com/office/drawing/2014/main" id="{7656FAFF-04D0-0FC2-D93D-1F99CA249573}"/>
                </a:ext>
              </a:extLst>
            </p:cNvPr>
            <p:cNvCxnSpPr/>
            <p:nvPr/>
          </p:nvCxnSpPr>
          <p:spPr>
            <a:xfrm flipV="1">
              <a:off x="10777790" y="1595215"/>
              <a:ext cx="0" cy="230256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8" name="ZoneTexte 9"/>
          <p:cNvSpPr txBox="1"/>
          <p:nvPr/>
        </p:nvSpPr>
        <p:spPr>
          <a:xfrm>
            <a:off x="7522957" y="6228913"/>
            <a:ext cx="4591065" cy="369332"/>
          </a:xfrm>
          <a:prstGeom prst="rect">
            <a:avLst/>
          </a:prstGeom>
          <a:noFill/>
        </p:spPr>
        <p:txBody>
          <a:bodyPr wrap="none" rtlCol="0">
            <a:spAutoFit/>
          </a:bodyPr>
          <a:lstStyle/>
          <a:p>
            <a:pPr algn="r"/>
            <a:r>
              <a:rPr lang="fr-FR" i="1" dirty="0"/>
              <a:t>J. </a:t>
            </a:r>
            <a:r>
              <a:rPr lang="fr-FR" i="1" dirty="0" err="1"/>
              <a:t>Travesedo</a:t>
            </a:r>
            <a:r>
              <a:rPr lang="fr-FR" i="1" dirty="0"/>
              <a:t>, J. </a:t>
            </a:r>
            <a:r>
              <a:rPr lang="fr-FR" i="1" dirty="0" err="1"/>
              <a:t>O’Sullivan</a:t>
            </a:r>
            <a:r>
              <a:rPr lang="fr-FR" i="1" dirty="0"/>
              <a:t> et al., </a:t>
            </a:r>
            <a:r>
              <a:rPr lang="fr-FR" i="1" dirty="0" err="1"/>
              <a:t>Sci</a:t>
            </a:r>
            <a:r>
              <a:rPr lang="fr-FR" i="1" dirty="0"/>
              <a:t>. Adv. (2025)</a:t>
            </a:r>
          </a:p>
        </p:txBody>
      </p:sp>
    </p:spTree>
    <p:extLst>
      <p:ext uri="{BB962C8B-B14F-4D97-AF65-F5344CB8AC3E}">
        <p14:creationId xmlns:p14="http://schemas.microsoft.com/office/powerpoint/2010/main" val="37548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783522" y="195218"/>
            <a:ext cx="6624955" cy="584775"/>
          </a:xfrm>
          <a:prstGeom prst="rect">
            <a:avLst/>
          </a:prstGeom>
          <a:noFill/>
        </p:spPr>
        <p:txBody>
          <a:bodyPr wrap="none" rtlCol="0">
            <a:spAutoFit/>
          </a:bodyPr>
          <a:lstStyle/>
          <a:p>
            <a:pPr algn="ctr"/>
            <a:r>
              <a:rPr lang="fr-FR" sz="3200" dirty="0">
                <a:solidFill>
                  <a:srgbClr val="FF0000"/>
                </a:solidFill>
              </a:rPr>
              <a:t>Perspectives (1): Quantum </a:t>
            </a:r>
            <a:r>
              <a:rPr lang="fr-FR" sz="3200" dirty="0" err="1">
                <a:solidFill>
                  <a:srgbClr val="FF0000"/>
                </a:solidFill>
              </a:rPr>
              <a:t>Computing</a:t>
            </a:r>
            <a:endParaRPr lang="fr-FR" sz="3200" dirty="0">
              <a:solidFill>
                <a:srgbClr val="FF0000"/>
              </a:solidFill>
            </a:endParaRPr>
          </a:p>
        </p:txBody>
      </p:sp>
      <p:pic>
        <p:nvPicPr>
          <p:cNvPr id="23" name="Picture 4"/>
          <p:cNvPicPr>
            <a:picLocks noChangeAspect="1"/>
          </p:cNvPicPr>
          <p:nvPr/>
        </p:nvPicPr>
        <p:blipFill rotWithShape="1">
          <a:blip r:embed="rId3"/>
          <a:srcRect l="6565"/>
          <a:stretch/>
        </p:blipFill>
        <p:spPr>
          <a:xfrm>
            <a:off x="630640" y="3150183"/>
            <a:ext cx="3357900" cy="2028205"/>
          </a:xfrm>
          <a:prstGeom prst="rect">
            <a:avLst/>
          </a:prstGeom>
        </p:spPr>
      </p:pic>
      <p:sp>
        <p:nvSpPr>
          <p:cNvPr id="24" name="Rectangle 23"/>
          <p:cNvSpPr/>
          <p:nvPr/>
        </p:nvSpPr>
        <p:spPr>
          <a:xfrm>
            <a:off x="630640" y="5103335"/>
            <a:ext cx="3245568" cy="369332"/>
          </a:xfrm>
          <a:prstGeom prst="rect">
            <a:avLst/>
          </a:prstGeom>
        </p:spPr>
        <p:txBody>
          <a:bodyPr wrap="none">
            <a:spAutoFit/>
          </a:bodyPr>
          <a:lstStyle/>
          <a:p>
            <a:r>
              <a:rPr lang="fr-FR" i="1" dirty="0"/>
              <a:t>C. E. Bradley, Phys. </a:t>
            </a:r>
            <a:r>
              <a:rPr lang="fr-FR" i="1" dirty="0" err="1"/>
              <a:t>Rev</a:t>
            </a:r>
            <a:r>
              <a:rPr lang="fr-FR" i="1" dirty="0"/>
              <a:t>. X (2019)</a:t>
            </a:r>
          </a:p>
        </p:txBody>
      </p:sp>
      <p:sp>
        <p:nvSpPr>
          <p:cNvPr id="17" name="ZoneTexte 16"/>
          <p:cNvSpPr txBox="1"/>
          <p:nvPr/>
        </p:nvSpPr>
        <p:spPr>
          <a:xfrm>
            <a:off x="863553" y="2569543"/>
            <a:ext cx="2892074" cy="646331"/>
          </a:xfrm>
          <a:prstGeom prst="rect">
            <a:avLst/>
          </a:prstGeom>
          <a:noFill/>
        </p:spPr>
        <p:txBody>
          <a:bodyPr wrap="none" rtlCol="0">
            <a:spAutoFit/>
          </a:bodyPr>
          <a:lstStyle/>
          <a:p>
            <a:pPr algn="ctr"/>
            <a:r>
              <a:rPr lang="fr-FR" dirty="0"/>
              <a:t>NV </a:t>
            </a:r>
            <a:r>
              <a:rPr lang="fr-FR" dirty="0" err="1"/>
              <a:t>centers</a:t>
            </a:r>
            <a:r>
              <a:rPr lang="fr-FR" dirty="0"/>
              <a:t> </a:t>
            </a:r>
          </a:p>
          <a:p>
            <a:pPr algn="ctr"/>
            <a:r>
              <a:rPr lang="fr-FR" dirty="0"/>
              <a:t>10-</a:t>
            </a:r>
            <a:r>
              <a:rPr lang="fr-FR" baseline="30000" dirty="0"/>
              <a:t>13</a:t>
            </a:r>
            <a:r>
              <a:rPr lang="fr-FR" dirty="0"/>
              <a:t>C-nuclear-spin </a:t>
            </a:r>
            <a:r>
              <a:rPr lang="fr-FR" dirty="0" err="1"/>
              <a:t>register</a:t>
            </a:r>
            <a:r>
              <a:rPr lang="fr-FR" dirty="0"/>
              <a:t> </a:t>
            </a:r>
          </a:p>
        </p:txBody>
      </p:sp>
      <p:grpSp>
        <p:nvGrpSpPr>
          <p:cNvPr id="7" name="Group 6">
            <a:extLst>
              <a:ext uri="{FF2B5EF4-FFF2-40B4-BE49-F238E27FC236}">
                <a16:creationId xmlns:a16="http://schemas.microsoft.com/office/drawing/2014/main" id="{E1028AF6-FF5F-AF6C-BF10-0D9228DA4A01}"/>
              </a:ext>
            </a:extLst>
          </p:cNvPr>
          <p:cNvGrpSpPr/>
          <p:nvPr/>
        </p:nvGrpSpPr>
        <p:grpSpPr>
          <a:xfrm>
            <a:off x="7204776" y="3826246"/>
            <a:ext cx="5389325" cy="2939512"/>
            <a:chOff x="3058197" y="1088641"/>
            <a:chExt cx="5389325" cy="2939512"/>
          </a:xfrm>
        </p:grpSpPr>
        <p:pic>
          <p:nvPicPr>
            <p:cNvPr id="20" name="Picture 19">
              <a:extLst>
                <a:ext uri="{FF2B5EF4-FFF2-40B4-BE49-F238E27FC236}">
                  <a16:creationId xmlns:a16="http://schemas.microsoft.com/office/drawing/2014/main" id="{4A1766C8-9B50-4EC5-032A-F877065D31C9}"/>
                </a:ext>
              </a:extLst>
            </p:cNvPr>
            <p:cNvPicPr>
              <a:picLocks noChangeAspect="1"/>
            </p:cNvPicPr>
            <p:nvPr/>
          </p:nvPicPr>
          <p:blipFill rotWithShape="1">
            <a:blip r:embed="rId4">
              <a:extLst>
                <a:ext uri="{28A0092B-C50C-407E-A947-70E740481C1C}">
                  <a14:useLocalDpi xmlns:a14="http://schemas.microsoft.com/office/drawing/2010/main" val="0"/>
                </a:ext>
              </a:extLst>
            </a:blip>
            <a:srcRect b="27960"/>
            <a:stretch/>
          </p:blipFill>
          <p:spPr>
            <a:xfrm>
              <a:off x="3058197" y="1088641"/>
              <a:ext cx="5389325" cy="2939512"/>
            </a:xfrm>
            <a:prstGeom prst="rect">
              <a:avLst/>
            </a:prstGeom>
            <a:ln>
              <a:noFill/>
            </a:ln>
            <a:effectLst>
              <a:softEdge rad="112500"/>
            </a:effectLst>
          </p:spPr>
        </p:pic>
        <p:sp>
          <p:nvSpPr>
            <p:cNvPr id="21" name="ZoneTexte 29">
              <a:extLst>
                <a:ext uri="{FF2B5EF4-FFF2-40B4-BE49-F238E27FC236}">
                  <a16:creationId xmlns:a16="http://schemas.microsoft.com/office/drawing/2014/main" id="{34FD355F-ACF0-5C31-E45A-974174480C52}"/>
                </a:ext>
              </a:extLst>
            </p:cNvPr>
            <p:cNvSpPr txBox="1"/>
            <p:nvPr/>
          </p:nvSpPr>
          <p:spPr>
            <a:xfrm>
              <a:off x="3856570" y="1967252"/>
              <a:ext cx="3790205" cy="1938992"/>
            </a:xfrm>
            <a:prstGeom prst="rect">
              <a:avLst/>
            </a:prstGeom>
            <a:noFill/>
          </p:spPr>
          <p:txBody>
            <a:bodyPr wrap="none" rtlCol="0">
              <a:spAutoFit/>
            </a:bodyPr>
            <a:lstStyle/>
            <a:p>
              <a:pPr marL="342900" indent="-342900">
                <a:buFont typeface="Wingdings" panose="05000000000000000000" pitchFamily="2" charset="2"/>
                <a:buChar char="ü"/>
              </a:pPr>
              <a:r>
                <a:rPr lang="fr-FR" sz="2400" dirty="0" err="1"/>
                <a:t>Nuclear</a:t>
              </a:r>
              <a:r>
                <a:rPr lang="fr-FR" sz="2400" dirty="0"/>
                <a:t> state </a:t>
              </a:r>
              <a:r>
                <a:rPr lang="fr-FR" sz="2400" dirty="0" err="1"/>
                <a:t>readout</a:t>
              </a:r>
              <a:endParaRPr lang="fr-FR" sz="2400" dirty="0"/>
            </a:p>
            <a:p>
              <a:pPr marL="342900" indent="-342900">
                <a:buFont typeface="Wingdings" panose="05000000000000000000" pitchFamily="2" charset="2"/>
                <a:buChar char="ü"/>
              </a:pPr>
              <a:r>
                <a:rPr lang="en-US" sz="2400" dirty="0"/>
                <a:t>Nuclear state initialization</a:t>
              </a:r>
            </a:p>
            <a:p>
              <a:pPr marL="342900" indent="-342900">
                <a:buFont typeface="Wingdings" panose="05000000000000000000" pitchFamily="2" charset="2"/>
                <a:buChar char="ü"/>
              </a:pPr>
              <a:r>
                <a:rPr lang="en-US" sz="2400" dirty="0"/>
                <a:t>Coherent single spin gates</a:t>
              </a:r>
            </a:p>
            <a:p>
              <a:pPr marL="342900" indent="-342900">
                <a:buFont typeface="Wingdings" panose="05000000000000000000" pitchFamily="2" charset="2"/>
                <a:buChar char="ü"/>
              </a:pPr>
              <a:r>
                <a:rPr lang="en-US" sz="2400" dirty="0"/>
                <a:t>Long coherence time</a:t>
              </a:r>
            </a:p>
            <a:p>
              <a:pPr marL="342900" indent="-342900">
                <a:buFont typeface="Wingdings" panose="05000000000000000000" pitchFamily="2" charset="2"/>
                <a:buChar char="ü"/>
              </a:pPr>
              <a:r>
                <a:rPr lang="en-US" sz="2400" dirty="0"/>
                <a:t>2-qubit gates</a:t>
              </a:r>
              <a:endParaRPr lang="fr-FR" sz="2400" dirty="0"/>
            </a:p>
          </p:txBody>
        </p:sp>
      </p:grpSp>
      <p:grpSp>
        <p:nvGrpSpPr>
          <p:cNvPr id="35" name="Group 34">
            <a:extLst>
              <a:ext uri="{FF2B5EF4-FFF2-40B4-BE49-F238E27FC236}">
                <a16:creationId xmlns:a16="http://schemas.microsoft.com/office/drawing/2014/main" id="{239437D2-A92F-7FE8-5D1D-BF1BA5806961}"/>
              </a:ext>
            </a:extLst>
          </p:cNvPr>
          <p:cNvGrpSpPr>
            <a:grpSpLocks noChangeAspect="1"/>
          </p:cNvGrpSpPr>
          <p:nvPr/>
        </p:nvGrpSpPr>
        <p:grpSpPr>
          <a:xfrm>
            <a:off x="6011411" y="427731"/>
            <a:ext cx="4194629" cy="3522413"/>
            <a:chOff x="1712686" y="399143"/>
            <a:chExt cx="6792685" cy="5704114"/>
          </a:xfrm>
        </p:grpSpPr>
        <p:sp>
          <p:nvSpPr>
            <p:cNvPr id="36" name="Rectangle 35">
              <a:extLst>
                <a:ext uri="{FF2B5EF4-FFF2-40B4-BE49-F238E27FC236}">
                  <a16:creationId xmlns:a16="http://schemas.microsoft.com/office/drawing/2014/main" id="{8B7D49D9-3679-95B6-B9CB-4272F6F1E3FC}"/>
                </a:ext>
              </a:extLst>
            </p:cNvPr>
            <p:cNvSpPr/>
            <p:nvPr/>
          </p:nvSpPr>
          <p:spPr>
            <a:xfrm>
              <a:off x="1712686" y="399143"/>
              <a:ext cx="6792685" cy="5704114"/>
            </a:xfrm>
            <a:prstGeom prst="rect">
              <a:avLst/>
            </a:prstGeom>
            <a:scene3d>
              <a:camera prst="isometricOffAxis2Top">
                <a:rot lat="18450000" lon="2370000" rev="18834000"/>
              </a:camera>
              <a:lightRig rig="threePt" dir="t"/>
            </a:scene3d>
            <a:sp3d extrusionH="317500" prstMaterial="legacyWirefram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9">
              <a:extLst>
                <a:ext uri="{FF2B5EF4-FFF2-40B4-BE49-F238E27FC236}">
                  <a16:creationId xmlns:a16="http://schemas.microsoft.com/office/drawing/2014/main" id="{771B3600-5A27-C17A-D97F-9F19B8F94EE6}"/>
                </a:ext>
              </a:extLst>
            </p:cNvPr>
            <p:cNvPicPr>
              <a:picLocks noChangeAspect="1"/>
            </p:cNvPicPr>
            <p:nvPr/>
          </p:nvPicPr>
          <p:blipFill rotWithShape="1">
            <a:blip r:embed="rId5"/>
            <a:srcRect l="703" t="55491" r="71551" b="3305"/>
            <a:stretch/>
          </p:blipFill>
          <p:spPr>
            <a:xfrm rot="3418398">
              <a:off x="5005482" y="2917752"/>
              <a:ext cx="493854" cy="490104"/>
            </a:xfrm>
            <a:prstGeom prst="rect">
              <a:avLst/>
            </a:prstGeom>
          </p:spPr>
        </p:pic>
        <p:pic>
          <p:nvPicPr>
            <p:cNvPr id="38" name="Picture 37">
              <a:extLst>
                <a:ext uri="{FF2B5EF4-FFF2-40B4-BE49-F238E27FC236}">
                  <a16:creationId xmlns:a16="http://schemas.microsoft.com/office/drawing/2014/main" id="{F11D4473-FA3B-FA64-F5B8-7641CFB8BEE6}"/>
                </a:ext>
              </a:extLst>
            </p:cNvPr>
            <p:cNvPicPr>
              <a:picLocks noChangeAspect="1"/>
            </p:cNvPicPr>
            <p:nvPr/>
          </p:nvPicPr>
          <p:blipFill rotWithShape="1">
            <a:blip r:embed="rId5"/>
            <a:srcRect r="71797" b="59911"/>
            <a:stretch/>
          </p:blipFill>
          <p:spPr>
            <a:xfrm rot="14280000">
              <a:off x="4530623" y="3193748"/>
              <a:ext cx="495322" cy="470502"/>
            </a:xfrm>
            <a:prstGeom prst="rect">
              <a:avLst/>
            </a:prstGeom>
          </p:spPr>
        </p:pic>
        <p:sp>
          <p:nvSpPr>
            <p:cNvPr id="39" name="Freeform: Shape 38">
              <a:extLst>
                <a:ext uri="{FF2B5EF4-FFF2-40B4-BE49-F238E27FC236}">
                  <a16:creationId xmlns:a16="http://schemas.microsoft.com/office/drawing/2014/main" id="{050002ED-CC75-8D89-942E-94E40BF29CC5}"/>
                </a:ext>
              </a:extLst>
            </p:cNvPr>
            <p:cNvSpPr/>
            <p:nvPr/>
          </p:nvSpPr>
          <p:spPr>
            <a:xfrm>
              <a:off x="2699655" y="1447799"/>
              <a:ext cx="4695372" cy="3606801"/>
            </a:xfrm>
            <a:custGeom>
              <a:avLst/>
              <a:gdLst>
                <a:gd name="connsiteX0" fmla="*/ 1 w 4695372"/>
                <a:gd name="connsiteY0" fmla="*/ 0 h 3606801"/>
                <a:gd name="connsiteX1" fmla="*/ 4695372 w 4695372"/>
                <a:gd name="connsiteY1" fmla="*/ 0 h 3606801"/>
                <a:gd name="connsiteX2" fmla="*/ 4695372 w 4695372"/>
                <a:gd name="connsiteY2" fmla="*/ 725714 h 3606801"/>
                <a:gd name="connsiteX3" fmla="*/ 3969653 w 4695372"/>
                <a:gd name="connsiteY3" fmla="*/ 725714 h 3606801"/>
                <a:gd name="connsiteX4" fmla="*/ 3969653 w 4695372"/>
                <a:gd name="connsiteY4" fmla="*/ 2598057 h 3606801"/>
                <a:gd name="connsiteX5" fmla="*/ 3592282 w 4695372"/>
                <a:gd name="connsiteY5" fmla="*/ 2598057 h 3606801"/>
                <a:gd name="connsiteX6" fmla="*/ 3592282 w 4695372"/>
                <a:gd name="connsiteY6" fmla="*/ 725714 h 3606801"/>
                <a:gd name="connsiteX7" fmla="*/ 2370544 w 4695372"/>
                <a:gd name="connsiteY7" fmla="*/ 725714 h 3606801"/>
                <a:gd name="connsiteX8" fmla="*/ 2370544 w 4695372"/>
                <a:gd name="connsiteY8" fmla="*/ 2881087 h 3606801"/>
                <a:gd name="connsiteX9" fmla="*/ 2861854 w 4695372"/>
                <a:gd name="connsiteY9" fmla="*/ 2881087 h 3606801"/>
                <a:gd name="connsiteX10" fmla="*/ 2861854 w 4695372"/>
                <a:gd name="connsiteY10" fmla="*/ 1008743 h 3606801"/>
                <a:gd name="connsiteX11" fmla="*/ 3239225 w 4695372"/>
                <a:gd name="connsiteY11" fmla="*/ 1008743 h 3606801"/>
                <a:gd name="connsiteX12" fmla="*/ 3239225 w 4695372"/>
                <a:gd name="connsiteY12" fmla="*/ 2881087 h 3606801"/>
                <a:gd name="connsiteX13" fmla="*/ 4317998 w 4695372"/>
                <a:gd name="connsiteY13" fmla="*/ 2881087 h 3606801"/>
                <a:gd name="connsiteX14" fmla="*/ 4317998 w 4695372"/>
                <a:gd name="connsiteY14" fmla="*/ 1008744 h 3606801"/>
                <a:gd name="connsiteX15" fmla="*/ 4695369 w 4695372"/>
                <a:gd name="connsiteY15" fmla="*/ 1008744 h 3606801"/>
                <a:gd name="connsiteX16" fmla="*/ 4695369 w 4695372"/>
                <a:gd name="connsiteY16" fmla="*/ 2881087 h 3606801"/>
                <a:gd name="connsiteX17" fmla="*/ 4695371 w 4695372"/>
                <a:gd name="connsiteY17" fmla="*/ 2881087 h 3606801"/>
                <a:gd name="connsiteX18" fmla="*/ 4695371 w 4695372"/>
                <a:gd name="connsiteY18" fmla="*/ 3606801 h 3606801"/>
                <a:gd name="connsiteX19" fmla="*/ 0 w 4695372"/>
                <a:gd name="connsiteY19" fmla="*/ 3606801 h 3606801"/>
                <a:gd name="connsiteX20" fmla="*/ 0 w 4695372"/>
                <a:gd name="connsiteY20" fmla="*/ 2881087 h 3606801"/>
                <a:gd name="connsiteX21" fmla="*/ 725716 w 4695372"/>
                <a:gd name="connsiteY21" fmla="*/ 2881087 h 3606801"/>
                <a:gd name="connsiteX22" fmla="*/ 725716 w 4695372"/>
                <a:gd name="connsiteY22" fmla="*/ 1008744 h 3606801"/>
                <a:gd name="connsiteX23" fmla="*/ 1103087 w 4695372"/>
                <a:gd name="connsiteY23" fmla="*/ 1008744 h 3606801"/>
                <a:gd name="connsiteX24" fmla="*/ 1103087 w 4695372"/>
                <a:gd name="connsiteY24" fmla="*/ 2881087 h 3606801"/>
                <a:gd name="connsiteX25" fmla="*/ 2324825 w 4695372"/>
                <a:gd name="connsiteY25" fmla="*/ 2881087 h 3606801"/>
                <a:gd name="connsiteX26" fmla="*/ 2324825 w 4695372"/>
                <a:gd name="connsiteY26" fmla="*/ 725714 h 3606801"/>
                <a:gd name="connsiteX27" fmla="*/ 1828802 w 4695372"/>
                <a:gd name="connsiteY27" fmla="*/ 725714 h 3606801"/>
                <a:gd name="connsiteX28" fmla="*/ 1828802 w 4695372"/>
                <a:gd name="connsiteY28" fmla="*/ 2598057 h 3606801"/>
                <a:gd name="connsiteX29" fmla="*/ 1451431 w 4695372"/>
                <a:gd name="connsiteY29" fmla="*/ 2598057 h 3606801"/>
                <a:gd name="connsiteX30" fmla="*/ 1451431 w 4695372"/>
                <a:gd name="connsiteY30" fmla="*/ 725714 h 3606801"/>
                <a:gd name="connsiteX31" fmla="*/ 377372 w 4695372"/>
                <a:gd name="connsiteY31" fmla="*/ 725714 h 3606801"/>
                <a:gd name="connsiteX32" fmla="*/ 377372 w 4695372"/>
                <a:gd name="connsiteY32" fmla="*/ 2598057 h 3606801"/>
                <a:gd name="connsiteX33" fmla="*/ 1 w 4695372"/>
                <a:gd name="connsiteY33" fmla="*/ 2598057 h 3606801"/>
                <a:gd name="connsiteX34" fmla="*/ 1 w 4695372"/>
                <a:gd name="connsiteY34" fmla="*/ 725714 h 3606801"/>
                <a:gd name="connsiteX35" fmla="*/ 1 w 4695372"/>
                <a:gd name="connsiteY35" fmla="*/ 493486 h 36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95372" h="3606801">
                  <a:moveTo>
                    <a:pt x="1" y="0"/>
                  </a:moveTo>
                  <a:lnTo>
                    <a:pt x="4695372" y="0"/>
                  </a:lnTo>
                  <a:lnTo>
                    <a:pt x="4695372" y="725714"/>
                  </a:lnTo>
                  <a:lnTo>
                    <a:pt x="3969653" y="725714"/>
                  </a:lnTo>
                  <a:lnTo>
                    <a:pt x="3969653" y="2598057"/>
                  </a:lnTo>
                  <a:lnTo>
                    <a:pt x="3592282" y="2598057"/>
                  </a:lnTo>
                  <a:lnTo>
                    <a:pt x="3592282" y="725714"/>
                  </a:lnTo>
                  <a:lnTo>
                    <a:pt x="2370544" y="725714"/>
                  </a:lnTo>
                  <a:lnTo>
                    <a:pt x="2370544" y="2881087"/>
                  </a:lnTo>
                  <a:lnTo>
                    <a:pt x="2861854" y="2881087"/>
                  </a:lnTo>
                  <a:lnTo>
                    <a:pt x="2861854" y="1008743"/>
                  </a:lnTo>
                  <a:lnTo>
                    <a:pt x="3239225" y="1008743"/>
                  </a:lnTo>
                  <a:lnTo>
                    <a:pt x="3239225" y="2881087"/>
                  </a:lnTo>
                  <a:lnTo>
                    <a:pt x="4317998" y="2881087"/>
                  </a:lnTo>
                  <a:lnTo>
                    <a:pt x="4317998" y="1008744"/>
                  </a:lnTo>
                  <a:lnTo>
                    <a:pt x="4695369" y="1008744"/>
                  </a:lnTo>
                  <a:lnTo>
                    <a:pt x="4695369" y="2881087"/>
                  </a:lnTo>
                  <a:lnTo>
                    <a:pt x="4695371" y="2881087"/>
                  </a:lnTo>
                  <a:lnTo>
                    <a:pt x="4695371" y="3606801"/>
                  </a:lnTo>
                  <a:lnTo>
                    <a:pt x="0" y="3606801"/>
                  </a:lnTo>
                  <a:lnTo>
                    <a:pt x="0" y="2881087"/>
                  </a:lnTo>
                  <a:lnTo>
                    <a:pt x="725716" y="2881087"/>
                  </a:lnTo>
                  <a:lnTo>
                    <a:pt x="725716" y="1008744"/>
                  </a:lnTo>
                  <a:lnTo>
                    <a:pt x="1103087" y="1008744"/>
                  </a:lnTo>
                  <a:lnTo>
                    <a:pt x="1103087" y="2881087"/>
                  </a:lnTo>
                  <a:lnTo>
                    <a:pt x="2324825" y="2881087"/>
                  </a:lnTo>
                  <a:lnTo>
                    <a:pt x="2324825" y="725714"/>
                  </a:lnTo>
                  <a:lnTo>
                    <a:pt x="1828802" y="725714"/>
                  </a:lnTo>
                  <a:lnTo>
                    <a:pt x="1828802" y="2598057"/>
                  </a:lnTo>
                  <a:lnTo>
                    <a:pt x="1451431" y="2598057"/>
                  </a:lnTo>
                  <a:lnTo>
                    <a:pt x="1451431" y="725714"/>
                  </a:lnTo>
                  <a:lnTo>
                    <a:pt x="377372" y="725714"/>
                  </a:lnTo>
                  <a:lnTo>
                    <a:pt x="377372" y="2598057"/>
                  </a:lnTo>
                  <a:lnTo>
                    <a:pt x="1" y="2598057"/>
                  </a:lnTo>
                  <a:lnTo>
                    <a:pt x="1" y="725714"/>
                  </a:lnTo>
                  <a:lnTo>
                    <a:pt x="1" y="493486"/>
                  </a:lnTo>
                  <a:close/>
                </a:path>
              </a:pathLst>
            </a:custGeom>
            <a:solidFill>
              <a:schemeClr val="bg2">
                <a:lumMod val="75000"/>
              </a:schemeClr>
            </a:solidFill>
            <a:ln>
              <a:noFill/>
            </a:ln>
            <a:scene3d>
              <a:camera prst="isometricOffAxis2Top">
                <a:rot lat="18448671" lon="2370244" rev="18834425"/>
              </a:camera>
              <a:lightRig rig="soft" dir="t"/>
            </a:scene3d>
            <a:sp3d extrusionH="3810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0" name="ZoneTexte 9">
            <a:extLst>
              <a:ext uri="{FF2B5EF4-FFF2-40B4-BE49-F238E27FC236}">
                <a16:creationId xmlns:a16="http://schemas.microsoft.com/office/drawing/2014/main" id="{5107E1A0-7CA9-4A37-6B23-E367E89C5903}"/>
              </a:ext>
            </a:extLst>
          </p:cNvPr>
          <p:cNvSpPr txBox="1"/>
          <p:nvPr/>
        </p:nvSpPr>
        <p:spPr>
          <a:xfrm>
            <a:off x="4585222" y="3517955"/>
            <a:ext cx="3119187" cy="646331"/>
          </a:xfrm>
          <a:prstGeom prst="rect">
            <a:avLst/>
          </a:prstGeom>
          <a:noFill/>
        </p:spPr>
        <p:txBody>
          <a:bodyPr wrap="none" rtlCol="0">
            <a:spAutoFit/>
          </a:bodyPr>
          <a:lstStyle/>
          <a:p>
            <a:r>
              <a:rPr lang="fr-FR" i="1" dirty="0"/>
              <a:t>J. </a:t>
            </a:r>
            <a:r>
              <a:rPr lang="fr-FR" i="1" dirty="0" err="1"/>
              <a:t>O’Sullivan</a:t>
            </a:r>
            <a:r>
              <a:rPr lang="fr-FR" i="1" dirty="0"/>
              <a:t>, J. </a:t>
            </a:r>
            <a:r>
              <a:rPr lang="fr-FR" i="1" dirty="0" err="1"/>
              <a:t>Travesedo</a:t>
            </a:r>
            <a:r>
              <a:rPr lang="fr-FR" i="1" dirty="0"/>
              <a:t> et al.,</a:t>
            </a:r>
          </a:p>
          <a:p>
            <a:r>
              <a:rPr lang="fr-FR" i="1" dirty="0" err="1"/>
              <a:t>arXiv</a:t>
            </a:r>
            <a:r>
              <a:rPr lang="fr-FR" i="1" dirty="0"/>
              <a:t> 2410.10432</a:t>
            </a:r>
          </a:p>
        </p:txBody>
      </p:sp>
    </p:spTree>
    <p:extLst>
      <p:ext uri="{BB962C8B-B14F-4D97-AF65-F5344CB8AC3E}">
        <p14:creationId xmlns:p14="http://schemas.microsoft.com/office/powerpoint/2010/main" val="1539139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784672" y="855412"/>
            <a:ext cx="10668000" cy="830997"/>
          </a:xfrm>
          <a:prstGeom prst="rect">
            <a:avLst/>
          </a:prstGeom>
          <a:noFill/>
        </p:spPr>
        <p:txBody>
          <a:bodyPr wrap="square" rtlCol="0">
            <a:spAutoFit/>
          </a:bodyPr>
          <a:lstStyle/>
          <a:p>
            <a:pPr algn="ctr"/>
            <a:r>
              <a:rPr lang="fr-FR" sz="2400" b="1" i="1" dirty="0"/>
              <a:t>Single-</a:t>
            </a:r>
            <a:r>
              <a:rPr lang="fr-FR" sz="2400" b="1" i="1" dirty="0" err="1"/>
              <a:t>electron</a:t>
            </a:r>
            <a:r>
              <a:rPr lang="fr-FR" sz="2400" b="1" i="1" dirty="0"/>
              <a:t> spin </a:t>
            </a:r>
            <a:r>
              <a:rPr lang="fr-FR" sz="2400" b="1" i="1" dirty="0" err="1"/>
              <a:t>addressing</a:t>
            </a:r>
            <a:r>
              <a:rPr lang="fr-FR" sz="2400" b="1" i="1" dirty="0"/>
              <a:t> </a:t>
            </a:r>
            <a:r>
              <a:rPr lang="fr-FR" sz="2400" b="1" i="1" dirty="0" err="1"/>
              <a:t>enables</a:t>
            </a:r>
            <a:r>
              <a:rPr lang="fr-FR" sz="2400" b="1" i="1" dirty="0"/>
              <a:t> </a:t>
            </a:r>
          </a:p>
          <a:p>
            <a:pPr algn="ctr"/>
            <a:r>
              <a:rPr lang="fr-FR" sz="2400" b="1" i="1" dirty="0" err="1"/>
              <a:t>atomic-scale</a:t>
            </a:r>
            <a:r>
              <a:rPr lang="fr-FR" sz="2400" b="1" i="1" dirty="0"/>
              <a:t> </a:t>
            </a:r>
            <a:r>
              <a:rPr lang="fr-FR" sz="2400" b="1" i="1" dirty="0" err="1"/>
              <a:t>imaging</a:t>
            </a:r>
            <a:r>
              <a:rPr lang="fr-FR" sz="2400" b="1" i="1" dirty="0"/>
              <a:t> of </a:t>
            </a:r>
            <a:r>
              <a:rPr lang="fr-FR" sz="2400" b="1" i="1" dirty="0" err="1"/>
              <a:t>surrounding</a:t>
            </a:r>
            <a:r>
              <a:rPr lang="fr-FR" sz="2400" b="1" i="1" dirty="0"/>
              <a:t> </a:t>
            </a:r>
            <a:r>
              <a:rPr lang="fr-FR" sz="2400" b="1" i="1" dirty="0" err="1"/>
              <a:t>nuclear</a:t>
            </a:r>
            <a:r>
              <a:rPr lang="fr-FR" sz="2400" b="1" i="1" dirty="0"/>
              <a:t> spins</a:t>
            </a:r>
          </a:p>
        </p:txBody>
      </p:sp>
      <p:pic>
        <p:nvPicPr>
          <p:cNvPr id="10" name="Image 9"/>
          <p:cNvPicPr>
            <a:picLocks noChangeAspect="1"/>
          </p:cNvPicPr>
          <p:nvPr/>
        </p:nvPicPr>
        <p:blipFill>
          <a:blip r:embed="rId3"/>
          <a:stretch>
            <a:fillRect/>
          </a:stretch>
        </p:blipFill>
        <p:spPr>
          <a:xfrm>
            <a:off x="1216713" y="3074432"/>
            <a:ext cx="3745579" cy="2570280"/>
          </a:xfrm>
          <a:prstGeom prst="rect">
            <a:avLst/>
          </a:prstGeom>
        </p:spPr>
      </p:pic>
      <p:sp>
        <p:nvSpPr>
          <p:cNvPr id="11" name="ZoneTexte 10"/>
          <p:cNvSpPr txBox="1"/>
          <p:nvPr/>
        </p:nvSpPr>
        <p:spPr>
          <a:xfrm>
            <a:off x="1216713" y="5784726"/>
            <a:ext cx="3202223" cy="923330"/>
          </a:xfrm>
          <a:prstGeom prst="rect">
            <a:avLst/>
          </a:prstGeom>
          <a:noFill/>
        </p:spPr>
        <p:txBody>
          <a:bodyPr wrap="none" rtlCol="0">
            <a:spAutoFit/>
          </a:bodyPr>
          <a:lstStyle/>
          <a:p>
            <a:r>
              <a:rPr lang="fr-FR" i="1" dirty="0" err="1"/>
              <a:t>Taminiau</a:t>
            </a:r>
            <a:r>
              <a:rPr lang="fr-FR" i="1" dirty="0"/>
              <a:t> group</a:t>
            </a:r>
          </a:p>
          <a:p>
            <a:r>
              <a:rPr lang="fr-FR" i="1" dirty="0" err="1"/>
              <a:t>Abobeih</a:t>
            </a:r>
            <a:r>
              <a:rPr lang="fr-FR" i="1" dirty="0"/>
              <a:t> et al., Nature (2019)</a:t>
            </a:r>
          </a:p>
          <a:p>
            <a:r>
              <a:rPr lang="fr-FR" i="1" dirty="0"/>
              <a:t>Van de </a:t>
            </a:r>
            <a:r>
              <a:rPr lang="fr-FR" i="1" dirty="0" err="1"/>
              <a:t>Stolpe</a:t>
            </a:r>
            <a:r>
              <a:rPr lang="fr-FR" i="1" dirty="0"/>
              <a:t> et al., </a:t>
            </a:r>
            <a:r>
              <a:rPr lang="fr-FR" i="1" dirty="0" err="1"/>
              <a:t>arxiv</a:t>
            </a:r>
            <a:r>
              <a:rPr lang="fr-FR" i="1" dirty="0"/>
              <a:t> (2023)</a:t>
            </a:r>
          </a:p>
        </p:txBody>
      </p:sp>
      <p:sp>
        <p:nvSpPr>
          <p:cNvPr id="13" name="ZoneTexte 12"/>
          <p:cNvSpPr txBox="1"/>
          <p:nvPr/>
        </p:nvSpPr>
        <p:spPr>
          <a:xfrm>
            <a:off x="1110359" y="1734089"/>
            <a:ext cx="4443417" cy="1200329"/>
          </a:xfrm>
          <a:prstGeom prst="rect">
            <a:avLst/>
          </a:prstGeom>
          <a:noFill/>
        </p:spPr>
        <p:txBody>
          <a:bodyPr wrap="square" rtlCol="0">
            <a:spAutoFit/>
          </a:bodyPr>
          <a:lstStyle/>
          <a:p>
            <a:r>
              <a:rPr lang="fr-FR" sz="2400" dirty="0"/>
              <a:t>Up to 50 </a:t>
            </a:r>
            <a:r>
              <a:rPr lang="fr-FR" sz="2400" dirty="0" err="1"/>
              <a:t>nuclear</a:t>
            </a:r>
            <a:r>
              <a:rPr lang="fr-FR" sz="2400" dirty="0"/>
              <a:t> spins in </a:t>
            </a:r>
            <a:r>
              <a:rPr lang="fr-FR" sz="2400" dirty="0" err="1"/>
              <a:t>diamond</a:t>
            </a:r>
            <a:r>
              <a:rPr lang="fr-FR" sz="2400" dirty="0"/>
              <a:t> (</a:t>
            </a:r>
            <a:r>
              <a:rPr lang="fr-FR" sz="2400" baseline="30000" dirty="0"/>
              <a:t>13</a:t>
            </a:r>
            <a:r>
              <a:rPr lang="fr-FR" sz="2400" dirty="0"/>
              <a:t>C </a:t>
            </a:r>
            <a:r>
              <a:rPr lang="fr-FR" sz="2400" dirty="0" err="1"/>
              <a:t>atoms</a:t>
            </a:r>
            <a:r>
              <a:rPr lang="fr-FR" sz="2400" dirty="0"/>
              <a:t>) </a:t>
            </a:r>
            <a:r>
              <a:rPr lang="fr-FR" sz="2400" dirty="0" err="1"/>
              <a:t>using</a:t>
            </a:r>
            <a:r>
              <a:rPr lang="fr-FR" sz="2400" dirty="0"/>
              <a:t> a NV center single-spin </a:t>
            </a:r>
            <a:r>
              <a:rPr lang="fr-FR" sz="2400" dirty="0" err="1"/>
              <a:t>sensor</a:t>
            </a:r>
            <a:r>
              <a:rPr lang="fr-FR" sz="2400" dirty="0"/>
              <a:t> !</a:t>
            </a:r>
          </a:p>
        </p:txBody>
      </p:sp>
      <p:sp>
        <p:nvSpPr>
          <p:cNvPr id="2" name="ZoneTexte 4">
            <a:extLst>
              <a:ext uri="{FF2B5EF4-FFF2-40B4-BE49-F238E27FC236}">
                <a16:creationId xmlns:a16="http://schemas.microsoft.com/office/drawing/2014/main" id="{B9BB3A5F-BC7B-5B5E-5160-67CB5F38C9D7}"/>
              </a:ext>
            </a:extLst>
          </p:cNvPr>
          <p:cNvSpPr txBox="1"/>
          <p:nvPr/>
        </p:nvSpPr>
        <p:spPr>
          <a:xfrm>
            <a:off x="2194130" y="195218"/>
            <a:ext cx="7803739" cy="584775"/>
          </a:xfrm>
          <a:prstGeom prst="rect">
            <a:avLst/>
          </a:prstGeom>
          <a:noFill/>
        </p:spPr>
        <p:txBody>
          <a:bodyPr wrap="none" rtlCol="0">
            <a:spAutoFit/>
          </a:bodyPr>
          <a:lstStyle/>
          <a:p>
            <a:pPr algn="ctr"/>
            <a:r>
              <a:rPr lang="fr-FR" sz="3200" dirty="0">
                <a:solidFill>
                  <a:srgbClr val="FF0000"/>
                </a:solidFill>
              </a:rPr>
              <a:t>Perspectives (2): Single-spin ESR </a:t>
            </a:r>
            <a:r>
              <a:rPr lang="fr-FR" sz="3200" dirty="0" err="1">
                <a:solidFill>
                  <a:srgbClr val="FF0000"/>
                </a:solidFill>
              </a:rPr>
              <a:t>spectroscopy</a:t>
            </a:r>
            <a:endParaRPr lang="fr-FR" sz="3200" dirty="0">
              <a:solidFill>
                <a:srgbClr val="FF0000"/>
              </a:solidFill>
            </a:endParaRPr>
          </a:p>
        </p:txBody>
      </p:sp>
      <p:pic>
        <p:nvPicPr>
          <p:cNvPr id="3" name="Image 35">
            <a:extLst>
              <a:ext uri="{FF2B5EF4-FFF2-40B4-BE49-F238E27FC236}">
                <a16:creationId xmlns:a16="http://schemas.microsoft.com/office/drawing/2014/main" id="{0EA081F1-5927-436D-7308-F9752E317144}"/>
              </a:ext>
            </a:extLst>
          </p:cNvPr>
          <p:cNvPicPr>
            <a:picLocks noChangeAspect="1"/>
          </p:cNvPicPr>
          <p:nvPr/>
        </p:nvPicPr>
        <p:blipFill>
          <a:blip r:embed="rId4"/>
          <a:stretch>
            <a:fillRect/>
          </a:stretch>
        </p:blipFill>
        <p:spPr>
          <a:xfrm>
            <a:off x="7483217" y="2060743"/>
            <a:ext cx="2875478" cy="2736514"/>
          </a:xfrm>
          <a:prstGeom prst="rect">
            <a:avLst/>
          </a:prstGeom>
        </p:spPr>
      </p:pic>
      <p:sp>
        <p:nvSpPr>
          <p:cNvPr id="4" name="Ellipse 37">
            <a:extLst>
              <a:ext uri="{FF2B5EF4-FFF2-40B4-BE49-F238E27FC236}">
                <a16:creationId xmlns:a16="http://schemas.microsoft.com/office/drawing/2014/main" id="{70739BEA-6E24-4690-EA63-D488C4736437}"/>
              </a:ext>
            </a:extLst>
          </p:cNvPr>
          <p:cNvSpPr/>
          <p:nvPr/>
        </p:nvSpPr>
        <p:spPr>
          <a:xfrm>
            <a:off x="8697336" y="2805760"/>
            <a:ext cx="45719" cy="45719"/>
          </a:xfrm>
          <a:prstGeom prst="ellipse">
            <a:avLst/>
          </a:prstGeom>
          <a:solidFill>
            <a:srgbClr val="E848EC"/>
          </a:solidFill>
          <a:ln>
            <a:solidFill>
              <a:srgbClr val="E84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38">
            <a:extLst>
              <a:ext uri="{FF2B5EF4-FFF2-40B4-BE49-F238E27FC236}">
                <a16:creationId xmlns:a16="http://schemas.microsoft.com/office/drawing/2014/main" id="{DDE0DE63-1BA5-56B8-A6AB-2747F37E76ED}"/>
              </a:ext>
            </a:extLst>
          </p:cNvPr>
          <p:cNvSpPr txBox="1"/>
          <p:nvPr/>
        </p:nvSpPr>
        <p:spPr>
          <a:xfrm>
            <a:off x="7964732" y="4998381"/>
            <a:ext cx="1556645" cy="646331"/>
          </a:xfrm>
          <a:prstGeom prst="rect">
            <a:avLst/>
          </a:prstGeom>
          <a:noFill/>
        </p:spPr>
        <p:txBody>
          <a:bodyPr wrap="none" rtlCol="0">
            <a:spAutoFit/>
          </a:bodyPr>
          <a:lstStyle/>
          <a:p>
            <a:r>
              <a:rPr lang="fr-FR" dirty="0" err="1"/>
              <a:t>Metmyoglobin</a:t>
            </a:r>
            <a:endParaRPr lang="fr-FR" dirty="0"/>
          </a:p>
          <a:p>
            <a:r>
              <a:rPr lang="fr-FR" dirty="0" err="1"/>
              <a:t>protein</a:t>
            </a:r>
            <a:endParaRPr lang="fr-FR" dirty="0"/>
          </a:p>
        </p:txBody>
      </p:sp>
      <p:sp>
        <p:nvSpPr>
          <p:cNvPr id="7" name="ZoneTexte 39">
            <a:extLst>
              <a:ext uri="{FF2B5EF4-FFF2-40B4-BE49-F238E27FC236}">
                <a16:creationId xmlns:a16="http://schemas.microsoft.com/office/drawing/2014/main" id="{659788AA-F7C7-7A58-A67C-0CAF883937CD}"/>
              </a:ext>
            </a:extLst>
          </p:cNvPr>
          <p:cNvSpPr txBox="1"/>
          <p:nvPr/>
        </p:nvSpPr>
        <p:spPr>
          <a:xfrm>
            <a:off x="8402096" y="2022134"/>
            <a:ext cx="681918" cy="461665"/>
          </a:xfrm>
          <a:prstGeom prst="rect">
            <a:avLst/>
          </a:prstGeom>
          <a:noFill/>
        </p:spPr>
        <p:txBody>
          <a:bodyPr wrap="none" rtlCol="0">
            <a:spAutoFit/>
          </a:bodyPr>
          <a:lstStyle/>
          <a:p>
            <a:r>
              <a:rPr lang="fr-FR" sz="2400" dirty="0">
                <a:solidFill>
                  <a:srgbClr val="E848EC"/>
                </a:solidFill>
              </a:rPr>
              <a:t>Fe</a:t>
            </a:r>
            <a:r>
              <a:rPr lang="fr-FR" sz="2400" baseline="30000" dirty="0">
                <a:solidFill>
                  <a:srgbClr val="E848EC"/>
                </a:solidFill>
              </a:rPr>
              <a:t>3+</a:t>
            </a:r>
          </a:p>
        </p:txBody>
      </p:sp>
    </p:spTree>
    <p:extLst>
      <p:ext uri="{BB962C8B-B14F-4D97-AF65-F5344CB8AC3E}">
        <p14:creationId xmlns:p14="http://schemas.microsoft.com/office/powerpoint/2010/main" val="80965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8|30.6|7.6|5.1"/>
</p:tagLst>
</file>

<file path=ppt/tags/tag2.xml><?xml version="1.0" encoding="utf-8"?>
<p:tagLst xmlns:a="http://schemas.openxmlformats.org/drawingml/2006/main" xmlns:r="http://schemas.openxmlformats.org/officeDocument/2006/relationships" xmlns:p="http://schemas.openxmlformats.org/presentationml/2006/main">
  <p:tag name="TIMING" val="|11.8|30.6|7.6|5.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5777</Words>
  <Application>Microsoft Office PowerPoint</Application>
  <PresentationFormat>Widescreen</PresentationFormat>
  <Paragraphs>771</Paragraphs>
  <Slides>60</Slides>
  <Notes>46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Aptos</vt:lpstr>
      <vt:lpstr>Arial</vt:lpstr>
      <vt:lpstr>Calibri</vt:lpstr>
      <vt:lpstr>Calibri Light</vt:lpstr>
      <vt:lpstr>Cambria Math</vt:lpstr>
      <vt:lpstr>Symbol</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Single Er3+ spins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Low-power spectroscopy : angular dependence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Pscherer, Andre</dc:creator>
  <cp:lastModifiedBy>Pscherer, Andre</cp:lastModifiedBy>
  <cp:revision>80</cp:revision>
  <dcterms:created xsi:type="dcterms:W3CDTF">2024-08-07T20:55:06Z</dcterms:created>
  <dcterms:modified xsi:type="dcterms:W3CDTF">2025-05-20T21:45:37Z</dcterms:modified>
</cp:coreProperties>
</file>