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25"/>
  </p:notesMasterIdLst>
  <p:handoutMasterIdLst>
    <p:handoutMasterId r:id="rId26"/>
  </p:handoutMasterIdLst>
  <p:sldIdLst>
    <p:sldId id="259" r:id="rId2"/>
    <p:sldId id="537" r:id="rId3"/>
    <p:sldId id="543" r:id="rId4"/>
    <p:sldId id="544" r:id="rId5"/>
    <p:sldId id="545" r:id="rId6"/>
    <p:sldId id="546" r:id="rId7"/>
    <p:sldId id="547" r:id="rId8"/>
    <p:sldId id="533" r:id="rId9"/>
    <p:sldId id="548" r:id="rId10"/>
    <p:sldId id="549" r:id="rId11"/>
    <p:sldId id="550" r:id="rId12"/>
    <p:sldId id="540" r:id="rId13"/>
    <p:sldId id="551" r:id="rId14"/>
    <p:sldId id="552" r:id="rId15"/>
    <p:sldId id="534" r:id="rId16"/>
    <p:sldId id="539" r:id="rId17"/>
    <p:sldId id="535" r:id="rId18"/>
    <p:sldId id="538" r:id="rId19"/>
    <p:sldId id="355" r:id="rId20"/>
    <p:sldId id="496" r:id="rId21"/>
    <p:sldId id="466" r:id="rId22"/>
    <p:sldId id="500" r:id="rId23"/>
    <p:sldId id="4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F3E15EA3-760C-4AA8-AC63-6103BE84E6A9}">
          <p14:sldIdLst>
            <p14:sldId id="259"/>
            <p14:sldId id="537"/>
            <p14:sldId id="543"/>
            <p14:sldId id="544"/>
            <p14:sldId id="545"/>
            <p14:sldId id="546"/>
            <p14:sldId id="547"/>
            <p14:sldId id="533"/>
            <p14:sldId id="548"/>
            <p14:sldId id="549"/>
            <p14:sldId id="550"/>
            <p14:sldId id="540"/>
            <p14:sldId id="551"/>
            <p14:sldId id="552"/>
            <p14:sldId id="534"/>
            <p14:sldId id="539"/>
            <p14:sldId id="535"/>
            <p14:sldId id="538"/>
            <p14:sldId id="355"/>
          </p14:sldIdLst>
        </p14:section>
        <p14:section name="Seção Padrão" id="{CD63C3C7-1843-456F-AC7F-8D26669D010F}">
          <p14:sldIdLst>
            <p14:sldId id="496"/>
            <p14:sldId id="466"/>
            <p14:sldId id="500"/>
            <p14:sldId id="478"/>
          </p14:sldIdLst>
        </p14:section>
      </p14:sectionLst>
    </p:ex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son Signor" initials="ES" lastIdx="31" clrIdx="0">
    <p:extLst>
      <p:ext uri="{19B8F6BF-5375-455C-9EA6-DF929625EA0E}">
        <p15:presenceInfo xmlns:p15="http://schemas.microsoft.com/office/powerpoint/2012/main" userId="3bd5e07077df3d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D0E2FC"/>
    <a:srgbClr val="C0DFF6"/>
    <a:srgbClr val="CC9900"/>
    <a:srgbClr val="F09510"/>
    <a:srgbClr val="C63A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3" autoAdjust="0"/>
    <p:restoredTop sz="75697" autoAdjust="0"/>
  </p:normalViewPr>
  <p:slideViewPr>
    <p:cSldViewPr snapToGrid="0">
      <p:cViewPr varScale="1">
        <p:scale>
          <a:sx n="67" d="100"/>
          <a:sy n="67" d="100"/>
        </p:scale>
        <p:origin x="1161" y="36"/>
      </p:cViewPr>
      <p:guideLst>
        <p:guide pos="3840"/>
        <p:guide pos="39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B544A93B-8967-6CD9-CE1C-66A607715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pt-BR"/>
              <a:t>duisaidusa</a:t>
            </a:r>
          </a:p>
        </p:txBody>
      </p:sp>
      <p:sp>
        <p:nvSpPr>
          <p:cNvPr id="3" name="Espaço Reservado para Data 2">
            <a:extLst>
              <a:ext uri="{FF2B5EF4-FFF2-40B4-BE49-F238E27FC236}">
                <a16:creationId xmlns:a16="http://schemas.microsoft.com/office/drawing/2014/main" id="{A769B024-6A9A-657D-F0E2-B1087CA650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0EECCF-70E4-4AC7-9A19-1F3D6DB91D9A}" type="datetimeFigureOut">
              <a:rPr lang="pt-BR" smtClean="0"/>
              <a:t>21/05/2025</a:t>
            </a:fld>
            <a:endParaRPr lang="pt-BR"/>
          </a:p>
        </p:txBody>
      </p:sp>
      <p:sp>
        <p:nvSpPr>
          <p:cNvPr id="4" name="Espaço Reservado para Rodapé 3">
            <a:extLst>
              <a:ext uri="{FF2B5EF4-FFF2-40B4-BE49-F238E27FC236}">
                <a16:creationId xmlns:a16="http://schemas.microsoft.com/office/drawing/2014/main" id="{A5E932F1-2CB1-5852-6F2F-11E0869D83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pt-BR"/>
              <a:t>alo</a:t>
            </a:r>
          </a:p>
        </p:txBody>
      </p:sp>
      <p:sp>
        <p:nvSpPr>
          <p:cNvPr id="5" name="Espaço Reservado para Número de Slide 4">
            <a:extLst>
              <a:ext uri="{FF2B5EF4-FFF2-40B4-BE49-F238E27FC236}">
                <a16:creationId xmlns:a16="http://schemas.microsoft.com/office/drawing/2014/main" id="{32D5B523-78AF-9A70-867F-4B3B35EFFE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C081C-0F34-4B52-A56B-D5DF73D64453}" type="slidenum">
              <a:rPr lang="pt-BR" smtClean="0"/>
              <a:t>‹#›</a:t>
            </a:fld>
            <a:endParaRPr lang="pt-BR"/>
          </a:p>
        </p:txBody>
      </p:sp>
    </p:spTree>
    <p:extLst>
      <p:ext uri="{BB962C8B-B14F-4D97-AF65-F5344CB8AC3E}">
        <p14:creationId xmlns:p14="http://schemas.microsoft.com/office/powerpoint/2010/main" val="3395701032"/>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11:33:48.249"/>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 0,'1412'0'0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pt-BR"/>
              <a:t>duisaidusa</a:t>
            </a: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B0F46-E0BF-472F-AF71-DDCCC1ACF15D}" type="datetimeFigureOut">
              <a:rPr lang="pt-BR" smtClean="0"/>
              <a:t>21/05/2025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pt-BR"/>
              <a:t>alo</a:t>
            </a: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2D694-0936-4211-BA10-D56A24B2144F}" type="slidenum">
              <a:rPr lang="pt-BR" smtClean="0"/>
              <a:t>‹#›</a:t>
            </a:fld>
            <a:endParaRPr lang="pt-BR"/>
          </a:p>
        </p:txBody>
      </p:sp>
    </p:spTree>
    <p:extLst>
      <p:ext uri="{BB962C8B-B14F-4D97-AF65-F5344CB8AC3E}">
        <p14:creationId xmlns:p14="http://schemas.microsoft.com/office/powerpoint/2010/main" val="271349570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Title. Systematic analysis of multi-photon KPO. Molecules dynamics, quantum sensing, quantum computing.  Knowledge of QPT to Tunneling protection.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a:t>
            </a:fld>
            <a:endParaRPr lang="pt-BR"/>
          </a:p>
        </p:txBody>
      </p:sp>
    </p:spTree>
    <p:extLst>
      <p:ext uri="{BB962C8B-B14F-4D97-AF65-F5344CB8AC3E}">
        <p14:creationId xmlns:p14="http://schemas.microsoft.com/office/powerpoint/2010/main" val="3765117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5CA4-BFCE-97B1-529F-A48F3FB2D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0B2B0-8B6B-1572-CEC1-EDA60B77E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2AEAA-DBA8-E89B-9AC8-153B1B3D72C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To understand the tunneling cancellation, lets analyze more carefully the 2photon drive case. The basic knowledge is when degenerate energies suppress tunnelling.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When they happen? For that, we evoke Wigner-von Neumann theorem. Degeneracy means real crossings. Real crossing can only be possible from different symmetries. Otherwise we have avoided crossings which enables tunneling. Because &lt;L|H|R&gt; ~ </a:t>
            </a:r>
            <a:r>
              <a:rPr kumimoji="0" lang="en-US" altLang="en-US" sz="1200" b="0" i="0" u="none" strike="noStrike" cap="none" normalizeH="0" baseline="0" dirty="0" err="1">
                <a:ln>
                  <a:noFill/>
                </a:ln>
                <a:solidFill>
                  <a:schemeClr val="tx1"/>
                </a:solidFill>
                <a:effectLst/>
                <a:latin typeface="Arial" panose="020B0604020202020204" pitchFamily="34" charset="0"/>
              </a:rPr>
              <a:t>dE</a:t>
            </a:r>
            <a:r>
              <a:rPr kumimoji="0" lang="en-US" altLang="en-US"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Symmetry sectors dictated by Parity for 2 photons.  Then we can plot the energy levels (blue is even). In DW trivial degeneracy, especially for deep wells. Shallow in real cases. Real crossings happening at even numbers and avoided at odd numbers. This only happens below ESQPTs. Above the local maximum no crossings. The local maximum gives the </a:t>
            </a:r>
            <a:r>
              <a:rPr kumimoji="0" lang="en-US" altLang="en-US" sz="1200" b="0" i="0" u="none" strike="noStrike" cap="none" normalizeH="0" baseline="0" dirty="0" err="1">
                <a:ln>
                  <a:noFill/>
                </a:ln>
                <a:solidFill>
                  <a:schemeClr val="tx1"/>
                </a:solidFill>
                <a:effectLst/>
                <a:latin typeface="Arial" panose="020B0604020202020204" pitchFamily="34" charset="0"/>
              </a:rPr>
              <a:t>oportuniti</a:t>
            </a:r>
            <a:r>
              <a:rPr kumimoji="0" lang="en-US" altLang="en-US" sz="1200" b="0" i="0" u="none" strike="noStrike" cap="none" normalizeH="0" baseline="0" dirty="0">
                <a:ln>
                  <a:noFill/>
                </a:ln>
                <a:solidFill>
                  <a:schemeClr val="tx1"/>
                </a:solidFill>
                <a:effectLst/>
                <a:latin typeface="Arial" panose="020B0604020202020204" pitchFamily="34" charset="0"/>
              </a:rPr>
              <a:t> for duality and possible crossings. We have the same thing for 3 and 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KPO Hamiltonian basics: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Key idea</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2</a:t>
            </a:r>
            <a:r>
              <a:rPr kumimoji="0" lang="en-US" altLang="en-US" sz="1200" b="0" i="0" u="none" strike="noStrike" cap="none" normalizeH="0" baseline="0" dirty="0">
                <a:ln>
                  <a:noFill/>
                </a:ln>
                <a:solidFill>
                  <a:schemeClr val="tx1"/>
                </a:solidFill>
                <a:effectLst/>
                <a:latin typeface="Arial" panose="020B0604020202020204" pitchFamily="34" charset="0"/>
              </a:rPr>
              <a:t> → squeezing, Δ-Kerr-cat qubit (Venkatraman).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1, 3, 4</a:t>
            </a:r>
            <a:r>
              <a:rPr kumimoji="0" lang="en-US" altLang="en-US" sz="1200" b="0" i="0" u="none" strike="noStrike" cap="none" normalizeH="0" baseline="0" dirty="0">
                <a:ln>
                  <a:noFill/>
                </a:ln>
                <a:solidFill>
                  <a:schemeClr val="tx1"/>
                </a:solidFill>
                <a:effectLst/>
                <a:latin typeface="Arial" panose="020B0604020202020204" pitchFamily="34" charset="0"/>
              </a:rPr>
              <a:t> → new symmetry sectors (</a:t>
            </a:r>
            <a:r>
              <a:rPr kumimoji="0" lang="en-US" altLang="en-US" sz="1200" b="1" i="0" u="none" strike="noStrike" cap="none" normalizeH="0" baseline="0" dirty="0" err="1">
                <a:ln>
                  <a:noFill/>
                </a:ln>
                <a:solidFill>
                  <a:schemeClr val="tx1"/>
                </a:solidFill>
                <a:effectLst/>
                <a:latin typeface="Arial" panose="020B0604020202020204" pitchFamily="34" charset="0"/>
              </a:rPr>
              <a:t>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1" i="0" u="none" strike="noStrike" cap="none" normalizeH="0" baseline="0" dirty="0" err="1">
                <a:ln>
                  <a:noFill/>
                </a:ln>
                <a:solidFill>
                  <a:schemeClr val="tx1"/>
                </a:solidFill>
                <a:effectLst/>
                <a:latin typeface="Arial" panose="020B0604020202020204" pitchFamily="34" charset="0"/>
              </a:rPr>
              <a:t>mathbb</a:t>
            </a:r>
            <a:r>
              <a:rPr kumimoji="0" lang="en-US" altLang="en-US" sz="1200" b="1" i="0" u="none" strike="noStrike" cap="none" normalizeH="0" baseline="0" dirty="0">
                <a:ln>
                  <a:noFill/>
                </a:ln>
                <a:solidFill>
                  <a:schemeClr val="tx1"/>
                </a:solidFill>
                <a:effectLst/>
                <a:latin typeface="Arial" panose="020B0604020202020204" pitchFamily="34" charset="0"/>
              </a:rPr>
              <a:t>{Z}_\</a:t>
            </a:r>
            <a:r>
              <a:rPr kumimoji="0" lang="en-US" altLang="en-US" sz="1200" b="1" i="0" u="none" strike="noStrike" cap="none" normalizeH="0" baseline="0" dirty="0" err="1">
                <a:ln>
                  <a:noFill/>
                </a:ln>
                <a:solidFill>
                  <a:schemeClr val="tx1"/>
                </a:solidFill>
                <a:effectLst/>
                <a:latin typeface="Arial" panose="020B0604020202020204" pitchFamily="34" charset="0"/>
              </a:rPr>
              <a:t>muZμ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 rotational symmetries).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Phase space: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μ controls the </a:t>
            </a:r>
            <a:r>
              <a:rPr kumimoji="0" lang="en-US" altLang="en-US" sz="1200" b="1" i="0" u="none" strike="noStrike" cap="none" normalizeH="0" baseline="0" dirty="0">
                <a:ln>
                  <a:noFill/>
                </a:ln>
                <a:solidFill>
                  <a:schemeClr val="tx1"/>
                </a:solidFill>
                <a:effectLst/>
                <a:latin typeface="Arial" panose="020B0604020202020204" pitchFamily="34" charset="0"/>
              </a:rPr>
              <a:t>number of wells</a:t>
            </a:r>
            <a:r>
              <a:rPr kumimoji="0" lang="en-US" altLang="en-US" sz="1200" b="0" i="0" u="none" strike="noStrike" cap="none" normalizeH="0" baseline="0" dirty="0">
                <a:ln>
                  <a:noFill/>
                </a:ln>
                <a:solidFill>
                  <a:schemeClr val="tx1"/>
                </a:solidFill>
                <a:effectLst/>
                <a:latin typeface="Arial" panose="020B0604020202020204" pitchFamily="34" charset="0"/>
              </a:rPr>
              <a:t> (1, 2, 3, 4 "petals" in phase space).</a:t>
            </a:r>
          </a:p>
          <a:p>
            <a:endParaRPr lang="en-US" dirty="0"/>
          </a:p>
        </p:txBody>
      </p:sp>
      <p:sp>
        <p:nvSpPr>
          <p:cNvPr id="4" name="Header Placeholder 3">
            <a:extLst>
              <a:ext uri="{FF2B5EF4-FFF2-40B4-BE49-F238E27FC236}">
                <a16:creationId xmlns:a16="http://schemas.microsoft.com/office/drawing/2014/main" id="{2E6B58C1-5027-1976-BDE0-721FB0DF1152}"/>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5F8EDC61-B828-2350-8DB3-D3BD135CCABC}"/>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061E0EFE-A13E-14DF-6BC8-EB6A43B15E8A}"/>
              </a:ext>
            </a:extLst>
          </p:cNvPr>
          <p:cNvSpPr>
            <a:spLocks noGrp="1"/>
          </p:cNvSpPr>
          <p:nvPr>
            <p:ph type="sldNum" sz="quarter" idx="5"/>
          </p:nvPr>
        </p:nvSpPr>
        <p:spPr/>
        <p:txBody>
          <a:bodyPr/>
          <a:lstStyle/>
          <a:p>
            <a:fld id="{6182D694-0936-4211-BA10-D56A24B2144F}" type="slidenum">
              <a:rPr lang="pt-BR" smtClean="0"/>
              <a:t>10</a:t>
            </a:fld>
            <a:endParaRPr lang="pt-BR"/>
          </a:p>
        </p:txBody>
      </p:sp>
    </p:spTree>
    <p:extLst>
      <p:ext uri="{BB962C8B-B14F-4D97-AF65-F5344CB8AC3E}">
        <p14:creationId xmlns:p14="http://schemas.microsoft.com/office/powerpoint/2010/main" val="129738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C0295-9D37-9E5E-6119-C5566E67A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D1B6C-72A2-D01C-6BFB-B21B59BBB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5C84B-4C97-D0C9-76D2-5D28F0550EE9}"/>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To understand the tunneling cancellation, lets analyze more carefully the 2photon drive case. The basic knowledge is when degenerate energies suppress tunnelling.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When they happen? For that, we evoke Wigner-von Neumann theorem. Degeneracy means real crossings. Real crossing can only be possible from different symmetries. Otherwise we have avoided crossings which enables tunneling. Because &lt;L|H|R&gt; ~ </a:t>
            </a:r>
            <a:r>
              <a:rPr kumimoji="0" lang="en-US" altLang="en-US" sz="1200" b="0" i="0" u="none" strike="noStrike" cap="none" normalizeH="0" baseline="0" dirty="0" err="1">
                <a:ln>
                  <a:noFill/>
                </a:ln>
                <a:solidFill>
                  <a:schemeClr val="tx1"/>
                </a:solidFill>
                <a:effectLst/>
                <a:latin typeface="Arial" panose="020B0604020202020204" pitchFamily="34" charset="0"/>
              </a:rPr>
              <a:t>dE</a:t>
            </a:r>
            <a:r>
              <a:rPr kumimoji="0" lang="en-US" altLang="en-US"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Symmetry sectors dictated by Parity for 2 photons.  Then we can plot the energy levels (blue is even). In DW trivial degeneracy, especially for deep wells. Shallow in real cases. Real crossings happening at even numbers and avoided at odd numbers. This only happens below ESQPTs. Above the local maximum no crossings. The local maximum gives the </a:t>
            </a:r>
            <a:r>
              <a:rPr kumimoji="0" lang="en-US" altLang="en-US" sz="1200" b="0" i="0" u="none" strike="noStrike" cap="none" normalizeH="0" baseline="0" dirty="0" err="1">
                <a:ln>
                  <a:noFill/>
                </a:ln>
                <a:solidFill>
                  <a:schemeClr val="tx1"/>
                </a:solidFill>
                <a:effectLst/>
                <a:latin typeface="Arial" panose="020B0604020202020204" pitchFamily="34" charset="0"/>
              </a:rPr>
              <a:t>oportuniti</a:t>
            </a:r>
            <a:r>
              <a:rPr kumimoji="0" lang="en-US" altLang="en-US" sz="1200" b="0" i="0" u="none" strike="noStrike" cap="none" normalizeH="0" baseline="0" dirty="0">
                <a:ln>
                  <a:noFill/>
                </a:ln>
                <a:solidFill>
                  <a:schemeClr val="tx1"/>
                </a:solidFill>
                <a:effectLst/>
                <a:latin typeface="Arial" panose="020B0604020202020204" pitchFamily="34" charset="0"/>
              </a:rPr>
              <a:t> for duality and possible crossings. We have the same thing for 3 and 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KPO Hamiltonian basics: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Key idea</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2</a:t>
            </a:r>
            <a:r>
              <a:rPr kumimoji="0" lang="en-US" altLang="en-US" sz="1200" b="0" i="0" u="none" strike="noStrike" cap="none" normalizeH="0" baseline="0" dirty="0">
                <a:ln>
                  <a:noFill/>
                </a:ln>
                <a:solidFill>
                  <a:schemeClr val="tx1"/>
                </a:solidFill>
                <a:effectLst/>
                <a:latin typeface="Arial" panose="020B0604020202020204" pitchFamily="34" charset="0"/>
              </a:rPr>
              <a:t> → squeezing, Δ-Kerr-cat qubit (Venkatraman).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1, 3, 4</a:t>
            </a:r>
            <a:r>
              <a:rPr kumimoji="0" lang="en-US" altLang="en-US" sz="1200" b="0" i="0" u="none" strike="noStrike" cap="none" normalizeH="0" baseline="0" dirty="0">
                <a:ln>
                  <a:noFill/>
                </a:ln>
                <a:solidFill>
                  <a:schemeClr val="tx1"/>
                </a:solidFill>
                <a:effectLst/>
                <a:latin typeface="Arial" panose="020B0604020202020204" pitchFamily="34" charset="0"/>
              </a:rPr>
              <a:t> → new symmetry sectors (</a:t>
            </a:r>
            <a:r>
              <a:rPr kumimoji="0" lang="en-US" altLang="en-US" sz="1200" b="1" i="0" u="none" strike="noStrike" cap="none" normalizeH="0" baseline="0" dirty="0" err="1">
                <a:ln>
                  <a:noFill/>
                </a:ln>
                <a:solidFill>
                  <a:schemeClr val="tx1"/>
                </a:solidFill>
                <a:effectLst/>
                <a:latin typeface="Arial" panose="020B0604020202020204" pitchFamily="34" charset="0"/>
              </a:rPr>
              <a:t>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1" i="0" u="none" strike="noStrike" cap="none" normalizeH="0" baseline="0" dirty="0" err="1">
                <a:ln>
                  <a:noFill/>
                </a:ln>
                <a:solidFill>
                  <a:schemeClr val="tx1"/>
                </a:solidFill>
                <a:effectLst/>
                <a:latin typeface="Arial" panose="020B0604020202020204" pitchFamily="34" charset="0"/>
              </a:rPr>
              <a:t>mathbb</a:t>
            </a:r>
            <a:r>
              <a:rPr kumimoji="0" lang="en-US" altLang="en-US" sz="1200" b="1" i="0" u="none" strike="noStrike" cap="none" normalizeH="0" baseline="0" dirty="0">
                <a:ln>
                  <a:noFill/>
                </a:ln>
                <a:solidFill>
                  <a:schemeClr val="tx1"/>
                </a:solidFill>
                <a:effectLst/>
                <a:latin typeface="Arial" panose="020B0604020202020204" pitchFamily="34" charset="0"/>
              </a:rPr>
              <a:t>{Z}_\</a:t>
            </a:r>
            <a:r>
              <a:rPr kumimoji="0" lang="en-US" altLang="en-US" sz="1200" b="1" i="0" u="none" strike="noStrike" cap="none" normalizeH="0" baseline="0" dirty="0" err="1">
                <a:ln>
                  <a:noFill/>
                </a:ln>
                <a:solidFill>
                  <a:schemeClr val="tx1"/>
                </a:solidFill>
                <a:effectLst/>
                <a:latin typeface="Arial" panose="020B0604020202020204" pitchFamily="34" charset="0"/>
              </a:rPr>
              <a:t>muZμ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 rotational symmetries).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Phase space: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μ controls the </a:t>
            </a:r>
            <a:r>
              <a:rPr kumimoji="0" lang="en-US" altLang="en-US" sz="1200" b="1" i="0" u="none" strike="noStrike" cap="none" normalizeH="0" baseline="0" dirty="0">
                <a:ln>
                  <a:noFill/>
                </a:ln>
                <a:solidFill>
                  <a:schemeClr val="tx1"/>
                </a:solidFill>
                <a:effectLst/>
                <a:latin typeface="Arial" panose="020B0604020202020204" pitchFamily="34" charset="0"/>
              </a:rPr>
              <a:t>number of wells</a:t>
            </a:r>
            <a:r>
              <a:rPr kumimoji="0" lang="en-US" altLang="en-US" sz="1200" b="0" i="0" u="none" strike="noStrike" cap="none" normalizeH="0" baseline="0" dirty="0">
                <a:ln>
                  <a:noFill/>
                </a:ln>
                <a:solidFill>
                  <a:schemeClr val="tx1"/>
                </a:solidFill>
                <a:effectLst/>
                <a:latin typeface="Arial" panose="020B0604020202020204" pitchFamily="34" charset="0"/>
              </a:rPr>
              <a:t> (1, 2, 3, 4 "petals" in phase space).</a:t>
            </a:r>
          </a:p>
          <a:p>
            <a:endParaRPr lang="en-US" dirty="0"/>
          </a:p>
        </p:txBody>
      </p:sp>
      <p:sp>
        <p:nvSpPr>
          <p:cNvPr id="4" name="Header Placeholder 3">
            <a:extLst>
              <a:ext uri="{FF2B5EF4-FFF2-40B4-BE49-F238E27FC236}">
                <a16:creationId xmlns:a16="http://schemas.microsoft.com/office/drawing/2014/main" id="{DF6FF81E-6C50-A277-5E26-01C951986E64}"/>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81ACD0EE-AE34-A19F-025E-AD4041FA3241}"/>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49B6C125-F531-A775-31EC-9128C1B504EE}"/>
              </a:ext>
            </a:extLst>
          </p:cNvPr>
          <p:cNvSpPr>
            <a:spLocks noGrp="1"/>
          </p:cNvSpPr>
          <p:nvPr>
            <p:ph type="sldNum" sz="quarter" idx="5"/>
          </p:nvPr>
        </p:nvSpPr>
        <p:spPr/>
        <p:txBody>
          <a:bodyPr/>
          <a:lstStyle/>
          <a:p>
            <a:fld id="{6182D694-0936-4211-BA10-D56A24B2144F}" type="slidenum">
              <a:rPr lang="pt-BR" smtClean="0"/>
              <a:t>11</a:t>
            </a:fld>
            <a:endParaRPr lang="pt-BR"/>
          </a:p>
        </p:txBody>
      </p:sp>
    </p:spTree>
    <p:extLst>
      <p:ext uri="{BB962C8B-B14F-4D97-AF65-F5344CB8AC3E}">
        <p14:creationId xmlns:p14="http://schemas.microsoft.com/office/powerpoint/2010/main" val="236230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tunneling suppression or enhancement is felt in the regions between ESQPTs (local maximum and saddle point). Therefore, we focus the amount of </a:t>
            </a:r>
            <a:r>
              <a:rPr lang="en-US" dirty="0" err="1"/>
              <a:t>tuneling</a:t>
            </a:r>
            <a:r>
              <a:rPr lang="en-US" dirty="0"/>
              <a:t> from OUT to IN. However, the same can be done for R and L, with the same conclusions. </a:t>
            </a:r>
          </a:p>
          <a:p>
            <a:endParaRPr lang="en-US" dirty="0"/>
          </a:p>
          <a:p>
            <a:r>
              <a:rPr lang="en-US" dirty="0"/>
              <a:t>To quantify the tunneling, we prepare a coherent state in the region OUTSIDE very close to saddle point (having the same energy as local maximum ) and calculate its </a:t>
            </a:r>
            <a:r>
              <a:rPr lang="en-US" dirty="0" err="1"/>
              <a:t>Husimi</a:t>
            </a:r>
            <a:r>
              <a:rPr lang="en-US" dirty="0"/>
              <a:t> function and its volume in the quantum phase space (Monte Carlo integration). Therefore, the effective tunneling will be measure by the difference of the amount of </a:t>
            </a:r>
            <a:r>
              <a:rPr lang="en-US" dirty="0" err="1"/>
              <a:t>Husimi</a:t>
            </a:r>
            <a:r>
              <a:rPr lang="en-US" dirty="0"/>
              <a:t> in the beginning with the amount after a certain time in the phase space. Any increase of loss means tunneling. </a:t>
            </a:r>
          </a:p>
          <a:p>
            <a:endParaRPr lang="en-US" dirty="0"/>
          </a:p>
          <a:p>
            <a:r>
              <a:rPr lang="en-US" dirty="0"/>
              <a:t>Following the blue ribbon, we have the avoided crossings for the same symmetry sectors, leading to an enhancement of tunneling (</a:t>
            </a:r>
            <a:r>
              <a:rPr lang="en-US" dirty="0" err="1"/>
              <a:t>Husimi</a:t>
            </a:r>
            <a:r>
              <a:rPr lang="en-US" dirty="0"/>
              <a:t> is lost to IN). Now, real crossings cancel the </a:t>
            </a:r>
            <a:r>
              <a:rPr lang="en-US" dirty="0" err="1"/>
              <a:t>tunelling</a:t>
            </a:r>
            <a:r>
              <a:rPr lang="en-US" dirty="0"/>
              <a:t> and protect the states.</a:t>
            </a:r>
          </a:p>
          <a:p>
            <a:endParaRPr lang="en-US" dirty="0"/>
          </a:p>
          <a:p>
            <a:endParaRPr lang="en-US" dirty="0"/>
          </a:p>
          <a:p>
            <a:r>
              <a:rPr lang="en-US" dirty="0"/>
              <a:t>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12</a:t>
            </a:fld>
            <a:endParaRPr lang="pt-BR"/>
          </a:p>
        </p:txBody>
      </p:sp>
    </p:spTree>
    <p:extLst>
      <p:ext uri="{BB962C8B-B14F-4D97-AF65-F5344CB8AC3E}">
        <p14:creationId xmlns:p14="http://schemas.microsoft.com/office/powerpoint/2010/main" val="488684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3541-48FA-F520-65FC-05C5C7723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AFC4E-7D8E-1E7A-E04B-7FD1D76C4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D52BB-0C44-058A-94B2-D62A45B6FEB6}"/>
              </a:ext>
            </a:extLst>
          </p:cNvPr>
          <p:cNvSpPr>
            <a:spLocks noGrp="1"/>
          </p:cNvSpPr>
          <p:nvPr>
            <p:ph type="body" idx="1"/>
          </p:nvPr>
        </p:nvSpPr>
        <p:spPr/>
        <p:txBody>
          <a:bodyPr/>
          <a:lstStyle/>
          <a:p>
            <a:r>
              <a:rPr lang="en-US" dirty="0"/>
              <a:t> The tunneling suppression or enhancement is felt in the regions between ESQPTs (local maximum and saddle point). Therefore, we focus the amount of </a:t>
            </a:r>
            <a:r>
              <a:rPr lang="en-US" dirty="0" err="1"/>
              <a:t>tuneling</a:t>
            </a:r>
            <a:r>
              <a:rPr lang="en-US" dirty="0"/>
              <a:t> from OUT to IN. However, the same can be done for R and L, with the same conclusions. </a:t>
            </a:r>
          </a:p>
          <a:p>
            <a:endParaRPr lang="en-US" dirty="0"/>
          </a:p>
          <a:p>
            <a:r>
              <a:rPr lang="en-US" dirty="0"/>
              <a:t>To quantify the tunneling, we prepare a coherent state in the region OUTSIDE very close to saddle point (having the same energy as local maximum ) and calculate its </a:t>
            </a:r>
            <a:r>
              <a:rPr lang="en-US" dirty="0" err="1"/>
              <a:t>Husimi</a:t>
            </a:r>
            <a:r>
              <a:rPr lang="en-US" dirty="0"/>
              <a:t> function and its volume in the quantum phase space (Monte Carlo integration). Therefore, the effective tunneling will be measure by the difference of the amount of </a:t>
            </a:r>
            <a:r>
              <a:rPr lang="en-US" dirty="0" err="1"/>
              <a:t>Husimi</a:t>
            </a:r>
            <a:r>
              <a:rPr lang="en-US" dirty="0"/>
              <a:t> in the beginning with the amount after a certain time in the phase space. Any increase of loss means tunneling. </a:t>
            </a:r>
          </a:p>
          <a:p>
            <a:endParaRPr lang="en-US" dirty="0"/>
          </a:p>
          <a:p>
            <a:r>
              <a:rPr lang="en-US" dirty="0"/>
              <a:t>Following the blue ribbon, we have the avoided crossings for the same symmetry sectors, leading to an enhancement of tunneling (</a:t>
            </a:r>
            <a:r>
              <a:rPr lang="en-US" dirty="0" err="1"/>
              <a:t>Husimi</a:t>
            </a:r>
            <a:r>
              <a:rPr lang="en-US" dirty="0"/>
              <a:t> is lost to IN). Now, real crossings cancel the </a:t>
            </a:r>
            <a:r>
              <a:rPr lang="en-US" dirty="0" err="1"/>
              <a:t>tunelling</a:t>
            </a:r>
            <a:r>
              <a:rPr lang="en-US" dirty="0"/>
              <a:t> and protect the states.</a:t>
            </a:r>
          </a:p>
          <a:p>
            <a:endParaRPr lang="en-US" dirty="0"/>
          </a:p>
          <a:p>
            <a:endParaRPr lang="en-US" dirty="0"/>
          </a:p>
          <a:p>
            <a:r>
              <a:rPr lang="en-US" dirty="0"/>
              <a:t> </a:t>
            </a:r>
          </a:p>
        </p:txBody>
      </p:sp>
      <p:sp>
        <p:nvSpPr>
          <p:cNvPr id="4" name="Header Placeholder 3">
            <a:extLst>
              <a:ext uri="{FF2B5EF4-FFF2-40B4-BE49-F238E27FC236}">
                <a16:creationId xmlns:a16="http://schemas.microsoft.com/office/drawing/2014/main" id="{EA55F802-C722-E7DA-2A9E-BAF28E245F53}"/>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9AC68520-AD2B-473B-EB89-EF6E97383EEC}"/>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A5B5BEBE-FE5E-B4DF-744D-18C856A2A0F9}"/>
              </a:ext>
            </a:extLst>
          </p:cNvPr>
          <p:cNvSpPr>
            <a:spLocks noGrp="1"/>
          </p:cNvSpPr>
          <p:nvPr>
            <p:ph type="sldNum" sz="quarter" idx="5"/>
          </p:nvPr>
        </p:nvSpPr>
        <p:spPr/>
        <p:txBody>
          <a:bodyPr/>
          <a:lstStyle/>
          <a:p>
            <a:fld id="{6182D694-0936-4211-BA10-D56A24B2144F}" type="slidenum">
              <a:rPr lang="pt-BR" smtClean="0"/>
              <a:t>13</a:t>
            </a:fld>
            <a:endParaRPr lang="pt-BR"/>
          </a:p>
        </p:txBody>
      </p:sp>
    </p:spTree>
    <p:extLst>
      <p:ext uri="{BB962C8B-B14F-4D97-AF65-F5344CB8AC3E}">
        <p14:creationId xmlns:p14="http://schemas.microsoft.com/office/powerpoint/2010/main" val="329629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0806-C586-2F05-6FBC-E9F4E1944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39800-9953-0361-BA1B-F90D152CB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C8B52-05FA-E30C-B372-8035CD23418E}"/>
              </a:ext>
            </a:extLst>
          </p:cNvPr>
          <p:cNvSpPr>
            <a:spLocks noGrp="1"/>
          </p:cNvSpPr>
          <p:nvPr>
            <p:ph type="body" idx="1"/>
          </p:nvPr>
        </p:nvSpPr>
        <p:spPr/>
        <p:txBody>
          <a:bodyPr/>
          <a:lstStyle/>
          <a:p>
            <a:r>
              <a:rPr lang="en-US" dirty="0"/>
              <a:t> The tunneling suppression or enhancement is felt in the regions between ESQPTs (local maximum and saddle point). Therefore, we focus the amount of </a:t>
            </a:r>
            <a:r>
              <a:rPr lang="en-US" dirty="0" err="1"/>
              <a:t>tuneling</a:t>
            </a:r>
            <a:r>
              <a:rPr lang="en-US" dirty="0"/>
              <a:t> from OUT to IN. However, the same can be done for R and L, with the same conclusions. </a:t>
            </a:r>
          </a:p>
          <a:p>
            <a:endParaRPr lang="en-US" dirty="0"/>
          </a:p>
          <a:p>
            <a:r>
              <a:rPr lang="en-US" dirty="0"/>
              <a:t>To quantify the tunneling, we prepare a coherent state in the region OUTSIDE very close to saddle point (having the same energy as local maximum ) and calculate its </a:t>
            </a:r>
            <a:r>
              <a:rPr lang="en-US" dirty="0" err="1"/>
              <a:t>Husimi</a:t>
            </a:r>
            <a:r>
              <a:rPr lang="en-US" dirty="0"/>
              <a:t> function and its volume in the quantum phase space (Monte Carlo integration). Therefore, the effective tunneling will be measure by the difference of the amount of </a:t>
            </a:r>
            <a:r>
              <a:rPr lang="en-US" dirty="0" err="1"/>
              <a:t>Husimi</a:t>
            </a:r>
            <a:r>
              <a:rPr lang="en-US" dirty="0"/>
              <a:t> in the beginning with the amount after a certain time in the phase space. Any increase of loss means tunneling. </a:t>
            </a:r>
          </a:p>
          <a:p>
            <a:endParaRPr lang="en-US" dirty="0"/>
          </a:p>
          <a:p>
            <a:r>
              <a:rPr lang="en-US" dirty="0"/>
              <a:t>Following the blue ribbon, we have the avoided crossings for the same symmetry sectors, leading to an enhancement of tunneling (</a:t>
            </a:r>
            <a:r>
              <a:rPr lang="en-US" dirty="0" err="1"/>
              <a:t>Husimi</a:t>
            </a:r>
            <a:r>
              <a:rPr lang="en-US" dirty="0"/>
              <a:t> is lost to IN). Now, real crossings cancel the </a:t>
            </a:r>
            <a:r>
              <a:rPr lang="en-US" dirty="0" err="1"/>
              <a:t>tunelling</a:t>
            </a:r>
            <a:r>
              <a:rPr lang="en-US" dirty="0"/>
              <a:t> and protect the states.</a:t>
            </a:r>
          </a:p>
          <a:p>
            <a:endParaRPr lang="en-US" dirty="0"/>
          </a:p>
          <a:p>
            <a:endParaRPr lang="en-US" dirty="0"/>
          </a:p>
          <a:p>
            <a:r>
              <a:rPr lang="en-US" dirty="0"/>
              <a:t> </a:t>
            </a:r>
          </a:p>
        </p:txBody>
      </p:sp>
      <p:sp>
        <p:nvSpPr>
          <p:cNvPr id="4" name="Header Placeholder 3">
            <a:extLst>
              <a:ext uri="{FF2B5EF4-FFF2-40B4-BE49-F238E27FC236}">
                <a16:creationId xmlns:a16="http://schemas.microsoft.com/office/drawing/2014/main" id="{46BBCE73-B56F-297C-C49A-A6D4F465A64B}"/>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4E0A3B0F-F9F9-1DAE-75DF-8DF56F4B3FF6}"/>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5696FF47-93E8-D8DA-A05F-0D97D228F2C3}"/>
              </a:ext>
            </a:extLst>
          </p:cNvPr>
          <p:cNvSpPr>
            <a:spLocks noGrp="1"/>
          </p:cNvSpPr>
          <p:nvPr>
            <p:ph type="sldNum" sz="quarter" idx="5"/>
          </p:nvPr>
        </p:nvSpPr>
        <p:spPr/>
        <p:txBody>
          <a:bodyPr/>
          <a:lstStyle/>
          <a:p>
            <a:fld id="{6182D694-0936-4211-BA10-D56A24B2144F}" type="slidenum">
              <a:rPr lang="pt-BR" smtClean="0"/>
              <a:t>14</a:t>
            </a:fld>
            <a:endParaRPr lang="pt-BR"/>
          </a:p>
        </p:txBody>
      </p:sp>
    </p:spTree>
    <p:extLst>
      <p:ext uri="{BB962C8B-B14F-4D97-AF65-F5344CB8AC3E}">
        <p14:creationId xmlns:p14="http://schemas.microsoft.com/office/powerpoint/2010/main" val="114787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Since we understand how it works for 2 photon drive, we can apply the same analysis for 3 and 4 and obtain the Delta protected states. The important change for 3 and 4 photon drive is the symmetry. Instead of parity, creating 3 or 4 symmetry sectors based on each case. The symmetry is associated with Z_3 and Z_4 discrete rotations in phase space. However the same idea is applied, due to the detuning a local maximum (ESQPT) is formed in the middle of the wells, and tunneling suppression can be study by the same procedure. Prepare a coherent state outside and see how much is lost to the local maximum. </a:t>
            </a:r>
            <a:endParaRPr lang="en-US" b="1" dirty="0"/>
          </a:p>
          <a:p>
            <a:pPr>
              <a:buFont typeface="Arial" panose="020B0604020202020204" pitchFamily="34" charset="0"/>
              <a:buNone/>
            </a:pPr>
            <a:endParaRPr lang="en-US" b="1" dirty="0"/>
          </a:p>
          <a:p>
            <a:pPr>
              <a:buFont typeface="Arial" panose="020B0604020202020204" pitchFamily="34" charset="0"/>
              <a:buNone/>
            </a:pPr>
            <a:r>
              <a:rPr lang="en-US" b="1" dirty="0"/>
              <a:t>Expand same characterization to mu= 3 and 4 </a:t>
            </a:r>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a:buFont typeface="Arial" panose="020B0604020202020204" pitchFamily="34" charset="0"/>
              <a:buChar char="•"/>
            </a:pPr>
            <a:r>
              <a:rPr lang="en-US" b="1" dirty="0"/>
              <a:t>Analyze KPOs</a:t>
            </a:r>
            <a:r>
              <a:rPr lang="en-US" dirty="0"/>
              <a:t> for </a:t>
            </a:r>
            <a:r>
              <a:rPr lang="el-GR" dirty="0"/>
              <a:t>μ = 1, 2, 3, 4.</a:t>
            </a:r>
          </a:p>
          <a:p>
            <a:pPr>
              <a:buFont typeface="Arial" panose="020B0604020202020204" pitchFamily="34" charset="0"/>
              <a:buChar char="•"/>
            </a:pPr>
            <a:r>
              <a:rPr lang="en-US" b="1" dirty="0"/>
              <a:t>Classical limit</a:t>
            </a:r>
            <a:r>
              <a:rPr lang="en-US" dirty="0"/>
              <a:t>: identify </a:t>
            </a:r>
            <a:r>
              <a:rPr lang="en-US" b="1" dirty="0"/>
              <a:t>critical points</a:t>
            </a:r>
            <a:r>
              <a:rPr lang="en-US" dirty="0"/>
              <a:t> (ground-state QPTs and ESQPTs).</a:t>
            </a:r>
          </a:p>
          <a:p>
            <a:pPr>
              <a:buFont typeface="Arial" panose="020B0604020202020204" pitchFamily="34" charset="0"/>
              <a:buChar char="•"/>
            </a:pPr>
            <a:r>
              <a:rPr lang="en-US" b="1" dirty="0" err="1"/>
              <a:t>Floquet</a:t>
            </a:r>
            <a:r>
              <a:rPr lang="en-US" b="1" dirty="0"/>
              <a:t> </a:t>
            </a:r>
            <a:r>
              <a:rPr lang="en-US" b="1" dirty="0" err="1"/>
              <a:t>quasienergies</a:t>
            </a:r>
            <a:r>
              <a:rPr lang="en-US" dirty="0"/>
              <a:t>: study level crossings and tunneling.</a:t>
            </a:r>
          </a:p>
          <a:p>
            <a:pPr>
              <a:buNone/>
            </a:pPr>
            <a:r>
              <a:rPr lang="en-US" b="1" dirty="0"/>
              <a:t>Main results</a:t>
            </a:r>
            <a:r>
              <a:rPr lang="en-US" dirty="0"/>
              <a:t>:</a:t>
            </a:r>
          </a:p>
          <a:p>
            <a:pPr>
              <a:buFont typeface="Arial" panose="020B0604020202020204" pitchFamily="34" charset="0"/>
              <a:buChar char="•"/>
            </a:pPr>
            <a:r>
              <a:rPr lang="en-US" b="1" dirty="0"/>
              <a:t>New spectral structures</a:t>
            </a:r>
            <a:r>
              <a:rPr lang="en-US" dirty="0"/>
              <a:t>: real vs avoided crossings depend on symmetry.</a:t>
            </a:r>
          </a:p>
          <a:p>
            <a:pPr>
              <a:buFont typeface="Arial" panose="020B0604020202020204" pitchFamily="34" charset="0"/>
              <a:buChar char="•"/>
            </a:pPr>
            <a:r>
              <a:rPr lang="en-US" b="1" dirty="0"/>
              <a:t>Effective control</a:t>
            </a:r>
            <a:r>
              <a:rPr lang="en-US" dirty="0"/>
              <a:t> of tunneling via interference.</a:t>
            </a:r>
          </a:p>
          <a:p>
            <a:pPr>
              <a:buFont typeface="Arial" panose="020B0604020202020204" pitchFamily="34" charset="0"/>
              <a:buChar char="•"/>
            </a:pPr>
            <a:r>
              <a:rPr lang="en-US" b="1" dirty="0"/>
              <a:t>Possibility to engineer robust qubit manifolds</a:t>
            </a:r>
            <a:r>
              <a:rPr lang="en-US" dirty="0"/>
              <a:t> by choosing </a:t>
            </a:r>
            <a:r>
              <a:rPr lang="el-GR" dirty="0"/>
              <a:t>μ </a:t>
            </a:r>
            <a:r>
              <a:rPr lang="en-US" dirty="0"/>
              <a:t>and parameters carefully.</a:t>
            </a:r>
          </a:p>
          <a:p>
            <a:endParaRPr lang="en-US" dirty="0"/>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15</a:t>
            </a:fld>
            <a:endParaRPr lang="pt-BR"/>
          </a:p>
        </p:txBody>
      </p:sp>
    </p:spTree>
    <p:extLst>
      <p:ext uri="{BB962C8B-B14F-4D97-AF65-F5344CB8AC3E}">
        <p14:creationId xmlns:p14="http://schemas.microsoft.com/office/powerpoint/2010/main" val="2018516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by 3-photon drive. Above the max, we see the split energies from different symmetries. Below the ESQPT tunneling takes place and the interplay between the crossings are important. Unfortunately, the game is highly non-trivial. Take one of the highest tunneling, we see clearly  an avoided crossings from the green but a real crossing for the other two symmetries. And that seems to be the trend. For the suppression, it is something in between, we saw that whenever you have a real crossing from one, you have a avoided to the other (favoring tunneling). The best the system can get is some5ying in between. </a:t>
            </a:r>
          </a:p>
          <a:p>
            <a:endParaRPr lang="en-US" dirty="0"/>
          </a:p>
          <a:p>
            <a:r>
              <a:rPr lang="en-US" dirty="0"/>
              <a:t>Now for the 4-photon drive, instead of 3 we have 4 symmetry sectors. Now, real and avoided crossing is appear in pairs. The battle between avoided and real, tunneling prevails. We have the dips into the inside space due to tunneling. The suppression again come from something in between. No trend was found.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16</a:t>
            </a:fld>
            <a:endParaRPr lang="pt-BR"/>
          </a:p>
        </p:txBody>
      </p:sp>
    </p:spTree>
    <p:extLst>
      <p:ext uri="{BB962C8B-B14F-4D97-AF65-F5344CB8AC3E}">
        <p14:creationId xmlns:p14="http://schemas.microsoft.com/office/powerpoint/2010/main" val="70935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How this becomes useful in regards of qubits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rPr>
              <a:t>For 4 photon, It has already been realized 4-legged cat states. In fact, the </a:t>
            </a:r>
            <a:r>
              <a:rPr kumimoji="0" lang="en-US" altLang="en-US" sz="1200" b="1" i="0" u="none" strike="noStrike" cap="none" normalizeH="0" baseline="0" dirty="0" err="1">
                <a:ln>
                  <a:noFill/>
                </a:ln>
                <a:solidFill>
                  <a:schemeClr val="tx1"/>
                </a:solidFill>
                <a:effectLst/>
                <a:latin typeface="Arial" panose="020B0604020202020204" pitchFamily="34" charset="0"/>
              </a:rPr>
              <a:t>degenerancy</a:t>
            </a:r>
            <a:r>
              <a:rPr kumimoji="0" lang="en-US" altLang="en-US" sz="1200" b="1" i="0" u="none" strike="noStrike" cap="none" normalizeH="0" baseline="0" dirty="0">
                <a:ln>
                  <a:noFill/>
                </a:ln>
                <a:solidFill>
                  <a:schemeClr val="tx1"/>
                </a:solidFill>
                <a:effectLst/>
                <a:latin typeface="Arial" panose="020B0604020202020204" pitchFamily="34" charset="0"/>
              </a:rPr>
              <a:t> by pairs has been used to autonomous quantum error correction. For 4 photon drive we have the 4 degenerated GS, but parity is still a symmetry where for even lays the blocks 0 and 2 and odd 1 and 3. So any </a:t>
            </a:r>
            <a:r>
              <a:rPr kumimoji="0" lang="en-US" altLang="en-US" sz="1200" b="1" i="0" u="none" strike="noStrike" cap="none" normalizeH="0" baseline="0" dirty="0" err="1">
                <a:ln>
                  <a:noFill/>
                </a:ln>
                <a:solidFill>
                  <a:schemeClr val="tx1"/>
                </a:solidFill>
                <a:effectLst/>
                <a:latin typeface="Arial" panose="020B0604020202020204" pitchFamily="34" charset="0"/>
              </a:rPr>
              <a:t>degenerancy</a:t>
            </a:r>
            <a:r>
              <a:rPr kumimoji="0" lang="en-US" altLang="en-US" sz="1200" b="1" i="0" u="none" strike="noStrike" cap="none" normalizeH="0" baseline="0" dirty="0">
                <a:ln>
                  <a:noFill/>
                </a:ln>
                <a:solidFill>
                  <a:schemeClr val="tx1"/>
                </a:solidFill>
                <a:effectLst/>
                <a:latin typeface="Arial" panose="020B0604020202020204" pitchFamily="34" charset="0"/>
              </a:rPr>
              <a:t> must be between even and odd. For this case, they engineering states from odd parity as </a:t>
            </a:r>
            <a:r>
              <a:rPr kumimoji="0" lang="en-US" altLang="en-US" sz="1200" b="1" i="0" u="none" strike="noStrike" cap="none" normalizeH="0" baseline="0" dirty="0" err="1">
                <a:ln>
                  <a:noFill/>
                </a:ln>
                <a:solidFill>
                  <a:schemeClr val="tx1"/>
                </a:solidFill>
                <a:effectLst/>
                <a:latin typeface="Arial" panose="020B0604020202020204" pitchFamily="34" charset="0"/>
              </a:rPr>
              <a:t>thei</a:t>
            </a:r>
            <a:r>
              <a:rPr kumimoji="0" lang="en-US" altLang="en-US" sz="1200" b="1" i="0" u="none" strike="noStrike" cap="none" normalizeH="0" baseline="0" dirty="0">
                <a:ln>
                  <a:noFill/>
                </a:ln>
                <a:solidFill>
                  <a:schemeClr val="tx1"/>
                </a:solidFill>
                <a:effectLst/>
                <a:latin typeface="Arial" panose="020B0604020202020204" pitchFamily="34" charset="0"/>
              </a:rPr>
              <a:t> logical qubits and the correspondent degenerate state as ancilla for corrections.  The gap between the logical odd states becomes an additional protection that I was achieved by detuning.  Photon-drive resistant, since 1 goes 0 and 3 goes 2.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Otherwise, for 3-photon drive we haven’t found any experiment done in regards to qubits. However, we have been in contact to a member of Dr. Alexandre Grimm group in </a:t>
            </a:r>
            <a:r>
              <a:rPr kumimoji="0" lang="en-US" altLang="en-US" sz="1200" b="1" i="0" u="none" strike="noStrike" cap="none" normalizeH="0" baseline="0" dirty="0" err="1">
                <a:ln>
                  <a:noFill/>
                </a:ln>
                <a:solidFill>
                  <a:schemeClr val="tx1"/>
                </a:solidFill>
                <a:effectLst/>
                <a:latin typeface="Arial" panose="020B0604020202020204" pitchFamily="34" charset="0"/>
              </a:rPr>
              <a:t>Swisterland</a:t>
            </a:r>
            <a:r>
              <a:rPr kumimoji="0" lang="en-US" altLang="en-US" sz="1200" b="1" i="0" u="none" strike="noStrike" cap="none" normalizeH="0" baseline="0" dirty="0">
                <a:ln>
                  <a:noFill/>
                </a:ln>
                <a:solidFill>
                  <a:schemeClr val="tx1"/>
                </a:solidFill>
                <a:effectLst/>
                <a:latin typeface="Arial" panose="020B0604020202020204" pitchFamily="34" charset="0"/>
              </a:rPr>
              <a:t>, where they are working exactly on the 3 photon case to build qutrits. Same resistance to one-photon loss was observed getting </a:t>
            </a:r>
            <a:r>
              <a:rPr kumimoji="0" lang="en-US" altLang="en-US" sz="1200" b="1" i="0" u="none" strike="noStrike" cap="none" normalizeH="0" baseline="0" dirty="0" err="1">
                <a:ln>
                  <a:noFill/>
                </a:ln>
                <a:solidFill>
                  <a:schemeClr val="tx1"/>
                </a:solidFill>
                <a:effectLst/>
                <a:latin typeface="Arial" panose="020B0604020202020204" pitchFamily="34" charset="0"/>
              </a:rPr>
              <a:t>exciment</a:t>
            </a:r>
            <a:r>
              <a:rPr kumimoji="0" lang="en-US" altLang="en-US" sz="1200" b="1" i="0" u="none" strike="noStrike" cap="none" normalizeH="0" baseline="0" dirty="0">
                <a:ln>
                  <a:noFill/>
                </a:ln>
                <a:solidFill>
                  <a:schemeClr val="tx1"/>
                </a:solidFill>
                <a:effectLst/>
                <a:latin typeface="Arial" panose="020B0604020202020204" pitchFamily="34" charset="0"/>
              </a:rPr>
              <a:t> in this avenue. However, we already predict that canceling the tunneling effective as for 2 photon drive will be a caveat.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Extending the Δ-Kerr-cat idea</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Not limited to 2-photon squeezing.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Can explore </a:t>
            </a:r>
            <a:r>
              <a:rPr kumimoji="0" lang="en-US" altLang="en-US" sz="1200" b="1" i="0" u="none" strike="noStrike" cap="none" normalizeH="0" baseline="0" dirty="0">
                <a:ln>
                  <a:noFill/>
                </a:ln>
                <a:solidFill>
                  <a:schemeClr val="tx1"/>
                </a:solidFill>
                <a:effectLst/>
                <a:latin typeface="Arial" panose="020B0604020202020204" pitchFamily="34" charset="0"/>
              </a:rPr>
              <a:t>3-photon, 4-photon driven architectures</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More control</a:t>
            </a:r>
            <a:r>
              <a:rPr kumimoji="0" lang="en-US" altLang="en-US" sz="1200" b="0" i="0" u="none" strike="noStrike" cap="none" normalizeH="0" baseline="0" dirty="0">
                <a:ln>
                  <a:noFill/>
                </a:ln>
                <a:solidFill>
                  <a:schemeClr val="tx1"/>
                </a:solidFill>
                <a:effectLst/>
                <a:latin typeface="Arial" panose="020B0604020202020204" pitchFamily="34" charset="0"/>
              </a:rPr>
              <a:t> over phase space topology and protection: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Symmetry-protected subspaces.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Tunable tunneling barriers via driving.</a:t>
            </a:r>
          </a:p>
          <a:p>
            <a:endParaRPr lang="en-US" dirty="0"/>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17</a:t>
            </a:fld>
            <a:endParaRPr lang="pt-BR"/>
          </a:p>
        </p:txBody>
      </p:sp>
    </p:spTree>
    <p:extLst>
      <p:ext uri="{BB962C8B-B14F-4D97-AF65-F5344CB8AC3E}">
        <p14:creationId xmlns:p14="http://schemas.microsoft.com/office/powerpoint/2010/main" val="278877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To conclude, we cover a systematic analysis to describe tunneling for multi-photon driven KPOs. From Wigner-von Neuman theorem, we could relate tunneling suppression to real crossings in the energy levels and </a:t>
            </a:r>
            <a:r>
              <a:rPr kumimoji="0" lang="en-US" altLang="en-US" sz="1200" b="0" i="0" u="none" strike="noStrike" cap="none" normalizeH="0" baseline="0" dirty="0" err="1">
                <a:ln>
                  <a:noFill/>
                </a:ln>
                <a:solidFill>
                  <a:schemeClr val="tx1"/>
                </a:solidFill>
                <a:effectLst/>
                <a:latin typeface="Arial" panose="020B0604020202020204" pitchFamily="34" charset="0"/>
              </a:rPr>
              <a:t>tunnling</a:t>
            </a:r>
            <a:r>
              <a:rPr kumimoji="0" lang="en-US" altLang="en-US" sz="1200" b="0" i="0" u="none" strike="noStrike" cap="none" normalizeH="0" baseline="0" dirty="0">
                <a:ln>
                  <a:noFill/>
                </a:ln>
                <a:solidFill>
                  <a:schemeClr val="tx1"/>
                </a:solidFill>
                <a:effectLst/>
                <a:latin typeface="Arial" panose="020B0604020202020204" pitchFamily="34" charset="0"/>
              </a:rPr>
              <a:t> enhancement for avoided crossings. All was possible by controlling the detuning. The same has been applied to engineering qubits with autonomous quantum error correction and can be possibly used to engineer qutrit with 3-photon drive. From now, we want to bring dissipation that we have not considered already and characterize coupled KPOs.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We extend Δ-Kerr-cat ideas to </a:t>
            </a:r>
            <a:r>
              <a:rPr kumimoji="0" lang="en-US" altLang="en-US" sz="1200" b="1" i="0" u="none" strike="noStrike" cap="none" normalizeH="0" baseline="0" dirty="0">
                <a:ln>
                  <a:noFill/>
                </a:ln>
                <a:solidFill>
                  <a:schemeClr val="tx1"/>
                </a:solidFill>
                <a:effectLst/>
                <a:latin typeface="Arial" panose="020B0604020202020204" pitchFamily="34" charset="0"/>
              </a:rPr>
              <a:t>multi-photon driven KPOs</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Symmetry and tunneling control</a:t>
            </a:r>
            <a:r>
              <a:rPr kumimoji="0" lang="en-US" altLang="en-US" sz="1200" b="0" i="0" u="none" strike="noStrike" cap="none" normalizeH="0" baseline="0" dirty="0">
                <a:ln>
                  <a:noFill/>
                </a:ln>
                <a:solidFill>
                  <a:schemeClr val="tx1"/>
                </a:solidFill>
                <a:effectLst/>
                <a:latin typeface="Arial" panose="020B0604020202020204" pitchFamily="34" charset="0"/>
              </a:rPr>
              <a:t> are crucial tools for future qubit designs.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Opens new directions in </a:t>
            </a:r>
            <a:r>
              <a:rPr kumimoji="0" lang="en-US" altLang="en-US" sz="1200" b="1" i="0" u="none" strike="noStrike" cap="none" normalizeH="0" baseline="0" dirty="0">
                <a:ln>
                  <a:noFill/>
                </a:ln>
                <a:solidFill>
                  <a:schemeClr val="tx1"/>
                </a:solidFill>
                <a:effectLst/>
                <a:latin typeface="Arial" panose="020B0604020202020204" pitchFamily="34" charset="0"/>
              </a:rPr>
              <a:t>quantum error protection</a:t>
            </a:r>
            <a:r>
              <a:rPr kumimoji="0" lang="en-US" altLang="en-US" sz="1200" b="0" i="0" u="none" strike="noStrike" cap="none" normalizeH="0" baseline="0" dirty="0">
                <a:ln>
                  <a:noFill/>
                </a:ln>
                <a:solidFill>
                  <a:schemeClr val="tx1"/>
                </a:solidFill>
                <a:effectLst/>
                <a:latin typeface="Arial" panose="020B0604020202020204" pitchFamily="34" charset="0"/>
              </a:rPr>
              <a:t> and </a:t>
            </a:r>
            <a:r>
              <a:rPr kumimoji="0" lang="en-US" altLang="en-US" sz="1200" b="1" i="0" u="none" strike="noStrike" cap="none" normalizeH="0" baseline="0" dirty="0" err="1">
                <a:ln>
                  <a:noFill/>
                </a:ln>
                <a:solidFill>
                  <a:schemeClr val="tx1"/>
                </a:solidFill>
                <a:effectLst/>
                <a:latin typeface="Arial" panose="020B0604020202020204" pitchFamily="34" charset="0"/>
              </a:rPr>
              <a:t>Floquet</a:t>
            </a:r>
            <a:r>
              <a:rPr kumimoji="0" lang="en-US" altLang="en-US" sz="1200" b="1" i="0" u="none" strike="noStrike" cap="none" normalizeH="0" baseline="0" dirty="0">
                <a:ln>
                  <a:noFill/>
                </a:ln>
                <a:solidFill>
                  <a:schemeClr val="tx1"/>
                </a:solidFill>
                <a:effectLst/>
                <a:latin typeface="Arial" panose="020B0604020202020204" pitchFamily="34" charset="0"/>
              </a:rPr>
              <a:t>-engineered quantum systems</a:t>
            </a:r>
            <a:endParaRPr kumimoji="0" lang="en-US" altLang="en-US" sz="12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18</a:t>
            </a:fld>
            <a:endParaRPr lang="pt-BR"/>
          </a:p>
        </p:txBody>
      </p:sp>
    </p:spTree>
    <p:extLst>
      <p:ext uri="{BB962C8B-B14F-4D97-AF65-F5344CB8AC3E}">
        <p14:creationId xmlns:p14="http://schemas.microsoft.com/office/powerpoint/2010/main" val="188578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by K to have 2 parameters dependency. Depend on the ratio. Neff plays the role of how many levels we have inside the potential. As we increase Neff we increase the parameters. In actual experiments, just make these parameters really big.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20</a:t>
            </a:fld>
            <a:endParaRPr lang="pt-BR"/>
          </a:p>
        </p:txBody>
      </p:sp>
    </p:spTree>
    <p:extLst>
      <p:ext uri="{BB962C8B-B14F-4D97-AF65-F5344CB8AC3E}">
        <p14:creationId xmlns:p14="http://schemas.microsoft.com/office/powerpoint/2010/main" val="124685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a:t>
            </a:r>
            <a:r>
              <a:rPr lang="en-US" sz="2800" b="1" dirty="0" err="1"/>
              <a:t>However,It</a:t>
            </a:r>
            <a:r>
              <a:rPr lang="en-US" sz="2800" b="1" dirty="0"/>
              <a: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2</a:t>
            </a:fld>
            <a:endParaRPr lang="pt-BR"/>
          </a:p>
        </p:txBody>
      </p:sp>
    </p:spTree>
    <p:extLst>
      <p:ext uri="{BB962C8B-B14F-4D97-AF65-F5344CB8AC3E}">
        <p14:creationId xmlns:p14="http://schemas.microsoft.com/office/powerpoint/2010/main" val="3843930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surface, called </a:t>
            </a:r>
            <a:r>
              <a:rPr lang="en-US" dirty="0" err="1"/>
              <a:t>metapotential</a:t>
            </a:r>
            <a:r>
              <a:rPr lang="en-US" dirty="0"/>
              <a:t> diff from potential is not K +P.  Now if the </a:t>
            </a:r>
            <a:r>
              <a:rPr lang="en-US" dirty="0" err="1"/>
              <a:t>metapotential</a:t>
            </a:r>
            <a:r>
              <a:rPr lang="en-US" dirty="0"/>
              <a:t>, we can have a framework of the Quantum system. We can see the diff formats of the </a:t>
            </a:r>
            <a:r>
              <a:rPr lang="en-US" dirty="0" err="1"/>
              <a:t>matapotential</a:t>
            </a:r>
            <a:r>
              <a:rPr lang="en-US" dirty="0"/>
              <a:t> with those parameters. They want that we focus on is the </a:t>
            </a:r>
            <a:r>
              <a:rPr lang="en-US" dirty="0" err="1"/>
              <a:t>dowuble</a:t>
            </a:r>
            <a:r>
              <a:rPr lang="en-US" dirty="0"/>
              <a:t> well.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21</a:t>
            </a:fld>
            <a:endParaRPr lang="pt-BR"/>
          </a:p>
        </p:txBody>
      </p:sp>
    </p:spTree>
    <p:extLst>
      <p:ext uri="{BB962C8B-B14F-4D97-AF65-F5344CB8AC3E}">
        <p14:creationId xmlns:p14="http://schemas.microsoft.com/office/powerpoint/2010/main" val="192897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A9BDF-95F4-A720-A8B8-E5280A2DA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81B86-E418-411C-CC04-C10B9E61C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C6998-338A-7AE5-9E4F-BD4B2ED3AC49}"/>
              </a:ext>
            </a:extLst>
          </p:cNvPr>
          <p:cNvSpPr>
            <a:spLocks noGrp="1"/>
          </p:cNvSpPr>
          <p:nvPr>
            <p:ph type="body" idx="1"/>
          </p:nvPr>
        </p:nvSpPr>
        <p:spPr/>
        <p:txBody>
          <a:bodyPr/>
          <a:lstStyle/>
          <a:p>
            <a:r>
              <a:rPr lang="en-US" dirty="0"/>
              <a:t>Following the vertical line. Multiple energy levels, </a:t>
            </a:r>
            <a:r>
              <a:rPr lang="en-US" sz="1800" b="0" i="0" dirty="0">
                <a:solidFill>
                  <a:srgbClr val="000000"/>
                </a:solidFill>
                <a:effectLst/>
                <a:latin typeface="CMR10"/>
              </a:rPr>
              <a:t>The ESQPT critical energy value marks the boundary between two regions with different dominating symmetries.  Why tunneling is good. Protection. Simone works LMG model (spin model). Where they also had this </a:t>
            </a:r>
            <a:r>
              <a:rPr lang="en-US" sz="1800" b="0" i="0" dirty="0" err="1">
                <a:solidFill>
                  <a:srgbClr val="000000"/>
                </a:solidFill>
                <a:effectLst/>
                <a:latin typeface="CMR10"/>
              </a:rPr>
              <a:t>leminiscate</a:t>
            </a:r>
            <a:r>
              <a:rPr lang="en-US" sz="1800" b="0" i="0" dirty="0">
                <a:solidFill>
                  <a:srgbClr val="000000"/>
                </a:solidFill>
                <a:effectLst/>
                <a:latin typeface="CMR10"/>
              </a:rPr>
              <a:t>. </a:t>
            </a:r>
            <a:r>
              <a:rPr lang="en-US" sz="1800" b="0" i="0" dirty="0" err="1">
                <a:solidFill>
                  <a:srgbClr val="000000"/>
                </a:solidFill>
                <a:effectLst/>
                <a:latin typeface="CMR10"/>
              </a:rPr>
              <a:t>Expotential</a:t>
            </a:r>
            <a:r>
              <a:rPr lang="en-US" sz="1800" b="0" i="0" dirty="0">
                <a:solidFill>
                  <a:srgbClr val="000000"/>
                </a:solidFill>
                <a:effectLst/>
                <a:latin typeface="CMR10"/>
              </a:rPr>
              <a:t> grow in one direction. Time-reversal protocol to instead of spread, squeeze it. Why does energy concentrate physically? </a:t>
            </a:r>
            <a:br>
              <a:rPr lang="en-US" dirty="0"/>
            </a:br>
            <a:r>
              <a:rPr lang="en-US" dirty="0"/>
              <a:t> </a:t>
            </a:r>
          </a:p>
        </p:txBody>
      </p:sp>
      <p:sp>
        <p:nvSpPr>
          <p:cNvPr id="4" name="Header Placeholder 3">
            <a:extLst>
              <a:ext uri="{FF2B5EF4-FFF2-40B4-BE49-F238E27FC236}">
                <a16:creationId xmlns:a16="http://schemas.microsoft.com/office/drawing/2014/main" id="{0148F774-A5BA-F3C2-013D-C1D4B8E68836}"/>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E5560C8E-33EF-C534-84B0-CE3CD7C2D852}"/>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ADE5DA0B-044D-05A2-BB8A-D5685F5FF9D0}"/>
              </a:ext>
            </a:extLst>
          </p:cNvPr>
          <p:cNvSpPr>
            <a:spLocks noGrp="1"/>
          </p:cNvSpPr>
          <p:nvPr>
            <p:ph type="sldNum" sz="quarter" idx="5"/>
          </p:nvPr>
        </p:nvSpPr>
        <p:spPr/>
        <p:txBody>
          <a:bodyPr/>
          <a:lstStyle/>
          <a:p>
            <a:fld id="{6182D694-0936-4211-BA10-D56A24B2144F}" type="slidenum">
              <a:rPr lang="pt-BR" smtClean="0"/>
              <a:t>22</a:t>
            </a:fld>
            <a:endParaRPr lang="pt-BR"/>
          </a:p>
        </p:txBody>
      </p:sp>
    </p:spTree>
    <p:extLst>
      <p:ext uri="{BB962C8B-B14F-4D97-AF65-F5344CB8AC3E}">
        <p14:creationId xmlns:p14="http://schemas.microsoft.com/office/powerpoint/2010/main" val="3966759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Anallogy</a:t>
            </a:r>
            <a:r>
              <a:rPr lang="en-US" dirty="0"/>
              <a:t>. All kinds of Phase transitions. 2 types of ESQPT. Tunneling. What we did and put on </a:t>
            </a:r>
            <a:r>
              <a:rPr lang="en-US" dirty="0" err="1"/>
              <a:t>arvix</a:t>
            </a:r>
            <a:r>
              <a:rPr lang="en-US" dirty="0"/>
              <a:t> las month, is doing this same analysis not just for 2 photons drive. Drive mu. We characterized all the possible transition for each case as QPT  and ESQPT. Give examples.  </a:t>
            </a:r>
            <a:r>
              <a:rPr lang="en-US" dirty="0" err="1"/>
              <a:t>Untable</a:t>
            </a:r>
            <a:r>
              <a:rPr lang="en-US" dirty="0"/>
              <a:t> and stable points appear from </a:t>
            </a:r>
            <a:r>
              <a:rPr lang="en-US" dirty="0" err="1"/>
              <a:t>bifuractions</a:t>
            </a:r>
            <a:r>
              <a:rPr lang="en-US" dirty="0"/>
              <a:t>. </a:t>
            </a:r>
          </a:p>
          <a:p>
            <a:endParaRPr lang="en-US" dirty="0"/>
          </a:p>
          <a:p>
            <a:r>
              <a:rPr lang="en-US" dirty="0"/>
              <a:t>QPTs: GS change. QPT and EQPT high QFI, High precision. Very sensitive in the parameter. QFI is fidelity susceptibility. Mention tunneling. </a:t>
            </a:r>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23</a:t>
            </a:fld>
            <a:endParaRPr lang="pt-BR"/>
          </a:p>
        </p:txBody>
      </p:sp>
    </p:spTree>
    <p:extLst>
      <p:ext uri="{BB962C8B-B14F-4D97-AF65-F5344CB8AC3E}">
        <p14:creationId xmlns:p14="http://schemas.microsoft.com/office/powerpoint/2010/main" val="370013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8100E-DCC9-D341-D67A-4B697A89D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9C15C-DC95-04F7-2DCC-DC9DDC5CF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47D46-7479-61A1-689D-2879402606F0}"/>
              </a:ext>
            </a:extLst>
          </p:cNvPr>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a:t>
            </a:r>
            <a:r>
              <a:rPr lang="en-US" sz="2800" b="1" dirty="0" err="1"/>
              <a:t>However,It</a:t>
            </a:r>
            <a:r>
              <a:rPr lang="en-US" sz="2800" b="1" dirty="0"/>
              <a: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a:extLst>
              <a:ext uri="{FF2B5EF4-FFF2-40B4-BE49-F238E27FC236}">
                <a16:creationId xmlns:a16="http://schemas.microsoft.com/office/drawing/2014/main" id="{0688ABF3-D44F-D3B4-9D06-D680E08601BD}"/>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8A94A723-6270-86ED-5870-F7040D775071}"/>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6374C075-3E18-DF28-1BEA-44AEA6204ED0}"/>
              </a:ext>
            </a:extLst>
          </p:cNvPr>
          <p:cNvSpPr>
            <a:spLocks noGrp="1"/>
          </p:cNvSpPr>
          <p:nvPr>
            <p:ph type="sldNum" sz="quarter" idx="5"/>
          </p:nvPr>
        </p:nvSpPr>
        <p:spPr/>
        <p:txBody>
          <a:bodyPr/>
          <a:lstStyle/>
          <a:p>
            <a:fld id="{6182D694-0936-4211-BA10-D56A24B2144F}" type="slidenum">
              <a:rPr lang="pt-BR" smtClean="0"/>
              <a:t>3</a:t>
            </a:fld>
            <a:endParaRPr lang="pt-BR"/>
          </a:p>
        </p:txBody>
      </p:sp>
    </p:spTree>
    <p:extLst>
      <p:ext uri="{BB962C8B-B14F-4D97-AF65-F5344CB8AC3E}">
        <p14:creationId xmlns:p14="http://schemas.microsoft.com/office/powerpoint/2010/main" val="53966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DCD7-079D-4FCA-21AF-B85E38A13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A30FB-2698-CCD2-6CE7-4085FD480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4458A-0C9B-7CFE-B225-C7857461EFB6}"/>
              </a:ext>
            </a:extLst>
          </p:cNvPr>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a:t>
            </a:r>
            <a:r>
              <a:rPr lang="en-US" sz="2800" b="1" dirty="0" err="1"/>
              <a:t>However,It</a:t>
            </a:r>
            <a:r>
              <a:rPr lang="en-US" sz="2800" b="1" dirty="0"/>
              <a: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a:extLst>
              <a:ext uri="{FF2B5EF4-FFF2-40B4-BE49-F238E27FC236}">
                <a16:creationId xmlns:a16="http://schemas.microsoft.com/office/drawing/2014/main" id="{4A381ED7-5B06-2351-6B92-322EB0ED7DD3}"/>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51F4C502-ECC2-2ED4-799D-1FF383CAC2DE}"/>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84397798-18D6-34C0-0D08-4EAC7628EFCE}"/>
              </a:ext>
            </a:extLst>
          </p:cNvPr>
          <p:cNvSpPr>
            <a:spLocks noGrp="1"/>
          </p:cNvSpPr>
          <p:nvPr>
            <p:ph type="sldNum" sz="quarter" idx="5"/>
          </p:nvPr>
        </p:nvSpPr>
        <p:spPr/>
        <p:txBody>
          <a:bodyPr/>
          <a:lstStyle/>
          <a:p>
            <a:fld id="{6182D694-0936-4211-BA10-D56A24B2144F}" type="slidenum">
              <a:rPr lang="pt-BR" smtClean="0"/>
              <a:t>4</a:t>
            </a:fld>
            <a:endParaRPr lang="pt-BR"/>
          </a:p>
        </p:txBody>
      </p:sp>
    </p:spTree>
    <p:extLst>
      <p:ext uri="{BB962C8B-B14F-4D97-AF65-F5344CB8AC3E}">
        <p14:creationId xmlns:p14="http://schemas.microsoft.com/office/powerpoint/2010/main" val="401948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965B-64EC-5A85-4F98-C0B4867B7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9825A-05AB-486E-D9E7-630064E1D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CA260-1113-5118-627D-BC6340495298}"/>
              </a:ext>
            </a:extLst>
          </p:cNvPr>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Transition probability (Rabi oscillations).However, It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a:extLst>
              <a:ext uri="{FF2B5EF4-FFF2-40B4-BE49-F238E27FC236}">
                <a16:creationId xmlns:a16="http://schemas.microsoft.com/office/drawing/2014/main" id="{EA02AF14-F9F3-1387-BE5F-FE7331B91CAD}"/>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8EF0146A-0AD2-DC11-A568-0774B0B66D1E}"/>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81FAF72F-B55E-B241-7F67-87FD5FD57F62}"/>
              </a:ext>
            </a:extLst>
          </p:cNvPr>
          <p:cNvSpPr>
            <a:spLocks noGrp="1"/>
          </p:cNvSpPr>
          <p:nvPr>
            <p:ph type="sldNum" sz="quarter" idx="5"/>
          </p:nvPr>
        </p:nvSpPr>
        <p:spPr/>
        <p:txBody>
          <a:bodyPr/>
          <a:lstStyle/>
          <a:p>
            <a:fld id="{6182D694-0936-4211-BA10-D56A24B2144F}" type="slidenum">
              <a:rPr lang="pt-BR" smtClean="0"/>
              <a:t>5</a:t>
            </a:fld>
            <a:endParaRPr lang="pt-BR"/>
          </a:p>
        </p:txBody>
      </p:sp>
    </p:spTree>
    <p:extLst>
      <p:ext uri="{BB962C8B-B14F-4D97-AF65-F5344CB8AC3E}">
        <p14:creationId xmlns:p14="http://schemas.microsoft.com/office/powerpoint/2010/main" val="283827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94D0D-0D3A-429D-4CB3-88CE47EC1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FB2C8-0848-B959-2001-8EEEA6AF9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3E37-F538-4597-F914-07E1E7F5BF2F}"/>
              </a:ext>
            </a:extLst>
          </p:cNvPr>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Transition probability (Rabi oscillations).However, It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a:extLst>
              <a:ext uri="{FF2B5EF4-FFF2-40B4-BE49-F238E27FC236}">
                <a16:creationId xmlns:a16="http://schemas.microsoft.com/office/drawing/2014/main" id="{3794A100-16E7-6B41-2454-9828B1D78C42}"/>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A8BD2F1F-2E0D-1B12-805E-BE5CEA2D41CC}"/>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FDE2AA7B-E66D-25AD-F439-8657CFA1B003}"/>
              </a:ext>
            </a:extLst>
          </p:cNvPr>
          <p:cNvSpPr>
            <a:spLocks noGrp="1"/>
          </p:cNvSpPr>
          <p:nvPr>
            <p:ph type="sldNum" sz="quarter" idx="5"/>
          </p:nvPr>
        </p:nvSpPr>
        <p:spPr/>
        <p:txBody>
          <a:bodyPr/>
          <a:lstStyle/>
          <a:p>
            <a:fld id="{6182D694-0936-4211-BA10-D56A24B2144F}" type="slidenum">
              <a:rPr lang="pt-BR" smtClean="0"/>
              <a:t>6</a:t>
            </a:fld>
            <a:endParaRPr lang="pt-BR"/>
          </a:p>
        </p:txBody>
      </p:sp>
    </p:spTree>
    <p:extLst>
      <p:ext uri="{BB962C8B-B14F-4D97-AF65-F5344CB8AC3E}">
        <p14:creationId xmlns:p14="http://schemas.microsoft.com/office/powerpoint/2010/main" val="143211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BEC4-D0A1-3F93-5E35-FA72F09C5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C34B8-7F92-1816-64CC-0CBD97993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E0702-40F9-002B-A527-722993A09940}"/>
              </a:ext>
            </a:extLst>
          </p:cNvPr>
          <p:cNvSpPr>
            <a:spLocks noGrp="1"/>
          </p:cNvSpPr>
          <p:nvPr>
            <p:ph type="body" idx="1"/>
          </p:nvPr>
        </p:nvSpPr>
        <p:spPr/>
        <p:txBody>
          <a:bodyPr/>
          <a:lstStyle/>
          <a:p>
            <a:pPr>
              <a:buNone/>
            </a:pPr>
            <a:endParaRPr lang="en-US" sz="2800" b="1" dirty="0"/>
          </a:p>
          <a:p>
            <a:pPr>
              <a:buNone/>
            </a:pPr>
            <a:r>
              <a:rPr lang="en-US" sz="2800" b="1" dirty="0"/>
              <a:t>Well-know Kerr-cat qubits from KPO. Detuning = 0. Cat states inside the DW with decreasing </a:t>
            </a:r>
            <a:r>
              <a:rPr lang="en-US" sz="2800" b="1" dirty="0" err="1"/>
              <a:t>expotential</a:t>
            </a:r>
            <a:r>
              <a:rPr lang="en-US" sz="2800" b="1" dirty="0"/>
              <a:t> crossing due to tunneling. Important to cancel tunneling to preserve the cat state/qubit.</a:t>
            </a:r>
          </a:p>
          <a:p>
            <a:pPr>
              <a:buNone/>
            </a:pPr>
            <a:endParaRPr lang="en-US" sz="2800" b="1" dirty="0"/>
          </a:p>
          <a:p>
            <a:pPr>
              <a:buNone/>
            </a:pPr>
            <a:r>
              <a:rPr lang="en-US" sz="2800" b="1" dirty="0"/>
              <a:t>Once we make detuning != 0, new pathways to tunnel are created. Transition probability (Rabi oscillations).However, It has been showed that suitably choosing Delta, tunnelling is suppressed. Found for even integer numbers. Confirm by WKB theory, they saw that level crossings leads to the suppress.</a:t>
            </a:r>
          </a:p>
          <a:p>
            <a:pPr>
              <a:buNone/>
            </a:pPr>
            <a:endParaRPr lang="en-US" sz="2800" b="1" dirty="0"/>
          </a:p>
          <a:p>
            <a:pPr>
              <a:buNone/>
            </a:pPr>
            <a:r>
              <a:rPr lang="en-US" sz="2800" b="1" dirty="0"/>
              <a:t>Our goal in this work, it is to extent this analysis for multi-photons drive. In the work, we explore all cases, but for qubits 2,3,4  are the ones with currently applications. </a:t>
            </a:r>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endParaRPr lang="en-US" sz="2800" b="1" dirty="0"/>
          </a:p>
          <a:p>
            <a:pPr>
              <a:buNone/>
            </a:pPr>
            <a:r>
              <a:rPr lang="en-US" sz="2800" b="1" dirty="0"/>
              <a:t>Goal</a:t>
            </a:r>
            <a:r>
              <a:rPr lang="en-US" sz="2800" dirty="0"/>
              <a:t>: Connect quickly to superconducting qubits and motivate generalization.</a:t>
            </a:r>
          </a:p>
          <a:p>
            <a:pPr>
              <a:buNone/>
            </a:pPr>
            <a:r>
              <a:rPr lang="en-US" sz="2800" dirty="0"/>
              <a:t>🔹 </a:t>
            </a:r>
            <a:r>
              <a:rPr lang="en-US" sz="2800" b="1" dirty="0"/>
              <a:t>Superconducting qubits need robust quantum encodings</a:t>
            </a:r>
            <a:r>
              <a:rPr lang="en-US" sz="2800" dirty="0"/>
              <a:t>:</a:t>
            </a:r>
          </a:p>
          <a:p>
            <a:pPr>
              <a:buFont typeface="Arial" panose="020B0604020202020204" pitchFamily="34" charset="0"/>
              <a:buChar char="•"/>
            </a:pPr>
            <a:r>
              <a:rPr lang="en-US" sz="2800" dirty="0"/>
              <a:t>Traditional qubits are fragile — new ideas use bosonic modes for protection.</a:t>
            </a:r>
          </a:p>
          <a:p>
            <a:pPr>
              <a:buNone/>
            </a:pPr>
            <a:r>
              <a:rPr lang="en-US" sz="2800" dirty="0"/>
              <a:t>🔹 </a:t>
            </a:r>
            <a:r>
              <a:rPr lang="en-US" sz="2800" b="1" dirty="0"/>
              <a:t>Kerr Parametric Oscillators (KPOs)</a:t>
            </a:r>
            <a:r>
              <a:rPr lang="en-US" sz="2800" dirty="0"/>
              <a:t> are crucial:</a:t>
            </a:r>
          </a:p>
          <a:p>
            <a:pPr>
              <a:buFont typeface="Arial" panose="020B0604020202020204" pitchFamily="34" charset="0"/>
              <a:buChar char="•"/>
            </a:pPr>
            <a:r>
              <a:rPr lang="en-US" sz="2800" dirty="0"/>
              <a:t>Adding </a:t>
            </a:r>
            <a:r>
              <a:rPr lang="en-US" sz="2800" b="1" dirty="0"/>
              <a:t>squeezing drives</a:t>
            </a:r>
            <a:r>
              <a:rPr lang="en-US" sz="2800" dirty="0"/>
              <a:t> (2-photon processes) creates </a:t>
            </a:r>
            <a:r>
              <a:rPr lang="en-US" sz="2800" b="1" dirty="0"/>
              <a:t>cat states</a:t>
            </a:r>
            <a:r>
              <a:rPr lang="en-US" sz="2800" dirty="0"/>
              <a:t>.</a:t>
            </a:r>
          </a:p>
          <a:p>
            <a:pPr>
              <a:buFont typeface="Arial" panose="020B0604020202020204" pitchFamily="34" charset="0"/>
              <a:buChar char="•"/>
            </a:pPr>
            <a:r>
              <a:rPr lang="en-US" sz="2800" dirty="0"/>
              <a:t>Recent advances like the </a:t>
            </a:r>
            <a:r>
              <a:rPr lang="el-GR" sz="2800" b="1" dirty="0"/>
              <a:t>Δ-</a:t>
            </a:r>
            <a:r>
              <a:rPr lang="en-US" sz="2800" b="1" dirty="0"/>
              <a:t>Kerr-cat qubit</a:t>
            </a:r>
            <a:r>
              <a:rPr lang="en-US" sz="2800" dirty="0"/>
              <a:t> (Venkatraman 2024) use </a:t>
            </a:r>
            <a:r>
              <a:rPr lang="en-US" sz="2800" b="1" dirty="0"/>
              <a:t>interference effects</a:t>
            </a:r>
            <a:r>
              <a:rPr lang="en-US" sz="2800" dirty="0"/>
              <a:t> to suppress tunneling and decoherence.</a:t>
            </a:r>
          </a:p>
          <a:p>
            <a:pPr>
              <a:buNone/>
            </a:pPr>
            <a:r>
              <a:rPr lang="en-US" sz="2800" dirty="0"/>
              <a:t>🔹 </a:t>
            </a:r>
            <a:r>
              <a:rPr lang="en-US" sz="2800" b="1" dirty="0"/>
              <a:t>Our question</a:t>
            </a:r>
            <a:r>
              <a:rPr lang="en-US" sz="2800" dirty="0"/>
              <a:t>:</a:t>
            </a:r>
          </a:p>
          <a:p>
            <a:pPr>
              <a:buFont typeface="Arial" panose="020B0604020202020204" pitchFamily="34" charset="0"/>
              <a:buChar char="•"/>
            </a:pPr>
            <a:r>
              <a:rPr lang="en-US" sz="2800" i="1" dirty="0"/>
              <a:t>What if we explore more general driving?</a:t>
            </a:r>
            <a:endParaRPr lang="en-US" sz="2800" dirty="0"/>
          </a:p>
          <a:p>
            <a:pPr>
              <a:buFont typeface="Arial" panose="020B0604020202020204" pitchFamily="34" charset="0"/>
              <a:buChar char="•"/>
            </a:pPr>
            <a:r>
              <a:rPr lang="en-US" sz="2800" b="1" dirty="0"/>
              <a:t>Beyond squeezing</a:t>
            </a:r>
            <a:r>
              <a:rPr lang="en-US" sz="2800" dirty="0"/>
              <a:t> → </a:t>
            </a:r>
            <a:r>
              <a:rPr lang="en-US" sz="2800" b="1" dirty="0"/>
              <a:t>multi-photon drives</a:t>
            </a:r>
            <a:r>
              <a:rPr lang="en-US" sz="2800" dirty="0"/>
              <a:t> (</a:t>
            </a:r>
            <a:r>
              <a:rPr lang="el-GR" sz="2800" dirty="0"/>
              <a:t>μ = 1, 2, 3, 4).</a:t>
            </a:r>
          </a:p>
          <a:p>
            <a:pPr>
              <a:buFont typeface="Arial" panose="020B0604020202020204" pitchFamily="34" charset="0"/>
              <a:buChar char="•"/>
            </a:pPr>
            <a:r>
              <a:rPr lang="en-US" sz="2800" dirty="0"/>
              <a:t>Can we discover </a:t>
            </a:r>
            <a:r>
              <a:rPr lang="en-US" sz="2800" b="1" dirty="0"/>
              <a:t>new symmetries, degeneracies, protection schemes</a:t>
            </a:r>
            <a:r>
              <a:rPr lang="en-US" sz="2800" dirty="0"/>
              <a:t>?</a:t>
            </a:r>
          </a:p>
          <a:p>
            <a:endParaRPr lang="en-US" dirty="0"/>
          </a:p>
        </p:txBody>
      </p:sp>
      <p:sp>
        <p:nvSpPr>
          <p:cNvPr id="4" name="Header Placeholder 3">
            <a:extLst>
              <a:ext uri="{FF2B5EF4-FFF2-40B4-BE49-F238E27FC236}">
                <a16:creationId xmlns:a16="http://schemas.microsoft.com/office/drawing/2014/main" id="{C6E3EB38-A704-1637-70FA-A45A4FBE580E}"/>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EFDE6EAC-10A6-74E1-33B7-DD3CB50E05B5}"/>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47412D5A-577F-C83D-C991-214ED5925BDD}"/>
              </a:ext>
            </a:extLst>
          </p:cNvPr>
          <p:cNvSpPr>
            <a:spLocks noGrp="1"/>
          </p:cNvSpPr>
          <p:nvPr>
            <p:ph type="sldNum" sz="quarter" idx="5"/>
          </p:nvPr>
        </p:nvSpPr>
        <p:spPr/>
        <p:txBody>
          <a:bodyPr/>
          <a:lstStyle/>
          <a:p>
            <a:fld id="{6182D694-0936-4211-BA10-D56A24B2144F}" type="slidenum">
              <a:rPr lang="pt-BR" smtClean="0"/>
              <a:t>7</a:t>
            </a:fld>
            <a:endParaRPr lang="pt-BR"/>
          </a:p>
        </p:txBody>
      </p:sp>
    </p:spTree>
    <p:extLst>
      <p:ext uri="{BB962C8B-B14F-4D97-AF65-F5344CB8AC3E}">
        <p14:creationId xmlns:p14="http://schemas.microsoft.com/office/powerpoint/2010/main" val="111757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To understand the tunneling cancellation, lets analyze more carefully the 2photon drive case. The basic knowledge is when degenerate energies suppress tunnelling.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When they happen? For that, we evoke Wigner-von Neumann theorem. Degeneracy means real crossings. Real crossing can only be possible from different symmetries. Otherwise we have avoided crossings which enables tunneling. Because &lt;L|H|R&gt; ~ </a:t>
            </a:r>
            <a:r>
              <a:rPr kumimoji="0" lang="en-US" altLang="en-US" sz="1200" b="0" i="0" u="none" strike="noStrike" cap="none" normalizeH="0" baseline="0" dirty="0" err="1">
                <a:ln>
                  <a:noFill/>
                </a:ln>
                <a:solidFill>
                  <a:schemeClr val="tx1"/>
                </a:solidFill>
                <a:effectLst/>
                <a:latin typeface="Arial" panose="020B0604020202020204" pitchFamily="34" charset="0"/>
              </a:rPr>
              <a:t>dE</a:t>
            </a:r>
            <a:r>
              <a:rPr kumimoji="0" lang="en-US" altLang="en-US"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Symmetry sectors dictated by Parity for 2 photons.  Then we can plot the energy levels (blue is even). In DW trivial degeneracy, especially for deep wells. Shallow in real cases. Real crossings happening at even numbers and avoided at odd numbers. This only happens below ESQPTs. Above the local maximum no crossings. The local maximum gives the </a:t>
            </a:r>
            <a:r>
              <a:rPr kumimoji="0" lang="en-US" altLang="en-US" sz="1200" b="0" i="0" u="none" strike="noStrike" cap="none" normalizeH="0" baseline="0" dirty="0" err="1">
                <a:ln>
                  <a:noFill/>
                </a:ln>
                <a:solidFill>
                  <a:schemeClr val="tx1"/>
                </a:solidFill>
                <a:effectLst/>
                <a:latin typeface="Arial" panose="020B0604020202020204" pitchFamily="34" charset="0"/>
              </a:rPr>
              <a:t>oportuniti</a:t>
            </a:r>
            <a:r>
              <a:rPr kumimoji="0" lang="en-US" altLang="en-US" sz="1200" b="0" i="0" u="none" strike="noStrike" cap="none" normalizeH="0" baseline="0" dirty="0">
                <a:ln>
                  <a:noFill/>
                </a:ln>
                <a:solidFill>
                  <a:schemeClr val="tx1"/>
                </a:solidFill>
                <a:effectLst/>
                <a:latin typeface="Arial" panose="020B0604020202020204" pitchFamily="34" charset="0"/>
              </a:rPr>
              <a:t> for duality and possible crossings. We have the same thing for 3 and 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KPO Hamiltonian basics: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Key idea</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2</a:t>
            </a:r>
            <a:r>
              <a:rPr kumimoji="0" lang="en-US" altLang="en-US" sz="1200" b="0" i="0" u="none" strike="noStrike" cap="none" normalizeH="0" baseline="0" dirty="0">
                <a:ln>
                  <a:noFill/>
                </a:ln>
                <a:solidFill>
                  <a:schemeClr val="tx1"/>
                </a:solidFill>
                <a:effectLst/>
                <a:latin typeface="Arial" panose="020B0604020202020204" pitchFamily="34" charset="0"/>
              </a:rPr>
              <a:t> → squeezing, Δ-Kerr-cat qubit (Venkatraman).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1, 3, 4</a:t>
            </a:r>
            <a:r>
              <a:rPr kumimoji="0" lang="en-US" altLang="en-US" sz="1200" b="0" i="0" u="none" strike="noStrike" cap="none" normalizeH="0" baseline="0" dirty="0">
                <a:ln>
                  <a:noFill/>
                </a:ln>
                <a:solidFill>
                  <a:schemeClr val="tx1"/>
                </a:solidFill>
                <a:effectLst/>
                <a:latin typeface="Arial" panose="020B0604020202020204" pitchFamily="34" charset="0"/>
              </a:rPr>
              <a:t> → new symmetry sectors (</a:t>
            </a:r>
            <a:r>
              <a:rPr kumimoji="0" lang="en-US" altLang="en-US" sz="1200" b="1" i="0" u="none" strike="noStrike" cap="none" normalizeH="0" baseline="0" dirty="0" err="1">
                <a:ln>
                  <a:noFill/>
                </a:ln>
                <a:solidFill>
                  <a:schemeClr val="tx1"/>
                </a:solidFill>
                <a:effectLst/>
                <a:latin typeface="Arial" panose="020B0604020202020204" pitchFamily="34" charset="0"/>
              </a:rPr>
              <a:t>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1" i="0" u="none" strike="noStrike" cap="none" normalizeH="0" baseline="0" dirty="0" err="1">
                <a:ln>
                  <a:noFill/>
                </a:ln>
                <a:solidFill>
                  <a:schemeClr val="tx1"/>
                </a:solidFill>
                <a:effectLst/>
                <a:latin typeface="Arial" panose="020B0604020202020204" pitchFamily="34" charset="0"/>
              </a:rPr>
              <a:t>mathbb</a:t>
            </a:r>
            <a:r>
              <a:rPr kumimoji="0" lang="en-US" altLang="en-US" sz="1200" b="1" i="0" u="none" strike="noStrike" cap="none" normalizeH="0" baseline="0" dirty="0">
                <a:ln>
                  <a:noFill/>
                </a:ln>
                <a:solidFill>
                  <a:schemeClr val="tx1"/>
                </a:solidFill>
                <a:effectLst/>
                <a:latin typeface="Arial" panose="020B0604020202020204" pitchFamily="34" charset="0"/>
              </a:rPr>
              <a:t>{Z}_\</a:t>
            </a:r>
            <a:r>
              <a:rPr kumimoji="0" lang="en-US" altLang="en-US" sz="1200" b="1" i="0" u="none" strike="noStrike" cap="none" normalizeH="0" baseline="0" dirty="0" err="1">
                <a:ln>
                  <a:noFill/>
                </a:ln>
                <a:solidFill>
                  <a:schemeClr val="tx1"/>
                </a:solidFill>
                <a:effectLst/>
                <a:latin typeface="Arial" panose="020B0604020202020204" pitchFamily="34" charset="0"/>
              </a:rPr>
              <a:t>muZμ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 rotational symmetries).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Phase space: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μ controls the </a:t>
            </a:r>
            <a:r>
              <a:rPr kumimoji="0" lang="en-US" altLang="en-US" sz="1200" b="1" i="0" u="none" strike="noStrike" cap="none" normalizeH="0" baseline="0" dirty="0">
                <a:ln>
                  <a:noFill/>
                </a:ln>
                <a:solidFill>
                  <a:schemeClr val="tx1"/>
                </a:solidFill>
                <a:effectLst/>
                <a:latin typeface="Arial" panose="020B0604020202020204" pitchFamily="34" charset="0"/>
              </a:rPr>
              <a:t>number of wells</a:t>
            </a:r>
            <a:r>
              <a:rPr kumimoji="0" lang="en-US" altLang="en-US" sz="1200" b="0" i="0" u="none" strike="noStrike" cap="none" normalizeH="0" baseline="0" dirty="0">
                <a:ln>
                  <a:noFill/>
                </a:ln>
                <a:solidFill>
                  <a:schemeClr val="tx1"/>
                </a:solidFill>
                <a:effectLst/>
                <a:latin typeface="Arial" panose="020B0604020202020204" pitchFamily="34" charset="0"/>
              </a:rPr>
              <a:t> (1, 2, 3, 4 "petals" in phase space).</a:t>
            </a:r>
          </a:p>
          <a:p>
            <a:endParaRPr lang="en-US" dirty="0"/>
          </a:p>
        </p:txBody>
      </p:sp>
      <p:sp>
        <p:nvSpPr>
          <p:cNvPr id="4" name="Header Placeholder 3"/>
          <p:cNvSpPr>
            <a:spLocks noGrp="1"/>
          </p:cNvSpPr>
          <p:nvPr>
            <p:ph type="hdr" sz="quarter"/>
          </p:nvPr>
        </p:nvSpPr>
        <p:spPr/>
        <p:txBody>
          <a:bodyPr/>
          <a:lstStyle/>
          <a:p>
            <a:r>
              <a:rPr lang="pt-BR"/>
              <a:t>duisaidusa</a:t>
            </a:r>
          </a:p>
        </p:txBody>
      </p:sp>
      <p:sp>
        <p:nvSpPr>
          <p:cNvPr id="5" name="Footer Placeholder 4"/>
          <p:cNvSpPr>
            <a:spLocks noGrp="1"/>
          </p:cNvSpPr>
          <p:nvPr>
            <p:ph type="ftr" sz="quarter" idx="4"/>
          </p:nvPr>
        </p:nvSpPr>
        <p:spPr/>
        <p:txBody>
          <a:bodyPr/>
          <a:lstStyle/>
          <a:p>
            <a:r>
              <a:rPr lang="pt-BR"/>
              <a:t>alo</a:t>
            </a:r>
          </a:p>
        </p:txBody>
      </p:sp>
      <p:sp>
        <p:nvSpPr>
          <p:cNvPr id="6" name="Slide Number Placeholder 5"/>
          <p:cNvSpPr>
            <a:spLocks noGrp="1"/>
          </p:cNvSpPr>
          <p:nvPr>
            <p:ph type="sldNum" sz="quarter" idx="5"/>
          </p:nvPr>
        </p:nvSpPr>
        <p:spPr/>
        <p:txBody>
          <a:bodyPr/>
          <a:lstStyle/>
          <a:p>
            <a:fld id="{6182D694-0936-4211-BA10-D56A24B2144F}" type="slidenum">
              <a:rPr lang="pt-BR" smtClean="0"/>
              <a:t>8</a:t>
            </a:fld>
            <a:endParaRPr lang="pt-BR"/>
          </a:p>
        </p:txBody>
      </p:sp>
    </p:spTree>
    <p:extLst>
      <p:ext uri="{BB962C8B-B14F-4D97-AF65-F5344CB8AC3E}">
        <p14:creationId xmlns:p14="http://schemas.microsoft.com/office/powerpoint/2010/main" val="188949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9986-93CC-FD76-8BFD-E807C38FA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372F7-BB64-35B4-F220-6E38E7E1F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EA41B-864E-C5BD-DE5B-FB98B9C5D66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To understand the tunneling cancellation, lets analyze more carefully the 2photon drive case. The basic knowledge is when degenerate energies suppress tunnelling.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First let </a:t>
            </a:r>
            <a:r>
              <a:rPr kumimoji="0" lang="en-US" altLang="en-US" sz="1200" b="0" i="0" u="none" strike="noStrike" cap="none" normalizeH="0" baseline="0" dirty="0" err="1">
                <a:ln>
                  <a:noFill/>
                </a:ln>
                <a:solidFill>
                  <a:schemeClr val="tx1"/>
                </a:solidFill>
                <a:effectLst/>
                <a:latin typeface="Arial" panose="020B0604020202020204" pitchFamily="34" charset="0"/>
              </a:rPr>
              <a:t>unsdertands</a:t>
            </a:r>
            <a:r>
              <a:rPr kumimoji="0" lang="en-US" altLang="en-US" sz="1200" b="0" i="0" u="none" strike="noStrike" cap="none" normalizeH="0" baseline="0" dirty="0">
                <a:ln>
                  <a:noFill/>
                </a:ln>
                <a:solidFill>
                  <a:schemeClr val="tx1"/>
                </a:solidFill>
                <a:effectLst/>
                <a:latin typeface="Arial" panose="020B0604020202020204" pitchFamily="34" charset="0"/>
              </a:rPr>
              <a:t> the energy levels. Below First ESQPT, saddle </a:t>
            </a:r>
            <a:r>
              <a:rPr kumimoji="0" lang="en-US" altLang="en-US" sz="1200" b="0" i="0" u="none" strike="noStrike" cap="none" normalizeH="0" baseline="0" dirty="0" err="1">
                <a:ln>
                  <a:noFill/>
                </a:ln>
                <a:solidFill>
                  <a:schemeClr val="tx1"/>
                </a:solidFill>
                <a:effectLst/>
                <a:latin typeface="Arial" panose="020B0604020202020204" pitchFamily="34" charset="0"/>
              </a:rPr>
              <a:t>poit</a:t>
            </a:r>
            <a:r>
              <a:rPr kumimoji="0" lang="en-US" altLang="en-US" sz="1200" b="0" i="0" u="none" strike="noStrike" cap="none" normalizeH="0" baseline="0" dirty="0">
                <a:ln>
                  <a:noFill/>
                </a:ln>
                <a:solidFill>
                  <a:schemeClr val="tx1"/>
                </a:solidFill>
                <a:effectLst/>
                <a:latin typeface="Arial" panose="020B0604020202020204" pitchFamily="34" charset="0"/>
              </a:rPr>
              <a:t>, L and R. Above, No L and R. Local max due to detuning. New interaction between the states. Crossings.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When they happen? For that, we evoke Wigner-von Neumann theorem. Degeneracy means real crossings. Real crossing can only be possible from different symmetries. Otherwise we have avoided crossings which enables tunneling. Because &lt;L|H|R&gt; ~ </a:t>
            </a:r>
            <a:r>
              <a:rPr kumimoji="0" lang="en-US" altLang="en-US" sz="1200" b="0" i="0" u="none" strike="noStrike" cap="none" normalizeH="0" baseline="0" dirty="0" err="1">
                <a:ln>
                  <a:noFill/>
                </a:ln>
                <a:solidFill>
                  <a:schemeClr val="tx1"/>
                </a:solidFill>
                <a:effectLst/>
                <a:latin typeface="Arial" panose="020B0604020202020204" pitchFamily="34" charset="0"/>
              </a:rPr>
              <a:t>dE</a:t>
            </a:r>
            <a:r>
              <a:rPr kumimoji="0" lang="en-US" altLang="en-US"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Symmetry sectors dictated by Parity for 2 photons.  Then we can plot the energy levels (blue is even). In DW trivial degeneracy, especially for deep wells. Shallow in real cases. Real crossings happening at even numbers and avoided at odd numbers. This only happens below ESQPTs. Above the local maximum no crossings. The local maximum gives the </a:t>
            </a:r>
            <a:r>
              <a:rPr kumimoji="0" lang="en-US" altLang="en-US" sz="1200" b="0" i="0" u="none" strike="noStrike" cap="none" normalizeH="0" baseline="0" dirty="0" err="1">
                <a:ln>
                  <a:noFill/>
                </a:ln>
                <a:solidFill>
                  <a:schemeClr val="tx1"/>
                </a:solidFill>
                <a:effectLst/>
                <a:latin typeface="Arial" panose="020B0604020202020204" pitchFamily="34" charset="0"/>
              </a:rPr>
              <a:t>oportuniti</a:t>
            </a:r>
            <a:r>
              <a:rPr kumimoji="0" lang="en-US" altLang="en-US" sz="1200" b="0" i="0" u="none" strike="noStrike" cap="none" normalizeH="0" baseline="0" dirty="0">
                <a:ln>
                  <a:noFill/>
                </a:ln>
                <a:solidFill>
                  <a:schemeClr val="tx1"/>
                </a:solidFill>
                <a:effectLst/>
                <a:latin typeface="Arial" panose="020B0604020202020204" pitchFamily="34" charset="0"/>
              </a:rPr>
              <a:t> for duality and possible crossings. We have the same thing for 3 and 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KPO Hamiltonian basics: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Key idea</a:t>
            </a:r>
            <a:r>
              <a:rPr kumimoji="0" lang="en-US" altLang="en-US"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2</a:t>
            </a:r>
            <a:r>
              <a:rPr kumimoji="0" lang="en-US" altLang="en-US" sz="1200" b="0" i="0" u="none" strike="noStrike" cap="none" normalizeH="0" baseline="0" dirty="0">
                <a:ln>
                  <a:noFill/>
                </a:ln>
                <a:solidFill>
                  <a:schemeClr val="tx1"/>
                </a:solidFill>
                <a:effectLst/>
                <a:latin typeface="Arial" panose="020B0604020202020204" pitchFamily="34" charset="0"/>
              </a:rPr>
              <a:t> → squeezing, Δ-Kerr-cat qubit (Venkatraman).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latin typeface="Arial" panose="020B0604020202020204" pitchFamily="34" charset="0"/>
              </a:rPr>
              <a:t>μ = 1, 3, 4</a:t>
            </a:r>
            <a:r>
              <a:rPr kumimoji="0" lang="en-US" altLang="en-US" sz="1200" b="0" i="0" u="none" strike="noStrike" cap="none" normalizeH="0" baseline="0" dirty="0">
                <a:ln>
                  <a:noFill/>
                </a:ln>
                <a:solidFill>
                  <a:schemeClr val="tx1"/>
                </a:solidFill>
                <a:effectLst/>
                <a:latin typeface="Arial" panose="020B0604020202020204" pitchFamily="34" charset="0"/>
              </a:rPr>
              <a:t> → new symmetry sectors (</a:t>
            </a:r>
            <a:r>
              <a:rPr kumimoji="0" lang="en-US" altLang="en-US" sz="1200" b="1" i="0" u="none" strike="noStrike" cap="none" normalizeH="0" baseline="0" dirty="0" err="1">
                <a:ln>
                  <a:noFill/>
                </a:ln>
                <a:solidFill>
                  <a:schemeClr val="tx1"/>
                </a:solidFill>
                <a:effectLst/>
                <a:latin typeface="Arial" panose="020B0604020202020204" pitchFamily="34" charset="0"/>
              </a:rPr>
              <a:t>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1" i="0" u="none" strike="noStrike" cap="none" normalizeH="0" baseline="0" dirty="0" err="1">
                <a:ln>
                  <a:noFill/>
                </a:ln>
                <a:solidFill>
                  <a:schemeClr val="tx1"/>
                </a:solidFill>
                <a:effectLst/>
                <a:latin typeface="Arial" panose="020B0604020202020204" pitchFamily="34" charset="0"/>
              </a:rPr>
              <a:t>mathbb</a:t>
            </a:r>
            <a:r>
              <a:rPr kumimoji="0" lang="en-US" altLang="en-US" sz="1200" b="1" i="0" u="none" strike="noStrike" cap="none" normalizeH="0" baseline="0" dirty="0">
                <a:ln>
                  <a:noFill/>
                </a:ln>
                <a:solidFill>
                  <a:schemeClr val="tx1"/>
                </a:solidFill>
                <a:effectLst/>
                <a:latin typeface="Arial" panose="020B0604020202020204" pitchFamily="34" charset="0"/>
              </a:rPr>
              <a:t>{Z}_\</a:t>
            </a:r>
            <a:r>
              <a:rPr kumimoji="0" lang="en-US" altLang="en-US" sz="1200" b="1" i="0" u="none" strike="noStrike" cap="none" normalizeH="0" baseline="0" dirty="0" err="1">
                <a:ln>
                  <a:noFill/>
                </a:ln>
                <a:solidFill>
                  <a:schemeClr val="tx1"/>
                </a:solidFill>
                <a:effectLst/>
                <a:latin typeface="Arial" panose="020B0604020202020204" pitchFamily="34" charset="0"/>
              </a:rPr>
              <a:t>muZμ</a:t>
            </a:r>
            <a:r>
              <a:rPr kumimoji="0" lang="en-US" altLang="en-US" sz="1200" b="1"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rPr>
              <a:t> rotational symmetries).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Phase space: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μ controls the </a:t>
            </a:r>
            <a:r>
              <a:rPr kumimoji="0" lang="en-US" altLang="en-US" sz="1200" b="1" i="0" u="none" strike="noStrike" cap="none" normalizeH="0" baseline="0" dirty="0">
                <a:ln>
                  <a:noFill/>
                </a:ln>
                <a:solidFill>
                  <a:schemeClr val="tx1"/>
                </a:solidFill>
                <a:effectLst/>
                <a:latin typeface="Arial" panose="020B0604020202020204" pitchFamily="34" charset="0"/>
              </a:rPr>
              <a:t>number of wells</a:t>
            </a:r>
            <a:r>
              <a:rPr kumimoji="0" lang="en-US" altLang="en-US" sz="1200" b="0" i="0" u="none" strike="noStrike" cap="none" normalizeH="0" baseline="0" dirty="0">
                <a:ln>
                  <a:noFill/>
                </a:ln>
                <a:solidFill>
                  <a:schemeClr val="tx1"/>
                </a:solidFill>
                <a:effectLst/>
                <a:latin typeface="Arial" panose="020B0604020202020204" pitchFamily="34" charset="0"/>
              </a:rPr>
              <a:t> (1, 2, 3, 4 "petals" in phase space).</a:t>
            </a:r>
          </a:p>
          <a:p>
            <a:endParaRPr lang="en-US" dirty="0"/>
          </a:p>
        </p:txBody>
      </p:sp>
      <p:sp>
        <p:nvSpPr>
          <p:cNvPr id="4" name="Header Placeholder 3">
            <a:extLst>
              <a:ext uri="{FF2B5EF4-FFF2-40B4-BE49-F238E27FC236}">
                <a16:creationId xmlns:a16="http://schemas.microsoft.com/office/drawing/2014/main" id="{296B7DB4-22D2-EDFA-5725-FC22BC0F4E52}"/>
              </a:ext>
            </a:extLst>
          </p:cNvPr>
          <p:cNvSpPr>
            <a:spLocks noGrp="1"/>
          </p:cNvSpPr>
          <p:nvPr>
            <p:ph type="hdr" sz="quarter"/>
          </p:nvPr>
        </p:nvSpPr>
        <p:spPr/>
        <p:txBody>
          <a:bodyPr/>
          <a:lstStyle/>
          <a:p>
            <a:r>
              <a:rPr lang="pt-BR"/>
              <a:t>duisaidusa</a:t>
            </a:r>
          </a:p>
        </p:txBody>
      </p:sp>
      <p:sp>
        <p:nvSpPr>
          <p:cNvPr id="5" name="Footer Placeholder 4">
            <a:extLst>
              <a:ext uri="{FF2B5EF4-FFF2-40B4-BE49-F238E27FC236}">
                <a16:creationId xmlns:a16="http://schemas.microsoft.com/office/drawing/2014/main" id="{8069D41D-6CDC-3E8B-1508-B75B8926F056}"/>
              </a:ext>
            </a:extLst>
          </p:cNvPr>
          <p:cNvSpPr>
            <a:spLocks noGrp="1"/>
          </p:cNvSpPr>
          <p:nvPr>
            <p:ph type="ftr" sz="quarter" idx="4"/>
          </p:nvPr>
        </p:nvSpPr>
        <p:spPr/>
        <p:txBody>
          <a:bodyPr/>
          <a:lstStyle/>
          <a:p>
            <a:r>
              <a:rPr lang="pt-BR"/>
              <a:t>alo</a:t>
            </a:r>
          </a:p>
        </p:txBody>
      </p:sp>
      <p:sp>
        <p:nvSpPr>
          <p:cNvPr id="6" name="Slide Number Placeholder 5">
            <a:extLst>
              <a:ext uri="{FF2B5EF4-FFF2-40B4-BE49-F238E27FC236}">
                <a16:creationId xmlns:a16="http://schemas.microsoft.com/office/drawing/2014/main" id="{7F85A024-B535-A52E-8A17-B51601C8429B}"/>
              </a:ext>
            </a:extLst>
          </p:cNvPr>
          <p:cNvSpPr>
            <a:spLocks noGrp="1"/>
          </p:cNvSpPr>
          <p:nvPr>
            <p:ph type="sldNum" sz="quarter" idx="5"/>
          </p:nvPr>
        </p:nvSpPr>
        <p:spPr/>
        <p:txBody>
          <a:bodyPr/>
          <a:lstStyle/>
          <a:p>
            <a:fld id="{6182D694-0936-4211-BA10-D56A24B2144F}" type="slidenum">
              <a:rPr lang="pt-BR" smtClean="0"/>
              <a:t>9</a:t>
            </a:fld>
            <a:endParaRPr lang="pt-BR"/>
          </a:p>
        </p:txBody>
      </p:sp>
    </p:spTree>
    <p:extLst>
      <p:ext uri="{BB962C8B-B14F-4D97-AF65-F5344CB8AC3E}">
        <p14:creationId xmlns:p14="http://schemas.microsoft.com/office/powerpoint/2010/main" val="3864114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E9C872-60EC-496B-84AA-774E3EBC547E}" type="datetime1">
              <a:rPr lang="pt-BR" smtClean="0"/>
              <a:t>21/05/2025</a:t>
            </a:fld>
            <a:endParaRPr lang="pt-BR"/>
          </a:p>
        </p:txBody>
      </p:sp>
      <p:sp>
        <p:nvSpPr>
          <p:cNvPr id="5" name="Footer Placeholder 4"/>
          <p:cNvSpPr>
            <a:spLocks noGrp="1"/>
          </p:cNvSpPr>
          <p:nvPr>
            <p:ph type="ftr" sz="quarter" idx="11"/>
          </p:nvPr>
        </p:nvSpPr>
        <p:spPr/>
        <p:txBody>
          <a:bodyPr/>
          <a:lstStyle/>
          <a:p>
            <a:r>
              <a:rPr lang="pt-BR"/>
              <a:t>Miguel &amp; Edson  (UCONN)</a:t>
            </a:r>
          </a:p>
        </p:txBody>
      </p:sp>
      <p:sp>
        <p:nvSpPr>
          <p:cNvPr id="6" name="Slide Number Placeholder 5"/>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393665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D7321-58E8-466B-9164-84DC32E01EA4}" type="datetime1">
              <a:rPr lang="pt-BR" smtClean="0"/>
              <a:t>21/05/2025</a:t>
            </a:fld>
            <a:endParaRPr lang="pt-BR"/>
          </a:p>
        </p:txBody>
      </p:sp>
      <p:sp>
        <p:nvSpPr>
          <p:cNvPr id="5" name="Footer Placeholder 4"/>
          <p:cNvSpPr>
            <a:spLocks noGrp="1"/>
          </p:cNvSpPr>
          <p:nvPr>
            <p:ph type="ftr" sz="quarter" idx="11"/>
          </p:nvPr>
        </p:nvSpPr>
        <p:spPr/>
        <p:txBody>
          <a:bodyPr/>
          <a:lstStyle/>
          <a:p>
            <a:r>
              <a:rPr lang="pt-BR"/>
              <a:t>Miguel &amp; Edson  (UCONN)</a:t>
            </a:r>
          </a:p>
        </p:txBody>
      </p:sp>
      <p:sp>
        <p:nvSpPr>
          <p:cNvPr id="6" name="Slide Number Placeholder 5"/>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245417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528ECC-C0B5-480A-B1E2-554632DD3F49}" type="datetime1">
              <a:rPr lang="pt-BR" smtClean="0"/>
              <a:t>21/05/2025</a:t>
            </a:fld>
            <a:endParaRPr lang="pt-BR"/>
          </a:p>
        </p:txBody>
      </p:sp>
      <p:sp>
        <p:nvSpPr>
          <p:cNvPr id="5" name="Footer Placeholder 4"/>
          <p:cNvSpPr>
            <a:spLocks noGrp="1"/>
          </p:cNvSpPr>
          <p:nvPr>
            <p:ph type="ftr" sz="quarter" idx="11"/>
          </p:nvPr>
        </p:nvSpPr>
        <p:spPr/>
        <p:txBody>
          <a:bodyPr/>
          <a:lstStyle/>
          <a:p>
            <a:r>
              <a:rPr lang="pt-BR"/>
              <a:t>Miguel &amp; Edson  (UCONN)</a:t>
            </a:r>
          </a:p>
        </p:txBody>
      </p:sp>
      <p:sp>
        <p:nvSpPr>
          <p:cNvPr id="6" name="Slide Number Placeholder 5"/>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3596542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62628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9054B-E06A-431C-AB36-B96DDD1AE4CE}" type="datetime1">
              <a:rPr lang="pt-BR" smtClean="0"/>
              <a:t>21/05/2025</a:t>
            </a:fld>
            <a:endParaRPr lang="pt-BR"/>
          </a:p>
        </p:txBody>
      </p:sp>
      <p:sp>
        <p:nvSpPr>
          <p:cNvPr id="5" name="Footer Placeholder 4"/>
          <p:cNvSpPr>
            <a:spLocks noGrp="1"/>
          </p:cNvSpPr>
          <p:nvPr>
            <p:ph type="ftr" sz="quarter" idx="11"/>
          </p:nvPr>
        </p:nvSpPr>
        <p:spPr/>
        <p:txBody>
          <a:bodyPr/>
          <a:lstStyle/>
          <a:p>
            <a:r>
              <a:rPr lang="pt-BR"/>
              <a:t>Miguel &amp; Edson  (UCONN)</a:t>
            </a:r>
          </a:p>
        </p:txBody>
      </p:sp>
      <p:sp>
        <p:nvSpPr>
          <p:cNvPr id="6" name="Slide Number Placeholder 5"/>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414330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3394-A718-4A03-A658-A8C7566290A7}" type="datetime1">
              <a:rPr lang="pt-BR" smtClean="0"/>
              <a:t>21/05/2025</a:t>
            </a:fld>
            <a:endParaRPr lang="pt-BR"/>
          </a:p>
        </p:txBody>
      </p:sp>
      <p:sp>
        <p:nvSpPr>
          <p:cNvPr id="5" name="Footer Placeholder 4"/>
          <p:cNvSpPr>
            <a:spLocks noGrp="1"/>
          </p:cNvSpPr>
          <p:nvPr>
            <p:ph type="ftr" sz="quarter" idx="11"/>
          </p:nvPr>
        </p:nvSpPr>
        <p:spPr/>
        <p:txBody>
          <a:bodyPr/>
          <a:lstStyle/>
          <a:p>
            <a:r>
              <a:rPr lang="pt-BR"/>
              <a:t>Miguel &amp; Edson  (UCONN)</a:t>
            </a:r>
          </a:p>
        </p:txBody>
      </p:sp>
      <p:sp>
        <p:nvSpPr>
          <p:cNvPr id="6" name="Slide Number Placeholder 5"/>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25935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33D60C-4ED3-4B3D-AF62-C5E42D3127A3}" type="datetime1">
              <a:rPr lang="pt-BR" smtClean="0"/>
              <a:t>21/05/2025</a:t>
            </a:fld>
            <a:endParaRPr lang="pt-BR"/>
          </a:p>
        </p:txBody>
      </p:sp>
      <p:sp>
        <p:nvSpPr>
          <p:cNvPr id="6" name="Footer Placeholder 5"/>
          <p:cNvSpPr>
            <a:spLocks noGrp="1"/>
          </p:cNvSpPr>
          <p:nvPr>
            <p:ph type="ftr" sz="quarter" idx="11"/>
          </p:nvPr>
        </p:nvSpPr>
        <p:spPr/>
        <p:txBody>
          <a:bodyPr/>
          <a:lstStyle/>
          <a:p>
            <a:r>
              <a:rPr lang="pt-BR"/>
              <a:t>Miguel &amp; Edson  (UCONN)</a:t>
            </a:r>
          </a:p>
        </p:txBody>
      </p:sp>
      <p:sp>
        <p:nvSpPr>
          <p:cNvPr id="7" name="Slide Number Placeholder 6"/>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126979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5C9F70-5797-457B-B4DC-B9D52E6749D3}" type="datetime1">
              <a:rPr lang="pt-BR" smtClean="0"/>
              <a:t>21/05/2025</a:t>
            </a:fld>
            <a:endParaRPr lang="pt-BR"/>
          </a:p>
        </p:txBody>
      </p:sp>
      <p:sp>
        <p:nvSpPr>
          <p:cNvPr id="8" name="Footer Placeholder 7"/>
          <p:cNvSpPr>
            <a:spLocks noGrp="1"/>
          </p:cNvSpPr>
          <p:nvPr>
            <p:ph type="ftr" sz="quarter" idx="11"/>
          </p:nvPr>
        </p:nvSpPr>
        <p:spPr/>
        <p:txBody>
          <a:bodyPr/>
          <a:lstStyle/>
          <a:p>
            <a:r>
              <a:rPr lang="pt-BR"/>
              <a:t>Miguel &amp; Edson  (UCONN)</a:t>
            </a:r>
          </a:p>
        </p:txBody>
      </p:sp>
      <p:sp>
        <p:nvSpPr>
          <p:cNvPr id="9" name="Slide Number Placeholder 8"/>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383478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68EEDE-BF72-4935-9799-3CD10C9D364B}" type="datetime1">
              <a:rPr lang="pt-BR" smtClean="0"/>
              <a:t>21/05/2025</a:t>
            </a:fld>
            <a:endParaRPr lang="pt-BR"/>
          </a:p>
        </p:txBody>
      </p:sp>
      <p:sp>
        <p:nvSpPr>
          <p:cNvPr id="4" name="Footer Placeholder 3"/>
          <p:cNvSpPr>
            <a:spLocks noGrp="1"/>
          </p:cNvSpPr>
          <p:nvPr>
            <p:ph type="ftr" sz="quarter" idx="11"/>
          </p:nvPr>
        </p:nvSpPr>
        <p:spPr/>
        <p:txBody>
          <a:bodyPr/>
          <a:lstStyle/>
          <a:p>
            <a:r>
              <a:rPr lang="pt-BR"/>
              <a:t>Miguel &amp; Edson  (UCONN)</a:t>
            </a:r>
          </a:p>
        </p:txBody>
      </p:sp>
      <p:sp>
        <p:nvSpPr>
          <p:cNvPr id="5" name="Slide Number Placeholder 4"/>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394684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41B54-A240-469C-98E8-54EAD669DD61}" type="datetime1">
              <a:rPr lang="pt-BR" smtClean="0"/>
              <a:t>21/05/2025</a:t>
            </a:fld>
            <a:endParaRPr lang="pt-BR"/>
          </a:p>
        </p:txBody>
      </p:sp>
      <p:sp>
        <p:nvSpPr>
          <p:cNvPr id="3" name="Footer Placeholder 2"/>
          <p:cNvSpPr>
            <a:spLocks noGrp="1"/>
          </p:cNvSpPr>
          <p:nvPr>
            <p:ph type="ftr" sz="quarter" idx="11"/>
          </p:nvPr>
        </p:nvSpPr>
        <p:spPr/>
        <p:txBody>
          <a:bodyPr/>
          <a:lstStyle/>
          <a:p>
            <a:r>
              <a:rPr lang="pt-BR"/>
              <a:t>Miguel &amp; Edson  (UCONN)</a:t>
            </a:r>
          </a:p>
        </p:txBody>
      </p:sp>
      <p:sp>
        <p:nvSpPr>
          <p:cNvPr id="4" name="Slide Number Placeholder 3"/>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167968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FB7D1-A718-405E-9F34-F1E1423B864B}" type="datetime1">
              <a:rPr lang="pt-BR" smtClean="0"/>
              <a:t>21/05/2025</a:t>
            </a:fld>
            <a:endParaRPr lang="pt-BR"/>
          </a:p>
        </p:txBody>
      </p:sp>
      <p:sp>
        <p:nvSpPr>
          <p:cNvPr id="6" name="Footer Placeholder 5"/>
          <p:cNvSpPr>
            <a:spLocks noGrp="1"/>
          </p:cNvSpPr>
          <p:nvPr>
            <p:ph type="ftr" sz="quarter" idx="11"/>
          </p:nvPr>
        </p:nvSpPr>
        <p:spPr/>
        <p:txBody>
          <a:bodyPr/>
          <a:lstStyle/>
          <a:p>
            <a:r>
              <a:rPr lang="pt-BR"/>
              <a:t>Miguel &amp; Edson  (UCONN)</a:t>
            </a:r>
          </a:p>
        </p:txBody>
      </p:sp>
      <p:sp>
        <p:nvSpPr>
          <p:cNvPr id="7" name="Slide Number Placeholder 6"/>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217157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0C3B80-E8C3-4809-98BA-30E26F356592}" type="datetime1">
              <a:rPr lang="pt-BR" smtClean="0"/>
              <a:t>21/05/2025</a:t>
            </a:fld>
            <a:endParaRPr lang="pt-BR"/>
          </a:p>
        </p:txBody>
      </p:sp>
      <p:sp>
        <p:nvSpPr>
          <p:cNvPr id="6" name="Footer Placeholder 5"/>
          <p:cNvSpPr>
            <a:spLocks noGrp="1"/>
          </p:cNvSpPr>
          <p:nvPr>
            <p:ph type="ftr" sz="quarter" idx="11"/>
          </p:nvPr>
        </p:nvSpPr>
        <p:spPr/>
        <p:txBody>
          <a:bodyPr/>
          <a:lstStyle/>
          <a:p>
            <a:r>
              <a:rPr lang="pt-BR"/>
              <a:t>Miguel &amp; Edson  (UCONN)</a:t>
            </a:r>
          </a:p>
        </p:txBody>
      </p:sp>
      <p:sp>
        <p:nvSpPr>
          <p:cNvPr id="7" name="Slide Number Placeholder 6"/>
          <p:cNvSpPr>
            <a:spLocks noGrp="1"/>
          </p:cNvSpPr>
          <p:nvPr>
            <p:ph type="sldNum" sz="quarter" idx="12"/>
          </p:nvPr>
        </p:nvSpPr>
        <p:spPr/>
        <p:txBody>
          <a:bodyPr/>
          <a:lstStyle/>
          <a:p>
            <a:fld id="{D189AB06-270D-4054-9D3B-4FFAB272D9CB}" type="slidenum">
              <a:rPr lang="pt-BR" smtClean="0"/>
              <a:t>‹#›</a:t>
            </a:fld>
            <a:endParaRPr lang="pt-BR"/>
          </a:p>
        </p:txBody>
      </p:sp>
    </p:spTree>
    <p:extLst>
      <p:ext uri="{BB962C8B-B14F-4D97-AF65-F5344CB8AC3E}">
        <p14:creationId xmlns:p14="http://schemas.microsoft.com/office/powerpoint/2010/main" val="1492368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000">
              <a:srgbClr val="D0E2FC"/>
            </a:gs>
            <a:gs pos="0">
              <a:schemeClr val="bg2">
                <a:tint val="98000"/>
                <a:satMod val="130000"/>
                <a:shade val="90000"/>
                <a:lumMod val="103000"/>
              </a:schemeClr>
            </a:gs>
            <a:gs pos="11000">
              <a:srgbClr val="C0DFF6"/>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6598922-D9B8-41EC-A344-CE54A7A515F8}" type="datetime1">
              <a:rPr lang="pt-BR" smtClean="0"/>
              <a:t>21/05/2025</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r>
              <a:rPr lang="pt-BR"/>
              <a:t>Miguel &amp; Edson  (UCONN)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189AB06-270D-4054-9D3B-4FFAB272D9CB}" type="slidenum">
              <a:rPr lang="pt-BR" smtClean="0"/>
              <a:t>‹#›</a:t>
            </a:fld>
            <a:endParaRPr lang="pt-BR"/>
          </a:p>
        </p:txBody>
      </p:sp>
    </p:spTree>
    <p:extLst>
      <p:ext uri="{BB962C8B-B14F-4D97-AF65-F5344CB8AC3E}">
        <p14:creationId xmlns:p14="http://schemas.microsoft.com/office/powerpoint/2010/main" val="368936863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arxiv.org/abs/2504.15347v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hyperlink" Target="https://arxiv.org/abs/2504.15347v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0.png"/><Relationship Id="rId12" Type="http://schemas.openxmlformats.org/officeDocument/2006/relationships/hyperlink" Target="https://arxiv.org/abs/2504.15347v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rxiv.org/abs/2504.15347v1" TargetMode="External"/><Relationship Id="rId5" Type="http://schemas.openxmlformats.org/officeDocument/2006/relationships/image" Target="../media/image1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11" Type="http://schemas.openxmlformats.org/officeDocument/2006/relationships/hyperlink" Target="https://arxiv.org/abs/2504.15347v1" TargetMode="External"/><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hyperlink" Target="https://arxiv.org/abs/2504.15347v1" TargetMode="Externa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hyperlink" Target="https://arxiv.org/abs/2504.15347v1" TargetMode="External"/><Relationship Id="rId4" Type="http://schemas.openxmlformats.org/officeDocument/2006/relationships/image" Target="../media/image270.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hyperlink" Target="https://arxiv.org/abs/2504.15347v1"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arxiv.org/abs/2504.15347v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00.png"/><Relationship Id="rId4" Type="http://schemas.openxmlformats.org/officeDocument/2006/relationships/hyperlink" Target="https://arxiv.org/abs/2504.15347v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hyperlink" Target="https://arxiv.org/abs/2504.15347v1" TargetMode="External"/><Relationship Id="rId12" Type="http://schemas.openxmlformats.org/officeDocument/2006/relationships/image" Target="../media/image47.png"/><Relationship Id="rId2" Type="http://schemas.openxmlformats.org/officeDocument/2006/relationships/image" Target="../media/image42.png"/><Relationship Id="rId16" Type="http://schemas.openxmlformats.org/officeDocument/2006/relationships/image" Target="../media/image51.jp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arxiv.org/abs/2504.15347v1"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52.png"/><Relationship Id="rId7" Type="http://schemas.openxmlformats.org/officeDocument/2006/relationships/image" Target="../media/image3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72.png"/><Relationship Id="rId10" Type="http://schemas.openxmlformats.org/officeDocument/2006/relationships/image" Target="../media/image312.png"/><Relationship Id="rId4" Type="http://schemas.openxmlformats.org/officeDocument/2006/relationships/image" Target="../media/image3.png"/><Relationship Id="rId9" Type="http://schemas.openxmlformats.org/officeDocument/2006/relationships/customXml" Target="../ink/ink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arxiv.org/abs/2504.15347v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4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81.png"/><Relationship Id="rId3" Type="http://schemas.openxmlformats.org/officeDocument/2006/relationships/image" Target="../media/image60.png"/><Relationship Id="rId7" Type="http://schemas.openxmlformats.org/officeDocument/2006/relationships/image" Target="../media/image3.png"/><Relationship Id="rId12" Type="http://schemas.openxmlformats.org/officeDocument/2006/relationships/image" Target="../media/image57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561.png"/><Relationship Id="rId5" Type="http://schemas.microsoft.com/office/2007/relationships/hdphoto" Target="../media/hdphoto1.wdp"/><Relationship Id="rId15" Type="http://schemas.openxmlformats.org/officeDocument/2006/relationships/hyperlink" Target="https://arxiv.org/abs/2504.15347v1" TargetMode="External"/><Relationship Id="rId10" Type="http://schemas.openxmlformats.org/officeDocument/2006/relationships/image" Target="../media/image5500.pn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592.png"/></Relationships>
</file>

<file path=ppt/slides/_rels/slide3.xml.rels><?xml version="1.0" encoding="UTF-8" standalone="yes"?>
<Relationships xmlns="http://schemas.openxmlformats.org/package/2006/relationships"><Relationship Id="rId8" Type="http://schemas.openxmlformats.org/officeDocument/2006/relationships/hyperlink" Target="https://arxiv.org/abs/2504.15347v1" TargetMode="External"/><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arxiv.org/abs/2504.15347v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hyperlink" Target="https://arxiv.org/abs/2504.15347v1" TargetMode="Externa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hyperlink" Target="https://arxiv.org/abs/2504.15347v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hyperlink" Target="https://arxiv.org/abs/2504.15347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rxiv.org/abs/2504.15347v1" TargetMode="External"/><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hyperlink" Target="https://arxiv.org/abs/2504.15347v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8DEB5-C236-29FB-9258-A408CC6D0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985657"/>
            <a:ext cx="1465869" cy="1264244"/>
          </a:xfrm>
          <a:prstGeom prst="rect">
            <a:avLst/>
          </a:prstGeom>
        </p:spPr>
      </p:pic>
      <p:pic>
        <p:nvPicPr>
          <p:cNvPr id="15" name="Picture 14" descr="A logo of a globe with a gold circle&#10;&#10;AI-generated content may be incorrect.">
            <a:extLst>
              <a:ext uri="{FF2B5EF4-FFF2-40B4-BE49-F238E27FC236}">
                <a16:creationId xmlns:a16="http://schemas.microsoft.com/office/drawing/2014/main" id="{5CF78A88-A1EE-9978-E17F-8CA91CA19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69399"/>
            <a:ext cx="1096851" cy="1099136"/>
          </a:xfrm>
          <a:prstGeom prst="rect">
            <a:avLst/>
          </a:prstGeom>
        </p:spPr>
      </p:pic>
      <p:sp>
        <p:nvSpPr>
          <p:cNvPr id="12" name="Title 11">
            <a:extLst>
              <a:ext uri="{FF2B5EF4-FFF2-40B4-BE49-F238E27FC236}">
                <a16:creationId xmlns:a16="http://schemas.microsoft.com/office/drawing/2014/main" id="{0A83D907-DDDB-A48F-9765-6100F0216EAA}"/>
              </a:ext>
            </a:extLst>
          </p:cNvPr>
          <p:cNvSpPr>
            <a:spLocks noGrp="1"/>
          </p:cNvSpPr>
          <p:nvPr>
            <p:ph type="ctrTitle"/>
          </p:nvPr>
        </p:nvSpPr>
        <p:spPr>
          <a:xfrm>
            <a:off x="146957" y="1252991"/>
            <a:ext cx="8224157" cy="2387600"/>
          </a:xfrm>
        </p:spPr>
        <p:txBody>
          <a:bodyPr>
            <a:normAutofit/>
          </a:bodyPr>
          <a:lstStyle/>
          <a:p>
            <a:pPr algn="l"/>
            <a:r>
              <a:rPr lang="en-US" sz="4800" dirty="0"/>
              <a:t>Quantum phase transitions in multi-photon KPO:</a:t>
            </a:r>
            <a:br>
              <a:rPr lang="en-US" dirty="0"/>
            </a:br>
            <a:r>
              <a:rPr lang="en-US" sz="3600" dirty="0"/>
              <a:t>toward protected superconducting qubits</a:t>
            </a:r>
            <a:endParaRPr lang="en-US" dirty="0"/>
          </a:p>
        </p:txBody>
      </p:sp>
      <p:sp>
        <p:nvSpPr>
          <p:cNvPr id="27" name="Date Placeholder 3">
            <a:extLst>
              <a:ext uri="{FF2B5EF4-FFF2-40B4-BE49-F238E27FC236}">
                <a16:creationId xmlns:a16="http://schemas.microsoft.com/office/drawing/2014/main" id="{1F8B054A-5D5F-5F56-46EF-4F20DF61DB49}"/>
              </a:ext>
            </a:extLst>
          </p:cNvPr>
          <p:cNvSpPr>
            <a:spLocks noGrp="1"/>
          </p:cNvSpPr>
          <p:nvPr>
            <p:ph type="dt" sz="half" idx="10"/>
          </p:nvPr>
        </p:nvSpPr>
        <p:spPr/>
        <p:txBody>
          <a:bodyPr/>
          <a:lstStyle/>
          <a:p>
            <a:fld id="{75BDBD42-97D3-4CF8-9016-15A0B7D23BCB}" type="datetime1">
              <a:rPr lang="pt-BR" smtClean="0"/>
              <a:t>21/05/2025</a:t>
            </a:fld>
            <a:endParaRPr lang="pt-BR" dirty="0"/>
          </a:p>
        </p:txBody>
      </p:sp>
      <p:sp>
        <p:nvSpPr>
          <p:cNvPr id="28" name="Slide Number Placeholder 5">
            <a:extLst>
              <a:ext uri="{FF2B5EF4-FFF2-40B4-BE49-F238E27FC236}">
                <a16:creationId xmlns:a16="http://schemas.microsoft.com/office/drawing/2014/main" id="{FD3FE72E-14F7-F6EF-506F-40E9EEF3BFB0}"/>
              </a:ext>
            </a:extLst>
          </p:cNvPr>
          <p:cNvSpPr>
            <a:spLocks noGrp="1"/>
          </p:cNvSpPr>
          <p:nvPr>
            <p:ph type="sldNum" sz="quarter" idx="12"/>
          </p:nvPr>
        </p:nvSpPr>
        <p:spPr/>
        <p:txBody>
          <a:bodyPr/>
          <a:lstStyle/>
          <a:p>
            <a:fld id="{D189AB06-270D-4054-9D3B-4FFAB272D9CB}" type="slidenum">
              <a:rPr lang="pt-BR" smtClean="0"/>
              <a:t>1</a:t>
            </a:fld>
            <a:endParaRPr lang="pt-BR" dirty="0"/>
          </a:p>
        </p:txBody>
      </p:sp>
      <p:pic>
        <p:nvPicPr>
          <p:cNvPr id="5" name="Picture 4">
            <a:extLst>
              <a:ext uri="{FF2B5EF4-FFF2-40B4-BE49-F238E27FC236}">
                <a16:creationId xmlns:a16="http://schemas.microsoft.com/office/drawing/2014/main" id="{930895AD-BC44-7A7C-5AD2-A172987B2F45}"/>
              </a:ext>
            </a:extLst>
          </p:cNvPr>
          <p:cNvPicPr>
            <a:picLocks noChangeAspect="1"/>
          </p:cNvPicPr>
          <p:nvPr/>
        </p:nvPicPr>
        <p:blipFill>
          <a:blip r:embed="rId5"/>
          <a:stretch>
            <a:fillRect/>
          </a:stretch>
        </p:blipFill>
        <p:spPr>
          <a:xfrm>
            <a:off x="10429875" y="0"/>
            <a:ext cx="1762125" cy="761651"/>
          </a:xfrm>
          <a:prstGeom prst="rect">
            <a:avLst/>
          </a:prstGeom>
        </p:spPr>
      </p:pic>
      <p:pic>
        <p:nvPicPr>
          <p:cNvPr id="11" name="Picture 10" descr="A black wolf head with blue eyes&#10;&#10;AI-generated content may be incorrect.">
            <a:extLst>
              <a:ext uri="{FF2B5EF4-FFF2-40B4-BE49-F238E27FC236}">
                <a16:creationId xmlns:a16="http://schemas.microsoft.com/office/drawing/2014/main" id="{0AB33936-BC36-5B03-323F-8E24EA4B086E}"/>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8514360" y="983185"/>
            <a:ext cx="3498025" cy="4429057"/>
          </a:xfrm>
          <a:prstGeom prst="rect">
            <a:avLst/>
          </a:prstGeom>
        </p:spPr>
      </p:pic>
      <p:sp>
        <p:nvSpPr>
          <p:cNvPr id="16" name="Footer Placeholder 4">
            <a:extLst>
              <a:ext uri="{FF2B5EF4-FFF2-40B4-BE49-F238E27FC236}">
                <a16:creationId xmlns:a16="http://schemas.microsoft.com/office/drawing/2014/main" id="{D7A3C0EF-B942-704E-1469-5006496F0FF1}"/>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7">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10" name="Title 1">
            <a:extLst>
              <a:ext uri="{FF2B5EF4-FFF2-40B4-BE49-F238E27FC236}">
                <a16:creationId xmlns:a16="http://schemas.microsoft.com/office/drawing/2014/main" id="{6AB2CCE9-2430-9FD2-B6D0-7DF74CBE419E}"/>
              </a:ext>
            </a:extLst>
          </p:cNvPr>
          <p:cNvSpPr txBox="1">
            <a:spLocks/>
          </p:cNvSpPr>
          <p:nvPr/>
        </p:nvSpPr>
        <p:spPr>
          <a:xfrm>
            <a:off x="252492" y="3982768"/>
            <a:ext cx="9513808" cy="569344"/>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pt-BR" sz="1600" dirty="0">
                <a:solidFill>
                  <a:schemeClr val="tx1"/>
                </a:solidFill>
              </a:rPr>
              <a:t>M.A.P. Reynoso², </a:t>
            </a:r>
            <a:r>
              <a:rPr lang="pt-BR" sz="2200" b="1" u="sng" dirty="0">
                <a:solidFill>
                  <a:schemeClr val="tx1"/>
                </a:solidFill>
              </a:rPr>
              <a:t>Edson M. Signor¹</a:t>
            </a:r>
            <a:r>
              <a:rPr lang="pt-BR" sz="1600" dirty="0">
                <a:solidFill>
                  <a:schemeClr val="tx1"/>
                </a:solidFill>
              </a:rPr>
              <a:t>, J.K. Riveira</a:t>
            </a:r>
            <a:r>
              <a:rPr lang="en-US" sz="1600" dirty="0">
                <a:solidFill>
                  <a:schemeClr val="tx1"/>
                </a:solidFill>
              </a:rPr>
              <a:t>³</a:t>
            </a:r>
            <a:r>
              <a:rPr lang="pt-BR" sz="1600" dirty="0">
                <a:solidFill>
                  <a:schemeClr val="tx1"/>
                </a:solidFill>
              </a:rPr>
              <a:t>, A.D. Ribeiro</a:t>
            </a:r>
            <a:r>
              <a:rPr lang="en-US" sz="1600" dirty="0">
                <a:solidFill>
                  <a:schemeClr val="tx1"/>
                </a:solidFill>
                <a:effectLst/>
              </a:rPr>
              <a:t>⁴,</a:t>
            </a:r>
            <a:r>
              <a:rPr lang="pt-BR" sz="1600" dirty="0">
                <a:solidFill>
                  <a:schemeClr val="tx1"/>
                </a:solidFill>
              </a:rPr>
              <a:t> F. P</a:t>
            </a:r>
            <a:r>
              <a:rPr lang="en-US" sz="1600" dirty="0">
                <a:solidFill>
                  <a:schemeClr val="tx1"/>
                </a:solidFill>
              </a:rPr>
              <a:t>é</a:t>
            </a:r>
            <a:r>
              <a:rPr lang="pt-BR" sz="1600" dirty="0">
                <a:solidFill>
                  <a:schemeClr val="tx1"/>
                </a:solidFill>
              </a:rPr>
              <a:t>rez-Bernal³ and </a:t>
            </a:r>
            <a:r>
              <a:rPr lang="pt-BR" sz="1700" dirty="0">
                <a:solidFill>
                  <a:schemeClr val="tx1"/>
                </a:solidFill>
              </a:rPr>
              <a:t>Lea F. Santos¹ </a:t>
            </a:r>
          </a:p>
        </p:txBody>
      </p:sp>
      <p:sp>
        <p:nvSpPr>
          <p:cNvPr id="14" name="Title 1">
            <a:extLst>
              <a:ext uri="{FF2B5EF4-FFF2-40B4-BE49-F238E27FC236}">
                <a16:creationId xmlns:a16="http://schemas.microsoft.com/office/drawing/2014/main" id="{A772B779-BE2F-45EC-3234-F862C584F899}"/>
              </a:ext>
            </a:extLst>
          </p:cNvPr>
          <p:cNvSpPr txBox="1">
            <a:spLocks/>
          </p:cNvSpPr>
          <p:nvPr/>
        </p:nvSpPr>
        <p:spPr>
          <a:xfrm>
            <a:off x="2891030" y="4854400"/>
            <a:ext cx="8272270" cy="1444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pt-BR" sz="1500" dirty="0">
                <a:solidFill>
                  <a:schemeClr val="tx1"/>
                </a:solidFill>
              </a:rPr>
              <a:t>¹Department of Physics, University of Connecticut, Storrs, Connecticut, USA</a:t>
            </a:r>
          </a:p>
          <a:p>
            <a:r>
              <a:rPr lang="pt-BR" sz="1500" dirty="0">
                <a:solidFill>
                  <a:schemeClr val="tx1"/>
                </a:solidFill>
              </a:rPr>
              <a:t>²</a:t>
            </a:r>
            <a:r>
              <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Departamento de </a:t>
            </a:r>
            <a:r>
              <a:rPr lang="en-US" sz="15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Física</a:t>
            </a:r>
            <a:r>
              <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500" dirty="0">
                <a:solidFill>
                  <a:srgbClr val="000000"/>
                </a:solidFill>
                <a:effectLst/>
                <a:latin typeface="Arial" panose="020B0604020202020204" pitchFamily="34" charset="0"/>
                <a:ea typeface="Calibri" panose="020F0502020204030204" pitchFamily="34" charset="0"/>
              </a:rPr>
              <a:t>Universidad Rey Juan Carlos, Madrid, Spain</a:t>
            </a:r>
            <a:endParaRPr lang="pt-BR" sz="1500" dirty="0">
              <a:solidFill>
                <a:schemeClr val="tx1"/>
              </a:solidFill>
            </a:endParaRPr>
          </a:p>
          <a:p>
            <a:r>
              <a:rPr lang="pt-BR" sz="1500" dirty="0">
                <a:solidFill>
                  <a:schemeClr val="tx1"/>
                </a:solidFill>
              </a:rPr>
              <a:t>³</a:t>
            </a:r>
            <a:r>
              <a:rPr lang="pt-BR" sz="1500" dirty="0">
                <a:solidFill>
                  <a:srgbClr val="000000"/>
                </a:solidFill>
                <a:effectLst/>
                <a:latin typeface="Arial" panose="020B0604020202020204" pitchFamily="34" charset="0"/>
                <a:ea typeface="Calibri" panose="020F0502020204030204" pitchFamily="34" charset="0"/>
              </a:rPr>
              <a:t>Departamento de Física, Universidad de Huelva, Huelva, Spain</a:t>
            </a:r>
            <a:endParaRPr lang="pt-BR" sz="1500" dirty="0">
              <a:solidFill>
                <a:schemeClr val="tx1"/>
              </a:solidFill>
            </a:endParaRPr>
          </a:p>
          <a:p>
            <a:r>
              <a:rPr lang="en-US" sz="1500" dirty="0">
                <a:solidFill>
                  <a:schemeClr val="tx1"/>
                </a:solidFill>
                <a:effectLst/>
              </a:rPr>
              <a:t>⁴</a:t>
            </a:r>
            <a:r>
              <a:rPr lang="pt-BR" sz="1500" dirty="0">
                <a:solidFill>
                  <a:srgbClr val="000000"/>
                </a:solidFill>
                <a:effectLst/>
                <a:latin typeface="Arial" panose="020B0604020202020204" pitchFamily="34" charset="0"/>
                <a:ea typeface="Calibri" panose="020F0502020204030204" pitchFamily="34" charset="0"/>
              </a:rPr>
              <a:t>Departamento de Física, Universidade Federal do Paraná, Curitiba, Brazil</a:t>
            </a:r>
            <a:endParaRPr lang="pt-BR" sz="1500" dirty="0">
              <a:solidFill>
                <a:schemeClr val="tx1"/>
              </a:solidFill>
            </a:endParaRPr>
          </a:p>
        </p:txBody>
      </p:sp>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72CF7-466A-ADCA-16BF-C48640128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6CAEF-E7F6-8E10-EFC6-FCAA7C64D8FE}"/>
              </a:ext>
            </a:extLst>
          </p:cNvPr>
          <p:cNvSpPr>
            <a:spLocks noGrp="1"/>
          </p:cNvSpPr>
          <p:nvPr>
            <p:ph type="title"/>
          </p:nvPr>
        </p:nvSpPr>
        <p:spPr/>
        <p:txBody>
          <a:bodyPr/>
          <a:lstStyle/>
          <a:p>
            <a:r>
              <a:rPr lang="en-US" dirty="0"/>
              <a:t>2-photon drive: Energy levels </a:t>
            </a:r>
          </a:p>
        </p:txBody>
      </p:sp>
      <p:sp>
        <p:nvSpPr>
          <p:cNvPr id="4" name="Date Placeholder 3">
            <a:extLst>
              <a:ext uri="{FF2B5EF4-FFF2-40B4-BE49-F238E27FC236}">
                <a16:creationId xmlns:a16="http://schemas.microsoft.com/office/drawing/2014/main" id="{51D205D1-1ED4-729A-2A08-801524B67A32}"/>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861BA62E-B436-7590-6F44-ADF34D17A2D0}"/>
              </a:ext>
            </a:extLst>
          </p:cNvPr>
          <p:cNvSpPr>
            <a:spLocks noGrp="1"/>
          </p:cNvSpPr>
          <p:nvPr>
            <p:ph type="sldNum" sz="quarter" idx="12"/>
          </p:nvPr>
        </p:nvSpPr>
        <p:spPr/>
        <p:txBody>
          <a:bodyPr/>
          <a:lstStyle/>
          <a:p>
            <a:fld id="{D189AB06-270D-4054-9D3B-4FFAB272D9CB}" type="slidenum">
              <a:rPr lang="pt-BR" smtClean="0"/>
              <a:t>10</a:t>
            </a:fld>
            <a:endParaRPr lang="pt-BR"/>
          </a:p>
        </p:txBody>
      </p:sp>
      <p:pic>
        <p:nvPicPr>
          <p:cNvPr id="7" name="Picture 6">
            <a:extLst>
              <a:ext uri="{FF2B5EF4-FFF2-40B4-BE49-F238E27FC236}">
                <a16:creationId xmlns:a16="http://schemas.microsoft.com/office/drawing/2014/main" id="{2C59D244-997F-AD97-8EE8-8B81CDF7B7D7}"/>
              </a:ext>
            </a:extLst>
          </p:cNvPr>
          <p:cNvPicPr>
            <a:picLocks noChangeAspect="1"/>
          </p:cNvPicPr>
          <p:nvPr/>
        </p:nvPicPr>
        <p:blipFill>
          <a:blip r:embed="rId3"/>
          <a:stretch>
            <a:fillRect/>
          </a:stretch>
        </p:blipFill>
        <p:spPr>
          <a:xfrm>
            <a:off x="10429875" y="0"/>
            <a:ext cx="1762125" cy="761651"/>
          </a:xfrm>
          <a:prstGeom prst="rect">
            <a:avLst/>
          </a:prstGeom>
        </p:spPr>
      </p:pic>
      <p:pic>
        <p:nvPicPr>
          <p:cNvPr id="12" name="Picture 11">
            <a:extLst>
              <a:ext uri="{FF2B5EF4-FFF2-40B4-BE49-F238E27FC236}">
                <a16:creationId xmlns:a16="http://schemas.microsoft.com/office/drawing/2014/main" id="{CAC3E46F-6AE6-347B-CA0E-61F115E9E959}"/>
              </a:ext>
            </a:extLst>
          </p:cNvPr>
          <p:cNvPicPr>
            <a:picLocks noChangeAspect="1"/>
          </p:cNvPicPr>
          <p:nvPr/>
        </p:nvPicPr>
        <p:blipFill>
          <a:blip r:embed="rId4"/>
          <a:srcRect l="2732" t="3451" r="5729" b="39950"/>
          <a:stretch/>
        </p:blipFill>
        <p:spPr>
          <a:xfrm>
            <a:off x="6256867" y="2260601"/>
            <a:ext cx="5274733" cy="2462988"/>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CEAEB8F-9161-E04A-D2DC-2E24D80920D9}"/>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21" name="TextBox 20">
                <a:extLst>
                  <a:ext uri="{FF2B5EF4-FFF2-40B4-BE49-F238E27FC236}">
                    <a16:creationId xmlns:a16="http://schemas.microsoft.com/office/drawing/2014/main" id="{71CE8463-E47C-50F1-6891-EC6CE5D95647}"/>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5"/>
                <a:stretch>
                  <a:fillRect/>
                </a:stretch>
              </a:blipFill>
              <a:ln w="38100">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7D7B73DE-98BD-9C28-9792-44EFAB579AF4}"/>
              </a:ext>
            </a:extLst>
          </p:cNvPr>
          <p:cNvSpPr txBox="1"/>
          <p:nvPr/>
        </p:nvSpPr>
        <p:spPr>
          <a:xfrm>
            <a:off x="7437675" y="1229349"/>
            <a:ext cx="3494739" cy="461665"/>
          </a:xfrm>
          <a:prstGeom prst="rect">
            <a:avLst/>
          </a:prstGeom>
          <a:noFill/>
        </p:spPr>
        <p:txBody>
          <a:bodyPr wrap="none" rtlCol="0">
            <a:spAutoFit/>
          </a:bodyPr>
          <a:lstStyle/>
          <a:p>
            <a:r>
              <a:rPr lang="en-US" sz="2400" dirty="0"/>
              <a:t>Number Parity Symmetry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79A866-B1B1-3A05-0E58-DC9930EDF0E0}"/>
                  </a:ext>
                </a:extLst>
              </p:cNvPr>
              <p:cNvSpPr txBox="1"/>
              <p:nvPr/>
            </p:nvSpPr>
            <p:spPr>
              <a:xfrm>
                <a:off x="7120326" y="1671403"/>
                <a:ext cx="3934919" cy="481735"/>
              </a:xfrm>
              <a:prstGeom prst="rect">
                <a:avLst/>
              </a:prstGeom>
              <a:noFill/>
            </p:spPr>
            <p:txBody>
              <a:bodyPr wrap="square" rtlCol="0">
                <a:spAutoFit/>
              </a:bodyPr>
              <a:lstStyle/>
              <a:p>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e>
                      <m:sup>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sup>
                    </m:sSup>
                    <m:r>
                      <a:rPr lang="en-US" sz="2400" b="0" i="0"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𝑃</m:t>
                        </m:r>
                      </m:e>
                    </m:acc>
                  </m:oMath>
                </a14:m>
                <a:r>
                  <a:rPr lang="en-US" sz="2400" dirty="0"/>
                  <a:t> </a:t>
                </a:r>
              </a:p>
            </p:txBody>
          </p:sp>
        </mc:Choice>
        <mc:Fallback xmlns="">
          <p:sp>
            <p:nvSpPr>
              <p:cNvPr id="23" name="TextBox 22">
                <a:extLst>
                  <a:ext uri="{FF2B5EF4-FFF2-40B4-BE49-F238E27FC236}">
                    <a16:creationId xmlns:a16="http://schemas.microsoft.com/office/drawing/2014/main" id="{1EDAEFBD-9D45-6600-FF49-BA5493E4A9F8}"/>
                  </a:ext>
                </a:extLst>
              </p:cNvPr>
              <p:cNvSpPr txBox="1">
                <a:spLocks noRot="1" noChangeAspect="1" noMove="1" noResize="1" noEditPoints="1" noAdjustHandles="1" noChangeArrowheads="1" noChangeShapeType="1" noTextEdit="1"/>
              </p:cNvSpPr>
              <p:nvPr/>
            </p:nvSpPr>
            <p:spPr>
              <a:xfrm>
                <a:off x="7120326" y="1671403"/>
                <a:ext cx="3934919" cy="481735"/>
              </a:xfrm>
              <a:prstGeom prst="rect">
                <a:avLst/>
              </a:prstGeom>
              <a:blipFill>
                <a:blip r:embed="rId6"/>
                <a:stretch>
                  <a:fillRect l="-310" t="-8861" r="-4799" b="-1266"/>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F91537EF-1C42-B133-B378-F0EDDA917471}"/>
              </a:ext>
            </a:extLst>
          </p:cNvPr>
          <p:cNvPicPr>
            <a:picLocks noChangeAspect="1"/>
          </p:cNvPicPr>
          <p:nvPr/>
        </p:nvPicPr>
        <p:blipFill>
          <a:blip r:embed="rId7"/>
          <a:stretch>
            <a:fillRect/>
          </a:stretch>
        </p:blipFill>
        <p:spPr>
          <a:xfrm>
            <a:off x="9716144" y="4899636"/>
            <a:ext cx="2475856" cy="1452898"/>
          </a:xfrm>
          <a:prstGeom prst="rect">
            <a:avLst/>
          </a:prstGeom>
        </p:spPr>
      </p:pic>
      <p:pic>
        <p:nvPicPr>
          <p:cNvPr id="35" name="Picture 34">
            <a:extLst>
              <a:ext uri="{FF2B5EF4-FFF2-40B4-BE49-F238E27FC236}">
                <a16:creationId xmlns:a16="http://schemas.microsoft.com/office/drawing/2014/main" id="{6031C3ED-44E6-E1C6-4413-2EE685E66A53}"/>
              </a:ext>
            </a:extLst>
          </p:cNvPr>
          <p:cNvPicPr>
            <a:picLocks noChangeAspect="1"/>
          </p:cNvPicPr>
          <p:nvPr/>
        </p:nvPicPr>
        <p:blipFill>
          <a:blip r:embed="rId8"/>
          <a:stretch>
            <a:fillRect/>
          </a:stretch>
        </p:blipFill>
        <p:spPr>
          <a:xfrm>
            <a:off x="7796333" y="4850342"/>
            <a:ext cx="1394964" cy="1868644"/>
          </a:xfrm>
          <a:prstGeom prst="rect">
            <a:avLst/>
          </a:prstGeom>
        </p:spPr>
      </p:pic>
      <p:cxnSp>
        <p:nvCxnSpPr>
          <p:cNvPr id="37" name="Straight Arrow Connector 36">
            <a:extLst>
              <a:ext uri="{FF2B5EF4-FFF2-40B4-BE49-F238E27FC236}">
                <a16:creationId xmlns:a16="http://schemas.microsoft.com/office/drawing/2014/main" id="{B11F5E83-3DF5-F7D9-8995-72216A02541D}"/>
              </a:ext>
            </a:extLst>
          </p:cNvPr>
          <p:cNvCxnSpPr>
            <a:cxnSpLocks/>
          </p:cNvCxnSpPr>
          <p:nvPr/>
        </p:nvCxnSpPr>
        <p:spPr>
          <a:xfrm>
            <a:off x="10912602" y="3605402"/>
            <a:ext cx="0" cy="12121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Footer Placeholder 4">
            <a:extLst>
              <a:ext uri="{FF2B5EF4-FFF2-40B4-BE49-F238E27FC236}">
                <a16:creationId xmlns:a16="http://schemas.microsoft.com/office/drawing/2014/main" id="{0191A52A-5A16-DC9F-F979-984979252579}"/>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9">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7932EACB-9CDA-C54B-D3E8-601DC0ABE1E0}"/>
              </a:ext>
            </a:extLst>
          </p:cNvPr>
          <p:cNvSpPr txBox="1"/>
          <p:nvPr/>
        </p:nvSpPr>
        <p:spPr>
          <a:xfrm>
            <a:off x="7864323" y="456142"/>
            <a:ext cx="2014141" cy="307777"/>
          </a:xfrm>
          <a:prstGeom prst="rect">
            <a:avLst/>
          </a:prstGeom>
          <a:noFill/>
        </p:spPr>
        <p:txBody>
          <a:bodyPr wrap="none" rtlCol="0">
            <a:spAutoFit/>
          </a:bodyPr>
          <a:lstStyle/>
          <a:p>
            <a:r>
              <a:rPr lang="en-US" sz="1400" dirty="0"/>
              <a:t> Prado et al., PRA, 2023 </a:t>
            </a:r>
          </a:p>
        </p:txBody>
      </p:sp>
      <p:sp>
        <p:nvSpPr>
          <p:cNvPr id="8" name="TextBox 7">
            <a:extLst>
              <a:ext uri="{FF2B5EF4-FFF2-40B4-BE49-F238E27FC236}">
                <a16:creationId xmlns:a16="http://schemas.microsoft.com/office/drawing/2014/main" id="{29A43C6C-C385-8C4F-2EC7-EB432B15E5FF}"/>
              </a:ext>
            </a:extLst>
          </p:cNvPr>
          <p:cNvSpPr txBox="1"/>
          <p:nvPr/>
        </p:nvSpPr>
        <p:spPr>
          <a:xfrm>
            <a:off x="7903219" y="653435"/>
            <a:ext cx="2630657" cy="307777"/>
          </a:xfrm>
          <a:prstGeom prst="rect">
            <a:avLst/>
          </a:prstGeom>
          <a:noFill/>
        </p:spPr>
        <p:txBody>
          <a:bodyPr wrap="none" rtlCol="0">
            <a:spAutoFit/>
          </a:bodyPr>
          <a:lstStyle/>
          <a:p>
            <a:r>
              <a:rPr lang="en-US" sz="1400" dirty="0"/>
              <a:t>Venkatraman et al., PNAS,2024 </a:t>
            </a:r>
          </a:p>
        </p:txBody>
      </p:sp>
      <p:sp>
        <p:nvSpPr>
          <p:cNvPr id="9" name="TextBox 8">
            <a:extLst>
              <a:ext uri="{FF2B5EF4-FFF2-40B4-BE49-F238E27FC236}">
                <a16:creationId xmlns:a16="http://schemas.microsoft.com/office/drawing/2014/main" id="{5CB8C3A3-346A-FA41-A386-9CA4C48EDC06}"/>
              </a:ext>
            </a:extLst>
          </p:cNvPr>
          <p:cNvSpPr txBox="1"/>
          <p:nvPr/>
        </p:nvSpPr>
        <p:spPr>
          <a:xfrm>
            <a:off x="7903219" y="882035"/>
            <a:ext cx="2135777" cy="307777"/>
          </a:xfrm>
          <a:prstGeom prst="rect">
            <a:avLst/>
          </a:prstGeom>
          <a:noFill/>
        </p:spPr>
        <p:txBody>
          <a:bodyPr wrap="none" rtlCol="0">
            <a:spAutoFit/>
          </a:bodyPr>
          <a:lstStyle/>
          <a:p>
            <a:r>
              <a:rPr lang="en-US" sz="1400" dirty="0" err="1"/>
              <a:t>Iachello</a:t>
            </a:r>
            <a:r>
              <a:rPr lang="en-US" sz="1400" dirty="0"/>
              <a:t>, et al., JPA, 2023 </a:t>
            </a:r>
          </a:p>
        </p:txBody>
      </p:sp>
    </p:spTree>
    <p:extLst>
      <p:ext uri="{BB962C8B-B14F-4D97-AF65-F5344CB8AC3E}">
        <p14:creationId xmlns:p14="http://schemas.microsoft.com/office/powerpoint/2010/main" val="1585975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86C5-92EA-5142-92E6-A33874CDD14E}"/>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7BD73285-C248-57DD-9F91-C053D76955AC}"/>
              </a:ext>
            </a:extLst>
          </p:cNvPr>
          <p:cNvSpPr/>
          <p:nvPr/>
        </p:nvSpPr>
        <p:spPr>
          <a:xfrm>
            <a:off x="118533" y="2861733"/>
            <a:ext cx="4809067" cy="35221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D3EDD4-3859-0EFB-5DF9-CC38BB87998D}"/>
              </a:ext>
            </a:extLst>
          </p:cNvPr>
          <p:cNvSpPr>
            <a:spLocks noGrp="1"/>
          </p:cNvSpPr>
          <p:nvPr>
            <p:ph type="title"/>
          </p:nvPr>
        </p:nvSpPr>
        <p:spPr/>
        <p:txBody>
          <a:bodyPr/>
          <a:lstStyle/>
          <a:p>
            <a:r>
              <a:rPr lang="en-US" dirty="0"/>
              <a:t>2-photon drive: Energy levels </a:t>
            </a:r>
          </a:p>
        </p:txBody>
      </p:sp>
      <p:sp>
        <p:nvSpPr>
          <p:cNvPr id="4" name="Date Placeholder 3">
            <a:extLst>
              <a:ext uri="{FF2B5EF4-FFF2-40B4-BE49-F238E27FC236}">
                <a16:creationId xmlns:a16="http://schemas.microsoft.com/office/drawing/2014/main" id="{3A408FDD-CF1E-2C9F-9D98-6587B74389D6}"/>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155D5E4C-66FA-376B-9464-9C579C01159A}"/>
              </a:ext>
            </a:extLst>
          </p:cNvPr>
          <p:cNvSpPr>
            <a:spLocks noGrp="1"/>
          </p:cNvSpPr>
          <p:nvPr>
            <p:ph type="sldNum" sz="quarter" idx="12"/>
          </p:nvPr>
        </p:nvSpPr>
        <p:spPr/>
        <p:txBody>
          <a:bodyPr/>
          <a:lstStyle/>
          <a:p>
            <a:fld id="{D189AB06-270D-4054-9D3B-4FFAB272D9CB}" type="slidenum">
              <a:rPr lang="pt-BR" smtClean="0"/>
              <a:t>11</a:t>
            </a:fld>
            <a:endParaRPr lang="pt-BR"/>
          </a:p>
        </p:txBody>
      </p:sp>
      <p:pic>
        <p:nvPicPr>
          <p:cNvPr id="7" name="Picture 6">
            <a:extLst>
              <a:ext uri="{FF2B5EF4-FFF2-40B4-BE49-F238E27FC236}">
                <a16:creationId xmlns:a16="http://schemas.microsoft.com/office/drawing/2014/main" id="{7D52195F-8D00-4FC9-CF32-69FFDA53E067}"/>
              </a:ext>
            </a:extLst>
          </p:cNvPr>
          <p:cNvPicPr>
            <a:picLocks noChangeAspect="1"/>
          </p:cNvPicPr>
          <p:nvPr/>
        </p:nvPicPr>
        <p:blipFill>
          <a:blip r:embed="rId3"/>
          <a:stretch>
            <a:fillRect/>
          </a:stretch>
        </p:blipFill>
        <p:spPr>
          <a:xfrm>
            <a:off x="10429875" y="0"/>
            <a:ext cx="1762125" cy="761651"/>
          </a:xfrm>
          <a:prstGeom prst="rect">
            <a:avLst/>
          </a:prstGeom>
        </p:spPr>
      </p:pic>
      <p:pic>
        <p:nvPicPr>
          <p:cNvPr id="12" name="Picture 11">
            <a:extLst>
              <a:ext uri="{FF2B5EF4-FFF2-40B4-BE49-F238E27FC236}">
                <a16:creationId xmlns:a16="http://schemas.microsoft.com/office/drawing/2014/main" id="{3D23D5C8-0905-3FCB-B41B-BE1B4FB345A1}"/>
              </a:ext>
            </a:extLst>
          </p:cNvPr>
          <p:cNvPicPr>
            <a:picLocks noChangeAspect="1"/>
          </p:cNvPicPr>
          <p:nvPr/>
        </p:nvPicPr>
        <p:blipFill>
          <a:blip r:embed="rId4"/>
          <a:srcRect l="2732" t="3451" r="5729" b="39950"/>
          <a:stretch/>
        </p:blipFill>
        <p:spPr>
          <a:xfrm>
            <a:off x="6256867" y="2260601"/>
            <a:ext cx="5274733" cy="2462988"/>
          </a:xfrm>
          <a:prstGeom prst="rect">
            <a:avLst/>
          </a:prstGeom>
        </p:spPr>
      </p:pic>
      <p:sp>
        <p:nvSpPr>
          <p:cNvPr id="17" name="TextBox 16">
            <a:extLst>
              <a:ext uri="{FF2B5EF4-FFF2-40B4-BE49-F238E27FC236}">
                <a16:creationId xmlns:a16="http://schemas.microsoft.com/office/drawing/2014/main" id="{3AA06477-A6F9-0DA7-AD04-3326BB8B7EF9}"/>
              </a:ext>
            </a:extLst>
          </p:cNvPr>
          <p:cNvSpPr txBox="1"/>
          <p:nvPr/>
        </p:nvSpPr>
        <p:spPr>
          <a:xfrm>
            <a:off x="282299" y="2962025"/>
            <a:ext cx="4469429" cy="461665"/>
          </a:xfrm>
          <a:prstGeom prst="rect">
            <a:avLst/>
          </a:prstGeom>
          <a:noFill/>
          <a:ln>
            <a:noFill/>
          </a:ln>
        </p:spPr>
        <p:txBody>
          <a:bodyPr wrap="none" rtlCol="0">
            <a:spAutoFit/>
          </a:bodyPr>
          <a:lstStyle/>
          <a:p>
            <a:r>
              <a:rPr lang="en-US" sz="2400" b="1" u="sng" dirty="0">
                <a:solidFill>
                  <a:schemeClr val="bg1"/>
                </a:solidFill>
              </a:rPr>
              <a:t>Wigner-von Neumann theorem</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133BC4C-A7D3-60CA-35E4-83BAEE4E2576}"/>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21" name="TextBox 20">
                <a:extLst>
                  <a:ext uri="{FF2B5EF4-FFF2-40B4-BE49-F238E27FC236}">
                    <a16:creationId xmlns:a16="http://schemas.microsoft.com/office/drawing/2014/main" id="{71CE8463-E47C-50F1-6891-EC6CE5D95647}"/>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5"/>
                <a:stretch>
                  <a:fillRect/>
                </a:stretch>
              </a:blipFill>
              <a:ln w="38100">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8445A4BF-C08F-0A56-3FFE-7384DBBE974C}"/>
              </a:ext>
            </a:extLst>
          </p:cNvPr>
          <p:cNvSpPr txBox="1"/>
          <p:nvPr/>
        </p:nvSpPr>
        <p:spPr>
          <a:xfrm>
            <a:off x="7437675" y="1229349"/>
            <a:ext cx="3494739" cy="461665"/>
          </a:xfrm>
          <a:prstGeom prst="rect">
            <a:avLst/>
          </a:prstGeom>
          <a:noFill/>
        </p:spPr>
        <p:txBody>
          <a:bodyPr wrap="none" rtlCol="0">
            <a:spAutoFit/>
          </a:bodyPr>
          <a:lstStyle/>
          <a:p>
            <a:r>
              <a:rPr lang="en-US" sz="2400" dirty="0"/>
              <a:t>Number Parity Symmetry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8F6967F-A187-35F4-E37D-8480B734F369}"/>
                  </a:ext>
                </a:extLst>
              </p:cNvPr>
              <p:cNvSpPr txBox="1"/>
              <p:nvPr/>
            </p:nvSpPr>
            <p:spPr>
              <a:xfrm>
                <a:off x="7120326" y="1671403"/>
                <a:ext cx="3934919" cy="481735"/>
              </a:xfrm>
              <a:prstGeom prst="rect">
                <a:avLst/>
              </a:prstGeom>
              <a:noFill/>
            </p:spPr>
            <p:txBody>
              <a:bodyPr wrap="square" rtlCol="0">
                <a:spAutoFit/>
              </a:bodyPr>
              <a:lstStyle/>
              <a:p>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e>
                      <m:sup>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sup>
                    </m:sSup>
                    <m:r>
                      <a:rPr lang="en-US" sz="2400" b="0" i="0"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𝑃</m:t>
                        </m:r>
                      </m:e>
                    </m:acc>
                  </m:oMath>
                </a14:m>
                <a:r>
                  <a:rPr lang="en-US" sz="2400" dirty="0"/>
                  <a:t> </a:t>
                </a:r>
              </a:p>
            </p:txBody>
          </p:sp>
        </mc:Choice>
        <mc:Fallback xmlns="">
          <p:sp>
            <p:nvSpPr>
              <p:cNvPr id="23" name="TextBox 22">
                <a:extLst>
                  <a:ext uri="{FF2B5EF4-FFF2-40B4-BE49-F238E27FC236}">
                    <a16:creationId xmlns:a16="http://schemas.microsoft.com/office/drawing/2014/main" id="{1EDAEFBD-9D45-6600-FF49-BA5493E4A9F8}"/>
                  </a:ext>
                </a:extLst>
              </p:cNvPr>
              <p:cNvSpPr txBox="1">
                <a:spLocks noRot="1" noChangeAspect="1" noMove="1" noResize="1" noEditPoints="1" noAdjustHandles="1" noChangeArrowheads="1" noChangeShapeType="1" noTextEdit="1"/>
              </p:cNvSpPr>
              <p:nvPr/>
            </p:nvSpPr>
            <p:spPr>
              <a:xfrm>
                <a:off x="7120326" y="1671403"/>
                <a:ext cx="3934919" cy="481735"/>
              </a:xfrm>
              <a:prstGeom prst="rect">
                <a:avLst/>
              </a:prstGeom>
              <a:blipFill>
                <a:blip r:embed="rId6"/>
                <a:stretch>
                  <a:fillRect l="-310" t="-8861" r="-4799"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FB36E6-C898-325D-F4CE-32EA0C3F4649}"/>
                  </a:ext>
                </a:extLst>
              </p:cNvPr>
              <p:cNvSpPr txBox="1"/>
              <p:nvPr/>
            </p:nvSpPr>
            <p:spPr>
              <a:xfrm>
                <a:off x="394592" y="3516750"/>
                <a:ext cx="4172937" cy="461665"/>
              </a:xfrm>
              <a:prstGeom prst="rect">
                <a:avLst/>
              </a:prstGeom>
              <a:noFill/>
            </p:spPr>
            <p:txBody>
              <a:bodyPr wrap="none" rtlCol="0">
                <a:spAutoFit/>
              </a:bodyPr>
              <a:lstStyle/>
              <a:p>
                <a:r>
                  <a:rPr lang="en-US" sz="2400" dirty="0">
                    <a:solidFill>
                      <a:schemeClr val="bg1"/>
                    </a:solidFill>
                  </a:rPr>
                  <a:t>Real crossings</a:t>
                </a:r>
                <a:r>
                  <a:rPr lang="en-US" sz="2400" b="0" dirty="0">
                    <a:solidFill>
                      <a:schemeClr val="bg1"/>
                    </a:solidFill>
                  </a:rPr>
                  <a:t>: </a:t>
                </a:r>
                <a14:m>
                  <m:oMath xmlns:m="http://schemas.openxmlformats.org/officeDocument/2006/math">
                    <m:r>
                      <a:rPr lang="en-US" sz="2400" b="0" i="1" smtClean="0">
                        <a:solidFill>
                          <a:schemeClr val="bg1"/>
                        </a:solidFill>
                        <a:latin typeface="Cambria Math" panose="02040503050406030204" pitchFamily="18" charset="0"/>
                      </a:rPr>
                      <m:t>≠</m:t>
                    </m:r>
                  </m:oMath>
                </a14:m>
                <a:r>
                  <a:rPr lang="en-US" sz="2400" dirty="0">
                    <a:solidFill>
                      <a:schemeClr val="bg1"/>
                    </a:solidFill>
                  </a:rPr>
                  <a:t> symmetries</a:t>
                </a:r>
              </a:p>
            </p:txBody>
          </p:sp>
        </mc:Choice>
        <mc:Fallback xmlns="">
          <p:sp>
            <p:nvSpPr>
              <p:cNvPr id="24" name="TextBox 23">
                <a:extLst>
                  <a:ext uri="{FF2B5EF4-FFF2-40B4-BE49-F238E27FC236}">
                    <a16:creationId xmlns:a16="http://schemas.microsoft.com/office/drawing/2014/main" id="{DB3147C1-283A-6AB9-67DC-8A9F25C079C6}"/>
                  </a:ext>
                </a:extLst>
              </p:cNvPr>
              <p:cNvSpPr txBox="1">
                <a:spLocks noRot="1" noChangeAspect="1" noMove="1" noResize="1" noEditPoints="1" noAdjustHandles="1" noChangeArrowheads="1" noChangeShapeType="1" noTextEdit="1"/>
              </p:cNvSpPr>
              <p:nvPr/>
            </p:nvSpPr>
            <p:spPr>
              <a:xfrm>
                <a:off x="394592" y="3516750"/>
                <a:ext cx="4172937" cy="461665"/>
              </a:xfrm>
              <a:prstGeom prst="rect">
                <a:avLst/>
              </a:prstGeom>
              <a:blipFill>
                <a:blip r:embed="rId7"/>
                <a:stretch>
                  <a:fillRect l="-233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942AF6-B369-D332-6ABC-914000E6B4DE}"/>
                  </a:ext>
                </a:extLst>
              </p:cNvPr>
              <p:cNvSpPr txBox="1"/>
              <p:nvPr/>
            </p:nvSpPr>
            <p:spPr>
              <a:xfrm>
                <a:off x="248022" y="5721693"/>
                <a:ext cx="4710328" cy="461665"/>
              </a:xfrm>
              <a:prstGeom prst="rect">
                <a:avLst/>
              </a:prstGeom>
              <a:noFill/>
            </p:spPr>
            <p:txBody>
              <a:bodyPr wrap="none" rtlCol="0">
                <a:spAutoFit/>
              </a:bodyPr>
              <a:lstStyle/>
              <a:p>
                <a:r>
                  <a:rPr lang="en-US" sz="2400" dirty="0">
                    <a:solidFill>
                      <a:schemeClr val="bg1"/>
                    </a:solidFill>
                  </a:rPr>
                  <a:t>Avoided crossings:</a:t>
                </a:r>
                <a:r>
                  <a:rPr lang="en-US" sz="2400" b="0" dirty="0">
                    <a:solidFill>
                      <a:schemeClr val="bg1"/>
                    </a:solidFill>
                  </a:rPr>
                  <a:t> </a:t>
                </a:r>
                <a14:m>
                  <m:oMath xmlns:m="http://schemas.openxmlformats.org/officeDocument/2006/math">
                    <m:r>
                      <a:rPr lang="en-US" sz="2400" b="0" i="1" smtClean="0">
                        <a:solidFill>
                          <a:schemeClr val="bg1"/>
                        </a:solidFill>
                        <a:latin typeface="Cambria Math" panose="02040503050406030204" pitchFamily="18" charset="0"/>
                      </a:rPr>
                      <m:t>=</m:t>
                    </m:r>
                  </m:oMath>
                </a14:m>
                <a:r>
                  <a:rPr lang="en-US" sz="2400" dirty="0">
                    <a:solidFill>
                      <a:schemeClr val="bg1"/>
                    </a:solidFill>
                  </a:rPr>
                  <a:t> symmetries  </a:t>
                </a:r>
              </a:p>
            </p:txBody>
          </p:sp>
        </mc:Choice>
        <mc:Fallback xmlns="">
          <p:sp>
            <p:nvSpPr>
              <p:cNvPr id="25" name="TextBox 24">
                <a:extLst>
                  <a:ext uri="{FF2B5EF4-FFF2-40B4-BE49-F238E27FC236}">
                    <a16:creationId xmlns:a16="http://schemas.microsoft.com/office/drawing/2014/main" id="{AE8BFDE3-43A2-447A-BC5C-F4598514CB1C}"/>
                  </a:ext>
                </a:extLst>
              </p:cNvPr>
              <p:cNvSpPr txBox="1">
                <a:spLocks noRot="1" noChangeAspect="1" noMove="1" noResize="1" noEditPoints="1" noAdjustHandles="1" noChangeArrowheads="1" noChangeShapeType="1" noTextEdit="1"/>
              </p:cNvSpPr>
              <p:nvPr/>
            </p:nvSpPr>
            <p:spPr>
              <a:xfrm>
                <a:off x="248022" y="5721693"/>
                <a:ext cx="4710328" cy="461665"/>
              </a:xfrm>
              <a:prstGeom prst="rect">
                <a:avLst/>
              </a:prstGeom>
              <a:blipFill>
                <a:blip r:embed="rId8"/>
                <a:stretch>
                  <a:fillRect l="-2073" t="-10667" r="-1036" b="-30667"/>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84446610-D342-1F8C-CDA1-E013C510D28B}"/>
              </a:ext>
            </a:extLst>
          </p:cNvPr>
          <p:cNvPicPr>
            <a:picLocks noChangeAspect="1"/>
          </p:cNvPicPr>
          <p:nvPr/>
        </p:nvPicPr>
        <p:blipFill>
          <a:blip r:embed="rId9"/>
          <a:stretch>
            <a:fillRect/>
          </a:stretch>
        </p:blipFill>
        <p:spPr>
          <a:xfrm>
            <a:off x="947698" y="4204814"/>
            <a:ext cx="942323" cy="1269140"/>
          </a:xfrm>
          <a:prstGeom prst="rect">
            <a:avLst/>
          </a:prstGeom>
        </p:spPr>
      </p:pic>
      <p:pic>
        <p:nvPicPr>
          <p:cNvPr id="31" name="Picture 30">
            <a:extLst>
              <a:ext uri="{FF2B5EF4-FFF2-40B4-BE49-F238E27FC236}">
                <a16:creationId xmlns:a16="http://schemas.microsoft.com/office/drawing/2014/main" id="{AE972AFE-FE1B-9899-8C96-7C8DC2C6BB40}"/>
              </a:ext>
            </a:extLst>
          </p:cNvPr>
          <p:cNvPicPr>
            <a:picLocks noChangeAspect="1"/>
          </p:cNvPicPr>
          <p:nvPr/>
        </p:nvPicPr>
        <p:blipFill>
          <a:blip r:embed="rId10"/>
          <a:stretch>
            <a:fillRect/>
          </a:stretch>
        </p:blipFill>
        <p:spPr>
          <a:xfrm>
            <a:off x="3091226" y="4178410"/>
            <a:ext cx="922642" cy="1254903"/>
          </a:xfrm>
          <a:prstGeom prst="rect">
            <a:avLst/>
          </a:prstGeom>
        </p:spPr>
      </p:pic>
      <p:pic>
        <p:nvPicPr>
          <p:cNvPr id="33" name="Picture 32">
            <a:extLst>
              <a:ext uri="{FF2B5EF4-FFF2-40B4-BE49-F238E27FC236}">
                <a16:creationId xmlns:a16="http://schemas.microsoft.com/office/drawing/2014/main" id="{5B0FD2D9-87AB-9494-59CF-67362814E9ED}"/>
              </a:ext>
            </a:extLst>
          </p:cNvPr>
          <p:cNvPicPr>
            <a:picLocks noChangeAspect="1"/>
          </p:cNvPicPr>
          <p:nvPr/>
        </p:nvPicPr>
        <p:blipFill>
          <a:blip r:embed="rId11"/>
          <a:stretch>
            <a:fillRect/>
          </a:stretch>
        </p:blipFill>
        <p:spPr>
          <a:xfrm>
            <a:off x="9716144" y="4899636"/>
            <a:ext cx="2475856" cy="1452898"/>
          </a:xfrm>
          <a:prstGeom prst="rect">
            <a:avLst/>
          </a:prstGeom>
        </p:spPr>
      </p:pic>
      <p:cxnSp>
        <p:nvCxnSpPr>
          <p:cNvPr id="37" name="Straight Arrow Connector 36">
            <a:extLst>
              <a:ext uri="{FF2B5EF4-FFF2-40B4-BE49-F238E27FC236}">
                <a16:creationId xmlns:a16="http://schemas.microsoft.com/office/drawing/2014/main" id="{2D66ACED-9E06-C305-77E4-4B6FB86B08F7}"/>
              </a:ext>
            </a:extLst>
          </p:cNvPr>
          <p:cNvCxnSpPr>
            <a:cxnSpLocks/>
          </p:cNvCxnSpPr>
          <p:nvPr/>
        </p:nvCxnSpPr>
        <p:spPr>
          <a:xfrm>
            <a:off x="10912602" y="3605402"/>
            <a:ext cx="0" cy="12121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Footer Placeholder 4">
            <a:extLst>
              <a:ext uri="{FF2B5EF4-FFF2-40B4-BE49-F238E27FC236}">
                <a16:creationId xmlns:a16="http://schemas.microsoft.com/office/drawing/2014/main" id="{1D07A903-0A62-814A-8910-6C3CC11E502E}"/>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2">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C9A993CA-EF61-90E7-08F2-32409955850B}"/>
              </a:ext>
            </a:extLst>
          </p:cNvPr>
          <p:cNvSpPr txBox="1"/>
          <p:nvPr/>
        </p:nvSpPr>
        <p:spPr>
          <a:xfrm>
            <a:off x="7864323" y="456142"/>
            <a:ext cx="2014141" cy="307777"/>
          </a:xfrm>
          <a:prstGeom prst="rect">
            <a:avLst/>
          </a:prstGeom>
          <a:noFill/>
        </p:spPr>
        <p:txBody>
          <a:bodyPr wrap="none" rtlCol="0">
            <a:spAutoFit/>
          </a:bodyPr>
          <a:lstStyle/>
          <a:p>
            <a:r>
              <a:rPr lang="en-US" sz="1400" dirty="0"/>
              <a:t> Prado et al., PRA, 2023 </a:t>
            </a:r>
          </a:p>
        </p:txBody>
      </p:sp>
      <p:sp>
        <p:nvSpPr>
          <p:cNvPr id="8" name="TextBox 7">
            <a:extLst>
              <a:ext uri="{FF2B5EF4-FFF2-40B4-BE49-F238E27FC236}">
                <a16:creationId xmlns:a16="http://schemas.microsoft.com/office/drawing/2014/main" id="{D080C9CA-F505-916B-3894-B799BB05F09C}"/>
              </a:ext>
            </a:extLst>
          </p:cNvPr>
          <p:cNvSpPr txBox="1"/>
          <p:nvPr/>
        </p:nvSpPr>
        <p:spPr>
          <a:xfrm>
            <a:off x="7903219" y="653435"/>
            <a:ext cx="2630657" cy="307777"/>
          </a:xfrm>
          <a:prstGeom prst="rect">
            <a:avLst/>
          </a:prstGeom>
          <a:noFill/>
        </p:spPr>
        <p:txBody>
          <a:bodyPr wrap="none" rtlCol="0">
            <a:spAutoFit/>
          </a:bodyPr>
          <a:lstStyle/>
          <a:p>
            <a:r>
              <a:rPr lang="en-US" sz="1400" dirty="0"/>
              <a:t>Venkatraman et al., PNAS,2024 </a:t>
            </a:r>
          </a:p>
        </p:txBody>
      </p:sp>
      <p:sp>
        <p:nvSpPr>
          <p:cNvPr id="9" name="TextBox 8">
            <a:extLst>
              <a:ext uri="{FF2B5EF4-FFF2-40B4-BE49-F238E27FC236}">
                <a16:creationId xmlns:a16="http://schemas.microsoft.com/office/drawing/2014/main" id="{86049689-205F-F0AC-5639-E5460FD700D2}"/>
              </a:ext>
            </a:extLst>
          </p:cNvPr>
          <p:cNvSpPr txBox="1"/>
          <p:nvPr/>
        </p:nvSpPr>
        <p:spPr>
          <a:xfrm>
            <a:off x="7903219" y="882035"/>
            <a:ext cx="2135777" cy="307777"/>
          </a:xfrm>
          <a:prstGeom prst="rect">
            <a:avLst/>
          </a:prstGeom>
          <a:noFill/>
        </p:spPr>
        <p:txBody>
          <a:bodyPr wrap="none" rtlCol="0">
            <a:spAutoFit/>
          </a:bodyPr>
          <a:lstStyle/>
          <a:p>
            <a:r>
              <a:rPr lang="en-US" sz="1400" dirty="0" err="1"/>
              <a:t>Iachello</a:t>
            </a:r>
            <a:r>
              <a:rPr lang="en-US" sz="1400" dirty="0"/>
              <a:t>, et al., JPA, 2023 </a:t>
            </a:r>
          </a:p>
        </p:txBody>
      </p:sp>
      <p:pic>
        <p:nvPicPr>
          <p:cNvPr id="3" name="Picture 2">
            <a:extLst>
              <a:ext uri="{FF2B5EF4-FFF2-40B4-BE49-F238E27FC236}">
                <a16:creationId xmlns:a16="http://schemas.microsoft.com/office/drawing/2014/main" id="{ECB5AC66-2D6A-1B5D-8B90-C5E44940BB8C}"/>
              </a:ext>
            </a:extLst>
          </p:cNvPr>
          <p:cNvPicPr>
            <a:picLocks noChangeAspect="1"/>
          </p:cNvPicPr>
          <p:nvPr/>
        </p:nvPicPr>
        <p:blipFill>
          <a:blip r:embed="rId13"/>
          <a:stretch>
            <a:fillRect/>
          </a:stretch>
        </p:blipFill>
        <p:spPr>
          <a:xfrm>
            <a:off x="7796333" y="4850342"/>
            <a:ext cx="1394964" cy="1868644"/>
          </a:xfrm>
          <a:prstGeom prst="rect">
            <a:avLst/>
          </a:prstGeom>
        </p:spPr>
      </p:pic>
    </p:spTree>
    <p:extLst>
      <p:ext uri="{BB962C8B-B14F-4D97-AF65-F5344CB8AC3E}">
        <p14:creationId xmlns:p14="http://schemas.microsoft.com/office/powerpoint/2010/main" val="2295779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E776-8459-B209-1B34-D9A3D46BA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1679D-1F9B-2C30-4269-F27416CAB55C}"/>
              </a:ext>
            </a:extLst>
          </p:cNvPr>
          <p:cNvSpPr>
            <a:spLocks noGrp="1"/>
          </p:cNvSpPr>
          <p:nvPr>
            <p:ph type="title"/>
          </p:nvPr>
        </p:nvSpPr>
        <p:spPr/>
        <p:txBody>
          <a:bodyPr/>
          <a:lstStyle/>
          <a:p>
            <a:r>
              <a:rPr lang="en-US" dirty="0"/>
              <a:t>2-photon drive: Tunneling</a:t>
            </a:r>
          </a:p>
        </p:txBody>
      </p:sp>
      <p:sp>
        <p:nvSpPr>
          <p:cNvPr id="4" name="Date Placeholder 3">
            <a:extLst>
              <a:ext uri="{FF2B5EF4-FFF2-40B4-BE49-F238E27FC236}">
                <a16:creationId xmlns:a16="http://schemas.microsoft.com/office/drawing/2014/main" id="{8E1C0DC3-9474-DF58-A209-826C18059AC4}"/>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273B5EC1-5B6F-F4DC-3601-4970B394F6AE}"/>
              </a:ext>
            </a:extLst>
          </p:cNvPr>
          <p:cNvSpPr>
            <a:spLocks noGrp="1"/>
          </p:cNvSpPr>
          <p:nvPr>
            <p:ph type="sldNum" sz="quarter" idx="12"/>
          </p:nvPr>
        </p:nvSpPr>
        <p:spPr/>
        <p:txBody>
          <a:bodyPr/>
          <a:lstStyle/>
          <a:p>
            <a:fld id="{D189AB06-270D-4054-9D3B-4FFAB272D9CB}" type="slidenum">
              <a:rPr lang="pt-BR" smtClean="0"/>
              <a:t>12</a:t>
            </a:fld>
            <a:endParaRPr lang="pt-BR"/>
          </a:p>
        </p:txBody>
      </p:sp>
      <p:pic>
        <p:nvPicPr>
          <p:cNvPr id="7" name="Picture 6">
            <a:extLst>
              <a:ext uri="{FF2B5EF4-FFF2-40B4-BE49-F238E27FC236}">
                <a16:creationId xmlns:a16="http://schemas.microsoft.com/office/drawing/2014/main" id="{F5669336-5D12-3B9B-B45A-00DD85A52553}"/>
              </a:ext>
            </a:extLst>
          </p:cNvPr>
          <p:cNvPicPr>
            <a:picLocks noChangeAspect="1"/>
          </p:cNvPicPr>
          <p:nvPr/>
        </p:nvPicPr>
        <p:blipFill>
          <a:blip r:embed="rId3"/>
          <a:stretch>
            <a:fillRect/>
          </a:stretch>
        </p:blipFill>
        <p:spPr>
          <a:xfrm>
            <a:off x="10429875" y="0"/>
            <a:ext cx="1762125" cy="761651"/>
          </a:xfrm>
          <a:prstGeom prst="rect">
            <a:avLst/>
          </a:prstGeom>
        </p:spPr>
      </p:pic>
      <p:pic>
        <p:nvPicPr>
          <p:cNvPr id="12" name="Picture 11">
            <a:extLst>
              <a:ext uri="{FF2B5EF4-FFF2-40B4-BE49-F238E27FC236}">
                <a16:creationId xmlns:a16="http://schemas.microsoft.com/office/drawing/2014/main" id="{60861397-1C12-480E-5B04-6A1AA488B874}"/>
              </a:ext>
            </a:extLst>
          </p:cNvPr>
          <p:cNvPicPr>
            <a:picLocks noChangeAspect="1"/>
          </p:cNvPicPr>
          <p:nvPr/>
        </p:nvPicPr>
        <p:blipFill>
          <a:blip r:embed="rId4"/>
          <a:srcRect l="3480" t="6496" r="3549" b="8260"/>
          <a:stretch/>
        </p:blipFill>
        <p:spPr>
          <a:xfrm>
            <a:off x="2332190" y="1592042"/>
            <a:ext cx="3862552" cy="1655380"/>
          </a:xfrm>
          <a:prstGeom prst="rect">
            <a:avLst/>
          </a:prstGeom>
        </p:spPr>
      </p:pic>
      <p:pic>
        <p:nvPicPr>
          <p:cNvPr id="13" name="Picture 12">
            <a:extLst>
              <a:ext uri="{FF2B5EF4-FFF2-40B4-BE49-F238E27FC236}">
                <a16:creationId xmlns:a16="http://schemas.microsoft.com/office/drawing/2014/main" id="{EBF92888-0503-FE83-B520-73F587DBEF3F}"/>
              </a:ext>
            </a:extLst>
          </p:cNvPr>
          <p:cNvPicPr>
            <a:picLocks noChangeAspect="1"/>
          </p:cNvPicPr>
          <p:nvPr/>
        </p:nvPicPr>
        <p:blipFill>
          <a:blip r:embed="rId5"/>
          <a:stretch>
            <a:fillRect/>
          </a:stretch>
        </p:blipFill>
        <p:spPr>
          <a:xfrm>
            <a:off x="299545" y="1413457"/>
            <a:ext cx="1394964" cy="1868644"/>
          </a:xfrm>
          <a:prstGeom prst="rect">
            <a:avLst/>
          </a:prstGeom>
        </p:spPr>
      </p:pic>
      <p:sp>
        <p:nvSpPr>
          <p:cNvPr id="31" name="Footer Placeholder 4">
            <a:extLst>
              <a:ext uri="{FF2B5EF4-FFF2-40B4-BE49-F238E27FC236}">
                <a16:creationId xmlns:a16="http://schemas.microsoft.com/office/drawing/2014/main" id="{A863D5A2-6357-D79D-D700-22D21AD127BA}"/>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6">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3" name="TextBox 2">
            <a:extLst>
              <a:ext uri="{FF2B5EF4-FFF2-40B4-BE49-F238E27FC236}">
                <a16:creationId xmlns:a16="http://schemas.microsoft.com/office/drawing/2014/main" id="{D801FFD5-C58B-AC3C-7FB6-A54797DDE5FE}"/>
              </a:ext>
            </a:extLst>
          </p:cNvPr>
          <p:cNvSpPr txBox="1"/>
          <p:nvPr/>
        </p:nvSpPr>
        <p:spPr>
          <a:xfrm>
            <a:off x="8128483" y="6351482"/>
            <a:ext cx="2014141" cy="307777"/>
          </a:xfrm>
          <a:prstGeom prst="rect">
            <a:avLst/>
          </a:prstGeom>
          <a:noFill/>
        </p:spPr>
        <p:txBody>
          <a:bodyPr wrap="none" rtlCol="0">
            <a:spAutoFit/>
          </a:bodyPr>
          <a:lstStyle/>
          <a:p>
            <a:r>
              <a:rPr lang="en-US" sz="1400" dirty="0"/>
              <a:t> Prado et al., PRA, 2023 </a:t>
            </a:r>
          </a:p>
        </p:txBody>
      </p:sp>
    </p:spTree>
    <p:extLst>
      <p:ext uri="{BB962C8B-B14F-4D97-AF65-F5344CB8AC3E}">
        <p14:creationId xmlns:p14="http://schemas.microsoft.com/office/powerpoint/2010/main" val="251810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8855-FE27-A2D3-F75F-3FD89FD7B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0A432-B4FC-C726-138F-7EE7E7E44C82}"/>
              </a:ext>
            </a:extLst>
          </p:cNvPr>
          <p:cNvSpPr>
            <a:spLocks noGrp="1"/>
          </p:cNvSpPr>
          <p:nvPr>
            <p:ph type="title"/>
          </p:nvPr>
        </p:nvSpPr>
        <p:spPr/>
        <p:txBody>
          <a:bodyPr/>
          <a:lstStyle/>
          <a:p>
            <a:r>
              <a:rPr lang="en-US" dirty="0"/>
              <a:t>2-photon drive: Tunneling</a:t>
            </a:r>
          </a:p>
        </p:txBody>
      </p:sp>
      <p:sp>
        <p:nvSpPr>
          <p:cNvPr id="4" name="Date Placeholder 3">
            <a:extLst>
              <a:ext uri="{FF2B5EF4-FFF2-40B4-BE49-F238E27FC236}">
                <a16:creationId xmlns:a16="http://schemas.microsoft.com/office/drawing/2014/main" id="{87EAC6C1-4E4B-1926-563A-248F12CF597F}"/>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FF9FEF96-37A0-A5E4-EA53-7DB2C7B910D2}"/>
              </a:ext>
            </a:extLst>
          </p:cNvPr>
          <p:cNvSpPr>
            <a:spLocks noGrp="1"/>
          </p:cNvSpPr>
          <p:nvPr>
            <p:ph type="sldNum" sz="quarter" idx="12"/>
          </p:nvPr>
        </p:nvSpPr>
        <p:spPr/>
        <p:txBody>
          <a:bodyPr/>
          <a:lstStyle/>
          <a:p>
            <a:fld id="{D189AB06-270D-4054-9D3B-4FFAB272D9CB}" type="slidenum">
              <a:rPr lang="pt-BR" smtClean="0"/>
              <a:t>13</a:t>
            </a:fld>
            <a:endParaRPr lang="pt-BR"/>
          </a:p>
        </p:txBody>
      </p:sp>
      <p:pic>
        <p:nvPicPr>
          <p:cNvPr id="7" name="Picture 6">
            <a:extLst>
              <a:ext uri="{FF2B5EF4-FFF2-40B4-BE49-F238E27FC236}">
                <a16:creationId xmlns:a16="http://schemas.microsoft.com/office/drawing/2014/main" id="{E5F72280-5D0A-E69F-E85D-1C7F0CF058EF}"/>
              </a:ext>
            </a:extLst>
          </p:cNvPr>
          <p:cNvPicPr>
            <a:picLocks noChangeAspect="1"/>
          </p:cNvPicPr>
          <p:nvPr/>
        </p:nvPicPr>
        <p:blipFill>
          <a:blip r:embed="rId3"/>
          <a:stretch>
            <a:fillRect/>
          </a:stretch>
        </p:blipFill>
        <p:spPr>
          <a:xfrm>
            <a:off x="10429875" y="0"/>
            <a:ext cx="1762125" cy="761651"/>
          </a:xfrm>
          <a:prstGeom prst="rect">
            <a:avLst/>
          </a:prstGeom>
        </p:spPr>
      </p:pic>
      <p:pic>
        <p:nvPicPr>
          <p:cNvPr id="12" name="Picture 11">
            <a:extLst>
              <a:ext uri="{FF2B5EF4-FFF2-40B4-BE49-F238E27FC236}">
                <a16:creationId xmlns:a16="http://schemas.microsoft.com/office/drawing/2014/main" id="{3AF4C920-3D64-BBEB-4E01-42E9289E60AD}"/>
              </a:ext>
            </a:extLst>
          </p:cNvPr>
          <p:cNvPicPr>
            <a:picLocks noChangeAspect="1"/>
          </p:cNvPicPr>
          <p:nvPr/>
        </p:nvPicPr>
        <p:blipFill>
          <a:blip r:embed="rId4"/>
          <a:srcRect l="3480" t="6496" r="3549" b="8260"/>
          <a:stretch/>
        </p:blipFill>
        <p:spPr>
          <a:xfrm>
            <a:off x="2332190" y="1592042"/>
            <a:ext cx="3862552" cy="1655380"/>
          </a:xfrm>
          <a:prstGeom prst="rect">
            <a:avLst/>
          </a:prstGeom>
        </p:spPr>
      </p:pic>
      <p:pic>
        <p:nvPicPr>
          <p:cNvPr id="13" name="Picture 12">
            <a:extLst>
              <a:ext uri="{FF2B5EF4-FFF2-40B4-BE49-F238E27FC236}">
                <a16:creationId xmlns:a16="http://schemas.microsoft.com/office/drawing/2014/main" id="{1321DF3C-34BA-013B-BBED-C118FB9930B6}"/>
              </a:ext>
            </a:extLst>
          </p:cNvPr>
          <p:cNvPicPr>
            <a:picLocks noChangeAspect="1"/>
          </p:cNvPicPr>
          <p:nvPr/>
        </p:nvPicPr>
        <p:blipFill>
          <a:blip r:embed="rId5"/>
          <a:stretch>
            <a:fillRect/>
          </a:stretch>
        </p:blipFill>
        <p:spPr>
          <a:xfrm>
            <a:off x="299545" y="1413457"/>
            <a:ext cx="1394964" cy="186864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8F4511-DFED-50C2-8C3D-43725CE7B915}"/>
                  </a:ext>
                </a:extLst>
              </p:cNvPr>
              <p:cNvSpPr txBox="1"/>
              <p:nvPr/>
            </p:nvSpPr>
            <p:spPr>
              <a:xfrm>
                <a:off x="3008542" y="3646030"/>
                <a:ext cx="2885470"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𝜓</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n-US" sz="2400" b="0" i="1" smtClean="0">
                              <a:latin typeface="Cambria Math" panose="02040503050406030204" pitchFamily="18" charset="0"/>
                            </a:rPr>
                            <m:t>𝑝</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𝜋</m:t>
                          </m:r>
                        </m:den>
                      </m:f>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𝛼</m:t>
                                  </m:r>
                                </m:e>
                                <m:e>
                                  <m:r>
                                    <a:rPr lang="en-US" sz="2400" b="0" i="1" smtClean="0">
                                      <a:latin typeface="Cambria Math" panose="02040503050406030204" pitchFamily="18" charset="0"/>
                                    </a:rPr>
                                    <m:t>𝜓</m:t>
                                  </m:r>
                                </m:e>
                              </m:d>
                            </m:e>
                          </m:d>
                        </m:e>
                        <m:sup>
                          <m:r>
                            <a:rPr lang="en-US" sz="2400" b="0" i="1" smtClean="0">
                              <a:latin typeface="Cambria Math" panose="02040503050406030204" pitchFamily="18" charset="0"/>
                            </a:rPr>
                            <m:t>2</m:t>
                          </m:r>
                        </m:sup>
                      </m:sSup>
                    </m:oMath>
                  </m:oMathPara>
                </a14:m>
                <a:endParaRPr lang="en-US" sz="2400" dirty="0"/>
              </a:p>
            </p:txBody>
          </p:sp>
        </mc:Choice>
        <mc:Fallback xmlns="">
          <p:sp>
            <p:nvSpPr>
              <p:cNvPr id="16" name="TextBox 15">
                <a:extLst>
                  <a:ext uri="{FF2B5EF4-FFF2-40B4-BE49-F238E27FC236}">
                    <a16:creationId xmlns:a16="http://schemas.microsoft.com/office/drawing/2014/main" id="{792EF71C-E26F-C01A-B58A-3B224360F5C3}"/>
                  </a:ext>
                </a:extLst>
              </p:cNvPr>
              <p:cNvSpPr txBox="1">
                <a:spLocks noRot="1" noChangeAspect="1" noMove="1" noResize="1" noEditPoints="1" noAdjustHandles="1" noChangeArrowheads="1" noChangeShapeType="1" noTextEdit="1"/>
              </p:cNvSpPr>
              <p:nvPr/>
            </p:nvSpPr>
            <p:spPr>
              <a:xfrm>
                <a:off x="3008542" y="3646030"/>
                <a:ext cx="2885470" cy="6938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3ACDDF9-F7FC-1E83-D767-63969B14F1C4}"/>
                  </a:ext>
                </a:extLst>
              </p:cNvPr>
              <p:cNvSpPr txBox="1"/>
              <p:nvPr/>
            </p:nvSpPr>
            <p:spPr>
              <a:xfrm>
                <a:off x="1306510" y="5786522"/>
                <a:ext cx="4659148" cy="402995"/>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rPr>
                            <m:t>Τ</m:t>
                          </m:r>
                        </m:e>
                        <m: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Ω</m:t>
                              </m:r>
                            </m:e>
                            <m:sub>
                              <m:r>
                                <a:rPr lang="en-US" sz="2400" b="0" i="1" smtClean="0">
                                  <a:latin typeface="Cambria Math" panose="02040503050406030204" pitchFamily="18" charset="0"/>
                                </a:rPr>
                                <m:t>𝑜𝑢𝑡</m:t>
                              </m:r>
                            </m:sub>
                          </m:sSub>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0</m:t>
                              </m:r>
                            </m:sub>
                          </m:sSub>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i="1">
                                  <a:latin typeface="Cambria Math" panose="02040503050406030204" pitchFamily="18" charset="0"/>
                                </a:rPr>
                                <m:t>𝑡</m:t>
                              </m:r>
                            </m:e>
                            <m:sub>
                              <m:r>
                                <a:rPr lang="en-US" sz="2400" b="0" i="1" smtClean="0">
                                  <a:latin typeface="Cambria Math" panose="02040503050406030204" pitchFamily="18" charset="0"/>
                                </a:rPr>
                                <m:t>0</m:t>
                              </m:r>
                            </m:sub>
                          </m:sSub>
                        </m:e>
                      </m:d>
                    </m:oMath>
                  </m:oMathPara>
                </a14:m>
                <a:endParaRPr lang="en-US" sz="2400" dirty="0"/>
              </a:p>
            </p:txBody>
          </p:sp>
        </mc:Choice>
        <mc:Fallback xmlns="">
          <p:sp>
            <p:nvSpPr>
              <p:cNvPr id="17" name="TextBox 16">
                <a:extLst>
                  <a:ext uri="{FF2B5EF4-FFF2-40B4-BE49-F238E27FC236}">
                    <a16:creationId xmlns:a16="http://schemas.microsoft.com/office/drawing/2014/main" id="{327792EC-9571-AA84-1351-2726F4B01FC3}"/>
                  </a:ext>
                </a:extLst>
              </p:cNvPr>
              <p:cNvSpPr txBox="1">
                <a:spLocks noRot="1" noChangeAspect="1" noMove="1" noResize="1" noEditPoints="1" noAdjustHandles="1" noChangeArrowheads="1" noChangeShapeType="1" noTextEdit="1"/>
              </p:cNvSpPr>
              <p:nvPr/>
            </p:nvSpPr>
            <p:spPr>
              <a:xfrm>
                <a:off x="1306510" y="5786522"/>
                <a:ext cx="4659148" cy="402995"/>
              </a:xfrm>
              <a:prstGeom prst="rect">
                <a:avLst/>
              </a:prstGeom>
              <a:blipFill>
                <a:blip r:embed="rId8"/>
                <a:stretch>
                  <a:fillRect l="-782" b="-11765"/>
                </a:stretch>
              </a:blipFill>
              <a:ln>
                <a:solidFill>
                  <a:schemeClr val="tx1"/>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5234D3E6-24CD-0D69-5883-D1C021AF832B}"/>
              </a:ext>
            </a:extLst>
          </p:cNvPr>
          <p:cNvPicPr>
            <a:picLocks noChangeAspect="1"/>
          </p:cNvPicPr>
          <p:nvPr/>
        </p:nvPicPr>
        <p:blipFill>
          <a:blip r:embed="rId9"/>
          <a:stretch>
            <a:fillRect/>
          </a:stretch>
        </p:blipFill>
        <p:spPr>
          <a:xfrm>
            <a:off x="336346" y="3552313"/>
            <a:ext cx="1768221" cy="176166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F4EFDE4-6BED-25CB-E931-39938EDC0A67}"/>
                  </a:ext>
                </a:extLst>
              </p:cNvPr>
              <p:cNvSpPr txBox="1"/>
              <p:nvPr/>
            </p:nvSpPr>
            <p:spPr>
              <a:xfrm>
                <a:off x="2158999" y="4320817"/>
                <a:ext cx="4707022" cy="1108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nary>
                        <m:naryPr>
                          <m:limLoc m:val="undOvr"/>
                          <m:ctrlPr>
                            <a:rPr lang="en-US" sz="2400" b="0" i="1" smtClean="0">
                              <a:latin typeface="Cambria Math" panose="02040503050406030204" pitchFamily="18" charset="0"/>
                            </a:rPr>
                          </m:ctrlPr>
                        </m:naryPr>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up>
                          <m:r>
                            <a:rPr lang="en-US" sz="2400" b="0" i="1" smtClean="0">
                              <a:latin typeface="Cambria Math" panose="02040503050406030204" pitchFamily="18" charset="0"/>
                            </a:rPr>
                            <m:t> </m:t>
                          </m:r>
                        </m:sup>
                        <m:e>
                          <m:r>
                            <a:rPr lang="en-US" sz="2400" b="0" i="1" smtClean="0">
                              <a:latin typeface="Cambria Math" panose="02040503050406030204" pitchFamily="18" charset="0"/>
                            </a:rPr>
                            <m:t>𝑑𝑞𝑑𝑝</m:t>
                          </m:r>
                        </m:e>
                      </m:nary>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𝜓</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ub>
                      </m:sSub>
                      <m:d>
                        <m:dPr>
                          <m:ctrlPr>
                            <a:rPr lang="en-US" sz="2400" i="1">
                              <a:latin typeface="Cambria Math" panose="02040503050406030204" pitchFamily="18" charset="0"/>
                            </a:rPr>
                          </m:ctrlPr>
                        </m:dPr>
                        <m:e>
                          <m:r>
                            <a:rPr lang="en-US" sz="2400" i="1">
                              <a:latin typeface="Cambria Math" panose="02040503050406030204" pitchFamily="18" charset="0"/>
                            </a:rPr>
                            <m:t>𝑞</m:t>
                          </m:r>
                          <m:r>
                            <a:rPr lang="en-US" sz="2400" i="1">
                              <a:latin typeface="Cambria Math" panose="02040503050406030204" pitchFamily="18" charset="0"/>
                            </a:rPr>
                            <m:t>,</m:t>
                          </m:r>
                          <m:r>
                            <a:rPr lang="en-US" sz="2400" i="1">
                              <a:latin typeface="Cambria Math" panose="02040503050406030204" pitchFamily="18" charset="0"/>
                            </a:rPr>
                            <m:t>𝑝</m:t>
                          </m:r>
                        </m:e>
                      </m:d>
                    </m:oMath>
                  </m:oMathPara>
                </a14:m>
                <a:endParaRPr lang="en-US" sz="2400" dirty="0"/>
              </a:p>
            </p:txBody>
          </p:sp>
        </mc:Choice>
        <mc:Fallback xmlns="">
          <p:sp>
            <p:nvSpPr>
              <p:cNvPr id="28" name="TextBox 27">
                <a:extLst>
                  <a:ext uri="{FF2B5EF4-FFF2-40B4-BE49-F238E27FC236}">
                    <a16:creationId xmlns:a16="http://schemas.microsoft.com/office/drawing/2014/main" id="{F013075D-3493-F122-6271-7AFEB1E071B4}"/>
                  </a:ext>
                </a:extLst>
              </p:cNvPr>
              <p:cNvSpPr txBox="1">
                <a:spLocks noRot="1" noChangeAspect="1" noMove="1" noResize="1" noEditPoints="1" noAdjustHandles="1" noChangeArrowheads="1" noChangeShapeType="1" noTextEdit="1"/>
              </p:cNvSpPr>
              <p:nvPr/>
            </p:nvSpPr>
            <p:spPr>
              <a:xfrm>
                <a:off x="2158999" y="4320817"/>
                <a:ext cx="4707022" cy="1108637"/>
              </a:xfrm>
              <a:prstGeom prst="rect">
                <a:avLst/>
              </a:prstGeom>
              <a:blipFill>
                <a:blip r:embed="rId10"/>
                <a:stretch>
                  <a:fillRect/>
                </a:stretch>
              </a:blipFill>
            </p:spPr>
            <p:txBody>
              <a:bodyPr/>
              <a:lstStyle/>
              <a:p>
                <a:r>
                  <a:rPr lang="en-US">
                    <a:noFill/>
                  </a:rPr>
                  <a:t> </a:t>
                </a:r>
              </a:p>
            </p:txBody>
          </p:sp>
        </mc:Fallback>
      </mc:AlternateContent>
      <p:sp>
        <p:nvSpPr>
          <p:cNvPr id="31" name="Footer Placeholder 4">
            <a:extLst>
              <a:ext uri="{FF2B5EF4-FFF2-40B4-BE49-F238E27FC236}">
                <a16:creationId xmlns:a16="http://schemas.microsoft.com/office/drawing/2014/main" id="{071F96DF-7FBE-38E3-F2AF-B97A59D8DA30}"/>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1">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3" name="TextBox 2">
            <a:extLst>
              <a:ext uri="{FF2B5EF4-FFF2-40B4-BE49-F238E27FC236}">
                <a16:creationId xmlns:a16="http://schemas.microsoft.com/office/drawing/2014/main" id="{9233AB31-572A-8C43-8662-40B9F7D723AC}"/>
              </a:ext>
            </a:extLst>
          </p:cNvPr>
          <p:cNvSpPr txBox="1"/>
          <p:nvPr/>
        </p:nvSpPr>
        <p:spPr>
          <a:xfrm>
            <a:off x="8128483" y="6351482"/>
            <a:ext cx="2014141" cy="307777"/>
          </a:xfrm>
          <a:prstGeom prst="rect">
            <a:avLst/>
          </a:prstGeom>
          <a:noFill/>
        </p:spPr>
        <p:txBody>
          <a:bodyPr wrap="none" rtlCol="0">
            <a:spAutoFit/>
          </a:bodyPr>
          <a:lstStyle/>
          <a:p>
            <a:r>
              <a:rPr lang="en-US" sz="1400" dirty="0"/>
              <a:t> Prado et al., PRA, 2023 </a:t>
            </a:r>
          </a:p>
        </p:txBody>
      </p:sp>
    </p:spTree>
    <p:extLst>
      <p:ext uri="{BB962C8B-B14F-4D97-AF65-F5344CB8AC3E}">
        <p14:creationId xmlns:p14="http://schemas.microsoft.com/office/powerpoint/2010/main" val="1755667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0527-3AE5-1A44-F157-A09FF8367B6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33ACA98-5C16-5EC9-674D-D158D2D3B40B}"/>
              </a:ext>
            </a:extLst>
          </p:cNvPr>
          <p:cNvPicPr>
            <a:picLocks noChangeAspect="1"/>
          </p:cNvPicPr>
          <p:nvPr/>
        </p:nvPicPr>
        <p:blipFill>
          <a:blip r:embed="rId3"/>
          <a:stretch>
            <a:fillRect/>
          </a:stretch>
        </p:blipFill>
        <p:spPr>
          <a:xfrm>
            <a:off x="6802624" y="315310"/>
            <a:ext cx="4390893" cy="6048174"/>
          </a:xfrm>
          <a:prstGeom prst="rect">
            <a:avLst/>
          </a:prstGeom>
        </p:spPr>
      </p:pic>
      <p:sp>
        <p:nvSpPr>
          <p:cNvPr id="2" name="Title 1">
            <a:extLst>
              <a:ext uri="{FF2B5EF4-FFF2-40B4-BE49-F238E27FC236}">
                <a16:creationId xmlns:a16="http://schemas.microsoft.com/office/drawing/2014/main" id="{B90E609C-C792-D00C-BDE1-3C2DDB6E97A0}"/>
              </a:ext>
            </a:extLst>
          </p:cNvPr>
          <p:cNvSpPr>
            <a:spLocks noGrp="1"/>
          </p:cNvSpPr>
          <p:nvPr>
            <p:ph type="title"/>
          </p:nvPr>
        </p:nvSpPr>
        <p:spPr/>
        <p:txBody>
          <a:bodyPr/>
          <a:lstStyle/>
          <a:p>
            <a:r>
              <a:rPr lang="en-US" dirty="0"/>
              <a:t>2-photon drive: Tunneling</a:t>
            </a:r>
          </a:p>
        </p:txBody>
      </p:sp>
      <p:sp>
        <p:nvSpPr>
          <p:cNvPr id="4" name="Date Placeholder 3">
            <a:extLst>
              <a:ext uri="{FF2B5EF4-FFF2-40B4-BE49-F238E27FC236}">
                <a16:creationId xmlns:a16="http://schemas.microsoft.com/office/drawing/2014/main" id="{B5E820BA-98DE-F8F1-66FA-4E521FA25FE8}"/>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F94C894A-FEA0-5354-9522-1685BB19FBA2}"/>
              </a:ext>
            </a:extLst>
          </p:cNvPr>
          <p:cNvSpPr>
            <a:spLocks noGrp="1"/>
          </p:cNvSpPr>
          <p:nvPr>
            <p:ph type="sldNum" sz="quarter" idx="12"/>
          </p:nvPr>
        </p:nvSpPr>
        <p:spPr/>
        <p:txBody>
          <a:bodyPr/>
          <a:lstStyle/>
          <a:p>
            <a:fld id="{D189AB06-270D-4054-9D3B-4FFAB272D9CB}" type="slidenum">
              <a:rPr lang="pt-BR" smtClean="0"/>
              <a:t>14</a:t>
            </a:fld>
            <a:endParaRPr lang="pt-BR"/>
          </a:p>
        </p:txBody>
      </p:sp>
      <p:pic>
        <p:nvPicPr>
          <p:cNvPr id="7" name="Picture 6">
            <a:extLst>
              <a:ext uri="{FF2B5EF4-FFF2-40B4-BE49-F238E27FC236}">
                <a16:creationId xmlns:a16="http://schemas.microsoft.com/office/drawing/2014/main" id="{9496A2CF-38F3-9193-4708-87E11B5FA951}"/>
              </a:ext>
            </a:extLst>
          </p:cNvPr>
          <p:cNvPicPr>
            <a:picLocks noChangeAspect="1"/>
          </p:cNvPicPr>
          <p:nvPr/>
        </p:nvPicPr>
        <p:blipFill>
          <a:blip r:embed="rId4"/>
          <a:stretch>
            <a:fillRect/>
          </a:stretch>
        </p:blipFill>
        <p:spPr>
          <a:xfrm>
            <a:off x="10429875" y="0"/>
            <a:ext cx="1762125" cy="761651"/>
          </a:xfrm>
          <a:prstGeom prst="rect">
            <a:avLst/>
          </a:prstGeom>
        </p:spPr>
      </p:pic>
      <p:pic>
        <p:nvPicPr>
          <p:cNvPr id="12" name="Picture 11">
            <a:extLst>
              <a:ext uri="{FF2B5EF4-FFF2-40B4-BE49-F238E27FC236}">
                <a16:creationId xmlns:a16="http://schemas.microsoft.com/office/drawing/2014/main" id="{6686B45A-A108-74B0-6EAF-51A57D76386A}"/>
              </a:ext>
            </a:extLst>
          </p:cNvPr>
          <p:cNvPicPr>
            <a:picLocks noChangeAspect="1"/>
          </p:cNvPicPr>
          <p:nvPr/>
        </p:nvPicPr>
        <p:blipFill>
          <a:blip r:embed="rId5"/>
          <a:srcRect l="3480" t="6496" r="3549" b="8260"/>
          <a:stretch/>
        </p:blipFill>
        <p:spPr>
          <a:xfrm>
            <a:off x="2332190" y="1592042"/>
            <a:ext cx="3862552" cy="1655380"/>
          </a:xfrm>
          <a:prstGeom prst="rect">
            <a:avLst/>
          </a:prstGeom>
        </p:spPr>
      </p:pic>
      <p:pic>
        <p:nvPicPr>
          <p:cNvPr id="13" name="Picture 12">
            <a:extLst>
              <a:ext uri="{FF2B5EF4-FFF2-40B4-BE49-F238E27FC236}">
                <a16:creationId xmlns:a16="http://schemas.microsoft.com/office/drawing/2014/main" id="{683FE511-CD39-1738-58DA-21C7C29E4EE3}"/>
              </a:ext>
            </a:extLst>
          </p:cNvPr>
          <p:cNvPicPr>
            <a:picLocks noChangeAspect="1"/>
          </p:cNvPicPr>
          <p:nvPr/>
        </p:nvPicPr>
        <p:blipFill>
          <a:blip r:embed="rId6"/>
          <a:stretch>
            <a:fillRect/>
          </a:stretch>
        </p:blipFill>
        <p:spPr>
          <a:xfrm>
            <a:off x="299545" y="1413457"/>
            <a:ext cx="1394964" cy="186864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932564-0581-2124-02F0-1C4A565474ED}"/>
                  </a:ext>
                </a:extLst>
              </p:cNvPr>
              <p:cNvSpPr txBox="1"/>
              <p:nvPr/>
            </p:nvSpPr>
            <p:spPr>
              <a:xfrm>
                <a:off x="3008542" y="3646030"/>
                <a:ext cx="2885470"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𝜓</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n-US" sz="2400" b="0" i="1" smtClean="0">
                              <a:latin typeface="Cambria Math" panose="02040503050406030204" pitchFamily="18" charset="0"/>
                            </a:rPr>
                            <m:t>𝑝</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𝜋</m:t>
                          </m:r>
                        </m:den>
                      </m:f>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𝛼</m:t>
                                  </m:r>
                                </m:e>
                                <m:e>
                                  <m:r>
                                    <a:rPr lang="en-US" sz="2400" b="0" i="1" smtClean="0">
                                      <a:latin typeface="Cambria Math" panose="02040503050406030204" pitchFamily="18" charset="0"/>
                                    </a:rPr>
                                    <m:t>𝜓</m:t>
                                  </m:r>
                                </m:e>
                              </m:d>
                            </m:e>
                          </m:d>
                        </m:e>
                        <m:sup>
                          <m:r>
                            <a:rPr lang="en-US" sz="2400" b="0" i="1" smtClean="0">
                              <a:latin typeface="Cambria Math" panose="02040503050406030204" pitchFamily="18" charset="0"/>
                            </a:rPr>
                            <m:t>2</m:t>
                          </m:r>
                        </m:sup>
                      </m:sSup>
                    </m:oMath>
                  </m:oMathPara>
                </a14:m>
                <a:endParaRPr lang="en-US" sz="2400" dirty="0"/>
              </a:p>
            </p:txBody>
          </p:sp>
        </mc:Choice>
        <mc:Fallback xmlns="">
          <p:sp>
            <p:nvSpPr>
              <p:cNvPr id="16" name="TextBox 15">
                <a:extLst>
                  <a:ext uri="{FF2B5EF4-FFF2-40B4-BE49-F238E27FC236}">
                    <a16:creationId xmlns:a16="http://schemas.microsoft.com/office/drawing/2014/main" id="{792EF71C-E26F-C01A-B58A-3B224360F5C3}"/>
                  </a:ext>
                </a:extLst>
              </p:cNvPr>
              <p:cNvSpPr txBox="1">
                <a:spLocks noRot="1" noChangeAspect="1" noMove="1" noResize="1" noEditPoints="1" noAdjustHandles="1" noChangeArrowheads="1" noChangeShapeType="1" noTextEdit="1"/>
              </p:cNvSpPr>
              <p:nvPr/>
            </p:nvSpPr>
            <p:spPr>
              <a:xfrm>
                <a:off x="3008542" y="3646030"/>
                <a:ext cx="2885470" cy="6938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7D207E-8990-3E76-EDC5-1CE7C62609EA}"/>
                  </a:ext>
                </a:extLst>
              </p:cNvPr>
              <p:cNvSpPr txBox="1"/>
              <p:nvPr/>
            </p:nvSpPr>
            <p:spPr>
              <a:xfrm>
                <a:off x="1306510" y="5786522"/>
                <a:ext cx="4659148" cy="402995"/>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rPr>
                            <m:t>Τ</m:t>
                          </m:r>
                        </m:e>
                        <m: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Ω</m:t>
                              </m:r>
                            </m:e>
                            <m:sub>
                              <m:r>
                                <a:rPr lang="en-US" sz="2400" b="0" i="1" smtClean="0">
                                  <a:latin typeface="Cambria Math" panose="02040503050406030204" pitchFamily="18" charset="0"/>
                                </a:rPr>
                                <m:t>𝑜𝑢𝑡</m:t>
                              </m:r>
                            </m:sub>
                          </m:sSub>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0</m:t>
                              </m:r>
                            </m:sub>
                          </m:sSub>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i="1">
                                  <a:latin typeface="Cambria Math" panose="02040503050406030204" pitchFamily="18" charset="0"/>
                                </a:rPr>
                                <m:t>𝑡</m:t>
                              </m:r>
                            </m:e>
                            <m:sub>
                              <m:r>
                                <a:rPr lang="en-US" sz="2400" b="0" i="1" smtClean="0">
                                  <a:latin typeface="Cambria Math" panose="02040503050406030204" pitchFamily="18" charset="0"/>
                                </a:rPr>
                                <m:t>0</m:t>
                              </m:r>
                            </m:sub>
                          </m:sSub>
                        </m:e>
                      </m:d>
                    </m:oMath>
                  </m:oMathPara>
                </a14:m>
                <a:endParaRPr lang="en-US" sz="2400" dirty="0"/>
              </a:p>
            </p:txBody>
          </p:sp>
        </mc:Choice>
        <mc:Fallback xmlns="">
          <p:sp>
            <p:nvSpPr>
              <p:cNvPr id="17" name="TextBox 16">
                <a:extLst>
                  <a:ext uri="{FF2B5EF4-FFF2-40B4-BE49-F238E27FC236}">
                    <a16:creationId xmlns:a16="http://schemas.microsoft.com/office/drawing/2014/main" id="{327792EC-9571-AA84-1351-2726F4B01FC3}"/>
                  </a:ext>
                </a:extLst>
              </p:cNvPr>
              <p:cNvSpPr txBox="1">
                <a:spLocks noRot="1" noChangeAspect="1" noMove="1" noResize="1" noEditPoints="1" noAdjustHandles="1" noChangeArrowheads="1" noChangeShapeType="1" noTextEdit="1"/>
              </p:cNvSpPr>
              <p:nvPr/>
            </p:nvSpPr>
            <p:spPr>
              <a:xfrm>
                <a:off x="1306510" y="5786522"/>
                <a:ext cx="4659148" cy="402995"/>
              </a:xfrm>
              <a:prstGeom prst="rect">
                <a:avLst/>
              </a:prstGeom>
              <a:blipFill>
                <a:blip r:embed="rId8"/>
                <a:stretch>
                  <a:fillRect l="-782" b="-11765"/>
                </a:stretch>
              </a:blipFill>
              <a:ln>
                <a:solidFill>
                  <a:schemeClr val="tx1"/>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21C71AC8-AA42-1B6F-EDBD-9445E20F9BAB}"/>
              </a:ext>
            </a:extLst>
          </p:cNvPr>
          <p:cNvPicPr>
            <a:picLocks noChangeAspect="1"/>
          </p:cNvPicPr>
          <p:nvPr/>
        </p:nvPicPr>
        <p:blipFill>
          <a:blip r:embed="rId9"/>
          <a:stretch>
            <a:fillRect/>
          </a:stretch>
        </p:blipFill>
        <p:spPr>
          <a:xfrm>
            <a:off x="336346" y="3552313"/>
            <a:ext cx="1768221" cy="1761660"/>
          </a:xfrm>
          <a:prstGeom prst="rect">
            <a:avLst/>
          </a:prstGeom>
        </p:spPr>
      </p:pic>
      <p:sp>
        <p:nvSpPr>
          <p:cNvPr id="25" name="Rectangle 24">
            <a:extLst>
              <a:ext uri="{FF2B5EF4-FFF2-40B4-BE49-F238E27FC236}">
                <a16:creationId xmlns:a16="http://schemas.microsoft.com/office/drawing/2014/main" id="{C762E9B4-B1A3-6FE3-1590-0604172193BA}"/>
              </a:ext>
            </a:extLst>
          </p:cNvPr>
          <p:cNvSpPr/>
          <p:nvPr/>
        </p:nvSpPr>
        <p:spPr>
          <a:xfrm>
            <a:off x="8877300" y="304972"/>
            <a:ext cx="177799" cy="57880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A80885-746B-001F-FAB2-A5C61F6D08DC}"/>
              </a:ext>
            </a:extLst>
          </p:cNvPr>
          <p:cNvSpPr/>
          <p:nvPr/>
        </p:nvSpPr>
        <p:spPr>
          <a:xfrm>
            <a:off x="9943869" y="275646"/>
            <a:ext cx="177799" cy="5788026"/>
          </a:xfrm>
          <a:prstGeom prst="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981FB99-CC21-A5DF-EC92-E6F7C8896C0A}"/>
                  </a:ext>
                </a:extLst>
              </p:cNvPr>
              <p:cNvSpPr txBox="1"/>
              <p:nvPr/>
            </p:nvSpPr>
            <p:spPr>
              <a:xfrm>
                <a:off x="2158999" y="4320817"/>
                <a:ext cx="4707022" cy="1108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𝒱</m:t>
                          </m:r>
                        </m:e>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Sub>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nary>
                        <m:naryPr>
                          <m:limLoc m:val="undOvr"/>
                          <m:ctrlPr>
                            <a:rPr lang="en-US" sz="2400" b="0" i="1" smtClean="0">
                              <a:latin typeface="Cambria Math" panose="02040503050406030204" pitchFamily="18" charset="0"/>
                            </a:rPr>
                          </m:ctrlPr>
                        </m:naryPr>
                        <m: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Ω</m:t>
                              </m:r>
                            </m:e>
                            <m:sub>
                              <m:r>
                                <a:rPr lang="en-US" sz="2400" i="1">
                                  <a:latin typeface="Cambria Math" panose="02040503050406030204" pitchFamily="18" charset="0"/>
                                </a:rPr>
                                <m:t>𝑜𝑢𝑡</m:t>
                              </m:r>
                            </m:sub>
                          </m:sSub>
                        </m:sub>
                        <m:sup>
                          <m:r>
                            <a:rPr lang="en-US" sz="2400" b="0" i="1" smtClean="0">
                              <a:latin typeface="Cambria Math" panose="02040503050406030204" pitchFamily="18" charset="0"/>
                            </a:rPr>
                            <m:t> </m:t>
                          </m:r>
                        </m:sup>
                        <m:e>
                          <m:r>
                            <a:rPr lang="en-US" sz="2400" b="0" i="1" smtClean="0">
                              <a:latin typeface="Cambria Math" panose="02040503050406030204" pitchFamily="18" charset="0"/>
                            </a:rPr>
                            <m:t>𝑑𝑞𝑑𝑝</m:t>
                          </m:r>
                        </m:e>
                      </m:nary>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𝜓</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sub>
                      </m:sSub>
                      <m:d>
                        <m:dPr>
                          <m:ctrlPr>
                            <a:rPr lang="en-US" sz="2400" i="1">
                              <a:latin typeface="Cambria Math" panose="02040503050406030204" pitchFamily="18" charset="0"/>
                            </a:rPr>
                          </m:ctrlPr>
                        </m:dPr>
                        <m:e>
                          <m:r>
                            <a:rPr lang="en-US" sz="2400" i="1">
                              <a:latin typeface="Cambria Math" panose="02040503050406030204" pitchFamily="18" charset="0"/>
                            </a:rPr>
                            <m:t>𝑞</m:t>
                          </m:r>
                          <m:r>
                            <a:rPr lang="en-US" sz="2400" i="1">
                              <a:latin typeface="Cambria Math" panose="02040503050406030204" pitchFamily="18" charset="0"/>
                            </a:rPr>
                            <m:t>,</m:t>
                          </m:r>
                          <m:r>
                            <a:rPr lang="en-US" sz="2400" i="1">
                              <a:latin typeface="Cambria Math" panose="02040503050406030204" pitchFamily="18" charset="0"/>
                            </a:rPr>
                            <m:t>𝑝</m:t>
                          </m:r>
                        </m:e>
                      </m:d>
                    </m:oMath>
                  </m:oMathPara>
                </a14:m>
                <a:endParaRPr lang="en-US" sz="2400" dirty="0"/>
              </a:p>
            </p:txBody>
          </p:sp>
        </mc:Choice>
        <mc:Fallback xmlns="">
          <p:sp>
            <p:nvSpPr>
              <p:cNvPr id="28" name="TextBox 27">
                <a:extLst>
                  <a:ext uri="{FF2B5EF4-FFF2-40B4-BE49-F238E27FC236}">
                    <a16:creationId xmlns:a16="http://schemas.microsoft.com/office/drawing/2014/main" id="{F013075D-3493-F122-6271-7AFEB1E071B4}"/>
                  </a:ext>
                </a:extLst>
              </p:cNvPr>
              <p:cNvSpPr txBox="1">
                <a:spLocks noRot="1" noChangeAspect="1" noMove="1" noResize="1" noEditPoints="1" noAdjustHandles="1" noChangeArrowheads="1" noChangeShapeType="1" noTextEdit="1"/>
              </p:cNvSpPr>
              <p:nvPr/>
            </p:nvSpPr>
            <p:spPr>
              <a:xfrm>
                <a:off x="2158999" y="4320817"/>
                <a:ext cx="4707022" cy="1108637"/>
              </a:xfrm>
              <a:prstGeom prst="rect">
                <a:avLst/>
              </a:prstGeom>
              <a:blipFill>
                <a:blip r:embed="rId10"/>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4B98A3EE-A775-0110-7337-15CD6E654869}"/>
              </a:ext>
            </a:extLst>
          </p:cNvPr>
          <p:cNvSpPr txBox="1"/>
          <p:nvPr/>
        </p:nvSpPr>
        <p:spPr>
          <a:xfrm>
            <a:off x="9676014" y="6018416"/>
            <a:ext cx="707694" cy="400110"/>
          </a:xfrm>
          <a:prstGeom prst="rect">
            <a:avLst/>
          </a:prstGeom>
          <a:noFill/>
        </p:spPr>
        <p:txBody>
          <a:bodyPr wrap="none" rtlCol="0">
            <a:spAutoFit/>
          </a:bodyPr>
          <a:lstStyle/>
          <a:p>
            <a:r>
              <a:rPr lang="en-US" sz="2000" dirty="0">
                <a:solidFill>
                  <a:srgbClr val="FF0000"/>
                </a:solidFill>
              </a:rPr>
              <a:t>even</a:t>
            </a:r>
          </a:p>
        </p:txBody>
      </p:sp>
      <p:sp>
        <p:nvSpPr>
          <p:cNvPr id="30" name="TextBox 29">
            <a:extLst>
              <a:ext uri="{FF2B5EF4-FFF2-40B4-BE49-F238E27FC236}">
                <a16:creationId xmlns:a16="http://schemas.microsoft.com/office/drawing/2014/main" id="{4C021C4B-921F-EE7D-40BF-F18264E447A3}"/>
              </a:ext>
            </a:extLst>
          </p:cNvPr>
          <p:cNvSpPr txBox="1"/>
          <p:nvPr/>
        </p:nvSpPr>
        <p:spPr>
          <a:xfrm>
            <a:off x="8681256" y="6021184"/>
            <a:ext cx="614271" cy="400110"/>
          </a:xfrm>
          <a:prstGeom prst="rect">
            <a:avLst/>
          </a:prstGeom>
          <a:noFill/>
        </p:spPr>
        <p:txBody>
          <a:bodyPr wrap="none" rtlCol="0">
            <a:spAutoFit/>
          </a:bodyPr>
          <a:lstStyle/>
          <a:p>
            <a:r>
              <a:rPr lang="en-US" sz="2000" dirty="0">
                <a:solidFill>
                  <a:srgbClr val="0070C0"/>
                </a:solidFill>
              </a:rPr>
              <a:t>odd</a:t>
            </a:r>
            <a:endParaRPr lang="en-US" sz="2400" dirty="0">
              <a:solidFill>
                <a:srgbClr val="0070C0"/>
              </a:solidFill>
            </a:endParaRPr>
          </a:p>
        </p:txBody>
      </p:sp>
      <p:sp>
        <p:nvSpPr>
          <p:cNvPr id="31" name="Footer Placeholder 4">
            <a:extLst>
              <a:ext uri="{FF2B5EF4-FFF2-40B4-BE49-F238E27FC236}">
                <a16:creationId xmlns:a16="http://schemas.microsoft.com/office/drawing/2014/main" id="{C79493B8-2CB4-D380-A6E4-63ABA27091C5}"/>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1">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3" name="TextBox 2">
            <a:extLst>
              <a:ext uri="{FF2B5EF4-FFF2-40B4-BE49-F238E27FC236}">
                <a16:creationId xmlns:a16="http://schemas.microsoft.com/office/drawing/2014/main" id="{A1CE1BE2-0F56-8788-4322-B8268E710877}"/>
              </a:ext>
            </a:extLst>
          </p:cNvPr>
          <p:cNvSpPr txBox="1"/>
          <p:nvPr/>
        </p:nvSpPr>
        <p:spPr>
          <a:xfrm>
            <a:off x="8128483" y="6351482"/>
            <a:ext cx="2014141" cy="307777"/>
          </a:xfrm>
          <a:prstGeom prst="rect">
            <a:avLst/>
          </a:prstGeom>
          <a:noFill/>
        </p:spPr>
        <p:txBody>
          <a:bodyPr wrap="none" rtlCol="0">
            <a:spAutoFit/>
          </a:bodyPr>
          <a:lstStyle/>
          <a:p>
            <a:r>
              <a:rPr lang="en-US" sz="1400" dirty="0"/>
              <a:t> Prado et al., PRA, 2023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0347-C1D0-6A49-3A68-DC459ED41913}"/>
                  </a:ext>
                </a:extLst>
              </p:cNvPr>
              <p:cNvSpPr txBox="1"/>
              <p:nvPr/>
            </p:nvSpPr>
            <p:spPr>
              <a:xfrm>
                <a:off x="8629649" y="-56079"/>
                <a:ext cx="9733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𝜖</m:t>
                          </m:r>
                        </m:e>
                        <m:sub>
                          <m:r>
                            <a:rPr lang="en-US" sz="1800" b="0" i="1" dirty="0" smtClean="0">
                              <a:latin typeface="Cambria Math" panose="02040503050406030204" pitchFamily="18" charset="0"/>
                            </a:rPr>
                            <m:t>2</m:t>
                          </m:r>
                        </m:sub>
                      </m:sSub>
                      <m:r>
                        <a:rPr lang="en-US" sz="1800" b="0" i="1" dirty="0" smtClean="0">
                          <a:latin typeface="Cambria Math" panose="02040503050406030204" pitchFamily="18" charset="0"/>
                        </a:rPr>
                        <m:t>=5</m:t>
                      </m:r>
                    </m:oMath>
                  </m:oMathPara>
                </a14:m>
                <a:endParaRPr lang="en-US" dirty="0"/>
              </a:p>
            </p:txBody>
          </p:sp>
        </mc:Choice>
        <mc:Fallback xmlns="">
          <p:sp>
            <p:nvSpPr>
              <p:cNvPr id="8" name="TextBox 7">
                <a:extLst>
                  <a:ext uri="{FF2B5EF4-FFF2-40B4-BE49-F238E27FC236}">
                    <a16:creationId xmlns:a16="http://schemas.microsoft.com/office/drawing/2014/main" id="{6EA30347-C1D0-6A49-3A68-DC459ED41913}"/>
                  </a:ext>
                </a:extLst>
              </p:cNvPr>
              <p:cNvSpPr txBox="1">
                <a:spLocks noRot="1" noChangeAspect="1" noMove="1" noResize="1" noEditPoints="1" noAdjustHandles="1" noChangeArrowheads="1" noChangeShapeType="1" noTextEdit="1"/>
              </p:cNvSpPr>
              <p:nvPr/>
            </p:nvSpPr>
            <p:spPr>
              <a:xfrm>
                <a:off x="8629649" y="-56079"/>
                <a:ext cx="973335"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66963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40939-59B6-DA13-27D0-BFFFB9990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C0F6C-54E0-4781-2BC0-EEBF92BFE75E}"/>
              </a:ext>
            </a:extLst>
          </p:cNvPr>
          <p:cNvSpPr>
            <a:spLocks noGrp="1"/>
          </p:cNvSpPr>
          <p:nvPr>
            <p:ph type="title"/>
          </p:nvPr>
        </p:nvSpPr>
        <p:spPr/>
        <p:txBody>
          <a:bodyPr/>
          <a:lstStyle/>
          <a:p>
            <a:r>
              <a:rPr lang="en-US" dirty="0"/>
              <a:t>Multi-photon drive</a:t>
            </a:r>
          </a:p>
        </p:txBody>
      </p:sp>
      <p:sp>
        <p:nvSpPr>
          <p:cNvPr id="4" name="Date Placeholder 3">
            <a:extLst>
              <a:ext uri="{FF2B5EF4-FFF2-40B4-BE49-F238E27FC236}">
                <a16:creationId xmlns:a16="http://schemas.microsoft.com/office/drawing/2014/main" id="{CE099262-0627-A0D4-B2B3-395CB5BB59E9}"/>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123DFEED-9158-6E0B-9296-801ED921FA8A}"/>
              </a:ext>
            </a:extLst>
          </p:cNvPr>
          <p:cNvSpPr>
            <a:spLocks noGrp="1"/>
          </p:cNvSpPr>
          <p:nvPr>
            <p:ph type="sldNum" sz="quarter" idx="12"/>
          </p:nvPr>
        </p:nvSpPr>
        <p:spPr/>
        <p:txBody>
          <a:bodyPr/>
          <a:lstStyle/>
          <a:p>
            <a:fld id="{D189AB06-270D-4054-9D3B-4FFAB272D9CB}" type="slidenum">
              <a:rPr lang="pt-BR" smtClean="0"/>
              <a:t>15</a:t>
            </a:fld>
            <a:endParaRPr lang="pt-BR"/>
          </a:p>
        </p:txBody>
      </p:sp>
      <p:pic>
        <p:nvPicPr>
          <p:cNvPr id="7" name="Picture 6">
            <a:extLst>
              <a:ext uri="{FF2B5EF4-FFF2-40B4-BE49-F238E27FC236}">
                <a16:creationId xmlns:a16="http://schemas.microsoft.com/office/drawing/2014/main" id="{93DE43E5-492D-960B-B7DB-45516FB84E93}"/>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DCD4DE-1491-864B-6A65-F014CF652593}"/>
                  </a:ext>
                </a:extLst>
              </p:cNvPr>
              <p:cNvSpPr txBox="1"/>
              <p:nvPr/>
            </p:nvSpPr>
            <p:spPr>
              <a:xfrm>
                <a:off x="249383" y="1887615"/>
                <a:ext cx="5601937" cy="645048"/>
              </a:xfrm>
              <a:prstGeom prst="rect">
                <a:avLst/>
              </a:prstGeom>
              <a:noFill/>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smtClean="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3</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b="0" i="1" dirty="0" smtClean="0">
                                  <a:latin typeface="Cambria Math" panose="02040503050406030204" pitchFamily="18" charset="0"/>
                                </a:rPr>
                                <m:t>3</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b="0" i="1" dirty="0" smtClean="0">
                                  <a:latin typeface="Cambria Math" panose="02040503050406030204" pitchFamily="18" charset="0"/>
                                </a:rPr>
                                <m:t>3</m:t>
                              </m:r>
                            </m:sup>
                          </m:sSup>
                        </m:e>
                      </m:d>
                    </m:oMath>
                  </m:oMathPara>
                </a14:m>
                <a:endParaRPr lang="en-US" sz="2800" b="0" dirty="0"/>
              </a:p>
            </p:txBody>
          </p:sp>
        </mc:Choice>
        <mc:Fallback xmlns="">
          <p:sp>
            <p:nvSpPr>
              <p:cNvPr id="8" name="TextBox 7">
                <a:extLst>
                  <a:ext uri="{FF2B5EF4-FFF2-40B4-BE49-F238E27FC236}">
                    <a16:creationId xmlns:a16="http://schemas.microsoft.com/office/drawing/2014/main" id="{18DCD4DE-1491-864B-6A65-F014CF652593}"/>
                  </a:ext>
                </a:extLst>
              </p:cNvPr>
              <p:cNvSpPr txBox="1">
                <a:spLocks noRot="1" noChangeAspect="1" noMove="1" noResize="1" noEditPoints="1" noAdjustHandles="1" noChangeArrowheads="1" noChangeShapeType="1" noTextEdit="1"/>
              </p:cNvSpPr>
              <p:nvPr/>
            </p:nvSpPr>
            <p:spPr>
              <a:xfrm>
                <a:off x="249383" y="1887615"/>
                <a:ext cx="5601937" cy="645048"/>
              </a:xfrm>
              <a:prstGeom prst="rect">
                <a:avLst/>
              </a:prstGeom>
              <a:blipFill>
                <a:blip r:embed="rId4"/>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D29FE9-E8AE-E2FD-A0B2-59804FB66BD8}"/>
                  </a:ext>
                </a:extLst>
              </p:cNvPr>
              <p:cNvSpPr txBox="1"/>
              <p:nvPr/>
            </p:nvSpPr>
            <p:spPr>
              <a:xfrm>
                <a:off x="6303818" y="1873761"/>
                <a:ext cx="5601937" cy="645048"/>
              </a:xfrm>
              <a:prstGeom prst="rect">
                <a:avLst/>
              </a:prstGeom>
              <a:noFill/>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smtClean="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4</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b="0" i="1" dirty="0" smtClean="0">
                                  <a:latin typeface="Cambria Math" panose="02040503050406030204" pitchFamily="18" charset="0"/>
                                </a:rPr>
                                <m:t>4</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b="0" i="1" dirty="0" smtClean="0">
                                  <a:latin typeface="Cambria Math" panose="02040503050406030204" pitchFamily="18" charset="0"/>
                                </a:rPr>
                                <m:t>4</m:t>
                              </m:r>
                            </m:sup>
                          </m:sSup>
                        </m:e>
                      </m:d>
                    </m:oMath>
                  </m:oMathPara>
                </a14:m>
                <a:endParaRPr lang="en-US" sz="2800" b="0" dirty="0"/>
              </a:p>
            </p:txBody>
          </p:sp>
        </mc:Choice>
        <mc:Fallback xmlns="">
          <p:sp>
            <p:nvSpPr>
              <p:cNvPr id="10" name="TextBox 9">
                <a:extLst>
                  <a:ext uri="{FF2B5EF4-FFF2-40B4-BE49-F238E27FC236}">
                    <a16:creationId xmlns:a16="http://schemas.microsoft.com/office/drawing/2014/main" id="{18D29FE9-E8AE-E2FD-A0B2-59804FB66BD8}"/>
                  </a:ext>
                </a:extLst>
              </p:cNvPr>
              <p:cNvSpPr txBox="1">
                <a:spLocks noRot="1" noChangeAspect="1" noMove="1" noResize="1" noEditPoints="1" noAdjustHandles="1" noChangeArrowheads="1" noChangeShapeType="1" noTextEdit="1"/>
              </p:cNvSpPr>
              <p:nvPr/>
            </p:nvSpPr>
            <p:spPr>
              <a:xfrm>
                <a:off x="6303818" y="1873761"/>
                <a:ext cx="5601937" cy="645048"/>
              </a:xfrm>
              <a:prstGeom prst="rect">
                <a:avLst/>
              </a:prstGeom>
              <a:blipFill>
                <a:blip r:embed="rId5"/>
                <a:stretch>
                  <a:fillRect/>
                </a:stretch>
              </a:blipFill>
              <a:ln w="38100">
                <a:solidFill>
                  <a:schemeClr val="tx1"/>
                </a:solidFill>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315AA7BF-2357-D8C4-5D73-7285CCD24A22}"/>
              </a:ext>
            </a:extLst>
          </p:cNvPr>
          <p:cNvPicPr>
            <a:picLocks noChangeAspect="1"/>
          </p:cNvPicPr>
          <p:nvPr/>
        </p:nvPicPr>
        <p:blipFill>
          <a:blip r:embed="rId6"/>
          <a:stretch>
            <a:fillRect/>
          </a:stretch>
        </p:blipFill>
        <p:spPr>
          <a:xfrm>
            <a:off x="265550" y="3344809"/>
            <a:ext cx="2856673" cy="2753915"/>
          </a:xfrm>
          <a:prstGeom prst="rect">
            <a:avLst/>
          </a:prstGeom>
        </p:spPr>
      </p:pic>
      <p:pic>
        <p:nvPicPr>
          <p:cNvPr id="14" name="Picture 13">
            <a:extLst>
              <a:ext uri="{FF2B5EF4-FFF2-40B4-BE49-F238E27FC236}">
                <a16:creationId xmlns:a16="http://schemas.microsoft.com/office/drawing/2014/main" id="{0658CD21-8AEB-936E-CCCE-E3CAC5C834D8}"/>
              </a:ext>
            </a:extLst>
          </p:cNvPr>
          <p:cNvPicPr>
            <a:picLocks noChangeAspect="1"/>
          </p:cNvPicPr>
          <p:nvPr/>
        </p:nvPicPr>
        <p:blipFill>
          <a:blip r:embed="rId7"/>
          <a:srcRect l="5689"/>
          <a:stretch/>
        </p:blipFill>
        <p:spPr>
          <a:xfrm>
            <a:off x="6669543" y="3329381"/>
            <a:ext cx="2480557" cy="2924177"/>
          </a:xfrm>
          <a:prstGeom prst="rect">
            <a:avLst/>
          </a:prstGeom>
        </p:spPr>
      </p:pic>
      <p:pic>
        <p:nvPicPr>
          <p:cNvPr id="17" name="Picture 16">
            <a:extLst>
              <a:ext uri="{FF2B5EF4-FFF2-40B4-BE49-F238E27FC236}">
                <a16:creationId xmlns:a16="http://schemas.microsoft.com/office/drawing/2014/main" id="{025AE0BF-2F49-FB35-1C60-6B1D3A17B54F}"/>
              </a:ext>
            </a:extLst>
          </p:cNvPr>
          <p:cNvPicPr>
            <a:picLocks noChangeAspect="1"/>
          </p:cNvPicPr>
          <p:nvPr/>
        </p:nvPicPr>
        <p:blipFill>
          <a:blip r:embed="rId8"/>
          <a:stretch>
            <a:fillRect/>
          </a:stretch>
        </p:blipFill>
        <p:spPr>
          <a:xfrm>
            <a:off x="3543568" y="3743212"/>
            <a:ext cx="2015403" cy="2003038"/>
          </a:xfrm>
          <a:prstGeom prst="rect">
            <a:avLst/>
          </a:prstGeom>
        </p:spPr>
      </p:pic>
      <p:pic>
        <p:nvPicPr>
          <p:cNvPr id="18" name="Picture 17">
            <a:extLst>
              <a:ext uri="{FF2B5EF4-FFF2-40B4-BE49-F238E27FC236}">
                <a16:creationId xmlns:a16="http://schemas.microsoft.com/office/drawing/2014/main" id="{110F34D3-9FA0-DBE5-272D-7CA0742793BD}"/>
              </a:ext>
            </a:extLst>
          </p:cNvPr>
          <p:cNvPicPr>
            <a:picLocks noChangeAspect="1"/>
          </p:cNvPicPr>
          <p:nvPr/>
        </p:nvPicPr>
        <p:blipFill>
          <a:blip r:embed="rId9"/>
          <a:stretch>
            <a:fillRect/>
          </a:stretch>
        </p:blipFill>
        <p:spPr>
          <a:xfrm>
            <a:off x="9741454" y="3806186"/>
            <a:ext cx="1986089" cy="2002469"/>
          </a:xfrm>
          <a:prstGeom prst="rect">
            <a:avLst/>
          </a:prstGeom>
        </p:spPr>
      </p:pic>
      <p:sp>
        <p:nvSpPr>
          <p:cNvPr id="20" name="Footer Placeholder 4">
            <a:extLst>
              <a:ext uri="{FF2B5EF4-FFF2-40B4-BE49-F238E27FC236}">
                <a16:creationId xmlns:a16="http://schemas.microsoft.com/office/drawing/2014/main" id="{1E7258C5-F9AC-24CF-4BC1-A1B88C85A96C}"/>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0">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cxnSp>
        <p:nvCxnSpPr>
          <p:cNvPr id="21" name="Straight Connector 20">
            <a:extLst>
              <a:ext uri="{FF2B5EF4-FFF2-40B4-BE49-F238E27FC236}">
                <a16:creationId xmlns:a16="http://schemas.microsoft.com/office/drawing/2014/main" id="{9C63C370-2D1B-A1F3-F193-066055CD8B03}"/>
              </a:ext>
            </a:extLst>
          </p:cNvPr>
          <p:cNvCxnSpPr>
            <a:cxnSpLocks/>
          </p:cNvCxnSpPr>
          <p:nvPr/>
        </p:nvCxnSpPr>
        <p:spPr>
          <a:xfrm>
            <a:off x="6096000" y="1550075"/>
            <a:ext cx="0" cy="457200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B15161B-6CED-0B71-440E-0B0D4197D24E}"/>
                  </a:ext>
                </a:extLst>
              </p:cNvPr>
              <p:cNvSpPr txBox="1"/>
              <p:nvPr/>
            </p:nvSpPr>
            <p:spPr>
              <a:xfrm>
                <a:off x="1168976" y="2725288"/>
                <a:ext cx="3934919" cy="4817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/3</m:t>
                          </m:r>
                        </m:sup>
                      </m:sSup>
                    </m:oMath>
                  </m:oMathPara>
                </a14:m>
                <a:endParaRPr lang="en-US" sz="2400" dirty="0"/>
              </a:p>
            </p:txBody>
          </p:sp>
        </mc:Choice>
        <mc:Fallback xmlns="">
          <p:sp>
            <p:nvSpPr>
              <p:cNvPr id="23" name="TextBox 22">
                <a:extLst>
                  <a:ext uri="{FF2B5EF4-FFF2-40B4-BE49-F238E27FC236}">
                    <a16:creationId xmlns:a16="http://schemas.microsoft.com/office/drawing/2014/main" id="{0B15161B-6CED-0B71-440E-0B0D4197D24E}"/>
                  </a:ext>
                </a:extLst>
              </p:cNvPr>
              <p:cNvSpPr txBox="1">
                <a:spLocks noRot="1" noChangeAspect="1" noMove="1" noResize="1" noEditPoints="1" noAdjustHandles="1" noChangeArrowheads="1" noChangeShapeType="1" noTextEdit="1"/>
              </p:cNvSpPr>
              <p:nvPr/>
            </p:nvSpPr>
            <p:spPr>
              <a:xfrm>
                <a:off x="1168976" y="2725288"/>
                <a:ext cx="3934919" cy="481735"/>
              </a:xfrm>
              <a:prstGeom prst="rect">
                <a:avLst/>
              </a:prstGeom>
              <a:blipFill>
                <a:blip r:embed="rId11"/>
                <a:stretch>
                  <a:fillRect t="-8861"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3540867-EBA8-9F6B-EFDB-E49FE351EAFD}"/>
                  </a:ext>
                </a:extLst>
              </p:cNvPr>
              <p:cNvSpPr txBox="1"/>
              <p:nvPr/>
            </p:nvSpPr>
            <p:spPr>
              <a:xfrm>
                <a:off x="7567192" y="2722704"/>
                <a:ext cx="3934919" cy="4817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/4</m:t>
                          </m:r>
                        </m:sup>
                      </m:sSup>
                    </m:oMath>
                  </m:oMathPara>
                </a14:m>
                <a:endParaRPr lang="en-US" sz="2400" dirty="0"/>
              </a:p>
            </p:txBody>
          </p:sp>
        </mc:Choice>
        <mc:Fallback xmlns="">
          <p:sp>
            <p:nvSpPr>
              <p:cNvPr id="24" name="TextBox 23">
                <a:extLst>
                  <a:ext uri="{FF2B5EF4-FFF2-40B4-BE49-F238E27FC236}">
                    <a16:creationId xmlns:a16="http://schemas.microsoft.com/office/drawing/2014/main" id="{D3540867-EBA8-9F6B-EFDB-E49FE351EAFD}"/>
                  </a:ext>
                </a:extLst>
              </p:cNvPr>
              <p:cNvSpPr txBox="1">
                <a:spLocks noRot="1" noChangeAspect="1" noMove="1" noResize="1" noEditPoints="1" noAdjustHandles="1" noChangeArrowheads="1" noChangeShapeType="1" noTextEdit="1"/>
              </p:cNvSpPr>
              <p:nvPr/>
            </p:nvSpPr>
            <p:spPr>
              <a:xfrm>
                <a:off x="7567192" y="2722704"/>
                <a:ext cx="3934919" cy="481735"/>
              </a:xfrm>
              <a:prstGeom prst="rect">
                <a:avLst/>
              </a:prstGeom>
              <a:blipFill>
                <a:blip r:embed="rId12"/>
                <a:stretch>
                  <a:fillRect t="-8861"/>
                </a:stretch>
              </a:blipFill>
            </p:spPr>
            <p:txBody>
              <a:bodyPr/>
              <a:lstStyle/>
              <a:p>
                <a:r>
                  <a:rPr lang="en-US">
                    <a:noFill/>
                  </a:rPr>
                  <a:t> </a:t>
                </a:r>
              </a:p>
            </p:txBody>
          </p:sp>
        </mc:Fallback>
      </mc:AlternateContent>
    </p:spTree>
    <p:extLst>
      <p:ext uri="{BB962C8B-B14F-4D97-AF65-F5344CB8AC3E}">
        <p14:creationId xmlns:p14="http://schemas.microsoft.com/office/powerpoint/2010/main" val="279871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D7F09-DE61-698C-5761-600B49A10FB4}"/>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E5E7C456-BBB8-0292-1697-CB41D4505495}"/>
              </a:ext>
            </a:extLst>
          </p:cNvPr>
          <p:cNvPicPr>
            <a:picLocks noChangeAspect="1"/>
          </p:cNvPicPr>
          <p:nvPr/>
        </p:nvPicPr>
        <p:blipFill>
          <a:blip r:embed="rId3"/>
          <a:srcRect l="-12301" r="97588"/>
          <a:stretch/>
        </p:blipFill>
        <p:spPr>
          <a:xfrm>
            <a:off x="4953574" y="1427808"/>
            <a:ext cx="1512540" cy="5100549"/>
          </a:xfrm>
          <a:prstGeom prst="rect">
            <a:avLst/>
          </a:prstGeom>
        </p:spPr>
      </p:pic>
      <p:pic>
        <p:nvPicPr>
          <p:cNvPr id="29" name="Picture 28">
            <a:extLst>
              <a:ext uri="{FF2B5EF4-FFF2-40B4-BE49-F238E27FC236}">
                <a16:creationId xmlns:a16="http://schemas.microsoft.com/office/drawing/2014/main" id="{2138AC15-6FCC-148B-302E-A43EA66CD810}"/>
              </a:ext>
            </a:extLst>
          </p:cNvPr>
          <p:cNvPicPr>
            <a:picLocks noChangeAspect="1"/>
          </p:cNvPicPr>
          <p:nvPr/>
        </p:nvPicPr>
        <p:blipFill>
          <a:blip r:embed="rId3"/>
          <a:srcRect l="68142" r="81"/>
          <a:stretch/>
        </p:blipFill>
        <p:spPr>
          <a:xfrm>
            <a:off x="6456590" y="1440474"/>
            <a:ext cx="3267075" cy="5100549"/>
          </a:xfrm>
          <a:prstGeom prst="rect">
            <a:avLst/>
          </a:prstGeom>
        </p:spPr>
      </p:pic>
      <p:pic>
        <p:nvPicPr>
          <p:cNvPr id="12" name="Picture 11">
            <a:extLst>
              <a:ext uri="{FF2B5EF4-FFF2-40B4-BE49-F238E27FC236}">
                <a16:creationId xmlns:a16="http://schemas.microsoft.com/office/drawing/2014/main" id="{ADC1A0F0-707B-8F0E-D52F-5B53AD3D45E3}"/>
              </a:ext>
            </a:extLst>
          </p:cNvPr>
          <p:cNvPicPr>
            <a:picLocks noChangeAspect="1"/>
          </p:cNvPicPr>
          <p:nvPr/>
        </p:nvPicPr>
        <p:blipFill>
          <a:blip r:embed="rId3"/>
          <a:srcRect l="35669" r="31763"/>
          <a:stretch/>
        </p:blipFill>
        <p:spPr>
          <a:xfrm>
            <a:off x="319069" y="1438088"/>
            <a:ext cx="3348313" cy="5100549"/>
          </a:xfrm>
          <a:prstGeom prst="rect">
            <a:avLst/>
          </a:prstGeom>
        </p:spPr>
      </p:pic>
      <p:sp>
        <p:nvSpPr>
          <p:cNvPr id="2" name="Title 1">
            <a:extLst>
              <a:ext uri="{FF2B5EF4-FFF2-40B4-BE49-F238E27FC236}">
                <a16:creationId xmlns:a16="http://schemas.microsoft.com/office/drawing/2014/main" id="{6738AA02-4E03-6F63-9E0E-81745B977205}"/>
              </a:ext>
            </a:extLst>
          </p:cNvPr>
          <p:cNvSpPr>
            <a:spLocks noGrp="1"/>
          </p:cNvSpPr>
          <p:nvPr>
            <p:ph type="title"/>
          </p:nvPr>
        </p:nvSpPr>
        <p:spPr/>
        <p:txBody>
          <a:bodyPr/>
          <a:lstStyle/>
          <a:p>
            <a:r>
              <a:rPr lang="en-US" dirty="0"/>
              <a:t>Multi-photon drive: Tunneling</a:t>
            </a:r>
          </a:p>
        </p:txBody>
      </p:sp>
      <p:sp>
        <p:nvSpPr>
          <p:cNvPr id="4" name="Date Placeholder 3">
            <a:extLst>
              <a:ext uri="{FF2B5EF4-FFF2-40B4-BE49-F238E27FC236}">
                <a16:creationId xmlns:a16="http://schemas.microsoft.com/office/drawing/2014/main" id="{01CE0096-96DF-9AE0-365E-CF0C38026EF0}"/>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FA37AD0E-4B11-72C9-D102-3297BD1F52D8}"/>
              </a:ext>
            </a:extLst>
          </p:cNvPr>
          <p:cNvSpPr>
            <a:spLocks noGrp="1"/>
          </p:cNvSpPr>
          <p:nvPr>
            <p:ph type="sldNum" sz="quarter" idx="12"/>
          </p:nvPr>
        </p:nvSpPr>
        <p:spPr/>
        <p:txBody>
          <a:bodyPr/>
          <a:lstStyle/>
          <a:p>
            <a:fld id="{D189AB06-270D-4054-9D3B-4FFAB272D9CB}" type="slidenum">
              <a:rPr lang="pt-BR" smtClean="0"/>
              <a:t>16</a:t>
            </a:fld>
            <a:endParaRPr lang="pt-BR"/>
          </a:p>
        </p:txBody>
      </p:sp>
      <p:pic>
        <p:nvPicPr>
          <p:cNvPr id="7" name="Picture 6">
            <a:extLst>
              <a:ext uri="{FF2B5EF4-FFF2-40B4-BE49-F238E27FC236}">
                <a16:creationId xmlns:a16="http://schemas.microsoft.com/office/drawing/2014/main" id="{1B949545-F44B-B64F-45EE-7E66293AD8A3}"/>
              </a:ext>
            </a:extLst>
          </p:cNvPr>
          <p:cNvPicPr>
            <a:picLocks noChangeAspect="1"/>
          </p:cNvPicPr>
          <p:nvPr/>
        </p:nvPicPr>
        <p:blipFill>
          <a:blip r:embed="rId4"/>
          <a:stretch>
            <a:fillRect/>
          </a:stretch>
        </p:blipFill>
        <p:spPr>
          <a:xfrm>
            <a:off x="10429875" y="0"/>
            <a:ext cx="1762125" cy="761651"/>
          </a:xfrm>
          <a:prstGeom prst="rect">
            <a:avLst/>
          </a:prstGeom>
        </p:spPr>
      </p:pic>
      <p:pic>
        <p:nvPicPr>
          <p:cNvPr id="15" name="Picture 14">
            <a:extLst>
              <a:ext uri="{FF2B5EF4-FFF2-40B4-BE49-F238E27FC236}">
                <a16:creationId xmlns:a16="http://schemas.microsoft.com/office/drawing/2014/main" id="{A55A55E5-9498-EC1B-9F11-B668F69772ED}"/>
              </a:ext>
            </a:extLst>
          </p:cNvPr>
          <p:cNvPicPr>
            <a:picLocks noChangeAspect="1"/>
          </p:cNvPicPr>
          <p:nvPr/>
        </p:nvPicPr>
        <p:blipFill>
          <a:blip r:embed="rId5"/>
          <a:stretch>
            <a:fillRect/>
          </a:stretch>
        </p:blipFill>
        <p:spPr>
          <a:xfrm>
            <a:off x="4059012" y="1841070"/>
            <a:ext cx="1614932" cy="1556841"/>
          </a:xfrm>
          <a:prstGeom prst="rect">
            <a:avLst/>
          </a:prstGeom>
        </p:spPr>
      </p:pic>
      <p:pic>
        <p:nvPicPr>
          <p:cNvPr id="16" name="Picture 15">
            <a:extLst>
              <a:ext uri="{FF2B5EF4-FFF2-40B4-BE49-F238E27FC236}">
                <a16:creationId xmlns:a16="http://schemas.microsoft.com/office/drawing/2014/main" id="{9EFE8879-1F19-6950-6C51-08725A3BF05F}"/>
              </a:ext>
            </a:extLst>
          </p:cNvPr>
          <p:cNvPicPr>
            <a:picLocks noChangeAspect="1"/>
          </p:cNvPicPr>
          <p:nvPr/>
        </p:nvPicPr>
        <p:blipFill>
          <a:blip r:embed="rId6"/>
          <a:srcRect l="5689"/>
          <a:stretch/>
        </p:blipFill>
        <p:spPr>
          <a:xfrm>
            <a:off x="10358206" y="1698576"/>
            <a:ext cx="1674137" cy="1973538"/>
          </a:xfrm>
          <a:prstGeom prst="rect">
            <a:avLst/>
          </a:prstGeom>
        </p:spPr>
      </p:pic>
      <p:pic>
        <p:nvPicPr>
          <p:cNvPr id="22" name="Picture 21">
            <a:extLst>
              <a:ext uri="{FF2B5EF4-FFF2-40B4-BE49-F238E27FC236}">
                <a16:creationId xmlns:a16="http://schemas.microsoft.com/office/drawing/2014/main" id="{955F84D1-8D7B-606E-55EE-CDD95BAC795D}"/>
              </a:ext>
            </a:extLst>
          </p:cNvPr>
          <p:cNvPicPr>
            <a:picLocks noChangeAspect="1"/>
          </p:cNvPicPr>
          <p:nvPr/>
        </p:nvPicPr>
        <p:blipFill>
          <a:blip r:embed="rId7"/>
          <a:stretch>
            <a:fillRect/>
          </a:stretch>
        </p:blipFill>
        <p:spPr>
          <a:xfrm>
            <a:off x="4063652" y="4067720"/>
            <a:ext cx="1602961" cy="1593127"/>
          </a:xfrm>
          <a:prstGeom prst="rect">
            <a:avLst/>
          </a:prstGeom>
        </p:spPr>
      </p:pic>
      <p:pic>
        <p:nvPicPr>
          <p:cNvPr id="24" name="Picture 23">
            <a:extLst>
              <a:ext uri="{FF2B5EF4-FFF2-40B4-BE49-F238E27FC236}">
                <a16:creationId xmlns:a16="http://schemas.microsoft.com/office/drawing/2014/main" id="{02E8A143-D2A1-7543-D766-7E1E8DA141D7}"/>
              </a:ext>
            </a:extLst>
          </p:cNvPr>
          <p:cNvPicPr>
            <a:picLocks noChangeAspect="1"/>
          </p:cNvPicPr>
          <p:nvPr/>
        </p:nvPicPr>
        <p:blipFill>
          <a:blip r:embed="rId8"/>
          <a:stretch>
            <a:fillRect/>
          </a:stretch>
        </p:blipFill>
        <p:spPr>
          <a:xfrm>
            <a:off x="10418182" y="4029501"/>
            <a:ext cx="1585133" cy="1598207"/>
          </a:xfrm>
          <a:prstGeom prst="rect">
            <a:avLst/>
          </a:prstGeom>
        </p:spPr>
      </p:pic>
      <p:cxnSp>
        <p:nvCxnSpPr>
          <p:cNvPr id="26" name="Straight Connector 25">
            <a:extLst>
              <a:ext uri="{FF2B5EF4-FFF2-40B4-BE49-F238E27FC236}">
                <a16:creationId xmlns:a16="http://schemas.microsoft.com/office/drawing/2014/main" id="{961A279E-EBB2-456C-8DDD-D6720F0600C0}"/>
              </a:ext>
            </a:extLst>
          </p:cNvPr>
          <p:cNvCxnSpPr>
            <a:cxnSpLocks/>
          </p:cNvCxnSpPr>
          <p:nvPr/>
        </p:nvCxnSpPr>
        <p:spPr>
          <a:xfrm>
            <a:off x="6096000" y="1550075"/>
            <a:ext cx="0" cy="457200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86FA11C5-CD86-5B52-A080-37BB836B1BDD}"/>
              </a:ext>
            </a:extLst>
          </p:cNvPr>
          <p:cNvPicPr>
            <a:picLocks noChangeAspect="1"/>
          </p:cNvPicPr>
          <p:nvPr/>
        </p:nvPicPr>
        <p:blipFill>
          <a:blip r:embed="rId3"/>
          <a:srcRect l="-12301" r="97588"/>
          <a:stretch/>
        </p:blipFill>
        <p:spPr>
          <a:xfrm>
            <a:off x="-1193226" y="1436049"/>
            <a:ext cx="1512540" cy="5100549"/>
          </a:xfrm>
          <a:prstGeom prst="rect">
            <a:avLst/>
          </a:prstGeom>
        </p:spPr>
      </p:pic>
      <p:sp>
        <p:nvSpPr>
          <p:cNvPr id="32" name="Rectangle 31">
            <a:extLst>
              <a:ext uri="{FF2B5EF4-FFF2-40B4-BE49-F238E27FC236}">
                <a16:creationId xmlns:a16="http://schemas.microsoft.com/office/drawing/2014/main" id="{ADFBA23C-7231-5FB4-A6B0-B5438CC6D4A9}"/>
              </a:ext>
            </a:extLst>
          </p:cNvPr>
          <p:cNvSpPr/>
          <p:nvPr/>
        </p:nvSpPr>
        <p:spPr>
          <a:xfrm>
            <a:off x="2008969" y="1454257"/>
            <a:ext cx="158212" cy="503911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77DF103-5F41-29F4-C6D4-2F72D87E737C}"/>
              </a:ext>
            </a:extLst>
          </p:cNvPr>
          <p:cNvSpPr/>
          <p:nvPr/>
        </p:nvSpPr>
        <p:spPr>
          <a:xfrm>
            <a:off x="1523170" y="1439293"/>
            <a:ext cx="145527" cy="5087279"/>
          </a:xfrm>
          <a:prstGeom prst="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E5D9C0-9F60-A989-3764-24BE14650EFA}"/>
              </a:ext>
            </a:extLst>
          </p:cNvPr>
          <p:cNvSpPr/>
          <p:nvPr/>
        </p:nvSpPr>
        <p:spPr>
          <a:xfrm>
            <a:off x="8915629" y="1352428"/>
            <a:ext cx="145527" cy="5087279"/>
          </a:xfrm>
          <a:prstGeom prst="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E999CF-374C-EEAA-1766-83D6E5DEC62C}"/>
              </a:ext>
            </a:extLst>
          </p:cNvPr>
          <p:cNvSpPr/>
          <p:nvPr/>
        </p:nvSpPr>
        <p:spPr>
          <a:xfrm>
            <a:off x="8174712" y="1374182"/>
            <a:ext cx="158212" cy="503911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BED567E8-A745-DDEA-3923-1B66156D171A}"/>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9">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AA8BD4-5894-4C12-1F44-F77FC050269B}"/>
                  </a:ext>
                </a:extLst>
              </p:cNvPr>
              <p:cNvSpPr txBox="1"/>
              <p:nvPr/>
            </p:nvSpPr>
            <p:spPr>
              <a:xfrm>
                <a:off x="1335880" y="6488668"/>
                <a:ext cx="9733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𝜖</m:t>
                          </m:r>
                        </m:e>
                        <m:sub>
                          <m:r>
                            <a:rPr lang="en-US" sz="1800" b="0" i="1" dirty="0" smtClean="0">
                              <a:latin typeface="Cambria Math" panose="02040503050406030204" pitchFamily="18" charset="0"/>
                            </a:rPr>
                            <m:t>3</m:t>
                          </m:r>
                        </m:sub>
                      </m:sSub>
                      <m:r>
                        <a:rPr lang="en-US" sz="1800" b="0" i="1" dirty="0" smtClean="0">
                          <a:latin typeface="Cambria Math" panose="02040503050406030204" pitchFamily="18" charset="0"/>
                        </a:rPr>
                        <m:t>=1</m:t>
                      </m:r>
                    </m:oMath>
                  </m:oMathPara>
                </a14:m>
                <a:endParaRPr lang="en-US" dirty="0"/>
              </a:p>
            </p:txBody>
          </p:sp>
        </mc:Choice>
        <mc:Fallback xmlns="">
          <p:sp>
            <p:nvSpPr>
              <p:cNvPr id="5" name="TextBox 4">
                <a:extLst>
                  <a:ext uri="{FF2B5EF4-FFF2-40B4-BE49-F238E27FC236}">
                    <a16:creationId xmlns:a16="http://schemas.microsoft.com/office/drawing/2014/main" id="{D4AA8BD4-5894-4C12-1F44-F77FC050269B}"/>
                  </a:ext>
                </a:extLst>
              </p:cNvPr>
              <p:cNvSpPr txBox="1">
                <a:spLocks noRot="1" noChangeAspect="1" noMove="1" noResize="1" noEditPoints="1" noAdjustHandles="1" noChangeArrowheads="1" noChangeShapeType="1" noTextEdit="1"/>
              </p:cNvSpPr>
              <p:nvPr/>
            </p:nvSpPr>
            <p:spPr>
              <a:xfrm>
                <a:off x="1335880" y="6488668"/>
                <a:ext cx="973335"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1300E9A-1B29-0CB9-8AD6-8D9238E4E900}"/>
                  </a:ext>
                </a:extLst>
              </p:cNvPr>
              <p:cNvSpPr txBox="1"/>
              <p:nvPr/>
            </p:nvSpPr>
            <p:spPr>
              <a:xfrm>
                <a:off x="7772399" y="6488668"/>
                <a:ext cx="12001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𝜖</m:t>
                          </m:r>
                        </m:e>
                        <m:sub>
                          <m:r>
                            <a:rPr lang="en-US" sz="1800" b="0" i="1" dirty="0" smtClean="0">
                              <a:latin typeface="Cambria Math" panose="02040503050406030204" pitchFamily="18" charset="0"/>
                            </a:rPr>
                            <m:t>4</m:t>
                          </m:r>
                        </m:sub>
                      </m:sSub>
                      <m:r>
                        <a:rPr lang="en-US" sz="1800" b="0" i="1" dirty="0" smtClean="0">
                          <a:latin typeface="Cambria Math" panose="02040503050406030204" pitchFamily="18" charset="0"/>
                        </a:rPr>
                        <m:t>=0.25</m:t>
                      </m:r>
                    </m:oMath>
                  </m:oMathPara>
                </a14:m>
                <a:endParaRPr lang="en-US" dirty="0"/>
              </a:p>
            </p:txBody>
          </p:sp>
        </mc:Choice>
        <mc:Fallback xmlns="">
          <p:sp>
            <p:nvSpPr>
              <p:cNvPr id="8" name="TextBox 7">
                <a:extLst>
                  <a:ext uri="{FF2B5EF4-FFF2-40B4-BE49-F238E27FC236}">
                    <a16:creationId xmlns:a16="http://schemas.microsoft.com/office/drawing/2014/main" id="{D1300E9A-1B29-0CB9-8AD6-8D9238E4E900}"/>
                  </a:ext>
                </a:extLst>
              </p:cNvPr>
              <p:cNvSpPr txBox="1">
                <a:spLocks noRot="1" noChangeAspect="1" noMove="1" noResize="1" noEditPoints="1" noAdjustHandles="1" noChangeArrowheads="1" noChangeShapeType="1" noTextEdit="1"/>
              </p:cNvSpPr>
              <p:nvPr/>
            </p:nvSpPr>
            <p:spPr>
              <a:xfrm>
                <a:off x="7772399" y="6488668"/>
                <a:ext cx="1200151"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453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8C64-7252-5833-6084-375DD4543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5F6E9-ED69-3289-D162-67EA733F6942}"/>
              </a:ext>
            </a:extLst>
          </p:cNvPr>
          <p:cNvSpPr>
            <a:spLocks noGrp="1"/>
          </p:cNvSpPr>
          <p:nvPr>
            <p:ph type="title"/>
          </p:nvPr>
        </p:nvSpPr>
        <p:spPr/>
        <p:txBody>
          <a:bodyPr/>
          <a:lstStyle/>
          <a:p>
            <a:r>
              <a:rPr lang="en-US" dirty="0"/>
              <a:t>Superconducting Qubits</a:t>
            </a:r>
          </a:p>
        </p:txBody>
      </p:sp>
      <p:sp>
        <p:nvSpPr>
          <p:cNvPr id="4" name="Date Placeholder 3">
            <a:extLst>
              <a:ext uri="{FF2B5EF4-FFF2-40B4-BE49-F238E27FC236}">
                <a16:creationId xmlns:a16="http://schemas.microsoft.com/office/drawing/2014/main" id="{377F682A-81C5-66CB-492D-912A710044C4}"/>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908ADD7F-ADEA-BDDB-A4DE-700AE4E2A1BF}"/>
              </a:ext>
            </a:extLst>
          </p:cNvPr>
          <p:cNvSpPr>
            <a:spLocks noGrp="1"/>
          </p:cNvSpPr>
          <p:nvPr>
            <p:ph type="sldNum" sz="quarter" idx="12"/>
          </p:nvPr>
        </p:nvSpPr>
        <p:spPr/>
        <p:txBody>
          <a:bodyPr/>
          <a:lstStyle/>
          <a:p>
            <a:fld id="{D189AB06-270D-4054-9D3B-4FFAB272D9CB}" type="slidenum">
              <a:rPr lang="pt-BR" smtClean="0"/>
              <a:t>17</a:t>
            </a:fld>
            <a:endParaRPr lang="pt-BR"/>
          </a:p>
        </p:txBody>
      </p:sp>
      <p:pic>
        <p:nvPicPr>
          <p:cNvPr id="7" name="Picture 6">
            <a:extLst>
              <a:ext uri="{FF2B5EF4-FFF2-40B4-BE49-F238E27FC236}">
                <a16:creationId xmlns:a16="http://schemas.microsoft.com/office/drawing/2014/main" id="{5AD7046E-301B-49DF-6214-2877A439F657}"/>
              </a:ext>
            </a:extLst>
          </p:cNvPr>
          <p:cNvPicPr>
            <a:picLocks noChangeAspect="1"/>
          </p:cNvPicPr>
          <p:nvPr/>
        </p:nvPicPr>
        <p:blipFill>
          <a:blip r:embed="rId3"/>
          <a:stretch>
            <a:fillRect/>
          </a:stretch>
        </p:blipFill>
        <p:spPr>
          <a:xfrm>
            <a:off x="10429875" y="0"/>
            <a:ext cx="1762125" cy="761651"/>
          </a:xfrm>
          <a:prstGeom prst="rect">
            <a:avLst/>
          </a:prstGeom>
        </p:spPr>
      </p:pic>
      <p:sp>
        <p:nvSpPr>
          <p:cNvPr id="9" name="Footer Placeholder 4">
            <a:extLst>
              <a:ext uri="{FF2B5EF4-FFF2-40B4-BE49-F238E27FC236}">
                <a16:creationId xmlns:a16="http://schemas.microsoft.com/office/drawing/2014/main" id="{DB5C9892-18E6-AEB0-C8BE-8D85B1E15873}"/>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4">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cxnSp>
        <p:nvCxnSpPr>
          <p:cNvPr id="10" name="Straight Connector 9">
            <a:extLst>
              <a:ext uri="{FF2B5EF4-FFF2-40B4-BE49-F238E27FC236}">
                <a16:creationId xmlns:a16="http://schemas.microsoft.com/office/drawing/2014/main" id="{581771A1-5855-E984-88BD-98D8F93C159F}"/>
              </a:ext>
            </a:extLst>
          </p:cNvPr>
          <p:cNvCxnSpPr>
            <a:cxnSpLocks/>
          </p:cNvCxnSpPr>
          <p:nvPr/>
        </p:nvCxnSpPr>
        <p:spPr>
          <a:xfrm>
            <a:off x="6096000" y="1550075"/>
            <a:ext cx="0" cy="457200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6E01E96-1BDE-479A-2F04-88889BAA95C6}"/>
              </a:ext>
            </a:extLst>
          </p:cNvPr>
          <p:cNvPicPr>
            <a:picLocks noChangeAspect="1"/>
          </p:cNvPicPr>
          <p:nvPr/>
        </p:nvPicPr>
        <p:blipFill>
          <a:blip r:embed="rId5"/>
          <a:stretch>
            <a:fillRect/>
          </a:stretch>
        </p:blipFill>
        <p:spPr>
          <a:xfrm>
            <a:off x="7291556" y="2038181"/>
            <a:ext cx="4472985" cy="1395385"/>
          </a:xfrm>
          <a:prstGeom prst="rect">
            <a:avLst/>
          </a:prstGeom>
        </p:spPr>
      </p:pic>
      <p:pic>
        <p:nvPicPr>
          <p:cNvPr id="14" name="Picture 13">
            <a:extLst>
              <a:ext uri="{FF2B5EF4-FFF2-40B4-BE49-F238E27FC236}">
                <a16:creationId xmlns:a16="http://schemas.microsoft.com/office/drawing/2014/main" id="{DE424640-106D-9ECC-8FF8-9520241C88EE}"/>
              </a:ext>
            </a:extLst>
          </p:cNvPr>
          <p:cNvPicPr>
            <a:picLocks noChangeAspect="1"/>
          </p:cNvPicPr>
          <p:nvPr/>
        </p:nvPicPr>
        <p:blipFill>
          <a:blip r:embed="rId6"/>
          <a:stretch>
            <a:fillRect/>
          </a:stretch>
        </p:blipFill>
        <p:spPr>
          <a:xfrm>
            <a:off x="8351918" y="4051199"/>
            <a:ext cx="2472977" cy="2119333"/>
          </a:xfrm>
          <a:prstGeom prst="rect">
            <a:avLst/>
          </a:prstGeom>
        </p:spPr>
      </p:pic>
      <p:sp>
        <p:nvSpPr>
          <p:cNvPr id="15" name="TextBox 14">
            <a:extLst>
              <a:ext uri="{FF2B5EF4-FFF2-40B4-BE49-F238E27FC236}">
                <a16:creationId xmlns:a16="http://schemas.microsoft.com/office/drawing/2014/main" id="{303E10BE-678A-9688-076A-7053D78DBDE4}"/>
              </a:ext>
            </a:extLst>
          </p:cNvPr>
          <p:cNvSpPr txBox="1"/>
          <p:nvPr/>
        </p:nvSpPr>
        <p:spPr>
          <a:xfrm>
            <a:off x="6981443" y="3509744"/>
            <a:ext cx="5128520" cy="461665"/>
          </a:xfrm>
          <a:prstGeom prst="rect">
            <a:avLst/>
          </a:prstGeom>
          <a:noFill/>
        </p:spPr>
        <p:txBody>
          <a:bodyPr wrap="none" rtlCol="0">
            <a:spAutoFit/>
          </a:bodyPr>
          <a:lstStyle/>
          <a:p>
            <a:r>
              <a:rPr lang="en-US" sz="2400" b="0" i="0" dirty="0">
                <a:solidFill>
                  <a:srgbClr val="000000"/>
                </a:solidFill>
                <a:effectLst/>
                <a:latin typeface="AdvOTa20b42a7"/>
              </a:rPr>
              <a:t>Autonomous quantum error correction </a:t>
            </a:r>
            <a:endParaRPr lang="en-US" sz="2400" dirty="0"/>
          </a:p>
        </p:txBody>
      </p:sp>
      <p:sp>
        <p:nvSpPr>
          <p:cNvPr id="16" name="TextBox 15">
            <a:extLst>
              <a:ext uri="{FF2B5EF4-FFF2-40B4-BE49-F238E27FC236}">
                <a16:creationId xmlns:a16="http://schemas.microsoft.com/office/drawing/2014/main" id="{9483080E-D299-DB3C-2C77-49760E1C85E5}"/>
              </a:ext>
            </a:extLst>
          </p:cNvPr>
          <p:cNvSpPr txBox="1"/>
          <p:nvPr/>
        </p:nvSpPr>
        <p:spPr>
          <a:xfrm>
            <a:off x="8132165" y="1539527"/>
            <a:ext cx="2765684" cy="369332"/>
          </a:xfrm>
          <a:prstGeom prst="rect">
            <a:avLst/>
          </a:prstGeom>
          <a:noFill/>
          <a:ln>
            <a:solidFill>
              <a:schemeClr val="tx1"/>
            </a:solidFill>
          </a:ln>
        </p:spPr>
        <p:txBody>
          <a:bodyPr wrap="square" rtlCol="0">
            <a:spAutoFit/>
          </a:bodyPr>
          <a:lstStyle/>
          <a:p>
            <a:r>
              <a:rPr lang="en-US" dirty="0"/>
              <a:t>Kwon et al., NPJ Quantum </a:t>
            </a:r>
          </a:p>
        </p:txBody>
      </p:sp>
      <p:sp>
        <p:nvSpPr>
          <p:cNvPr id="18" name="TextBox 17">
            <a:extLst>
              <a:ext uri="{FF2B5EF4-FFF2-40B4-BE49-F238E27FC236}">
                <a16:creationId xmlns:a16="http://schemas.microsoft.com/office/drawing/2014/main" id="{070C58A6-B3F6-E81B-8E7A-C789FED28C4A}"/>
              </a:ext>
            </a:extLst>
          </p:cNvPr>
          <p:cNvSpPr txBox="1"/>
          <p:nvPr/>
        </p:nvSpPr>
        <p:spPr>
          <a:xfrm>
            <a:off x="2490996" y="5525833"/>
            <a:ext cx="1056700" cy="461665"/>
          </a:xfrm>
          <a:prstGeom prst="rect">
            <a:avLst/>
          </a:prstGeom>
          <a:noFill/>
          <a:ln>
            <a:solidFill>
              <a:schemeClr val="tx1"/>
            </a:solidFill>
          </a:ln>
        </p:spPr>
        <p:txBody>
          <a:bodyPr wrap="none" rtlCol="0">
            <a:spAutoFit/>
          </a:bodyPr>
          <a:lstStyle/>
          <a:p>
            <a:r>
              <a:rPr lang="en-US" sz="2400" b="0" i="0" dirty="0">
                <a:solidFill>
                  <a:srgbClr val="000000"/>
                </a:solidFill>
                <a:effectLst/>
                <a:latin typeface="AdvOTa20b42a7"/>
              </a:rPr>
              <a:t>Qutrits</a:t>
            </a:r>
            <a:endParaRPr lang="en-US" sz="2400" dirty="0"/>
          </a:p>
        </p:txBody>
      </p:sp>
      <p:pic>
        <p:nvPicPr>
          <p:cNvPr id="8" name="Picture 7">
            <a:extLst>
              <a:ext uri="{FF2B5EF4-FFF2-40B4-BE49-F238E27FC236}">
                <a16:creationId xmlns:a16="http://schemas.microsoft.com/office/drawing/2014/main" id="{438ACCF5-ACC7-2ECA-7979-23811DC34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301" y="2130976"/>
            <a:ext cx="1749556" cy="1082042"/>
          </a:xfrm>
          <a:prstGeom prst="rect">
            <a:avLst/>
          </a:prstGeom>
        </p:spPr>
      </p:pic>
      <p:sp>
        <p:nvSpPr>
          <p:cNvPr id="11" name="TextBox 10">
            <a:extLst>
              <a:ext uri="{FF2B5EF4-FFF2-40B4-BE49-F238E27FC236}">
                <a16:creationId xmlns:a16="http://schemas.microsoft.com/office/drawing/2014/main" id="{C4BF2140-3D06-6E9A-771F-CD9FD8693ECF}"/>
              </a:ext>
            </a:extLst>
          </p:cNvPr>
          <p:cNvSpPr txBox="1"/>
          <p:nvPr/>
        </p:nvSpPr>
        <p:spPr>
          <a:xfrm>
            <a:off x="2804183" y="2465430"/>
            <a:ext cx="2854115" cy="461665"/>
          </a:xfrm>
          <a:prstGeom prst="rect">
            <a:avLst/>
          </a:prstGeom>
          <a:noFill/>
        </p:spPr>
        <p:txBody>
          <a:bodyPr wrap="none" rtlCol="0">
            <a:spAutoFit/>
          </a:bodyPr>
          <a:lstStyle/>
          <a:p>
            <a:r>
              <a:rPr lang="en-US" sz="2400" dirty="0">
                <a:solidFill>
                  <a:srgbClr val="000000"/>
                </a:solidFill>
                <a:latin typeface="AdvOTa20b42a7"/>
              </a:rPr>
              <a:t>Dr. Alexander Grimm </a:t>
            </a:r>
            <a:endParaRPr lang="en-US" sz="2400" dirty="0"/>
          </a:p>
        </p:txBody>
      </p:sp>
      <p:pic>
        <p:nvPicPr>
          <p:cNvPr id="17" name="Picture 16">
            <a:extLst>
              <a:ext uri="{FF2B5EF4-FFF2-40B4-BE49-F238E27FC236}">
                <a16:creationId xmlns:a16="http://schemas.microsoft.com/office/drawing/2014/main" id="{B0675ABC-AB6A-DD14-2814-A8A931079B86}"/>
              </a:ext>
            </a:extLst>
          </p:cNvPr>
          <p:cNvPicPr>
            <a:picLocks noChangeAspect="1"/>
          </p:cNvPicPr>
          <p:nvPr/>
        </p:nvPicPr>
        <p:blipFill>
          <a:blip r:embed="rId8"/>
          <a:srcRect t="4410"/>
          <a:stretch/>
        </p:blipFill>
        <p:spPr>
          <a:xfrm>
            <a:off x="1056807" y="3365292"/>
            <a:ext cx="4390052" cy="1431560"/>
          </a:xfrm>
          <a:prstGeom prst="rect">
            <a:avLst/>
          </a:prstGeom>
        </p:spPr>
      </p:pic>
      <p:sp>
        <p:nvSpPr>
          <p:cNvPr id="19" name="TextBox 18">
            <a:extLst>
              <a:ext uri="{FF2B5EF4-FFF2-40B4-BE49-F238E27FC236}">
                <a16:creationId xmlns:a16="http://schemas.microsoft.com/office/drawing/2014/main" id="{F06DC9A5-6A98-5F6A-29E0-F767F4F86EAA}"/>
              </a:ext>
            </a:extLst>
          </p:cNvPr>
          <p:cNvSpPr txBox="1"/>
          <p:nvPr/>
        </p:nvSpPr>
        <p:spPr>
          <a:xfrm>
            <a:off x="967890" y="4781411"/>
            <a:ext cx="4443845" cy="369332"/>
          </a:xfrm>
          <a:prstGeom prst="rect">
            <a:avLst/>
          </a:prstGeom>
          <a:noFill/>
        </p:spPr>
        <p:txBody>
          <a:bodyPr wrap="none" rtlCol="0">
            <a:spAutoFit/>
          </a:bodyPr>
          <a:lstStyle/>
          <a:p>
            <a:r>
              <a:rPr lang="en-US" b="0" i="0" dirty="0">
                <a:solidFill>
                  <a:srgbClr val="000000"/>
                </a:solidFill>
                <a:effectLst/>
                <a:latin typeface="AdvOTa20b42a7"/>
              </a:rPr>
              <a:t>Image curtesy of Alessandro Bruno. PSI group</a:t>
            </a:r>
            <a:endParaRPr lang="en-US" dirty="0"/>
          </a:p>
        </p:txBody>
      </p:sp>
    </p:spTree>
    <p:extLst>
      <p:ext uri="{BB962C8B-B14F-4D97-AF65-F5344CB8AC3E}">
        <p14:creationId xmlns:p14="http://schemas.microsoft.com/office/powerpoint/2010/main" val="1759973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CCAB-0D82-8002-46C6-5D0E36CCA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886D7-853E-492C-D52C-DECB1B921ED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386DF0C-4126-18BA-0A82-F7B46C9A5579}"/>
              </a:ext>
            </a:extLst>
          </p:cNvPr>
          <p:cNvSpPr>
            <a:spLocks noGrp="1"/>
          </p:cNvSpPr>
          <p:nvPr>
            <p:ph idx="1"/>
          </p:nvPr>
        </p:nvSpPr>
        <p:spPr/>
        <p:txBody>
          <a:bodyPr>
            <a:normAutofit/>
          </a:bodyPr>
          <a:lstStyle/>
          <a:p>
            <a:r>
              <a:rPr lang="en-US" sz="2400" dirty="0"/>
              <a:t>Systematic analysis of Tunneling for multi-photon driven KPOs.</a:t>
            </a:r>
          </a:p>
          <a:p>
            <a:endParaRPr lang="en-US" sz="2400" dirty="0"/>
          </a:p>
          <a:p>
            <a:endParaRPr lang="en-US" sz="2400" dirty="0"/>
          </a:p>
          <a:p>
            <a:endParaRPr lang="en-US" sz="2400" dirty="0"/>
          </a:p>
          <a:p>
            <a:endParaRPr lang="en-US" sz="2400" dirty="0"/>
          </a:p>
          <a:p>
            <a:r>
              <a:rPr lang="en-US" sz="2400" dirty="0"/>
              <a:t>4-photon drive            AQER                                           3-photon drive              Qutrit</a:t>
            </a:r>
          </a:p>
          <a:p>
            <a:endParaRPr lang="en-US" sz="2400" dirty="0"/>
          </a:p>
          <a:p>
            <a:pPr marL="0" indent="0">
              <a:buNone/>
            </a:pPr>
            <a:endParaRPr lang="en-US" sz="2400" dirty="0"/>
          </a:p>
          <a:p>
            <a:r>
              <a:rPr lang="en-US" sz="2400" dirty="0"/>
              <a:t>Future: Expand to dissipative KPO and KPOs!!</a:t>
            </a:r>
          </a:p>
          <a:p>
            <a:endParaRPr lang="en-US" sz="2400" dirty="0"/>
          </a:p>
          <a:p>
            <a:endParaRPr lang="en-US" sz="2400" dirty="0"/>
          </a:p>
          <a:p>
            <a:endParaRPr lang="en-US" dirty="0"/>
          </a:p>
          <a:p>
            <a:pPr marL="0" indent="0">
              <a:buNone/>
            </a:pPr>
            <a:endParaRPr lang="en-US" dirty="0"/>
          </a:p>
          <a:p>
            <a:pPr marL="0" indent="0">
              <a:buNone/>
            </a:pPr>
            <a:endParaRPr lang="en-US" dirty="0"/>
          </a:p>
          <a:p>
            <a:endParaRPr lang="en-US" dirty="0"/>
          </a:p>
          <a:p>
            <a:endParaRPr lang="en-US" sz="2400" dirty="0"/>
          </a:p>
        </p:txBody>
      </p:sp>
      <p:sp>
        <p:nvSpPr>
          <p:cNvPr id="4" name="Date Placeholder 3">
            <a:extLst>
              <a:ext uri="{FF2B5EF4-FFF2-40B4-BE49-F238E27FC236}">
                <a16:creationId xmlns:a16="http://schemas.microsoft.com/office/drawing/2014/main" id="{FCA79F3C-57F7-9CDB-F770-6CC621743592}"/>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86D6F582-3859-FCC5-50DF-018C4676B4EC}"/>
              </a:ext>
            </a:extLst>
          </p:cNvPr>
          <p:cNvSpPr>
            <a:spLocks noGrp="1"/>
          </p:cNvSpPr>
          <p:nvPr>
            <p:ph type="sldNum" sz="quarter" idx="12"/>
          </p:nvPr>
        </p:nvSpPr>
        <p:spPr/>
        <p:txBody>
          <a:bodyPr/>
          <a:lstStyle/>
          <a:p>
            <a:fld id="{D189AB06-270D-4054-9D3B-4FFAB272D9CB}" type="slidenum">
              <a:rPr lang="pt-BR" smtClean="0"/>
              <a:t>18</a:t>
            </a:fld>
            <a:endParaRPr lang="pt-BR"/>
          </a:p>
        </p:txBody>
      </p:sp>
      <p:pic>
        <p:nvPicPr>
          <p:cNvPr id="7" name="Picture 6">
            <a:extLst>
              <a:ext uri="{FF2B5EF4-FFF2-40B4-BE49-F238E27FC236}">
                <a16:creationId xmlns:a16="http://schemas.microsoft.com/office/drawing/2014/main" id="{453DAB5D-9348-D3E5-1BCB-868CDFA733B2}"/>
              </a:ext>
            </a:extLst>
          </p:cNvPr>
          <p:cNvPicPr>
            <a:picLocks noChangeAspect="1"/>
          </p:cNvPicPr>
          <p:nvPr/>
        </p:nvPicPr>
        <p:blipFill>
          <a:blip r:embed="rId3"/>
          <a:stretch>
            <a:fillRect/>
          </a:stretch>
        </p:blipFill>
        <p:spPr>
          <a:xfrm>
            <a:off x="10429875" y="0"/>
            <a:ext cx="1762125" cy="761651"/>
          </a:xfrm>
          <a:prstGeom prst="rect">
            <a:avLst/>
          </a:prstGeom>
        </p:spPr>
      </p:pic>
      <p:sp>
        <p:nvSpPr>
          <p:cNvPr id="10" name="Footer Placeholder 4">
            <a:extLst>
              <a:ext uri="{FF2B5EF4-FFF2-40B4-BE49-F238E27FC236}">
                <a16:creationId xmlns:a16="http://schemas.microsoft.com/office/drawing/2014/main" id="{FAF99B34-7886-7314-A3EF-20AF8982CBAB}"/>
              </a:ext>
            </a:extLst>
          </p:cNvPr>
          <p:cNvSpPr txBox="1">
            <a:spLocks/>
          </p:cNvSpPr>
          <p:nvPr/>
        </p:nvSpPr>
        <p:spPr>
          <a:xfrm>
            <a:off x="4900534" y="6346850"/>
            <a:ext cx="2390931" cy="365125"/>
          </a:xfrm>
          <a:prstGeom prst="rect">
            <a:avLst/>
          </a:prstGeom>
          <a:solidFill>
            <a:schemeClr val="bg1"/>
          </a:solidFill>
          <a:ln>
            <a:solidFill>
              <a:srgbClr val="0070C0"/>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shade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tx1"/>
                </a:solidFill>
                <a:hlinkClick r:id="rId4">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9" name="TextBox 8">
            <a:extLst>
              <a:ext uri="{FF2B5EF4-FFF2-40B4-BE49-F238E27FC236}">
                <a16:creationId xmlns:a16="http://schemas.microsoft.com/office/drawing/2014/main" id="{D3280D21-3358-FC96-A562-A352D5183A69}"/>
              </a:ext>
            </a:extLst>
          </p:cNvPr>
          <p:cNvSpPr txBox="1"/>
          <p:nvPr/>
        </p:nvSpPr>
        <p:spPr>
          <a:xfrm>
            <a:off x="1364106" y="2653259"/>
            <a:ext cx="10827894" cy="830997"/>
          </a:xfrm>
          <a:prstGeom prst="rect">
            <a:avLst/>
          </a:prstGeom>
          <a:noFill/>
        </p:spPr>
        <p:txBody>
          <a:bodyPr wrap="square" rtlCol="0">
            <a:spAutoFit/>
          </a:bodyPr>
          <a:lstStyle/>
          <a:p>
            <a:r>
              <a:rPr lang="en-US" sz="2400" dirty="0"/>
              <a:t>Suppression              Real crossings        Enhancement                Avoided crossings</a:t>
            </a:r>
          </a:p>
          <a:p>
            <a:endParaRPr lang="en-US" sz="2400" dirty="0"/>
          </a:p>
        </p:txBody>
      </p:sp>
      <p:sp>
        <p:nvSpPr>
          <p:cNvPr id="11" name="Arrow: Left-Right 10">
            <a:extLst>
              <a:ext uri="{FF2B5EF4-FFF2-40B4-BE49-F238E27FC236}">
                <a16:creationId xmlns:a16="http://schemas.microsoft.com/office/drawing/2014/main" id="{DFD4EC60-556A-EE1C-503C-DB31121B5A0A}"/>
              </a:ext>
            </a:extLst>
          </p:cNvPr>
          <p:cNvSpPr/>
          <p:nvPr/>
        </p:nvSpPr>
        <p:spPr>
          <a:xfrm>
            <a:off x="3200399" y="2705725"/>
            <a:ext cx="659568" cy="36725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E5A8E4A7-374C-9BFE-3FDE-00AFEAC8C180}"/>
              </a:ext>
            </a:extLst>
          </p:cNvPr>
          <p:cNvSpPr/>
          <p:nvPr/>
        </p:nvSpPr>
        <p:spPr>
          <a:xfrm>
            <a:off x="8359513" y="2693234"/>
            <a:ext cx="659568" cy="36725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E92844-40DD-DE94-061B-80F0786E4E77}"/>
                  </a:ext>
                </a:extLst>
              </p:cNvPr>
              <p:cNvSpPr txBox="1"/>
              <p:nvPr/>
            </p:nvSpPr>
            <p:spPr>
              <a:xfrm>
                <a:off x="5398959" y="3412761"/>
                <a:ext cx="1441998" cy="461665"/>
              </a:xfrm>
              <a:prstGeom prst="rect">
                <a:avLst/>
              </a:prstGeom>
              <a:noFill/>
              <a:ln>
                <a:solidFill>
                  <a:schemeClr val="tx1"/>
                </a:solidFill>
              </a:ln>
            </p:spPr>
            <p:txBody>
              <a:bodyPr wrap="none" rtlCol="0">
                <a:spAutoFit/>
              </a:bodyPr>
              <a:lstStyle/>
              <a:p>
                <a14:m>
                  <m:oMath xmlns:m="http://schemas.openxmlformats.org/officeDocument/2006/math">
                    <m:r>
                      <m:rPr>
                        <m:sty m:val="p"/>
                      </m:rPr>
                      <a:rPr lang="en-US" sz="2400" b="0" i="0" dirty="0" smtClean="0">
                        <a:latin typeface="Cambria Math" panose="02040503050406030204" pitchFamily="18" charset="0"/>
                      </a:rPr>
                      <m:t>Δ</m:t>
                    </m:r>
                  </m:oMath>
                </a14:m>
                <a:r>
                  <a:rPr lang="en-US" sz="2400" dirty="0"/>
                  <a:t> control </a:t>
                </a:r>
              </a:p>
            </p:txBody>
          </p:sp>
        </mc:Choice>
        <mc:Fallback xmlns="">
          <p:sp>
            <p:nvSpPr>
              <p:cNvPr id="19" name="TextBox 18">
                <a:extLst>
                  <a:ext uri="{FF2B5EF4-FFF2-40B4-BE49-F238E27FC236}">
                    <a16:creationId xmlns:a16="http://schemas.microsoft.com/office/drawing/2014/main" id="{DFE92844-40DD-DE94-061B-80F0786E4E77}"/>
                  </a:ext>
                </a:extLst>
              </p:cNvPr>
              <p:cNvSpPr txBox="1">
                <a:spLocks noRot="1" noChangeAspect="1" noMove="1" noResize="1" noEditPoints="1" noAdjustHandles="1" noChangeArrowheads="1" noChangeShapeType="1" noTextEdit="1"/>
              </p:cNvSpPr>
              <p:nvPr/>
            </p:nvSpPr>
            <p:spPr>
              <a:xfrm>
                <a:off x="5398959" y="3412761"/>
                <a:ext cx="1441998" cy="461665"/>
              </a:xfrm>
              <a:prstGeom prst="rect">
                <a:avLst/>
              </a:prstGeom>
              <a:blipFill>
                <a:blip r:embed="rId5"/>
                <a:stretch>
                  <a:fillRect l="-840" t="-8974" r="-5462" b="-26923"/>
                </a:stretch>
              </a:blipFill>
              <a:ln>
                <a:solidFill>
                  <a:schemeClr val="tx1"/>
                </a:solid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AA379EE4-DC21-58ED-14E8-4E55ADC06B47}"/>
              </a:ext>
            </a:extLst>
          </p:cNvPr>
          <p:cNvPicPr>
            <a:picLocks noChangeAspect="1"/>
          </p:cNvPicPr>
          <p:nvPr/>
        </p:nvPicPr>
        <p:blipFill>
          <a:blip r:embed="rId6"/>
          <a:stretch>
            <a:fillRect/>
          </a:stretch>
        </p:blipFill>
        <p:spPr>
          <a:xfrm>
            <a:off x="1903751" y="4609497"/>
            <a:ext cx="2368446" cy="738857"/>
          </a:xfrm>
          <a:prstGeom prst="rect">
            <a:avLst/>
          </a:prstGeom>
        </p:spPr>
      </p:pic>
      <p:sp>
        <p:nvSpPr>
          <p:cNvPr id="23" name="Arrow: Right 22">
            <a:extLst>
              <a:ext uri="{FF2B5EF4-FFF2-40B4-BE49-F238E27FC236}">
                <a16:creationId xmlns:a16="http://schemas.microsoft.com/office/drawing/2014/main" id="{FAE77BD1-38DA-DFF4-8092-0B89ADD2C282}"/>
              </a:ext>
            </a:extLst>
          </p:cNvPr>
          <p:cNvSpPr/>
          <p:nvPr/>
        </p:nvSpPr>
        <p:spPr>
          <a:xfrm>
            <a:off x="3207895" y="4152275"/>
            <a:ext cx="449705" cy="3747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67EB03D-FEF0-154C-28D2-957E407831B5}"/>
              </a:ext>
            </a:extLst>
          </p:cNvPr>
          <p:cNvSpPr/>
          <p:nvPr/>
        </p:nvSpPr>
        <p:spPr>
          <a:xfrm>
            <a:off x="9386341" y="4139783"/>
            <a:ext cx="449705" cy="3747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1925C04-A77B-7AD9-B103-11898DBB2308}"/>
              </a:ext>
            </a:extLst>
          </p:cNvPr>
          <p:cNvPicPr>
            <a:picLocks noChangeAspect="1"/>
          </p:cNvPicPr>
          <p:nvPr/>
        </p:nvPicPr>
        <p:blipFill>
          <a:blip r:embed="rId7"/>
          <a:srcRect t="4410"/>
          <a:stretch/>
        </p:blipFill>
        <p:spPr>
          <a:xfrm>
            <a:off x="7668440" y="4512038"/>
            <a:ext cx="2620241" cy="854439"/>
          </a:xfrm>
          <a:prstGeom prst="rect">
            <a:avLst/>
          </a:prstGeom>
        </p:spPr>
      </p:pic>
      <p:cxnSp>
        <p:nvCxnSpPr>
          <p:cNvPr id="27" name="Straight Arrow Connector 26">
            <a:extLst>
              <a:ext uri="{FF2B5EF4-FFF2-40B4-BE49-F238E27FC236}">
                <a16:creationId xmlns:a16="http://schemas.microsoft.com/office/drawing/2014/main" id="{0F2BCD99-4936-3562-802D-0626359975BC}"/>
              </a:ext>
            </a:extLst>
          </p:cNvPr>
          <p:cNvCxnSpPr/>
          <p:nvPr/>
        </p:nvCxnSpPr>
        <p:spPr>
          <a:xfrm flipH="1" flipV="1">
            <a:off x="3837483" y="3297835"/>
            <a:ext cx="1364105" cy="29980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A487A2A1-AB20-12D6-5558-9C99F3AC7C32}"/>
              </a:ext>
            </a:extLst>
          </p:cNvPr>
          <p:cNvCxnSpPr>
            <a:cxnSpLocks/>
          </p:cNvCxnSpPr>
          <p:nvPr/>
        </p:nvCxnSpPr>
        <p:spPr>
          <a:xfrm flipV="1">
            <a:off x="7017895" y="3285345"/>
            <a:ext cx="1364105" cy="29980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5836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4A5C6-050B-6011-4AE5-9FC2761262DE}"/>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8D9264EB-DEF1-C1E4-0332-C0E5E4CC6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063" y="5191897"/>
            <a:ext cx="1331441" cy="1331441"/>
          </a:xfrm>
          <a:prstGeom prst="rect">
            <a:avLst/>
          </a:prstGeom>
        </p:spPr>
      </p:pic>
      <p:sp>
        <p:nvSpPr>
          <p:cNvPr id="27" name="Date Placeholder 3">
            <a:extLst>
              <a:ext uri="{FF2B5EF4-FFF2-40B4-BE49-F238E27FC236}">
                <a16:creationId xmlns:a16="http://schemas.microsoft.com/office/drawing/2014/main" id="{C6154E9F-4EC4-9D3A-72CB-D45D31B00686}"/>
              </a:ext>
            </a:extLst>
          </p:cNvPr>
          <p:cNvSpPr>
            <a:spLocks noGrp="1"/>
          </p:cNvSpPr>
          <p:nvPr>
            <p:ph type="dt" sz="half" idx="10"/>
          </p:nvPr>
        </p:nvSpPr>
        <p:spPr/>
        <p:txBody>
          <a:bodyPr/>
          <a:lstStyle/>
          <a:p>
            <a:fld id="{75BDBD42-97D3-4CF8-9016-15A0B7D23BCB}" type="datetime1">
              <a:rPr lang="pt-BR" smtClean="0"/>
              <a:t>21/05/2025</a:t>
            </a:fld>
            <a:endParaRPr lang="pt-BR" dirty="0"/>
          </a:p>
        </p:txBody>
      </p:sp>
      <p:sp>
        <p:nvSpPr>
          <p:cNvPr id="28" name="Slide Number Placeholder 5">
            <a:extLst>
              <a:ext uri="{FF2B5EF4-FFF2-40B4-BE49-F238E27FC236}">
                <a16:creationId xmlns:a16="http://schemas.microsoft.com/office/drawing/2014/main" id="{6900AD09-3E2D-91D3-E5FB-C5FF748A3ECD}"/>
              </a:ext>
            </a:extLst>
          </p:cNvPr>
          <p:cNvSpPr>
            <a:spLocks noGrp="1"/>
          </p:cNvSpPr>
          <p:nvPr>
            <p:ph type="sldNum" sz="quarter" idx="12"/>
          </p:nvPr>
        </p:nvSpPr>
        <p:spPr/>
        <p:txBody>
          <a:bodyPr/>
          <a:lstStyle/>
          <a:p>
            <a:fld id="{D189AB06-270D-4054-9D3B-4FFAB272D9CB}" type="slidenum">
              <a:rPr lang="pt-BR" smtClean="0"/>
              <a:t>19</a:t>
            </a:fld>
            <a:endParaRPr lang="pt-BR" dirty="0"/>
          </a:p>
        </p:txBody>
      </p:sp>
      <p:sp>
        <p:nvSpPr>
          <p:cNvPr id="8" name="TextBox 7">
            <a:extLst>
              <a:ext uri="{FF2B5EF4-FFF2-40B4-BE49-F238E27FC236}">
                <a16:creationId xmlns:a16="http://schemas.microsoft.com/office/drawing/2014/main" id="{7F402F9E-89F6-5788-D39F-A06182A49A03}"/>
              </a:ext>
            </a:extLst>
          </p:cNvPr>
          <p:cNvSpPr txBox="1"/>
          <p:nvPr/>
        </p:nvSpPr>
        <p:spPr>
          <a:xfrm>
            <a:off x="540456" y="260187"/>
            <a:ext cx="6629271" cy="1569660"/>
          </a:xfrm>
          <a:prstGeom prst="rect">
            <a:avLst/>
          </a:prstGeom>
          <a:noFill/>
        </p:spPr>
        <p:txBody>
          <a:bodyPr wrap="square" rtlCol="0">
            <a:spAutoFit/>
          </a:bodyPr>
          <a:lstStyle/>
          <a:p>
            <a:r>
              <a:rPr lang="pt-BR" sz="9600" dirty="0"/>
              <a:t>Thank you!!</a:t>
            </a:r>
            <a:endParaRPr lang="en-US" sz="9600" dirty="0"/>
          </a:p>
        </p:txBody>
      </p:sp>
      <p:pic>
        <p:nvPicPr>
          <p:cNvPr id="17" name="Picture 16">
            <a:extLst>
              <a:ext uri="{FF2B5EF4-FFF2-40B4-BE49-F238E27FC236}">
                <a16:creationId xmlns:a16="http://schemas.microsoft.com/office/drawing/2014/main" id="{8D23B757-1774-51BD-68F4-055DEF9B1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94" y="5101146"/>
            <a:ext cx="1465869" cy="1264244"/>
          </a:xfrm>
          <a:prstGeom prst="rect">
            <a:avLst/>
          </a:prstGeom>
        </p:spPr>
      </p:pic>
      <p:pic>
        <p:nvPicPr>
          <p:cNvPr id="18" name="Picture 17" descr="A logo of a globe with a gold circle&#10;&#10;AI-generated content may be incorrect.">
            <a:extLst>
              <a:ext uri="{FF2B5EF4-FFF2-40B4-BE49-F238E27FC236}">
                <a16:creationId xmlns:a16="http://schemas.microsoft.com/office/drawing/2014/main" id="{3690B259-6203-BD18-1344-EF825958E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83700"/>
            <a:ext cx="1096851" cy="1099136"/>
          </a:xfrm>
          <a:prstGeom prst="rect">
            <a:avLst/>
          </a:prstGeom>
        </p:spPr>
      </p:pic>
      <p:pic>
        <p:nvPicPr>
          <p:cNvPr id="4" name="Picture 3">
            <a:extLst>
              <a:ext uri="{FF2B5EF4-FFF2-40B4-BE49-F238E27FC236}">
                <a16:creationId xmlns:a16="http://schemas.microsoft.com/office/drawing/2014/main" id="{7FA47B6E-1481-D6BB-C59B-14CE2A95972C}"/>
              </a:ext>
            </a:extLst>
          </p:cNvPr>
          <p:cNvPicPr>
            <a:picLocks noChangeAspect="1"/>
          </p:cNvPicPr>
          <p:nvPr/>
        </p:nvPicPr>
        <p:blipFill>
          <a:blip r:embed="rId5"/>
          <a:stretch>
            <a:fillRect/>
          </a:stretch>
        </p:blipFill>
        <p:spPr>
          <a:xfrm>
            <a:off x="10429875" y="0"/>
            <a:ext cx="1762125" cy="761651"/>
          </a:xfrm>
          <a:prstGeom prst="rect">
            <a:avLst/>
          </a:prstGeom>
        </p:spPr>
      </p:pic>
      <p:pic>
        <p:nvPicPr>
          <p:cNvPr id="5" name="Picture 4" descr="A black wolf head with blue eyes&#10;&#10;AI-generated content may be incorrect.">
            <a:extLst>
              <a:ext uri="{FF2B5EF4-FFF2-40B4-BE49-F238E27FC236}">
                <a16:creationId xmlns:a16="http://schemas.microsoft.com/office/drawing/2014/main" id="{564743A6-D43E-F319-BAB4-DDAF51A555D1}"/>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7785017" y="-166742"/>
            <a:ext cx="3498025" cy="4429057"/>
          </a:xfrm>
          <a:prstGeom prst="rect">
            <a:avLst/>
          </a:prstGeom>
        </p:spPr>
      </p:pic>
      <p:sp>
        <p:nvSpPr>
          <p:cNvPr id="11" name="Footer Placeholder 4">
            <a:extLst>
              <a:ext uri="{FF2B5EF4-FFF2-40B4-BE49-F238E27FC236}">
                <a16:creationId xmlns:a16="http://schemas.microsoft.com/office/drawing/2014/main" id="{E84BD200-9A3F-C240-DB23-60FE96126196}"/>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7">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pic>
        <p:nvPicPr>
          <p:cNvPr id="14" name="Picture 13">
            <a:extLst>
              <a:ext uri="{FF2B5EF4-FFF2-40B4-BE49-F238E27FC236}">
                <a16:creationId xmlns:a16="http://schemas.microsoft.com/office/drawing/2014/main" id="{8921AB71-72EF-3B79-3D5D-2C3932909671}"/>
              </a:ext>
            </a:extLst>
          </p:cNvPr>
          <p:cNvPicPr>
            <a:picLocks noChangeAspect="1"/>
          </p:cNvPicPr>
          <p:nvPr/>
        </p:nvPicPr>
        <p:blipFill>
          <a:blip r:embed="rId8"/>
          <a:stretch>
            <a:fillRect/>
          </a:stretch>
        </p:blipFill>
        <p:spPr>
          <a:xfrm flipH="1">
            <a:off x="194635" y="2342968"/>
            <a:ext cx="1530256" cy="1829404"/>
          </a:xfrm>
          <a:prstGeom prst="rect">
            <a:avLst/>
          </a:prstGeom>
        </p:spPr>
      </p:pic>
      <p:pic>
        <p:nvPicPr>
          <p:cNvPr id="16" name="Picture 15">
            <a:extLst>
              <a:ext uri="{FF2B5EF4-FFF2-40B4-BE49-F238E27FC236}">
                <a16:creationId xmlns:a16="http://schemas.microsoft.com/office/drawing/2014/main" id="{73A4CD98-5351-286C-9350-455665F0D712}"/>
              </a:ext>
            </a:extLst>
          </p:cNvPr>
          <p:cNvPicPr>
            <a:picLocks noChangeAspect="1"/>
          </p:cNvPicPr>
          <p:nvPr/>
        </p:nvPicPr>
        <p:blipFill>
          <a:blip r:embed="rId9"/>
          <a:stretch>
            <a:fillRect/>
          </a:stretch>
        </p:blipFill>
        <p:spPr>
          <a:xfrm>
            <a:off x="6345741" y="2369127"/>
            <a:ext cx="1599643" cy="1817480"/>
          </a:xfrm>
          <a:prstGeom prst="rect">
            <a:avLst/>
          </a:prstGeom>
        </p:spPr>
      </p:pic>
      <p:pic>
        <p:nvPicPr>
          <p:cNvPr id="20" name="Picture 19">
            <a:extLst>
              <a:ext uri="{FF2B5EF4-FFF2-40B4-BE49-F238E27FC236}">
                <a16:creationId xmlns:a16="http://schemas.microsoft.com/office/drawing/2014/main" id="{109F4311-4C24-617B-ABF3-487F51BC17D4}"/>
              </a:ext>
            </a:extLst>
          </p:cNvPr>
          <p:cNvPicPr>
            <a:picLocks noChangeAspect="1"/>
          </p:cNvPicPr>
          <p:nvPr/>
        </p:nvPicPr>
        <p:blipFill>
          <a:blip r:embed="rId10"/>
          <a:stretch>
            <a:fillRect/>
          </a:stretch>
        </p:blipFill>
        <p:spPr>
          <a:xfrm>
            <a:off x="8304711" y="2410691"/>
            <a:ext cx="1749061" cy="1784042"/>
          </a:xfrm>
          <a:prstGeom prst="rect">
            <a:avLst/>
          </a:prstGeom>
        </p:spPr>
      </p:pic>
      <p:pic>
        <p:nvPicPr>
          <p:cNvPr id="22" name="Picture 21">
            <a:extLst>
              <a:ext uri="{FF2B5EF4-FFF2-40B4-BE49-F238E27FC236}">
                <a16:creationId xmlns:a16="http://schemas.microsoft.com/office/drawing/2014/main" id="{590C5C81-FDE5-E7EB-2748-4FFA4878C76B}"/>
              </a:ext>
            </a:extLst>
          </p:cNvPr>
          <p:cNvPicPr>
            <a:picLocks noChangeAspect="1"/>
          </p:cNvPicPr>
          <p:nvPr/>
        </p:nvPicPr>
        <p:blipFill>
          <a:blip r:embed="rId11"/>
          <a:stretch>
            <a:fillRect/>
          </a:stretch>
        </p:blipFill>
        <p:spPr>
          <a:xfrm>
            <a:off x="4127810" y="2382982"/>
            <a:ext cx="1821270" cy="1790099"/>
          </a:xfrm>
          <a:prstGeom prst="rect">
            <a:avLst/>
          </a:prstGeom>
        </p:spPr>
      </p:pic>
      <p:pic>
        <p:nvPicPr>
          <p:cNvPr id="24" name="Picture 23">
            <a:extLst>
              <a:ext uri="{FF2B5EF4-FFF2-40B4-BE49-F238E27FC236}">
                <a16:creationId xmlns:a16="http://schemas.microsoft.com/office/drawing/2014/main" id="{9BB1FAAA-3B27-E970-729E-D7E7C0616319}"/>
              </a:ext>
            </a:extLst>
          </p:cNvPr>
          <p:cNvPicPr>
            <a:picLocks noChangeAspect="1"/>
          </p:cNvPicPr>
          <p:nvPr/>
        </p:nvPicPr>
        <p:blipFill>
          <a:blip r:embed="rId12"/>
          <a:stretch>
            <a:fillRect/>
          </a:stretch>
        </p:blipFill>
        <p:spPr>
          <a:xfrm>
            <a:off x="10325078" y="2382116"/>
            <a:ext cx="1811503" cy="1837493"/>
          </a:xfrm>
          <a:prstGeom prst="rect">
            <a:avLst/>
          </a:prstGeom>
        </p:spPr>
      </p:pic>
      <p:pic>
        <p:nvPicPr>
          <p:cNvPr id="26" name="Picture 25">
            <a:extLst>
              <a:ext uri="{FF2B5EF4-FFF2-40B4-BE49-F238E27FC236}">
                <a16:creationId xmlns:a16="http://schemas.microsoft.com/office/drawing/2014/main" id="{E339EAAD-B919-2390-9BBA-067C32AD939E}"/>
              </a:ext>
            </a:extLst>
          </p:cNvPr>
          <p:cNvPicPr>
            <a:picLocks noChangeAspect="1"/>
          </p:cNvPicPr>
          <p:nvPr/>
        </p:nvPicPr>
        <p:blipFill>
          <a:blip r:embed="rId13"/>
          <a:stretch>
            <a:fillRect/>
          </a:stretch>
        </p:blipFill>
        <p:spPr>
          <a:xfrm>
            <a:off x="2036875" y="2334491"/>
            <a:ext cx="1778471" cy="1829447"/>
          </a:xfrm>
          <a:prstGeom prst="rect">
            <a:avLst/>
          </a:prstGeom>
        </p:spPr>
      </p:pic>
      <p:sp>
        <p:nvSpPr>
          <p:cNvPr id="32" name="TextBox 31">
            <a:extLst>
              <a:ext uri="{FF2B5EF4-FFF2-40B4-BE49-F238E27FC236}">
                <a16:creationId xmlns:a16="http://schemas.microsoft.com/office/drawing/2014/main" id="{477D68E0-50AA-5D3C-01A3-E87AA5C3A177}"/>
              </a:ext>
            </a:extLst>
          </p:cNvPr>
          <p:cNvSpPr txBox="1"/>
          <p:nvPr/>
        </p:nvSpPr>
        <p:spPr>
          <a:xfrm>
            <a:off x="152399" y="4301837"/>
            <a:ext cx="1565564" cy="646331"/>
          </a:xfrm>
          <a:prstGeom prst="rect">
            <a:avLst/>
          </a:prstGeom>
          <a:noFill/>
        </p:spPr>
        <p:txBody>
          <a:bodyPr wrap="square" rtlCol="0">
            <a:spAutoFit/>
          </a:bodyPr>
          <a:lstStyle/>
          <a:p>
            <a:pPr algn="ctr"/>
            <a:r>
              <a:rPr lang="en-US" dirty="0"/>
              <a:t>Miguel A.P. Reynoso</a:t>
            </a:r>
          </a:p>
        </p:txBody>
      </p:sp>
      <p:sp>
        <p:nvSpPr>
          <p:cNvPr id="33" name="TextBox 32">
            <a:extLst>
              <a:ext uri="{FF2B5EF4-FFF2-40B4-BE49-F238E27FC236}">
                <a16:creationId xmlns:a16="http://schemas.microsoft.com/office/drawing/2014/main" id="{3C123692-4940-0881-A3F0-48082016FC2A}"/>
              </a:ext>
            </a:extLst>
          </p:cNvPr>
          <p:cNvSpPr txBox="1"/>
          <p:nvPr/>
        </p:nvSpPr>
        <p:spPr>
          <a:xfrm>
            <a:off x="2161308" y="4274128"/>
            <a:ext cx="1565564" cy="646331"/>
          </a:xfrm>
          <a:prstGeom prst="rect">
            <a:avLst/>
          </a:prstGeom>
          <a:noFill/>
        </p:spPr>
        <p:txBody>
          <a:bodyPr wrap="square" rtlCol="0">
            <a:spAutoFit/>
          </a:bodyPr>
          <a:lstStyle/>
          <a:p>
            <a:pPr algn="ctr"/>
            <a:r>
              <a:rPr lang="en-US" dirty="0"/>
              <a:t>Edson M. Signor</a:t>
            </a:r>
          </a:p>
        </p:txBody>
      </p:sp>
      <p:sp>
        <p:nvSpPr>
          <p:cNvPr id="34" name="TextBox 33">
            <a:extLst>
              <a:ext uri="{FF2B5EF4-FFF2-40B4-BE49-F238E27FC236}">
                <a16:creationId xmlns:a16="http://schemas.microsoft.com/office/drawing/2014/main" id="{E9CD685F-857C-B9F2-7573-1B1EBD9F91A1}"/>
              </a:ext>
            </a:extLst>
          </p:cNvPr>
          <p:cNvSpPr txBox="1"/>
          <p:nvPr/>
        </p:nvSpPr>
        <p:spPr>
          <a:xfrm>
            <a:off x="4315690" y="4246419"/>
            <a:ext cx="1565564" cy="646331"/>
          </a:xfrm>
          <a:prstGeom prst="rect">
            <a:avLst/>
          </a:prstGeom>
          <a:noFill/>
        </p:spPr>
        <p:txBody>
          <a:bodyPr wrap="square" rtlCol="0">
            <a:spAutoFit/>
          </a:bodyPr>
          <a:lstStyle/>
          <a:p>
            <a:pPr algn="ctr"/>
            <a:r>
              <a:rPr lang="en-US" dirty="0"/>
              <a:t>Jamil K. Riveira</a:t>
            </a:r>
          </a:p>
        </p:txBody>
      </p:sp>
      <p:sp>
        <p:nvSpPr>
          <p:cNvPr id="35" name="TextBox 34">
            <a:extLst>
              <a:ext uri="{FF2B5EF4-FFF2-40B4-BE49-F238E27FC236}">
                <a16:creationId xmlns:a16="http://schemas.microsoft.com/office/drawing/2014/main" id="{6ACCCF29-D905-2937-DDB9-7D0A13A5B5C7}"/>
              </a:ext>
            </a:extLst>
          </p:cNvPr>
          <p:cNvSpPr txBox="1"/>
          <p:nvPr/>
        </p:nvSpPr>
        <p:spPr>
          <a:xfrm>
            <a:off x="6373090" y="4274129"/>
            <a:ext cx="1565564" cy="646331"/>
          </a:xfrm>
          <a:prstGeom prst="rect">
            <a:avLst/>
          </a:prstGeom>
          <a:noFill/>
        </p:spPr>
        <p:txBody>
          <a:bodyPr wrap="square" rtlCol="0">
            <a:spAutoFit/>
          </a:bodyPr>
          <a:lstStyle/>
          <a:p>
            <a:pPr algn="ctr"/>
            <a:r>
              <a:rPr lang="en-US" dirty="0"/>
              <a:t>Alexandre D. Ribeiro</a:t>
            </a:r>
          </a:p>
        </p:txBody>
      </p:sp>
      <p:sp>
        <p:nvSpPr>
          <p:cNvPr id="36" name="TextBox 35">
            <a:extLst>
              <a:ext uri="{FF2B5EF4-FFF2-40B4-BE49-F238E27FC236}">
                <a16:creationId xmlns:a16="http://schemas.microsoft.com/office/drawing/2014/main" id="{B6AC034D-57BF-4F32-28E9-20F5E84D3A67}"/>
              </a:ext>
            </a:extLst>
          </p:cNvPr>
          <p:cNvSpPr txBox="1"/>
          <p:nvPr/>
        </p:nvSpPr>
        <p:spPr>
          <a:xfrm>
            <a:off x="8368145" y="4253347"/>
            <a:ext cx="1565564" cy="646331"/>
          </a:xfrm>
          <a:prstGeom prst="rect">
            <a:avLst/>
          </a:prstGeom>
          <a:noFill/>
        </p:spPr>
        <p:txBody>
          <a:bodyPr wrap="square" rtlCol="0">
            <a:spAutoFit/>
          </a:bodyPr>
          <a:lstStyle/>
          <a:p>
            <a:pPr algn="ctr"/>
            <a:r>
              <a:rPr lang="en-US" dirty="0"/>
              <a:t>Francisco P. Bernal</a:t>
            </a:r>
          </a:p>
        </p:txBody>
      </p:sp>
      <p:sp>
        <p:nvSpPr>
          <p:cNvPr id="37" name="TextBox 36">
            <a:extLst>
              <a:ext uri="{FF2B5EF4-FFF2-40B4-BE49-F238E27FC236}">
                <a16:creationId xmlns:a16="http://schemas.microsoft.com/office/drawing/2014/main" id="{AAF6AE2A-AEA5-10FE-E2CA-907D4E68D6B5}"/>
              </a:ext>
            </a:extLst>
          </p:cNvPr>
          <p:cNvSpPr txBox="1"/>
          <p:nvPr/>
        </p:nvSpPr>
        <p:spPr>
          <a:xfrm>
            <a:off x="10529454" y="4260274"/>
            <a:ext cx="1565564" cy="646331"/>
          </a:xfrm>
          <a:prstGeom prst="rect">
            <a:avLst/>
          </a:prstGeom>
          <a:noFill/>
        </p:spPr>
        <p:txBody>
          <a:bodyPr wrap="square" rtlCol="0">
            <a:spAutoFit/>
          </a:bodyPr>
          <a:lstStyle/>
          <a:p>
            <a:pPr algn="ctr"/>
            <a:r>
              <a:rPr lang="en-US" dirty="0"/>
              <a:t>Lea F. dos Santos</a:t>
            </a:r>
          </a:p>
        </p:txBody>
      </p:sp>
      <p:pic>
        <p:nvPicPr>
          <p:cNvPr id="39" name="Graphic 38">
            <a:extLst>
              <a:ext uri="{FF2B5EF4-FFF2-40B4-BE49-F238E27FC236}">
                <a16:creationId xmlns:a16="http://schemas.microsoft.com/office/drawing/2014/main" id="{1831C2FC-2532-24F1-6592-11120734A5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29380" y="5407532"/>
            <a:ext cx="2262620" cy="866260"/>
          </a:xfrm>
          <a:prstGeom prst="rect">
            <a:avLst/>
          </a:prstGeom>
        </p:spPr>
      </p:pic>
      <p:pic>
        <p:nvPicPr>
          <p:cNvPr id="43" name="Picture 42">
            <a:extLst>
              <a:ext uri="{FF2B5EF4-FFF2-40B4-BE49-F238E27FC236}">
                <a16:creationId xmlns:a16="http://schemas.microsoft.com/office/drawing/2014/main" id="{237FC6D6-1307-FB44-36A1-277B5A2E98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2638" y="5282514"/>
            <a:ext cx="1191397" cy="1191397"/>
          </a:xfrm>
          <a:prstGeom prst="rect">
            <a:avLst/>
          </a:prstGeom>
        </p:spPr>
      </p:pic>
    </p:spTree>
    <p:extLst>
      <p:ext uri="{BB962C8B-B14F-4D97-AF65-F5344CB8AC3E}">
        <p14:creationId xmlns:p14="http://schemas.microsoft.com/office/powerpoint/2010/main" val="409274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AB0B6-7D82-006D-EB03-96619FA8A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9BB34-5258-12B9-8CE4-0CEB8207B661}"/>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545ACDC6-1E09-33FA-E38E-F46145A89191}"/>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A1C59E2B-C8E4-8151-98E7-3CE026F0DD1B}"/>
              </a:ext>
            </a:extLst>
          </p:cNvPr>
          <p:cNvSpPr>
            <a:spLocks noGrp="1"/>
          </p:cNvSpPr>
          <p:nvPr>
            <p:ph type="sldNum" sz="quarter" idx="12"/>
          </p:nvPr>
        </p:nvSpPr>
        <p:spPr/>
        <p:txBody>
          <a:bodyPr/>
          <a:lstStyle/>
          <a:p>
            <a:fld id="{D189AB06-270D-4054-9D3B-4FFAB272D9CB}" type="slidenum">
              <a:rPr lang="pt-BR" smtClean="0"/>
              <a:t>2</a:t>
            </a:fld>
            <a:endParaRPr lang="pt-BR"/>
          </a:p>
        </p:txBody>
      </p:sp>
      <p:pic>
        <p:nvPicPr>
          <p:cNvPr id="7" name="Picture 6">
            <a:extLst>
              <a:ext uri="{FF2B5EF4-FFF2-40B4-BE49-F238E27FC236}">
                <a16:creationId xmlns:a16="http://schemas.microsoft.com/office/drawing/2014/main" id="{41983F69-707A-8DBF-6347-C606E77DA1D8}"/>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93D449D-07E6-0D3A-A73A-305CCAE91B06}"/>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sp>
        <p:nvSpPr>
          <p:cNvPr id="58" name="Footer Placeholder 4">
            <a:extLst>
              <a:ext uri="{FF2B5EF4-FFF2-40B4-BE49-F238E27FC236}">
                <a16:creationId xmlns:a16="http://schemas.microsoft.com/office/drawing/2014/main" id="{4BD150BA-896B-2F27-F01C-87A429033EC4}"/>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5">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Tree>
    <p:extLst>
      <p:ext uri="{BB962C8B-B14F-4D97-AF65-F5344CB8AC3E}">
        <p14:creationId xmlns:p14="http://schemas.microsoft.com/office/powerpoint/2010/main" val="318385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EA997-9A53-7B43-5015-BC291C9E8E2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B8B3DE-65EB-950D-D650-B3B721B155F2}"/>
              </a:ext>
            </a:extLst>
          </p:cNvPr>
          <p:cNvPicPr>
            <a:picLocks noChangeAspect="1"/>
          </p:cNvPicPr>
          <p:nvPr/>
        </p:nvPicPr>
        <p:blipFill>
          <a:blip r:embed="rId3"/>
          <a:srcRect l="75340"/>
          <a:stretch/>
        </p:blipFill>
        <p:spPr>
          <a:xfrm>
            <a:off x="9609272" y="470717"/>
            <a:ext cx="1149350" cy="982160"/>
          </a:xfrm>
          <a:prstGeom prst="rect">
            <a:avLst/>
          </a:prstGeom>
        </p:spPr>
      </p:pic>
      <p:sp>
        <p:nvSpPr>
          <p:cNvPr id="27" name="Title 1">
            <a:extLst>
              <a:ext uri="{FF2B5EF4-FFF2-40B4-BE49-F238E27FC236}">
                <a16:creationId xmlns:a16="http://schemas.microsoft.com/office/drawing/2014/main" id="{E6CB3CCE-05E4-76D4-6D28-76FFE2F2F5B3}"/>
              </a:ext>
            </a:extLst>
          </p:cNvPr>
          <p:cNvSpPr>
            <a:spLocks noGrp="1"/>
          </p:cNvSpPr>
          <p:nvPr>
            <p:ph type="title"/>
          </p:nvPr>
        </p:nvSpPr>
        <p:spPr>
          <a:ln>
            <a:solidFill>
              <a:schemeClr val="tx1"/>
            </a:solidFill>
          </a:ln>
          <a:effectLst>
            <a:glow rad="63500">
              <a:schemeClr val="accent3">
                <a:satMod val="175000"/>
                <a:alpha val="40000"/>
              </a:schemeClr>
            </a:glow>
            <a:outerShdw blurRad="50800" dist="38100" dir="10800000" algn="r" rotWithShape="0">
              <a:prstClr val="black">
                <a:alpha val="40000"/>
              </a:prstClr>
            </a:outerShdw>
          </a:effectLst>
        </p:spPr>
        <p:txBody>
          <a:bodyPr/>
          <a:lstStyle/>
          <a:p>
            <a:r>
              <a:rPr lang="en-US" dirty="0"/>
              <a:t>Semiclassical analysis - </a:t>
            </a:r>
            <a:r>
              <a:rPr lang="en-US" dirty="0" err="1"/>
              <a:t>Metapotential</a:t>
            </a:r>
            <a:endParaRPr lang="en-US" dirty="0"/>
          </a:p>
        </p:txBody>
      </p:sp>
      <p:sp>
        <p:nvSpPr>
          <p:cNvPr id="4" name="Date Placeholder 3">
            <a:extLst>
              <a:ext uri="{FF2B5EF4-FFF2-40B4-BE49-F238E27FC236}">
                <a16:creationId xmlns:a16="http://schemas.microsoft.com/office/drawing/2014/main" id="{AD713688-D266-4FD0-A0B5-E7E0600615B8}"/>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5" name="Footer Placeholder 4">
            <a:extLst>
              <a:ext uri="{FF2B5EF4-FFF2-40B4-BE49-F238E27FC236}">
                <a16:creationId xmlns:a16="http://schemas.microsoft.com/office/drawing/2014/main" id="{CBF7919F-4E74-9618-CC0C-070A6511C2E1}"/>
              </a:ext>
            </a:extLst>
          </p:cNvPr>
          <p:cNvSpPr>
            <a:spLocks noGrp="1"/>
          </p:cNvSpPr>
          <p:nvPr>
            <p:ph type="ftr" sz="quarter" idx="11"/>
          </p:nvPr>
        </p:nvSpPr>
        <p:spPr/>
        <p:txBody>
          <a:bodyPr/>
          <a:lstStyle/>
          <a:p>
            <a:r>
              <a:rPr lang="en-US" dirty="0"/>
              <a:t>Semiclassical analysis - </a:t>
            </a:r>
            <a:r>
              <a:rPr lang="en-US" dirty="0" err="1"/>
              <a:t>Metapotential</a:t>
            </a:r>
            <a:endParaRPr lang="pt-BR" dirty="0"/>
          </a:p>
        </p:txBody>
      </p:sp>
      <p:sp>
        <p:nvSpPr>
          <p:cNvPr id="6" name="Slide Number Placeholder 5">
            <a:extLst>
              <a:ext uri="{FF2B5EF4-FFF2-40B4-BE49-F238E27FC236}">
                <a16:creationId xmlns:a16="http://schemas.microsoft.com/office/drawing/2014/main" id="{CCB3F686-15AD-C1BC-EC79-7AC202E15B2D}"/>
              </a:ext>
            </a:extLst>
          </p:cNvPr>
          <p:cNvSpPr>
            <a:spLocks noGrp="1"/>
          </p:cNvSpPr>
          <p:nvPr>
            <p:ph type="sldNum" sz="quarter" idx="12"/>
          </p:nvPr>
        </p:nvSpPr>
        <p:spPr/>
        <p:txBody>
          <a:bodyPr/>
          <a:lstStyle/>
          <a:p>
            <a:fld id="{D189AB06-270D-4054-9D3B-4FFAB272D9CB}" type="slidenum">
              <a:rPr lang="pt-BR" smtClean="0"/>
              <a:t>20</a:t>
            </a:fld>
            <a:endParaRPr lang="pt-BR"/>
          </a:p>
        </p:txBody>
      </p:sp>
      <p:pic>
        <p:nvPicPr>
          <p:cNvPr id="8" name="Picture 7">
            <a:extLst>
              <a:ext uri="{FF2B5EF4-FFF2-40B4-BE49-F238E27FC236}">
                <a16:creationId xmlns:a16="http://schemas.microsoft.com/office/drawing/2014/main" id="{0BCDA88B-624D-B5BF-9CAE-7C6EC70D2C72}"/>
              </a:ext>
            </a:extLst>
          </p:cNvPr>
          <p:cNvPicPr>
            <a:picLocks noChangeAspect="1"/>
          </p:cNvPicPr>
          <p:nvPr/>
        </p:nvPicPr>
        <p:blipFill>
          <a:blip r:embed="rId4"/>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25C9A4B5-8749-0D9C-724B-27E809FCA0FD}"/>
                  </a:ext>
                </a:extLst>
              </p:cNvPr>
              <p:cNvSpPr txBox="1">
                <a:spLocks/>
              </p:cNvSpPr>
              <p:nvPr/>
            </p:nvSpPr>
            <p:spPr>
              <a:xfrm>
                <a:off x="1142999" y="2130425"/>
                <a:ext cx="111892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sz="2400" dirty="0"/>
                  <a:t>Dimensionless </a:t>
                </a:r>
                <a:r>
                  <a:rPr lang="en-US" sz="2400" dirty="0" err="1"/>
                  <a:t>quadratures</a:t>
                </a:r>
                <a:r>
                  <a:rPr lang="en-US" sz="2400" dirty="0"/>
                  <a:t>:</a:t>
                </a:r>
              </a:p>
              <a:p>
                <a:endParaRPr lang="en-US" dirty="0"/>
              </a:p>
              <a:p>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𝑁</m:t>
                        </m:r>
                      </m:e>
                      <m:sub>
                        <m:r>
                          <a:rPr lang="en-US" sz="2400" b="0" i="1" dirty="0" smtClean="0">
                            <a:latin typeface="Cambria Math" panose="02040503050406030204" pitchFamily="18" charset="0"/>
                          </a:rPr>
                          <m:t>𝑒𝑓𝑓</m:t>
                        </m:r>
                      </m:sub>
                    </m:sSub>
                    <m:r>
                      <a:rPr lang="en-US" sz="2400" b="0" i="1" dirty="0" smtClean="0">
                        <a:latin typeface="Cambria Math" panose="02040503050406030204" pitchFamily="18" charset="0"/>
                      </a:rPr>
                      <m:t>→ ∞              </m:t>
                    </m:r>
                    <m:d>
                      <m:dPr>
                        <m:begChr m:val="["/>
                        <m:endChr m:val="]"/>
                        <m:ctrlPr>
                          <a:rPr lang="en-US" sz="2400" i="1" dirty="0">
                            <a:latin typeface="Cambria Math" panose="02040503050406030204" pitchFamily="18" charset="0"/>
                          </a:rPr>
                        </m:ctrlPr>
                      </m:d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𝑞</m:t>
                            </m:r>
                          </m:e>
                        </m:acc>
                        <m:r>
                          <a:rPr lang="en-US" sz="2400" i="1" dirty="0">
                            <a:latin typeface="Cambria Math" panose="02040503050406030204" pitchFamily="18" charset="0"/>
                          </a:rPr>
                          <m:t>,</m:t>
                        </m:r>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𝑝</m:t>
                            </m:r>
                          </m:e>
                        </m:acc>
                      </m:e>
                    </m:d>
                    <m:r>
                      <a:rPr lang="en-US" sz="2400" i="1" dirty="0">
                        <a:latin typeface="Cambria Math" panose="02040503050406030204" pitchFamily="18" charset="0"/>
                      </a:rPr>
                      <m:t>= 0=</m:t>
                    </m:r>
                    <m:r>
                      <a:rPr lang="en-US" sz="2400" b="0" i="1" dirty="0" smtClean="0">
                        <a:latin typeface="Cambria Math" panose="02040503050406030204" pitchFamily="18" charset="0"/>
                      </a:rPr>
                      <m:t>𝑖</m:t>
                    </m:r>
                    <m:r>
                      <a:rPr lang="en-US" sz="2400" b="0" i="1" dirty="0" smtClean="0">
                        <a:latin typeface="Cambria Math" panose="02040503050406030204" pitchFamily="18" charset="0"/>
                      </a:rPr>
                      <m:t>ℏ</m:t>
                    </m:r>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𝑞</m:t>
                        </m:r>
                        <m:r>
                          <a:rPr lang="en-US" sz="2400" i="1" dirty="0">
                            <a:latin typeface="Cambria Math" panose="02040503050406030204" pitchFamily="18" charset="0"/>
                          </a:rPr>
                          <m:t>,</m:t>
                        </m:r>
                        <m:r>
                          <a:rPr lang="en-US" sz="2400" i="1" dirty="0">
                            <a:latin typeface="Cambria Math" panose="02040503050406030204" pitchFamily="18" charset="0"/>
                          </a:rPr>
                          <m:t>𝑝</m:t>
                        </m:r>
                      </m:e>
                    </m:d>
                  </m:oMath>
                </a14:m>
                <a:endParaRPr lang="en-US" sz="2400" dirty="0"/>
              </a:p>
              <a:p>
                <a:endParaRPr lang="en-US" dirty="0"/>
              </a:p>
              <a:p>
                <a14:m>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𝐻</m:t>
                            </m:r>
                          </m:e>
                        </m:acc>
                      </m:e>
                      <m:sub>
                        <m:r>
                          <a:rPr lang="en-US" sz="2400" b="0" i="1" dirty="0" smtClean="0">
                            <a:latin typeface="Cambria Math" panose="02040503050406030204" pitchFamily="18" charset="0"/>
                          </a:rPr>
                          <m:t>𝑒𝑓𝑓</m:t>
                        </m:r>
                      </m:sub>
                    </m:sSub>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a14:m>
                <a:endParaRPr lang="en-US" sz="2400" dirty="0"/>
              </a:p>
              <a:p>
                <a:endParaRPr lang="en-US" dirty="0"/>
              </a:p>
              <a:p>
                <a:endParaRPr lang="en-US" dirty="0"/>
              </a:p>
              <a:p>
                <a:endParaRPr lang="en-US" dirty="0"/>
              </a:p>
            </p:txBody>
          </p:sp>
        </mc:Choice>
        <mc:Fallback xmlns="">
          <p:sp>
            <p:nvSpPr>
              <p:cNvPr id="11" name="Content Placeholder 2">
                <a:extLst>
                  <a:ext uri="{FF2B5EF4-FFF2-40B4-BE49-F238E27FC236}">
                    <a16:creationId xmlns:a16="http://schemas.microsoft.com/office/drawing/2014/main" id="{2F24671D-5A02-2463-B70C-3F71F2A6DC64}"/>
                  </a:ext>
                </a:extLst>
              </p:cNvPr>
              <p:cNvSpPr txBox="1">
                <a:spLocks noRot="1" noChangeAspect="1" noMove="1" noResize="1" noEditPoints="1" noAdjustHandles="1" noChangeArrowheads="1" noChangeShapeType="1" noTextEdit="1"/>
              </p:cNvSpPr>
              <p:nvPr/>
            </p:nvSpPr>
            <p:spPr>
              <a:xfrm>
                <a:off x="1142999" y="2130425"/>
                <a:ext cx="11189245" cy="4351338"/>
              </a:xfrm>
              <a:prstGeom prst="rect">
                <a:avLst/>
              </a:prstGeom>
              <a:blipFill>
                <a:blip r:embed="rId5"/>
                <a:stretch>
                  <a:fillRect l="-7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59F6DB-6CF6-BD6A-A361-9E7B639F8F45}"/>
                  </a:ext>
                </a:extLst>
              </p:cNvPr>
              <p:cNvSpPr txBox="1"/>
              <p:nvPr/>
            </p:nvSpPr>
            <p:spPr>
              <a:xfrm>
                <a:off x="5085683" y="2174545"/>
                <a:ext cx="5441155" cy="118352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smtClean="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ad>
                        <m:radPr>
                          <m:degHide m:val="on"/>
                          <m:ctrlPr>
                            <a:rPr lang="en-US" sz="2400" b="0" i="1" dirty="0" smtClean="0">
                              <a:latin typeface="Cambria Math" panose="02040503050406030204" pitchFamily="18" charset="0"/>
                            </a:rPr>
                          </m:ctrlPr>
                        </m:radPr>
                        <m:deg/>
                        <m:e>
                          <m:f>
                            <m:fPr>
                              <m:ctrlPr>
                                <a:rPr lang="en-US" sz="2400" b="0" i="1" dirty="0" smtClean="0">
                                  <a:latin typeface="Cambria Math" panose="02040503050406030204" pitchFamily="18" charset="0"/>
                                </a:rPr>
                              </m:ctrlPr>
                            </m:fPr>
                            <m:num>
                              <m:sSub>
                                <m:sSubPr>
                                  <m:ctrlPr>
                                    <a:rPr lang="en-US" sz="2400" i="1" dirty="0">
                                      <a:latin typeface="Cambria Math" panose="02040503050406030204" pitchFamily="18" charset="0"/>
                                    </a:rPr>
                                  </m:ctrlPr>
                                </m:sSubPr>
                                <m:e>
                                  <m:r>
                                    <a:rPr lang="en-US" sz="2400" i="1" dirty="0">
                                      <a:latin typeface="Cambria Math" panose="02040503050406030204" pitchFamily="18" charset="0"/>
                                    </a:rPr>
                                    <m:t>𝑁</m:t>
                                  </m:r>
                                </m:e>
                                <m:sub>
                                  <m:r>
                                    <a:rPr lang="en-US" sz="2400" i="1" dirty="0">
                                      <a:latin typeface="Cambria Math" panose="02040503050406030204" pitchFamily="18" charset="0"/>
                                    </a:rPr>
                                    <m:t>𝑒𝑓𝑓</m:t>
                                  </m:r>
                                </m:sub>
                              </m:sSub>
                            </m:num>
                            <m:den>
                              <m:r>
                                <a:rPr lang="en-US" sz="2400" b="0" i="1" dirty="0" smtClean="0">
                                  <a:latin typeface="Cambria Math" panose="02040503050406030204" pitchFamily="18" charset="0"/>
                                </a:rPr>
                                <m:t>2</m:t>
                              </m:r>
                            </m:den>
                          </m:f>
                        </m:e>
                      </m:rad>
                      <m:d>
                        <m:dPr>
                          <m:ctrlPr>
                            <a:rPr lang="en-US" sz="2400" b="0" i="1" dirty="0" smtClean="0">
                              <a:latin typeface="Cambria Math" panose="02040503050406030204" pitchFamily="18" charset="0"/>
                            </a:rPr>
                          </m:ctrlPr>
                        </m:dPr>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𝑞</m:t>
                              </m:r>
                            </m:e>
                          </m:acc>
                          <m:r>
                            <a:rPr lang="en-US" sz="2400" b="0" i="1" dirty="0" smtClean="0">
                              <a:latin typeface="Cambria Math" panose="02040503050406030204" pitchFamily="18" charset="0"/>
                            </a:rPr>
                            <m:t>+</m:t>
                          </m:r>
                          <m:r>
                            <a:rPr lang="en-US" sz="2400" b="0" i="1" dirty="0" smtClean="0">
                              <a:latin typeface="Cambria Math" panose="02040503050406030204" pitchFamily="18" charset="0"/>
                            </a:rPr>
                            <m:t>𝑖</m:t>
                          </m:r>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𝑝</m:t>
                              </m:r>
                            </m:e>
                          </m:acc>
                        </m:e>
                      </m:d>
                      <m:r>
                        <a:rPr lang="en-US" sz="2400" b="0" i="1" dirty="0" smtClean="0">
                          <a:latin typeface="Cambria Math" panose="02040503050406030204" pitchFamily="18" charset="0"/>
                        </a:rPr>
                        <m:t>,  </m:t>
                      </m:r>
                      <m:d>
                        <m:dPr>
                          <m:begChr m:val="["/>
                          <m:endChr m:val="]"/>
                          <m:ctrlPr>
                            <a:rPr lang="en-US" sz="2400" i="1" dirty="0">
                              <a:latin typeface="Cambria Math" panose="02040503050406030204" pitchFamily="18" charset="0"/>
                            </a:rPr>
                          </m:ctrlPr>
                        </m:d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𝑞</m:t>
                              </m:r>
                            </m:e>
                          </m:acc>
                          <m:r>
                            <a:rPr lang="en-US" sz="2400" i="1" dirty="0">
                              <a:latin typeface="Cambria Math" panose="02040503050406030204" pitchFamily="18" charset="0"/>
                            </a:rPr>
                            <m:t>,</m:t>
                          </m:r>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𝑝</m:t>
                              </m:r>
                            </m:e>
                          </m:acc>
                        </m:e>
                      </m:d>
                      <m:r>
                        <a:rPr lang="en-US" sz="2400" i="1" dirty="0">
                          <a:latin typeface="Cambria Math" panose="02040503050406030204" pitchFamily="18" charset="0"/>
                        </a:rPr>
                        <m:t>=</m:t>
                      </m:r>
                      <m:r>
                        <a:rPr lang="en-US" sz="2400" i="1" dirty="0">
                          <a:latin typeface="Cambria Math" panose="02040503050406030204" pitchFamily="18" charset="0"/>
                        </a:rPr>
                        <m:t>𝑖</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𝑁</m:t>
                          </m:r>
                        </m:e>
                        <m:sub>
                          <m:r>
                            <a:rPr lang="en-US" sz="2400" i="1" dirty="0">
                              <a:latin typeface="Cambria Math" panose="02040503050406030204" pitchFamily="18" charset="0"/>
                            </a:rPr>
                            <m:t>𝑒𝑓𝑓</m:t>
                          </m:r>
                        </m:sub>
                      </m:sSub>
                    </m:oMath>
                  </m:oMathPara>
                </a14:m>
                <a:endParaRPr lang="en-US" sz="2400" dirty="0"/>
              </a:p>
            </p:txBody>
          </p:sp>
        </mc:Choice>
        <mc:Fallback xmlns="">
          <p:sp>
            <p:nvSpPr>
              <p:cNvPr id="13" name="TextBox 12">
                <a:extLst>
                  <a:ext uri="{FF2B5EF4-FFF2-40B4-BE49-F238E27FC236}">
                    <a16:creationId xmlns:a16="http://schemas.microsoft.com/office/drawing/2014/main" id="{251C5777-EE10-D89E-8D78-1C6F2C4941E4}"/>
                  </a:ext>
                </a:extLst>
              </p:cNvPr>
              <p:cNvSpPr txBox="1">
                <a:spLocks noRot="1" noChangeAspect="1" noMove="1" noResize="1" noEditPoints="1" noAdjustHandles="1" noChangeArrowheads="1" noChangeShapeType="1" noTextEdit="1"/>
              </p:cNvSpPr>
              <p:nvPr/>
            </p:nvSpPr>
            <p:spPr>
              <a:xfrm>
                <a:off x="5085683" y="2174545"/>
                <a:ext cx="5441155" cy="1183529"/>
              </a:xfrm>
              <a:prstGeom prst="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84F8476-E50E-EE07-53F6-38F834255384}"/>
                  </a:ext>
                </a:extLst>
              </p:cNvPr>
              <p:cNvSpPr txBox="1"/>
              <p:nvPr/>
            </p:nvSpPr>
            <p:spPr>
              <a:xfrm>
                <a:off x="3187799" y="5462141"/>
                <a:ext cx="7090057" cy="722442"/>
              </a:xfrm>
              <a:prstGeom prst="rect">
                <a:avLst/>
              </a:prstGeom>
              <a:noFill/>
              <a:ln w="38100">
                <a:solidFill>
                  <a:srgbClr val="0070C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𝐻</m:t>
                          </m:r>
                        </m:e>
                        <m:sub>
                          <m:r>
                            <a:rPr lang="en-US" sz="2400" b="0" i="1" dirty="0" smtClean="0">
                              <a:latin typeface="Cambria Math" panose="02040503050406030204" pitchFamily="18" charset="0"/>
                            </a:rPr>
                            <m:t>𝑐</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𝛿</m:t>
                      </m:r>
                      <m:r>
                        <a:rPr lang="en-US" sz="2400" b="0" i="0" dirty="0" smtClean="0">
                          <a:latin typeface="Cambria Math" panose="02040503050406030204" pitchFamily="18" charset="0"/>
                        </a:rPr>
                        <m:t> </m:t>
                      </m:r>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q</m:t>
                              </m:r>
                            </m:e>
                            <m:sup>
                              <m:r>
                                <a:rPr lang="en-US" sz="2400" dirty="0">
                                  <a:latin typeface="Cambria Math" panose="02040503050406030204" pitchFamily="18" charset="0"/>
                                </a:rPr>
                                <m:t>2</m:t>
                              </m:r>
                            </m:sup>
                          </m:sSup>
                          <m:r>
                            <a:rPr lang="en-US" sz="2400" dirty="0">
                              <a:latin typeface="Cambria Math" panose="02040503050406030204" pitchFamily="18" charset="0"/>
                            </a:rPr>
                            <m:t>+</m:t>
                          </m:r>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p</m:t>
                              </m:r>
                            </m:e>
                            <m:sup>
                              <m:r>
                                <a:rPr lang="en-US" sz="2400" dirty="0">
                                  <a:latin typeface="Cambria Math" panose="02040503050406030204" pitchFamily="18" charset="0"/>
                                </a:rPr>
                                <m:t>2</m:t>
                              </m:r>
                            </m:sup>
                          </m:sSup>
                        </m:e>
                      </m:d>
                      <m:r>
                        <a:rPr lang="en-US" sz="2400" b="0" i="1" dirty="0" smtClean="0">
                          <a:latin typeface="Cambria Math" panose="02040503050406030204" pitchFamily="18" charset="0"/>
                        </a:rPr>
                        <m:t>+ </m:t>
                      </m:r>
                      <m:f>
                        <m:fPr>
                          <m:ctrlPr>
                            <a:rPr lang="en-US" sz="2400" b="0" i="1" dirty="0" smtClean="0">
                              <a:latin typeface="Cambria Math" panose="02040503050406030204" pitchFamily="18" charset="0"/>
                            </a:rPr>
                          </m:ctrlPr>
                        </m:fPr>
                        <m:num>
                          <m:r>
                            <a:rPr lang="en-US" sz="2400" i="1">
                              <a:latin typeface="Cambria Math" panose="02040503050406030204" pitchFamily="18" charset="0"/>
                            </a:rPr>
                            <m:t>𝜅</m:t>
                          </m:r>
                        </m:num>
                        <m:den>
                          <m:r>
                            <a:rPr lang="en-US" sz="2400" b="0" i="1" dirty="0" smtClean="0">
                              <a:latin typeface="Cambria Math" panose="02040503050406030204" pitchFamily="18" charset="0"/>
                            </a:rPr>
                            <m:t>4</m:t>
                          </m:r>
                        </m:den>
                      </m:f>
                      <m:sSup>
                        <m:sSupPr>
                          <m:ctrlPr>
                            <a:rPr lang="en-US" sz="2400" b="0" i="1" dirty="0" smtClean="0">
                              <a:latin typeface="Cambria Math" panose="02040503050406030204" pitchFamily="18" charset="0"/>
                            </a:rPr>
                          </m:ctrlPr>
                        </m:sSupPr>
                        <m:e>
                          <m:d>
                            <m:dPr>
                              <m:ctrlPr>
                                <a:rPr lang="en-US" sz="2400" b="0" i="1" dirty="0" smtClean="0">
                                  <a:latin typeface="Cambria Math" panose="02040503050406030204" pitchFamily="18" charset="0"/>
                                </a:rPr>
                              </m:ctrlPr>
                            </m:dPr>
                            <m:e>
                              <m:sSup>
                                <m:sSupPr>
                                  <m:ctrlPr>
                                    <a:rPr lang="en-US" sz="2400" b="0" i="1" dirty="0" smtClean="0">
                                      <a:latin typeface="Cambria Math" panose="02040503050406030204" pitchFamily="18" charset="0"/>
                                    </a:rPr>
                                  </m:ctrlPr>
                                </m:sSupPr>
                                <m:e>
                                  <m:r>
                                    <m:rPr>
                                      <m:sty m:val="p"/>
                                    </m:rPr>
                                    <a:rPr lang="en-US" sz="2400" b="0" i="0" dirty="0" smtClean="0">
                                      <a:latin typeface="Cambria Math" panose="02040503050406030204" pitchFamily="18" charset="0"/>
                                    </a:rPr>
                                    <m:t>q</m:t>
                                  </m:r>
                                </m:e>
                                <m:sup>
                                  <m:r>
                                    <a:rPr lang="en-US" sz="2400" b="0" i="0" dirty="0" smtClean="0">
                                      <a:latin typeface="Cambria Math" panose="02040503050406030204" pitchFamily="18" charset="0"/>
                                    </a:rPr>
                                    <m:t>2</m:t>
                                  </m:r>
                                </m:sup>
                              </m:sSup>
                              <m:r>
                                <a:rPr lang="en-US" sz="2400" b="0" i="0"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m:rPr>
                                      <m:sty m:val="p"/>
                                    </m:rPr>
                                    <a:rPr lang="en-US" sz="2400" b="0" i="0" dirty="0" smtClean="0">
                                      <a:latin typeface="Cambria Math" panose="02040503050406030204" pitchFamily="18" charset="0"/>
                                    </a:rPr>
                                    <m:t>p</m:t>
                                  </m:r>
                                </m:e>
                                <m:sup>
                                  <m:r>
                                    <a:rPr lang="en-US" sz="2400" b="0" i="0" dirty="0" smtClean="0">
                                      <a:latin typeface="Cambria Math" panose="02040503050406030204" pitchFamily="18" charset="0"/>
                                    </a:rPr>
                                    <m:t>2</m:t>
                                  </m:r>
                                </m:sup>
                              </m:sSup>
                            </m:e>
                          </m:d>
                        </m:e>
                        <m:sup>
                          <m:r>
                            <a:rPr lang="en-US" sz="2400" b="0" i="0" dirty="0" smtClean="0">
                              <a:latin typeface="Cambria Math" panose="02040503050406030204" pitchFamily="18" charset="0"/>
                            </a:rPr>
                            <m:t>2</m:t>
                          </m:r>
                        </m:sup>
                      </m:sSup>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𝜀</m:t>
                          </m:r>
                        </m:e>
                        <m:sub>
                          <m:r>
                            <a:rPr lang="en-US" sz="2400" b="0" i="1" dirty="0" smtClean="0">
                              <a:latin typeface="Cambria Math" panose="02040503050406030204" pitchFamily="18" charset="0"/>
                            </a:rPr>
                            <m:t>2</m:t>
                          </m:r>
                        </m:sub>
                      </m:sSub>
                      <m:r>
                        <a:rPr lang="en-US" sz="2400" b="0" i="1" dirty="0" smtClean="0">
                          <a:latin typeface="Cambria Math" panose="02040503050406030204" pitchFamily="18" charset="0"/>
                        </a:rPr>
                        <m:t>(</m:t>
                      </m:r>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q</m:t>
                          </m:r>
                        </m:e>
                        <m:sup>
                          <m:r>
                            <a:rPr lang="en-US" sz="2400" dirty="0">
                              <a:latin typeface="Cambria Math" panose="02040503050406030204" pitchFamily="18" charset="0"/>
                            </a:rPr>
                            <m:t>2</m:t>
                          </m:r>
                        </m:sup>
                      </m:sSup>
                      <m:r>
                        <a:rPr lang="en-US" sz="2400" b="0" i="0" dirty="0" smtClean="0">
                          <a:latin typeface="Cambria Math" panose="02040503050406030204" pitchFamily="18" charset="0"/>
                        </a:rPr>
                        <m:t>−</m:t>
                      </m:r>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p</m:t>
                          </m:r>
                        </m:e>
                        <m:sup>
                          <m:r>
                            <a:rPr lang="en-US" sz="2400" dirty="0">
                              <a:latin typeface="Cambria Math" panose="02040503050406030204" pitchFamily="18" charset="0"/>
                            </a:rPr>
                            <m:t>2</m:t>
                          </m:r>
                        </m:sup>
                      </m:sSup>
                      <m:r>
                        <a:rPr lang="en-US" sz="2400" b="0" i="1" dirty="0" smtClean="0">
                          <a:latin typeface="Cambria Math" panose="02040503050406030204" pitchFamily="18" charset="0"/>
                        </a:rPr>
                        <m:t>)</m:t>
                      </m:r>
                    </m:oMath>
                  </m:oMathPara>
                </a14:m>
                <a:endParaRPr lang="en-US" sz="3200" b="0" dirty="0"/>
              </a:p>
            </p:txBody>
          </p:sp>
        </mc:Choice>
        <mc:Fallback xmlns="">
          <p:sp>
            <p:nvSpPr>
              <p:cNvPr id="19" name="TextBox 18">
                <a:extLst>
                  <a:ext uri="{FF2B5EF4-FFF2-40B4-BE49-F238E27FC236}">
                    <a16:creationId xmlns:a16="http://schemas.microsoft.com/office/drawing/2014/main" id="{E84F8476-E50E-EE07-53F6-38F834255384}"/>
                  </a:ext>
                </a:extLst>
              </p:cNvPr>
              <p:cNvSpPr txBox="1">
                <a:spLocks noRot="1" noChangeAspect="1" noMove="1" noResize="1" noEditPoints="1" noAdjustHandles="1" noChangeArrowheads="1" noChangeShapeType="1" noTextEdit="1"/>
              </p:cNvSpPr>
              <p:nvPr/>
            </p:nvSpPr>
            <p:spPr>
              <a:xfrm>
                <a:off x="3187799" y="5462141"/>
                <a:ext cx="7090057" cy="722442"/>
              </a:xfrm>
              <a:prstGeom prst="rect">
                <a:avLst/>
              </a:prstGeom>
              <a:blipFill>
                <a:blip r:embed="rId7"/>
                <a:stretch>
                  <a:fillRect/>
                </a:stretch>
              </a:blipFill>
              <a:ln w="3810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E066B8D-091B-901A-3A94-73FF5B9BFA8C}"/>
                  </a:ext>
                </a:extLst>
              </p:cNvPr>
              <p:cNvSpPr txBox="1"/>
              <p:nvPr/>
            </p:nvSpPr>
            <p:spPr>
              <a:xfrm>
                <a:off x="8984487" y="3847081"/>
                <a:ext cx="1884753" cy="1392561"/>
              </a:xfrm>
              <a:prstGeom prst="rect">
                <a:avLst/>
              </a:prstGeom>
              <a:noFill/>
              <a:ln w="38100">
                <a:solidFill>
                  <a:schemeClr val="accent1">
                    <a:lumMod val="7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f>
                        <m:fPr>
                          <m:type m:val="noBar"/>
                          <m:ctrlPr>
                            <a:rPr lang="en-US" sz="2400" i="1" smtClean="0">
                              <a:latin typeface="Cambria Math" panose="02040503050406030204" pitchFamily="18" charset="0"/>
                            </a:rPr>
                          </m:ctrlPr>
                        </m:fPr>
                        <m:num>
                          <m:r>
                            <a:rPr lang="en-US" sz="2400" b="0" i="1" smtClean="0">
                              <a:latin typeface="Cambria Math" panose="02040503050406030204" pitchFamily="18" charset="0"/>
                            </a:rPr>
                            <m:t>𝜅</m:t>
                          </m:r>
                          <m:r>
                            <a:rPr lang="en-US" sz="2400" i="1">
                              <a:latin typeface="Cambria Math" panose="02040503050406030204" pitchFamily="18" charset="0"/>
                            </a:rPr>
                            <m:t>=</m:t>
                          </m:r>
                          <m:r>
                            <a:rPr lang="en-US" sz="2400" i="1">
                              <a:latin typeface="Cambria Math" panose="02040503050406030204" pitchFamily="18" charset="0"/>
                            </a:rPr>
                            <m:t>𝐾</m:t>
                          </m:r>
                          <m:sSubSup>
                            <m:sSubSupPr>
                              <m:ctrlPr>
                                <a:rPr lang="en-US" sz="2400" i="1">
                                  <a:latin typeface="Cambria Math" panose="02040503050406030204" pitchFamily="18" charset="0"/>
                                </a:rPr>
                              </m:ctrlPr>
                            </m:sSubSupPr>
                            <m:e>
                              <m:r>
                                <a:rPr lang="en-US" sz="2400" i="1">
                                  <a:latin typeface="Cambria Math" panose="02040503050406030204" pitchFamily="18" charset="0"/>
                                </a:rPr>
                                <m:t>𝑁</m:t>
                              </m:r>
                            </m:e>
                            <m:sub>
                              <m:r>
                                <a:rPr lang="en-US" sz="2400" i="1">
                                  <a:latin typeface="Cambria Math" panose="02040503050406030204" pitchFamily="18" charset="0"/>
                                </a:rPr>
                                <m:t>𝑒𝑓𝑓</m:t>
                              </m:r>
                            </m:sub>
                            <m:sup>
                              <m:r>
                                <a:rPr lang="en-US" sz="2400" i="1">
                                  <a:latin typeface="Cambria Math" panose="02040503050406030204" pitchFamily="18" charset="0"/>
                                </a:rPr>
                                <m:t>2</m:t>
                              </m:r>
                            </m:sup>
                          </m:sSubSup>
                        </m:num>
                        <m:den>
                          <m:eqArr>
                            <m:eqArrPr>
                              <m:ctrlPr>
                                <a:rPr lang="en-US" sz="2400" i="1">
                                  <a:latin typeface="Cambria Math" panose="02040503050406030204" pitchFamily="18" charset="0"/>
                                </a:rPr>
                              </m:ctrlPr>
                            </m:eqArrPr>
                            <m:e>
                              <m:r>
                                <a:rPr lang="en-US" sz="2400" i="1">
                                  <a:latin typeface="Cambria Math" panose="02040503050406030204" pitchFamily="18" charset="0"/>
                                </a:rPr>
                                <m:t>𝛿</m:t>
                              </m:r>
                              <m:r>
                                <a:rPr lang="en-US" sz="2400" i="1">
                                  <a:latin typeface="Cambria Math" panose="02040503050406030204" pitchFamily="18" charset="0"/>
                                </a:rPr>
                                <m:t>=</m:t>
                              </m:r>
                              <m:r>
                                <m:rPr>
                                  <m:sty m:val="p"/>
                                </m:rPr>
                                <a:rPr lang="en-US" sz="2400">
                                  <a:latin typeface="Cambria Math" panose="02040503050406030204" pitchFamily="18" charset="0"/>
                                </a:rPr>
                                <m:t>Δ</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𝑒𝑓𝑓</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𝑒𝑓𝑓</m:t>
                                  </m:r>
                                </m:sub>
                              </m:sSub>
                            </m:e>
                          </m:eqArr>
                        </m:den>
                      </m:f>
                    </m:oMath>
                  </m:oMathPara>
                </a14:m>
                <a:endParaRPr lang="en-US" sz="3200" dirty="0"/>
              </a:p>
            </p:txBody>
          </p:sp>
        </mc:Choice>
        <mc:Fallback xmlns="">
          <p:sp>
            <p:nvSpPr>
              <p:cNvPr id="24" name="TextBox 23">
                <a:extLst>
                  <a:ext uri="{FF2B5EF4-FFF2-40B4-BE49-F238E27FC236}">
                    <a16:creationId xmlns:a16="http://schemas.microsoft.com/office/drawing/2014/main" id="{0E066B8D-091B-901A-3A94-73FF5B9BFA8C}"/>
                  </a:ext>
                </a:extLst>
              </p:cNvPr>
              <p:cNvSpPr txBox="1">
                <a:spLocks noRot="1" noChangeAspect="1" noMove="1" noResize="1" noEditPoints="1" noAdjustHandles="1" noChangeArrowheads="1" noChangeShapeType="1" noTextEdit="1"/>
              </p:cNvSpPr>
              <p:nvPr/>
            </p:nvSpPr>
            <p:spPr>
              <a:xfrm>
                <a:off x="8984487" y="3847081"/>
                <a:ext cx="1884753" cy="1392561"/>
              </a:xfrm>
              <a:prstGeom prst="rect">
                <a:avLst/>
              </a:prstGeom>
              <a:blipFill>
                <a:blip r:embed="rId8"/>
                <a:stretch>
                  <a:fillRect/>
                </a:stretch>
              </a:blipFill>
              <a:ln w="38100">
                <a:solidFill>
                  <a:schemeClr val="accent1">
                    <a:lumMod val="75000"/>
                  </a:schemeClr>
                </a:solidFill>
              </a:ln>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48863203-FBAB-545D-9CCF-6BE3999160CB}"/>
              </a:ext>
            </a:extLst>
          </p:cNvPr>
          <p:cNvSpPr/>
          <p:nvPr/>
        </p:nvSpPr>
        <p:spPr>
          <a:xfrm>
            <a:off x="3061619" y="3598736"/>
            <a:ext cx="486253" cy="4861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9">
            <p14:nvContentPartPr>
              <p14:cNvPr id="62" name="Ink 61">
                <a:extLst>
                  <a:ext uri="{FF2B5EF4-FFF2-40B4-BE49-F238E27FC236}">
                    <a16:creationId xmlns:a16="http://schemas.microsoft.com/office/drawing/2014/main" id="{16970C3A-908C-CCE3-8757-2D6FE1BE87BB}"/>
                  </a:ext>
                </a:extLst>
              </p14:cNvPr>
              <p14:cNvContentPartPr/>
              <p14:nvPr/>
            </p14:nvContentPartPr>
            <p14:xfrm>
              <a:off x="6117414" y="2649054"/>
              <a:ext cx="508680" cy="360"/>
            </p14:xfrm>
          </p:contentPart>
        </mc:Choice>
        <mc:Fallback xmlns="">
          <p:pic>
            <p:nvPicPr>
              <p:cNvPr id="62" name="Ink 61">
                <a:extLst>
                  <a:ext uri="{FF2B5EF4-FFF2-40B4-BE49-F238E27FC236}">
                    <a16:creationId xmlns:a16="http://schemas.microsoft.com/office/drawing/2014/main" id="{017E745E-8911-1724-050B-8724C9A45B2E}"/>
                  </a:ext>
                </a:extLst>
              </p:cNvPr>
              <p:cNvPicPr/>
              <p:nvPr/>
            </p:nvPicPr>
            <p:blipFill>
              <a:blip r:embed="rId10"/>
              <a:stretch>
                <a:fillRect/>
              </a:stretch>
            </p:blipFill>
            <p:spPr>
              <a:xfrm>
                <a:off x="6027414" y="2469054"/>
                <a:ext cx="688320" cy="360000"/>
              </a:xfrm>
              <a:prstGeom prst="rect">
                <a:avLst/>
              </a:prstGeom>
            </p:spPr>
          </p:pic>
        </mc:Fallback>
      </mc:AlternateContent>
      <p:sp>
        <p:nvSpPr>
          <p:cNvPr id="64" name="Arrow: Bent-Up 63">
            <a:extLst>
              <a:ext uri="{FF2B5EF4-FFF2-40B4-BE49-F238E27FC236}">
                <a16:creationId xmlns:a16="http://schemas.microsoft.com/office/drawing/2014/main" id="{9759EDB7-3625-8E66-D9A5-74304AABD879}"/>
              </a:ext>
            </a:extLst>
          </p:cNvPr>
          <p:cNvSpPr/>
          <p:nvPr/>
        </p:nvSpPr>
        <p:spPr>
          <a:xfrm flipV="1">
            <a:off x="7188200" y="4895850"/>
            <a:ext cx="844550" cy="495300"/>
          </a:xfrm>
          <a:prstGeom prst="bentUpArrow">
            <a:avLst>
              <a:gd name="adj1" fmla="val 36189"/>
              <a:gd name="adj2" fmla="val 50000"/>
              <a:gd name="adj3"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4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8D6C-F4C7-7105-C194-48ED7B62E2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C6F7F07-8593-C1ED-EA4A-C6152BF8E91E}"/>
              </a:ext>
            </a:extLst>
          </p:cNvPr>
          <p:cNvPicPr>
            <a:picLocks noChangeAspect="1"/>
          </p:cNvPicPr>
          <p:nvPr/>
        </p:nvPicPr>
        <p:blipFill>
          <a:blip r:embed="rId3"/>
          <a:srcRect l="75340"/>
          <a:stretch/>
        </p:blipFill>
        <p:spPr>
          <a:xfrm>
            <a:off x="9609272" y="470717"/>
            <a:ext cx="1149350" cy="982160"/>
          </a:xfrm>
          <a:prstGeom prst="rect">
            <a:avLst/>
          </a:prstGeom>
        </p:spPr>
      </p:pic>
      <p:sp>
        <p:nvSpPr>
          <p:cNvPr id="14" name="Title 1">
            <a:extLst>
              <a:ext uri="{FF2B5EF4-FFF2-40B4-BE49-F238E27FC236}">
                <a16:creationId xmlns:a16="http://schemas.microsoft.com/office/drawing/2014/main" id="{AED044A6-FA1D-8239-DF43-0E2C0F3CB367}"/>
              </a:ext>
            </a:extLst>
          </p:cNvPr>
          <p:cNvSpPr>
            <a:spLocks noGrp="1"/>
          </p:cNvSpPr>
          <p:nvPr>
            <p:ph type="title"/>
          </p:nvPr>
        </p:nvSpPr>
        <p:spPr>
          <a:ln>
            <a:solidFill>
              <a:schemeClr val="tx1"/>
            </a:solidFill>
          </a:ln>
          <a:effectLst>
            <a:glow rad="63500">
              <a:schemeClr val="accent3">
                <a:satMod val="175000"/>
                <a:alpha val="40000"/>
              </a:schemeClr>
            </a:glow>
            <a:outerShdw blurRad="50800" dist="38100" dir="10800000" algn="r" rotWithShape="0">
              <a:prstClr val="black">
                <a:alpha val="40000"/>
              </a:prstClr>
            </a:outerShdw>
          </a:effectLst>
        </p:spPr>
        <p:txBody>
          <a:bodyPr/>
          <a:lstStyle/>
          <a:p>
            <a:r>
              <a:rPr lang="en-US" dirty="0"/>
              <a:t>Semiclassical analysis - </a:t>
            </a:r>
            <a:r>
              <a:rPr lang="en-US" dirty="0" err="1"/>
              <a:t>Metapotential</a:t>
            </a:r>
            <a:endParaRPr lang="en-US" dirty="0"/>
          </a:p>
        </p:txBody>
      </p:sp>
      <p:sp>
        <p:nvSpPr>
          <p:cNvPr id="4" name="Date Placeholder 3">
            <a:extLst>
              <a:ext uri="{FF2B5EF4-FFF2-40B4-BE49-F238E27FC236}">
                <a16:creationId xmlns:a16="http://schemas.microsoft.com/office/drawing/2014/main" id="{F9F4CAD3-C25B-C1F3-A129-E2F422ED37FC}"/>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5" name="Footer Placeholder 4">
            <a:extLst>
              <a:ext uri="{FF2B5EF4-FFF2-40B4-BE49-F238E27FC236}">
                <a16:creationId xmlns:a16="http://schemas.microsoft.com/office/drawing/2014/main" id="{CFB25606-9620-AE9D-BBBF-496F3254BB56}"/>
              </a:ext>
            </a:extLst>
          </p:cNvPr>
          <p:cNvSpPr>
            <a:spLocks noGrp="1"/>
          </p:cNvSpPr>
          <p:nvPr>
            <p:ph type="ftr" sz="quarter" idx="11"/>
          </p:nvPr>
        </p:nvSpPr>
        <p:spPr/>
        <p:txBody>
          <a:bodyPr/>
          <a:lstStyle/>
          <a:p>
            <a:r>
              <a:rPr lang="pt-BR"/>
              <a:t>Miguel &amp; Edson  (UCONN)</a:t>
            </a:r>
          </a:p>
        </p:txBody>
      </p:sp>
      <p:sp>
        <p:nvSpPr>
          <p:cNvPr id="6" name="Slide Number Placeholder 5">
            <a:extLst>
              <a:ext uri="{FF2B5EF4-FFF2-40B4-BE49-F238E27FC236}">
                <a16:creationId xmlns:a16="http://schemas.microsoft.com/office/drawing/2014/main" id="{F055F2BD-5D15-25DC-9A4E-E136AEEB26EE}"/>
              </a:ext>
            </a:extLst>
          </p:cNvPr>
          <p:cNvSpPr>
            <a:spLocks noGrp="1"/>
          </p:cNvSpPr>
          <p:nvPr>
            <p:ph type="sldNum" sz="quarter" idx="12"/>
          </p:nvPr>
        </p:nvSpPr>
        <p:spPr/>
        <p:txBody>
          <a:bodyPr/>
          <a:lstStyle/>
          <a:p>
            <a:fld id="{D189AB06-270D-4054-9D3B-4FFAB272D9CB}" type="slidenum">
              <a:rPr lang="pt-BR" smtClean="0"/>
              <a:t>21</a:t>
            </a:fld>
            <a:endParaRPr lang="pt-BR"/>
          </a:p>
        </p:txBody>
      </p:sp>
      <p:pic>
        <p:nvPicPr>
          <p:cNvPr id="8" name="Picture 7">
            <a:extLst>
              <a:ext uri="{FF2B5EF4-FFF2-40B4-BE49-F238E27FC236}">
                <a16:creationId xmlns:a16="http://schemas.microsoft.com/office/drawing/2014/main" id="{9D94DD2B-6ACA-7885-BEA6-BBA6E6194A27}"/>
              </a:ext>
            </a:extLst>
          </p:cNvPr>
          <p:cNvPicPr>
            <a:picLocks noChangeAspect="1"/>
          </p:cNvPicPr>
          <p:nvPr/>
        </p:nvPicPr>
        <p:blipFill>
          <a:blip r:embed="rId4"/>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218BF0-D93A-E7B6-EDD1-4BB919D83825}"/>
                  </a:ext>
                </a:extLst>
              </p:cNvPr>
              <p:cNvSpPr txBox="1"/>
              <p:nvPr/>
            </p:nvSpPr>
            <p:spPr>
              <a:xfrm>
                <a:off x="1815325" y="2130625"/>
                <a:ext cx="8582190" cy="783804"/>
              </a:xfrm>
              <a:prstGeom prst="rect">
                <a:avLst/>
              </a:prstGeom>
              <a:noFill/>
              <a:ln w="38100">
                <a:solidFill>
                  <a:srgbClr val="0070C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𝐻</m:t>
                          </m:r>
                        </m:e>
                        <m:sub>
                          <m:r>
                            <a:rPr lang="en-US" sz="2400" b="0" i="1" dirty="0" smtClean="0">
                              <a:latin typeface="Cambria Math" panose="02040503050406030204" pitchFamily="18" charset="0"/>
                            </a:rPr>
                            <m:t>𝑐</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𝛿</m:t>
                      </m:r>
                      <m:r>
                        <a:rPr lang="en-US" sz="2400" b="0" i="0" dirty="0" smtClean="0">
                          <a:latin typeface="Cambria Math" panose="02040503050406030204" pitchFamily="18" charset="0"/>
                        </a:rPr>
                        <m:t> </m:t>
                      </m:r>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q</m:t>
                              </m:r>
                            </m:e>
                            <m:sup>
                              <m:r>
                                <a:rPr lang="en-US" sz="2400" dirty="0">
                                  <a:latin typeface="Cambria Math" panose="02040503050406030204" pitchFamily="18" charset="0"/>
                                </a:rPr>
                                <m:t>2</m:t>
                              </m:r>
                            </m:sup>
                          </m:sSup>
                          <m:r>
                            <a:rPr lang="en-US" sz="2400" dirty="0">
                              <a:latin typeface="Cambria Math" panose="02040503050406030204" pitchFamily="18" charset="0"/>
                            </a:rPr>
                            <m:t>+</m:t>
                          </m:r>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p</m:t>
                              </m:r>
                            </m:e>
                            <m:sup>
                              <m:r>
                                <a:rPr lang="en-US" sz="2400" dirty="0">
                                  <a:latin typeface="Cambria Math" panose="02040503050406030204" pitchFamily="18" charset="0"/>
                                </a:rPr>
                                <m:t>2</m:t>
                              </m:r>
                            </m:sup>
                          </m:sSup>
                        </m:e>
                      </m:d>
                      <m:r>
                        <a:rPr lang="en-US" sz="2400" b="0" i="1" dirty="0" smtClean="0">
                          <a:latin typeface="Cambria Math" panose="02040503050406030204" pitchFamily="18" charset="0"/>
                        </a:rPr>
                        <m:t>+ </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4</m:t>
                          </m:r>
                        </m:den>
                      </m:f>
                      <m:sSup>
                        <m:sSupPr>
                          <m:ctrlPr>
                            <a:rPr lang="en-US" sz="2400" b="0" i="1" dirty="0" smtClean="0">
                              <a:latin typeface="Cambria Math" panose="02040503050406030204" pitchFamily="18" charset="0"/>
                            </a:rPr>
                          </m:ctrlPr>
                        </m:sSupPr>
                        <m:e>
                          <m:d>
                            <m:dPr>
                              <m:ctrlPr>
                                <a:rPr lang="en-US" sz="2400" b="0" i="1" dirty="0" smtClean="0">
                                  <a:latin typeface="Cambria Math" panose="02040503050406030204" pitchFamily="18" charset="0"/>
                                </a:rPr>
                              </m:ctrlPr>
                            </m:dPr>
                            <m:e>
                              <m:sSup>
                                <m:sSupPr>
                                  <m:ctrlPr>
                                    <a:rPr lang="en-US" sz="2400" b="0" i="1" dirty="0" smtClean="0">
                                      <a:latin typeface="Cambria Math" panose="02040503050406030204" pitchFamily="18" charset="0"/>
                                    </a:rPr>
                                  </m:ctrlPr>
                                </m:sSupPr>
                                <m:e>
                                  <m:r>
                                    <m:rPr>
                                      <m:sty m:val="p"/>
                                    </m:rPr>
                                    <a:rPr lang="en-US" sz="2400" b="0" i="0" dirty="0" smtClean="0">
                                      <a:latin typeface="Cambria Math" panose="02040503050406030204" pitchFamily="18" charset="0"/>
                                    </a:rPr>
                                    <m:t>q</m:t>
                                  </m:r>
                                </m:e>
                                <m:sup>
                                  <m:r>
                                    <a:rPr lang="en-US" sz="2400" b="0" i="0" dirty="0" smtClean="0">
                                      <a:latin typeface="Cambria Math" panose="02040503050406030204" pitchFamily="18" charset="0"/>
                                    </a:rPr>
                                    <m:t>2</m:t>
                                  </m:r>
                                </m:sup>
                              </m:sSup>
                              <m:r>
                                <a:rPr lang="en-US" sz="2400" b="0" i="0"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m:rPr>
                                      <m:sty m:val="p"/>
                                    </m:rPr>
                                    <a:rPr lang="en-US" sz="2400" b="0" i="0" dirty="0" smtClean="0">
                                      <a:latin typeface="Cambria Math" panose="02040503050406030204" pitchFamily="18" charset="0"/>
                                    </a:rPr>
                                    <m:t>p</m:t>
                                  </m:r>
                                </m:e>
                                <m:sup>
                                  <m:r>
                                    <a:rPr lang="en-US" sz="2400" b="0" i="0" dirty="0" smtClean="0">
                                      <a:latin typeface="Cambria Math" panose="02040503050406030204" pitchFamily="18" charset="0"/>
                                    </a:rPr>
                                    <m:t>2</m:t>
                                  </m:r>
                                </m:sup>
                              </m:sSup>
                            </m:e>
                          </m:d>
                        </m:e>
                        <m:sup>
                          <m:r>
                            <a:rPr lang="en-US" sz="2400" b="0" i="0" dirty="0" smtClean="0">
                              <a:latin typeface="Cambria Math" panose="02040503050406030204" pitchFamily="18" charset="0"/>
                            </a:rPr>
                            <m:t>2</m:t>
                          </m:r>
                        </m:sup>
                      </m:sSup>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𝜀</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q</m:t>
                              </m:r>
                            </m:e>
                            <m:sup>
                              <m:r>
                                <a:rPr lang="en-US" sz="2400" dirty="0">
                                  <a:latin typeface="Cambria Math" panose="02040503050406030204" pitchFamily="18" charset="0"/>
                                </a:rPr>
                                <m:t>2</m:t>
                              </m:r>
                            </m:sup>
                          </m:sSup>
                          <m:r>
                            <a:rPr lang="en-US" sz="2400" b="0" i="0" dirty="0" smtClean="0">
                              <a:latin typeface="Cambria Math" panose="02040503050406030204" pitchFamily="18" charset="0"/>
                            </a:rPr>
                            <m:t>−</m:t>
                          </m:r>
                          <m:sSup>
                            <m:sSupPr>
                              <m:ctrlPr>
                                <a:rPr lang="en-US" sz="2400" i="1" dirty="0">
                                  <a:latin typeface="Cambria Math" panose="02040503050406030204" pitchFamily="18" charset="0"/>
                                </a:rPr>
                              </m:ctrlPr>
                            </m:sSupPr>
                            <m:e>
                              <m:r>
                                <m:rPr>
                                  <m:sty m:val="p"/>
                                </m:rPr>
                                <a:rPr lang="en-US" sz="2400" dirty="0">
                                  <a:latin typeface="Cambria Math" panose="02040503050406030204" pitchFamily="18" charset="0"/>
                                </a:rPr>
                                <m:t>p</m:t>
                              </m:r>
                            </m:e>
                            <m:sup>
                              <m:r>
                                <a:rPr lang="en-US" sz="2400" dirty="0">
                                  <a:latin typeface="Cambria Math" panose="02040503050406030204" pitchFamily="18" charset="0"/>
                                </a:rPr>
                                <m:t>2</m:t>
                              </m:r>
                            </m:sup>
                          </m:sSup>
                        </m:e>
                      </m:d>
                      <m:r>
                        <a:rPr lang="en-US" sz="2400" b="0" i="1" dirty="0" smtClean="0">
                          <a:latin typeface="Cambria Math" panose="02040503050406030204" pitchFamily="18" charset="0"/>
                        </a:rPr>
                        <m:t>,  </m:t>
                      </m:r>
                      <m:r>
                        <a:rPr lang="en-US" sz="2400" i="1">
                          <a:latin typeface="Cambria Math" panose="02040503050406030204" pitchFamily="18" charset="0"/>
                        </a:rPr>
                        <m:t>𝜅</m:t>
                      </m:r>
                      <m:r>
                        <a:rPr lang="en-US" sz="2400" b="0" i="1" dirty="0" smtClean="0">
                          <a:latin typeface="Cambria Math" panose="02040503050406030204" pitchFamily="18" charset="0"/>
                        </a:rPr>
                        <m:t>=1 </m:t>
                      </m:r>
                    </m:oMath>
                  </m:oMathPara>
                </a14:m>
                <a:endParaRPr lang="en-US" sz="2800" b="0" dirty="0"/>
              </a:p>
            </p:txBody>
          </p:sp>
        </mc:Choice>
        <mc:Fallback xmlns="">
          <p:sp>
            <p:nvSpPr>
              <p:cNvPr id="17" name="TextBox 16">
                <a:extLst>
                  <a:ext uri="{FF2B5EF4-FFF2-40B4-BE49-F238E27FC236}">
                    <a16:creationId xmlns:a16="http://schemas.microsoft.com/office/drawing/2014/main" id="{E0218BF0-D93A-E7B6-EDD1-4BB919D83825}"/>
                  </a:ext>
                </a:extLst>
              </p:cNvPr>
              <p:cNvSpPr txBox="1">
                <a:spLocks noRot="1" noChangeAspect="1" noMove="1" noResize="1" noEditPoints="1" noAdjustHandles="1" noChangeArrowheads="1" noChangeShapeType="1" noTextEdit="1"/>
              </p:cNvSpPr>
              <p:nvPr/>
            </p:nvSpPr>
            <p:spPr>
              <a:xfrm>
                <a:off x="1815325" y="2130625"/>
                <a:ext cx="8582190" cy="783804"/>
              </a:xfrm>
              <a:prstGeom prst="rect">
                <a:avLst/>
              </a:prstGeom>
              <a:blipFill>
                <a:blip r:embed="rId5"/>
                <a:stretch>
                  <a:fillRect/>
                </a:stretch>
              </a:blipFill>
              <a:ln w="38100">
                <a:solidFill>
                  <a:srgbClr val="0070C0"/>
                </a:solid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E9D6DDE0-ACF9-3FAD-6284-6E6A534D307E}"/>
              </a:ext>
            </a:extLst>
          </p:cNvPr>
          <p:cNvPicPr>
            <a:picLocks noChangeAspect="1"/>
          </p:cNvPicPr>
          <p:nvPr/>
        </p:nvPicPr>
        <p:blipFill>
          <a:blip r:embed="rId6"/>
          <a:srcRect l="1676" t="1224" r="1488" b="1013"/>
          <a:stretch/>
        </p:blipFill>
        <p:spPr>
          <a:xfrm>
            <a:off x="1539045" y="3086100"/>
            <a:ext cx="8754305" cy="3175000"/>
          </a:xfrm>
          <a:prstGeom prst="rect">
            <a:avLst/>
          </a:prstGeom>
        </p:spPr>
      </p:pic>
      <p:sp>
        <p:nvSpPr>
          <p:cNvPr id="3" name="Footer Placeholder 4">
            <a:extLst>
              <a:ext uri="{FF2B5EF4-FFF2-40B4-BE49-F238E27FC236}">
                <a16:creationId xmlns:a16="http://schemas.microsoft.com/office/drawing/2014/main" id="{264609E8-7C62-CBC0-05B6-4BC34AB7F55D}"/>
              </a:ext>
            </a:extLst>
          </p:cNvPr>
          <p:cNvSpPr txBox="1">
            <a:spLocks/>
          </p:cNvSpPr>
          <p:nvPr/>
        </p:nvSpPr>
        <p:spPr>
          <a:xfrm>
            <a:off x="6464257" y="5972508"/>
            <a:ext cx="2986730" cy="365125"/>
          </a:xfrm>
          <a:prstGeom prst="rect">
            <a:avLst/>
          </a:prstGeom>
          <a:solidFill>
            <a:schemeClr val="bg2">
              <a:lumMod val="90000"/>
            </a:schemeClr>
          </a:solidFill>
          <a:ln>
            <a:solidFill>
              <a:srgbClr val="FFFF00"/>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tx1"/>
                </a:solidFill>
                <a:hlinkClick r:id="rId7">
                  <a:extLst>
                    <a:ext uri="{A12FA001-AC4F-418D-AE19-62706E023703}">
                      <ahyp:hlinkClr xmlns:ahyp="http://schemas.microsoft.com/office/drawing/2018/hyperlinkcolor" val="tx"/>
                    </a:ext>
                  </a:extLst>
                </a:hlinkClick>
              </a:rPr>
              <a:t>arXiv:2504.15347v1</a:t>
            </a:r>
            <a:endParaRPr lang="en-US" sz="1600" b="1" dirty="0">
              <a:solidFill>
                <a:schemeClr val="tx1"/>
              </a:solidFill>
            </a:endParaRPr>
          </a:p>
        </p:txBody>
      </p:sp>
    </p:spTree>
    <p:extLst>
      <p:ext uri="{BB962C8B-B14F-4D97-AF65-F5344CB8AC3E}">
        <p14:creationId xmlns:p14="http://schemas.microsoft.com/office/powerpoint/2010/main" val="286388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4A9A-DBF9-C9B2-772F-EE924F64BE52}"/>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FA20B78-11E7-CB59-CBFA-B354B323DCDA}"/>
              </a:ext>
            </a:extLst>
          </p:cNvPr>
          <p:cNvPicPr>
            <a:picLocks noChangeAspect="1"/>
          </p:cNvPicPr>
          <p:nvPr/>
        </p:nvPicPr>
        <p:blipFill>
          <a:blip r:embed="rId3"/>
          <a:stretch>
            <a:fillRect/>
          </a:stretch>
        </p:blipFill>
        <p:spPr>
          <a:xfrm>
            <a:off x="3797300" y="4982007"/>
            <a:ext cx="5335610" cy="1465471"/>
          </a:xfrm>
          <a:prstGeom prst="rect">
            <a:avLst/>
          </a:prstGeom>
        </p:spPr>
      </p:pic>
      <p:pic>
        <p:nvPicPr>
          <p:cNvPr id="22" name="Picture 21">
            <a:extLst>
              <a:ext uri="{FF2B5EF4-FFF2-40B4-BE49-F238E27FC236}">
                <a16:creationId xmlns:a16="http://schemas.microsoft.com/office/drawing/2014/main" id="{4CE65C99-954C-4561-3996-0A27F7D06D38}"/>
              </a:ext>
            </a:extLst>
          </p:cNvPr>
          <p:cNvPicPr>
            <a:picLocks noChangeAspect="1"/>
          </p:cNvPicPr>
          <p:nvPr/>
        </p:nvPicPr>
        <p:blipFill>
          <a:blip r:embed="rId4"/>
          <a:srcRect l="75340"/>
          <a:stretch/>
        </p:blipFill>
        <p:spPr>
          <a:xfrm>
            <a:off x="8343646" y="494940"/>
            <a:ext cx="1149350" cy="982160"/>
          </a:xfrm>
          <a:prstGeom prst="rect">
            <a:avLst/>
          </a:prstGeom>
        </p:spPr>
      </p:pic>
      <p:sp>
        <p:nvSpPr>
          <p:cNvPr id="15" name="Title 1">
            <a:extLst>
              <a:ext uri="{FF2B5EF4-FFF2-40B4-BE49-F238E27FC236}">
                <a16:creationId xmlns:a16="http://schemas.microsoft.com/office/drawing/2014/main" id="{C98D9792-D1F8-13FD-18B2-D7901F1A9B10}"/>
              </a:ext>
            </a:extLst>
          </p:cNvPr>
          <p:cNvSpPr>
            <a:spLocks noGrp="1"/>
          </p:cNvSpPr>
          <p:nvPr>
            <p:ph type="title"/>
          </p:nvPr>
        </p:nvSpPr>
        <p:spPr>
          <a:ln>
            <a:solidFill>
              <a:schemeClr val="tx1"/>
            </a:solidFill>
          </a:ln>
          <a:effectLst>
            <a:glow rad="63500">
              <a:schemeClr val="accent3">
                <a:satMod val="175000"/>
                <a:alpha val="40000"/>
              </a:schemeClr>
            </a:glow>
            <a:outerShdw blurRad="50800" dist="38100" dir="10800000" algn="r" rotWithShape="0">
              <a:prstClr val="black">
                <a:alpha val="40000"/>
              </a:prstClr>
            </a:outerShdw>
          </a:effectLst>
        </p:spPr>
        <p:txBody>
          <a:bodyPr/>
          <a:lstStyle/>
          <a:p>
            <a:r>
              <a:rPr lang="en-US" dirty="0"/>
              <a:t>Semiclassical analysis – ESQPT </a:t>
            </a:r>
          </a:p>
        </p:txBody>
      </p:sp>
      <p:sp>
        <p:nvSpPr>
          <p:cNvPr id="4" name="Date Placeholder 3">
            <a:extLst>
              <a:ext uri="{FF2B5EF4-FFF2-40B4-BE49-F238E27FC236}">
                <a16:creationId xmlns:a16="http://schemas.microsoft.com/office/drawing/2014/main" id="{123993EA-D2CF-B37E-0325-46E10CBBA4A9}"/>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5" name="Footer Placeholder 4">
            <a:extLst>
              <a:ext uri="{FF2B5EF4-FFF2-40B4-BE49-F238E27FC236}">
                <a16:creationId xmlns:a16="http://schemas.microsoft.com/office/drawing/2014/main" id="{C4FD69B4-73FC-C118-B443-BAFDA7B418AF}"/>
              </a:ext>
            </a:extLst>
          </p:cNvPr>
          <p:cNvSpPr>
            <a:spLocks noGrp="1"/>
          </p:cNvSpPr>
          <p:nvPr>
            <p:ph type="ftr" sz="quarter" idx="11"/>
          </p:nvPr>
        </p:nvSpPr>
        <p:spPr/>
        <p:txBody>
          <a:bodyPr/>
          <a:lstStyle/>
          <a:p>
            <a:r>
              <a:rPr lang="pt-BR" dirty="0"/>
              <a:t>QPT &amp; ESQPT</a:t>
            </a:r>
          </a:p>
        </p:txBody>
      </p:sp>
      <p:sp>
        <p:nvSpPr>
          <p:cNvPr id="6" name="Slide Number Placeholder 5">
            <a:extLst>
              <a:ext uri="{FF2B5EF4-FFF2-40B4-BE49-F238E27FC236}">
                <a16:creationId xmlns:a16="http://schemas.microsoft.com/office/drawing/2014/main" id="{059B3692-24CD-D933-F80A-B4230A79027B}"/>
              </a:ext>
            </a:extLst>
          </p:cNvPr>
          <p:cNvSpPr>
            <a:spLocks noGrp="1"/>
          </p:cNvSpPr>
          <p:nvPr>
            <p:ph type="sldNum" sz="quarter" idx="12"/>
          </p:nvPr>
        </p:nvSpPr>
        <p:spPr/>
        <p:txBody>
          <a:bodyPr/>
          <a:lstStyle/>
          <a:p>
            <a:fld id="{D189AB06-270D-4054-9D3B-4FFAB272D9CB}" type="slidenum">
              <a:rPr lang="pt-BR" smtClean="0"/>
              <a:t>22</a:t>
            </a:fld>
            <a:endParaRPr lang="pt-BR"/>
          </a:p>
        </p:txBody>
      </p:sp>
      <p:pic>
        <p:nvPicPr>
          <p:cNvPr id="3" name="Picture 2">
            <a:extLst>
              <a:ext uri="{FF2B5EF4-FFF2-40B4-BE49-F238E27FC236}">
                <a16:creationId xmlns:a16="http://schemas.microsoft.com/office/drawing/2014/main" id="{31738145-1C97-DA6D-9D67-40CE6C4C7608}"/>
              </a:ext>
            </a:extLst>
          </p:cNvPr>
          <p:cNvPicPr>
            <a:picLocks noChangeAspect="1"/>
          </p:cNvPicPr>
          <p:nvPr/>
        </p:nvPicPr>
        <p:blipFill>
          <a:blip r:embed="rId5"/>
          <a:stretch>
            <a:fillRect/>
          </a:stretch>
        </p:blipFill>
        <p:spPr>
          <a:xfrm>
            <a:off x="10429875" y="0"/>
            <a:ext cx="1762125" cy="761651"/>
          </a:xfrm>
          <a:prstGeom prst="rect">
            <a:avLst/>
          </a:prstGeom>
        </p:spPr>
      </p:pic>
      <p:pic>
        <p:nvPicPr>
          <p:cNvPr id="9" name="Picture 8">
            <a:extLst>
              <a:ext uri="{FF2B5EF4-FFF2-40B4-BE49-F238E27FC236}">
                <a16:creationId xmlns:a16="http://schemas.microsoft.com/office/drawing/2014/main" id="{F3BF9E15-BB94-19FD-CDA1-0BC20565D625}"/>
              </a:ext>
            </a:extLst>
          </p:cNvPr>
          <p:cNvPicPr>
            <a:picLocks noChangeAspect="1"/>
          </p:cNvPicPr>
          <p:nvPr/>
        </p:nvPicPr>
        <p:blipFill>
          <a:blip r:embed="rId6"/>
          <a:stretch>
            <a:fillRect/>
          </a:stretch>
        </p:blipFill>
        <p:spPr>
          <a:xfrm>
            <a:off x="175260" y="3237807"/>
            <a:ext cx="3125586" cy="3064972"/>
          </a:xfrm>
          <a:prstGeom prst="rect">
            <a:avLst/>
          </a:prstGeom>
        </p:spPr>
      </p:pic>
      <p:pic>
        <p:nvPicPr>
          <p:cNvPr id="17" name="Picture 16">
            <a:extLst>
              <a:ext uri="{FF2B5EF4-FFF2-40B4-BE49-F238E27FC236}">
                <a16:creationId xmlns:a16="http://schemas.microsoft.com/office/drawing/2014/main" id="{2776287C-4908-1E7B-65C0-09DC80C7FF8C}"/>
              </a:ext>
            </a:extLst>
          </p:cNvPr>
          <p:cNvPicPr>
            <a:picLocks noChangeAspect="1"/>
          </p:cNvPicPr>
          <p:nvPr/>
        </p:nvPicPr>
        <p:blipFill>
          <a:blip r:embed="rId7"/>
          <a:stretch>
            <a:fillRect/>
          </a:stretch>
        </p:blipFill>
        <p:spPr>
          <a:xfrm>
            <a:off x="9390075" y="4541520"/>
            <a:ext cx="2128825" cy="1706880"/>
          </a:xfrm>
          <a:prstGeom prst="rect">
            <a:avLst/>
          </a:prstGeom>
        </p:spPr>
      </p:pic>
      <p:pic>
        <p:nvPicPr>
          <p:cNvPr id="19" name="Picture 18">
            <a:extLst>
              <a:ext uri="{FF2B5EF4-FFF2-40B4-BE49-F238E27FC236}">
                <a16:creationId xmlns:a16="http://schemas.microsoft.com/office/drawing/2014/main" id="{3C71D070-9555-14A6-1492-C07A5405A197}"/>
              </a:ext>
            </a:extLst>
          </p:cNvPr>
          <p:cNvPicPr>
            <a:picLocks noChangeAspect="1"/>
          </p:cNvPicPr>
          <p:nvPr/>
        </p:nvPicPr>
        <p:blipFill>
          <a:blip r:embed="rId8"/>
          <a:stretch>
            <a:fillRect/>
          </a:stretch>
        </p:blipFill>
        <p:spPr>
          <a:xfrm>
            <a:off x="4006884" y="1852811"/>
            <a:ext cx="4083016" cy="3201789"/>
          </a:xfrm>
          <a:prstGeom prst="rect">
            <a:avLst/>
          </a:prstGeom>
        </p:spPr>
      </p:pic>
      <p:pic>
        <p:nvPicPr>
          <p:cNvPr id="23" name="Picture 22">
            <a:extLst>
              <a:ext uri="{FF2B5EF4-FFF2-40B4-BE49-F238E27FC236}">
                <a16:creationId xmlns:a16="http://schemas.microsoft.com/office/drawing/2014/main" id="{F15C33CE-7865-85A2-793D-672D2E42CE52}"/>
              </a:ext>
            </a:extLst>
          </p:cNvPr>
          <p:cNvPicPr>
            <a:picLocks noChangeAspect="1"/>
          </p:cNvPicPr>
          <p:nvPr/>
        </p:nvPicPr>
        <p:blipFill>
          <a:blip r:embed="rId9"/>
          <a:stretch>
            <a:fillRect/>
          </a:stretch>
        </p:blipFill>
        <p:spPr>
          <a:xfrm>
            <a:off x="1199990" y="1752599"/>
            <a:ext cx="1570322" cy="1335193"/>
          </a:xfrm>
          <a:prstGeom prst="rect">
            <a:avLst/>
          </a:prstGeom>
        </p:spPr>
      </p:pic>
      <p:sp>
        <p:nvSpPr>
          <p:cNvPr id="24" name="TextBox 23">
            <a:extLst>
              <a:ext uri="{FF2B5EF4-FFF2-40B4-BE49-F238E27FC236}">
                <a16:creationId xmlns:a16="http://schemas.microsoft.com/office/drawing/2014/main" id="{1DB1FD90-1A39-840E-365C-CD0C0BAFF46F}"/>
              </a:ext>
            </a:extLst>
          </p:cNvPr>
          <p:cNvSpPr txBox="1"/>
          <p:nvPr/>
        </p:nvSpPr>
        <p:spPr>
          <a:xfrm>
            <a:off x="1438275" y="2812534"/>
            <a:ext cx="1437660" cy="523220"/>
          </a:xfrm>
          <a:prstGeom prst="rect">
            <a:avLst/>
          </a:prstGeom>
          <a:noFill/>
        </p:spPr>
        <p:txBody>
          <a:bodyPr wrap="square">
            <a:spAutoFit/>
          </a:bodyPr>
          <a:lstStyle/>
          <a:p>
            <a:r>
              <a:rPr lang="en-US" sz="2800" dirty="0" err="1"/>
              <a:t>QuLab</a:t>
            </a:r>
            <a:endParaRPr lang="en-US" sz="2800" dirty="0"/>
          </a:p>
        </p:txBody>
      </p:sp>
      <p:pic>
        <p:nvPicPr>
          <p:cNvPr id="26" name="Picture 25">
            <a:extLst>
              <a:ext uri="{FF2B5EF4-FFF2-40B4-BE49-F238E27FC236}">
                <a16:creationId xmlns:a16="http://schemas.microsoft.com/office/drawing/2014/main" id="{17D5BAD3-6A62-597A-AA5B-C06EE33D2DAC}"/>
              </a:ext>
            </a:extLst>
          </p:cNvPr>
          <p:cNvPicPr>
            <a:picLocks noChangeAspect="1"/>
          </p:cNvPicPr>
          <p:nvPr/>
        </p:nvPicPr>
        <p:blipFill>
          <a:blip r:embed="rId10"/>
          <a:stretch>
            <a:fillRect/>
          </a:stretch>
        </p:blipFill>
        <p:spPr>
          <a:xfrm>
            <a:off x="8502650" y="2375622"/>
            <a:ext cx="2991193" cy="1929677"/>
          </a:xfrm>
          <a:prstGeom prst="rect">
            <a:avLst/>
          </a:prstGeom>
        </p:spPr>
      </p:pic>
      <p:sp>
        <p:nvSpPr>
          <p:cNvPr id="27" name="TextBox 26">
            <a:extLst>
              <a:ext uri="{FF2B5EF4-FFF2-40B4-BE49-F238E27FC236}">
                <a16:creationId xmlns:a16="http://schemas.microsoft.com/office/drawing/2014/main" id="{AEF9F4B7-2732-080C-2419-8EB8D591349D}"/>
              </a:ext>
            </a:extLst>
          </p:cNvPr>
          <p:cNvSpPr txBox="1"/>
          <p:nvPr/>
        </p:nvSpPr>
        <p:spPr>
          <a:xfrm>
            <a:off x="9020175" y="1948934"/>
            <a:ext cx="2704793" cy="523220"/>
          </a:xfrm>
          <a:prstGeom prst="rect">
            <a:avLst/>
          </a:prstGeom>
          <a:noFill/>
        </p:spPr>
        <p:txBody>
          <a:bodyPr wrap="square">
            <a:spAutoFit/>
          </a:bodyPr>
          <a:lstStyle/>
          <a:p>
            <a:r>
              <a:rPr lang="en-US" sz="2800" dirty="0"/>
              <a:t>Energy surface</a:t>
            </a:r>
          </a:p>
        </p:txBody>
      </p:sp>
    </p:spTree>
    <p:extLst>
      <p:ext uri="{BB962C8B-B14F-4D97-AF65-F5344CB8AC3E}">
        <p14:creationId xmlns:p14="http://schemas.microsoft.com/office/powerpoint/2010/main" val="1168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C871-823D-F936-10A5-ABD5BF69C08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4FCEB0C-000A-F859-EAF7-4F9352697AA0}"/>
              </a:ext>
            </a:extLst>
          </p:cNvPr>
          <p:cNvPicPr>
            <a:picLocks noChangeAspect="1"/>
          </p:cNvPicPr>
          <p:nvPr/>
        </p:nvPicPr>
        <p:blipFill>
          <a:blip r:embed="rId3"/>
          <a:stretch>
            <a:fillRect/>
          </a:stretch>
        </p:blipFill>
        <p:spPr>
          <a:xfrm>
            <a:off x="10122087" y="1548384"/>
            <a:ext cx="1826045" cy="1516854"/>
          </a:xfrm>
          <a:prstGeom prst="rect">
            <a:avLst/>
          </a:prstGeom>
        </p:spPr>
      </p:pic>
      <p:pic>
        <p:nvPicPr>
          <p:cNvPr id="9" name="Picture 8">
            <a:extLst>
              <a:ext uri="{FF2B5EF4-FFF2-40B4-BE49-F238E27FC236}">
                <a16:creationId xmlns:a16="http://schemas.microsoft.com/office/drawing/2014/main" id="{1D18C7E6-2A74-77A3-3076-2E17290006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903" r="92014">
                        <a14:foregroundMark x1="9028" y1="85000" x2="7292" y2="88000"/>
                        <a14:foregroundMark x1="91319" y1="23500" x2="92361" y2="22000"/>
                        <a14:foregroundMark x1="6250" y1="88500" x2="5903" y2="88500"/>
                      </a14:backgroundRemoval>
                    </a14:imgEffect>
                  </a14:imgLayer>
                </a14:imgProps>
              </a:ext>
            </a:extLst>
          </a:blip>
          <a:stretch>
            <a:fillRect/>
          </a:stretch>
        </p:blipFill>
        <p:spPr>
          <a:xfrm rot="9872111" flipV="1">
            <a:off x="9670546" y="1332716"/>
            <a:ext cx="1069450" cy="742674"/>
          </a:xfrm>
          <a:prstGeom prst="rect">
            <a:avLst/>
          </a:prstGeom>
        </p:spPr>
      </p:pic>
      <p:pic>
        <p:nvPicPr>
          <p:cNvPr id="16" name="Picture 15">
            <a:extLst>
              <a:ext uri="{FF2B5EF4-FFF2-40B4-BE49-F238E27FC236}">
                <a16:creationId xmlns:a16="http://schemas.microsoft.com/office/drawing/2014/main" id="{889CCB7B-D62A-79A0-EC83-7B40C1DD8E53}"/>
              </a:ext>
            </a:extLst>
          </p:cNvPr>
          <p:cNvPicPr>
            <a:picLocks noChangeAspect="1"/>
          </p:cNvPicPr>
          <p:nvPr/>
        </p:nvPicPr>
        <p:blipFill>
          <a:blip r:embed="rId6"/>
          <a:srcRect l="45937"/>
          <a:stretch/>
        </p:blipFill>
        <p:spPr>
          <a:xfrm>
            <a:off x="8463279" y="4885158"/>
            <a:ext cx="2801357" cy="1972842"/>
          </a:xfrm>
          <a:prstGeom prst="rect">
            <a:avLst/>
          </a:prstGeom>
        </p:spPr>
      </p:pic>
      <p:sp>
        <p:nvSpPr>
          <p:cNvPr id="15" name="Title 1">
            <a:extLst>
              <a:ext uri="{FF2B5EF4-FFF2-40B4-BE49-F238E27FC236}">
                <a16:creationId xmlns:a16="http://schemas.microsoft.com/office/drawing/2014/main" id="{8739C492-62D7-9A55-5A91-5D7EC886CB2A}"/>
              </a:ext>
            </a:extLst>
          </p:cNvPr>
          <p:cNvSpPr>
            <a:spLocks noGrp="1"/>
          </p:cNvSpPr>
          <p:nvPr>
            <p:ph type="title"/>
          </p:nvPr>
        </p:nvSpPr>
        <p:spPr>
          <a:ln>
            <a:solidFill>
              <a:schemeClr val="tx1"/>
            </a:solidFill>
          </a:ln>
          <a:effectLst>
            <a:glow rad="63500">
              <a:schemeClr val="accent3">
                <a:satMod val="175000"/>
                <a:alpha val="40000"/>
              </a:schemeClr>
            </a:glow>
            <a:outerShdw blurRad="50800" dist="38100" dir="10800000" algn="r" rotWithShape="0">
              <a:prstClr val="black">
                <a:alpha val="40000"/>
              </a:prstClr>
            </a:outerShdw>
          </a:effectLst>
        </p:spPr>
        <p:txBody>
          <a:bodyPr/>
          <a:lstStyle/>
          <a:p>
            <a:r>
              <a:rPr lang="en-US" dirty="0"/>
              <a:t>Semiclassical analysis – QPT &amp; ESQPT </a:t>
            </a:r>
          </a:p>
        </p:txBody>
      </p:sp>
      <p:sp>
        <p:nvSpPr>
          <p:cNvPr id="4" name="Date Placeholder 3">
            <a:extLst>
              <a:ext uri="{FF2B5EF4-FFF2-40B4-BE49-F238E27FC236}">
                <a16:creationId xmlns:a16="http://schemas.microsoft.com/office/drawing/2014/main" id="{3AB07C94-39DD-C540-FE9A-84CDE495AD99}"/>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5" name="Footer Placeholder 4">
            <a:extLst>
              <a:ext uri="{FF2B5EF4-FFF2-40B4-BE49-F238E27FC236}">
                <a16:creationId xmlns:a16="http://schemas.microsoft.com/office/drawing/2014/main" id="{75938F27-1B09-AED2-0787-0474FC5FCDE5}"/>
              </a:ext>
            </a:extLst>
          </p:cNvPr>
          <p:cNvSpPr>
            <a:spLocks noGrp="1"/>
          </p:cNvSpPr>
          <p:nvPr>
            <p:ph type="ftr" sz="quarter" idx="11"/>
          </p:nvPr>
        </p:nvSpPr>
        <p:spPr/>
        <p:txBody>
          <a:bodyPr/>
          <a:lstStyle/>
          <a:p>
            <a:r>
              <a:rPr lang="pt-BR" dirty="0"/>
              <a:t>QPT &amp; ESQPT</a:t>
            </a:r>
          </a:p>
        </p:txBody>
      </p:sp>
      <p:sp>
        <p:nvSpPr>
          <p:cNvPr id="6" name="Slide Number Placeholder 5">
            <a:extLst>
              <a:ext uri="{FF2B5EF4-FFF2-40B4-BE49-F238E27FC236}">
                <a16:creationId xmlns:a16="http://schemas.microsoft.com/office/drawing/2014/main" id="{F30FE6B6-5D57-5DD9-1EC0-9C340719D3D6}"/>
              </a:ext>
            </a:extLst>
          </p:cNvPr>
          <p:cNvSpPr>
            <a:spLocks noGrp="1"/>
          </p:cNvSpPr>
          <p:nvPr>
            <p:ph type="sldNum" sz="quarter" idx="12"/>
          </p:nvPr>
        </p:nvSpPr>
        <p:spPr/>
        <p:txBody>
          <a:bodyPr/>
          <a:lstStyle/>
          <a:p>
            <a:fld id="{D189AB06-270D-4054-9D3B-4FFAB272D9CB}" type="slidenum">
              <a:rPr lang="pt-BR" smtClean="0"/>
              <a:t>23</a:t>
            </a:fld>
            <a:endParaRPr lang="pt-BR"/>
          </a:p>
        </p:txBody>
      </p:sp>
      <p:pic>
        <p:nvPicPr>
          <p:cNvPr id="3" name="Picture 2">
            <a:extLst>
              <a:ext uri="{FF2B5EF4-FFF2-40B4-BE49-F238E27FC236}">
                <a16:creationId xmlns:a16="http://schemas.microsoft.com/office/drawing/2014/main" id="{1409A00D-AC71-C31A-38CC-EAF0F3EF935A}"/>
              </a:ext>
            </a:extLst>
          </p:cNvPr>
          <p:cNvPicPr>
            <a:picLocks noChangeAspect="1"/>
          </p:cNvPicPr>
          <p:nvPr/>
        </p:nvPicPr>
        <p:blipFill>
          <a:blip r:embed="rId7"/>
          <a:stretch>
            <a:fillRect/>
          </a:stretch>
        </p:blipFill>
        <p:spPr>
          <a:xfrm>
            <a:off x="10429875" y="0"/>
            <a:ext cx="1762125" cy="761651"/>
          </a:xfrm>
          <a:prstGeom prst="rect">
            <a:avLst/>
          </a:prstGeom>
        </p:spPr>
      </p:pic>
      <p:pic>
        <p:nvPicPr>
          <p:cNvPr id="7" name="Picture 6">
            <a:extLst>
              <a:ext uri="{FF2B5EF4-FFF2-40B4-BE49-F238E27FC236}">
                <a16:creationId xmlns:a16="http://schemas.microsoft.com/office/drawing/2014/main" id="{11784C79-68FC-19D4-BA25-8E6FA18FC43B}"/>
              </a:ext>
            </a:extLst>
          </p:cNvPr>
          <p:cNvPicPr>
            <a:picLocks noChangeAspect="1"/>
          </p:cNvPicPr>
          <p:nvPr/>
        </p:nvPicPr>
        <p:blipFill>
          <a:blip r:embed="rId8"/>
          <a:stretch>
            <a:fillRect/>
          </a:stretch>
        </p:blipFill>
        <p:spPr>
          <a:xfrm>
            <a:off x="2788242" y="3322030"/>
            <a:ext cx="5598324" cy="2664242"/>
          </a:xfrm>
          <a:prstGeom prst="rect">
            <a:avLst/>
          </a:prstGeom>
        </p:spPr>
      </p:pic>
      <p:pic>
        <p:nvPicPr>
          <p:cNvPr id="10" name="Picture 9">
            <a:extLst>
              <a:ext uri="{FF2B5EF4-FFF2-40B4-BE49-F238E27FC236}">
                <a16:creationId xmlns:a16="http://schemas.microsoft.com/office/drawing/2014/main" id="{851B1586-086F-C382-942A-465A862D3E59}"/>
              </a:ext>
            </a:extLst>
          </p:cNvPr>
          <p:cNvPicPr>
            <a:picLocks noChangeAspect="1"/>
          </p:cNvPicPr>
          <p:nvPr/>
        </p:nvPicPr>
        <p:blipFill>
          <a:blip r:embed="rId9"/>
          <a:srcRect r="49435"/>
          <a:stretch/>
        </p:blipFill>
        <p:spPr>
          <a:xfrm>
            <a:off x="-86984" y="3147327"/>
            <a:ext cx="2533364" cy="1884942"/>
          </a:xfrm>
          <a:prstGeom prst="rect">
            <a:avLst/>
          </a:prstGeom>
        </p:spPr>
      </p:pic>
      <p:pic>
        <p:nvPicPr>
          <p:cNvPr id="12" name="Picture 11">
            <a:extLst>
              <a:ext uri="{FF2B5EF4-FFF2-40B4-BE49-F238E27FC236}">
                <a16:creationId xmlns:a16="http://schemas.microsoft.com/office/drawing/2014/main" id="{27515172-DD7D-5C1B-0A57-B63F2EBCD92A}"/>
              </a:ext>
            </a:extLst>
          </p:cNvPr>
          <p:cNvPicPr>
            <a:picLocks noChangeAspect="1"/>
          </p:cNvPicPr>
          <p:nvPr/>
        </p:nvPicPr>
        <p:blipFill>
          <a:blip r:embed="rId6"/>
          <a:srcRect r="54554"/>
          <a:stretch/>
        </p:blipFill>
        <p:spPr>
          <a:xfrm>
            <a:off x="8601701" y="3012205"/>
            <a:ext cx="2354843" cy="197284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E193BCB-D4FB-AA7D-E29F-12A42580696A}"/>
                  </a:ext>
                </a:extLst>
              </p:cNvPr>
              <p:cNvSpPr txBox="1"/>
              <p:nvPr/>
            </p:nvSpPr>
            <p:spPr>
              <a:xfrm>
                <a:off x="829056" y="2199342"/>
                <a:ext cx="8151113" cy="645048"/>
              </a:xfrm>
              <a:prstGeom prst="rect">
                <a:avLst/>
              </a:prstGeom>
              <a:noFill/>
              <a:ln w="38100">
                <a:solidFill>
                  <a:srgbClr val="0070C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𝐻</m:t>
                              </m:r>
                            </m:e>
                          </m:acc>
                        </m:e>
                        <m:sub>
                          <m:r>
                            <a:rPr lang="en-US" sz="2400" b="0" i="1" dirty="0" smtClean="0">
                              <a:latin typeface="Cambria Math" panose="02040503050406030204" pitchFamily="18" charset="0"/>
                            </a:rPr>
                            <m:t>𝑒𝑓𝑓</m:t>
                          </m:r>
                        </m:sub>
                      </m:sSub>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𝜇</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𝜇</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𝜇</m:t>
                              </m:r>
                            </m:sup>
                          </m:sSup>
                        </m:e>
                      </m:d>
                      <m:r>
                        <a:rPr lang="en-US" sz="2400" b="0" i="1" dirty="0" smtClean="0">
                          <a:latin typeface="Cambria Math" panose="02040503050406030204" pitchFamily="18" charset="0"/>
                        </a:rPr>
                        <m:t>,  </m:t>
                      </m:r>
                      <m:r>
                        <a:rPr lang="en-US" sz="2400" b="0" i="1" dirty="0" smtClean="0">
                          <a:latin typeface="Cambria Math" panose="02040503050406030204" pitchFamily="18" charset="0"/>
                        </a:rPr>
                        <m:t>𝜇</m:t>
                      </m:r>
                      <m:r>
                        <a:rPr lang="en-US" sz="2400" b="0" i="1" dirty="0" smtClean="0">
                          <a:latin typeface="Cambria Math" panose="02040503050406030204" pitchFamily="18" charset="0"/>
                        </a:rPr>
                        <m:t>=1,2,3,4</m:t>
                      </m:r>
                    </m:oMath>
                  </m:oMathPara>
                </a14:m>
                <a:endParaRPr lang="en-US" sz="2800" b="0" dirty="0"/>
              </a:p>
            </p:txBody>
          </p:sp>
        </mc:Choice>
        <mc:Fallback xmlns="">
          <p:sp>
            <p:nvSpPr>
              <p:cNvPr id="13" name="TextBox 12">
                <a:extLst>
                  <a:ext uri="{FF2B5EF4-FFF2-40B4-BE49-F238E27FC236}">
                    <a16:creationId xmlns:a16="http://schemas.microsoft.com/office/drawing/2014/main" id="{0E193BCB-D4FB-AA7D-E29F-12A42580696A}"/>
                  </a:ext>
                </a:extLst>
              </p:cNvPr>
              <p:cNvSpPr txBox="1">
                <a:spLocks noRot="1" noChangeAspect="1" noMove="1" noResize="1" noEditPoints="1" noAdjustHandles="1" noChangeArrowheads="1" noChangeShapeType="1" noTextEdit="1"/>
              </p:cNvSpPr>
              <p:nvPr/>
            </p:nvSpPr>
            <p:spPr>
              <a:xfrm>
                <a:off x="829056" y="2199342"/>
                <a:ext cx="8151113" cy="645048"/>
              </a:xfrm>
              <a:prstGeom prst="rect">
                <a:avLst/>
              </a:prstGeom>
              <a:blipFill>
                <a:blip r:embed="rId10"/>
                <a:stretch>
                  <a:fillRect/>
                </a:stretch>
              </a:blipFill>
              <a:ln w="38100">
                <a:solidFill>
                  <a:srgbClr val="0070C0"/>
                </a:solid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22E22426-BA83-4FC1-B9BA-4B993D3E4F6E}"/>
              </a:ext>
            </a:extLst>
          </p:cNvPr>
          <p:cNvPicPr>
            <a:picLocks noChangeAspect="1"/>
          </p:cNvPicPr>
          <p:nvPr/>
        </p:nvPicPr>
        <p:blipFill>
          <a:blip r:embed="rId9"/>
          <a:srcRect l="50554"/>
          <a:stretch/>
        </p:blipFill>
        <p:spPr>
          <a:xfrm>
            <a:off x="0" y="4973058"/>
            <a:ext cx="2477313" cy="188494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20A72B4-4146-DEE4-1064-789057693CB5}"/>
                  </a:ext>
                </a:extLst>
              </p:cNvPr>
              <p:cNvSpPr txBox="1"/>
              <p:nvPr/>
            </p:nvSpPr>
            <p:spPr>
              <a:xfrm>
                <a:off x="8495621" y="1705864"/>
                <a:ext cx="183422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𝜔</m:t>
                          </m:r>
                        </m:e>
                        <m:sub>
                          <m:r>
                            <a:rPr lang="en-US" sz="2400" b="0" i="1" dirty="0" smtClean="0">
                              <a:latin typeface="Cambria Math" panose="02040503050406030204" pitchFamily="18" charset="0"/>
                            </a:rPr>
                            <m:t>𝑑</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𝜇</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𝜔</m:t>
                          </m:r>
                        </m:e>
                        <m:sub>
                          <m:r>
                            <a:rPr lang="en-US" sz="2400" b="0" i="1" dirty="0" smtClean="0">
                              <a:latin typeface="Cambria Math" panose="02040503050406030204" pitchFamily="18" charset="0"/>
                            </a:rPr>
                            <m:t>𝑎</m:t>
                          </m:r>
                        </m:sub>
                      </m:sSub>
                    </m:oMath>
                  </m:oMathPara>
                </a14:m>
                <a:endParaRPr lang="en-US" sz="2800" dirty="0"/>
              </a:p>
            </p:txBody>
          </p:sp>
        </mc:Choice>
        <mc:Fallback xmlns="">
          <p:sp>
            <p:nvSpPr>
              <p:cNvPr id="11" name="TextBox 10">
                <a:extLst>
                  <a:ext uri="{FF2B5EF4-FFF2-40B4-BE49-F238E27FC236}">
                    <a16:creationId xmlns:a16="http://schemas.microsoft.com/office/drawing/2014/main" id="{E20A72B4-4146-DEE4-1064-789057693CB5}"/>
                  </a:ext>
                </a:extLst>
              </p:cNvPr>
              <p:cNvSpPr txBox="1">
                <a:spLocks noRot="1" noChangeAspect="1" noMove="1" noResize="1" noEditPoints="1" noAdjustHandles="1" noChangeArrowheads="1" noChangeShapeType="1" noTextEdit="1"/>
              </p:cNvSpPr>
              <p:nvPr/>
            </p:nvSpPr>
            <p:spPr>
              <a:xfrm>
                <a:off x="8495621" y="1705864"/>
                <a:ext cx="1834223" cy="461665"/>
              </a:xfrm>
              <a:prstGeom prst="rect">
                <a:avLst/>
              </a:prstGeom>
              <a:blipFill>
                <a:blip r:embed="rId11"/>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FFE841-F044-C479-C126-1688D1F746B0}"/>
                  </a:ext>
                </a:extLst>
              </p:cNvPr>
              <p:cNvSpPr txBox="1"/>
              <p:nvPr/>
            </p:nvSpPr>
            <p:spPr>
              <a:xfrm>
                <a:off x="853440" y="2906006"/>
                <a:ext cx="8442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𝜇</m:t>
                      </m:r>
                      <m:r>
                        <a:rPr lang="en-US" sz="1800" b="0" i="1" dirty="0" smtClean="0">
                          <a:latin typeface="Cambria Math" panose="02040503050406030204" pitchFamily="18" charset="0"/>
                        </a:rPr>
                        <m:t>=1</m:t>
                      </m:r>
                    </m:oMath>
                  </m:oMathPara>
                </a14:m>
                <a:endParaRPr lang="en-US" dirty="0"/>
              </a:p>
            </p:txBody>
          </p:sp>
        </mc:Choice>
        <mc:Fallback xmlns="">
          <p:sp>
            <p:nvSpPr>
              <p:cNvPr id="18" name="TextBox 17">
                <a:extLst>
                  <a:ext uri="{FF2B5EF4-FFF2-40B4-BE49-F238E27FC236}">
                    <a16:creationId xmlns:a16="http://schemas.microsoft.com/office/drawing/2014/main" id="{3DFFE841-F044-C479-C126-1688D1F746B0}"/>
                  </a:ext>
                </a:extLst>
              </p:cNvPr>
              <p:cNvSpPr txBox="1">
                <a:spLocks noRot="1" noChangeAspect="1" noMove="1" noResize="1" noEditPoints="1" noAdjustHandles="1" noChangeArrowheads="1" noChangeShapeType="1" noTextEdit="1"/>
              </p:cNvSpPr>
              <p:nvPr/>
            </p:nvSpPr>
            <p:spPr>
              <a:xfrm>
                <a:off x="853440" y="2906006"/>
                <a:ext cx="844296" cy="369332"/>
              </a:xfrm>
              <a:prstGeom prst="rect">
                <a:avLst/>
              </a:prstGeom>
              <a:blipFill>
                <a:blip r:embed="rId12"/>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C4EA572-724D-A1CD-8F7F-4825CEB7CFE8}"/>
                  </a:ext>
                </a:extLst>
              </p:cNvPr>
              <p:cNvSpPr txBox="1"/>
              <p:nvPr/>
            </p:nvSpPr>
            <p:spPr>
              <a:xfrm>
                <a:off x="5248656" y="3082790"/>
                <a:ext cx="8442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𝜇</m:t>
                      </m:r>
                      <m:r>
                        <a:rPr lang="en-US" sz="1800" b="0" i="1" dirty="0" smtClean="0">
                          <a:latin typeface="Cambria Math" panose="02040503050406030204" pitchFamily="18" charset="0"/>
                        </a:rPr>
                        <m:t>=3</m:t>
                      </m:r>
                    </m:oMath>
                  </m:oMathPara>
                </a14:m>
                <a:endParaRPr lang="en-US" dirty="0"/>
              </a:p>
            </p:txBody>
          </p:sp>
        </mc:Choice>
        <mc:Fallback xmlns="">
          <p:sp>
            <p:nvSpPr>
              <p:cNvPr id="19" name="TextBox 18">
                <a:extLst>
                  <a:ext uri="{FF2B5EF4-FFF2-40B4-BE49-F238E27FC236}">
                    <a16:creationId xmlns:a16="http://schemas.microsoft.com/office/drawing/2014/main" id="{FC4EA572-724D-A1CD-8F7F-4825CEB7CFE8}"/>
                  </a:ext>
                </a:extLst>
              </p:cNvPr>
              <p:cNvSpPr txBox="1">
                <a:spLocks noRot="1" noChangeAspect="1" noMove="1" noResize="1" noEditPoints="1" noAdjustHandles="1" noChangeArrowheads="1" noChangeShapeType="1" noTextEdit="1"/>
              </p:cNvSpPr>
              <p:nvPr/>
            </p:nvSpPr>
            <p:spPr>
              <a:xfrm>
                <a:off x="5248656" y="3082790"/>
                <a:ext cx="844296" cy="369332"/>
              </a:xfrm>
              <a:prstGeom prst="rect">
                <a:avLst/>
              </a:prstGeom>
              <a:blipFill>
                <a:blip r:embed="rId13"/>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AA3B70D-2238-6ACF-61B0-796E7CA9D097}"/>
                  </a:ext>
                </a:extLst>
              </p:cNvPr>
              <p:cNvSpPr txBox="1"/>
              <p:nvPr/>
            </p:nvSpPr>
            <p:spPr>
              <a:xfrm>
                <a:off x="9521952" y="2784086"/>
                <a:ext cx="8442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𝜇</m:t>
                      </m:r>
                      <m:r>
                        <a:rPr lang="en-US" sz="1800" b="0" i="1" dirty="0" smtClean="0">
                          <a:latin typeface="Cambria Math" panose="02040503050406030204" pitchFamily="18" charset="0"/>
                        </a:rPr>
                        <m:t>=4</m:t>
                      </m:r>
                    </m:oMath>
                  </m:oMathPara>
                </a14:m>
                <a:endParaRPr lang="en-US" dirty="0"/>
              </a:p>
            </p:txBody>
          </p:sp>
        </mc:Choice>
        <mc:Fallback xmlns="">
          <p:sp>
            <p:nvSpPr>
              <p:cNvPr id="20" name="TextBox 19">
                <a:extLst>
                  <a:ext uri="{FF2B5EF4-FFF2-40B4-BE49-F238E27FC236}">
                    <a16:creationId xmlns:a16="http://schemas.microsoft.com/office/drawing/2014/main" id="{3AA3B70D-2238-6ACF-61B0-796E7CA9D097}"/>
                  </a:ext>
                </a:extLst>
              </p:cNvPr>
              <p:cNvSpPr txBox="1">
                <a:spLocks noRot="1" noChangeAspect="1" noMove="1" noResize="1" noEditPoints="1" noAdjustHandles="1" noChangeArrowheads="1" noChangeShapeType="1" noTextEdit="1"/>
              </p:cNvSpPr>
              <p:nvPr/>
            </p:nvSpPr>
            <p:spPr>
              <a:xfrm>
                <a:off x="9521952" y="2784086"/>
                <a:ext cx="844296" cy="369332"/>
              </a:xfrm>
              <a:prstGeom prst="rect">
                <a:avLst/>
              </a:prstGeom>
              <a:blipFill>
                <a:blip r:embed="rId14"/>
                <a:stretch>
                  <a:fillRect b="-5000"/>
                </a:stretch>
              </a:blipFill>
            </p:spPr>
            <p:txBody>
              <a:bodyPr/>
              <a:lstStyle/>
              <a:p>
                <a:r>
                  <a:rPr lang="en-US">
                    <a:noFill/>
                  </a:rPr>
                  <a:t> </a:t>
                </a:r>
              </a:p>
            </p:txBody>
          </p:sp>
        </mc:Fallback>
      </mc:AlternateContent>
      <p:sp>
        <p:nvSpPr>
          <p:cNvPr id="21" name="Footer Placeholder 4">
            <a:extLst>
              <a:ext uri="{FF2B5EF4-FFF2-40B4-BE49-F238E27FC236}">
                <a16:creationId xmlns:a16="http://schemas.microsoft.com/office/drawing/2014/main" id="{5651BF3B-C391-9515-14C8-C7B7DEB3C99A}"/>
              </a:ext>
            </a:extLst>
          </p:cNvPr>
          <p:cNvSpPr txBox="1">
            <a:spLocks/>
          </p:cNvSpPr>
          <p:nvPr/>
        </p:nvSpPr>
        <p:spPr>
          <a:xfrm>
            <a:off x="4514344" y="6002786"/>
            <a:ext cx="2986730" cy="365125"/>
          </a:xfrm>
          <a:prstGeom prst="rect">
            <a:avLst/>
          </a:prstGeom>
          <a:solidFill>
            <a:schemeClr val="bg2">
              <a:lumMod val="90000"/>
            </a:schemeClr>
          </a:solidFill>
          <a:ln>
            <a:solidFill>
              <a:srgbClr val="FFFF00"/>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tx1"/>
                </a:solidFill>
                <a:hlinkClick r:id="rId15">
                  <a:extLst>
                    <a:ext uri="{A12FA001-AC4F-418D-AE19-62706E023703}">
                      <ahyp:hlinkClr xmlns:ahyp="http://schemas.microsoft.com/office/drawing/2018/hyperlinkcolor" val="tx"/>
                    </a:ext>
                  </a:extLst>
                </a:hlinkClick>
              </a:rPr>
              <a:t>arXiv:2504.15347v1</a:t>
            </a:r>
            <a:endParaRPr lang="en-US" sz="1600" b="1" dirty="0">
              <a:solidFill>
                <a:schemeClr val="tx1"/>
              </a:solidFill>
            </a:endParaRPr>
          </a:p>
        </p:txBody>
      </p:sp>
    </p:spTree>
    <p:extLst>
      <p:ext uri="{BB962C8B-B14F-4D97-AF65-F5344CB8AC3E}">
        <p14:creationId xmlns:p14="http://schemas.microsoft.com/office/powerpoint/2010/main" val="160162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200B7-B124-1499-0DC7-6FA745003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F616F-5069-B750-4171-235DF52A112D}"/>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7437C357-9BAC-EFA5-7EFC-D9FF8ED76B1E}"/>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E48A09F3-8FB4-30A5-226E-6A7D1AA397A9}"/>
              </a:ext>
            </a:extLst>
          </p:cNvPr>
          <p:cNvSpPr>
            <a:spLocks noGrp="1"/>
          </p:cNvSpPr>
          <p:nvPr>
            <p:ph type="sldNum" sz="quarter" idx="12"/>
          </p:nvPr>
        </p:nvSpPr>
        <p:spPr/>
        <p:txBody>
          <a:bodyPr/>
          <a:lstStyle/>
          <a:p>
            <a:fld id="{D189AB06-270D-4054-9D3B-4FFAB272D9CB}" type="slidenum">
              <a:rPr lang="pt-BR" smtClean="0"/>
              <a:t>3</a:t>
            </a:fld>
            <a:endParaRPr lang="pt-BR"/>
          </a:p>
        </p:txBody>
      </p:sp>
      <p:pic>
        <p:nvPicPr>
          <p:cNvPr id="7" name="Picture 6">
            <a:extLst>
              <a:ext uri="{FF2B5EF4-FFF2-40B4-BE49-F238E27FC236}">
                <a16:creationId xmlns:a16="http://schemas.microsoft.com/office/drawing/2014/main" id="{1624CD03-808E-6527-390A-C3768B073343}"/>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62BF7E-EA12-776F-174A-D1CEDEF48954}"/>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pic>
        <p:nvPicPr>
          <p:cNvPr id="29" name="Picture 28">
            <a:extLst>
              <a:ext uri="{FF2B5EF4-FFF2-40B4-BE49-F238E27FC236}">
                <a16:creationId xmlns:a16="http://schemas.microsoft.com/office/drawing/2014/main" id="{57D2A997-07B2-227A-FFF7-0D10CD330B3C}"/>
              </a:ext>
            </a:extLst>
          </p:cNvPr>
          <p:cNvPicPr>
            <a:picLocks noChangeAspect="1"/>
          </p:cNvPicPr>
          <p:nvPr/>
        </p:nvPicPr>
        <p:blipFill>
          <a:blip r:embed="rId5"/>
          <a:stretch>
            <a:fillRect/>
          </a:stretch>
        </p:blipFill>
        <p:spPr>
          <a:xfrm>
            <a:off x="7877676" y="1731786"/>
            <a:ext cx="4148918" cy="1091077"/>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79FB594-455A-C153-309C-79D20D6AA4B1}"/>
                  </a:ext>
                </a:extLst>
              </p:cNvPr>
              <p:cNvSpPr txBox="1"/>
              <p:nvPr/>
            </p:nvSpPr>
            <p:spPr>
              <a:xfrm>
                <a:off x="6310562" y="1955450"/>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0" dirty="0" smtClean="0">
                          <a:latin typeface="Cambria Math" panose="02040503050406030204" pitchFamily="18" charset="0"/>
                        </a:rPr>
                        <m:t>=0</m:t>
                      </m:r>
                    </m:oMath>
                  </m:oMathPara>
                </a14:m>
                <a:endParaRPr lang="en-US" sz="2400" dirty="0"/>
              </a:p>
            </p:txBody>
          </p:sp>
        </mc:Choice>
        <mc:Fallback xmlns="">
          <p:sp>
            <p:nvSpPr>
              <p:cNvPr id="31" name="TextBox 30">
                <a:extLst>
                  <a:ext uri="{FF2B5EF4-FFF2-40B4-BE49-F238E27FC236}">
                    <a16:creationId xmlns:a16="http://schemas.microsoft.com/office/drawing/2014/main" id="{95891B48-AD17-36C6-D323-4EA89A643A28}"/>
                  </a:ext>
                </a:extLst>
              </p:cNvPr>
              <p:cNvSpPr txBox="1">
                <a:spLocks noRot="1" noChangeAspect="1" noMove="1" noResize="1" noEditPoints="1" noAdjustHandles="1" noChangeArrowheads="1" noChangeShapeType="1" noTextEdit="1"/>
              </p:cNvSpPr>
              <p:nvPr/>
            </p:nvSpPr>
            <p:spPr>
              <a:xfrm>
                <a:off x="6310562" y="1955450"/>
                <a:ext cx="1257301" cy="461665"/>
              </a:xfrm>
              <a:prstGeom prst="rect">
                <a:avLst/>
              </a:prstGeom>
              <a:blipFill>
                <a:blip r:embed="rId7"/>
                <a:stretch>
                  <a:fillRect/>
                </a:stretch>
              </a:blipFill>
              <a:ln>
                <a:solidFill>
                  <a:schemeClr val="tx1">
                    <a:lumMod val="95000"/>
                    <a:lumOff val="5000"/>
                  </a:schemeClr>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473011B7-AE9D-A7E8-07FB-8BE0621667D9}"/>
              </a:ext>
            </a:extLst>
          </p:cNvPr>
          <p:cNvSpPr/>
          <p:nvPr/>
        </p:nvSpPr>
        <p:spPr>
          <a:xfrm>
            <a:off x="5883442" y="1973179"/>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ooter Placeholder 4">
            <a:extLst>
              <a:ext uri="{FF2B5EF4-FFF2-40B4-BE49-F238E27FC236}">
                <a16:creationId xmlns:a16="http://schemas.microsoft.com/office/drawing/2014/main" id="{E09A6E50-5CAE-7310-6DD3-EC5BE9FC188B}"/>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8">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pic>
        <p:nvPicPr>
          <p:cNvPr id="9" name="Picture 8" descr="A colorful tooth with black background&#10;&#10;AI-generated content may be incorrect.">
            <a:extLst>
              <a:ext uri="{FF2B5EF4-FFF2-40B4-BE49-F238E27FC236}">
                <a16:creationId xmlns:a16="http://schemas.microsoft.com/office/drawing/2014/main" id="{989FE25D-CBEE-C5E7-889F-C3FB9DECF8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7076" y="3037668"/>
            <a:ext cx="1933991" cy="2633912"/>
          </a:xfrm>
          <a:prstGeom prst="rect">
            <a:avLst/>
          </a:prstGeom>
        </p:spPr>
      </p:pic>
      <p:sp>
        <p:nvSpPr>
          <p:cNvPr id="12" name="TextBox 11">
            <a:extLst>
              <a:ext uri="{FF2B5EF4-FFF2-40B4-BE49-F238E27FC236}">
                <a16:creationId xmlns:a16="http://schemas.microsoft.com/office/drawing/2014/main" id="{D5C85E92-83E4-74BA-FC4D-DA7790248C78}"/>
              </a:ext>
            </a:extLst>
          </p:cNvPr>
          <p:cNvSpPr txBox="1"/>
          <p:nvPr/>
        </p:nvSpPr>
        <p:spPr>
          <a:xfrm>
            <a:off x="8008793" y="695589"/>
            <a:ext cx="2526013" cy="307777"/>
          </a:xfrm>
          <a:prstGeom prst="rect">
            <a:avLst/>
          </a:prstGeom>
          <a:noFill/>
        </p:spPr>
        <p:txBody>
          <a:bodyPr wrap="none" rtlCol="0">
            <a:spAutoFit/>
          </a:bodyPr>
          <a:lstStyle/>
          <a:p>
            <a:r>
              <a:rPr lang="en-US" sz="1400" dirty="0"/>
              <a:t>Puri et al., NPJ Quantum, 2017</a:t>
            </a:r>
          </a:p>
        </p:txBody>
      </p:sp>
      <p:sp>
        <p:nvSpPr>
          <p:cNvPr id="14" name="TextBox 13">
            <a:extLst>
              <a:ext uri="{FF2B5EF4-FFF2-40B4-BE49-F238E27FC236}">
                <a16:creationId xmlns:a16="http://schemas.microsoft.com/office/drawing/2014/main" id="{0C3E56B1-83C6-A896-A486-858468AE9BAF}"/>
              </a:ext>
            </a:extLst>
          </p:cNvPr>
          <p:cNvSpPr txBox="1"/>
          <p:nvPr/>
        </p:nvSpPr>
        <p:spPr>
          <a:xfrm>
            <a:off x="7994542" y="955050"/>
            <a:ext cx="2228623" cy="307777"/>
          </a:xfrm>
          <a:prstGeom prst="rect">
            <a:avLst/>
          </a:prstGeom>
          <a:noFill/>
        </p:spPr>
        <p:txBody>
          <a:bodyPr wrap="none" rtlCol="0">
            <a:spAutoFit/>
          </a:bodyPr>
          <a:lstStyle/>
          <a:p>
            <a:r>
              <a:rPr lang="en-US" sz="1400" dirty="0"/>
              <a:t>Grimm et al., Nature, 2020</a:t>
            </a:r>
          </a:p>
        </p:txBody>
      </p:sp>
      <p:sp>
        <p:nvSpPr>
          <p:cNvPr id="15" name="TextBox 14">
            <a:extLst>
              <a:ext uri="{FF2B5EF4-FFF2-40B4-BE49-F238E27FC236}">
                <a16:creationId xmlns:a16="http://schemas.microsoft.com/office/drawing/2014/main" id="{1EDCBCDD-AE20-032C-E062-225B9FA263C9}"/>
              </a:ext>
            </a:extLst>
          </p:cNvPr>
          <p:cNvSpPr txBox="1"/>
          <p:nvPr/>
        </p:nvSpPr>
        <p:spPr>
          <a:xfrm>
            <a:off x="8001135" y="1214510"/>
            <a:ext cx="2021194" cy="307777"/>
          </a:xfrm>
          <a:prstGeom prst="rect">
            <a:avLst/>
          </a:prstGeom>
          <a:noFill/>
        </p:spPr>
        <p:txBody>
          <a:bodyPr wrap="none" rtlCol="0">
            <a:spAutoFit/>
          </a:bodyPr>
          <a:lstStyle/>
          <a:p>
            <a:r>
              <a:rPr lang="en-US" sz="1400" dirty="0"/>
              <a:t>Frattini et al., PRX, 2024</a:t>
            </a:r>
          </a:p>
        </p:txBody>
      </p:sp>
      <p:sp>
        <p:nvSpPr>
          <p:cNvPr id="16" name="TextBox 15">
            <a:extLst>
              <a:ext uri="{FF2B5EF4-FFF2-40B4-BE49-F238E27FC236}">
                <a16:creationId xmlns:a16="http://schemas.microsoft.com/office/drawing/2014/main" id="{10D07BEF-E56B-AD74-2892-08B266744B42}"/>
              </a:ext>
            </a:extLst>
          </p:cNvPr>
          <p:cNvSpPr txBox="1"/>
          <p:nvPr/>
        </p:nvSpPr>
        <p:spPr>
          <a:xfrm>
            <a:off x="8001135" y="1443110"/>
            <a:ext cx="3368679" cy="307777"/>
          </a:xfrm>
          <a:prstGeom prst="rect">
            <a:avLst/>
          </a:prstGeom>
          <a:noFill/>
        </p:spPr>
        <p:txBody>
          <a:bodyPr wrap="none" rtlCol="0">
            <a:spAutoFit/>
          </a:bodyPr>
          <a:lstStyle/>
          <a:p>
            <a:r>
              <a:rPr lang="en-US" sz="1400" dirty="0"/>
              <a:t>Carlos-Chavez et al., NPJ Quantum, 2023</a:t>
            </a:r>
          </a:p>
        </p:txBody>
      </p:sp>
    </p:spTree>
    <p:extLst>
      <p:ext uri="{BB962C8B-B14F-4D97-AF65-F5344CB8AC3E}">
        <p14:creationId xmlns:p14="http://schemas.microsoft.com/office/powerpoint/2010/main" val="251884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1050-C67C-BFD4-1E0C-1BE025830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2E0B0-1239-7B0F-4947-97E8A363D7FD}"/>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173F2531-3735-3A5D-CF18-E813DD8E53F3}"/>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DE4C05F6-EEF9-9DB4-4224-E18CD1EBC1BD}"/>
              </a:ext>
            </a:extLst>
          </p:cNvPr>
          <p:cNvSpPr>
            <a:spLocks noGrp="1"/>
          </p:cNvSpPr>
          <p:nvPr>
            <p:ph type="sldNum" sz="quarter" idx="12"/>
          </p:nvPr>
        </p:nvSpPr>
        <p:spPr/>
        <p:txBody>
          <a:bodyPr/>
          <a:lstStyle/>
          <a:p>
            <a:fld id="{D189AB06-270D-4054-9D3B-4FFAB272D9CB}" type="slidenum">
              <a:rPr lang="pt-BR" smtClean="0"/>
              <a:t>4</a:t>
            </a:fld>
            <a:endParaRPr lang="pt-BR"/>
          </a:p>
        </p:txBody>
      </p:sp>
      <p:pic>
        <p:nvPicPr>
          <p:cNvPr id="7" name="Picture 6">
            <a:extLst>
              <a:ext uri="{FF2B5EF4-FFF2-40B4-BE49-F238E27FC236}">
                <a16:creationId xmlns:a16="http://schemas.microsoft.com/office/drawing/2014/main" id="{8CD9A0A9-F05D-12A0-A307-6ED03F71757F}"/>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D39A989-28EF-51E8-64F5-F55C6A1945FF}"/>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FA54C807-B26B-2E76-E16C-61CFB44E665D}"/>
              </a:ext>
            </a:extLst>
          </p:cNvPr>
          <p:cNvSpPr txBox="1"/>
          <p:nvPr/>
        </p:nvSpPr>
        <p:spPr>
          <a:xfrm>
            <a:off x="180666" y="4038218"/>
            <a:ext cx="2271071" cy="461665"/>
          </a:xfrm>
          <a:prstGeom prst="rect">
            <a:avLst/>
          </a:prstGeom>
          <a:noFill/>
          <a:ln>
            <a:solidFill>
              <a:schemeClr val="tx1"/>
            </a:solidFill>
          </a:ln>
        </p:spPr>
        <p:txBody>
          <a:bodyPr wrap="none" rtlCol="0">
            <a:spAutoFit/>
          </a:bodyPr>
          <a:lstStyle/>
          <a:p>
            <a:r>
              <a:rPr lang="el-GR" sz="2400" dirty="0"/>
              <a:t>Δ</a:t>
            </a:r>
            <a:r>
              <a:rPr lang="en-US" sz="2400" dirty="0"/>
              <a:t>-Kerr-cat qubit</a:t>
            </a:r>
          </a:p>
        </p:txBody>
      </p:sp>
      <p:pic>
        <p:nvPicPr>
          <p:cNvPr id="29" name="Picture 28">
            <a:extLst>
              <a:ext uri="{FF2B5EF4-FFF2-40B4-BE49-F238E27FC236}">
                <a16:creationId xmlns:a16="http://schemas.microsoft.com/office/drawing/2014/main" id="{8B9A0784-6249-9563-31F8-84C0FC18A57F}"/>
              </a:ext>
            </a:extLst>
          </p:cNvPr>
          <p:cNvPicPr>
            <a:picLocks noChangeAspect="1"/>
          </p:cNvPicPr>
          <p:nvPr/>
        </p:nvPicPr>
        <p:blipFill>
          <a:blip r:embed="rId5"/>
          <a:stretch>
            <a:fillRect/>
          </a:stretch>
        </p:blipFill>
        <p:spPr>
          <a:xfrm>
            <a:off x="7877676" y="1731786"/>
            <a:ext cx="4148918" cy="1091077"/>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AC133A8-3D6F-9E68-4C5B-D866125E6649}"/>
                  </a:ext>
                </a:extLst>
              </p:cNvPr>
              <p:cNvSpPr txBox="1"/>
              <p:nvPr/>
            </p:nvSpPr>
            <p:spPr>
              <a:xfrm>
                <a:off x="6310562" y="1955450"/>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0" dirty="0" smtClean="0">
                          <a:latin typeface="Cambria Math" panose="02040503050406030204" pitchFamily="18" charset="0"/>
                        </a:rPr>
                        <m:t>=0</m:t>
                      </m:r>
                    </m:oMath>
                  </m:oMathPara>
                </a14:m>
                <a:endParaRPr lang="en-US" sz="2400" dirty="0"/>
              </a:p>
            </p:txBody>
          </p:sp>
        </mc:Choice>
        <mc:Fallback xmlns="">
          <p:sp>
            <p:nvSpPr>
              <p:cNvPr id="31" name="TextBox 30">
                <a:extLst>
                  <a:ext uri="{FF2B5EF4-FFF2-40B4-BE49-F238E27FC236}">
                    <a16:creationId xmlns:a16="http://schemas.microsoft.com/office/drawing/2014/main" id="{95891B48-AD17-36C6-D323-4EA89A643A28}"/>
                  </a:ext>
                </a:extLst>
              </p:cNvPr>
              <p:cNvSpPr txBox="1">
                <a:spLocks noRot="1" noChangeAspect="1" noMove="1" noResize="1" noEditPoints="1" noAdjustHandles="1" noChangeArrowheads="1" noChangeShapeType="1" noTextEdit="1"/>
              </p:cNvSpPr>
              <p:nvPr/>
            </p:nvSpPr>
            <p:spPr>
              <a:xfrm>
                <a:off x="6310562" y="1955450"/>
                <a:ext cx="1257301" cy="461665"/>
              </a:xfrm>
              <a:prstGeom prst="rect">
                <a:avLst/>
              </a:prstGeom>
              <a:blipFill>
                <a:blip r:embed="rId7"/>
                <a:stretch>
                  <a:fillRect/>
                </a:stretch>
              </a:blipFill>
              <a:ln>
                <a:solidFill>
                  <a:schemeClr val="tx1">
                    <a:lumMod val="95000"/>
                    <a:lumOff val="5000"/>
                  </a:schemeClr>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1ADD6672-C0E6-BD7F-7AE2-6969276E0438}"/>
              </a:ext>
            </a:extLst>
          </p:cNvPr>
          <p:cNvSpPr/>
          <p:nvPr/>
        </p:nvSpPr>
        <p:spPr>
          <a:xfrm>
            <a:off x="5883442" y="1973179"/>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4AE8F66-4B29-2EC3-74D5-4D4145F45D93}"/>
                  </a:ext>
                </a:extLst>
              </p:cNvPr>
              <p:cNvSpPr txBox="1"/>
              <p:nvPr/>
            </p:nvSpPr>
            <p:spPr>
              <a:xfrm>
                <a:off x="519363" y="2853808"/>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1" dirty="0" smtClean="0">
                          <a:latin typeface="Cambria Math" panose="02040503050406030204" pitchFamily="18" charset="0"/>
                        </a:rPr>
                        <m:t>≠</m:t>
                      </m:r>
                      <m:r>
                        <a:rPr lang="en-US" sz="2400" b="0" i="0" dirty="0" smtClean="0">
                          <a:latin typeface="Cambria Math" panose="02040503050406030204" pitchFamily="18" charset="0"/>
                        </a:rPr>
                        <m:t>0</m:t>
                      </m:r>
                    </m:oMath>
                  </m:oMathPara>
                </a14:m>
                <a:endParaRPr lang="en-US" sz="2400" dirty="0"/>
              </a:p>
            </p:txBody>
          </p:sp>
        </mc:Choice>
        <mc:Fallback xmlns="">
          <p:sp>
            <p:nvSpPr>
              <p:cNvPr id="36" name="TextBox 35">
                <a:extLst>
                  <a:ext uri="{FF2B5EF4-FFF2-40B4-BE49-F238E27FC236}">
                    <a16:creationId xmlns:a16="http://schemas.microsoft.com/office/drawing/2014/main" id="{8121FE0E-C33E-CDF5-4B97-E411339C6C97}"/>
                  </a:ext>
                </a:extLst>
              </p:cNvPr>
              <p:cNvSpPr txBox="1">
                <a:spLocks noRot="1" noChangeAspect="1" noMove="1" noResize="1" noEditPoints="1" noAdjustHandles="1" noChangeArrowheads="1" noChangeShapeType="1" noTextEdit="1"/>
              </p:cNvSpPr>
              <p:nvPr/>
            </p:nvSpPr>
            <p:spPr>
              <a:xfrm>
                <a:off x="519363" y="2853808"/>
                <a:ext cx="1257301" cy="461665"/>
              </a:xfrm>
              <a:prstGeom prst="rect">
                <a:avLst/>
              </a:prstGeom>
              <a:blipFill>
                <a:blip r:embed="rId8"/>
                <a:stretch>
                  <a:fillRect/>
                </a:stretch>
              </a:blipFill>
              <a:ln>
                <a:solidFill>
                  <a:schemeClr val="tx1">
                    <a:lumMod val="95000"/>
                    <a:lumOff val="5000"/>
                  </a:schemeClr>
                </a:solidFill>
              </a:ln>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DD08CDA8-E697-03A7-0B22-15750FDE141D}"/>
              </a:ext>
            </a:extLst>
          </p:cNvPr>
          <p:cNvSpPr/>
          <p:nvPr/>
        </p:nvSpPr>
        <p:spPr>
          <a:xfrm rot="5400000">
            <a:off x="994611" y="2366212"/>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BEDAFBB-7C27-C643-DB2A-7E0FC38CD035}"/>
              </a:ext>
            </a:extLst>
          </p:cNvPr>
          <p:cNvSpPr/>
          <p:nvPr/>
        </p:nvSpPr>
        <p:spPr>
          <a:xfrm rot="5400000">
            <a:off x="1026695" y="3481141"/>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ooter Placeholder 4">
            <a:extLst>
              <a:ext uri="{FF2B5EF4-FFF2-40B4-BE49-F238E27FC236}">
                <a16:creationId xmlns:a16="http://schemas.microsoft.com/office/drawing/2014/main" id="{53FB1BDB-3EB9-FB88-B02A-5E7484395D17}"/>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9">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239CB326-F6B8-4B42-2F97-994CD7FE4D4C}"/>
              </a:ext>
            </a:extLst>
          </p:cNvPr>
          <p:cNvSpPr txBox="1"/>
          <p:nvPr/>
        </p:nvSpPr>
        <p:spPr>
          <a:xfrm>
            <a:off x="8008793" y="695589"/>
            <a:ext cx="2526013" cy="307777"/>
          </a:xfrm>
          <a:prstGeom prst="rect">
            <a:avLst/>
          </a:prstGeom>
          <a:noFill/>
        </p:spPr>
        <p:txBody>
          <a:bodyPr wrap="none" rtlCol="0">
            <a:spAutoFit/>
          </a:bodyPr>
          <a:lstStyle/>
          <a:p>
            <a:r>
              <a:rPr lang="en-US" sz="1400" dirty="0"/>
              <a:t>Puri et al., NPJ Quantum, 2017</a:t>
            </a:r>
          </a:p>
        </p:txBody>
      </p:sp>
      <p:sp>
        <p:nvSpPr>
          <p:cNvPr id="8" name="TextBox 7">
            <a:extLst>
              <a:ext uri="{FF2B5EF4-FFF2-40B4-BE49-F238E27FC236}">
                <a16:creationId xmlns:a16="http://schemas.microsoft.com/office/drawing/2014/main" id="{06BBAE02-A5EE-BABF-B6A9-F93C30E2C40B}"/>
              </a:ext>
            </a:extLst>
          </p:cNvPr>
          <p:cNvSpPr txBox="1"/>
          <p:nvPr/>
        </p:nvSpPr>
        <p:spPr>
          <a:xfrm>
            <a:off x="7994542" y="955050"/>
            <a:ext cx="2228623" cy="307777"/>
          </a:xfrm>
          <a:prstGeom prst="rect">
            <a:avLst/>
          </a:prstGeom>
          <a:noFill/>
        </p:spPr>
        <p:txBody>
          <a:bodyPr wrap="none" rtlCol="0">
            <a:spAutoFit/>
          </a:bodyPr>
          <a:lstStyle/>
          <a:p>
            <a:r>
              <a:rPr lang="en-US" sz="1400" dirty="0"/>
              <a:t>Grimm et al., Nature, 2020</a:t>
            </a:r>
          </a:p>
        </p:txBody>
      </p:sp>
      <p:sp>
        <p:nvSpPr>
          <p:cNvPr id="9" name="TextBox 8">
            <a:extLst>
              <a:ext uri="{FF2B5EF4-FFF2-40B4-BE49-F238E27FC236}">
                <a16:creationId xmlns:a16="http://schemas.microsoft.com/office/drawing/2014/main" id="{688FA263-2BAB-C7AB-57B1-68D82E81563F}"/>
              </a:ext>
            </a:extLst>
          </p:cNvPr>
          <p:cNvSpPr txBox="1"/>
          <p:nvPr/>
        </p:nvSpPr>
        <p:spPr>
          <a:xfrm>
            <a:off x="8001135" y="1214510"/>
            <a:ext cx="2021194" cy="307777"/>
          </a:xfrm>
          <a:prstGeom prst="rect">
            <a:avLst/>
          </a:prstGeom>
          <a:noFill/>
        </p:spPr>
        <p:txBody>
          <a:bodyPr wrap="none" rtlCol="0">
            <a:spAutoFit/>
          </a:bodyPr>
          <a:lstStyle/>
          <a:p>
            <a:r>
              <a:rPr lang="en-US" sz="1400" dirty="0"/>
              <a:t>Frattini et al., PRX, 2024</a:t>
            </a:r>
          </a:p>
        </p:txBody>
      </p:sp>
      <p:sp>
        <p:nvSpPr>
          <p:cNvPr id="10" name="TextBox 9">
            <a:extLst>
              <a:ext uri="{FF2B5EF4-FFF2-40B4-BE49-F238E27FC236}">
                <a16:creationId xmlns:a16="http://schemas.microsoft.com/office/drawing/2014/main" id="{CF11E67B-793F-FF72-A06D-0F3615553ED4}"/>
              </a:ext>
            </a:extLst>
          </p:cNvPr>
          <p:cNvSpPr txBox="1"/>
          <p:nvPr/>
        </p:nvSpPr>
        <p:spPr>
          <a:xfrm>
            <a:off x="8001135" y="1443110"/>
            <a:ext cx="3368679" cy="307777"/>
          </a:xfrm>
          <a:prstGeom prst="rect">
            <a:avLst/>
          </a:prstGeom>
          <a:noFill/>
        </p:spPr>
        <p:txBody>
          <a:bodyPr wrap="none" rtlCol="0">
            <a:spAutoFit/>
          </a:bodyPr>
          <a:lstStyle/>
          <a:p>
            <a:r>
              <a:rPr lang="en-US" sz="1400" dirty="0"/>
              <a:t>Carlos-Chavez et al., NPJ Quantum, 2023</a:t>
            </a:r>
          </a:p>
        </p:txBody>
      </p:sp>
      <p:sp>
        <p:nvSpPr>
          <p:cNvPr id="12" name="TextBox 11">
            <a:extLst>
              <a:ext uri="{FF2B5EF4-FFF2-40B4-BE49-F238E27FC236}">
                <a16:creationId xmlns:a16="http://schemas.microsoft.com/office/drawing/2014/main" id="{ADC84646-B632-E564-8063-D6F07F024FAC}"/>
              </a:ext>
            </a:extLst>
          </p:cNvPr>
          <p:cNvSpPr txBox="1"/>
          <p:nvPr/>
        </p:nvSpPr>
        <p:spPr>
          <a:xfrm>
            <a:off x="267979" y="4544715"/>
            <a:ext cx="2667525" cy="307777"/>
          </a:xfrm>
          <a:prstGeom prst="rect">
            <a:avLst/>
          </a:prstGeom>
          <a:noFill/>
        </p:spPr>
        <p:txBody>
          <a:bodyPr wrap="none" rtlCol="0">
            <a:spAutoFit/>
          </a:bodyPr>
          <a:lstStyle/>
          <a:p>
            <a:r>
              <a:rPr lang="en-US" sz="1400" dirty="0"/>
              <a:t>Venkatraman et al., PNAS, 2024 </a:t>
            </a:r>
          </a:p>
        </p:txBody>
      </p:sp>
      <p:sp>
        <p:nvSpPr>
          <p:cNvPr id="14" name="TextBox 13">
            <a:extLst>
              <a:ext uri="{FF2B5EF4-FFF2-40B4-BE49-F238E27FC236}">
                <a16:creationId xmlns:a16="http://schemas.microsoft.com/office/drawing/2014/main" id="{94F84CBA-00FF-E01A-0505-5CE9EC59D629}"/>
              </a:ext>
            </a:extLst>
          </p:cNvPr>
          <p:cNvSpPr txBox="1"/>
          <p:nvPr/>
        </p:nvSpPr>
        <p:spPr>
          <a:xfrm>
            <a:off x="247992" y="4779560"/>
            <a:ext cx="2311338" cy="307777"/>
          </a:xfrm>
          <a:prstGeom prst="rect">
            <a:avLst/>
          </a:prstGeom>
          <a:noFill/>
        </p:spPr>
        <p:txBody>
          <a:bodyPr wrap="none" rtlCol="0">
            <a:spAutoFit/>
          </a:bodyPr>
          <a:lstStyle/>
          <a:p>
            <a:r>
              <a:rPr lang="en-US" sz="1400" dirty="0"/>
              <a:t> Marthaler et al., PRA, 2007 </a:t>
            </a:r>
          </a:p>
        </p:txBody>
      </p:sp>
    </p:spTree>
    <p:extLst>
      <p:ext uri="{BB962C8B-B14F-4D97-AF65-F5344CB8AC3E}">
        <p14:creationId xmlns:p14="http://schemas.microsoft.com/office/powerpoint/2010/main" val="195899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BFE5E-1BAB-3A17-ABC7-59DBDEBEE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B7754-3C56-7C44-4145-5CB08F2951D1}"/>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3E604EF4-36C6-26B8-BB1B-47A83EE4FBA7}"/>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69F14099-5169-403B-AEDE-28A6949016F4}"/>
              </a:ext>
            </a:extLst>
          </p:cNvPr>
          <p:cNvSpPr>
            <a:spLocks noGrp="1"/>
          </p:cNvSpPr>
          <p:nvPr>
            <p:ph type="sldNum" sz="quarter" idx="12"/>
          </p:nvPr>
        </p:nvSpPr>
        <p:spPr/>
        <p:txBody>
          <a:bodyPr/>
          <a:lstStyle/>
          <a:p>
            <a:fld id="{D189AB06-270D-4054-9D3B-4FFAB272D9CB}" type="slidenum">
              <a:rPr lang="pt-BR" smtClean="0"/>
              <a:t>5</a:t>
            </a:fld>
            <a:endParaRPr lang="pt-BR"/>
          </a:p>
        </p:txBody>
      </p:sp>
      <p:pic>
        <p:nvPicPr>
          <p:cNvPr id="7" name="Picture 6">
            <a:extLst>
              <a:ext uri="{FF2B5EF4-FFF2-40B4-BE49-F238E27FC236}">
                <a16:creationId xmlns:a16="http://schemas.microsoft.com/office/drawing/2014/main" id="{7A3D7299-20D7-EAB9-569A-E8B7D51F5070}"/>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BAE7CE-B428-326E-FAF6-A440A6AB78E7}"/>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8AFD4DB9-AECC-2034-9D86-990B6FC77FEF}"/>
              </a:ext>
            </a:extLst>
          </p:cNvPr>
          <p:cNvSpPr txBox="1"/>
          <p:nvPr/>
        </p:nvSpPr>
        <p:spPr>
          <a:xfrm>
            <a:off x="180666" y="4038218"/>
            <a:ext cx="2271071" cy="461665"/>
          </a:xfrm>
          <a:prstGeom prst="rect">
            <a:avLst/>
          </a:prstGeom>
          <a:noFill/>
          <a:ln>
            <a:solidFill>
              <a:schemeClr val="tx1"/>
            </a:solidFill>
          </a:ln>
        </p:spPr>
        <p:txBody>
          <a:bodyPr wrap="none" rtlCol="0">
            <a:spAutoFit/>
          </a:bodyPr>
          <a:lstStyle/>
          <a:p>
            <a:r>
              <a:rPr lang="el-GR" sz="2400" dirty="0"/>
              <a:t>Δ</a:t>
            </a:r>
            <a:r>
              <a:rPr lang="en-US" sz="2400" dirty="0"/>
              <a:t>-Kerr-cat qubit</a:t>
            </a:r>
          </a:p>
        </p:txBody>
      </p:sp>
      <p:pic>
        <p:nvPicPr>
          <p:cNvPr id="29" name="Picture 28">
            <a:extLst>
              <a:ext uri="{FF2B5EF4-FFF2-40B4-BE49-F238E27FC236}">
                <a16:creationId xmlns:a16="http://schemas.microsoft.com/office/drawing/2014/main" id="{15334969-18FE-20EC-B5F8-82E0B24ACF76}"/>
              </a:ext>
            </a:extLst>
          </p:cNvPr>
          <p:cNvPicPr>
            <a:picLocks noChangeAspect="1"/>
          </p:cNvPicPr>
          <p:nvPr/>
        </p:nvPicPr>
        <p:blipFill>
          <a:blip r:embed="rId5"/>
          <a:stretch>
            <a:fillRect/>
          </a:stretch>
        </p:blipFill>
        <p:spPr>
          <a:xfrm>
            <a:off x="7877676" y="1731786"/>
            <a:ext cx="4148918" cy="1091077"/>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EAF056-73AB-97B6-0CD0-09BADBF08782}"/>
                  </a:ext>
                </a:extLst>
              </p:cNvPr>
              <p:cNvSpPr txBox="1"/>
              <p:nvPr/>
            </p:nvSpPr>
            <p:spPr>
              <a:xfrm>
                <a:off x="6310562" y="1955450"/>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0" dirty="0" smtClean="0">
                          <a:latin typeface="Cambria Math" panose="02040503050406030204" pitchFamily="18" charset="0"/>
                        </a:rPr>
                        <m:t>=0</m:t>
                      </m:r>
                    </m:oMath>
                  </m:oMathPara>
                </a14:m>
                <a:endParaRPr lang="en-US" sz="2400" dirty="0"/>
              </a:p>
            </p:txBody>
          </p:sp>
        </mc:Choice>
        <mc:Fallback xmlns="">
          <p:sp>
            <p:nvSpPr>
              <p:cNvPr id="31" name="TextBox 30">
                <a:extLst>
                  <a:ext uri="{FF2B5EF4-FFF2-40B4-BE49-F238E27FC236}">
                    <a16:creationId xmlns:a16="http://schemas.microsoft.com/office/drawing/2014/main" id="{95891B48-AD17-36C6-D323-4EA89A643A28}"/>
                  </a:ext>
                </a:extLst>
              </p:cNvPr>
              <p:cNvSpPr txBox="1">
                <a:spLocks noRot="1" noChangeAspect="1" noMove="1" noResize="1" noEditPoints="1" noAdjustHandles="1" noChangeArrowheads="1" noChangeShapeType="1" noTextEdit="1"/>
              </p:cNvSpPr>
              <p:nvPr/>
            </p:nvSpPr>
            <p:spPr>
              <a:xfrm>
                <a:off x="6310562" y="1955450"/>
                <a:ext cx="1257301" cy="461665"/>
              </a:xfrm>
              <a:prstGeom prst="rect">
                <a:avLst/>
              </a:prstGeom>
              <a:blipFill>
                <a:blip r:embed="rId7"/>
                <a:stretch>
                  <a:fillRect/>
                </a:stretch>
              </a:blipFill>
              <a:ln>
                <a:solidFill>
                  <a:schemeClr val="tx1">
                    <a:lumMod val="95000"/>
                    <a:lumOff val="5000"/>
                  </a:schemeClr>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51C7794A-4AD2-7FB9-3140-321824607EAA}"/>
              </a:ext>
            </a:extLst>
          </p:cNvPr>
          <p:cNvSpPr/>
          <p:nvPr/>
        </p:nvSpPr>
        <p:spPr>
          <a:xfrm>
            <a:off x="5883442" y="1973179"/>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8CC20BC-2D81-B495-94FC-2DF209539396}"/>
                  </a:ext>
                </a:extLst>
              </p:cNvPr>
              <p:cNvSpPr txBox="1"/>
              <p:nvPr/>
            </p:nvSpPr>
            <p:spPr>
              <a:xfrm>
                <a:off x="519363" y="2853808"/>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1" dirty="0" smtClean="0">
                          <a:latin typeface="Cambria Math" panose="02040503050406030204" pitchFamily="18" charset="0"/>
                        </a:rPr>
                        <m:t>≠</m:t>
                      </m:r>
                      <m:r>
                        <a:rPr lang="en-US" sz="2400" b="0" i="0" dirty="0" smtClean="0">
                          <a:latin typeface="Cambria Math" panose="02040503050406030204" pitchFamily="18" charset="0"/>
                        </a:rPr>
                        <m:t>0</m:t>
                      </m:r>
                    </m:oMath>
                  </m:oMathPara>
                </a14:m>
                <a:endParaRPr lang="en-US" sz="2400" dirty="0"/>
              </a:p>
            </p:txBody>
          </p:sp>
        </mc:Choice>
        <mc:Fallback xmlns="">
          <p:sp>
            <p:nvSpPr>
              <p:cNvPr id="36" name="TextBox 35">
                <a:extLst>
                  <a:ext uri="{FF2B5EF4-FFF2-40B4-BE49-F238E27FC236}">
                    <a16:creationId xmlns:a16="http://schemas.microsoft.com/office/drawing/2014/main" id="{8121FE0E-C33E-CDF5-4B97-E411339C6C97}"/>
                  </a:ext>
                </a:extLst>
              </p:cNvPr>
              <p:cNvSpPr txBox="1">
                <a:spLocks noRot="1" noChangeAspect="1" noMove="1" noResize="1" noEditPoints="1" noAdjustHandles="1" noChangeArrowheads="1" noChangeShapeType="1" noTextEdit="1"/>
              </p:cNvSpPr>
              <p:nvPr/>
            </p:nvSpPr>
            <p:spPr>
              <a:xfrm>
                <a:off x="519363" y="2853808"/>
                <a:ext cx="1257301" cy="461665"/>
              </a:xfrm>
              <a:prstGeom prst="rect">
                <a:avLst/>
              </a:prstGeom>
              <a:blipFill>
                <a:blip r:embed="rId8"/>
                <a:stretch>
                  <a:fillRect/>
                </a:stretch>
              </a:blipFill>
              <a:ln>
                <a:solidFill>
                  <a:schemeClr val="tx1">
                    <a:lumMod val="95000"/>
                    <a:lumOff val="5000"/>
                  </a:schemeClr>
                </a:solidFill>
              </a:ln>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DF6B90E2-DA8B-0516-F121-41A0889E756A}"/>
              </a:ext>
            </a:extLst>
          </p:cNvPr>
          <p:cNvSpPr/>
          <p:nvPr/>
        </p:nvSpPr>
        <p:spPr>
          <a:xfrm rot="5400000">
            <a:off x="994611" y="2366212"/>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5857467A-FE1B-879F-4BDF-97475E7BD909}"/>
              </a:ext>
            </a:extLst>
          </p:cNvPr>
          <p:cNvSpPr/>
          <p:nvPr/>
        </p:nvSpPr>
        <p:spPr>
          <a:xfrm rot="5400000">
            <a:off x="1026695" y="3481141"/>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62ECEDD3-7E2F-15A6-95CA-CA6ADB6051DC}"/>
              </a:ext>
            </a:extLst>
          </p:cNvPr>
          <p:cNvPicPr>
            <a:picLocks noChangeAspect="1"/>
          </p:cNvPicPr>
          <p:nvPr/>
        </p:nvPicPr>
        <p:blipFill>
          <a:blip r:embed="rId9"/>
          <a:stretch>
            <a:fillRect/>
          </a:stretch>
        </p:blipFill>
        <p:spPr>
          <a:xfrm>
            <a:off x="2839451" y="3262714"/>
            <a:ext cx="3142214" cy="2087391"/>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2AA5D32-D72F-5CA1-3147-DB7BEFA8EC69}"/>
                  </a:ext>
                </a:extLst>
              </p:cNvPr>
              <p:cNvSpPr txBox="1"/>
              <p:nvPr/>
            </p:nvSpPr>
            <p:spPr>
              <a:xfrm>
                <a:off x="6192818" y="3964178"/>
                <a:ext cx="1622259" cy="783804"/>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dirty="0" smtClean="0">
                              <a:latin typeface="Cambria Math" panose="02040503050406030204" pitchFamily="18" charset="0"/>
                            </a:rPr>
                          </m:ctrlPr>
                        </m:fPr>
                        <m:num>
                          <m:r>
                            <m:rPr>
                              <m:sty m:val="p"/>
                            </m:rPr>
                            <a:rPr lang="en-US" sz="2400" b="0" i="0" dirty="0" smtClean="0">
                              <a:latin typeface="Cambria Math" panose="02040503050406030204" pitchFamily="18" charset="0"/>
                            </a:rPr>
                            <m:t>Δ</m:t>
                          </m:r>
                        </m:num>
                        <m:den>
                          <m:r>
                            <m:rPr>
                              <m:sty m:val="p"/>
                            </m:rPr>
                            <a:rPr lang="en-US" sz="2400" b="0" i="0" dirty="0" smtClean="0">
                              <a:latin typeface="Cambria Math" panose="02040503050406030204" pitchFamily="18" charset="0"/>
                            </a:rPr>
                            <m:t>K</m:t>
                          </m:r>
                        </m:den>
                      </m:f>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even</m:t>
                      </m:r>
                    </m:oMath>
                  </m:oMathPara>
                </a14:m>
                <a:endParaRPr lang="en-US" sz="2400" dirty="0"/>
              </a:p>
            </p:txBody>
          </p:sp>
        </mc:Choice>
        <mc:Fallback xmlns="">
          <p:sp>
            <p:nvSpPr>
              <p:cNvPr id="50" name="TextBox 49">
                <a:extLst>
                  <a:ext uri="{FF2B5EF4-FFF2-40B4-BE49-F238E27FC236}">
                    <a16:creationId xmlns:a16="http://schemas.microsoft.com/office/drawing/2014/main" id="{92AA5D32-D72F-5CA1-3147-DB7BEFA8EC69}"/>
                  </a:ext>
                </a:extLst>
              </p:cNvPr>
              <p:cNvSpPr txBox="1">
                <a:spLocks noRot="1" noChangeAspect="1" noMove="1" noResize="1" noEditPoints="1" noAdjustHandles="1" noChangeArrowheads="1" noChangeShapeType="1" noTextEdit="1"/>
              </p:cNvSpPr>
              <p:nvPr/>
            </p:nvSpPr>
            <p:spPr>
              <a:xfrm>
                <a:off x="6192818" y="3964178"/>
                <a:ext cx="1622259" cy="783804"/>
              </a:xfrm>
              <a:prstGeom prst="rect">
                <a:avLst/>
              </a:prstGeom>
              <a:blipFill>
                <a:blip r:embed="rId10"/>
                <a:stretch>
                  <a:fillRect/>
                </a:stretch>
              </a:blipFill>
              <a:ln>
                <a:solidFill>
                  <a:schemeClr val="tx1">
                    <a:lumMod val="95000"/>
                    <a:lumOff val="5000"/>
                  </a:schemeClr>
                </a:solidFill>
              </a:ln>
            </p:spPr>
            <p:txBody>
              <a:bodyPr/>
              <a:lstStyle/>
              <a:p>
                <a:r>
                  <a:rPr lang="en-US">
                    <a:noFill/>
                  </a:rPr>
                  <a:t> </a:t>
                </a:r>
              </a:p>
            </p:txBody>
          </p:sp>
        </mc:Fallback>
      </mc:AlternateContent>
      <p:sp>
        <p:nvSpPr>
          <p:cNvPr id="58" name="Footer Placeholder 4">
            <a:extLst>
              <a:ext uri="{FF2B5EF4-FFF2-40B4-BE49-F238E27FC236}">
                <a16:creationId xmlns:a16="http://schemas.microsoft.com/office/drawing/2014/main" id="{CC94F9D8-F0D3-4C68-F47A-78C40253191C}"/>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1">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2CF48294-E9A6-32D0-8D8A-BD8A20540DD3}"/>
              </a:ext>
            </a:extLst>
          </p:cNvPr>
          <p:cNvSpPr txBox="1"/>
          <p:nvPr/>
        </p:nvSpPr>
        <p:spPr>
          <a:xfrm>
            <a:off x="8008793" y="695589"/>
            <a:ext cx="2526013" cy="307777"/>
          </a:xfrm>
          <a:prstGeom prst="rect">
            <a:avLst/>
          </a:prstGeom>
          <a:noFill/>
        </p:spPr>
        <p:txBody>
          <a:bodyPr wrap="none" rtlCol="0">
            <a:spAutoFit/>
          </a:bodyPr>
          <a:lstStyle/>
          <a:p>
            <a:r>
              <a:rPr lang="en-US" sz="1400" dirty="0"/>
              <a:t>Puri et al., NPJ Quantum, 2017</a:t>
            </a:r>
          </a:p>
        </p:txBody>
      </p:sp>
      <p:sp>
        <p:nvSpPr>
          <p:cNvPr id="8" name="TextBox 7">
            <a:extLst>
              <a:ext uri="{FF2B5EF4-FFF2-40B4-BE49-F238E27FC236}">
                <a16:creationId xmlns:a16="http://schemas.microsoft.com/office/drawing/2014/main" id="{BCDFE15D-C3E6-695E-EF00-1FA7DA486D00}"/>
              </a:ext>
            </a:extLst>
          </p:cNvPr>
          <p:cNvSpPr txBox="1"/>
          <p:nvPr/>
        </p:nvSpPr>
        <p:spPr>
          <a:xfrm>
            <a:off x="7994542" y="955050"/>
            <a:ext cx="2228623" cy="307777"/>
          </a:xfrm>
          <a:prstGeom prst="rect">
            <a:avLst/>
          </a:prstGeom>
          <a:noFill/>
        </p:spPr>
        <p:txBody>
          <a:bodyPr wrap="none" rtlCol="0">
            <a:spAutoFit/>
          </a:bodyPr>
          <a:lstStyle/>
          <a:p>
            <a:r>
              <a:rPr lang="en-US" sz="1400" dirty="0"/>
              <a:t>Grimm et al., Nature, 2020</a:t>
            </a:r>
          </a:p>
        </p:txBody>
      </p:sp>
      <p:sp>
        <p:nvSpPr>
          <p:cNvPr id="9" name="TextBox 8">
            <a:extLst>
              <a:ext uri="{FF2B5EF4-FFF2-40B4-BE49-F238E27FC236}">
                <a16:creationId xmlns:a16="http://schemas.microsoft.com/office/drawing/2014/main" id="{D5B08CFD-A105-BAEB-848C-DFF310E98A0A}"/>
              </a:ext>
            </a:extLst>
          </p:cNvPr>
          <p:cNvSpPr txBox="1"/>
          <p:nvPr/>
        </p:nvSpPr>
        <p:spPr>
          <a:xfrm>
            <a:off x="8001135" y="1214510"/>
            <a:ext cx="2021194" cy="307777"/>
          </a:xfrm>
          <a:prstGeom prst="rect">
            <a:avLst/>
          </a:prstGeom>
          <a:noFill/>
        </p:spPr>
        <p:txBody>
          <a:bodyPr wrap="none" rtlCol="0">
            <a:spAutoFit/>
          </a:bodyPr>
          <a:lstStyle/>
          <a:p>
            <a:r>
              <a:rPr lang="en-US" sz="1400" dirty="0"/>
              <a:t>Frattini et al., PRX, 2024</a:t>
            </a:r>
          </a:p>
        </p:txBody>
      </p:sp>
      <p:sp>
        <p:nvSpPr>
          <p:cNvPr id="10" name="TextBox 9">
            <a:extLst>
              <a:ext uri="{FF2B5EF4-FFF2-40B4-BE49-F238E27FC236}">
                <a16:creationId xmlns:a16="http://schemas.microsoft.com/office/drawing/2014/main" id="{5B507AC9-3B9E-131B-6BA6-91B387058AC5}"/>
              </a:ext>
            </a:extLst>
          </p:cNvPr>
          <p:cNvSpPr txBox="1"/>
          <p:nvPr/>
        </p:nvSpPr>
        <p:spPr>
          <a:xfrm>
            <a:off x="8001135" y="1443110"/>
            <a:ext cx="3368679" cy="307777"/>
          </a:xfrm>
          <a:prstGeom prst="rect">
            <a:avLst/>
          </a:prstGeom>
          <a:noFill/>
        </p:spPr>
        <p:txBody>
          <a:bodyPr wrap="none" rtlCol="0">
            <a:spAutoFit/>
          </a:bodyPr>
          <a:lstStyle/>
          <a:p>
            <a:r>
              <a:rPr lang="en-US" sz="1400" dirty="0"/>
              <a:t>Carlos-Chavez et al., NPJ Quantum, 2023</a:t>
            </a:r>
          </a:p>
        </p:txBody>
      </p:sp>
      <p:sp>
        <p:nvSpPr>
          <p:cNvPr id="12" name="TextBox 11">
            <a:extLst>
              <a:ext uri="{FF2B5EF4-FFF2-40B4-BE49-F238E27FC236}">
                <a16:creationId xmlns:a16="http://schemas.microsoft.com/office/drawing/2014/main" id="{9D948DEF-CDAA-F4A2-BF79-8A8DAEEF4A07}"/>
              </a:ext>
            </a:extLst>
          </p:cNvPr>
          <p:cNvSpPr txBox="1"/>
          <p:nvPr/>
        </p:nvSpPr>
        <p:spPr>
          <a:xfrm>
            <a:off x="267979" y="4544715"/>
            <a:ext cx="2667525" cy="307777"/>
          </a:xfrm>
          <a:prstGeom prst="rect">
            <a:avLst/>
          </a:prstGeom>
          <a:noFill/>
        </p:spPr>
        <p:txBody>
          <a:bodyPr wrap="none" rtlCol="0">
            <a:spAutoFit/>
          </a:bodyPr>
          <a:lstStyle/>
          <a:p>
            <a:r>
              <a:rPr lang="en-US" sz="1400" dirty="0"/>
              <a:t>Venkatraman et al., PNAS, 2024 </a:t>
            </a:r>
          </a:p>
        </p:txBody>
      </p:sp>
      <p:sp>
        <p:nvSpPr>
          <p:cNvPr id="14" name="TextBox 13">
            <a:extLst>
              <a:ext uri="{FF2B5EF4-FFF2-40B4-BE49-F238E27FC236}">
                <a16:creationId xmlns:a16="http://schemas.microsoft.com/office/drawing/2014/main" id="{057400D2-E9CB-C2DD-339B-5A48674155E8}"/>
              </a:ext>
            </a:extLst>
          </p:cNvPr>
          <p:cNvSpPr txBox="1"/>
          <p:nvPr/>
        </p:nvSpPr>
        <p:spPr>
          <a:xfrm>
            <a:off x="247992" y="4779560"/>
            <a:ext cx="2311338" cy="307777"/>
          </a:xfrm>
          <a:prstGeom prst="rect">
            <a:avLst/>
          </a:prstGeom>
          <a:noFill/>
        </p:spPr>
        <p:txBody>
          <a:bodyPr wrap="none" rtlCol="0">
            <a:spAutoFit/>
          </a:bodyPr>
          <a:lstStyle/>
          <a:p>
            <a:r>
              <a:rPr lang="en-US" sz="1400" dirty="0"/>
              <a:t> Marthaler et al., PRA, 2007 </a:t>
            </a:r>
          </a:p>
        </p:txBody>
      </p:sp>
    </p:spTree>
    <p:extLst>
      <p:ext uri="{BB962C8B-B14F-4D97-AF65-F5344CB8AC3E}">
        <p14:creationId xmlns:p14="http://schemas.microsoft.com/office/powerpoint/2010/main" val="296466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2615D-8B3F-7A6D-67E7-BA3C810C2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4D4B5-DBE7-871C-E1ED-365538D949CF}"/>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16228347-772E-AA9E-DA06-5175876B2C7C}"/>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22139E8B-1B29-9B46-3822-08B871FCB115}"/>
              </a:ext>
            </a:extLst>
          </p:cNvPr>
          <p:cNvSpPr>
            <a:spLocks noGrp="1"/>
          </p:cNvSpPr>
          <p:nvPr>
            <p:ph type="sldNum" sz="quarter" idx="12"/>
          </p:nvPr>
        </p:nvSpPr>
        <p:spPr/>
        <p:txBody>
          <a:bodyPr/>
          <a:lstStyle/>
          <a:p>
            <a:fld id="{D189AB06-270D-4054-9D3B-4FFAB272D9CB}" type="slidenum">
              <a:rPr lang="pt-BR" smtClean="0"/>
              <a:t>6</a:t>
            </a:fld>
            <a:endParaRPr lang="pt-BR"/>
          </a:p>
        </p:txBody>
      </p:sp>
      <p:pic>
        <p:nvPicPr>
          <p:cNvPr id="7" name="Picture 6">
            <a:extLst>
              <a:ext uri="{FF2B5EF4-FFF2-40B4-BE49-F238E27FC236}">
                <a16:creationId xmlns:a16="http://schemas.microsoft.com/office/drawing/2014/main" id="{A359E477-4C30-F2E2-1A16-F2A8EFBECF26}"/>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80331E-3B17-22A9-647B-CB65880F7197}"/>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EC9B7231-236F-7FF8-2D22-EDD112E67A28}"/>
              </a:ext>
            </a:extLst>
          </p:cNvPr>
          <p:cNvSpPr txBox="1"/>
          <p:nvPr/>
        </p:nvSpPr>
        <p:spPr>
          <a:xfrm>
            <a:off x="180666" y="4038218"/>
            <a:ext cx="2271071" cy="461665"/>
          </a:xfrm>
          <a:prstGeom prst="rect">
            <a:avLst/>
          </a:prstGeom>
          <a:noFill/>
          <a:ln>
            <a:solidFill>
              <a:schemeClr val="tx1"/>
            </a:solidFill>
          </a:ln>
        </p:spPr>
        <p:txBody>
          <a:bodyPr wrap="none" rtlCol="0">
            <a:spAutoFit/>
          </a:bodyPr>
          <a:lstStyle/>
          <a:p>
            <a:r>
              <a:rPr lang="el-GR" sz="2400" dirty="0"/>
              <a:t>Δ</a:t>
            </a:r>
            <a:r>
              <a:rPr lang="en-US" sz="2400" dirty="0"/>
              <a:t>-Kerr-cat qubit</a:t>
            </a:r>
          </a:p>
        </p:txBody>
      </p:sp>
      <p:pic>
        <p:nvPicPr>
          <p:cNvPr id="29" name="Picture 28">
            <a:extLst>
              <a:ext uri="{FF2B5EF4-FFF2-40B4-BE49-F238E27FC236}">
                <a16:creationId xmlns:a16="http://schemas.microsoft.com/office/drawing/2014/main" id="{CF1E0C40-16A4-30A0-1B48-FA7FF5C9A7C7}"/>
              </a:ext>
            </a:extLst>
          </p:cNvPr>
          <p:cNvPicPr>
            <a:picLocks noChangeAspect="1"/>
          </p:cNvPicPr>
          <p:nvPr/>
        </p:nvPicPr>
        <p:blipFill>
          <a:blip r:embed="rId5"/>
          <a:stretch>
            <a:fillRect/>
          </a:stretch>
        </p:blipFill>
        <p:spPr>
          <a:xfrm>
            <a:off x="7877676" y="1731786"/>
            <a:ext cx="4148918" cy="1091077"/>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140E90-D6CE-1E5A-E475-224CC44356BE}"/>
                  </a:ext>
                </a:extLst>
              </p:cNvPr>
              <p:cNvSpPr txBox="1"/>
              <p:nvPr/>
            </p:nvSpPr>
            <p:spPr>
              <a:xfrm>
                <a:off x="6310562" y="1955450"/>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0" dirty="0" smtClean="0">
                          <a:latin typeface="Cambria Math" panose="02040503050406030204" pitchFamily="18" charset="0"/>
                        </a:rPr>
                        <m:t>=0</m:t>
                      </m:r>
                    </m:oMath>
                  </m:oMathPara>
                </a14:m>
                <a:endParaRPr lang="en-US" sz="2400" dirty="0"/>
              </a:p>
            </p:txBody>
          </p:sp>
        </mc:Choice>
        <mc:Fallback xmlns="">
          <p:sp>
            <p:nvSpPr>
              <p:cNvPr id="31" name="TextBox 30">
                <a:extLst>
                  <a:ext uri="{FF2B5EF4-FFF2-40B4-BE49-F238E27FC236}">
                    <a16:creationId xmlns:a16="http://schemas.microsoft.com/office/drawing/2014/main" id="{95891B48-AD17-36C6-D323-4EA89A643A28}"/>
                  </a:ext>
                </a:extLst>
              </p:cNvPr>
              <p:cNvSpPr txBox="1">
                <a:spLocks noRot="1" noChangeAspect="1" noMove="1" noResize="1" noEditPoints="1" noAdjustHandles="1" noChangeArrowheads="1" noChangeShapeType="1" noTextEdit="1"/>
              </p:cNvSpPr>
              <p:nvPr/>
            </p:nvSpPr>
            <p:spPr>
              <a:xfrm>
                <a:off x="6310562" y="1955450"/>
                <a:ext cx="1257301" cy="461665"/>
              </a:xfrm>
              <a:prstGeom prst="rect">
                <a:avLst/>
              </a:prstGeom>
              <a:blipFill>
                <a:blip r:embed="rId7"/>
                <a:stretch>
                  <a:fillRect/>
                </a:stretch>
              </a:blipFill>
              <a:ln>
                <a:solidFill>
                  <a:schemeClr val="tx1">
                    <a:lumMod val="95000"/>
                    <a:lumOff val="5000"/>
                  </a:schemeClr>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800A5039-42BB-A887-03D8-54FAAA9B6B7D}"/>
              </a:ext>
            </a:extLst>
          </p:cNvPr>
          <p:cNvSpPr/>
          <p:nvPr/>
        </p:nvSpPr>
        <p:spPr>
          <a:xfrm>
            <a:off x="5883442" y="1973179"/>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AFF4896-3B9D-9D8B-87B5-76A725A8C1F1}"/>
                  </a:ext>
                </a:extLst>
              </p:cNvPr>
              <p:cNvSpPr txBox="1"/>
              <p:nvPr/>
            </p:nvSpPr>
            <p:spPr>
              <a:xfrm>
                <a:off x="519363" y="2853808"/>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1" dirty="0" smtClean="0">
                          <a:latin typeface="Cambria Math" panose="02040503050406030204" pitchFamily="18" charset="0"/>
                        </a:rPr>
                        <m:t>≠</m:t>
                      </m:r>
                      <m:r>
                        <a:rPr lang="en-US" sz="2400" b="0" i="0" dirty="0" smtClean="0">
                          <a:latin typeface="Cambria Math" panose="02040503050406030204" pitchFamily="18" charset="0"/>
                        </a:rPr>
                        <m:t>0</m:t>
                      </m:r>
                    </m:oMath>
                  </m:oMathPara>
                </a14:m>
                <a:endParaRPr lang="en-US" sz="2400" dirty="0"/>
              </a:p>
            </p:txBody>
          </p:sp>
        </mc:Choice>
        <mc:Fallback xmlns="">
          <p:sp>
            <p:nvSpPr>
              <p:cNvPr id="36" name="TextBox 35">
                <a:extLst>
                  <a:ext uri="{FF2B5EF4-FFF2-40B4-BE49-F238E27FC236}">
                    <a16:creationId xmlns:a16="http://schemas.microsoft.com/office/drawing/2014/main" id="{8121FE0E-C33E-CDF5-4B97-E411339C6C97}"/>
                  </a:ext>
                </a:extLst>
              </p:cNvPr>
              <p:cNvSpPr txBox="1">
                <a:spLocks noRot="1" noChangeAspect="1" noMove="1" noResize="1" noEditPoints="1" noAdjustHandles="1" noChangeArrowheads="1" noChangeShapeType="1" noTextEdit="1"/>
              </p:cNvSpPr>
              <p:nvPr/>
            </p:nvSpPr>
            <p:spPr>
              <a:xfrm>
                <a:off x="519363" y="2853808"/>
                <a:ext cx="1257301" cy="461665"/>
              </a:xfrm>
              <a:prstGeom prst="rect">
                <a:avLst/>
              </a:prstGeom>
              <a:blipFill>
                <a:blip r:embed="rId8"/>
                <a:stretch>
                  <a:fillRect/>
                </a:stretch>
              </a:blipFill>
              <a:ln>
                <a:solidFill>
                  <a:schemeClr val="tx1">
                    <a:lumMod val="95000"/>
                    <a:lumOff val="5000"/>
                  </a:schemeClr>
                </a:solidFill>
              </a:ln>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924F71AB-C13B-EEA1-028D-A316210994FD}"/>
              </a:ext>
            </a:extLst>
          </p:cNvPr>
          <p:cNvSpPr/>
          <p:nvPr/>
        </p:nvSpPr>
        <p:spPr>
          <a:xfrm rot="5400000">
            <a:off x="994611" y="2366212"/>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6707E433-46D3-CA93-A60F-3B9B30EFEA6F}"/>
              </a:ext>
            </a:extLst>
          </p:cNvPr>
          <p:cNvSpPr/>
          <p:nvPr/>
        </p:nvSpPr>
        <p:spPr>
          <a:xfrm rot="5400000">
            <a:off x="1026695" y="3481141"/>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E7FC944F-CEEF-883A-746A-AB6FE5FB05C1}"/>
              </a:ext>
            </a:extLst>
          </p:cNvPr>
          <p:cNvPicPr>
            <a:picLocks noChangeAspect="1"/>
          </p:cNvPicPr>
          <p:nvPr/>
        </p:nvPicPr>
        <p:blipFill>
          <a:blip r:embed="rId9"/>
          <a:stretch>
            <a:fillRect/>
          </a:stretch>
        </p:blipFill>
        <p:spPr>
          <a:xfrm>
            <a:off x="2839451" y="3262714"/>
            <a:ext cx="3142214" cy="2087391"/>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0147F5B-27BA-7C1D-64E1-23EDF6949E26}"/>
                  </a:ext>
                </a:extLst>
              </p:cNvPr>
              <p:cNvSpPr txBox="1"/>
              <p:nvPr/>
            </p:nvSpPr>
            <p:spPr>
              <a:xfrm>
                <a:off x="6192818" y="3964178"/>
                <a:ext cx="1622259" cy="783804"/>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dirty="0" smtClean="0">
                              <a:latin typeface="Cambria Math" panose="02040503050406030204" pitchFamily="18" charset="0"/>
                            </a:rPr>
                          </m:ctrlPr>
                        </m:fPr>
                        <m:num>
                          <m:r>
                            <m:rPr>
                              <m:sty m:val="p"/>
                            </m:rPr>
                            <a:rPr lang="en-US" sz="2400" b="0" i="0" dirty="0" smtClean="0">
                              <a:latin typeface="Cambria Math" panose="02040503050406030204" pitchFamily="18" charset="0"/>
                            </a:rPr>
                            <m:t>Δ</m:t>
                          </m:r>
                        </m:num>
                        <m:den>
                          <m:r>
                            <m:rPr>
                              <m:sty m:val="p"/>
                            </m:rPr>
                            <a:rPr lang="en-US" sz="2400" b="0" i="0" dirty="0" smtClean="0">
                              <a:latin typeface="Cambria Math" panose="02040503050406030204" pitchFamily="18" charset="0"/>
                            </a:rPr>
                            <m:t>K</m:t>
                          </m:r>
                        </m:den>
                      </m:f>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even</m:t>
                      </m:r>
                    </m:oMath>
                  </m:oMathPara>
                </a14:m>
                <a:endParaRPr lang="en-US" sz="2400" dirty="0"/>
              </a:p>
            </p:txBody>
          </p:sp>
        </mc:Choice>
        <mc:Fallback xmlns="">
          <p:sp>
            <p:nvSpPr>
              <p:cNvPr id="50" name="TextBox 49">
                <a:extLst>
                  <a:ext uri="{FF2B5EF4-FFF2-40B4-BE49-F238E27FC236}">
                    <a16:creationId xmlns:a16="http://schemas.microsoft.com/office/drawing/2014/main" id="{20147F5B-27BA-7C1D-64E1-23EDF6949E26}"/>
                  </a:ext>
                </a:extLst>
              </p:cNvPr>
              <p:cNvSpPr txBox="1">
                <a:spLocks noRot="1" noChangeAspect="1" noMove="1" noResize="1" noEditPoints="1" noAdjustHandles="1" noChangeArrowheads="1" noChangeShapeType="1" noTextEdit="1"/>
              </p:cNvSpPr>
              <p:nvPr/>
            </p:nvSpPr>
            <p:spPr>
              <a:xfrm>
                <a:off x="6192818" y="3964178"/>
                <a:ext cx="1622259" cy="783804"/>
              </a:xfrm>
              <a:prstGeom prst="rect">
                <a:avLst/>
              </a:prstGeom>
              <a:blipFill>
                <a:blip r:embed="rId10"/>
                <a:stretch>
                  <a:fillRect/>
                </a:stretch>
              </a:blipFill>
              <a:ln>
                <a:solidFill>
                  <a:schemeClr val="tx1">
                    <a:lumMod val="95000"/>
                    <a:lumOff val="5000"/>
                  </a:schemeClr>
                </a:solidFill>
              </a:ln>
            </p:spPr>
            <p:txBody>
              <a:bodyPr/>
              <a:lstStyle/>
              <a:p>
                <a:r>
                  <a:rPr lang="en-US">
                    <a:noFill/>
                  </a:rPr>
                  <a:t> </a:t>
                </a:r>
              </a:p>
            </p:txBody>
          </p:sp>
        </mc:Fallback>
      </mc:AlternateContent>
      <p:pic>
        <p:nvPicPr>
          <p:cNvPr id="54" name="Picture 53">
            <a:extLst>
              <a:ext uri="{FF2B5EF4-FFF2-40B4-BE49-F238E27FC236}">
                <a16:creationId xmlns:a16="http://schemas.microsoft.com/office/drawing/2014/main" id="{9DCF248A-84CE-F1EE-50B9-48881D7EC76A}"/>
              </a:ext>
            </a:extLst>
          </p:cNvPr>
          <p:cNvPicPr>
            <a:picLocks noChangeAspect="1"/>
          </p:cNvPicPr>
          <p:nvPr/>
        </p:nvPicPr>
        <p:blipFill>
          <a:blip r:embed="rId11"/>
          <a:stretch>
            <a:fillRect/>
          </a:stretch>
        </p:blipFill>
        <p:spPr>
          <a:xfrm>
            <a:off x="8089125" y="3626069"/>
            <a:ext cx="4102875" cy="1658055"/>
          </a:xfrm>
          <a:prstGeom prst="rect">
            <a:avLst/>
          </a:prstGeom>
        </p:spPr>
      </p:pic>
      <p:sp>
        <p:nvSpPr>
          <p:cNvPr id="58" name="Footer Placeholder 4">
            <a:extLst>
              <a:ext uri="{FF2B5EF4-FFF2-40B4-BE49-F238E27FC236}">
                <a16:creationId xmlns:a16="http://schemas.microsoft.com/office/drawing/2014/main" id="{8BAB1130-A6A1-6C93-31FE-E00B8C3B4F1A}"/>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2">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CFDD78D4-3159-1C3D-0BBB-7A1B980096F6}"/>
              </a:ext>
            </a:extLst>
          </p:cNvPr>
          <p:cNvSpPr txBox="1"/>
          <p:nvPr/>
        </p:nvSpPr>
        <p:spPr>
          <a:xfrm>
            <a:off x="8008793" y="695589"/>
            <a:ext cx="2526013" cy="307777"/>
          </a:xfrm>
          <a:prstGeom prst="rect">
            <a:avLst/>
          </a:prstGeom>
          <a:noFill/>
        </p:spPr>
        <p:txBody>
          <a:bodyPr wrap="none" rtlCol="0">
            <a:spAutoFit/>
          </a:bodyPr>
          <a:lstStyle/>
          <a:p>
            <a:r>
              <a:rPr lang="en-US" sz="1400" dirty="0"/>
              <a:t>Puri et al., NPJ Quantum, 2017</a:t>
            </a:r>
          </a:p>
        </p:txBody>
      </p:sp>
      <p:sp>
        <p:nvSpPr>
          <p:cNvPr id="8" name="TextBox 7">
            <a:extLst>
              <a:ext uri="{FF2B5EF4-FFF2-40B4-BE49-F238E27FC236}">
                <a16:creationId xmlns:a16="http://schemas.microsoft.com/office/drawing/2014/main" id="{B94B7827-ED78-0029-4186-0904C392FCD9}"/>
              </a:ext>
            </a:extLst>
          </p:cNvPr>
          <p:cNvSpPr txBox="1"/>
          <p:nvPr/>
        </p:nvSpPr>
        <p:spPr>
          <a:xfrm>
            <a:off x="7994542" y="955050"/>
            <a:ext cx="2228623" cy="307777"/>
          </a:xfrm>
          <a:prstGeom prst="rect">
            <a:avLst/>
          </a:prstGeom>
          <a:noFill/>
        </p:spPr>
        <p:txBody>
          <a:bodyPr wrap="none" rtlCol="0">
            <a:spAutoFit/>
          </a:bodyPr>
          <a:lstStyle/>
          <a:p>
            <a:r>
              <a:rPr lang="en-US" sz="1400" dirty="0"/>
              <a:t>Grimm et al., Nature, 2020</a:t>
            </a:r>
          </a:p>
        </p:txBody>
      </p:sp>
      <p:sp>
        <p:nvSpPr>
          <p:cNvPr id="9" name="TextBox 8">
            <a:extLst>
              <a:ext uri="{FF2B5EF4-FFF2-40B4-BE49-F238E27FC236}">
                <a16:creationId xmlns:a16="http://schemas.microsoft.com/office/drawing/2014/main" id="{1F3749EA-FC4D-97A2-CD6A-30600FDC0B2D}"/>
              </a:ext>
            </a:extLst>
          </p:cNvPr>
          <p:cNvSpPr txBox="1"/>
          <p:nvPr/>
        </p:nvSpPr>
        <p:spPr>
          <a:xfrm>
            <a:off x="8001135" y="1214510"/>
            <a:ext cx="2021194" cy="307777"/>
          </a:xfrm>
          <a:prstGeom prst="rect">
            <a:avLst/>
          </a:prstGeom>
          <a:noFill/>
        </p:spPr>
        <p:txBody>
          <a:bodyPr wrap="none" rtlCol="0">
            <a:spAutoFit/>
          </a:bodyPr>
          <a:lstStyle/>
          <a:p>
            <a:r>
              <a:rPr lang="en-US" sz="1400" dirty="0"/>
              <a:t>Frattini et al., PRX, 2024</a:t>
            </a:r>
          </a:p>
        </p:txBody>
      </p:sp>
      <p:sp>
        <p:nvSpPr>
          <p:cNvPr id="10" name="TextBox 9">
            <a:extLst>
              <a:ext uri="{FF2B5EF4-FFF2-40B4-BE49-F238E27FC236}">
                <a16:creationId xmlns:a16="http://schemas.microsoft.com/office/drawing/2014/main" id="{D6A9B4C7-CD25-8925-0693-106AFE16AB93}"/>
              </a:ext>
            </a:extLst>
          </p:cNvPr>
          <p:cNvSpPr txBox="1"/>
          <p:nvPr/>
        </p:nvSpPr>
        <p:spPr>
          <a:xfrm>
            <a:off x="8001135" y="1443110"/>
            <a:ext cx="3368679" cy="307777"/>
          </a:xfrm>
          <a:prstGeom prst="rect">
            <a:avLst/>
          </a:prstGeom>
          <a:noFill/>
        </p:spPr>
        <p:txBody>
          <a:bodyPr wrap="none" rtlCol="0">
            <a:spAutoFit/>
          </a:bodyPr>
          <a:lstStyle/>
          <a:p>
            <a:r>
              <a:rPr lang="en-US" sz="1400" dirty="0"/>
              <a:t>Carlos-Chavez et al., NPJ Quantum, 2023</a:t>
            </a:r>
          </a:p>
        </p:txBody>
      </p:sp>
      <p:sp>
        <p:nvSpPr>
          <p:cNvPr id="12" name="TextBox 11">
            <a:extLst>
              <a:ext uri="{FF2B5EF4-FFF2-40B4-BE49-F238E27FC236}">
                <a16:creationId xmlns:a16="http://schemas.microsoft.com/office/drawing/2014/main" id="{22586E34-EC07-53FF-5BAD-096485322FA6}"/>
              </a:ext>
            </a:extLst>
          </p:cNvPr>
          <p:cNvSpPr txBox="1"/>
          <p:nvPr/>
        </p:nvSpPr>
        <p:spPr>
          <a:xfrm>
            <a:off x="267979" y="4544715"/>
            <a:ext cx="2667525" cy="307777"/>
          </a:xfrm>
          <a:prstGeom prst="rect">
            <a:avLst/>
          </a:prstGeom>
          <a:noFill/>
        </p:spPr>
        <p:txBody>
          <a:bodyPr wrap="none" rtlCol="0">
            <a:spAutoFit/>
          </a:bodyPr>
          <a:lstStyle/>
          <a:p>
            <a:r>
              <a:rPr lang="en-US" sz="1400" dirty="0"/>
              <a:t>Venkatraman et al., PNAS, 2024 </a:t>
            </a:r>
          </a:p>
        </p:txBody>
      </p:sp>
      <p:sp>
        <p:nvSpPr>
          <p:cNvPr id="14" name="TextBox 13">
            <a:extLst>
              <a:ext uri="{FF2B5EF4-FFF2-40B4-BE49-F238E27FC236}">
                <a16:creationId xmlns:a16="http://schemas.microsoft.com/office/drawing/2014/main" id="{005BA265-024B-88F3-281B-FE877271A46A}"/>
              </a:ext>
            </a:extLst>
          </p:cNvPr>
          <p:cNvSpPr txBox="1"/>
          <p:nvPr/>
        </p:nvSpPr>
        <p:spPr>
          <a:xfrm>
            <a:off x="247992" y="4779560"/>
            <a:ext cx="2311338" cy="307777"/>
          </a:xfrm>
          <a:prstGeom prst="rect">
            <a:avLst/>
          </a:prstGeom>
          <a:noFill/>
        </p:spPr>
        <p:txBody>
          <a:bodyPr wrap="none" rtlCol="0">
            <a:spAutoFit/>
          </a:bodyPr>
          <a:lstStyle/>
          <a:p>
            <a:r>
              <a:rPr lang="en-US" sz="1400" dirty="0"/>
              <a:t> Marthaler et al., PRA, 2007 </a:t>
            </a:r>
          </a:p>
        </p:txBody>
      </p:sp>
    </p:spTree>
    <p:extLst>
      <p:ext uri="{BB962C8B-B14F-4D97-AF65-F5344CB8AC3E}">
        <p14:creationId xmlns:p14="http://schemas.microsoft.com/office/powerpoint/2010/main" val="3079795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5DC55-36B7-AF00-F67F-6751E69E7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C5C99-34DB-FFA9-4AE0-40F46CFED08F}"/>
              </a:ext>
            </a:extLst>
          </p:cNvPr>
          <p:cNvSpPr>
            <a:spLocks noGrp="1"/>
          </p:cNvSpPr>
          <p:nvPr>
            <p:ph type="title"/>
          </p:nvPr>
        </p:nvSpPr>
        <p:spPr/>
        <p:txBody>
          <a:bodyPr/>
          <a:lstStyle/>
          <a:p>
            <a:r>
              <a:rPr lang="en-US" dirty="0"/>
              <a:t>Tunneling protection</a:t>
            </a:r>
          </a:p>
        </p:txBody>
      </p:sp>
      <p:sp>
        <p:nvSpPr>
          <p:cNvPr id="4" name="Date Placeholder 3">
            <a:extLst>
              <a:ext uri="{FF2B5EF4-FFF2-40B4-BE49-F238E27FC236}">
                <a16:creationId xmlns:a16="http://schemas.microsoft.com/office/drawing/2014/main" id="{97AA829B-1B9D-21C3-9BA4-BEBDD9129D0F}"/>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9A2D4394-A340-C71D-1BBA-C7830B892128}"/>
              </a:ext>
            </a:extLst>
          </p:cNvPr>
          <p:cNvSpPr>
            <a:spLocks noGrp="1"/>
          </p:cNvSpPr>
          <p:nvPr>
            <p:ph type="sldNum" sz="quarter" idx="12"/>
          </p:nvPr>
        </p:nvSpPr>
        <p:spPr/>
        <p:txBody>
          <a:bodyPr/>
          <a:lstStyle/>
          <a:p>
            <a:fld id="{D189AB06-270D-4054-9D3B-4FFAB272D9CB}" type="slidenum">
              <a:rPr lang="pt-BR" smtClean="0"/>
              <a:t>7</a:t>
            </a:fld>
            <a:endParaRPr lang="pt-BR"/>
          </a:p>
        </p:txBody>
      </p:sp>
      <p:pic>
        <p:nvPicPr>
          <p:cNvPr id="7" name="Picture 6">
            <a:extLst>
              <a:ext uri="{FF2B5EF4-FFF2-40B4-BE49-F238E27FC236}">
                <a16:creationId xmlns:a16="http://schemas.microsoft.com/office/drawing/2014/main" id="{9E6BB82A-0D8A-DFB8-15D1-1C81C30B56C6}"/>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1CE265-A18E-697A-5707-9524CFD06DBA}"/>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11" name="TextBox 10">
                <a:extLst>
                  <a:ext uri="{FF2B5EF4-FFF2-40B4-BE49-F238E27FC236}">
                    <a16:creationId xmlns:a16="http://schemas.microsoft.com/office/drawing/2014/main" id="{293D449D-07E6-0D3A-A73A-305CCAE91B06}"/>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4"/>
                <a:stretch>
                  <a:fillRect/>
                </a:stretch>
              </a:blipFill>
              <a:ln w="38100">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E0D40488-41BD-D164-5E43-BA9ED458D1DB}"/>
              </a:ext>
            </a:extLst>
          </p:cNvPr>
          <p:cNvSpPr txBox="1"/>
          <p:nvPr/>
        </p:nvSpPr>
        <p:spPr>
          <a:xfrm>
            <a:off x="180666" y="4038218"/>
            <a:ext cx="2271071" cy="461665"/>
          </a:xfrm>
          <a:prstGeom prst="rect">
            <a:avLst/>
          </a:prstGeom>
          <a:noFill/>
          <a:ln>
            <a:solidFill>
              <a:schemeClr val="tx1"/>
            </a:solidFill>
          </a:ln>
        </p:spPr>
        <p:txBody>
          <a:bodyPr wrap="none" rtlCol="0">
            <a:spAutoFit/>
          </a:bodyPr>
          <a:lstStyle/>
          <a:p>
            <a:r>
              <a:rPr lang="el-GR" sz="2400" dirty="0"/>
              <a:t>Δ</a:t>
            </a:r>
            <a:r>
              <a:rPr lang="en-US" sz="2400" dirty="0"/>
              <a:t>-Kerr-cat qubit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FAD996F-0909-0266-A137-CC096FB0F5D5}"/>
                  </a:ext>
                </a:extLst>
              </p:cNvPr>
              <p:cNvSpPr txBox="1"/>
              <p:nvPr/>
            </p:nvSpPr>
            <p:spPr>
              <a:xfrm>
                <a:off x="2082724" y="5540885"/>
                <a:ext cx="8151113" cy="645048"/>
              </a:xfrm>
              <a:prstGeom prst="rect">
                <a:avLst/>
              </a:prstGeom>
              <a:solidFill>
                <a:schemeClr val="bg2">
                  <a:lumMod val="90000"/>
                </a:schemeClr>
              </a:solidFill>
              <a:ln w="38100">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𝜇</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𝜇</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𝜇</m:t>
                              </m:r>
                            </m:sup>
                          </m:sSup>
                        </m:e>
                      </m:d>
                      <m:r>
                        <a:rPr lang="en-US" sz="2400" b="0" i="1" dirty="0" smtClean="0">
                          <a:latin typeface="Cambria Math" panose="02040503050406030204" pitchFamily="18" charset="0"/>
                        </a:rPr>
                        <m:t>,  </m:t>
                      </m:r>
                      <m:r>
                        <a:rPr lang="en-US" sz="2400" b="0" i="1" dirty="0" smtClean="0">
                          <a:latin typeface="Cambria Math" panose="02040503050406030204" pitchFamily="18" charset="0"/>
                        </a:rPr>
                        <m:t>𝜇</m:t>
                      </m:r>
                      <m:r>
                        <a:rPr lang="en-US" sz="2400" b="0" i="1" dirty="0" smtClean="0">
                          <a:latin typeface="Cambria Math" panose="02040503050406030204" pitchFamily="18" charset="0"/>
                        </a:rPr>
                        <m:t>=1,2,3,4</m:t>
                      </m:r>
                    </m:oMath>
                  </m:oMathPara>
                </a14:m>
                <a:endParaRPr lang="en-US" sz="2800" b="0" dirty="0"/>
              </a:p>
            </p:txBody>
          </p:sp>
        </mc:Choice>
        <mc:Fallback xmlns="">
          <p:sp>
            <p:nvSpPr>
              <p:cNvPr id="23" name="TextBox 22">
                <a:extLst>
                  <a:ext uri="{FF2B5EF4-FFF2-40B4-BE49-F238E27FC236}">
                    <a16:creationId xmlns:a16="http://schemas.microsoft.com/office/drawing/2014/main" id="{70FB7B1E-7144-9675-A636-DA66676F8020}"/>
                  </a:ext>
                </a:extLst>
              </p:cNvPr>
              <p:cNvSpPr txBox="1">
                <a:spLocks noRot="1" noChangeAspect="1" noMove="1" noResize="1" noEditPoints="1" noAdjustHandles="1" noChangeArrowheads="1" noChangeShapeType="1" noTextEdit="1"/>
              </p:cNvSpPr>
              <p:nvPr/>
            </p:nvSpPr>
            <p:spPr>
              <a:xfrm>
                <a:off x="2082724" y="5540885"/>
                <a:ext cx="8151113" cy="645048"/>
              </a:xfrm>
              <a:prstGeom prst="rect">
                <a:avLst/>
              </a:prstGeom>
              <a:blipFill>
                <a:blip r:embed="rId5"/>
                <a:stretch>
                  <a:fillRect/>
                </a:stretch>
              </a:blipFill>
              <a:ln w="38100">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22412C5-9C10-6FFA-8319-B2D13FAA2233}"/>
                  </a:ext>
                </a:extLst>
              </p:cNvPr>
              <p:cNvSpPr txBox="1"/>
              <p:nvPr/>
            </p:nvSpPr>
            <p:spPr>
              <a:xfrm>
                <a:off x="6310562" y="1955450"/>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0" dirty="0" smtClean="0">
                          <a:latin typeface="Cambria Math" panose="02040503050406030204" pitchFamily="18" charset="0"/>
                        </a:rPr>
                        <m:t>=0</m:t>
                      </m:r>
                    </m:oMath>
                  </m:oMathPara>
                </a14:m>
                <a:endParaRPr lang="en-US" sz="2400" dirty="0"/>
              </a:p>
            </p:txBody>
          </p:sp>
        </mc:Choice>
        <mc:Fallback xmlns="">
          <p:sp>
            <p:nvSpPr>
              <p:cNvPr id="31" name="TextBox 30">
                <a:extLst>
                  <a:ext uri="{FF2B5EF4-FFF2-40B4-BE49-F238E27FC236}">
                    <a16:creationId xmlns:a16="http://schemas.microsoft.com/office/drawing/2014/main" id="{95891B48-AD17-36C6-D323-4EA89A643A28}"/>
                  </a:ext>
                </a:extLst>
              </p:cNvPr>
              <p:cNvSpPr txBox="1">
                <a:spLocks noRot="1" noChangeAspect="1" noMove="1" noResize="1" noEditPoints="1" noAdjustHandles="1" noChangeArrowheads="1" noChangeShapeType="1" noTextEdit="1"/>
              </p:cNvSpPr>
              <p:nvPr/>
            </p:nvSpPr>
            <p:spPr>
              <a:xfrm>
                <a:off x="6310562" y="1955450"/>
                <a:ext cx="1257301" cy="461665"/>
              </a:xfrm>
              <a:prstGeom prst="rect">
                <a:avLst/>
              </a:prstGeom>
              <a:blipFill>
                <a:blip r:embed="rId7"/>
                <a:stretch>
                  <a:fillRect/>
                </a:stretch>
              </a:blipFill>
              <a:ln>
                <a:solidFill>
                  <a:schemeClr val="tx1">
                    <a:lumMod val="95000"/>
                    <a:lumOff val="5000"/>
                  </a:schemeClr>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DFA548AB-95A2-15FF-5E5A-8BCB825827C3}"/>
              </a:ext>
            </a:extLst>
          </p:cNvPr>
          <p:cNvSpPr/>
          <p:nvPr/>
        </p:nvSpPr>
        <p:spPr>
          <a:xfrm>
            <a:off x="5883442" y="1973179"/>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948829E-6DEA-D916-1933-534B0352746F}"/>
              </a:ext>
            </a:extLst>
          </p:cNvPr>
          <p:cNvSpPr txBox="1"/>
          <p:nvPr/>
        </p:nvSpPr>
        <p:spPr>
          <a:xfrm>
            <a:off x="8008793" y="695589"/>
            <a:ext cx="2526013" cy="307777"/>
          </a:xfrm>
          <a:prstGeom prst="rect">
            <a:avLst/>
          </a:prstGeom>
          <a:noFill/>
        </p:spPr>
        <p:txBody>
          <a:bodyPr wrap="none" rtlCol="0">
            <a:spAutoFit/>
          </a:bodyPr>
          <a:lstStyle/>
          <a:p>
            <a:r>
              <a:rPr lang="en-US" sz="1400" dirty="0"/>
              <a:t>Puri et al., NPJ Quantum, 2017</a:t>
            </a:r>
          </a:p>
        </p:txBody>
      </p:sp>
      <p:sp>
        <p:nvSpPr>
          <p:cNvPr id="34" name="TextBox 33">
            <a:extLst>
              <a:ext uri="{FF2B5EF4-FFF2-40B4-BE49-F238E27FC236}">
                <a16:creationId xmlns:a16="http://schemas.microsoft.com/office/drawing/2014/main" id="{807C1E6C-F1CA-7300-7F1C-00227D50A2D0}"/>
              </a:ext>
            </a:extLst>
          </p:cNvPr>
          <p:cNvSpPr txBox="1"/>
          <p:nvPr/>
        </p:nvSpPr>
        <p:spPr>
          <a:xfrm>
            <a:off x="7994542" y="955050"/>
            <a:ext cx="2228623" cy="307777"/>
          </a:xfrm>
          <a:prstGeom prst="rect">
            <a:avLst/>
          </a:prstGeom>
          <a:noFill/>
        </p:spPr>
        <p:txBody>
          <a:bodyPr wrap="none" rtlCol="0">
            <a:spAutoFit/>
          </a:bodyPr>
          <a:lstStyle/>
          <a:p>
            <a:r>
              <a:rPr lang="en-US" sz="1400" dirty="0"/>
              <a:t>Grimm et al., Nature, 2020</a:t>
            </a:r>
          </a:p>
        </p:txBody>
      </p:sp>
      <p:sp>
        <p:nvSpPr>
          <p:cNvPr id="35" name="TextBox 34">
            <a:extLst>
              <a:ext uri="{FF2B5EF4-FFF2-40B4-BE49-F238E27FC236}">
                <a16:creationId xmlns:a16="http://schemas.microsoft.com/office/drawing/2014/main" id="{C4DC28DA-6B1A-9E05-AB2F-CB358610684F}"/>
              </a:ext>
            </a:extLst>
          </p:cNvPr>
          <p:cNvSpPr txBox="1"/>
          <p:nvPr/>
        </p:nvSpPr>
        <p:spPr>
          <a:xfrm>
            <a:off x="8001135" y="1214510"/>
            <a:ext cx="2021194" cy="307777"/>
          </a:xfrm>
          <a:prstGeom prst="rect">
            <a:avLst/>
          </a:prstGeom>
          <a:noFill/>
        </p:spPr>
        <p:txBody>
          <a:bodyPr wrap="none" rtlCol="0">
            <a:spAutoFit/>
          </a:bodyPr>
          <a:lstStyle/>
          <a:p>
            <a:r>
              <a:rPr lang="en-US" sz="1400" dirty="0"/>
              <a:t>Frattini et al., PRX, 2024</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1655E51-BA14-D793-5CB6-2C916F376F63}"/>
                  </a:ext>
                </a:extLst>
              </p:cNvPr>
              <p:cNvSpPr txBox="1"/>
              <p:nvPr/>
            </p:nvSpPr>
            <p:spPr>
              <a:xfrm>
                <a:off x="519363" y="2853808"/>
                <a:ext cx="1257301" cy="461665"/>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400" b="0" i="0" dirty="0" smtClean="0">
                          <a:latin typeface="Cambria Math" panose="02040503050406030204" pitchFamily="18" charset="0"/>
                        </a:rPr>
                        <m:t>Δ</m:t>
                      </m:r>
                      <m:r>
                        <a:rPr lang="en-US" sz="2400" b="0" i="1" dirty="0" smtClean="0">
                          <a:latin typeface="Cambria Math" panose="02040503050406030204" pitchFamily="18" charset="0"/>
                        </a:rPr>
                        <m:t>≠</m:t>
                      </m:r>
                      <m:r>
                        <a:rPr lang="en-US" sz="2400" b="0" i="0" dirty="0" smtClean="0">
                          <a:latin typeface="Cambria Math" panose="02040503050406030204" pitchFamily="18" charset="0"/>
                        </a:rPr>
                        <m:t>0</m:t>
                      </m:r>
                    </m:oMath>
                  </m:oMathPara>
                </a14:m>
                <a:endParaRPr lang="en-US" sz="2400" dirty="0"/>
              </a:p>
            </p:txBody>
          </p:sp>
        </mc:Choice>
        <mc:Fallback xmlns="">
          <p:sp>
            <p:nvSpPr>
              <p:cNvPr id="36" name="TextBox 35">
                <a:extLst>
                  <a:ext uri="{FF2B5EF4-FFF2-40B4-BE49-F238E27FC236}">
                    <a16:creationId xmlns:a16="http://schemas.microsoft.com/office/drawing/2014/main" id="{8121FE0E-C33E-CDF5-4B97-E411339C6C97}"/>
                  </a:ext>
                </a:extLst>
              </p:cNvPr>
              <p:cNvSpPr txBox="1">
                <a:spLocks noRot="1" noChangeAspect="1" noMove="1" noResize="1" noEditPoints="1" noAdjustHandles="1" noChangeArrowheads="1" noChangeShapeType="1" noTextEdit="1"/>
              </p:cNvSpPr>
              <p:nvPr/>
            </p:nvSpPr>
            <p:spPr>
              <a:xfrm>
                <a:off x="519363" y="2853808"/>
                <a:ext cx="1257301" cy="461665"/>
              </a:xfrm>
              <a:prstGeom prst="rect">
                <a:avLst/>
              </a:prstGeom>
              <a:blipFill>
                <a:blip r:embed="rId8"/>
                <a:stretch>
                  <a:fillRect/>
                </a:stretch>
              </a:blipFill>
              <a:ln>
                <a:solidFill>
                  <a:schemeClr val="tx1">
                    <a:lumMod val="95000"/>
                    <a:lumOff val="5000"/>
                  </a:schemeClr>
                </a:solidFill>
              </a:ln>
            </p:spPr>
            <p:txBody>
              <a:bodyPr/>
              <a:lstStyle/>
              <a:p>
                <a:r>
                  <a:rPr lang="en-US">
                    <a:noFill/>
                  </a:rPr>
                  <a:t> </a:t>
                </a:r>
              </a:p>
            </p:txBody>
          </p:sp>
        </mc:Fallback>
      </mc:AlternateContent>
      <p:sp>
        <p:nvSpPr>
          <p:cNvPr id="37" name="Arrow: Right 36">
            <a:extLst>
              <a:ext uri="{FF2B5EF4-FFF2-40B4-BE49-F238E27FC236}">
                <a16:creationId xmlns:a16="http://schemas.microsoft.com/office/drawing/2014/main" id="{4C475041-6188-97C8-03E3-B754BAB18F0A}"/>
              </a:ext>
            </a:extLst>
          </p:cNvPr>
          <p:cNvSpPr/>
          <p:nvPr/>
        </p:nvSpPr>
        <p:spPr>
          <a:xfrm rot="5400000">
            <a:off x="994611" y="2366212"/>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65744002-FF39-EF22-FFA0-476E2742E431}"/>
              </a:ext>
            </a:extLst>
          </p:cNvPr>
          <p:cNvSpPr/>
          <p:nvPr/>
        </p:nvSpPr>
        <p:spPr>
          <a:xfrm rot="5400000">
            <a:off x="1026695" y="3481141"/>
            <a:ext cx="228600" cy="421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10A4B0F-AB2F-F50C-EB5B-890B89EF3E9F}"/>
              </a:ext>
            </a:extLst>
          </p:cNvPr>
          <p:cNvPicPr>
            <a:picLocks noChangeAspect="1"/>
          </p:cNvPicPr>
          <p:nvPr/>
        </p:nvPicPr>
        <p:blipFill>
          <a:blip r:embed="rId9"/>
          <a:stretch>
            <a:fillRect/>
          </a:stretch>
        </p:blipFill>
        <p:spPr>
          <a:xfrm>
            <a:off x="2839451" y="3262714"/>
            <a:ext cx="3142214" cy="2087391"/>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90FD8D2-869C-0353-2CFF-E338663A1681}"/>
                  </a:ext>
                </a:extLst>
              </p:cNvPr>
              <p:cNvSpPr txBox="1"/>
              <p:nvPr/>
            </p:nvSpPr>
            <p:spPr>
              <a:xfrm>
                <a:off x="6192818" y="3964178"/>
                <a:ext cx="1622259" cy="783804"/>
              </a:xfrm>
              <a:prstGeom prst="rect">
                <a:avLst/>
              </a:prstGeom>
              <a:noFill/>
              <a:ln>
                <a:solidFill>
                  <a:schemeClr val="tx1">
                    <a:lumMod val="95000"/>
                    <a:lumOff val="5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dirty="0" smtClean="0">
                              <a:latin typeface="Cambria Math" panose="02040503050406030204" pitchFamily="18" charset="0"/>
                            </a:rPr>
                          </m:ctrlPr>
                        </m:fPr>
                        <m:num>
                          <m:r>
                            <m:rPr>
                              <m:sty m:val="p"/>
                            </m:rPr>
                            <a:rPr lang="en-US" sz="2400" b="0" i="0" dirty="0" smtClean="0">
                              <a:latin typeface="Cambria Math" panose="02040503050406030204" pitchFamily="18" charset="0"/>
                            </a:rPr>
                            <m:t>Δ</m:t>
                          </m:r>
                        </m:num>
                        <m:den>
                          <m:r>
                            <m:rPr>
                              <m:sty m:val="p"/>
                            </m:rPr>
                            <a:rPr lang="en-US" sz="2400" b="0" i="0" dirty="0" smtClean="0">
                              <a:latin typeface="Cambria Math" panose="02040503050406030204" pitchFamily="18" charset="0"/>
                            </a:rPr>
                            <m:t>K</m:t>
                          </m:r>
                        </m:den>
                      </m:f>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even</m:t>
                      </m:r>
                    </m:oMath>
                  </m:oMathPara>
                </a14:m>
                <a:endParaRPr lang="en-US" sz="2400" dirty="0"/>
              </a:p>
            </p:txBody>
          </p:sp>
        </mc:Choice>
        <mc:Fallback xmlns="">
          <p:sp>
            <p:nvSpPr>
              <p:cNvPr id="50" name="TextBox 49">
                <a:extLst>
                  <a:ext uri="{FF2B5EF4-FFF2-40B4-BE49-F238E27FC236}">
                    <a16:creationId xmlns:a16="http://schemas.microsoft.com/office/drawing/2014/main" id="{290FD8D2-869C-0353-2CFF-E338663A1681}"/>
                  </a:ext>
                </a:extLst>
              </p:cNvPr>
              <p:cNvSpPr txBox="1">
                <a:spLocks noRot="1" noChangeAspect="1" noMove="1" noResize="1" noEditPoints="1" noAdjustHandles="1" noChangeArrowheads="1" noChangeShapeType="1" noTextEdit="1"/>
              </p:cNvSpPr>
              <p:nvPr/>
            </p:nvSpPr>
            <p:spPr>
              <a:xfrm>
                <a:off x="6192818" y="3964178"/>
                <a:ext cx="1622259" cy="783804"/>
              </a:xfrm>
              <a:prstGeom prst="rect">
                <a:avLst/>
              </a:prstGeom>
              <a:blipFill>
                <a:blip r:embed="rId10"/>
                <a:stretch>
                  <a:fillRect/>
                </a:stretch>
              </a:blipFill>
              <a:ln>
                <a:solidFill>
                  <a:schemeClr val="tx1">
                    <a:lumMod val="95000"/>
                    <a:lumOff val="5000"/>
                  </a:schemeClr>
                </a:solidFill>
              </a:ln>
            </p:spPr>
            <p:txBody>
              <a:bodyPr/>
              <a:lstStyle/>
              <a:p>
                <a:r>
                  <a:rPr lang="en-US">
                    <a:noFill/>
                  </a:rPr>
                  <a:t> </a:t>
                </a:r>
              </a:p>
            </p:txBody>
          </p:sp>
        </mc:Fallback>
      </mc:AlternateContent>
      <p:pic>
        <p:nvPicPr>
          <p:cNvPr id="54" name="Picture 53">
            <a:extLst>
              <a:ext uri="{FF2B5EF4-FFF2-40B4-BE49-F238E27FC236}">
                <a16:creationId xmlns:a16="http://schemas.microsoft.com/office/drawing/2014/main" id="{56D6FC39-D3FA-507D-2179-4A7E559A93D5}"/>
              </a:ext>
            </a:extLst>
          </p:cNvPr>
          <p:cNvPicPr>
            <a:picLocks noChangeAspect="1"/>
          </p:cNvPicPr>
          <p:nvPr/>
        </p:nvPicPr>
        <p:blipFill>
          <a:blip r:embed="rId11"/>
          <a:stretch>
            <a:fillRect/>
          </a:stretch>
        </p:blipFill>
        <p:spPr>
          <a:xfrm>
            <a:off x="8089125" y="3626069"/>
            <a:ext cx="4102875" cy="1658055"/>
          </a:xfrm>
          <a:prstGeom prst="rect">
            <a:avLst/>
          </a:prstGeom>
        </p:spPr>
      </p:pic>
      <p:sp>
        <p:nvSpPr>
          <p:cNvPr id="56" name="TextBox 55">
            <a:extLst>
              <a:ext uri="{FF2B5EF4-FFF2-40B4-BE49-F238E27FC236}">
                <a16:creationId xmlns:a16="http://schemas.microsoft.com/office/drawing/2014/main" id="{F2D416D0-F4F4-478E-F4DF-B2995A25DE71}"/>
              </a:ext>
            </a:extLst>
          </p:cNvPr>
          <p:cNvSpPr txBox="1"/>
          <p:nvPr/>
        </p:nvSpPr>
        <p:spPr>
          <a:xfrm>
            <a:off x="267979" y="4544715"/>
            <a:ext cx="2667525" cy="307777"/>
          </a:xfrm>
          <a:prstGeom prst="rect">
            <a:avLst/>
          </a:prstGeom>
          <a:noFill/>
        </p:spPr>
        <p:txBody>
          <a:bodyPr wrap="none" rtlCol="0">
            <a:spAutoFit/>
          </a:bodyPr>
          <a:lstStyle/>
          <a:p>
            <a:r>
              <a:rPr lang="en-US" sz="1400" dirty="0"/>
              <a:t>Venkatraman et al., PNAS, 2024 </a:t>
            </a:r>
          </a:p>
        </p:txBody>
      </p:sp>
      <p:sp>
        <p:nvSpPr>
          <p:cNvPr id="57" name="TextBox 56">
            <a:extLst>
              <a:ext uri="{FF2B5EF4-FFF2-40B4-BE49-F238E27FC236}">
                <a16:creationId xmlns:a16="http://schemas.microsoft.com/office/drawing/2014/main" id="{246DCB09-BE3F-5BC4-D1A6-AC8E08E8E53B}"/>
              </a:ext>
            </a:extLst>
          </p:cNvPr>
          <p:cNvSpPr txBox="1"/>
          <p:nvPr/>
        </p:nvSpPr>
        <p:spPr>
          <a:xfrm>
            <a:off x="247992" y="4779560"/>
            <a:ext cx="2311338" cy="307777"/>
          </a:xfrm>
          <a:prstGeom prst="rect">
            <a:avLst/>
          </a:prstGeom>
          <a:noFill/>
        </p:spPr>
        <p:txBody>
          <a:bodyPr wrap="none" rtlCol="0">
            <a:spAutoFit/>
          </a:bodyPr>
          <a:lstStyle/>
          <a:p>
            <a:r>
              <a:rPr lang="en-US" sz="1400" dirty="0"/>
              <a:t> Marthaler et al., PRA, 2007 </a:t>
            </a:r>
          </a:p>
        </p:txBody>
      </p:sp>
      <p:sp>
        <p:nvSpPr>
          <p:cNvPr id="58" name="Footer Placeholder 4">
            <a:extLst>
              <a:ext uri="{FF2B5EF4-FFF2-40B4-BE49-F238E27FC236}">
                <a16:creationId xmlns:a16="http://schemas.microsoft.com/office/drawing/2014/main" id="{23EFFAA9-5F6C-6724-84AC-1B62111050B4}"/>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12">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3" name="TextBox 2">
            <a:extLst>
              <a:ext uri="{FF2B5EF4-FFF2-40B4-BE49-F238E27FC236}">
                <a16:creationId xmlns:a16="http://schemas.microsoft.com/office/drawing/2014/main" id="{F8D5EC18-7D11-C00B-0580-492ADE1C85B7}"/>
              </a:ext>
            </a:extLst>
          </p:cNvPr>
          <p:cNvSpPr txBox="1"/>
          <p:nvPr/>
        </p:nvSpPr>
        <p:spPr>
          <a:xfrm>
            <a:off x="673100" y="5651500"/>
            <a:ext cx="1458413" cy="461665"/>
          </a:xfrm>
          <a:prstGeom prst="rect">
            <a:avLst/>
          </a:prstGeom>
          <a:noFill/>
        </p:spPr>
        <p:txBody>
          <a:bodyPr wrap="none" rtlCol="0">
            <a:spAutoFit/>
          </a:bodyPr>
          <a:lstStyle/>
          <a:p>
            <a:r>
              <a:rPr lang="en-US" sz="2400" dirty="0"/>
              <a:t>Our goal: </a:t>
            </a:r>
          </a:p>
        </p:txBody>
      </p:sp>
      <p:sp>
        <p:nvSpPr>
          <p:cNvPr id="5" name="TextBox 4">
            <a:extLst>
              <a:ext uri="{FF2B5EF4-FFF2-40B4-BE49-F238E27FC236}">
                <a16:creationId xmlns:a16="http://schemas.microsoft.com/office/drawing/2014/main" id="{9820A9B7-0715-8509-1788-3BDE8A038364}"/>
              </a:ext>
            </a:extLst>
          </p:cNvPr>
          <p:cNvSpPr txBox="1"/>
          <p:nvPr/>
        </p:nvSpPr>
        <p:spPr>
          <a:xfrm>
            <a:off x="8001135" y="1443110"/>
            <a:ext cx="3368679" cy="307777"/>
          </a:xfrm>
          <a:prstGeom prst="rect">
            <a:avLst/>
          </a:prstGeom>
          <a:noFill/>
        </p:spPr>
        <p:txBody>
          <a:bodyPr wrap="none" rtlCol="0">
            <a:spAutoFit/>
          </a:bodyPr>
          <a:lstStyle/>
          <a:p>
            <a:r>
              <a:rPr lang="en-US" sz="1400" dirty="0"/>
              <a:t>Carlos-Chavez et al., NPJ Quantum, 2023</a:t>
            </a:r>
          </a:p>
        </p:txBody>
      </p:sp>
      <p:pic>
        <p:nvPicPr>
          <p:cNvPr id="8" name="Picture 7">
            <a:extLst>
              <a:ext uri="{FF2B5EF4-FFF2-40B4-BE49-F238E27FC236}">
                <a16:creationId xmlns:a16="http://schemas.microsoft.com/office/drawing/2014/main" id="{C7DFF06E-CDAB-A036-F04B-4C018ACA0B38}"/>
              </a:ext>
            </a:extLst>
          </p:cNvPr>
          <p:cNvPicPr>
            <a:picLocks noChangeAspect="1"/>
          </p:cNvPicPr>
          <p:nvPr/>
        </p:nvPicPr>
        <p:blipFill>
          <a:blip r:embed="rId13"/>
          <a:stretch>
            <a:fillRect/>
          </a:stretch>
        </p:blipFill>
        <p:spPr>
          <a:xfrm>
            <a:off x="7877676" y="1731786"/>
            <a:ext cx="4148918" cy="1091077"/>
          </a:xfrm>
          <a:prstGeom prst="rect">
            <a:avLst/>
          </a:prstGeom>
        </p:spPr>
      </p:pic>
    </p:spTree>
    <p:extLst>
      <p:ext uri="{BB962C8B-B14F-4D97-AF65-F5344CB8AC3E}">
        <p14:creationId xmlns:p14="http://schemas.microsoft.com/office/powerpoint/2010/main" val="148396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D2A0-6927-1F27-D624-EAFEC9D42D0D}"/>
              </a:ext>
            </a:extLst>
          </p:cNvPr>
          <p:cNvSpPr>
            <a:spLocks noGrp="1"/>
          </p:cNvSpPr>
          <p:nvPr>
            <p:ph type="title"/>
          </p:nvPr>
        </p:nvSpPr>
        <p:spPr/>
        <p:txBody>
          <a:bodyPr/>
          <a:lstStyle/>
          <a:p>
            <a:r>
              <a:rPr lang="en-US" dirty="0"/>
              <a:t>2-photon drive: Energy levels </a:t>
            </a:r>
          </a:p>
        </p:txBody>
      </p:sp>
      <p:sp>
        <p:nvSpPr>
          <p:cNvPr id="4" name="Date Placeholder 3">
            <a:extLst>
              <a:ext uri="{FF2B5EF4-FFF2-40B4-BE49-F238E27FC236}">
                <a16:creationId xmlns:a16="http://schemas.microsoft.com/office/drawing/2014/main" id="{E98634E5-686B-5ADC-E0AC-A94DF19D8537}"/>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B1E190F4-1922-ECD0-52F4-DB8A22F4FB71}"/>
              </a:ext>
            </a:extLst>
          </p:cNvPr>
          <p:cNvSpPr>
            <a:spLocks noGrp="1"/>
          </p:cNvSpPr>
          <p:nvPr>
            <p:ph type="sldNum" sz="quarter" idx="12"/>
          </p:nvPr>
        </p:nvSpPr>
        <p:spPr/>
        <p:txBody>
          <a:bodyPr/>
          <a:lstStyle/>
          <a:p>
            <a:fld id="{D189AB06-270D-4054-9D3B-4FFAB272D9CB}" type="slidenum">
              <a:rPr lang="pt-BR" smtClean="0"/>
              <a:t>8</a:t>
            </a:fld>
            <a:endParaRPr lang="pt-BR"/>
          </a:p>
        </p:txBody>
      </p:sp>
      <p:pic>
        <p:nvPicPr>
          <p:cNvPr id="7" name="Picture 6">
            <a:extLst>
              <a:ext uri="{FF2B5EF4-FFF2-40B4-BE49-F238E27FC236}">
                <a16:creationId xmlns:a16="http://schemas.microsoft.com/office/drawing/2014/main" id="{A4EAB5AA-866B-DDC0-2E11-564FB2D18F05}"/>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CE8463-E47C-50F1-6891-EC6CE5D95647}"/>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21" name="TextBox 20">
                <a:extLst>
                  <a:ext uri="{FF2B5EF4-FFF2-40B4-BE49-F238E27FC236}">
                    <a16:creationId xmlns:a16="http://schemas.microsoft.com/office/drawing/2014/main" id="{71CE8463-E47C-50F1-6891-EC6CE5D95647}"/>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5"/>
                <a:stretch>
                  <a:fillRect/>
                </a:stretch>
              </a:blipFill>
              <a:ln w="38100">
                <a:noFill/>
              </a:ln>
            </p:spPr>
            <p:txBody>
              <a:bodyPr/>
              <a:lstStyle/>
              <a:p>
                <a:r>
                  <a:rPr lang="en-US">
                    <a:noFill/>
                  </a:rPr>
                  <a:t> </a:t>
                </a:r>
              </a:p>
            </p:txBody>
          </p:sp>
        </mc:Fallback>
      </mc:AlternateContent>
      <p:sp>
        <p:nvSpPr>
          <p:cNvPr id="42" name="Footer Placeholder 4">
            <a:extLst>
              <a:ext uri="{FF2B5EF4-FFF2-40B4-BE49-F238E27FC236}">
                <a16:creationId xmlns:a16="http://schemas.microsoft.com/office/drawing/2014/main" id="{D12EC594-519C-6A8A-07C7-E0B77A56D4F6}"/>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6">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sp>
        <p:nvSpPr>
          <p:cNvPr id="5" name="TextBox 4">
            <a:extLst>
              <a:ext uri="{FF2B5EF4-FFF2-40B4-BE49-F238E27FC236}">
                <a16:creationId xmlns:a16="http://schemas.microsoft.com/office/drawing/2014/main" id="{9350787A-FAE2-596B-F25A-5C495C6CFA79}"/>
              </a:ext>
            </a:extLst>
          </p:cNvPr>
          <p:cNvSpPr txBox="1"/>
          <p:nvPr/>
        </p:nvSpPr>
        <p:spPr>
          <a:xfrm>
            <a:off x="7437675" y="1229349"/>
            <a:ext cx="3494739" cy="461665"/>
          </a:xfrm>
          <a:prstGeom prst="rect">
            <a:avLst/>
          </a:prstGeom>
          <a:noFill/>
        </p:spPr>
        <p:txBody>
          <a:bodyPr wrap="none" rtlCol="0">
            <a:spAutoFit/>
          </a:bodyPr>
          <a:lstStyle/>
          <a:p>
            <a:r>
              <a:rPr lang="en-US" sz="2400" dirty="0"/>
              <a:t>Number Parity Symmetry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D89AD8-06DD-99BB-C360-1D62A666C2E0}"/>
                  </a:ext>
                </a:extLst>
              </p:cNvPr>
              <p:cNvSpPr txBox="1"/>
              <p:nvPr/>
            </p:nvSpPr>
            <p:spPr>
              <a:xfrm>
                <a:off x="7120326" y="1671403"/>
                <a:ext cx="3934919" cy="481735"/>
              </a:xfrm>
              <a:prstGeom prst="rect">
                <a:avLst/>
              </a:prstGeom>
              <a:noFill/>
            </p:spPr>
            <p:txBody>
              <a:bodyPr wrap="square" rtlCol="0">
                <a:spAutoFit/>
              </a:bodyPr>
              <a:lstStyle/>
              <a:p>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e>
                      <m:sup>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sup>
                    </m:sSup>
                    <m:r>
                      <a:rPr lang="en-US" sz="2400" b="0" i="0"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𝑃</m:t>
                        </m:r>
                      </m:e>
                    </m:acc>
                  </m:oMath>
                </a14:m>
                <a:r>
                  <a:rPr lang="en-US" sz="2400" dirty="0"/>
                  <a:t> </a:t>
                </a:r>
              </a:p>
            </p:txBody>
          </p:sp>
        </mc:Choice>
        <mc:Fallback xmlns="">
          <p:sp>
            <p:nvSpPr>
              <p:cNvPr id="8" name="TextBox 7">
                <a:extLst>
                  <a:ext uri="{FF2B5EF4-FFF2-40B4-BE49-F238E27FC236}">
                    <a16:creationId xmlns:a16="http://schemas.microsoft.com/office/drawing/2014/main" id="{92D89AD8-06DD-99BB-C360-1D62A666C2E0}"/>
                  </a:ext>
                </a:extLst>
              </p:cNvPr>
              <p:cNvSpPr txBox="1">
                <a:spLocks noRot="1" noChangeAspect="1" noMove="1" noResize="1" noEditPoints="1" noAdjustHandles="1" noChangeArrowheads="1" noChangeShapeType="1" noTextEdit="1"/>
              </p:cNvSpPr>
              <p:nvPr/>
            </p:nvSpPr>
            <p:spPr>
              <a:xfrm>
                <a:off x="7120326" y="1671403"/>
                <a:ext cx="3934919" cy="481735"/>
              </a:xfrm>
              <a:prstGeom prst="rect">
                <a:avLst/>
              </a:prstGeom>
              <a:blipFill>
                <a:blip r:embed="rId7"/>
                <a:stretch>
                  <a:fillRect l="-310" t="-8861" r="-4799" b="-126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8DF8503-B2E0-C9E2-AAE2-354AD9BE5838}"/>
              </a:ext>
            </a:extLst>
          </p:cNvPr>
          <p:cNvSpPr txBox="1"/>
          <p:nvPr/>
        </p:nvSpPr>
        <p:spPr>
          <a:xfrm>
            <a:off x="7864323" y="456142"/>
            <a:ext cx="2014141" cy="307777"/>
          </a:xfrm>
          <a:prstGeom prst="rect">
            <a:avLst/>
          </a:prstGeom>
          <a:noFill/>
        </p:spPr>
        <p:txBody>
          <a:bodyPr wrap="none" rtlCol="0">
            <a:spAutoFit/>
          </a:bodyPr>
          <a:lstStyle/>
          <a:p>
            <a:r>
              <a:rPr lang="en-US" sz="1400" dirty="0"/>
              <a:t> Prado et al., PRA, 2023 </a:t>
            </a:r>
          </a:p>
        </p:txBody>
      </p:sp>
      <p:sp>
        <p:nvSpPr>
          <p:cNvPr id="10" name="TextBox 9">
            <a:extLst>
              <a:ext uri="{FF2B5EF4-FFF2-40B4-BE49-F238E27FC236}">
                <a16:creationId xmlns:a16="http://schemas.microsoft.com/office/drawing/2014/main" id="{1129F645-31FB-ACAD-D343-06E5FA48F692}"/>
              </a:ext>
            </a:extLst>
          </p:cNvPr>
          <p:cNvSpPr txBox="1"/>
          <p:nvPr/>
        </p:nvSpPr>
        <p:spPr>
          <a:xfrm>
            <a:off x="7903219" y="653435"/>
            <a:ext cx="2630657" cy="307777"/>
          </a:xfrm>
          <a:prstGeom prst="rect">
            <a:avLst/>
          </a:prstGeom>
          <a:noFill/>
        </p:spPr>
        <p:txBody>
          <a:bodyPr wrap="none" rtlCol="0">
            <a:spAutoFit/>
          </a:bodyPr>
          <a:lstStyle/>
          <a:p>
            <a:r>
              <a:rPr lang="en-US" sz="1400" dirty="0"/>
              <a:t>Venkatraman et al., PNAS,2024 </a:t>
            </a:r>
          </a:p>
        </p:txBody>
      </p:sp>
      <p:sp>
        <p:nvSpPr>
          <p:cNvPr id="11" name="TextBox 10">
            <a:extLst>
              <a:ext uri="{FF2B5EF4-FFF2-40B4-BE49-F238E27FC236}">
                <a16:creationId xmlns:a16="http://schemas.microsoft.com/office/drawing/2014/main" id="{658B7583-4142-FB5E-45C1-F8C2F758681E}"/>
              </a:ext>
            </a:extLst>
          </p:cNvPr>
          <p:cNvSpPr txBox="1"/>
          <p:nvPr/>
        </p:nvSpPr>
        <p:spPr>
          <a:xfrm>
            <a:off x="7903219" y="882035"/>
            <a:ext cx="2135777" cy="307777"/>
          </a:xfrm>
          <a:prstGeom prst="rect">
            <a:avLst/>
          </a:prstGeom>
          <a:noFill/>
        </p:spPr>
        <p:txBody>
          <a:bodyPr wrap="none" rtlCol="0">
            <a:spAutoFit/>
          </a:bodyPr>
          <a:lstStyle/>
          <a:p>
            <a:r>
              <a:rPr lang="en-US" sz="1400" dirty="0" err="1"/>
              <a:t>Iachello</a:t>
            </a:r>
            <a:r>
              <a:rPr lang="en-US" sz="1400" dirty="0"/>
              <a:t>, et al., JPA, 2023 </a:t>
            </a:r>
          </a:p>
        </p:txBody>
      </p:sp>
    </p:spTree>
    <p:extLst>
      <p:ext uri="{BB962C8B-B14F-4D97-AF65-F5344CB8AC3E}">
        <p14:creationId xmlns:p14="http://schemas.microsoft.com/office/powerpoint/2010/main" val="140171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FA2D-CBE8-4759-EB1E-648500392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874A3-7FA4-916C-296A-E25FEEFD84E5}"/>
              </a:ext>
            </a:extLst>
          </p:cNvPr>
          <p:cNvSpPr>
            <a:spLocks noGrp="1"/>
          </p:cNvSpPr>
          <p:nvPr>
            <p:ph type="title"/>
          </p:nvPr>
        </p:nvSpPr>
        <p:spPr/>
        <p:txBody>
          <a:bodyPr/>
          <a:lstStyle/>
          <a:p>
            <a:r>
              <a:rPr lang="en-US" dirty="0"/>
              <a:t>2-photon drive: Energy levels </a:t>
            </a:r>
          </a:p>
        </p:txBody>
      </p:sp>
      <p:sp>
        <p:nvSpPr>
          <p:cNvPr id="4" name="Date Placeholder 3">
            <a:extLst>
              <a:ext uri="{FF2B5EF4-FFF2-40B4-BE49-F238E27FC236}">
                <a16:creationId xmlns:a16="http://schemas.microsoft.com/office/drawing/2014/main" id="{701135CF-5F26-75AE-4FF1-3A7ADFC10894}"/>
              </a:ext>
            </a:extLst>
          </p:cNvPr>
          <p:cNvSpPr>
            <a:spLocks noGrp="1"/>
          </p:cNvSpPr>
          <p:nvPr>
            <p:ph type="dt" sz="half" idx="10"/>
          </p:nvPr>
        </p:nvSpPr>
        <p:spPr/>
        <p:txBody>
          <a:bodyPr/>
          <a:lstStyle/>
          <a:p>
            <a:fld id="{4AE9054B-E06A-431C-AB36-B96DDD1AE4CE}" type="datetime1">
              <a:rPr lang="pt-BR" smtClean="0"/>
              <a:t>21/05/2025</a:t>
            </a:fld>
            <a:endParaRPr lang="pt-BR"/>
          </a:p>
        </p:txBody>
      </p:sp>
      <p:sp>
        <p:nvSpPr>
          <p:cNvPr id="6" name="Slide Number Placeholder 5">
            <a:extLst>
              <a:ext uri="{FF2B5EF4-FFF2-40B4-BE49-F238E27FC236}">
                <a16:creationId xmlns:a16="http://schemas.microsoft.com/office/drawing/2014/main" id="{4F3EE661-665B-E1CE-6A46-A801C7179288}"/>
              </a:ext>
            </a:extLst>
          </p:cNvPr>
          <p:cNvSpPr>
            <a:spLocks noGrp="1"/>
          </p:cNvSpPr>
          <p:nvPr>
            <p:ph type="sldNum" sz="quarter" idx="12"/>
          </p:nvPr>
        </p:nvSpPr>
        <p:spPr/>
        <p:txBody>
          <a:bodyPr/>
          <a:lstStyle/>
          <a:p>
            <a:fld id="{D189AB06-270D-4054-9D3B-4FFAB272D9CB}" type="slidenum">
              <a:rPr lang="pt-BR" smtClean="0"/>
              <a:t>9</a:t>
            </a:fld>
            <a:endParaRPr lang="pt-BR"/>
          </a:p>
        </p:txBody>
      </p:sp>
      <p:pic>
        <p:nvPicPr>
          <p:cNvPr id="7" name="Picture 6">
            <a:extLst>
              <a:ext uri="{FF2B5EF4-FFF2-40B4-BE49-F238E27FC236}">
                <a16:creationId xmlns:a16="http://schemas.microsoft.com/office/drawing/2014/main" id="{0D251C17-D138-0732-6988-E946E3064553}"/>
              </a:ext>
            </a:extLst>
          </p:cNvPr>
          <p:cNvPicPr>
            <a:picLocks noChangeAspect="1"/>
          </p:cNvPicPr>
          <p:nvPr/>
        </p:nvPicPr>
        <p:blipFill>
          <a:blip r:embed="rId3"/>
          <a:stretch>
            <a:fillRect/>
          </a:stretch>
        </p:blipFill>
        <p:spPr>
          <a:xfrm>
            <a:off x="10429875" y="0"/>
            <a:ext cx="1762125" cy="761651"/>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87018FA-A3C3-2396-F79A-AD351D4400F2}"/>
                  </a:ext>
                </a:extLst>
              </p:cNvPr>
              <p:cNvSpPr txBox="1"/>
              <p:nvPr/>
            </p:nvSpPr>
            <p:spPr>
              <a:xfrm>
                <a:off x="-377825" y="1829228"/>
                <a:ext cx="6868648" cy="645048"/>
              </a:xfrm>
              <a:prstGeom prst="rect">
                <a:avLst/>
              </a:prstGeom>
              <a:no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𝐻</m:t>
                          </m:r>
                        </m:e>
                      </m:acc>
                      <m:r>
                        <a:rPr lang="en-US" sz="2400" b="0" i="1" dirty="0" smtClean="0">
                          <a:latin typeface="Cambria Math" panose="02040503050406030204" pitchFamily="18" charset="0"/>
                        </a:rPr>
                        <m:t>=</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Δ</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i="1" dirty="0">
                          <a:latin typeface="Cambria Math" panose="02040503050406030204" pitchFamily="18" charset="0"/>
                        </a:rPr>
                        <m:t>+</m:t>
                      </m:r>
                      <m:r>
                        <a:rPr lang="en-US" sz="2400" i="1" dirty="0">
                          <a:latin typeface="Cambria Math" panose="02040503050406030204" pitchFamily="18" charset="0"/>
                        </a:rPr>
                        <m:t>𝐾</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𝜖</m:t>
                          </m:r>
                        </m:e>
                        <m:sub>
                          <m:r>
                            <a:rPr lang="en-US" sz="2400" b="0" i="1" dirty="0" smtClean="0">
                              <a:latin typeface="Cambria Math" panose="02040503050406030204" pitchFamily="18" charset="0"/>
                            </a:rPr>
                            <m:t>2</m:t>
                          </m:r>
                        </m:sub>
                      </m:sSub>
                      <m:d>
                        <m:dPr>
                          <m:ctrlPr>
                            <a:rPr lang="en-US" sz="2400" b="0" i="1" dirty="0" smtClean="0">
                              <a:latin typeface="Cambria Math" panose="02040503050406030204" pitchFamily="18" charset="0"/>
                            </a:rPr>
                          </m:ctrlPr>
                        </m:dPr>
                        <m:e>
                          <m:sSup>
                            <m:sSupPr>
                              <m:ctrlPr>
                                <a:rPr lang="en-US" sz="2400" i="1" dirty="0">
                                  <a:latin typeface="Cambria Math" panose="02040503050406030204" pitchFamily="18" charset="0"/>
                                </a:rPr>
                              </m:ctrlPr>
                            </m:sSupPr>
                            <m:e>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m:t>
                                  </m:r>
                                </m:sup>
                              </m:sSup>
                            </m:e>
                            <m:sup>
                              <m:r>
                                <a:rPr lang="en-US" sz="2400" i="1" dirty="0">
                                  <a:latin typeface="Cambria Math" panose="02040503050406030204" pitchFamily="18" charset="0"/>
                                </a:rPr>
                                <m:t>2</m:t>
                              </m:r>
                            </m:sup>
                          </m:sSup>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𝑎</m:t>
                                  </m:r>
                                </m:e>
                              </m:acc>
                            </m:e>
                            <m:sup>
                              <m:r>
                                <a:rPr lang="en-US" sz="2400" i="1" dirty="0">
                                  <a:latin typeface="Cambria Math" panose="02040503050406030204" pitchFamily="18" charset="0"/>
                                </a:rPr>
                                <m:t>2</m:t>
                              </m:r>
                            </m:sup>
                          </m:sSup>
                        </m:e>
                      </m:d>
                    </m:oMath>
                  </m:oMathPara>
                </a14:m>
                <a:endParaRPr lang="en-US" sz="2800" b="0" dirty="0"/>
              </a:p>
            </p:txBody>
          </p:sp>
        </mc:Choice>
        <mc:Fallback xmlns="">
          <p:sp>
            <p:nvSpPr>
              <p:cNvPr id="21" name="TextBox 20">
                <a:extLst>
                  <a:ext uri="{FF2B5EF4-FFF2-40B4-BE49-F238E27FC236}">
                    <a16:creationId xmlns:a16="http://schemas.microsoft.com/office/drawing/2014/main" id="{71CE8463-E47C-50F1-6891-EC6CE5D95647}"/>
                  </a:ext>
                </a:extLst>
              </p:cNvPr>
              <p:cNvSpPr txBox="1">
                <a:spLocks noRot="1" noChangeAspect="1" noMove="1" noResize="1" noEditPoints="1" noAdjustHandles="1" noChangeArrowheads="1" noChangeShapeType="1" noTextEdit="1"/>
              </p:cNvSpPr>
              <p:nvPr/>
            </p:nvSpPr>
            <p:spPr>
              <a:xfrm>
                <a:off x="-377825" y="1829228"/>
                <a:ext cx="6868648" cy="645048"/>
              </a:xfrm>
              <a:prstGeom prst="rect">
                <a:avLst/>
              </a:prstGeom>
              <a:blipFill>
                <a:blip r:embed="rId5"/>
                <a:stretch>
                  <a:fillRect/>
                </a:stretch>
              </a:blipFill>
              <a:ln w="38100">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084FCB1C-9C8E-E6FA-D250-47C1883234DB}"/>
              </a:ext>
            </a:extLst>
          </p:cNvPr>
          <p:cNvSpPr txBox="1"/>
          <p:nvPr/>
        </p:nvSpPr>
        <p:spPr>
          <a:xfrm>
            <a:off x="7437675" y="1229349"/>
            <a:ext cx="3494739" cy="461665"/>
          </a:xfrm>
          <a:prstGeom prst="rect">
            <a:avLst/>
          </a:prstGeom>
          <a:noFill/>
        </p:spPr>
        <p:txBody>
          <a:bodyPr wrap="none" rtlCol="0">
            <a:spAutoFit/>
          </a:bodyPr>
          <a:lstStyle/>
          <a:p>
            <a:r>
              <a:rPr lang="en-US" sz="2400" dirty="0"/>
              <a:t>Number Parity Symmetry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1DF1028-0443-FD68-F953-20D32CAC50DA}"/>
                  </a:ext>
                </a:extLst>
              </p:cNvPr>
              <p:cNvSpPr txBox="1"/>
              <p:nvPr/>
            </p:nvSpPr>
            <p:spPr>
              <a:xfrm>
                <a:off x="7120326" y="1671403"/>
                <a:ext cx="3934919" cy="481735"/>
              </a:xfrm>
              <a:prstGeom prst="rect">
                <a:avLst/>
              </a:prstGeom>
              <a:noFill/>
            </p:spPr>
            <p:txBody>
              <a:bodyPr wrap="square" rtlCol="0">
                <a:spAutoFit/>
              </a:bodyPr>
              <a:lstStyle/>
              <a:p>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𝑆</m:t>
                            </m:r>
                          </m:e>
                        </m:acc>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2</m:t>
                        </m:r>
                        <m:r>
                          <a:rPr lang="en-US" sz="2400" b="0" i="1" smtClean="0">
                            <a:latin typeface="Cambria Math" panose="02040503050406030204" pitchFamily="18" charset="0"/>
                          </a:rPr>
                          <m:t>𝜋</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e>
                      <m:sup>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𝑛</m:t>
                            </m:r>
                          </m:e>
                        </m:acc>
                      </m:sup>
                    </m:sSup>
                    <m:r>
                      <a:rPr lang="en-US" sz="2400" b="0" i="0"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𝑃</m:t>
                        </m:r>
                      </m:e>
                    </m:acc>
                  </m:oMath>
                </a14:m>
                <a:r>
                  <a:rPr lang="en-US" sz="2400" dirty="0"/>
                  <a:t> </a:t>
                </a:r>
              </a:p>
            </p:txBody>
          </p:sp>
        </mc:Choice>
        <mc:Fallback xmlns="">
          <p:sp>
            <p:nvSpPr>
              <p:cNvPr id="23" name="TextBox 22">
                <a:extLst>
                  <a:ext uri="{FF2B5EF4-FFF2-40B4-BE49-F238E27FC236}">
                    <a16:creationId xmlns:a16="http://schemas.microsoft.com/office/drawing/2014/main" id="{1EDAEFBD-9D45-6600-FF49-BA5493E4A9F8}"/>
                  </a:ext>
                </a:extLst>
              </p:cNvPr>
              <p:cNvSpPr txBox="1">
                <a:spLocks noRot="1" noChangeAspect="1" noMove="1" noResize="1" noEditPoints="1" noAdjustHandles="1" noChangeArrowheads="1" noChangeShapeType="1" noTextEdit="1"/>
              </p:cNvSpPr>
              <p:nvPr/>
            </p:nvSpPr>
            <p:spPr>
              <a:xfrm>
                <a:off x="7120326" y="1671403"/>
                <a:ext cx="3934919" cy="481735"/>
              </a:xfrm>
              <a:prstGeom prst="rect">
                <a:avLst/>
              </a:prstGeom>
              <a:blipFill>
                <a:blip r:embed="rId6"/>
                <a:stretch>
                  <a:fillRect l="-310" t="-8861" r="-4799" b="-1266"/>
                </a:stretch>
              </a:blipFill>
            </p:spPr>
            <p:txBody>
              <a:bodyPr/>
              <a:lstStyle/>
              <a:p>
                <a:r>
                  <a:rPr lang="en-US">
                    <a:noFill/>
                  </a:rPr>
                  <a:t> </a:t>
                </a:r>
              </a:p>
            </p:txBody>
          </p:sp>
        </mc:Fallback>
      </mc:AlternateContent>
      <p:sp>
        <p:nvSpPr>
          <p:cNvPr id="42" name="Footer Placeholder 4">
            <a:extLst>
              <a:ext uri="{FF2B5EF4-FFF2-40B4-BE49-F238E27FC236}">
                <a16:creationId xmlns:a16="http://schemas.microsoft.com/office/drawing/2014/main" id="{27F5794D-8AE7-B0EC-D6CE-99409EC8D5FF}"/>
              </a:ext>
            </a:extLst>
          </p:cNvPr>
          <p:cNvSpPr>
            <a:spLocks noGrp="1"/>
          </p:cNvSpPr>
          <p:nvPr>
            <p:ph type="ftr" sz="quarter" idx="11"/>
          </p:nvPr>
        </p:nvSpPr>
        <p:spPr>
          <a:xfrm>
            <a:off x="4900534" y="6346850"/>
            <a:ext cx="2390931" cy="365125"/>
          </a:xfrm>
          <a:solidFill>
            <a:schemeClr val="bg1"/>
          </a:solidFill>
          <a:ln>
            <a:solidFill>
              <a:srgbClr val="0070C0"/>
            </a:solidFill>
          </a:ln>
        </p:spPr>
        <p:txBody>
          <a:bodyPr/>
          <a:lstStyle/>
          <a:p>
            <a:r>
              <a:rPr lang="en-US" sz="1800" b="1" dirty="0">
                <a:solidFill>
                  <a:schemeClr val="tx1"/>
                </a:solidFill>
                <a:hlinkClick r:id="rId7">
                  <a:extLst>
                    <a:ext uri="{A12FA001-AC4F-418D-AE19-62706E023703}">
                      <ahyp:hlinkClr xmlns:ahyp="http://schemas.microsoft.com/office/drawing/2018/hyperlinkcolor" val="tx"/>
                    </a:ext>
                  </a:extLst>
                </a:hlinkClick>
              </a:rPr>
              <a:t>arXiv:2504.15347v1</a:t>
            </a:r>
            <a:endParaRPr lang="en-US" b="1" dirty="0">
              <a:solidFill>
                <a:schemeClr val="tx1"/>
              </a:solidFill>
            </a:endParaRPr>
          </a:p>
        </p:txBody>
      </p:sp>
      <p:pic>
        <p:nvPicPr>
          <p:cNvPr id="5" name="Picture 4">
            <a:extLst>
              <a:ext uri="{FF2B5EF4-FFF2-40B4-BE49-F238E27FC236}">
                <a16:creationId xmlns:a16="http://schemas.microsoft.com/office/drawing/2014/main" id="{1EE9D2C3-ED8C-AF47-3692-C5F012E2D463}"/>
              </a:ext>
            </a:extLst>
          </p:cNvPr>
          <p:cNvPicPr>
            <a:picLocks noChangeAspect="1"/>
          </p:cNvPicPr>
          <p:nvPr/>
        </p:nvPicPr>
        <p:blipFill>
          <a:blip r:embed="rId8"/>
          <a:srcRect l="2732" t="3451" r="5729" b="39950"/>
          <a:stretch/>
        </p:blipFill>
        <p:spPr>
          <a:xfrm>
            <a:off x="6256867" y="2260601"/>
            <a:ext cx="5274733" cy="2462988"/>
          </a:xfrm>
          <a:prstGeom prst="rect">
            <a:avLst/>
          </a:prstGeom>
        </p:spPr>
      </p:pic>
      <p:pic>
        <p:nvPicPr>
          <p:cNvPr id="9" name="Picture 8">
            <a:extLst>
              <a:ext uri="{FF2B5EF4-FFF2-40B4-BE49-F238E27FC236}">
                <a16:creationId xmlns:a16="http://schemas.microsoft.com/office/drawing/2014/main" id="{8B91D3CB-6AB8-5C2E-2A61-A60CD61A1ED1}"/>
              </a:ext>
            </a:extLst>
          </p:cNvPr>
          <p:cNvPicPr>
            <a:picLocks noChangeAspect="1"/>
          </p:cNvPicPr>
          <p:nvPr/>
        </p:nvPicPr>
        <p:blipFill>
          <a:blip r:embed="rId9"/>
          <a:stretch>
            <a:fillRect/>
          </a:stretch>
        </p:blipFill>
        <p:spPr>
          <a:xfrm>
            <a:off x="7796333" y="4850342"/>
            <a:ext cx="1394964" cy="1868644"/>
          </a:xfrm>
          <a:prstGeom prst="rect">
            <a:avLst/>
          </a:prstGeom>
        </p:spPr>
      </p:pic>
      <p:sp>
        <p:nvSpPr>
          <p:cNvPr id="10" name="TextBox 9">
            <a:extLst>
              <a:ext uri="{FF2B5EF4-FFF2-40B4-BE49-F238E27FC236}">
                <a16:creationId xmlns:a16="http://schemas.microsoft.com/office/drawing/2014/main" id="{A73917FE-4C51-9B8F-2ED2-B9CCC389D98A}"/>
              </a:ext>
            </a:extLst>
          </p:cNvPr>
          <p:cNvSpPr txBox="1"/>
          <p:nvPr/>
        </p:nvSpPr>
        <p:spPr>
          <a:xfrm>
            <a:off x="7864323" y="456142"/>
            <a:ext cx="2014141" cy="307777"/>
          </a:xfrm>
          <a:prstGeom prst="rect">
            <a:avLst/>
          </a:prstGeom>
          <a:noFill/>
        </p:spPr>
        <p:txBody>
          <a:bodyPr wrap="none" rtlCol="0">
            <a:spAutoFit/>
          </a:bodyPr>
          <a:lstStyle/>
          <a:p>
            <a:r>
              <a:rPr lang="en-US" sz="1400" dirty="0"/>
              <a:t> Prado et al., PRA, 2023 </a:t>
            </a:r>
          </a:p>
        </p:txBody>
      </p:sp>
      <p:sp>
        <p:nvSpPr>
          <p:cNvPr id="11" name="TextBox 10">
            <a:extLst>
              <a:ext uri="{FF2B5EF4-FFF2-40B4-BE49-F238E27FC236}">
                <a16:creationId xmlns:a16="http://schemas.microsoft.com/office/drawing/2014/main" id="{540CAC5D-4F70-A6E4-A27E-79FD04A54BC0}"/>
              </a:ext>
            </a:extLst>
          </p:cNvPr>
          <p:cNvSpPr txBox="1"/>
          <p:nvPr/>
        </p:nvSpPr>
        <p:spPr>
          <a:xfrm>
            <a:off x="7903219" y="653435"/>
            <a:ext cx="2630657" cy="307777"/>
          </a:xfrm>
          <a:prstGeom prst="rect">
            <a:avLst/>
          </a:prstGeom>
          <a:noFill/>
        </p:spPr>
        <p:txBody>
          <a:bodyPr wrap="none" rtlCol="0">
            <a:spAutoFit/>
          </a:bodyPr>
          <a:lstStyle/>
          <a:p>
            <a:r>
              <a:rPr lang="en-US" sz="1400" dirty="0"/>
              <a:t>Venkatraman et al., PNAS,2024 </a:t>
            </a:r>
          </a:p>
        </p:txBody>
      </p:sp>
      <p:sp>
        <p:nvSpPr>
          <p:cNvPr id="13" name="TextBox 12">
            <a:extLst>
              <a:ext uri="{FF2B5EF4-FFF2-40B4-BE49-F238E27FC236}">
                <a16:creationId xmlns:a16="http://schemas.microsoft.com/office/drawing/2014/main" id="{0FC47F64-5374-0771-5918-11D181BE9DA2}"/>
              </a:ext>
            </a:extLst>
          </p:cNvPr>
          <p:cNvSpPr txBox="1"/>
          <p:nvPr/>
        </p:nvSpPr>
        <p:spPr>
          <a:xfrm>
            <a:off x="7903219" y="882035"/>
            <a:ext cx="2135777" cy="307777"/>
          </a:xfrm>
          <a:prstGeom prst="rect">
            <a:avLst/>
          </a:prstGeom>
          <a:noFill/>
        </p:spPr>
        <p:txBody>
          <a:bodyPr wrap="none" rtlCol="0">
            <a:spAutoFit/>
          </a:bodyPr>
          <a:lstStyle/>
          <a:p>
            <a:r>
              <a:rPr lang="en-US" sz="1400" dirty="0" err="1"/>
              <a:t>Iachello</a:t>
            </a:r>
            <a:r>
              <a:rPr lang="en-US" sz="1400" dirty="0"/>
              <a:t>, et al., JPA, 2023 </a:t>
            </a:r>
          </a:p>
        </p:txBody>
      </p:sp>
    </p:spTree>
    <p:extLst>
      <p:ext uri="{BB962C8B-B14F-4D97-AF65-F5344CB8AC3E}">
        <p14:creationId xmlns:p14="http://schemas.microsoft.com/office/powerpoint/2010/main" val="22505351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51272</TotalTime>
  <Words>5150</Words>
  <Application>Microsoft Office PowerPoint</Application>
  <PresentationFormat>Widescreen</PresentationFormat>
  <Paragraphs>582</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AdvOTa20b42a7</vt:lpstr>
      <vt:lpstr>Aptos</vt:lpstr>
      <vt:lpstr>Aptos Display</vt:lpstr>
      <vt:lpstr>Arial</vt:lpstr>
      <vt:lpstr>Calibri</vt:lpstr>
      <vt:lpstr>Cambria Math</vt:lpstr>
      <vt:lpstr>CMR10</vt:lpstr>
      <vt:lpstr>Office Theme</vt:lpstr>
      <vt:lpstr>Quantum phase transitions in multi-photon KPO: toward protected superconducting qubits</vt:lpstr>
      <vt:lpstr>Tunneling protection</vt:lpstr>
      <vt:lpstr>Tunneling protection</vt:lpstr>
      <vt:lpstr>Tunneling protection</vt:lpstr>
      <vt:lpstr>Tunneling protection</vt:lpstr>
      <vt:lpstr>Tunneling protection</vt:lpstr>
      <vt:lpstr>Tunneling protection</vt:lpstr>
      <vt:lpstr>2-photon drive: Energy levels </vt:lpstr>
      <vt:lpstr>2-photon drive: Energy levels </vt:lpstr>
      <vt:lpstr>2-photon drive: Energy levels </vt:lpstr>
      <vt:lpstr>2-photon drive: Energy levels </vt:lpstr>
      <vt:lpstr>2-photon drive: Tunneling</vt:lpstr>
      <vt:lpstr>2-photon drive: Tunneling</vt:lpstr>
      <vt:lpstr>2-photon drive: Tunneling</vt:lpstr>
      <vt:lpstr>Multi-photon drive</vt:lpstr>
      <vt:lpstr>Multi-photon drive: Tunneling</vt:lpstr>
      <vt:lpstr>Superconducting Qubits</vt:lpstr>
      <vt:lpstr>Conclusion</vt:lpstr>
      <vt:lpstr>PowerPoint Presentation</vt:lpstr>
      <vt:lpstr>Semiclassical analysis - Metapotential</vt:lpstr>
      <vt:lpstr>Semiclassical analysis - Metapotential</vt:lpstr>
      <vt:lpstr>Semiclassical analysis – ESQPT </vt:lpstr>
      <vt:lpstr>Semiclassical analysis – QPT &amp; ESQPT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Semiclassical theory for extreme events of quantum maps eigenstates</dc:title>
  <dc:creator>Edson Signor</dc:creator>
  <cp:lastModifiedBy>Signor, Edson</cp:lastModifiedBy>
  <cp:revision>111</cp:revision>
  <dcterms:created xsi:type="dcterms:W3CDTF">2023-05-31T13:24:56Z</dcterms:created>
  <dcterms:modified xsi:type="dcterms:W3CDTF">2025-05-21T21:12:27Z</dcterms:modified>
</cp:coreProperties>
</file>