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2" r:id="rId4"/>
    <p:sldId id="273" r:id="rId5"/>
    <p:sldId id="274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9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nWMeeVdDDJ4c+z/+Fcwi3d43t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5D4"/>
    <a:srgbClr val="D1D1D1"/>
    <a:srgbClr val="C00000"/>
    <a:srgbClr val="07589D"/>
    <a:srgbClr val="F3C864"/>
    <a:srgbClr val="F7CA67"/>
    <a:srgbClr val="73B5D4"/>
    <a:srgbClr val="EEEBF5"/>
    <a:srgbClr val="A5CB8F"/>
    <a:srgbClr val="B8D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4" autoAdjust="0"/>
    <p:restoredTop sz="94484" autoAdjust="0"/>
  </p:normalViewPr>
  <p:slideViewPr>
    <p:cSldViewPr snapToGrid="0">
      <p:cViewPr>
        <p:scale>
          <a:sx n="100" d="100"/>
          <a:sy n="100" d="100"/>
        </p:scale>
        <p:origin x="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bfaf14fc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g33bfaf14f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axis</a:t>
            </a:r>
            <a:r>
              <a:rPr lang="nl-NL" dirty="0"/>
              <a:t> label</a:t>
            </a:r>
            <a:endParaRPr dirty="0"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6f1ad7f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err="1"/>
              <a:t>spend</a:t>
            </a:r>
            <a:r>
              <a:rPr lang="nl-NL" dirty="0"/>
              <a:t> more time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readout</a:t>
            </a:r>
            <a:r>
              <a:rPr lang="nl-NL" dirty="0"/>
              <a:t> plot, go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specify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params</a:t>
            </a:r>
            <a:endParaRPr dirty="0"/>
          </a:p>
        </p:txBody>
      </p:sp>
      <p:sp>
        <p:nvSpPr>
          <p:cNvPr id="291" name="Google Shape;291;g316f1ad7f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6f1ad7fa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316f1ad7f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>
          <a:extLst>
            <a:ext uri="{FF2B5EF4-FFF2-40B4-BE49-F238E27FC236}">
              <a16:creationId xmlns:a16="http://schemas.microsoft.com/office/drawing/2014/main" id="{69EA0402-30A9-5CE7-F0F6-681D0697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417c9d16d_0_111:notes">
            <a:extLst>
              <a:ext uri="{FF2B5EF4-FFF2-40B4-BE49-F238E27FC236}">
                <a16:creationId xmlns:a16="http://schemas.microsoft.com/office/drawing/2014/main" id="{DB597691-1840-4027-1933-AC03AB77D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31417c9d16d_0_111:notes">
            <a:extLst>
              <a:ext uri="{FF2B5EF4-FFF2-40B4-BE49-F238E27FC236}">
                <a16:creationId xmlns:a16="http://schemas.microsoft.com/office/drawing/2014/main" id="{77EEF3E7-813F-D1FA-C9B5-7EBDB531D0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22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417c9d16d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31417c9d16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c5fb817e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3c5fb817e9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c5fb817e9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75FDB085-256F-A7D2-F0C3-CB81E034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>
            <a:extLst>
              <a:ext uri="{FF2B5EF4-FFF2-40B4-BE49-F238E27FC236}">
                <a16:creationId xmlns:a16="http://schemas.microsoft.com/office/drawing/2014/main" id="{A1971075-851A-531A-6431-057BC86431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1" dirty="0">
                <a:solidFill>
                  <a:srgbClr val="6B6B6C"/>
                </a:solidFill>
                <a:effectLst/>
                <a:latin typeface="Noto Sans" panose="020B0502040204020203" pitchFamily="34" charset="0"/>
              </a:rPr>
              <a:t>It acts as a tunable coupler that automatically reduces the effective linewidth 𝜅eff of the readout resonator with the application of a readout pulse.</a:t>
            </a:r>
            <a:endParaRPr dirty="0"/>
          </a:p>
        </p:txBody>
      </p:sp>
      <p:sp>
        <p:nvSpPr>
          <p:cNvPr id="183" name="Google Shape;183;g31678187a03_0_60:notes">
            <a:extLst>
              <a:ext uri="{FF2B5EF4-FFF2-40B4-BE49-F238E27FC236}">
                <a16:creationId xmlns:a16="http://schemas.microsoft.com/office/drawing/2014/main" id="{AF603D8D-F94F-65A4-A5D9-35CB8C883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80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- Dispersive Hamiltonian</a:t>
            </a:r>
            <a:endParaRPr dirty="0"/>
          </a:p>
        </p:txBody>
      </p:sp>
      <p:sp>
        <p:nvSpPr>
          <p:cNvPr id="183" name="Google Shape;183;g31678187a0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B5263F6C-0016-1B3F-3B7C-82FE8A436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>
            <a:extLst>
              <a:ext uri="{FF2B5EF4-FFF2-40B4-BE49-F238E27FC236}">
                <a16:creationId xmlns:a16="http://schemas.microsoft.com/office/drawing/2014/main" id="{D43CE2A1-77FE-79AE-AE55-E2166D8C3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1" dirty="0">
                <a:solidFill>
                  <a:srgbClr val="6B6B6C"/>
                </a:solidFill>
                <a:effectLst/>
                <a:latin typeface="Noto Sans" panose="020B0502040204020203" pitchFamily="34" charset="0"/>
              </a:rPr>
              <a:t>It acts as a tunable coupler that automatically reduces the effective linewidth 𝜅eff of the readout resonator with the application of a readout pulse.</a:t>
            </a:r>
            <a:endParaRPr dirty="0"/>
          </a:p>
        </p:txBody>
      </p:sp>
      <p:sp>
        <p:nvSpPr>
          <p:cNvPr id="183" name="Google Shape;183;g31678187a03_0_60:notes">
            <a:extLst>
              <a:ext uri="{FF2B5EF4-FFF2-40B4-BE49-F238E27FC236}">
                <a16:creationId xmlns:a16="http://schemas.microsoft.com/office/drawing/2014/main" id="{571AA49A-9125-5DF4-31A4-0893B58D13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05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CA8B626F-50BE-91B6-4544-83BB030A3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>
            <a:extLst>
              <a:ext uri="{FF2B5EF4-FFF2-40B4-BE49-F238E27FC236}">
                <a16:creationId xmlns:a16="http://schemas.microsoft.com/office/drawing/2014/main" id="{588C8805-5D5E-C11D-EB09-1C89B6BFE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1" dirty="0">
                <a:solidFill>
                  <a:srgbClr val="6B6B6C"/>
                </a:solidFill>
                <a:effectLst/>
                <a:latin typeface="Noto Sans" panose="020B0502040204020203" pitchFamily="34" charset="0"/>
              </a:rPr>
              <a:t>It acts as a tunable coupler that automatically reduces the effective linewidth 𝜅eff of the readout resonator with the application of a readout pulse.</a:t>
            </a:r>
            <a:endParaRPr dirty="0"/>
          </a:p>
        </p:txBody>
      </p:sp>
      <p:sp>
        <p:nvSpPr>
          <p:cNvPr id="183" name="Google Shape;183;g31678187a03_0_60:notes">
            <a:extLst>
              <a:ext uri="{FF2B5EF4-FFF2-40B4-BE49-F238E27FC236}">
                <a16:creationId xmlns:a16="http://schemas.microsoft.com/office/drawing/2014/main" id="{C1EA4C1F-48FB-CF59-9536-297230522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841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61BBE3FF-FF3E-E725-7ADE-D63F90E86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>
            <a:extLst>
              <a:ext uri="{FF2B5EF4-FFF2-40B4-BE49-F238E27FC236}">
                <a16:creationId xmlns:a16="http://schemas.microsoft.com/office/drawing/2014/main" id="{82CEE5FB-DECD-4C79-8D45-BC3805912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1" dirty="0">
                <a:solidFill>
                  <a:srgbClr val="6B6B6C"/>
                </a:solidFill>
                <a:effectLst/>
                <a:latin typeface="Noto Sans" panose="020B0502040204020203" pitchFamily="34" charset="0"/>
              </a:rPr>
              <a:t>It acts as a tunable coupler that automatically reduces the effective linewidth 𝜅eff of the readout resonator with the application of a readout pulse.</a:t>
            </a:r>
            <a:endParaRPr dirty="0"/>
          </a:p>
        </p:txBody>
      </p:sp>
      <p:sp>
        <p:nvSpPr>
          <p:cNvPr id="183" name="Google Shape;183;g31678187a03_0_60:notes">
            <a:extLst>
              <a:ext uri="{FF2B5EF4-FFF2-40B4-BE49-F238E27FC236}">
                <a16:creationId xmlns:a16="http://schemas.microsoft.com/office/drawing/2014/main" id="{00DFE2D7-A56C-7DB7-3964-72301F01E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549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43ee4271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" name="Google Shape;211;g3143ee4271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bfaf14fcd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1" name="Google Shape;231;g33bfaf14fc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C900FD10-6377-EF2B-9E06-98C53E15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78187a03_0_60:notes">
            <a:extLst>
              <a:ext uri="{FF2B5EF4-FFF2-40B4-BE49-F238E27FC236}">
                <a16:creationId xmlns:a16="http://schemas.microsoft.com/office/drawing/2014/main" id="{728E8DBC-629A-5A18-42FF-D71D292A8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Split Cooper pair box in parallel with resonator give combination of capacitive and inductive couplings</a:t>
            </a: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FR" dirty="0"/>
              <a:t>Imbalance in capacitors (inductors) controls mixing: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</p:txBody>
      </p:sp>
      <p:sp>
        <p:nvSpPr>
          <p:cNvPr id="183" name="Google Shape;183;g31678187a03_0_60:notes">
            <a:extLst>
              <a:ext uri="{FF2B5EF4-FFF2-40B4-BE49-F238E27FC236}">
                <a16:creationId xmlns:a16="http://schemas.microsoft.com/office/drawing/2014/main" id="{EB4E925D-1160-2360-A116-B7DA61D9F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744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1678187a0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1678187a03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g31678187a03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">
  <p:cSld name="Star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/>
        </p:nvSpPr>
        <p:spPr>
          <a:xfrm>
            <a:off x="0" y="-449451"/>
            <a:ext cx="4680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3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points Wide">
  <p:cSld name="Title and bulletpoints W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>
            <a:off x="432000" y="1115999"/>
            <a:ext cx="79920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5" name="Google Shape;85;p42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2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and bulletpoints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picture - 1">
  <p:cSld name="Text with picture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/>
          <p:nvPr/>
        </p:nvSpPr>
        <p:spPr>
          <a:xfrm rot="-5400000">
            <a:off x="9228944" y="727858"/>
            <a:ext cx="193637" cy="3087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title"/>
          </p:nvPr>
        </p:nvSpPr>
        <p:spPr>
          <a:xfrm>
            <a:off x="432000" y="468486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body" idx="1"/>
          </p:nvPr>
        </p:nvSpPr>
        <p:spPr>
          <a:xfrm>
            <a:off x="432000" y="1476000"/>
            <a:ext cx="237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>
            <a:spLocks noGrp="1"/>
          </p:cNvSpPr>
          <p:nvPr>
            <p:ph type="pic" idx="2"/>
          </p:nvPr>
        </p:nvSpPr>
        <p:spPr>
          <a:xfrm>
            <a:off x="3024000" y="-1"/>
            <a:ext cx="6120000" cy="446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43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3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with picture - 1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3"/>
          <p:cNvSpPr txBox="1"/>
          <p:nvPr/>
        </p:nvSpPr>
        <p:spPr>
          <a:xfrm>
            <a:off x="9337637" y="724226"/>
            <a:ext cx="1457033" cy="1338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Move the structure manual to the right 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picture - 2">
  <p:cSld name="Text with picture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4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432000" y="468486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432000" y="1476000"/>
            <a:ext cx="237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>
            <a:spLocks noGrp="1"/>
          </p:cNvSpPr>
          <p:nvPr>
            <p:ph type="pic" idx="2"/>
          </p:nvPr>
        </p:nvSpPr>
        <p:spPr>
          <a:xfrm>
            <a:off x="3024000" y="-1"/>
            <a:ext cx="6120000" cy="446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4" name="Google Shape;104;p44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4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with picture - 2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4"/>
          <p:cNvSpPr/>
          <p:nvPr/>
        </p:nvSpPr>
        <p:spPr>
          <a:xfrm rot="-5400000">
            <a:off x="9228944" y="727858"/>
            <a:ext cx="193637" cy="3087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4"/>
          <p:cNvSpPr txBox="1"/>
          <p:nvPr/>
        </p:nvSpPr>
        <p:spPr>
          <a:xfrm>
            <a:off x="9337637" y="724226"/>
            <a:ext cx="1457033" cy="1338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Move the structure manual to the right 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graph - 1">
  <p:cSld name="Text with graph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 txBox="1">
            <a:spLocks noGrp="1"/>
          </p:cNvSpPr>
          <p:nvPr>
            <p:ph type="body" idx="1"/>
          </p:nvPr>
        </p:nvSpPr>
        <p:spPr>
          <a:xfrm>
            <a:off x="3024000" y="0"/>
            <a:ext cx="6120000" cy="44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title"/>
          </p:nvPr>
        </p:nvSpPr>
        <p:spPr>
          <a:xfrm>
            <a:off x="432000" y="468486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2"/>
          </p:nvPr>
        </p:nvSpPr>
        <p:spPr>
          <a:xfrm>
            <a:off x="432000" y="1476000"/>
            <a:ext cx="237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3"/>
          </p:nvPr>
        </p:nvSpPr>
        <p:spPr>
          <a:xfrm>
            <a:off x="3384000" y="468000"/>
            <a:ext cx="53280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5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with graph - 1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graph - 2">
  <p:cSld name="Text with graph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3024000" y="0"/>
            <a:ext cx="6120000" cy="44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title"/>
          </p:nvPr>
        </p:nvSpPr>
        <p:spPr>
          <a:xfrm>
            <a:off x="431998" y="468486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body" idx="2"/>
          </p:nvPr>
        </p:nvSpPr>
        <p:spPr>
          <a:xfrm>
            <a:off x="432000" y="1476000"/>
            <a:ext cx="237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6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with graph - 2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3"/>
          </p:nvPr>
        </p:nvSpPr>
        <p:spPr>
          <a:xfrm>
            <a:off x="3420001" y="468000"/>
            <a:ext cx="5291999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picture">
  <p:cSld name="Only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7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9" name="Google Shape;129;p47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446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0" name="Google Shape;130;p47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7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picture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7"/>
          <p:cNvSpPr/>
          <p:nvPr/>
        </p:nvSpPr>
        <p:spPr>
          <a:xfrm rot="-5400000">
            <a:off x="9228944" y="727858"/>
            <a:ext cx="193637" cy="3087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7"/>
          <p:cNvSpPr txBox="1"/>
          <p:nvPr/>
        </p:nvSpPr>
        <p:spPr>
          <a:xfrm>
            <a:off x="9337637" y="724226"/>
            <a:ext cx="1457033" cy="1338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Move the structure manual to the right 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8"/>
          <p:cNvSpPr txBox="1">
            <a:spLocks noGrp="1"/>
          </p:cNvSpPr>
          <p:nvPr>
            <p:ph type="subTitle" idx="1"/>
          </p:nvPr>
        </p:nvSpPr>
        <p:spPr>
          <a:xfrm>
            <a:off x="432000" y="3384000"/>
            <a:ext cx="52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 b="1" cap="none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6" name="Google Shape;136;p48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8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8"/>
          <p:cNvSpPr txBox="1"/>
          <p:nvPr/>
        </p:nvSpPr>
        <p:spPr>
          <a:xfrm>
            <a:off x="431998" y="4068000"/>
            <a:ext cx="540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TU Delft and TNO, QuTech (QuTech is a quantum institute of TU Delft and TNO).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information carrier contains proprietary information, which shall not be used, reproduced or disclosed to third parties without the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written authorisation by TU Delft and TNO, as applicable, and is subject to the conditions of the ‘Samenwerkingsovereenkomst QuTech’.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8"/>
          <p:cNvSpPr txBox="1">
            <a:spLocks noGrp="1"/>
          </p:cNvSpPr>
          <p:nvPr>
            <p:ph type="body" idx="2"/>
          </p:nvPr>
        </p:nvSpPr>
        <p:spPr>
          <a:xfrm>
            <a:off x="431999" y="3816000"/>
            <a:ext cx="54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0" name="Google Shape;140;p48"/>
          <p:cNvSpPr txBox="1"/>
          <p:nvPr/>
        </p:nvSpPr>
        <p:spPr>
          <a:xfrm>
            <a:off x="3564000" y="4755586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www.qutech.nl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3"/>
          </p:nvPr>
        </p:nvSpPr>
        <p:spPr>
          <a:xfrm>
            <a:off x="431999" y="3600000"/>
            <a:ext cx="54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>
            <a:spLocks noGrp="1"/>
          </p:cNvSpPr>
          <p:nvPr>
            <p:ph type="ctrTitle"/>
          </p:nvPr>
        </p:nvSpPr>
        <p:spPr>
          <a:xfrm>
            <a:off x="432000" y="468000"/>
            <a:ext cx="720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ubTitle" idx="1"/>
          </p:nvPr>
        </p:nvSpPr>
        <p:spPr>
          <a:xfrm>
            <a:off x="432000" y="1656000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b="1" cap="none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4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4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2"/>
          </p:nvPr>
        </p:nvSpPr>
        <p:spPr>
          <a:xfrm>
            <a:off x="432000" y="1908000"/>
            <a:ext cx="21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points">
  <p:cSld name="Title and bullet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432000" y="1115999"/>
            <a:ext cx="57600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9" name="Google Shape;29;p35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and bulletpoints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432000" y="1116000"/>
            <a:ext cx="57600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6" name="Google Shape;36;p38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8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and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2" name="Google Shape;42;p36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6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Wide">
  <p:cSld name="Title and text W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432000" y="1116000"/>
            <a:ext cx="79920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8" name="Google Shape;48;p37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7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and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icture - 1">
  <p:cSld name="Title with picture -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9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9"/>
          <p:cNvSpPr txBox="1">
            <a:spLocks noGrp="1"/>
          </p:cNvSpPr>
          <p:nvPr>
            <p:ph type="ctrTitle"/>
          </p:nvPr>
        </p:nvSpPr>
        <p:spPr>
          <a:xfrm>
            <a:off x="432000" y="3744000"/>
            <a:ext cx="522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ubTitle" idx="1"/>
          </p:nvPr>
        </p:nvSpPr>
        <p:spPr>
          <a:xfrm>
            <a:off x="432000" y="4680000"/>
            <a:ext cx="52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b="1" cap="none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39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9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with picture - 1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9"/>
          <p:cNvSpPr/>
          <p:nvPr/>
        </p:nvSpPr>
        <p:spPr>
          <a:xfrm rot="-5400000">
            <a:off x="9228944" y="727858"/>
            <a:ext cx="193637" cy="3087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9"/>
          <p:cNvSpPr txBox="1"/>
          <p:nvPr/>
        </p:nvSpPr>
        <p:spPr>
          <a:xfrm>
            <a:off x="9337637" y="724226"/>
            <a:ext cx="1457033" cy="216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Other Picture?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 a picture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changing the background. </a:t>
            </a:r>
            <a:b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 click mouse &gt; Format Background </a:t>
            </a:r>
            <a:b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insert a other picture.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icture - 2">
  <p:cSld name="Title with picture - 2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0"/>
          <p:cNvSpPr txBox="1">
            <a:spLocks noGrp="1"/>
          </p:cNvSpPr>
          <p:nvPr>
            <p:ph type="ctrTitle"/>
          </p:nvPr>
        </p:nvSpPr>
        <p:spPr>
          <a:xfrm>
            <a:off x="432000" y="3744000"/>
            <a:ext cx="522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subTitle" idx="1"/>
          </p:nvPr>
        </p:nvSpPr>
        <p:spPr>
          <a:xfrm>
            <a:off x="432000" y="4680000"/>
            <a:ext cx="52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b="1" cap="none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40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0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with picture –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0"/>
          <p:cNvSpPr/>
          <p:nvPr/>
        </p:nvSpPr>
        <p:spPr>
          <a:xfrm rot="-5400000">
            <a:off x="9228944" y="727858"/>
            <a:ext cx="193637" cy="3087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0"/>
          <p:cNvSpPr txBox="1"/>
          <p:nvPr/>
        </p:nvSpPr>
        <p:spPr>
          <a:xfrm>
            <a:off x="9337637" y="724226"/>
            <a:ext cx="1457033" cy="216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Other Picture?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 a picture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changing the background. </a:t>
            </a:r>
            <a:b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 click mouse &gt; Format Background </a:t>
            </a:r>
            <a:b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insert a other picture.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3" name="Google Shape;73;p41"/>
          <p:cNvSpPr txBox="1"/>
          <p:nvPr/>
        </p:nvSpPr>
        <p:spPr>
          <a:xfrm>
            <a:off x="0" y="-449451"/>
            <a:ext cx="468000" cy="300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1"/>
          <p:cNvSpPr txBox="1"/>
          <p:nvPr/>
        </p:nvSpPr>
        <p:spPr>
          <a:xfrm>
            <a:off x="540001" y="-449451"/>
            <a:ext cx="2880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nl-NL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>
            <a:off x="432000" y="2952002"/>
            <a:ext cx="381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2"/>
          </p:nvPr>
        </p:nvSpPr>
        <p:spPr>
          <a:xfrm>
            <a:off x="432000" y="3132002"/>
            <a:ext cx="3816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body" idx="3"/>
          </p:nvPr>
        </p:nvSpPr>
        <p:spPr>
          <a:xfrm>
            <a:off x="4896002" y="2952002"/>
            <a:ext cx="381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4"/>
          </p:nvPr>
        </p:nvSpPr>
        <p:spPr>
          <a:xfrm>
            <a:off x="4896002" y="3132002"/>
            <a:ext cx="3816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5"/>
          </p:nvPr>
        </p:nvSpPr>
        <p:spPr>
          <a:xfrm>
            <a:off x="432000" y="1116000"/>
            <a:ext cx="38160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6"/>
          </p:nvPr>
        </p:nvSpPr>
        <p:spPr>
          <a:xfrm>
            <a:off x="4896000" y="1116000"/>
            <a:ext cx="38160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32000" y="36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32000" y="1476000"/>
            <a:ext cx="576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ftr" idx="11"/>
          </p:nvPr>
        </p:nvSpPr>
        <p:spPr>
          <a:xfrm>
            <a:off x="3744000" y="4752000"/>
            <a:ext cx="46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45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9.emf"/><Relationship Id="rId11" Type="http://schemas.openxmlformats.org/officeDocument/2006/relationships/image" Target="../media/image25.emf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2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bfaf14fcd_0_50"/>
          <p:cNvSpPr/>
          <p:nvPr/>
        </p:nvSpPr>
        <p:spPr>
          <a:xfrm>
            <a:off x="0" y="0"/>
            <a:ext cx="9144000" cy="13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3bfaf14fcd_0_50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nl-NL" sz="1200"/>
              <a:t>1</a:t>
            </a:fld>
            <a:endParaRPr sz="1200" dirty="0"/>
          </a:p>
        </p:txBody>
      </p:sp>
      <p:sp>
        <p:nvSpPr>
          <p:cNvPr id="174" name="Google Shape;174;g33bfaf14fcd_0_50"/>
          <p:cNvSpPr txBox="1">
            <a:spLocks noGrp="1"/>
          </p:cNvSpPr>
          <p:nvPr>
            <p:ph type="title" idx="4294967295"/>
          </p:nvPr>
        </p:nvSpPr>
        <p:spPr>
          <a:xfrm>
            <a:off x="432025" y="218100"/>
            <a:ext cx="84798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3100" dirty="0">
                <a:solidFill>
                  <a:schemeClr val="lt1"/>
                </a:solidFill>
              </a:rPr>
              <a:t>Mixed coupling for qubit readout with suppressed residual shot-noise dephasing</a:t>
            </a:r>
            <a:endParaRPr sz="3100" dirty="0">
              <a:solidFill>
                <a:schemeClr val="lt1"/>
              </a:solidFill>
            </a:endParaRPr>
          </a:p>
        </p:txBody>
      </p:sp>
      <p:sp>
        <p:nvSpPr>
          <p:cNvPr id="175" name="Google Shape;175;g33bfaf14fcd_0_50"/>
          <p:cNvSpPr txBox="1"/>
          <p:nvPr/>
        </p:nvSpPr>
        <p:spPr>
          <a:xfrm>
            <a:off x="689625" y="1758108"/>
            <a:ext cx="3000000" cy="202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 err="1"/>
              <a:t>Jinlun</a:t>
            </a:r>
            <a:r>
              <a:rPr lang="nl-NL" sz="1600" b="1" dirty="0"/>
              <a:t> Hu</a:t>
            </a:r>
            <a:r>
              <a:rPr lang="nl-NL" sz="1800" b="1" dirty="0"/>
              <a:t> 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1600" b="1" dirty="0"/>
          </a:p>
          <a:p>
            <a:pPr>
              <a:lnSpc>
                <a:spcPct val="115000"/>
              </a:lnSpc>
            </a:pPr>
            <a:r>
              <a:rPr lang="nl-NL" dirty="0"/>
              <a:t>Antonio L. </a:t>
            </a:r>
            <a:r>
              <a:rPr lang="nl-NL" dirty="0" err="1"/>
              <a:t>Manesco</a:t>
            </a:r>
            <a:endParaRPr lang="nl-NL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André Melo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Taryn</a:t>
            </a:r>
            <a:r>
              <a:rPr lang="nl-NL" dirty="0"/>
              <a:t> V. Stefanski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Valla</a:t>
            </a:r>
            <a:r>
              <a:rPr lang="nl-NL" dirty="0"/>
              <a:t> </a:t>
            </a:r>
            <a:r>
              <a:rPr lang="nl-NL" dirty="0" err="1"/>
              <a:t>Fatemi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Christian K. Andersen</a:t>
            </a:r>
            <a:endParaRPr dirty="0"/>
          </a:p>
        </p:txBody>
      </p:sp>
      <p:pic>
        <p:nvPicPr>
          <p:cNvPr id="176" name="Google Shape;176;g33bfaf14fcd_0_50"/>
          <p:cNvPicPr preferRelativeResize="0"/>
          <p:nvPr/>
        </p:nvPicPr>
        <p:blipFill rotWithShape="1">
          <a:blip r:embed="rId3">
            <a:alphaModFix/>
          </a:blip>
          <a:srcRect l="41762" t="72368"/>
          <a:stretch/>
        </p:blipFill>
        <p:spPr>
          <a:xfrm>
            <a:off x="892025" y="4876375"/>
            <a:ext cx="830725" cy="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3bfaf14fcd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69EF86-70DE-3BAC-3481-ABA7E9645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625" y="1758108"/>
            <a:ext cx="4301137" cy="236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04600-BA14-C607-8D0E-42DFECDBA7BB}"/>
              </a:ext>
            </a:extLst>
          </p:cNvPr>
          <p:cNvSpPr txBox="1"/>
          <p:nvPr/>
        </p:nvSpPr>
        <p:spPr>
          <a:xfrm>
            <a:off x="3689625" y="1849121"/>
            <a:ext cx="5843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59BD61F0-50A8-7265-F8A1-2CE6E46A1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124" y="1336953"/>
            <a:ext cx="3996152" cy="2739850"/>
          </a:xfrm>
          <a:prstGeom prst="rect">
            <a:avLst/>
          </a:prstGeom>
        </p:spPr>
      </p:pic>
      <p:sp>
        <p:nvSpPr>
          <p:cNvPr id="275" name="Google Shape;275;p9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10</a:t>
            </a:fld>
            <a:endParaRPr sz="1200" dirty="0"/>
          </a:p>
        </p:txBody>
      </p:sp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Suppression</a:t>
            </a:r>
            <a:r>
              <a:rPr lang="nl-NL" dirty="0"/>
              <a:t> of 𝛘</a:t>
            </a:r>
            <a:endParaRPr dirty="0"/>
          </a:p>
        </p:txBody>
      </p:sp>
      <p:sp>
        <p:nvSpPr>
          <p:cNvPr id="277" name="Google Shape;277;p9"/>
          <p:cNvSpPr txBox="1"/>
          <p:nvPr/>
        </p:nvSpPr>
        <p:spPr>
          <a:xfrm>
            <a:off x="1556664" y="1026543"/>
            <a:ext cx="46494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nl-NL" sz="125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Full circuit </a:t>
            </a:r>
            <a:r>
              <a:rPr lang="nl-NL" sz="125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Hamiltonian</a:t>
            </a:r>
            <a:r>
              <a:rPr lang="nl-NL" sz="125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nl-NL" sz="125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numerical</a:t>
            </a:r>
            <a:r>
              <a:rPr lang="nl-NL" sz="125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125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diagonaliztion</a:t>
            </a:r>
            <a:endParaRPr sz="125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8" name="Google Shape;278;p9"/>
          <p:cNvCxnSpPr/>
          <p:nvPr/>
        </p:nvCxnSpPr>
        <p:spPr>
          <a:xfrm rot="10800000" flipH="1">
            <a:off x="2363121" y="2546205"/>
            <a:ext cx="3024000" cy="7200"/>
          </a:xfrm>
          <a:prstGeom prst="straightConnector1">
            <a:avLst/>
          </a:prstGeom>
          <a:noFill/>
          <a:ln w="19050" cap="flat" cmpd="sng">
            <a:solidFill>
              <a:srgbClr val="038181"/>
            </a:solidFill>
            <a:prstDash val="lgDashDot"/>
            <a:round/>
            <a:headEnd type="none" w="sm" len="sm"/>
            <a:tailEnd type="none" w="sm" len="sm"/>
          </a:ln>
        </p:spPr>
      </p:cxnSp>
      <p:sp>
        <p:nvSpPr>
          <p:cNvPr id="281" name="Google Shape;281;p9"/>
          <p:cNvSpPr/>
          <p:nvPr/>
        </p:nvSpPr>
        <p:spPr>
          <a:xfrm>
            <a:off x="5713457" y="1717135"/>
            <a:ext cx="342576" cy="29593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9"/>
          <p:cNvPicPr preferRelativeResize="0"/>
          <p:nvPr/>
        </p:nvPicPr>
        <p:blipFill>
          <a:blip r:embed="rId5">
            <a:alphaModFix/>
          </a:blip>
          <a:srcRect l="80977" t="-12511" b="1"/>
          <a:stretch/>
        </p:blipFill>
        <p:spPr>
          <a:xfrm>
            <a:off x="2049238" y="2397302"/>
            <a:ext cx="220801" cy="20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109" y="4126206"/>
            <a:ext cx="610213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960" y="3912363"/>
            <a:ext cx="1992413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F72FA-D923-2497-0E6A-3E892CCC8D6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79110" y="1066698"/>
            <a:ext cx="1899855" cy="20455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34C87C-EC8A-D61D-8747-554222F5CCA4}"/>
              </a:ext>
            </a:extLst>
          </p:cNvPr>
          <p:cNvCxnSpPr>
            <a:cxnSpLocks/>
          </p:cNvCxnSpPr>
          <p:nvPr/>
        </p:nvCxnSpPr>
        <p:spPr>
          <a:xfrm>
            <a:off x="2456884" y="2792255"/>
            <a:ext cx="493737" cy="57612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8AEE38-4AFE-FE04-B32A-C77892FDB5B2}"/>
              </a:ext>
            </a:extLst>
          </p:cNvPr>
          <p:cNvCxnSpPr>
            <a:cxnSpLocks/>
          </p:cNvCxnSpPr>
          <p:nvPr/>
        </p:nvCxnSpPr>
        <p:spPr>
          <a:xfrm>
            <a:off x="3131184" y="2210255"/>
            <a:ext cx="468000" cy="5400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96F244-0B49-F3AC-3475-7CDD8DB36F99}"/>
              </a:ext>
            </a:extLst>
          </p:cNvPr>
          <p:cNvGrpSpPr/>
          <p:nvPr/>
        </p:nvGrpSpPr>
        <p:grpSpPr>
          <a:xfrm>
            <a:off x="5562505" y="1780199"/>
            <a:ext cx="3304658" cy="2739850"/>
            <a:chOff x="5547001" y="2032627"/>
            <a:chExt cx="2904671" cy="247789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AD0306-DF9A-1209-4B6E-2581348D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47001" y="2032627"/>
              <a:ext cx="2904671" cy="2477898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0BCCA8-2630-8328-7762-6E2CB693CF96}"/>
                </a:ext>
              </a:extLst>
            </p:cNvPr>
            <p:cNvSpPr/>
            <p:nvPr/>
          </p:nvSpPr>
          <p:spPr>
            <a:xfrm>
              <a:off x="5713456" y="2032627"/>
              <a:ext cx="251115" cy="3582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5112B23-6E0B-208D-A79F-D1165F37B5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0373" y="4277239"/>
            <a:ext cx="2382078" cy="1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5CAA4D-E42A-EF22-096B-8A869F9F1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2812" y="4502234"/>
            <a:ext cx="1806177" cy="14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EF146-838E-CFB2-6589-572763DB5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1317" y="4714093"/>
            <a:ext cx="1765035" cy="14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B7C7561-0C68-745C-272B-8E6FE79089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0373" y="4902374"/>
            <a:ext cx="1104384" cy="151126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D187D0E-96A8-A801-2C3A-E4E536CE5512}"/>
              </a:ext>
            </a:extLst>
          </p:cNvPr>
          <p:cNvCxnSpPr>
            <a:cxnSpLocks/>
          </p:cNvCxnSpPr>
          <p:nvPr/>
        </p:nvCxnSpPr>
        <p:spPr>
          <a:xfrm>
            <a:off x="4145477" y="2769091"/>
            <a:ext cx="493737" cy="57612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19C759-4118-8170-C14B-121A6C5557AE}"/>
              </a:ext>
            </a:extLst>
          </p:cNvPr>
          <p:cNvCxnSpPr>
            <a:cxnSpLocks/>
          </p:cNvCxnSpPr>
          <p:nvPr/>
        </p:nvCxnSpPr>
        <p:spPr>
          <a:xfrm>
            <a:off x="4819777" y="2187091"/>
            <a:ext cx="468000" cy="5400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Google Shape;314;p31">
            <a:extLst>
              <a:ext uri="{FF2B5EF4-FFF2-40B4-BE49-F238E27FC236}">
                <a16:creationId xmlns:a16="http://schemas.microsoft.com/office/drawing/2014/main" id="{CD82FEDF-2C1C-8B08-1A0D-F2403760B249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44A154-246F-BBAB-C7C2-086055C7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0" y="1345154"/>
            <a:ext cx="3996152" cy="2739850"/>
          </a:xfrm>
          <a:prstGeom prst="rect">
            <a:avLst/>
          </a:prstGeom>
        </p:spPr>
      </p:pic>
      <p:cxnSp>
        <p:nvCxnSpPr>
          <p:cNvPr id="20" name="Google Shape;278;p9">
            <a:extLst>
              <a:ext uri="{FF2B5EF4-FFF2-40B4-BE49-F238E27FC236}">
                <a16:creationId xmlns:a16="http://schemas.microsoft.com/office/drawing/2014/main" id="{0F993895-40DA-220B-648F-E560FC183DC7}"/>
              </a:ext>
            </a:extLst>
          </p:cNvPr>
          <p:cNvCxnSpPr/>
          <p:nvPr/>
        </p:nvCxnSpPr>
        <p:spPr>
          <a:xfrm rot="10800000" flipH="1">
            <a:off x="987867" y="2554406"/>
            <a:ext cx="3024000" cy="7200"/>
          </a:xfrm>
          <a:prstGeom prst="straightConnector1">
            <a:avLst/>
          </a:prstGeom>
          <a:noFill/>
          <a:ln w="19050" cap="flat" cmpd="sng">
            <a:solidFill>
              <a:srgbClr val="038181"/>
            </a:solidFill>
            <a:prstDash val="lgDashDot"/>
            <a:round/>
            <a:headEnd type="none" w="sm" len="sm"/>
            <a:tailEnd type="none" w="sm" len="sm"/>
          </a:ln>
        </p:spPr>
      </p:cxnSp>
      <p:pic>
        <p:nvPicPr>
          <p:cNvPr id="21" name="Google Shape;282;p9">
            <a:extLst>
              <a:ext uri="{FF2B5EF4-FFF2-40B4-BE49-F238E27FC236}">
                <a16:creationId xmlns:a16="http://schemas.microsoft.com/office/drawing/2014/main" id="{A6B083D2-F89C-D161-DFE0-2102F9B3F5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80977" t="-12511" b="1"/>
          <a:stretch/>
        </p:blipFill>
        <p:spPr>
          <a:xfrm>
            <a:off x="673984" y="2405503"/>
            <a:ext cx="220801" cy="2025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BE7F6C-EA55-FA61-5783-70C3A9C5FC1E}"/>
              </a:ext>
            </a:extLst>
          </p:cNvPr>
          <p:cNvCxnSpPr>
            <a:cxnSpLocks/>
          </p:cNvCxnSpPr>
          <p:nvPr/>
        </p:nvCxnSpPr>
        <p:spPr>
          <a:xfrm>
            <a:off x="1081630" y="2800456"/>
            <a:ext cx="493737" cy="57612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066332-C7CF-EFE9-E868-BF2AD1498E0D}"/>
              </a:ext>
            </a:extLst>
          </p:cNvPr>
          <p:cNvCxnSpPr>
            <a:cxnSpLocks/>
          </p:cNvCxnSpPr>
          <p:nvPr/>
        </p:nvCxnSpPr>
        <p:spPr>
          <a:xfrm>
            <a:off x="1755930" y="2218456"/>
            <a:ext cx="468000" cy="5400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47FCF7-23BE-42A6-810A-CA4FF700D81E}"/>
              </a:ext>
            </a:extLst>
          </p:cNvPr>
          <p:cNvCxnSpPr>
            <a:cxnSpLocks/>
          </p:cNvCxnSpPr>
          <p:nvPr/>
        </p:nvCxnSpPr>
        <p:spPr>
          <a:xfrm>
            <a:off x="2770223" y="2777292"/>
            <a:ext cx="493737" cy="57612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741319-3237-15F9-4045-F22CC3FD5091}"/>
              </a:ext>
            </a:extLst>
          </p:cNvPr>
          <p:cNvCxnSpPr>
            <a:cxnSpLocks/>
          </p:cNvCxnSpPr>
          <p:nvPr/>
        </p:nvCxnSpPr>
        <p:spPr>
          <a:xfrm>
            <a:off x="3444523" y="2195292"/>
            <a:ext cx="468000" cy="5400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3" name="Google Shape;293;g316f1ad7faa_0_1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11</a:t>
            </a:fld>
            <a:endParaRPr sz="1200" dirty="0"/>
          </a:p>
        </p:txBody>
      </p:sp>
      <p:sp>
        <p:nvSpPr>
          <p:cNvPr id="294" name="Google Shape;294;g316f1ad7faa_0_1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Readout</a:t>
            </a:r>
            <a:r>
              <a:rPr lang="nl-NL" dirty="0"/>
              <a:t> </a:t>
            </a:r>
            <a:r>
              <a:rPr lang="nl-NL" dirty="0" err="1"/>
              <a:t>simulation</a:t>
            </a:r>
            <a:r>
              <a:rPr lang="nl-NL" dirty="0"/>
              <a:t> </a:t>
            </a:r>
            <a:r>
              <a:rPr lang="nl-NL" dirty="0" err="1"/>
              <a:t>result</a:t>
            </a:r>
            <a:endParaRPr dirty="0"/>
          </a:p>
        </p:txBody>
      </p:sp>
      <p:sp>
        <p:nvSpPr>
          <p:cNvPr id="298" name="Google Shape;298;g316f1ad7faa_0_1"/>
          <p:cNvSpPr/>
          <p:nvPr/>
        </p:nvSpPr>
        <p:spPr>
          <a:xfrm>
            <a:off x="2004918" y="2504040"/>
            <a:ext cx="110700" cy="99600"/>
          </a:xfrm>
          <a:prstGeom prst="ellipse">
            <a:avLst/>
          </a:prstGeom>
          <a:solidFill>
            <a:srgbClr val="FF45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16f1ad7faa_0_1"/>
          <p:cNvSpPr/>
          <p:nvPr/>
        </p:nvSpPr>
        <p:spPr>
          <a:xfrm>
            <a:off x="3697931" y="2495651"/>
            <a:ext cx="110700" cy="99600"/>
          </a:xfrm>
          <a:prstGeom prst="ellipse">
            <a:avLst/>
          </a:prstGeom>
          <a:solidFill>
            <a:srgbClr val="FF45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g316f1ad7faa_0_1"/>
          <p:cNvPicPr preferRelativeResize="0"/>
          <p:nvPr/>
        </p:nvPicPr>
        <p:blipFill>
          <a:blip r:embed="rId5">
            <a:alphaModFix/>
          </a:blip>
          <a:srcRect l="1" t="-1" r="45802" b="9782"/>
          <a:stretch/>
        </p:blipFill>
        <p:spPr>
          <a:xfrm>
            <a:off x="5924590" y="4430049"/>
            <a:ext cx="2031726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16f1ad7faa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9DE71-A3D9-2FDD-E6AF-6B054FAE9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157" y="1182396"/>
            <a:ext cx="3388587" cy="3154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4692C-544C-2C7D-9780-03D44485E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362" y="4627400"/>
            <a:ext cx="2904583" cy="214600"/>
          </a:xfrm>
          <a:prstGeom prst="rect">
            <a:avLst/>
          </a:prstGeom>
        </p:spPr>
      </p:pic>
      <p:sp>
        <p:nvSpPr>
          <p:cNvPr id="2" name="Google Shape;314;p31">
            <a:extLst>
              <a:ext uri="{FF2B5EF4-FFF2-40B4-BE49-F238E27FC236}">
                <a16:creationId xmlns:a16="http://schemas.microsoft.com/office/drawing/2014/main" id="{14AB5B7D-7D68-ED6C-481F-C1E842A62C7D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CB16EC-4215-8B6D-8729-809758009531}"/>
              </a:ext>
            </a:extLst>
          </p:cNvPr>
          <p:cNvSpPr/>
          <p:nvPr/>
        </p:nvSpPr>
        <p:spPr>
          <a:xfrm>
            <a:off x="4207794" y="2495651"/>
            <a:ext cx="572137" cy="23964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C48E29-E22A-D7C6-558C-7D44030E7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64" y="3060736"/>
            <a:ext cx="2003897" cy="1871264"/>
          </a:xfrm>
          <a:prstGeom prst="rect">
            <a:avLst/>
          </a:prstGeom>
        </p:spPr>
      </p:pic>
      <p:sp>
        <p:nvSpPr>
          <p:cNvPr id="310" name="Google Shape;310;p31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12</a:t>
            </a:fld>
            <a:endParaRPr sz="1200" dirty="0"/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/>
              <a:t>Summary &amp; Outlook</a:t>
            </a:r>
            <a:endParaRPr/>
          </a:p>
        </p:txBody>
      </p:sp>
      <p:sp>
        <p:nvSpPr>
          <p:cNvPr id="312" name="Google Shape;312;p31"/>
          <p:cNvSpPr txBox="1"/>
          <p:nvPr/>
        </p:nvSpPr>
        <p:spPr>
          <a:xfrm>
            <a:off x="432000" y="1785538"/>
            <a:ext cx="375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55350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0A992-AEBB-7FEE-4904-1D5972B44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768" y="3242764"/>
            <a:ext cx="2077624" cy="171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AC200-C31C-C3BE-2B78-8858B37C2994}"/>
              </a:ext>
            </a:extLst>
          </p:cNvPr>
          <p:cNvSpPr txBox="1"/>
          <p:nvPr/>
        </p:nvSpPr>
        <p:spPr>
          <a:xfrm>
            <a:off x="238643" y="1024092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Mixed coupling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BDEE4-99E1-1A77-1305-5852DDD7B055}"/>
              </a:ext>
            </a:extLst>
          </p:cNvPr>
          <p:cNvSpPr txBox="1"/>
          <p:nvPr/>
        </p:nvSpPr>
        <p:spPr>
          <a:xfrm>
            <a:off x="224065" y="2826483"/>
            <a:ext cx="3179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Suppressed shot-noise dephasing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1CDCB-2619-CA79-31B8-F0F1A6AF6C3E}"/>
              </a:ext>
            </a:extLst>
          </p:cNvPr>
          <p:cNvSpPr txBox="1"/>
          <p:nvPr/>
        </p:nvSpPr>
        <p:spPr>
          <a:xfrm>
            <a:off x="3409665" y="2833566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High-fidelity readout</a:t>
            </a:r>
            <a:endParaRPr lang="nl-NL" dirty="0"/>
          </a:p>
        </p:txBody>
      </p:sp>
      <p:pic>
        <p:nvPicPr>
          <p:cNvPr id="4098" name="Picture 2" descr="The main arXiv logo in our standard brand colors of Library Grey and Cornell Red">
            <a:extLst>
              <a:ext uri="{FF2B5EF4-FFF2-40B4-BE49-F238E27FC236}">
                <a16:creationId xmlns:a16="http://schemas.microsoft.com/office/drawing/2014/main" id="{9F3CBE23-1444-C3CF-4046-270CF3F4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07" y="2545775"/>
            <a:ext cx="910000" cy="5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CF3ED-E715-5543-81B0-BA1FDD2EF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499" y="3075084"/>
            <a:ext cx="1501140" cy="1501140"/>
          </a:xfrm>
          <a:prstGeom prst="rect">
            <a:avLst/>
          </a:prstGeom>
        </p:spPr>
      </p:pic>
      <p:sp>
        <p:nvSpPr>
          <p:cNvPr id="8" name="Google Shape;314;p31">
            <a:extLst>
              <a:ext uri="{FF2B5EF4-FFF2-40B4-BE49-F238E27FC236}">
                <a16:creationId xmlns:a16="http://schemas.microsoft.com/office/drawing/2014/main" id="{9948998F-DD2B-BF0E-4716-25C8BC3A9145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grpSp>
        <p:nvGrpSpPr>
          <p:cNvPr id="14" name="Google Shape;178;g33bfaf14fcd_0_50">
            <a:extLst>
              <a:ext uri="{FF2B5EF4-FFF2-40B4-BE49-F238E27FC236}">
                <a16:creationId xmlns:a16="http://schemas.microsoft.com/office/drawing/2014/main" id="{2BC4DA9B-75DC-5934-772E-E72568BBB7CC}"/>
              </a:ext>
            </a:extLst>
          </p:cNvPr>
          <p:cNvGrpSpPr/>
          <p:nvPr/>
        </p:nvGrpSpPr>
        <p:grpSpPr>
          <a:xfrm>
            <a:off x="224065" y="1331869"/>
            <a:ext cx="2786963" cy="1502849"/>
            <a:chOff x="665550" y="1998949"/>
            <a:chExt cx="3289125" cy="1787575"/>
          </a:xfrm>
        </p:grpSpPr>
        <p:pic>
          <p:nvPicPr>
            <p:cNvPr id="15" name="Google Shape;179;g33bfaf14fcd_0_50">
              <a:extLst>
                <a:ext uri="{FF2B5EF4-FFF2-40B4-BE49-F238E27FC236}">
                  <a16:creationId xmlns:a16="http://schemas.microsoft.com/office/drawing/2014/main" id="{29488ACF-66D5-266B-5076-8A2D8D9F793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5550" y="1998949"/>
              <a:ext cx="3289125" cy="178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80;g33bfaf14fcd_0_50">
              <a:extLst>
                <a:ext uri="{FF2B5EF4-FFF2-40B4-BE49-F238E27FC236}">
                  <a16:creationId xmlns:a16="http://schemas.microsoft.com/office/drawing/2014/main" id="{88A96CE2-02A4-32EE-5948-D8B09BB05176}"/>
                </a:ext>
              </a:extLst>
            </p:cNvPr>
            <p:cNvSpPr/>
            <p:nvPr/>
          </p:nvSpPr>
          <p:spPr>
            <a:xfrm>
              <a:off x="678600" y="2056375"/>
              <a:ext cx="329100" cy="226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C16081-5994-A8FA-8C34-083F1B5FF0A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0148" y="1199356"/>
            <a:ext cx="1899855" cy="15897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3BC632-3F5E-0878-B12A-8BEBCA0B67A1}"/>
              </a:ext>
            </a:extLst>
          </p:cNvPr>
          <p:cNvSpPr txBox="1"/>
          <p:nvPr/>
        </p:nvSpPr>
        <p:spPr>
          <a:xfrm>
            <a:off x="3409665" y="1024092"/>
            <a:ext cx="332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Fluxonium molecule implementation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69C09E-C9E3-84D2-0189-E9F2AE509988}"/>
              </a:ext>
            </a:extLst>
          </p:cNvPr>
          <p:cNvSpPr txBox="1"/>
          <p:nvPr/>
        </p:nvSpPr>
        <p:spPr>
          <a:xfrm>
            <a:off x="6961885" y="1542457"/>
            <a:ext cx="2182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Experiments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Other circuits with less flux loops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6f1ad7faa_0_14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/>
              <a:t>13</a:t>
            </a:fld>
            <a:endParaRPr dirty="0"/>
          </a:p>
        </p:txBody>
      </p:sp>
      <p:sp>
        <p:nvSpPr>
          <p:cNvPr id="327" name="Google Shape;327;g316f1ad7faa_0_14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/>
              <a:t>Acknowledgement</a:t>
            </a:r>
            <a:endParaRPr/>
          </a:p>
        </p:txBody>
      </p:sp>
      <p:sp>
        <p:nvSpPr>
          <p:cNvPr id="328" name="Google Shape;328;g316f1ad7faa_0_14"/>
          <p:cNvSpPr txBox="1"/>
          <p:nvPr/>
        </p:nvSpPr>
        <p:spPr>
          <a:xfrm>
            <a:off x="432000" y="1785538"/>
            <a:ext cx="375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316f1ad7fa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75" y="1044575"/>
            <a:ext cx="1610675" cy="1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16f1ad7faa_0_14"/>
          <p:cNvPicPr preferRelativeResize="0"/>
          <p:nvPr/>
        </p:nvPicPr>
        <p:blipFill rotWithShape="1">
          <a:blip r:embed="rId4">
            <a:alphaModFix/>
          </a:blip>
          <a:srcRect t="50308"/>
          <a:stretch/>
        </p:blipFill>
        <p:spPr>
          <a:xfrm>
            <a:off x="1877800" y="2195863"/>
            <a:ext cx="4745651" cy="10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16f1ad7faa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9150" y="2172675"/>
            <a:ext cx="1203049" cy="101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16f1ad7faa_0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9450" y="1189600"/>
            <a:ext cx="1106450" cy="9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16f1ad7faa_0_14"/>
          <p:cNvSpPr txBox="1"/>
          <p:nvPr/>
        </p:nvSpPr>
        <p:spPr>
          <a:xfrm>
            <a:off x="776650" y="3358975"/>
            <a:ext cx="2968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nl-NL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Collaborators: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316f1ad7faa_0_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6200" y="2232276"/>
            <a:ext cx="1060994" cy="9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16f1ad7faa_0_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525" y="3501753"/>
            <a:ext cx="948725" cy="94869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16f1ad7faa_0_14"/>
          <p:cNvSpPr txBox="1"/>
          <p:nvPr/>
        </p:nvSpPr>
        <p:spPr>
          <a:xfrm>
            <a:off x="1931688" y="4431625"/>
            <a:ext cx="94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Antonio Manesco</a:t>
            </a:r>
            <a:endParaRPr sz="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16f1ad7faa_0_14"/>
          <p:cNvSpPr txBox="1"/>
          <p:nvPr/>
        </p:nvSpPr>
        <p:spPr>
          <a:xfrm>
            <a:off x="4101525" y="4450450"/>
            <a:ext cx="717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Valla Fatemi</a:t>
            </a:r>
            <a:endParaRPr sz="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16f1ad7faa_0_14"/>
          <p:cNvSpPr txBox="1"/>
          <p:nvPr/>
        </p:nvSpPr>
        <p:spPr>
          <a:xfrm>
            <a:off x="3016575" y="4450450"/>
            <a:ext cx="717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lang="nl-NL" sz="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André Melo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316f1ad7faa_0_14"/>
          <p:cNvPicPr preferRelativeResize="0"/>
          <p:nvPr/>
        </p:nvPicPr>
        <p:blipFill rotWithShape="1">
          <a:blip r:embed="rId4">
            <a:alphaModFix/>
          </a:blip>
          <a:srcRect l="24006" b="49982"/>
          <a:stretch/>
        </p:blipFill>
        <p:spPr>
          <a:xfrm>
            <a:off x="1806550" y="1157375"/>
            <a:ext cx="3606348" cy="106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16f1ad7faa_0_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6200" y="1077999"/>
            <a:ext cx="1106450" cy="112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16f1ad7faa_0_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52200" y="1206600"/>
            <a:ext cx="1106450" cy="94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316f1ad7faa_0_14"/>
          <p:cNvSpPr txBox="1"/>
          <p:nvPr/>
        </p:nvSpPr>
        <p:spPr>
          <a:xfrm>
            <a:off x="5605425" y="3464750"/>
            <a:ext cx="30000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50">
                <a:solidFill>
                  <a:schemeClr val="dk1"/>
                </a:solidFill>
              </a:rPr>
              <a:t>We acknowledge funding from:</a:t>
            </a:r>
            <a:endParaRPr sz="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50">
                <a:solidFill>
                  <a:schemeClr val="dk1"/>
                </a:solidFill>
              </a:rPr>
              <a:t>•Dutch Research Council </a:t>
            </a:r>
            <a:r>
              <a:rPr lang="nl-NL" sz="950" b="1">
                <a:solidFill>
                  <a:srgbClr val="FBAE00"/>
                </a:solidFill>
              </a:rPr>
              <a:t>(NWO)</a:t>
            </a:r>
            <a:endParaRPr sz="950" b="1">
              <a:solidFill>
                <a:srgbClr val="FBAE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50">
                <a:solidFill>
                  <a:schemeClr val="dk1"/>
                </a:solidFill>
              </a:rPr>
              <a:t>•Top consortia for Knowledge and Innovation </a:t>
            </a:r>
            <a:r>
              <a:rPr lang="nl-NL" sz="950" b="1">
                <a:solidFill>
                  <a:srgbClr val="FBAE00"/>
                </a:solidFill>
              </a:rPr>
              <a:t>(TKI)</a:t>
            </a:r>
            <a:endParaRPr sz="950" b="1">
              <a:solidFill>
                <a:srgbClr val="FBAE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50">
                <a:solidFill>
                  <a:schemeClr val="dk1"/>
                </a:solidFill>
              </a:rPr>
              <a:t>from the Dutch Ministry of Economic Affair</a:t>
            </a:r>
            <a:endParaRPr sz="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50">
                <a:solidFill>
                  <a:schemeClr val="dk1"/>
                </a:solidFill>
              </a:rPr>
              <a:t>•</a:t>
            </a:r>
            <a:r>
              <a:rPr lang="nl-NL" sz="950" b="1">
                <a:solidFill>
                  <a:srgbClr val="FBAE00"/>
                </a:solidFill>
              </a:rPr>
              <a:t>EIC</a:t>
            </a:r>
            <a:r>
              <a:rPr lang="nl-NL" sz="950">
                <a:solidFill>
                  <a:schemeClr val="dk1"/>
                </a:solidFill>
              </a:rPr>
              <a:t> Pathfinder Challenge</a:t>
            </a:r>
            <a:endParaRPr sz="950">
              <a:solidFill>
                <a:schemeClr val="dk1"/>
              </a:solidFill>
            </a:endParaRPr>
          </a:p>
        </p:txBody>
      </p:sp>
      <p:pic>
        <p:nvPicPr>
          <p:cNvPr id="343" name="Google Shape;343;g316f1ad7faa_0_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1625" y="3482900"/>
            <a:ext cx="948725" cy="9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16f1ad7faa_0_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16575" y="3482900"/>
            <a:ext cx="948724" cy="9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16f1ad7faa_0_14"/>
          <p:cNvPicPr preferRelativeResize="0"/>
          <p:nvPr/>
        </p:nvPicPr>
        <p:blipFill rotWithShape="1">
          <a:blip r:embed="rId13">
            <a:alphaModFix/>
          </a:blip>
          <a:srcRect t="22759" b="5194"/>
          <a:stretch/>
        </p:blipFill>
        <p:spPr>
          <a:xfrm>
            <a:off x="6571000" y="1242650"/>
            <a:ext cx="976424" cy="6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16f1ad7faa_0_14"/>
          <p:cNvSpPr/>
          <p:nvPr/>
        </p:nvSpPr>
        <p:spPr>
          <a:xfrm>
            <a:off x="6573075" y="2052150"/>
            <a:ext cx="592800" cy="1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16f1ad7faa_0_14"/>
          <p:cNvSpPr txBox="1"/>
          <p:nvPr/>
        </p:nvSpPr>
        <p:spPr>
          <a:xfrm>
            <a:off x="6515900" y="1969038"/>
            <a:ext cx="10113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50" b="1">
                <a:solidFill>
                  <a:schemeClr val="dk1"/>
                </a:solidFill>
              </a:rPr>
              <a:t>Rohan Acharya</a:t>
            </a:r>
            <a:endParaRPr sz="550" b="1">
              <a:solidFill>
                <a:schemeClr val="dk1"/>
              </a:solidFill>
            </a:endParaRPr>
          </a:p>
        </p:txBody>
      </p:sp>
      <p:pic>
        <p:nvPicPr>
          <p:cNvPr id="348" name="Google Shape;348;g316f1ad7faa_0_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>
          <a:extLst>
            <a:ext uri="{FF2B5EF4-FFF2-40B4-BE49-F238E27FC236}">
              <a16:creationId xmlns:a16="http://schemas.microsoft.com/office/drawing/2014/main" id="{3C14C54C-4B1C-7AB9-1600-83FD280D6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417c9d16d_0_111">
            <a:extLst>
              <a:ext uri="{FF2B5EF4-FFF2-40B4-BE49-F238E27FC236}">
                <a16:creationId xmlns:a16="http://schemas.microsoft.com/office/drawing/2014/main" id="{5131731E-B679-9848-BDD8-33FC118983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  <p:sp>
        <p:nvSpPr>
          <p:cNvPr id="354" name="Google Shape;354;g31417c9d16d_0_111">
            <a:extLst>
              <a:ext uri="{FF2B5EF4-FFF2-40B4-BE49-F238E27FC236}">
                <a16:creationId xmlns:a16="http://schemas.microsoft.com/office/drawing/2014/main" id="{6148D6AA-16F5-D312-B35A-0794533E444D}"/>
              </a:ext>
            </a:extLst>
          </p:cNvPr>
          <p:cNvSpPr txBox="1"/>
          <p:nvPr/>
        </p:nvSpPr>
        <p:spPr>
          <a:xfrm>
            <a:off x="432000" y="1785538"/>
            <a:ext cx="375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1417c9d16d_0_111">
            <a:extLst>
              <a:ext uri="{FF2B5EF4-FFF2-40B4-BE49-F238E27FC236}">
                <a16:creationId xmlns:a16="http://schemas.microsoft.com/office/drawing/2014/main" id="{9FC3B5C9-35E8-4F8E-8F1C-3DDF478A5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/>
              <a:t>Additional slides</a:t>
            </a:r>
            <a:endParaRPr/>
          </a:p>
        </p:txBody>
      </p:sp>
      <p:pic>
        <p:nvPicPr>
          <p:cNvPr id="359" name="Google Shape;359;g31417c9d16d_0_111">
            <a:extLst>
              <a:ext uri="{FF2B5EF4-FFF2-40B4-BE49-F238E27FC236}">
                <a16:creationId xmlns:a16="http://schemas.microsoft.com/office/drawing/2014/main" id="{A1A2CFF7-B591-3AD9-BA12-DB9137DC8F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9C792-AA53-C07B-0BDA-B5E19DF8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9475"/>
            <a:ext cx="9144000" cy="23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417c9d16d_0_111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sp>
        <p:nvSpPr>
          <p:cNvPr id="354" name="Google Shape;354;g31417c9d16d_0_111"/>
          <p:cNvSpPr txBox="1"/>
          <p:nvPr/>
        </p:nvSpPr>
        <p:spPr>
          <a:xfrm>
            <a:off x="432000" y="1785538"/>
            <a:ext cx="375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1417c9d16d_0_111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Additional</a:t>
            </a:r>
            <a:r>
              <a:rPr lang="nl-NL" dirty="0"/>
              <a:t> slides</a:t>
            </a:r>
            <a:endParaRPr dirty="0"/>
          </a:p>
        </p:txBody>
      </p:sp>
      <p:pic>
        <p:nvPicPr>
          <p:cNvPr id="359" name="Google Shape;359;g31417c9d16d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5B550-5007-DAB3-4C2D-A6577534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289"/>
            <a:ext cx="9144000" cy="29034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c5fb817e9_0_101"/>
          <p:cNvSpPr txBox="1">
            <a:spLocks noGrp="1"/>
          </p:cNvSpPr>
          <p:nvPr>
            <p:ph type="sldNum" idx="12"/>
          </p:nvPr>
        </p:nvSpPr>
        <p:spPr>
          <a:xfrm>
            <a:off x="8424000" y="4663947"/>
            <a:ext cx="288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  <p:sp>
        <p:nvSpPr>
          <p:cNvPr id="375" name="Google Shape;375;g33c5fb817e9_0_101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Additional</a:t>
            </a:r>
            <a:r>
              <a:rPr lang="nl-NL" dirty="0"/>
              <a:t> slides</a:t>
            </a:r>
            <a:endParaRPr dirty="0"/>
          </a:p>
        </p:txBody>
      </p:sp>
      <p:pic>
        <p:nvPicPr>
          <p:cNvPr id="379" name="Google Shape;379;g33c5fb817e9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5" y="1801300"/>
            <a:ext cx="2613299" cy="181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3c5fb817e9_0_101"/>
          <p:cNvSpPr/>
          <p:nvPr/>
        </p:nvSpPr>
        <p:spPr>
          <a:xfrm>
            <a:off x="983375" y="2718050"/>
            <a:ext cx="86400" cy="85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3c5fb817e9_0_101"/>
          <p:cNvSpPr/>
          <p:nvPr/>
        </p:nvSpPr>
        <p:spPr>
          <a:xfrm>
            <a:off x="2107775" y="2718050"/>
            <a:ext cx="86400" cy="85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c5fb817e9_0_101"/>
          <p:cNvSpPr/>
          <p:nvPr/>
        </p:nvSpPr>
        <p:spPr>
          <a:xfrm>
            <a:off x="1234025" y="2538200"/>
            <a:ext cx="86400" cy="85200"/>
          </a:xfrm>
          <a:prstGeom prst="ellipse">
            <a:avLst/>
          </a:prstGeom>
          <a:solidFill>
            <a:srgbClr val="FF45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33c5fb817e9_0_101"/>
          <p:cNvSpPr/>
          <p:nvPr/>
        </p:nvSpPr>
        <p:spPr>
          <a:xfrm>
            <a:off x="2358425" y="2538200"/>
            <a:ext cx="86400" cy="85200"/>
          </a:xfrm>
          <a:prstGeom prst="ellipse">
            <a:avLst/>
          </a:prstGeom>
          <a:solidFill>
            <a:srgbClr val="FF45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684A2-7FAD-F48B-D9D0-3B4ABC93D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71" y="1801300"/>
            <a:ext cx="6339129" cy="2441054"/>
          </a:xfrm>
          <a:prstGeom prst="rect">
            <a:avLst/>
          </a:prstGeom>
        </p:spPr>
      </p:pic>
      <p:pic>
        <p:nvPicPr>
          <p:cNvPr id="6" name="Google Shape;359;g31417c9d16d_0_111">
            <a:extLst>
              <a:ext uri="{FF2B5EF4-FFF2-40B4-BE49-F238E27FC236}">
                <a16:creationId xmlns:a16="http://schemas.microsoft.com/office/drawing/2014/main" id="{A66A9606-B43C-E426-3EDA-877FCD49AF5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AA93E2A0-21A7-DA97-0CAA-60250735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>
            <a:extLst>
              <a:ext uri="{FF2B5EF4-FFF2-40B4-BE49-F238E27FC236}">
                <a16:creationId xmlns:a16="http://schemas.microsoft.com/office/drawing/2014/main" id="{51BDEEBE-CA45-A602-D22D-B8589A5BDF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17</a:t>
            </a:fld>
            <a:endParaRPr sz="1200" dirty="0"/>
          </a:p>
        </p:txBody>
      </p:sp>
      <p:sp>
        <p:nvSpPr>
          <p:cNvPr id="187" name="Google Shape;187;g31678187a03_0_60">
            <a:extLst>
              <a:ext uri="{FF2B5EF4-FFF2-40B4-BE49-F238E27FC236}">
                <a16:creationId xmlns:a16="http://schemas.microsoft.com/office/drawing/2014/main" id="{79922439-BD4D-A826-BCE4-487E35F3D1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6422456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mitigate</a:t>
            </a:r>
            <a:r>
              <a:rPr lang="nl-NL" dirty="0"/>
              <a:t> shot-</a:t>
            </a:r>
            <a:r>
              <a:rPr lang="nl-NL" dirty="0" err="1"/>
              <a:t>noise</a:t>
            </a:r>
            <a:r>
              <a:rPr lang="nl-NL" dirty="0"/>
              <a:t> </a:t>
            </a:r>
            <a:r>
              <a:rPr lang="nl-NL" dirty="0" err="1"/>
              <a:t>dephasing</a:t>
            </a:r>
            <a:endParaRPr dirty="0"/>
          </a:p>
        </p:txBody>
      </p:sp>
      <p:sp>
        <p:nvSpPr>
          <p:cNvPr id="189" name="Google Shape;189;g31678187a03_0_60">
            <a:extLst>
              <a:ext uri="{FF2B5EF4-FFF2-40B4-BE49-F238E27FC236}">
                <a16:creationId xmlns:a16="http://schemas.microsoft.com/office/drawing/2014/main" id="{31F1ADFE-0ECF-F97A-E62E-579256DFE26E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>
            <a:extLst>
              <a:ext uri="{FF2B5EF4-FFF2-40B4-BE49-F238E27FC236}">
                <a16:creationId xmlns:a16="http://schemas.microsoft.com/office/drawing/2014/main" id="{8ECA4119-5AEE-B669-871E-4145FD3B05CE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1678187a03_0_60">
            <a:extLst>
              <a:ext uri="{FF2B5EF4-FFF2-40B4-BE49-F238E27FC236}">
                <a16:creationId xmlns:a16="http://schemas.microsoft.com/office/drawing/2014/main" id="{9DD6A2D0-B14C-F65E-566D-8530F06F4D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1678187a03_0_60">
            <a:extLst>
              <a:ext uri="{FF2B5EF4-FFF2-40B4-BE49-F238E27FC236}">
                <a16:creationId xmlns:a16="http://schemas.microsoft.com/office/drawing/2014/main" id="{8769E7E0-3BE3-A8B9-C06B-0030545E56AB}"/>
              </a:ext>
            </a:extLst>
          </p:cNvPr>
          <p:cNvSpPr txBox="1"/>
          <p:nvPr/>
        </p:nvSpPr>
        <p:spPr>
          <a:xfrm>
            <a:off x="317700" y="1219303"/>
            <a:ext cx="8634365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dirty="0">
                <a:solidFill>
                  <a:schemeClr val="tx1"/>
                </a:solidFill>
              </a:rPr>
              <a:t>E</a:t>
            </a:r>
            <a:r>
              <a:rPr lang="nl-NL" sz="1700" b="1" dirty="0" err="1">
                <a:solidFill>
                  <a:schemeClr val="tx1"/>
                </a:solidFill>
              </a:rPr>
              <a:t>ngineering</a:t>
            </a:r>
            <a:r>
              <a:rPr lang="nl-NL" sz="1700" b="1" dirty="0">
                <a:solidFill>
                  <a:schemeClr val="tx1"/>
                </a:solidFill>
              </a:rPr>
              <a:t> qubit environment/control: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nl-NL" sz="1600" b="1" dirty="0">
                <a:solidFill>
                  <a:schemeClr val="accent1"/>
                </a:solidFill>
              </a:rPr>
              <a:t>    non-</a:t>
            </a:r>
            <a:r>
              <a:rPr lang="nl-NL" sz="1600" b="1" dirty="0" err="1">
                <a:solidFill>
                  <a:schemeClr val="accent1"/>
                </a:solidFill>
              </a:rPr>
              <a:t>linear</a:t>
            </a:r>
            <a:r>
              <a:rPr lang="nl-NL" sz="1600" b="1" dirty="0">
                <a:solidFill>
                  <a:schemeClr val="accent1"/>
                </a:solidFill>
              </a:rPr>
              <a:t> </a:t>
            </a:r>
            <a:r>
              <a:rPr lang="nl-NL" sz="1600" b="1" dirty="0" err="1">
                <a:solidFill>
                  <a:schemeClr val="accent1"/>
                </a:solidFill>
              </a:rPr>
              <a:t>Purcell</a:t>
            </a:r>
            <a:r>
              <a:rPr lang="nl-NL" sz="1600" b="1" dirty="0">
                <a:solidFill>
                  <a:schemeClr val="accent1"/>
                </a:solidFill>
              </a:rPr>
              <a:t> filters         flux-pulse-</a:t>
            </a:r>
            <a:r>
              <a:rPr lang="nl-NL" sz="1600" b="1" dirty="0" err="1">
                <a:solidFill>
                  <a:schemeClr val="accent1"/>
                </a:solidFill>
              </a:rPr>
              <a:t>assisted</a:t>
            </a:r>
            <a:r>
              <a:rPr lang="nl-NL" sz="1600" b="1" dirty="0">
                <a:solidFill>
                  <a:schemeClr val="accent1"/>
                </a:solidFill>
              </a:rPr>
              <a:t> </a:t>
            </a:r>
            <a:r>
              <a:rPr lang="nl-NL" sz="1600" b="1" dirty="0" err="1">
                <a:solidFill>
                  <a:schemeClr val="accent1"/>
                </a:solidFill>
              </a:rPr>
              <a:t>readout</a:t>
            </a:r>
            <a:r>
              <a:rPr lang="nl-NL" sz="1600" b="1" dirty="0">
                <a:solidFill>
                  <a:schemeClr val="accent1"/>
                </a:solidFill>
              </a:rPr>
              <a:t>               pulse shaping </a:t>
            </a:r>
            <a:endParaRPr sz="1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61DE2F8-BFD9-C8B7-8103-80DE3468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0" y="2137784"/>
            <a:ext cx="2249672" cy="1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549889-4E64-F7F3-D59C-4CC064FD4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939" y="2132418"/>
            <a:ext cx="2599171" cy="1642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B07A18-0369-E45A-9B2C-7631387EA478}"/>
              </a:ext>
            </a:extLst>
          </p:cNvPr>
          <p:cNvSpPr txBox="1"/>
          <p:nvPr/>
        </p:nvSpPr>
        <p:spPr>
          <a:xfrm>
            <a:off x="242212" y="3820552"/>
            <a:ext cx="2858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Sunada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Y. et al. "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Photon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Noise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-Tolerant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Dispersive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Readout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of a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Superconducting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Qubit Using a</a:t>
            </a:r>
            <a:endParaRPr lang="nl-NL" b="0" dirty="0">
              <a:effectLst/>
            </a:endParaRPr>
          </a:p>
          <a:p>
            <a:pPr algn="ctr" rtl="0">
              <a:buNone/>
            </a:pP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Nonlinear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Purcell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Filter”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A95C6-48CA-56AA-D5A0-C7C8FC98269E}"/>
              </a:ext>
            </a:extLst>
          </p:cNvPr>
          <p:cNvSpPr txBox="1"/>
          <p:nvPr/>
        </p:nvSpPr>
        <p:spPr>
          <a:xfrm>
            <a:off x="3288939" y="3820551"/>
            <a:ext cx="2858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Stefanski,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Taryn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V., et al. "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Improved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fluxonium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readout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through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dynamic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flux </a:t>
            </a:r>
            <a:r>
              <a:rPr lang="nl-NL" sz="800" b="0" i="0" u="none" strike="noStrike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pulsing</a:t>
            </a:r>
            <a:r>
              <a:rPr lang="nl-NL" sz="8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."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AB73D-7404-0B2F-93FE-84EA7A76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677" y="2132418"/>
            <a:ext cx="2544862" cy="1600655"/>
          </a:xfrm>
          <a:prstGeom prst="rect">
            <a:avLst/>
          </a:prstGeom>
        </p:spPr>
      </p:pic>
      <p:sp>
        <p:nvSpPr>
          <p:cNvPr id="15" name="Google Shape;224;g3143ee42713_0_23">
            <a:extLst>
              <a:ext uri="{FF2B5EF4-FFF2-40B4-BE49-F238E27FC236}">
                <a16:creationId xmlns:a16="http://schemas.microsoft.com/office/drawing/2014/main" id="{493098BB-5E34-7A41-857F-A0B408DAC61E}"/>
              </a:ext>
            </a:extLst>
          </p:cNvPr>
          <p:cNvSpPr txBox="1"/>
          <p:nvPr/>
        </p:nvSpPr>
        <p:spPr>
          <a:xfrm>
            <a:off x="6461677" y="3851343"/>
            <a:ext cx="21360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Jerger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M. et al. "</a:t>
            </a: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Dispersive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Qubit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Readout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7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Intrinsic</a:t>
            </a:r>
            <a:r>
              <a:rPr lang="nl-NL" sz="7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Resonator Reset”</a:t>
            </a:r>
            <a:endParaRPr sz="7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314;p31">
            <a:extLst>
              <a:ext uri="{FF2B5EF4-FFF2-40B4-BE49-F238E27FC236}">
                <a16:creationId xmlns:a16="http://schemas.microsoft.com/office/drawing/2014/main" id="{6841DE32-7C7A-DDE9-6DE2-6CB86137367B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67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2</a:t>
            </a:fld>
            <a:endParaRPr sz="1200" dirty="0"/>
          </a:p>
        </p:txBody>
      </p:sp>
      <p:sp>
        <p:nvSpPr>
          <p:cNvPr id="187" name="Google Shape;187;g31678187a03_0_60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576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/>
              <a:t>The trade-off in dispersive readout</a:t>
            </a:r>
            <a:endParaRPr/>
          </a:p>
        </p:txBody>
      </p:sp>
      <p:sp>
        <p:nvSpPr>
          <p:cNvPr id="189" name="Google Shape;189;g31678187a03_0_60"/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1678187a03_0_60"/>
          <p:cNvSpPr txBox="1"/>
          <p:nvPr/>
        </p:nvSpPr>
        <p:spPr>
          <a:xfrm>
            <a:off x="5641800" y="1398531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-NL" sz="1700" b="1" i="0" u="none" strike="noStrike" cap="none" dirty="0" err="1">
                <a:solidFill>
                  <a:srgbClr val="FF45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r>
              <a:rPr lang="nl-NL" sz="1700" b="1" i="0" u="none" strike="noStrike" cap="none" dirty="0">
                <a:solidFill>
                  <a:srgbClr val="FF4500"/>
                </a:solidFill>
                <a:latin typeface="Arial"/>
                <a:ea typeface="Arial"/>
                <a:cs typeface="Arial"/>
                <a:sym typeface="Arial"/>
              </a:rPr>
              <a:t> shot </a:t>
            </a:r>
            <a:r>
              <a:rPr lang="nl-NL" sz="1700" b="1" i="0" u="none" strike="noStrike" cap="none" dirty="0" err="1">
                <a:solidFill>
                  <a:srgbClr val="FF4500"/>
                </a:solidFill>
                <a:latin typeface="Arial"/>
                <a:ea typeface="Arial"/>
                <a:cs typeface="Arial"/>
                <a:sym typeface="Arial"/>
              </a:rPr>
              <a:t>noise</a:t>
            </a:r>
            <a:endParaRPr sz="1400" b="1" i="0" u="none" strike="noStrike" cap="none" dirty="0">
              <a:solidFill>
                <a:srgbClr val="FF4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/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31678187a03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262" y="2064203"/>
            <a:ext cx="835475" cy="3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31678187a03_0_60"/>
          <p:cNvGrpSpPr/>
          <p:nvPr/>
        </p:nvGrpSpPr>
        <p:grpSpPr>
          <a:xfrm>
            <a:off x="5703674" y="2484550"/>
            <a:ext cx="2195325" cy="1889750"/>
            <a:chOff x="5919224" y="2178650"/>
            <a:chExt cx="2195325" cy="1889750"/>
          </a:xfrm>
        </p:grpSpPr>
        <p:pic>
          <p:nvPicPr>
            <p:cNvPr id="194" name="Google Shape;194;g31678187a03_0_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9224" y="2371650"/>
              <a:ext cx="2195325" cy="169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g31678187a03_0_60"/>
            <p:cNvSpPr/>
            <p:nvPr/>
          </p:nvSpPr>
          <p:spPr>
            <a:xfrm>
              <a:off x="7357350" y="2178650"/>
              <a:ext cx="379500" cy="294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6" name="Google Shape;196;g31678187a03_0_60"/>
          <p:cNvPicPr preferRelativeResize="0"/>
          <p:nvPr/>
        </p:nvPicPr>
        <p:blipFill rotWithShape="1">
          <a:blip r:embed="rId6">
            <a:alphaModFix/>
          </a:blip>
          <a:srcRect b="12234"/>
          <a:stretch/>
        </p:blipFill>
        <p:spPr>
          <a:xfrm>
            <a:off x="7643937" y="2232101"/>
            <a:ext cx="1068050" cy="1012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g31678187a03_0_60"/>
          <p:cNvGrpSpPr/>
          <p:nvPr/>
        </p:nvGrpSpPr>
        <p:grpSpPr>
          <a:xfrm>
            <a:off x="304386" y="1471783"/>
            <a:ext cx="4111524" cy="2810110"/>
            <a:chOff x="408037" y="1803658"/>
            <a:chExt cx="3408979" cy="1961359"/>
          </a:xfrm>
        </p:grpSpPr>
        <p:grpSp>
          <p:nvGrpSpPr>
            <p:cNvPr id="198" name="Google Shape;198;g31678187a03_0_60"/>
            <p:cNvGrpSpPr/>
            <p:nvPr/>
          </p:nvGrpSpPr>
          <p:grpSpPr>
            <a:xfrm>
              <a:off x="408037" y="1803658"/>
              <a:ext cx="3408979" cy="1961359"/>
              <a:chOff x="255757" y="2047862"/>
              <a:chExt cx="3552500" cy="2036083"/>
            </a:xfrm>
          </p:grpSpPr>
          <p:grpSp>
            <p:nvGrpSpPr>
              <p:cNvPr id="199" name="Google Shape;199;g31678187a03_0_60"/>
              <p:cNvGrpSpPr/>
              <p:nvPr/>
            </p:nvGrpSpPr>
            <p:grpSpPr>
              <a:xfrm>
                <a:off x="255757" y="2047862"/>
                <a:ext cx="3552500" cy="2036083"/>
                <a:chOff x="8234770" y="1359639"/>
                <a:chExt cx="3523606" cy="2094735"/>
              </a:xfrm>
            </p:grpSpPr>
            <p:pic>
              <p:nvPicPr>
                <p:cNvPr id="200" name="Google Shape;200;g31678187a03_0_6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11691"/>
                <a:stretch/>
              </p:blipFill>
              <p:spPr>
                <a:xfrm>
                  <a:off x="8234770" y="1359639"/>
                  <a:ext cx="3523606" cy="20947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1" name="Google Shape;201;g31678187a03_0_60"/>
                <p:cNvSpPr/>
                <p:nvPr/>
              </p:nvSpPr>
              <p:spPr>
                <a:xfrm>
                  <a:off x="8234770" y="1517482"/>
                  <a:ext cx="1423800" cy="57840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02" name="Google Shape;202;g31678187a03_0_6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961549" y="3619252"/>
                <a:ext cx="288000" cy="2116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3" name="Google Shape;203;g31678187a03_0_6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81825" y="3168000"/>
              <a:ext cx="1121751" cy="475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g31678187a03_0_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1678187a03_0_60"/>
          <p:cNvSpPr txBox="1"/>
          <p:nvPr/>
        </p:nvSpPr>
        <p:spPr>
          <a:xfrm>
            <a:off x="362050" y="1435038"/>
            <a:ext cx="1960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-NL" sz="1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Dispersive</a:t>
            </a:r>
            <a:r>
              <a:rPr lang="nl-NL" sz="1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readout</a:t>
            </a:r>
            <a:r>
              <a:rPr lang="nl-NL" sz="1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14;p31">
            <a:extLst>
              <a:ext uri="{FF2B5EF4-FFF2-40B4-BE49-F238E27FC236}">
                <a16:creationId xmlns:a16="http://schemas.microsoft.com/office/drawing/2014/main" id="{97429C61-D0D5-981B-CAD6-35EB4228538A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19AF2D-45F1-EDEA-2FFE-903D6F36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77" y="4684447"/>
            <a:ext cx="5602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Nguyen et al. “Blueprint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high-performance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fluxonium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quantum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processor.” </a:t>
            </a:r>
            <a:r>
              <a:rPr kumimoji="0" lang="nl-NL" altLang="nl-NL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PRX Quantum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3.3 (2022).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Krantz et al. “A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quantum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engineer's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guide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superconducting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9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qubits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.” </a:t>
            </a:r>
            <a:r>
              <a:rPr kumimoji="0" lang="nl-NL" altLang="nl-NL" sz="9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</a:t>
            </a:r>
            <a:r>
              <a:rPr kumimoji="0" lang="nl-NL" altLang="nl-NL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nl-NL" altLang="nl-NL" sz="9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</a:t>
            </a:r>
            <a:r>
              <a:rPr kumimoji="0" lang="nl-NL" altLang="nl-NL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nl-NL" altLang="nl-NL" sz="9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</a:t>
            </a:r>
            <a:r>
              <a:rPr kumimoji="0" lang="nl-NL" altLang="nl-NL" sz="9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nl-NL" altLang="nl-NL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6.2 (2019). </a:t>
            </a:r>
          </a:p>
        </p:txBody>
      </p:sp>
      <p:sp>
        <p:nvSpPr>
          <p:cNvPr id="5" name="Google Shape;213;g3143ee42713_0_23">
            <a:extLst>
              <a:ext uri="{FF2B5EF4-FFF2-40B4-BE49-F238E27FC236}">
                <a16:creationId xmlns:a16="http://schemas.microsoft.com/office/drawing/2014/main" id="{B8C7F692-1CBC-5FE2-A16D-45DD6000425C}"/>
              </a:ext>
            </a:extLst>
          </p:cNvPr>
          <p:cNvSpPr/>
          <p:nvPr/>
        </p:nvSpPr>
        <p:spPr>
          <a:xfrm>
            <a:off x="3964597" y="1145453"/>
            <a:ext cx="1253700" cy="517800"/>
          </a:xfrm>
          <a:prstGeom prst="rect">
            <a:avLst/>
          </a:prstGeom>
          <a:solidFill>
            <a:srgbClr val="07589D">
              <a:alpha val="20000"/>
            </a:srgb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589D"/>
              </a:solidFill>
            </a:endParaRPr>
          </a:p>
        </p:txBody>
      </p:sp>
      <p:pic>
        <p:nvPicPr>
          <p:cNvPr id="6" name="Google Shape;214;g3143ee42713_0_23">
            <a:extLst>
              <a:ext uri="{FF2B5EF4-FFF2-40B4-BE49-F238E27FC236}">
                <a16:creationId xmlns:a16="http://schemas.microsoft.com/office/drawing/2014/main" id="{FBB775C8-5C02-639F-407B-CDE9BF0065A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32823" y="1221653"/>
            <a:ext cx="917225" cy="365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5C955E60-B749-27C1-7E95-4C9EEB40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>
            <a:extLst>
              <a:ext uri="{FF2B5EF4-FFF2-40B4-BE49-F238E27FC236}">
                <a16:creationId xmlns:a16="http://schemas.microsoft.com/office/drawing/2014/main" id="{1BC671D1-27F8-3F6A-4630-C1364B2BAE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3</a:t>
            </a:fld>
            <a:endParaRPr sz="1200" dirty="0"/>
          </a:p>
        </p:txBody>
      </p:sp>
      <p:sp>
        <p:nvSpPr>
          <p:cNvPr id="187" name="Google Shape;187;g31678187a03_0_60">
            <a:extLst>
              <a:ext uri="{FF2B5EF4-FFF2-40B4-BE49-F238E27FC236}">
                <a16:creationId xmlns:a16="http://schemas.microsoft.com/office/drawing/2014/main" id="{EDEA79C0-28A1-C4B7-6407-8A15DE87D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6422456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FR" dirty="0"/>
              <a:t>Our work</a:t>
            </a:r>
            <a:endParaRPr dirty="0"/>
          </a:p>
        </p:txBody>
      </p:sp>
      <p:sp>
        <p:nvSpPr>
          <p:cNvPr id="189" name="Google Shape;189;g31678187a03_0_60">
            <a:extLst>
              <a:ext uri="{FF2B5EF4-FFF2-40B4-BE49-F238E27FC236}">
                <a16:creationId xmlns:a16="http://schemas.microsoft.com/office/drawing/2014/main" id="{02658778-710B-F15A-C4E9-6BD4441C4213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>
            <a:extLst>
              <a:ext uri="{FF2B5EF4-FFF2-40B4-BE49-F238E27FC236}">
                <a16:creationId xmlns:a16="http://schemas.microsoft.com/office/drawing/2014/main" id="{F59194E5-72BE-9E8C-2C49-41562947B0B5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1678187a03_0_60">
            <a:extLst>
              <a:ext uri="{FF2B5EF4-FFF2-40B4-BE49-F238E27FC236}">
                <a16:creationId xmlns:a16="http://schemas.microsoft.com/office/drawing/2014/main" id="{7F6CE483-5150-338E-D954-9C3C7E4D64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1678187a03_0_60">
            <a:extLst>
              <a:ext uri="{FF2B5EF4-FFF2-40B4-BE49-F238E27FC236}">
                <a16:creationId xmlns:a16="http://schemas.microsoft.com/office/drawing/2014/main" id="{B8AB45B2-4853-46E4-647F-A6B281393FD2}"/>
              </a:ext>
            </a:extLst>
          </p:cNvPr>
          <p:cNvSpPr txBox="1"/>
          <p:nvPr/>
        </p:nvSpPr>
        <p:spPr>
          <a:xfrm>
            <a:off x="337749" y="1484200"/>
            <a:ext cx="8634365" cy="4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dirty="0">
                <a:solidFill>
                  <a:schemeClr val="tx1"/>
                </a:solidFill>
              </a:rPr>
              <a:t>At the </a:t>
            </a:r>
            <a:r>
              <a:rPr lang="en-GB" sz="1700" b="1" i="1" dirty="0">
                <a:solidFill>
                  <a:schemeClr val="tx1"/>
                </a:solidFill>
              </a:rPr>
              <a:t>circuit Hamiltonian</a:t>
            </a:r>
            <a:r>
              <a:rPr lang="en-GB" sz="1700" b="1" dirty="0">
                <a:solidFill>
                  <a:schemeClr val="tx1"/>
                </a:solidFill>
              </a:rPr>
              <a:t> level</a:t>
            </a:r>
            <a:endParaRPr lang="nl-NL" sz="17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91E82-5754-A818-C291-0B8EC62DA4C3}"/>
                  </a:ext>
                </a:extLst>
              </p:cNvPr>
              <p:cNvSpPr txBox="1"/>
              <p:nvPr/>
            </p:nvSpPr>
            <p:spPr>
              <a:xfrm>
                <a:off x="1250953" y="2110971"/>
                <a:ext cx="6521447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spcBef>
                    <a:spcPts val="1200"/>
                  </a:spcBef>
                  <a:buNone/>
                </a:pPr>
                <a:r>
                  <a:rPr lang="en-GB" sz="18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🛠</a:t>
                </a:r>
                <a:r>
                  <a:rPr lang="en-GB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    use mixed coupling </a:t>
                </a:r>
              </a:p>
              <a:p>
                <a:pPr marL="114300" indent="0">
                  <a:spcBef>
                    <a:spcPts val="1200"/>
                  </a:spcBef>
                  <a:buNone/>
                </a:pPr>
                <a:r>
                  <a:rPr lang="en-FR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🙅   </a:t>
                </a:r>
                <a:r>
                  <a:rPr lang="en-GB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FR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c</a:t>
                </a:r>
                <a:r>
                  <a:rPr lang="pt-PT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ancel </a:t>
                </a:r>
                <a14:m>
                  <m:oMath xmlns:m="http://schemas.openxmlformats.org/officeDocument/2006/math">
                    <m:r>
                      <a:rPr lang="pt-PT" sz="1600" b="1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rPr>
                      <m:t>𝛘</m:t>
                    </m:r>
                  </m:oMath>
                </a14:m>
                <a:r>
                  <a:rPr lang="en-FR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and supress photon-shot-noise dephasin</a:t>
                </a:r>
                <a:r>
                  <a:rPr lang="en-GB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g</a:t>
                </a:r>
              </a:p>
              <a:p>
                <a:pPr marL="114300" indent="0">
                  <a:spcBef>
                    <a:spcPts val="1200"/>
                  </a:spcBef>
                  <a:buNone/>
                </a:pPr>
                <a:r>
                  <a:rPr lang="en-FR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📈</a:t>
                </a:r>
                <a:r>
                  <a:rPr lang="en-GB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    </a:t>
                </a:r>
                <a:r>
                  <a:rPr lang="en-FR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retain </a:t>
                </a:r>
                <a14:m>
                  <m:oMath xmlns:m="http://schemas.openxmlformats.org/officeDocument/2006/math">
                    <m:r>
                      <a:rPr lang="pt-PT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rPr>
                      <m:t>𝝌</m:t>
                    </m:r>
                    <m:r>
                      <a:rPr lang="pt-PT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rPr>
                      <m:t>′</m:t>
                    </m:r>
                    <m:sSub>
                      <m:sSubPr>
                        <m:ctrlP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𝝈</m:t>
                        </m:r>
                      </m:e>
                      <m:sub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𝒛</m:t>
                        </m:r>
                      </m:sub>
                    </m:sSub>
                    <m:sSup>
                      <m:sSupPr>
                        <m:ctrlP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𝒂</m:t>
                        </m:r>
                      </m:e>
                      <m:sup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𝒂</m:t>
                        </m:r>
                      </m:e>
                      <m:sup>
                        <m:r>
                          <a:rPr lang="pt-PT" sz="160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</a:rPr>
                          <m:t>+</m:t>
                        </m:r>
                      </m:sup>
                    </m:sSup>
                    <m:r>
                      <a:rPr lang="pt-PT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rPr>
                      <m:t>𝒂𝒂</m:t>
                    </m:r>
                  </m:oMath>
                </a14:m>
                <a:r>
                  <a:rPr lang="en-GB" sz="16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for qubit readout</a:t>
                </a:r>
              </a:p>
              <a:p>
                <a:pPr marL="114300" indent="0">
                  <a:spcBef>
                    <a:spcPts val="1200"/>
                  </a:spcBef>
                  <a:buNone/>
                </a:pPr>
                <a:endParaRPr lang="en-FR" sz="1800" dirty="0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91E82-5754-A818-C291-0B8EC62DA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53" y="2110971"/>
                <a:ext cx="6521447" cy="1600438"/>
              </a:xfrm>
              <a:prstGeom prst="rect">
                <a:avLst/>
              </a:prstGeom>
              <a:blipFill>
                <a:blip r:embed="rId5"/>
                <a:stretch>
                  <a:fillRect t="-15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314;p31">
            <a:extLst>
              <a:ext uri="{FF2B5EF4-FFF2-40B4-BE49-F238E27FC236}">
                <a16:creationId xmlns:a16="http://schemas.microsoft.com/office/drawing/2014/main" id="{A42D2657-F79E-FA0A-F37C-9E6401A19695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60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73AE071D-944D-090B-EF95-7A06BC51C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>
            <a:extLst>
              <a:ext uri="{FF2B5EF4-FFF2-40B4-BE49-F238E27FC236}">
                <a16:creationId xmlns:a16="http://schemas.microsoft.com/office/drawing/2014/main" id="{0C3C0991-A373-C581-FED1-F447CE3172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4</a:t>
            </a:fld>
            <a:endParaRPr sz="1200" dirty="0"/>
          </a:p>
        </p:txBody>
      </p:sp>
      <p:sp>
        <p:nvSpPr>
          <p:cNvPr id="187" name="Google Shape;187;g31678187a03_0_60">
            <a:extLst>
              <a:ext uri="{FF2B5EF4-FFF2-40B4-BE49-F238E27FC236}">
                <a16:creationId xmlns:a16="http://schemas.microsoft.com/office/drawing/2014/main" id="{31227F93-45D8-B416-24C8-DAD97AD58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6422456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GB" dirty="0"/>
              <a:t>The mixed coupling scheme</a:t>
            </a:r>
            <a:endParaRPr dirty="0"/>
          </a:p>
        </p:txBody>
      </p:sp>
      <p:sp>
        <p:nvSpPr>
          <p:cNvPr id="189" name="Google Shape;189;g31678187a03_0_60">
            <a:extLst>
              <a:ext uri="{FF2B5EF4-FFF2-40B4-BE49-F238E27FC236}">
                <a16:creationId xmlns:a16="http://schemas.microsoft.com/office/drawing/2014/main" id="{D694195B-70CA-B912-FDE0-27ED152EA8FA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>
            <a:extLst>
              <a:ext uri="{FF2B5EF4-FFF2-40B4-BE49-F238E27FC236}">
                <a16:creationId xmlns:a16="http://schemas.microsoft.com/office/drawing/2014/main" id="{DB908A94-FF81-AEB5-A875-A6E9C358A40E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1678187a03_0_60">
            <a:extLst>
              <a:ext uri="{FF2B5EF4-FFF2-40B4-BE49-F238E27FC236}">
                <a16:creationId xmlns:a16="http://schemas.microsoft.com/office/drawing/2014/main" id="{3B0D59AD-1627-DF06-B28F-62C6564637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C9F9F0-8835-71E4-8C8D-3BB1FF07211E}"/>
              </a:ext>
            </a:extLst>
          </p:cNvPr>
          <p:cNvGrpSpPr/>
          <p:nvPr/>
        </p:nvGrpSpPr>
        <p:grpSpPr>
          <a:xfrm>
            <a:off x="865070" y="1666405"/>
            <a:ext cx="3116329" cy="489591"/>
            <a:chOff x="209531" y="1425029"/>
            <a:chExt cx="3708939" cy="582693"/>
          </a:xfrm>
        </p:grpSpPr>
        <p:sp>
          <p:nvSpPr>
            <p:cNvPr id="6" name="Google Shape;185;g31678187a03_0_60">
              <a:extLst>
                <a:ext uri="{FF2B5EF4-FFF2-40B4-BE49-F238E27FC236}">
                  <a16:creationId xmlns:a16="http://schemas.microsoft.com/office/drawing/2014/main" id="{CC515430-8DC4-A759-13C3-7DB3F20B0552}"/>
                </a:ext>
              </a:extLst>
            </p:cNvPr>
            <p:cNvSpPr/>
            <p:nvPr/>
          </p:nvSpPr>
          <p:spPr>
            <a:xfrm>
              <a:off x="209531" y="1425029"/>
              <a:ext cx="3708939" cy="582693"/>
            </a:xfrm>
            <a:prstGeom prst="rect">
              <a:avLst/>
            </a:prstGeom>
            <a:solidFill>
              <a:srgbClr val="D9D2E9">
                <a:alpha val="44940"/>
              </a:srgbClr>
            </a:solidFill>
            <a:ln w="1905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DEC954-1CBF-099C-0F02-3F18DD6C7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354" y="1473327"/>
              <a:ext cx="3358481" cy="486096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7F4AD55-03FF-D024-43DD-CF77D2F22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927" r="51579" b="-2927"/>
          <a:stretch/>
        </p:blipFill>
        <p:spPr bwMode="auto">
          <a:xfrm>
            <a:off x="4687815" y="1757973"/>
            <a:ext cx="1069675" cy="3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25ACD0F-29E1-E4E9-BE75-8D4BCC10F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7"/>
          <a:stretch/>
        </p:blipFill>
        <p:spPr bwMode="auto">
          <a:xfrm>
            <a:off x="6129647" y="1755045"/>
            <a:ext cx="1244311" cy="3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95C507-F5C7-491E-BF38-EBD535C27B5C}"/>
              </a:ext>
            </a:extLst>
          </p:cNvPr>
          <p:cNvSpPr txBox="1"/>
          <p:nvPr/>
        </p:nvSpPr>
        <p:spPr>
          <a:xfrm>
            <a:off x="4054038" y="1785212"/>
            <a:ext cx="216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FR" dirty="0"/>
              <a:t>here                        and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47ED6D-F971-DE8B-AB46-42EC8BBB841F}"/>
              </a:ext>
            </a:extLst>
          </p:cNvPr>
          <p:cNvGrpSpPr/>
          <p:nvPr/>
        </p:nvGrpSpPr>
        <p:grpSpPr>
          <a:xfrm>
            <a:off x="865070" y="3594545"/>
            <a:ext cx="4080276" cy="552075"/>
            <a:chOff x="237680" y="1620913"/>
            <a:chExt cx="4080276" cy="552075"/>
          </a:xfrm>
        </p:grpSpPr>
        <p:sp>
          <p:nvSpPr>
            <p:cNvPr id="16" name="Google Shape;185;g31678187a03_0_60">
              <a:extLst>
                <a:ext uri="{FF2B5EF4-FFF2-40B4-BE49-F238E27FC236}">
                  <a16:creationId xmlns:a16="http://schemas.microsoft.com/office/drawing/2014/main" id="{137E7BCC-256F-39D7-911D-E9C3CE2B79A8}"/>
                </a:ext>
              </a:extLst>
            </p:cNvPr>
            <p:cNvSpPr/>
            <p:nvPr/>
          </p:nvSpPr>
          <p:spPr>
            <a:xfrm>
              <a:off x="237680" y="1620913"/>
              <a:ext cx="4080276" cy="552075"/>
            </a:xfrm>
            <a:prstGeom prst="rect">
              <a:avLst/>
            </a:prstGeom>
            <a:solidFill>
              <a:srgbClr val="D9D2E9">
                <a:alpha val="44940"/>
              </a:srgbClr>
            </a:solidFill>
            <a:ln w="1905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A63C5A-BC9E-3359-A2B3-812915292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686" y="1688897"/>
              <a:ext cx="3844265" cy="41730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4A297C-C68C-DEE4-04CE-91E2912D27CA}"/>
              </a:ext>
            </a:extLst>
          </p:cNvPr>
          <p:cNvSpPr txBox="1"/>
          <p:nvPr/>
        </p:nvSpPr>
        <p:spPr>
          <a:xfrm>
            <a:off x="865070" y="2324918"/>
            <a:ext cx="388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Under </a:t>
            </a:r>
            <a:r>
              <a:rPr lang="en-GB" dirty="0"/>
              <a:t>dispersive </a:t>
            </a:r>
            <a:r>
              <a:rPr lang="en-FR" dirty="0"/>
              <a:t>limit</a:t>
            </a:r>
            <a:r>
              <a:rPr lang="en-GB" dirty="0"/>
              <a:t> + apply RWA</a:t>
            </a:r>
            <a:r>
              <a:rPr lang="en-FR" dirty="0"/>
              <a:t>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79C7D2-1E47-812E-1BC7-DC5264D76FCF}"/>
              </a:ext>
            </a:extLst>
          </p:cNvPr>
          <p:cNvGrpSpPr/>
          <p:nvPr/>
        </p:nvGrpSpPr>
        <p:grpSpPr>
          <a:xfrm>
            <a:off x="3981399" y="2277840"/>
            <a:ext cx="2804361" cy="589920"/>
            <a:chOff x="720268" y="3314242"/>
            <a:chExt cx="3537067" cy="744050"/>
          </a:xfrm>
        </p:grpSpPr>
        <p:sp>
          <p:nvSpPr>
            <p:cNvPr id="21" name="Google Shape;185;g31678187a03_0_60">
              <a:extLst>
                <a:ext uri="{FF2B5EF4-FFF2-40B4-BE49-F238E27FC236}">
                  <a16:creationId xmlns:a16="http://schemas.microsoft.com/office/drawing/2014/main" id="{D6E546FC-7771-4C66-530D-E17D32238B79}"/>
                </a:ext>
              </a:extLst>
            </p:cNvPr>
            <p:cNvSpPr/>
            <p:nvPr/>
          </p:nvSpPr>
          <p:spPr>
            <a:xfrm>
              <a:off x="720268" y="3314242"/>
              <a:ext cx="3537067" cy="744050"/>
            </a:xfrm>
            <a:prstGeom prst="rect">
              <a:avLst/>
            </a:prstGeom>
            <a:solidFill>
              <a:srgbClr val="D9D2E9">
                <a:alpha val="44940"/>
              </a:srgbClr>
            </a:solidFill>
            <a:ln w="1905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D07318-D2A0-5749-87FE-2E820CFD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9614" y="3368087"/>
              <a:ext cx="3298374" cy="6115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47A2ED-6AD5-8234-9477-09E7C84D6626}"/>
              </a:ext>
            </a:extLst>
          </p:cNvPr>
          <p:cNvSpPr txBox="1"/>
          <p:nvPr/>
        </p:nvSpPr>
        <p:spPr>
          <a:xfrm>
            <a:off x="243049" y="1084175"/>
            <a:ext cx="447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Dipole coupling for dispersive readout</a:t>
            </a:r>
            <a:endParaRPr lang="nl-NL" sz="20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83801-383A-ED9D-1EAC-8DC5471D0FF6}"/>
              </a:ext>
            </a:extLst>
          </p:cNvPr>
          <p:cNvSpPr txBox="1"/>
          <p:nvPr/>
        </p:nvSpPr>
        <p:spPr>
          <a:xfrm>
            <a:off x="243049" y="3075705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Mixed coupling</a:t>
            </a:r>
            <a:endParaRPr lang="nl-NL" sz="2000" dirty="0">
              <a:solidFill>
                <a:schemeClr val="accent1"/>
              </a:solidFill>
            </a:endParaRPr>
          </a:p>
        </p:txBody>
      </p:sp>
      <p:grpSp>
        <p:nvGrpSpPr>
          <p:cNvPr id="26" name="Google Shape;178;g33bfaf14fcd_0_50">
            <a:extLst>
              <a:ext uri="{FF2B5EF4-FFF2-40B4-BE49-F238E27FC236}">
                <a16:creationId xmlns:a16="http://schemas.microsoft.com/office/drawing/2014/main" id="{84AC132B-7E3B-E8D2-5E88-DAD706E8A0B8}"/>
              </a:ext>
            </a:extLst>
          </p:cNvPr>
          <p:cNvGrpSpPr/>
          <p:nvPr/>
        </p:nvGrpSpPr>
        <p:grpSpPr>
          <a:xfrm>
            <a:off x="5135895" y="3289296"/>
            <a:ext cx="2786963" cy="1502849"/>
            <a:chOff x="665550" y="1998949"/>
            <a:chExt cx="3289125" cy="1787575"/>
          </a:xfrm>
        </p:grpSpPr>
        <p:pic>
          <p:nvPicPr>
            <p:cNvPr id="27" name="Google Shape;179;g33bfaf14fcd_0_50">
              <a:extLst>
                <a:ext uri="{FF2B5EF4-FFF2-40B4-BE49-F238E27FC236}">
                  <a16:creationId xmlns:a16="http://schemas.microsoft.com/office/drawing/2014/main" id="{24797A4F-13C0-674A-0868-33710F877C41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5550" y="1998949"/>
              <a:ext cx="3289125" cy="178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180;g33bfaf14fcd_0_50">
              <a:extLst>
                <a:ext uri="{FF2B5EF4-FFF2-40B4-BE49-F238E27FC236}">
                  <a16:creationId xmlns:a16="http://schemas.microsoft.com/office/drawing/2014/main" id="{78ED3985-4A51-618E-846F-01F8264D6345}"/>
                </a:ext>
              </a:extLst>
            </p:cNvPr>
            <p:cNvSpPr/>
            <p:nvPr/>
          </p:nvSpPr>
          <p:spPr>
            <a:xfrm>
              <a:off x="678600" y="2056375"/>
              <a:ext cx="329100" cy="226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314;p31">
            <a:extLst>
              <a:ext uri="{FF2B5EF4-FFF2-40B4-BE49-F238E27FC236}">
                <a16:creationId xmlns:a16="http://schemas.microsoft.com/office/drawing/2014/main" id="{5F1606EC-DA9E-F1D5-01A3-C6DE1CB2CB07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02F5DA-84E7-70F2-1437-69B8C0921EFF}"/>
              </a:ext>
            </a:extLst>
          </p:cNvPr>
          <p:cNvSpPr/>
          <p:nvPr/>
        </p:nvSpPr>
        <p:spPr>
          <a:xfrm>
            <a:off x="5757490" y="2155996"/>
            <a:ext cx="268660" cy="764963"/>
          </a:xfrm>
          <a:prstGeom prst="ellipse">
            <a:avLst/>
          </a:prstGeom>
          <a:solidFill>
            <a:srgbClr val="0595D4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475D65-899E-9B55-6C03-DBA60276F970}"/>
                  </a:ext>
                </a:extLst>
              </p:cNvPr>
              <p:cNvSpPr txBox="1"/>
              <p:nvPr/>
            </p:nvSpPr>
            <p:spPr>
              <a:xfrm>
                <a:off x="3804355" y="2787750"/>
                <a:ext cx="4578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𝛘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475D65-899E-9B55-6C03-DBA60276F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55" y="2787750"/>
                <a:ext cx="4578350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2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2F272915-E15B-37EE-E6DA-50CE4F7F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>
            <a:extLst>
              <a:ext uri="{FF2B5EF4-FFF2-40B4-BE49-F238E27FC236}">
                <a16:creationId xmlns:a16="http://schemas.microsoft.com/office/drawing/2014/main" id="{00837E7F-C284-C2E1-1FBE-02CF3FC751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5</a:t>
            </a:fld>
            <a:endParaRPr sz="1200" dirty="0"/>
          </a:p>
        </p:txBody>
      </p:sp>
      <p:sp>
        <p:nvSpPr>
          <p:cNvPr id="187" name="Google Shape;187;g31678187a03_0_60">
            <a:extLst>
              <a:ext uri="{FF2B5EF4-FFF2-40B4-BE49-F238E27FC236}">
                <a16:creationId xmlns:a16="http://schemas.microsoft.com/office/drawing/2014/main" id="{ABC0168F-60FE-DB30-C93F-6D24FE934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86510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FR" dirty="0"/>
              <a:t>Higher-order Kerr shift with zero dispersive shift</a:t>
            </a:r>
            <a:endParaRPr dirty="0"/>
          </a:p>
        </p:txBody>
      </p:sp>
      <p:sp>
        <p:nvSpPr>
          <p:cNvPr id="189" name="Google Shape;189;g31678187a03_0_60">
            <a:extLst>
              <a:ext uri="{FF2B5EF4-FFF2-40B4-BE49-F238E27FC236}">
                <a16:creationId xmlns:a16="http://schemas.microsoft.com/office/drawing/2014/main" id="{F62ADF5A-400E-C44D-7F7D-80A7AA8F1AB0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>
            <a:extLst>
              <a:ext uri="{FF2B5EF4-FFF2-40B4-BE49-F238E27FC236}">
                <a16:creationId xmlns:a16="http://schemas.microsoft.com/office/drawing/2014/main" id="{39864EB2-5872-600F-C7CD-A2BFB130F995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1678187a03_0_60">
            <a:extLst>
              <a:ext uri="{FF2B5EF4-FFF2-40B4-BE49-F238E27FC236}">
                <a16:creationId xmlns:a16="http://schemas.microsoft.com/office/drawing/2014/main" id="{77E03D5A-FAD4-DD6E-AA61-6E30EFD5B9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178;g33bfaf14fcd_0_50">
            <a:extLst>
              <a:ext uri="{FF2B5EF4-FFF2-40B4-BE49-F238E27FC236}">
                <a16:creationId xmlns:a16="http://schemas.microsoft.com/office/drawing/2014/main" id="{9A4AB1EC-F3C1-692E-70BA-82D339BA29FC}"/>
              </a:ext>
            </a:extLst>
          </p:cNvPr>
          <p:cNvGrpSpPr/>
          <p:nvPr/>
        </p:nvGrpSpPr>
        <p:grpSpPr>
          <a:xfrm>
            <a:off x="889917" y="2083805"/>
            <a:ext cx="2392297" cy="1262819"/>
            <a:chOff x="665550" y="1998949"/>
            <a:chExt cx="3289125" cy="1787575"/>
          </a:xfrm>
        </p:grpSpPr>
        <p:pic>
          <p:nvPicPr>
            <p:cNvPr id="27" name="Google Shape;179;g33bfaf14fcd_0_50">
              <a:extLst>
                <a:ext uri="{FF2B5EF4-FFF2-40B4-BE49-F238E27FC236}">
                  <a16:creationId xmlns:a16="http://schemas.microsoft.com/office/drawing/2014/main" id="{B1B278A4-FBF3-F321-D93E-0DAD98F41C5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550" y="1998949"/>
              <a:ext cx="3289125" cy="178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180;g33bfaf14fcd_0_50">
              <a:extLst>
                <a:ext uri="{FF2B5EF4-FFF2-40B4-BE49-F238E27FC236}">
                  <a16:creationId xmlns:a16="http://schemas.microsoft.com/office/drawing/2014/main" id="{439241FD-3563-15C4-0526-237E97AC8C23}"/>
                </a:ext>
              </a:extLst>
            </p:cNvPr>
            <p:cNvSpPr/>
            <p:nvPr/>
          </p:nvSpPr>
          <p:spPr>
            <a:xfrm>
              <a:off x="678600" y="2056375"/>
              <a:ext cx="329100" cy="226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4B50142-B960-D4C5-5F12-A9F8FCB05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057" y="1183289"/>
            <a:ext cx="825620" cy="304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B601C-76BF-4F6C-066F-6D79B5A29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532" y="1211953"/>
            <a:ext cx="1172567" cy="276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4D878F-C127-A024-DD2F-49509E15B84E}"/>
                  </a:ext>
                </a:extLst>
              </p:cNvPr>
              <p:cNvSpPr txBox="1"/>
              <p:nvPr/>
            </p:nvSpPr>
            <p:spPr>
              <a:xfrm>
                <a:off x="3767603" y="4536581"/>
                <a:ext cx="5466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dirty="0">
                    <a:solidFill>
                      <a:srgbClr val="FF0000"/>
                    </a:solidFill>
                  </a:rPr>
                  <a:t>Can </a:t>
                </a:r>
                <a:r>
                  <a:rPr lang="pt-PT" sz="2000" dirty="0" err="1">
                    <a:solidFill>
                      <a:srgbClr val="FF0000"/>
                    </a:solidFill>
                  </a:rPr>
                  <a:t>engineer</a:t>
                </a:r>
                <a:r>
                  <a:rPr lang="pt-PT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pt-P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FR" sz="2000" dirty="0">
                    <a:solidFill>
                      <a:srgbClr val="FF0000"/>
                    </a:solidFill>
                  </a:rPr>
                  <a:t> with finite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FR" sz="2000" dirty="0">
                    <a:solidFill>
                      <a:srgbClr val="FF0000"/>
                    </a:solidFill>
                  </a:rPr>
                  <a:t>’!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4D878F-C127-A024-DD2F-49509E15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03" y="4536581"/>
                <a:ext cx="5466303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314;p31">
            <a:extLst>
              <a:ext uri="{FF2B5EF4-FFF2-40B4-BE49-F238E27FC236}">
                <a16:creationId xmlns:a16="http://schemas.microsoft.com/office/drawing/2014/main" id="{79121DBB-444B-738B-DA6D-0F36B5811216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431863-8DBA-7654-23F3-A99EC552A9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405" y="1638589"/>
            <a:ext cx="4411001" cy="28127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48CF17-9E19-AC3A-012B-4FC825A06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152" y="3390757"/>
            <a:ext cx="3579037" cy="64584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0AB6C-6658-2653-071E-7FE05D8E47E2}"/>
              </a:ext>
            </a:extLst>
          </p:cNvPr>
          <p:cNvGrpSpPr/>
          <p:nvPr/>
        </p:nvGrpSpPr>
        <p:grpSpPr>
          <a:xfrm>
            <a:off x="179116" y="1235409"/>
            <a:ext cx="4080276" cy="552075"/>
            <a:chOff x="237680" y="1620913"/>
            <a:chExt cx="4080276" cy="552075"/>
          </a:xfrm>
        </p:grpSpPr>
        <p:sp>
          <p:nvSpPr>
            <p:cNvPr id="34" name="Google Shape;185;g31678187a03_0_60">
              <a:extLst>
                <a:ext uri="{FF2B5EF4-FFF2-40B4-BE49-F238E27FC236}">
                  <a16:creationId xmlns:a16="http://schemas.microsoft.com/office/drawing/2014/main" id="{D8D5986F-7DC5-3306-97A8-376541E9C49C}"/>
                </a:ext>
              </a:extLst>
            </p:cNvPr>
            <p:cNvSpPr/>
            <p:nvPr/>
          </p:nvSpPr>
          <p:spPr>
            <a:xfrm>
              <a:off x="237680" y="1620913"/>
              <a:ext cx="4080276" cy="552075"/>
            </a:xfrm>
            <a:prstGeom prst="rect">
              <a:avLst/>
            </a:prstGeom>
            <a:solidFill>
              <a:srgbClr val="D9D2E9">
                <a:alpha val="44940"/>
              </a:srgbClr>
            </a:solidFill>
            <a:ln w="1905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FD5F49A-48A4-93DE-AE37-3AC92F9E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5686" y="1688897"/>
              <a:ext cx="3844265" cy="417305"/>
            </a:xfrm>
            <a:prstGeom prst="rect">
              <a:avLst/>
            </a:prstGeom>
          </p:spPr>
        </p:pic>
      </p:grpSp>
      <p:sp>
        <p:nvSpPr>
          <p:cNvPr id="36" name="Left Brace 35">
            <a:extLst>
              <a:ext uri="{FF2B5EF4-FFF2-40B4-BE49-F238E27FC236}">
                <a16:creationId xmlns:a16="http://schemas.microsoft.com/office/drawing/2014/main" id="{3E322BC8-FFB1-1051-6039-A08F51616C97}"/>
              </a:ext>
            </a:extLst>
          </p:cNvPr>
          <p:cNvSpPr/>
          <p:nvPr/>
        </p:nvSpPr>
        <p:spPr>
          <a:xfrm rot="16200000">
            <a:off x="2713385" y="2943155"/>
            <a:ext cx="184141" cy="2186890"/>
          </a:xfrm>
          <a:prstGeom prst="leftBrace">
            <a:avLst>
              <a:gd name="adj1" fmla="val 8333"/>
              <a:gd name="adj2" fmla="val 485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9E3435-9C44-BC66-0102-7D97E3AA7383}"/>
              </a:ext>
            </a:extLst>
          </p:cNvPr>
          <p:cNvSpPr txBox="1"/>
          <p:nvPr/>
        </p:nvSpPr>
        <p:spPr>
          <a:xfrm>
            <a:off x="1941462" y="410333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Can be made 0!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7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0621CD-E5BE-8656-4692-5301F011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46" y="1148870"/>
            <a:ext cx="4482290" cy="3684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3F740-9CDC-A718-FB2D-BE46120CF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200" y="1148400"/>
            <a:ext cx="4484203" cy="3686400"/>
          </a:xfrm>
          <a:prstGeom prst="rect">
            <a:avLst/>
          </a:prstGeom>
        </p:spPr>
      </p:pic>
      <p:sp>
        <p:nvSpPr>
          <p:cNvPr id="213" name="Google Shape;213;g3143ee42713_0_23"/>
          <p:cNvSpPr/>
          <p:nvPr/>
        </p:nvSpPr>
        <p:spPr>
          <a:xfrm>
            <a:off x="337749" y="1291449"/>
            <a:ext cx="1253700" cy="517800"/>
          </a:xfrm>
          <a:prstGeom prst="rect">
            <a:avLst/>
          </a:prstGeom>
          <a:solidFill>
            <a:srgbClr val="07589D">
              <a:alpha val="20000"/>
            </a:srgb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589D"/>
              </a:solidFill>
            </a:endParaRPr>
          </a:p>
        </p:txBody>
      </p:sp>
      <p:pic>
        <p:nvPicPr>
          <p:cNvPr id="214" name="Google Shape;214;g3143ee42713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975" y="1367649"/>
            <a:ext cx="917225" cy="3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143ee42713_0_23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6</a:t>
            </a:fld>
            <a:endParaRPr sz="1200" dirty="0"/>
          </a:p>
        </p:txBody>
      </p:sp>
      <p:sp>
        <p:nvSpPr>
          <p:cNvPr id="217" name="Google Shape;217;g3143ee42713_0_23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7369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/>
              <a:t>Suppressing </a:t>
            </a:r>
            <a:r>
              <a:rPr lang="nl-NL" dirty="0" err="1"/>
              <a:t>photon</a:t>
            </a:r>
            <a:r>
              <a:rPr lang="nl-NL" dirty="0"/>
              <a:t> shot </a:t>
            </a:r>
            <a:r>
              <a:rPr lang="nl-NL" dirty="0" err="1"/>
              <a:t>noise</a:t>
            </a:r>
            <a:endParaRPr dirty="0"/>
          </a:p>
        </p:txBody>
      </p:sp>
      <p:pic>
        <p:nvPicPr>
          <p:cNvPr id="218" name="Google Shape;218;g3143ee42713_0_23"/>
          <p:cNvPicPr preferRelativeResize="0"/>
          <p:nvPr/>
        </p:nvPicPr>
        <p:blipFill rotWithShape="1">
          <a:blip r:embed="rId7">
            <a:alphaModFix/>
          </a:blip>
          <a:srcRect l="12157"/>
          <a:stretch/>
        </p:blipFill>
        <p:spPr>
          <a:xfrm>
            <a:off x="6951901" y="1361197"/>
            <a:ext cx="1563600" cy="3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143ee42713_0_23"/>
          <p:cNvSpPr txBox="1"/>
          <p:nvPr/>
        </p:nvSpPr>
        <p:spPr>
          <a:xfrm>
            <a:off x="2073935" y="4752000"/>
            <a:ext cx="646046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Somoroff</a:t>
            </a:r>
            <a:r>
              <a:rPr lang="nl-NL" sz="9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Aaron, et al. "</a:t>
            </a:r>
            <a:r>
              <a:rPr lang="nl-NL" sz="9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Millisecond</a:t>
            </a:r>
            <a:r>
              <a:rPr lang="nl-NL" sz="9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9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coherence</a:t>
            </a:r>
            <a:r>
              <a:rPr lang="nl-NL" sz="9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in a </a:t>
            </a:r>
            <a:r>
              <a:rPr lang="nl-NL" sz="9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superconducting</a:t>
            </a:r>
            <a:r>
              <a:rPr lang="nl-NL" sz="9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qubit." </a:t>
            </a:r>
            <a:r>
              <a:rPr lang="nl-NL" sz="900" i="1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PRL </a:t>
            </a:r>
            <a:r>
              <a:rPr lang="nl-NL" sz="9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130.26 (2023): 267001.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g3143ee42713_0_23"/>
          <p:cNvSpPr/>
          <p:nvPr/>
        </p:nvSpPr>
        <p:spPr>
          <a:xfrm>
            <a:off x="6900300" y="1328796"/>
            <a:ext cx="1634100" cy="511949"/>
          </a:xfrm>
          <a:prstGeom prst="rect">
            <a:avLst/>
          </a:prstGeom>
          <a:solidFill>
            <a:srgbClr val="C00000">
              <a:alpha val="2000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pic>
        <p:nvPicPr>
          <p:cNvPr id="227" name="Google Shape;227;g3143ee42713_0_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C66DD6-147D-CEBA-851E-07F64249AE83}"/>
              </a:ext>
            </a:extLst>
          </p:cNvPr>
          <p:cNvSpPr/>
          <p:nvPr/>
        </p:nvSpPr>
        <p:spPr>
          <a:xfrm>
            <a:off x="3402044" y="1967899"/>
            <a:ext cx="1014169" cy="2135375"/>
          </a:xfrm>
          <a:prstGeom prst="rect">
            <a:avLst/>
          </a:prstGeom>
          <a:solidFill>
            <a:srgbClr val="0595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00D7E-D8C9-7CAF-AF4E-6071F6EC544D}"/>
                  </a:ext>
                </a:extLst>
              </p:cNvPr>
              <p:cNvSpPr txBox="1"/>
              <p:nvPr/>
            </p:nvSpPr>
            <p:spPr>
              <a:xfrm>
                <a:off x="716290" y="3336449"/>
                <a:ext cx="1218410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  <m:r>
                        <a:rPr lang="en-GB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nl-NL" sz="1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00D7E-D8C9-7CAF-AF4E-6071F6EC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0" y="3336449"/>
                <a:ext cx="1218410" cy="4744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C66152-566F-8ADB-C7AB-7314582F36C1}"/>
                  </a:ext>
                </a:extLst>
              </p:cNvPr>
              <p:cNvSpPr txBox="1"/>
              <p:nvPr/>
            </p:nvSpPr>
            <p:spPr>
              <a:xfrm>
                <a:off x="641814" y="3871541"/>
                <a:ext cx="1398950" cy="56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C66152-566F-8ADB-C7AB-7314582F3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14" y="3871541"/>
                <a:ext cx="1398950" cy="5667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314;p31">
            <a:extLst>
              <a:ext uri="{FF2B5EF4-FFF2-40B4-BE49-F238E27FC236}">
                <a16:creationId xmlns:a16="http://schemas.microsoft.com/office/drawing/2014/main" id="{125BF7FF-063D-25EC-EAA0-BED073063E5A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bfaf14fcd_0_95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7</a:t>
            </a:fld>
            <a:endParaRPr sz="1200" dirty="0"/>
          </a:p>
        </p:txBody>
      </p:sp>
      <p:sp>
        <p:nvSpPr>
          <p:cNvPr id="234" name="Google Shape;234;g33bfaf14fcd_0_95"/>
          <p:cNvSpPr txBox="1">
            <a:spLocks noGrp="1"/>
          </p:cNvSpPr>
          <p:nvPr>
            <p:ph type="title"/>
          </p:nvPr>
        </p:nvSpPr>
        <p:spPr>
          <a:xfrm>
            <a:off x="432000" y="90000"/>
            <a:ext cx="7369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Nonlinear</a:t>
            </a:r>
            <a:r>
              <a:rPr lang="nl-NL" dirty="0"/>
              <a:t> </a:t>
            </a:r>
            <a:r>
              <a:rPr lang="nl-NL" dirty="0" err="1"/>
              <a:t>readout</a:t>
            </a:r>
            <a:endParaRPr dirty="0"/>
          </a:p>
        </p:txBody>
      </p:sp>
      <p:sp>
        <p:nvSpPr>
          <p:cNvPr id="235" name="Google Shape;235;g33bfaf14fcd_0_95"/>
          <p:cNvSpPr txBox="1"/>
          <p:nvPr/>
        </p:nvSpPr>
        <p:spPr>
          <a:xfrm>
            <a:off x="1816549" y="4820365"/>
            <a:ext cx="7086906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Stefanski, T. V., &amp; Andersen, C. K. (2024). Flux-pulse-assisted readout of a fluxonium qubit. </a:t>
            </a:r>
            <a:r>
              <a:rPr lang="en-US" sz="9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PR.Applied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014079. </a:t>
            </a:r>
            <a:endParaRPr sz="700" b="0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3bfaf14fcd_0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900" y="1069350"/>
            <a:ext cx="3973007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bfaf14fcd_0_95"/>
          <p:cNvSpPr/>
          <p:nvPr/>
        </p:nvSpPr>
        <p:spPr>
          <a:xfrm>
            <a:off x="1908082" y="1261950"/>
            <a:ext cx="1099278" cy="291900"/>
          </a:xfrm>
          <a:prstGeom prst="rect">
            <a:avLst/>
          </a:prstGeom>
          <a:solidFill>
            <a:srgbClr val="F56E6E">
              <a:alpha val="40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g33bfaf14fcd_0_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24D71-E873-555D-70D9-708FED6CF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131" y="1673958"/>
            <a:ext cx="5241753" cy="297764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8F457BB-C0C2-6D22-735A-3E4D0A32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549" y="4716445"/>
            <a:ext cx="61927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Andersen, C. K., et al. "Quantum vs. </a:t>
            </a:r>
            <a:r>
              <a:rPr kumimoji="0" lang="nl-NL" altLang="nl-NL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switching</a:t>
            </a: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nl-NL" altLang="nl-NL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driven</a:t>
            </a: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Kerr resonators." </a:t>
            </a:r>
            <a:r>
              <a:rPr kumimoji="0" lang="nl-NL" altLang="nl-NL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PR. </a:t>
            </a:r>
            <a:r>
              <a:rPr kumimoji="0" lang="nl-NL" altLang="nl-NL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Applied</a:t>
            </a: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13.4. (2020): 044017.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05E5C5-B7B5-E8B3-59A1-FC8F1C490D7A}"/>
                  </a:ext>
                </a:extLst>
              </p:cNvPr>
              <p:cNvSpPr txBox="1"/>
              <p:nvPr/>
            </p:nvSpPr>
            <p:spPr>
              <a:xfrm>
                <a:off x="656942" y="2520840"/>
                <a:ext cx="1264898" cy="102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sz="1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800" b="0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en-GB" sz="1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05E5C5-B7B5-E8B3-59A1-FC8F1C490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2" y="2520840"/>
                <a:ext cx="1264898" cy="102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314;p31">
            <a:extLst>
              <a:ext uri="{FF2B5EF4-FFF2-40B4-BE49-F238E27FC236}">
                <a16:creationId xmlns:a16="http://schemas.microsoft.com/office/drawing/2014/main" id="{A8AD951B-D175-1F23-59C3-02BB1C7D70EA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18FACA1C-6768-D1E3-BA57-D82BA0A9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78187a03_0_60">
            <a:extLst>
              <a:ext uri="{FF2B5EF4-FFF2-40B4-BE49-F238E27FC236}">
                <a16:creationId xmlns:a16="http://schemas.microsoft.com/office/drawing/2014/main" id="{CA0C80C8-3C2E-F80F-B9F6-45C4B568EA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8</a:t>
            </a:fld>
            <a:endParaRPr sz="1200" dirty="0"/>
          </a:p>
        </p:txBody>
      </p:sp>
      <p:sp>
        <p:nvSpPr>
          <p:cNvPr id="189" name="Google Shape;189;g31678187a03_0_60">
            <a:extLst>
              <a:ext uri="{FF2B5EF4-FFF2-40B4-BE49-F238E27FC236}">
                <a16:creationId xmlns:a16="http://schemas.microsoft.com/office/drawing/2014/main" id="{53E46243-06C0-5377-FB51-3E7B0448614B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678187a03_0_60">
            <a:extLst>
              <a:ext uri="{FF2B5EF4-FFF2-40B4-BE49-F238E27FC236}">
                <a16:creationId xmlns:a16="http://schemas.microsoft.com/office/drawing/2014/main" id="{F1F4CDF5-AA9D-C3AB-13DA-975FC2015CAC}"/>
              </a:ext>
            </a:extLst>
          </p:cNvPr>
          <p:cNvSpPr/>
          <p:nvPr/>
        </p:nvSpPr>
        <p:spPr>
          <a:xfrm>
            <a:off x="4323325" y="1068825"/>
            <a:ext cx="3795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1678187a03_0_60">
            <a:extLst>
              <a:ext uri="{FF2B5EF4-FFF2-40B4-BE49-F238E27FC236}">
                <a16:creationId xmlns:a16="http://schemas.microsoft.com/office/drawing/2014/main" id="{2D862B52-E975-49B2-3297-14473B0E80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3D2B80-942A-4C55-E5BC-71FB657C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0000"/>
            <a:ext cx="6555540" cy="864000"/>
          </a:xfrm>
        </p:spPr>
        <p:txBody>
          <a:bodyPr/>
          <a:lstStyle/>
          <a:p>
            <a:r>
              <a:rPr lang="en-FR" dirty="0"/>
              <a:t>Engineering mixed coupling in a circuit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03543-DA55-6816-C0C1-10303C24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9" y="1691450"/>
            <a:ext cx="1862439" cy="20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069F04-0BBE-B18A-6766-234223D4988F}"/>
              </a:ext>
            </a:extLst>
          </p:cNvPr>
          <p:cNvCxnSpPr/>
          <p:nvPr/>
        </p:nvCxnSpPr>
        <p:spPr>
          <a:xfrm>
            <a:off x="1604768" y="1515595"/>
            <a:ext cx="931220" cy="0"/>
          </a:xfrm>
          <a:prstGeom prst="straightConnector1">
            <a:avLst/>
          </a:prstGeom>
          <a:ln w="38100"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0">
                  <a:srgbClr val="FF0000"/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ECBC1A-ABEE-69BD-B9D3-3B208782465D}"/>
              </a:ext>
            </a:extLst>
          </p:cNvPr>
          <p:cNvCxnSpPr>
            <a:cxnSpLocks/>
          </p:cNvCxnSpPr>
          <p:nvPr/>
        </p:nvCxnSpPr>
        <p:spPr>
          <a:xfrm flipH="1">
            <a:off x="655865" y="1515595"/>
            <a:ext cx="931223" cy="0"/>
          </a:xfrm>
          <a:prstGeom prst="straightConnector1">
            <a:avLst/>
          </a:prstGeom>
          <a:ln w="38100"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0">
                  <a:srgbClr val="FF0000"/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43D95A-269E-EC4F-70B6-2601D6D2F2F7}"/>
              </a:ext>
            </a:extLst>
          </p:cNvPr>
          <p:cNvCxnSpPr>
            <a:cxnSpLocks/>
          </p:cNvCxnSpPr>
          <p:nvPr/>
        </p:nvCxnSpPr>
        <p:spPr>
          <a:xfrm>
            <a:off x="602497" y="3876355"/>
            <a:ext cx="1933491" cy="0"/>
          </a:xfrm>
          <a:prstGeom prst="straightConnector1">
            <a:avLst/>
          </a:prstGeom>
          <a:ln w="38100"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0">
                  <a:srgbClr val="FF0000"/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6897A4-8A75-47E6-7072-7D0535DAB326}"/>
              </a:ext>
            </a:extLst>
          </p:cNvPr>
          <p:cNvSpPr txBox="1"/>
          <p:nvPr/>
        </p:nvSpPr>
        <p:spPr>
          <a:xfrm>
            <a:off x="1128515" y="1132080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/>
              <a:t>Island mode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2F42BE-251A-5920-9F40-DF8ED69F7E50}"/>
              </a:ext>
            </a:extLst>
          </p:cNvPr>
          <p:cNvSpPr txBox="1"/>
          <p:nvPr/>
        </p:nvSpPr>
        <p:spPr>
          <a:xfrm>
            <a:off x="973779" y="3966903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/>
              <a:t>Resonator mode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712933-4A65-6B94-E8FD-49157C873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595" y="1150626"/>
            <a:ext cx="2986419" cy="6399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22A9401-7D21-DB82-B879-5FDEC8778DE9}"/>
              </a:ext>
            </a:extLst>
          </p:cNvPr>
          <p:cNvSpPr/>
          <p:nvPr/>
        </p:nvSpPr>
        <p:spPr>
          <a:xfrm>
            <a:off x="5617075" y="1868021"/>
            <a:ext cx="345057" cy="284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Google Shape;314;p31">
            <a:extLst>
              <a:ext uri="{FF2B5EF4-FFF2-40B4-BE49-F238E27FC236}">
                <a16:creationId xmlns:a16="http://schemas.microsoft.com/office/drawing/2014/main" id="{798A5BE4-6A01-48B4-F88D-C57A79F13E61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4C5C7C-8303-8D49-0C75-96918CCDA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547" y="2010357"/>
            <a:ext cx="4689128" cy="274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4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678187a03_0_183"/>
          <p:cNvSpPr txBox="1">
            <a:spLocks noGrp="1"/>
          </p:cNvSpPr>
          <p:nvPr>
            <p:ph type="sldNum" idx="12"/>
          </p:nvPr>
        </p:nvSpPr>
        <p:spPr>
          <a:xfrm>
            <a:off x="8424000" y="4752000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l-NL" sz="1200"/>
              <a:t>9</a:t>
            </a:fld>
            <a:endParaRPr sz="1200" dirty="0"/>
          </a:p>
        </p:txBody>
      </p:sp>
      <p:sp>
        <p:nvSpPr>
          <p:cNvPr id="254" name="Google Shape;254;g31678187a03_0_183"/>
          <p:cNvSpPr txBox="1">
            <a:spLocks noGrp="1"/>
          </p:cNvSpPr>
          <p:nvPr>
            <p:ph type="title"/>
          </p:nvPr>
        </p:nvSpPr>
        <p:spPr>
          <a:xfrm>
            <a:off x="431999" y="90000"/>
            <a:ext cx="8167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nl-NL" dirty="0" err="1"/>
              <a:t>Implementation</a:t>
            </a:r>
            <a:r>
              <a:rPr lang="nl-NL" dirty="0"/>
              <a:t> - </a:t>
            </a:r>
            <a:r>
              <a:rPr lang="nl-NL" dirty="0" err="1"/>
              <a:t>fluxonium</a:t>
            </a:r>
            <a:r>
              <a:rPr lang="nl-NL" dirty="0"/>
              <a:t> molecule</a:t>
            </a:r>
            <a:endParaRPr dirty="0"/>
          </a:p>
        </p:txBody>
      </p:sp>
      <p:sp>
        <p:nvSpPr>
          <p:cNvPr id="255" name="Google Shape;255;g31678187a03_0_183"/>
          <p:cNvSpPr txBox="1"/>
          <p:nvPr/>
        </p:nvSpPr>
        <p:spPr>
          <a:xfrm>
            <a:off x="240946" y="3241819"/>
            <a:ext cx="1567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nl-NL" sz="1450">
                <a:solidFill>
                  <a:srgbClr val="0B5B93"/>
                </a:solidFill>
              </a:rPr>
              <a:t>Readout resonator</a:t>
            </a:r>
            <a:endParaRPr sz="1450" i="0" u="none" strike="noStrike" cap="none">
              <a:solidFill>
                <a:srgbClr val="0B5B93"/>
              </a:solidFill>
            </a:endParaRPr>
          </a:p>
        </p:txBody>
      </p:sp>
      <p:cxnSp>
        <p:nvCxnSpPr>
          <p:cNvPr id="257" name="Google Shape;257;g31678187a03_0_183"/>
          <p:cNvCxnSpPr>
            <a:cxnSpLocks/>
          </p:cNvCxnSpPr>
          <p:nvPr/>
        </p:nvCxnSpPr>
        <p:spPr>
          <a:xfrm flipH="1" flipV="1">
            <a:off x="1331070" y="2798519"/>
            <a:ext cx="194176" cy="22899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8" name="Google Shape;258;g31678187a03_0_183"/>
          <p:cNvCxnSpPr>
            <a:cxnSpLocks/>
            <a:endCxn id="259" idx="2"/>
          </p:cNvCxnSpPr>
          <p:nvPr/>
        </p:nvCxnSpPr>
        <p:spPr>
          <a:xfrm flipH="1" flipV="1">
            <a:off x="883096" y="3136332"/>
            <a:ext cx="2559351" cy="29843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9" name="Google Shape;259;g31678187a03_0_183"/>
          <p:cNvSpPr txBox="1"/>
          <p:nvPr/>
        </p:nvSpPr>
        <p:spPr>
          <a:xfrm>
            <a:off x="240946" y="2443632"/>
            <a:ext cx="128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nl-NL" sz="1650" i="0" u="none" strike="noStrike" cap="none" dirty="0" err="1">
                <a:solidFill>
                  <a:schemeClr val="accent4"/>
                </a:solidFill>
              </a:rPr>
              <a:t>Galvanic</a:t>
            </a:r>
            <a:r>
              <a:rPr lang="nl-NL" sz="1650" i="0" u="none" strike="noStrike" cap="none" dirty="0">
                <a:solidFill>
                  <a:schemeClr val="accent4"/>
                </a:solidFill>
              </a:rPr>
              <a:t> </a:t>
            </a:r>
            <a:r>
              <a:rPr lang="nl-NL" sz="1650" i="0" u="none" strike="noStrike" cap="none" dirty="0" err="1">
                <a:solidFill>
                  <a:schemeClr val="accent4"/>
                </a:solidFill>
              </a:rPr>
              <a:t>connection</a:t>
            </a:r>
            <a:endParaRPr sz="1650" i="0" u="none" strike="noStrike" cap="none" dirty="0">
              <a:solidFill>
                <a:schemeClr val="accent4"/>
              </a:solidFill>
            </a:endParaRPr>
          </a:p>
        </p:txBody>
      </p:sp>
      <p:sp>
        <p:nvSpPr>
          <p:cNvPr id="260" name="Google Shape;260;g31678187a03_0_183"/>
          <p:cNvSpPr txBox="1"/>
          <p:nvPr/>
        </p:nvSpPr>
        <p:spPr>
          <a:xfrm>
            <a:off x="4032688" y="979473"/>
            <a:ext cx="3871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nl-NL" sz="1650" dirty="0" err="1">
                <a:solidFill>
                  <a:schemeClr val="dk1"/>
                </a:solidFill>
              </a:rPr>
              <a:t>Better</a:t>
            </a:r>
            <a:r>
              <a:rPr lang="nl-NL" sz="1650" dirty="0">
                <a:solidFill>
                  <a:schemeClr val="dk1"/>
                </a:solidFill>
              </a:rPr>
              <a:t> </a:t>
            </a:r>
            <a:r>
              <a:rPr lang="nl-NL" sz="1650" dirty="0" err="1">
                <a:solidFill>
                  <a:schemeClr val="dk1"/>
                </a:solidFill>
              </a:rPr>
              <a:t>coherence</a:t>
            </a:r>
            <a:endParaRPr sz="1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1678187a03_0_183"/>
          <p:cNvSpPr txBox="1"/>
          <p:nvPr/>
        </p:nvSpPr>
        <p:spPr>
          <a:xfrm>
            <a:off x="1901309" y="4701182"/>
            <a:ext cx="656545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Kou, A., et al. "</a:t>
            </a:r>
            <a:r>
              <a:rPr lang="nl-NL" sz="900" b="0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Fluxonium-based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900" b="0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artificial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molecule </a:t>
            </a:r>
            <a:r>
              <a:rPr lang="nl-NL" sz="900" b="0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nl-NL" sz="900" b="0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tunable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900" b="0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magnetic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moment." </a:t>
            </a:r>
            <a:r>
              <a:rPr lang="nl-NL" sz="900" b="0" i="1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nl-NL" sz="900" b="0" i="1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Review X</a:t>
            </a:r>
            <a:r>
              <a:rPr lang="nl-NL" sz="9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7.3 (2017): 031037.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1678187a03_0_183"/>
          <p:cNvSpPr txBox="1"/>
          <p:nvPr/>
        </p:nvSpPr>
        <p:spPr>
          <a:xfrm>
            <a:off x="4041473" y="1304681"/>
            <a:ext cx="4433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nl-NL" sz="1650" dirty="0">
                <a:solidFill>
                  <a:schemeClr val="dk1"/>
                </a:solidFill>
              </a:rPr>
              <a:t>Beyond </a:t>
            </a:r>
            <a:r>
              <a:rPr lang="nl-NL" sz="1650" dirty="0" err="1">
                <a:solidFill>
                  <a:schemeClr val="dk1"/>
                </a:solidFill>
              </a:rPr>
              <a:t>the</a:t>
            </a:r>
            <a:r>
              <a:rPr lang="nl-NL" sz="1650" dirty="0">
                <a:solidFill>
                  <a:schemeClr val="dk1"/>
                </a:solidFill>
              </a:rPr>
              <a:t> </a:t>
            </a:r>
            <a:r>
              <a:rPr lang="nl-NL" sz="1650" dirty="0" err="1">
                <a:solidFill>
                  <a:schemeClr val="dk1"/>
                </a:solidFill>
              </a:rPr>
              <a:t>two</a:t>
            </a:r>
            <a:r>
              <a:rPr lang="nl-NL" sz="1650" dirty="0">
                <a:solidFill>
                  <a:schemeClr val="dk1"/>
                </a:solidFill>
              </a:rPr>
              <a:t>-level </a:t>
            </a:r>
            <a:r>
              <a:rPr lang="nl-NL" sz="1650" dirty="0" err="1">
                <a:solidFill>
                  <a:schemeClr val="dk1"/>
                </a:solidFill>
              </a:rPr>
              <a:t>approximation</a:t>
            </a:r>
            <a:endParaRPr dirty="0"/>
          </a:p>
        </p:txBody>
      </p:sp>
      <p:sp>
        <p:nvSpPr>
          <p:cNvPr id="266" name="Google Shape;266;g31678187a03_0_183"/>
          <p:cNvSpPr txBox="1"/>
          <p:nvPr/>
        </p:nvSpPr>
        <p:spPr>
          <a:xfrm>
            <a:off x="240946" y="1532100"/>
            <a:ext cx="1187497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nl-NL" sz="1550" dirty="0" err="1">
                <a:solidFill>
                  <a:schemeClr val="dk1"/>
                </a:solidFill>
              </a:rPr>
              <a:t>Fluxonium</a:t>
            </a:r>
            <a:r>
              <a:rPr lang="nl-NL" sz="1550" dirty="0">
                <a:solidFill>
                  <a:schemeClr val="dk1"/>
                </a:solidFill>
              </a:rPr>
              <a:t> molecule</a:t>
            </a:r>
            <a:endParaRPr sz="1550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268" name="Google Shape;268;g31678187a03_0_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9" y="4520049"/>
            <a:ext cx="1478800" cy="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1E9AC-0669-6454-7467-4DC0DB69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486" y="1811321"/>
            <a:ext cx="2856372" cy="2889932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40F661F-064A-1DAB-302A-518BDF4620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2024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Picture 12" descr="A black background with red circles with Marfa lights in the background&#10;&#10;AI-generated content may be incorrect.">
            <a:extLst>
              <a:ext uri="{FF2B5EF4-FFF2-40B4-BE49-F238E27FC236}">
                <a16:creationId xmlns:a16="http://schemas.microsoft.com/office/drawing/2014/main" id="{03269514-1E19-17FD-CAB0-3F2FF94C8D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1666"/>
          <a:stretch/>
        </p:blipFill>
        <p:spPr>
          <a:xfrm>
            <a:off x="4270311" y="1812700"/>
            <a:ext cx="1772477" cy="1304108"/>
          </a:xfrm>
          <a:prstGeom prst="rect">
            <a:avLst/>
          </a:prstGeom>
        </p:spPr>
      </p:pic>
      <p:pic>
        <p:nvPicPr>
          <p:cNvPr id="25" name="Picture 24" descr="A diagram of a circuit&#10;&#10;AI-generated content may be incorrect.">
            <a:extLst>
              <a:ext uri="{FF2B5EF4-FFF2-40B4-BE49-F238E27FC236}">
                <a16:creationId xmlns:a16="http://schemas.microsoft.com/office/drawing/2014/main" id="{15981E96-078B-3D3F-B635-FE55AC988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51" y="1093058"/>
            <a:ext cx="2992465" cy="3222000"/>
          </a:xfrm>
          <a:prstGeom prst="rect">
            <a:avLst/>
          </a:prstGeom>
        </p:spPr>
      </p:pic>
      <p:pic>
        <p:nvPicPr>
          <p:cNvPr id="265" name="Google Shape;265;g31678187a03_0_1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9249" y="3158307"/>
            <a:ext cx="1584176" cy="207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4;p31">
            <a:extLst>
              <a:ext uri="{FF2B5EF4-FFF2-40B4-BE49-F238E27FC236}">
                <a16:creationId xmlns:a16="http://schemas.microsoft.com/office/drawing/2014/main" id="{FB281080-0E81-9D46-138A-57E3FCE0FAE3}"/>
              </a:ext>
            </a:extLst>
          </p:cNvPr>
          <p:cNvSpPr txBox="1"/>
          <p:nvPr/>
        </p:nvSpPr>
        <p:spPr>
          <a:xfrm>
            <a:off x="7371523" y="565912"/>
            <a:ext cx="17724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chemeClr val="dk1"/>
                </a:solidFill>
              </a:rPr>
              <a:t>arXiv: 2503.13411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QuTech Theme">
  <a:themeElements>
    <a:clrScheme name="QuTech Colour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95D4"/>
      </a:accent1>
      <a:accent2>
        <a:srgbClr val="000E29"/>
      </a:accent2>
      <a:accent3>
        <a:srgbClr val="FBAE00"/>
      </a:accent3>
      <a:accent4>
        <a:srgbClr val="3AA935"/>
      </a:accent4>
      <a:accent5>
        <a:srgbClr val="9C0C6A"/>
      </a:accent5>
      <a:accent6>
        <a:srgbClr val="E84E1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</TotalTime>
  <Words>676</Words>
  <Application>Microsoft Office PowerPoint</Application>
  <PresentationFormat>On-screen Show (16:9)</PresentationFormat>
  <Paragraphs>118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Noto Sans</vt:lpstr>
      <vt:lpstr>Verdana</vt:lpstr>
      <vt:lpstr>Wingdings</vt:lpstr>
      <vt:lpstr>QuTech Theme</vt:lpstr>
      <vt:lpstr>Mixed coupling for qubit readout with suppressed residual shot-noise dephasing</vt:lpstr>
      <vt:lpstr>The trade-off in dispersive readout</vt:lpstr>
      <vt:lpstr>Our work</vt:lpstr>
      <vt:lpstr>The mixed coupling scheme</vt:lpstr>
      <vt:lpstr>Higher-order Kerr shift with zero dispersive shift</vt:lpstr>
      <vt:lpstr>Suppressing photon shot noise</vt:lpstr>
      <vt:lpstr>Nonlinear readout</vt:lpstr>
      <vt:lpstr>Engineering mixed coupling in a circuit</vt:lpstr>
      <vt:lpstr>Implementation - fluxonium molecule</vt:lpstr>
      <vt:lpstr>Suppression of 𝛘</vt:lpstr>
      <vt:lpstr>Readout simulation result</vt:lpstr>
      <vt:lpstr>Summary &amp; Outlook</vt:lpstr>
      <vt:lpstr>Acknowledgement</vt:lpstr>
      <vt:lpstr>Additional slides</vt:lpstr>
      <vt:lpstr>Additional slides</vt:lpstr>
      <vt:lpstr>Additional slides</vt:lpstr>
      <vt:lpstr>Ways to mitigate shot-noise dephasing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Jinlun Hu</cp:lastModifiedBy>
  <cp:revision>14</cp:revision>
  <dcterms:created xsi:type="dcterms:W3CDTF">2020-06-24T11:15:56Z</dcterms:created>
  <dcterms:modified xsi:type="dcterms:W3CDTF">2025-05-22T12:24:31Z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0x010100FF32F0620D2DF34397ADD74D32ED7666</vt:lpwstr>
  </property>
</Properties>
</file>