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1071" r:id="rId3"/>
    <p:sldId id="1066" r:id="rId4"/>
    <p:sldId id="1076" r:id="rId5"/>
    <p:sldId id="261" r:id="rId6"/>
    <p:sldId id="1085" r:id="rId7"/>
    <p:sldId id="1084" r:id="rId8"/>
    <p:sldId id="1052" r:id="rId9"/>
    <p:sldId id="1091" r:id="rId10"/>
    <p:sldId id="1067" r:id="rId11"/>
    <p:sldId id="1080" r:id="rId12"/>
    <p:sldId id="1083" r:id="rId13"/>
    <p:sldId id="1092" r:id="rId14"/>
    <p:sldId id="1093" r:id="rId15"/>
    <p:sldId id="1073" r:id="rId16"/>
    <p:sldId id="1062" r:id="rId17"/>
    <p:sldId id="1075" r:id="rId18"/>
    <p:sldId id="1049" r:id="rId19"/>
    <p:sldId id="1060" r:id="rId20"/>
    <p:sldId id="1063" r:id="rId21"/>
    <p:sldId id="1090" r:id="rId22"/>
    <p:sldId id="1056" r:id="rId23"/>
    <p:sldId id="1068" r:id="rId24"/>
    <p:sldId id="1094" r:id="rId25"/>
    <p:sldId id="1095" r:id="rId26"/>
    <p:sldId id="1064" r:id="rId27"/>
    <p:sldId id="1096" r:id="rId28"/>
    <p:sldId id="1097" r:id="rId29"/>
    <p:sldId id="10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C52B2D-6F51-4FA0-054F-04635798399F}" name="MARTINA ESPOSITO" initials="ME" userId="S::martina.esposito@cnr.it::fa686879-df11-4e60-b24a-ba71841a619f" providerId="AD"/>
  <p188:author id="{914EE0D2-F0D8-CE51-CCC6-67145C20F29F}" name="Isita Chatterjee" initials="IC" userId="8a245c14d3481af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7" autoAdjust="0"/>
  </p:normalViewPr>
  <p:slideViewPr>
    <p:cSldViewPr snapToGrid="0">
      <p:cViewPr varScale="1">
        <p:scale>
          <a:sx n="90" d="100"/>
          <a:sy n="90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60AC-7350-4280-8258-DA54066A95C9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73625-02C7-476E-AB8C-2B1F89257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81A4A-8462-3E71-23FE-0531B649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2118C-C11D-3865-B299-7E429FBD9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C5BBE-6E5A-C450-DB5C-2067A9AD1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A294A-CAC3-CF7C-6B22-EE15E9BBB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64BD7-02FF-39B0-2B05-31E8F6BB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D44981-99B1-50B3-A140-F79A5E6C1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3BC12-A693-30D0-4528-09D97604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70DAE-80BF-2E04-44A8-625D25ADB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8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73625-02C7-476E-AB8C-2B1F89257A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58E8-D4DB-1834-A0E0-195620AE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37D51-DCF5-DD4B-B56D-B27928339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6044-595D-066D-0883-2F2449E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F764-3E03-4348-B745-210FF7DD52E4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E658B-CE9B-5C38-F06A-8F978B80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6476-D62B-EC54-7B05-0754D8A9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16B7-3C0E-4CAA-3E64-C3B876DC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60B38-5F9C-B4DC-AB3D-CC8D56EDC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5E35-CCB7-D0FA-DEDC-08C99FB4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8A2C-143C-4B50-849B-7B8199DAE0F7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92478-11A6-97E0-D4BA-29C10A7A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F031-33CF-530B-D3E6-A2EADBD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FDC1F-F10A-2296-B14A-C2408206D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C409-294F-0146-CE61-384628A99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75067-0533-79F7-73F9-685B2EB5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6BCB-F75B-4F2A-B780-D550E17B7F29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853B-F8D7-C730-BECF-905D1BD8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FDB11-EC63-41E7-DD89-BD17B9E6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1BC9-0D95-6FAA-EC86-1BC0646E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D5CEA-E2DE-E950-A883-0BD8F8F3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D2D60-6D4E-BAAE-3F0F-7C834824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D73C-2BC8-47C5-B636-134A23D5768D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7D93-F5B0-E86B-5054-7741A152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94B4E-1C7E-C20A-ACF4-6C70FF0F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DE9D-5892-5E5B-667E-6EF11358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D04FA-4A15-AE13-02B8-8F0B7C6D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A3146-93E8-AC8E-CFF3-D502E26A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D6FD-E658-42F0-B39F-01C976E762F1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CB4F-0BDB-1BE7-E4E0-8DD3A50B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6294C-E547-0F71-7E9D-67997D75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F290-6E2E-0BD8-650B-7A78A2DA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81659-C090-7735-4341-7A8FAA1E6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729C4-F37F-8DD0-2076-633D70CA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D8F48-07C7-017F-A7AD-DA9E22D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B7F1-372B-411A-BDF8-70999A39FA53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0991B-B36A-2BB5-5DF9-3CE0EA6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43390-7870-D78F-81D6-4486A510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C32C-8399-1688-5E51-97E0F8BF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88370-D578-3A29-B710-C56DDBC2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AA3A8-4BBD-EEBD-0008-9BD902F0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17856-8007-4F05-DFF0-BD1408593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0003F-7BDD-F474-F923-37FF52B4E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D4A62-2520-492F-F2B3-C1B2790A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0438-5358-4A7C-8649-EFA07ADE4F8A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707E8-CD62-4072-7733-CCBB4438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762DB-60A3-3006-71BF-BB28BFCC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07AD-6185-EB8B-ACBB-8EA733C2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35686-B082-6F56-633F-052E9E4B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54B2-F489-410F-BD8A-0F33C3D1CACC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3E858-6CF0-5676-3F0D-9E4823D2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F0203-4899-7B3C-E15A-F5170F6C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3644F-7705-2316-D9E3-71239B86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C95-86D1-47BC-AF70-0714AEA9E766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26E52-EC92-3AA3-F056-35B45B92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4F2D8-04BD-B5B6-5F61-E8ECE972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DE09-3F41-3842-3D28-D3668FED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2B8B-BA0F-3E2B-3413-C3D41B63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E94AF-126F-65A5-07D6-E242C45D7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84DE2-CE9C-2D17-D827-D6001363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3036-25BC-4C6F-9E3D-766084B848D1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2E4C2-E469-647C-19F8-AC3D48C2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B093F-5870-DC63-6BA9-73188817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01C0-F803-05A6-12DE-A4021F1F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0AA6F-FA3A-8166-4F5E-ACF91C0E9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98570-E764-2E2A-EE87-E3D9B334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CB65-2D14-1F0B-E467-51431822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593E-5723-4308-9E54-C61ECEF51954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B35FB-D5D5-E509-034C-9581529C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4CE4-361D-D957-06D8-9CD85074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D7210-7BFC-4EC1-8D0F-9527CDF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E3882-C0C5-F0C0-60E0-B68A2FA1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5E44-9AE5-658E-359A-7FF8D085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8C509-B780-46BC-862A-D74DA87FDE7B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F7C10-B6BA-77FF-3E3F-265718E1B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D4B9-AC9A-ECDD-3310-5C5FA0D3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32FE5-893A-4963-9141-5B3FDAEA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truepa.eu/hom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7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5.jpeg"/><Relationship Id="rId7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truepa.eu/home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93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CAB7-98C9-C312-9CBA-5EEDA381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80" y="1582040"/>
            <a:ext cx="10540678" cy="2387600"/>
          </a:xfrm>
        </p:spPr>
        <p:txBody>
          <a:bodyPr>
            <a:noAutofit/>
          </a:bodyPr>
          <a:lstStyle/>
          <a:p>
            <a:r>
              <a:rPr lang="en-GB" sz="4800" b="1" i="0" noProof="0" dirty="0">
                <a:solidFill>
                  <a:srgbClr val="2C363A"/>
                </a:solidFill>
                <a:effectLst/>
                <a:latin typeface="Roboto" panose="02000000000000000000" pitchFamily="2" charset="0"/>
              </a:rPr>
              <a:t>Two-mode squeezing generation in a flux tunable Josephson Traveling Wave Parametric Amplifier (JTWPA)</a:t>
            </a:r>
            <a:endParaRPr lang="en-GB" sz="4800" b="1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66238-F2E0-12A8-27FE-9EC3980211BF}"/>
              </a:ext>
            </a:extLst>
          </p:cNvPr>
          <p:cNvSpPr txBox="1"/>
          <p:nvPr/>
        </p:nvSpPr>
        <p:spPr>
          <a:xfrm>
            <a:off x="1513175" y="4455657"/>
            <a:ext cx="9384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noProof="0" dirty="0"/>
              <a:t>ISITA CHATTERJEE</a:t>
            </a:r>
          </a:p>
          <a:p>
            <a:pPr algn="ctr"/>
            <a:r>
              <a:rPr lang="en-GB" sz="3200" noProof="0" dirty="0"/>
              <a:t>University of Naples Federico II, Naples, Italy</a:t>
            </a:r>
          </a:p>
        </p:txBody>
      </p:sp>
      <p:pic>
        <p:nvPicPr>
          <p:cNvPr id="6146" name="Picture 2" descr="NQSTI official logo">
            <a:extLst>
              <a:ext uri="{FF2B5EF4-FFF2-40B4-BE49-F238E27FC236}">
                <a16:creationId xmlns:a16="http://schemas.microsoft.com/office/drawing/2014/main" id="{CE3A5746-A8D0-DB00-952D-529C9666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94" y="85806"/>
            <a:ext cx="3260201" cy="13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NR-SPIN | LinkedIn">
            <a:extLst>
              <a:ext uri="{FF2B5EF4-FFF2-40B4-BE49-F238E27FC236}">
                <a16:creationId xmlns:a16="http://schemas.microsoft.com/office/drawing/2014/main" id="{F098BE85-9BAE-1064-3765-3C8301C3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7" y="5339075"/>
            <a:ext cx="1573728" cy="14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8A2451D6-2BEC-6CF9-F749-5A378B7FC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878667" cy="1427880"/>
          </a:xfrm>
          <a:prstGeom prst="rect">
            <a:avLst/>
          </a:prstGeom>
        </p:spPr>
      </p:pic>
      <p:pic>
        <p:nvPicPr>
          <p:cNvPr id="7" name="Picture 10" descr="Image result for unina logo">
            <a:extLst>
              <a:ext uri="{FF2B5EF4-FFF2-40B4-BE49-F238E27FC236}">
                <a16:creationId xmlns:a16="http://schemas.microsoft.com/office/drawing/2014/main" id="{55ACF1E4-2FF7-343C-4FE1-D5330BDF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5" y="5595735"/>
            <a:ext cx="3741195" cy="117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E928AC-4FB2-FF3F-7035-75D5D4A0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871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685F8-3BBD-6033-A94B-977EFE07A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895CA0-5837-1C81-D33A-4843599E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8" t="26037" r="33681" b="3869"/>
          <a:stretch/>
        </p:blipFill>
        <p:spPr>
          <a:xfrm>
            <a:off x="3217802" y="1379062"/>
            <a:ext cx="7013587" cy="5316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D1CF3-DA25-AD54-878F-CD53A63C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35" y="1036640"/>
            <a:ext cx="2726267" cy="565906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12AF1CD7-28BB-5027-7F4B-A8A53F62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94" y="-289707"/>
            <a:ext cx="9220199" cy="1208089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Experimental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FA1A-5C7E-606A-EB43-5AB5182593B6}"/>
              </a:ext>
            </a:extLst>
          </p:cNvPr>
          <p:cNvSpPr txBox="1"/>
          <p:nvPr/>
        </p:nvSpPr>
        <p:spPr>
          <a:xfrm>
            <a:off x="561023" y="675112"/>
            <a:ext cx="27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Cryostat in Napoli Lab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3D6F72A-204F-DA0E-39E3-A5A252488334}"/>
              </a:ext>
            </a:extLst>
          </p:cNvPr>
          <p:cNvSpPr/>
          <p:nvPr/>
        </p:nvSpPr>
        <p:spPr>
          <a:xfrm>
            <a:off x="9751602" y="1410332"/>
            <a:ext cx="763930" cy="4878492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CA559-77EE-BEFC-EAC2-DD19E7100521}"/>
              </a:ext>
            </a:extLst>
          </p:cNvPr>
          <p:cNvSpPr txBox="1"/>
          <p:nvPr/>
        </p:nvSpPr>
        <p:spPr>
          <a:xfrm>
            <a:off x="10575267" y="3604140"/>
            <a:ext cx="112519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noProof="0" dirty="0" err="1"/>
              <a:t>G_sys</a:t>
            </a:r>
            <a:endParaRPr lang="en-GB" sz="2400" b="1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29019-A507-CD74-8E2A-8F5A081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C9C2D6-C230-631D-6C95-06E0C5677DDA}"/>
              </a:ext>
            </a:extLst>
          </p:cNvPr>
          <p:cNvSpPr/>
          <p:nvPr/>
        </p:nvSpPr>
        <p:spPr>
          <a:xfrm>
            <a:off x="4252916" y="807368"/>
            <a:ext cx="963917" cy="6573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8FB92-DFB8-19A1-2429-20B7B296E6CC}"/>
              </a:ext>
            </a:extLst>
          </p:cNvPr>
          <p:cNvSpPr txBox="1"/>
          <p:nvPr/>
        </p:nvSpPr>
        <p:spPr>
          <a:xfrm>
            <a:off x="4228578" y="887112"/>
            <a:ext cx="963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noProof="0" dirty="0"/>
              <a:t>Pump</a:t>
            </a:r>
          </a:p>
          <a:p>
            <a:pPr algn="ctr"/>
            <a:r>
              <a:rPr lang="en-GB" sz="1400" noProof="0" dirty="0"/>
              <a:t>Generator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CF738-B627-5170-A2F7-33F666F1E4E3}"/>
              </a:ext>
            </a:extLst>
          </p:cNvPr>
          <p:cNvSpPr txBox="1"/>
          <p:nvPr/>
        </p:nvSpPr>
        <p:spPr>
          <a:xfrm>
            <a:off x="5744893" y="6452056"/>
            <a:ext cx="84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TWPA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0DD30C-A80D-F981-41B7-259EA9CC9681}"/>
              </a:ext>
            </a:extLst>
          </p:cNvPr>
          <p:cNvSpPr/>
          <p:nvPr/>
        </p:nvSpPr>
        <p:spPr>
          <a:xfrm>
            <a:off x="6083171" y="807368"/>
            <a:ext cx="1827199" cy="5672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Acquisition</a:t>
            </a:r>
          </a:p>
        </p:txBody>
      </p:sp>
    </p:spTree>
    <p:extLst>
      <p:ext uri="{BB962C8B-B14F-4D97-AF65-F5344CB8AC3E}">
        <p14:creationId xmlns:p14="http://schemas.microsoft.com/office/powerpoint/2010/main" val="11772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3037-65F5-7EA0-F4FB-920EB87B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8EB85-D58D-235F-3705-FC7E3C26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" y="1288284"/>
            <a:ext cx="6054022" cy="515549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07AD14A-BC69-455D-D853-7459F0BF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2" y="80195"/>
            <a:ext cx="10525983" cy="1208089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Experimental setup: System gain calibration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B4610D-FAFB-A4F2-791C-AEF66EA1A39E}"/>
              </a:ext>
            </a:extLst>
          </p:cNvPr>
          <p:cNvSpPr/>
          <p:nvPr/>
        </p:nvSpPr>
        <p:spPr>
          <a:xfrm>
            <a:off x="5753375" y="2336800"/>
            <a:ext cx="434991" cy="3764474"/>
          </a:xfrm>
          <a:prstGeom prst="righ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26" name="Picture 2" descr="드 50 &#10;3 ">
            <a:extLst>
              <a:ext uri="{FF2B5EF4-FFF2-40B4-BE49-F238E27FC236}">
                <a16:creationId xmlns:a16="http://schemas.microsoft.com/office/drawing/2014/main" id="{26C7B830-5935-5C68-62BC-B49826B7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73" y="2862470"/>
            <a:ext cx="6035043" cy="29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649C77-DF0A-914D-2C0D-3A1802A1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42817-DCA1-EAA3-6522-D219CD2DBACD}"/>
              </a:ext>
            </a:extLst>
          </p:cNvPr>
          <p:cNvSpPr txBox="1"/>
          <p:nvPr/>
        </p:nvSpPr>
        <p:spPr>
          <a:xfrm>
            <a:off x="6123712" y="2336800"/>
            <a:ext cx="928323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noProof="0" dirty="0" err="1"/>
              <a:t>G_sys</a:t>
            </a:r>
            <a:endParaRPr lang="en-GB" sz="2000" b="1" noProof="0" dirty="0"/>
          </a:p>
        </p:txBody>
      </p:sp>
      <p:pic>
        <p:nvPicPr>
          <p:cNvPr id="3074" name="Picture 2" descr="NIST Logo PNG Transparent &amp; SVG Vector - Freebie Supply">
            <a:extLst>
              <a:ext uri="{FF2B5EF4-FFF2-40B4-BE49-F238E27FC236}">
                <a16:creationId xmlns:a16="http://schemas.microsoft.com/office/drawing/2014/main" id="{01848F1F-C041-1ABA-D1FB-771028E55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2" b="33394"/>
          <a:stretch/>
        </p:blipFill>
        <p:spPr bwMode="auto">
          <a:xfrm>
            <a:off x="593837" y="5862381"/>
            <a:ext cx="672313" cy="2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84FC0-7EB9-C93A-014E-94F9CBC18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CD3632-9E49-6969-495B-BFAA582A18E9}"/>
              </a:ext>
            </a:extLst>
          </p:cNvPr>
          <p:cNvSpPr/>
          <p:nvPr/>
        </p:nvSpPr>
        <p:spPr>
          <a:xfrm>
            <a:off x="1650398" y="1624918"/>
            <a:ext cx="1609950" cy="7646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B5BAF-82A8-A54E-96A4-7FB9AAEF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12</a:t>
            </a:fld>
            <a:endParaRPr lang="en-GB" noProof="0" dirty="0"/>
          </a:p>
        </p:txBody>
      </p:sp>
      <p:pic>
        <p:nvPicPr>
          <p:cNvPr id="10" name="Picture 9" descr="A blue rectangular device with yellow lights on top of it&#10;&#10;Description automatically generated">
            <a:extLst>
              <a:ext uri="{FF2B5EF4-FFF2-40B4-BE49-F238E27FC236}">
                <a16:creationId xmlns:a16="http://schemas.microsoft.com/office/drawing/2014/main" id="{F7CF7E57-E30F-F674-A4A3-29F9493CA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6358" r="8285" b="33138"/>
          <a:stretch/>
        </p:blipFill>
        <p:spPr>
          <a:xfrm>
            <a:off x="8119633" y="1708038"/>
            <a:ext cx="2511221" cy="637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E12C08-B0F6-018F-BB67-23420DCF6D1D}"/>
              </a:ext>
            </a:extLst>
          </p:cNvPr>
          <p:cNvSpPr txBox="1"/>
          <p:nvPr/>
        </p:nvSpPr>
        <p:spPr>
          <a:xfrm>
            <a:off x="8119633" y="2362246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Intermodulation Product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A9352-0F8A-3ED9-5E02-97D34F88059C}"/>
              </a:ext>
            </a:extLst>
          </p:cNvPr>
          <p:cNvSpPr txBox="1"/>
          <p:nvPr/>
        </p:nvSpPr>
        <p:spPr>
          <a:xfrm>
            <a:off x="2024013" y="1841134"/>
            <a:ext cx="117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TWPA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65FABC7-54BE-A925-B6F9-A266AAA801E3}"/>
              </a:ext>
            </a:extLst>
          </p:cNvPr>
          <p:cNvSpPr/>
          <p:nvPr/>
        </p:nvSpPr>
        <p:spPr>
          <a:xfrm rot="5400000">
            <a:off x="5326455" y="312426"/>
            <a:ext cx="452176" cy="4448950"/>
          </a:xfrm>
          <a:prstGeom prst="rightBrac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975AC-B4E2-9323-ACBC-5D0A58344A91}"/>
                  </a:ext>
                </a:extLst>
              </p:cNvPr>
              <p:cNvSpPr txBox="1"/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noProof="0" dirty="0"/>
                  <a:t> pulses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975AC-B4E2-9323-ACBC-5D0A58344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blipFill>
                <a:blip r:embed="rId4"/>
                <a:stretch>
                  <a:fillRect t="-6557" r="-245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AD9B964-9882-16DD-79A5-D0B7E98DD187}"/>
              </a:ext>
            </a:extLst>
          </p:cNvPr>
          <p:cNvSpPr txBox="1"/>
          <p:nvPr/>
        </p:nvSpPr>
        <p:spPr>
          <a:xfrm>
            <a:off x="4814661" y="2204883"/>
            <a:ext cx="15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PUMP OFF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24A38A0-2688-4728-377A-3C62C44EB527}"/>
              </a:ext>
            </a:extLst>
          </p:cNvPr>
          <p:cNvCxnSpPr>
            <a:cxnSpLocks/>
          </p:cNvCxnSpPr>
          <p:nvPr/>
        </p:nvCxnSpPr>
        <p:spPr>
          <a:xfrm>
            <a:off x="3665795" y="1456566"/>
            <a:ext cx="785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4EB610-87AF-0BB2-95E5-9CFC9532B3D5}"/>
                  </a:ext>
                </a:extLst>
              </p:cNvPr>
              <p:cNvSpPr txBox="1"/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4EB610-87AF-0BB2-95E5-9CFC9532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4D5A0C-351D-34EC-297A-C867AB534870}"/>
              </a:ext>
            </a:extLst>
          </p:cNvPr>
          <p:cNvCxnSpPr>
            <a:cxnSpLocks/>
          </p:cNvCxnSpPr>
          <p:nvPr/>
        </p:nvCxnSpPr>
        <p:spPr>
          <a:xfrm>
            <a:off x="3814337" y="2102201"/>
            <a:ext cx="857585" cy="3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5A1CA5-477D-D694-EC50-4CA44ED4617F}"/>
              </a:ext>
            </a:extLst>
          </p:cNvPr>
          <p:cNvGrpSpPr/>
          <p:nvPr/>
        </p:nvGrpSpPr>
        <p:grpSpPr>
          <a:xfrm>
            <a:off x="3328068" y="1541321"/>
            <a:ext cx="3451749" cy="602303"/>
            <a:chOff x="2070456" y="4930070"/>
            <a:chExt cx="4162051" cy="60230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E36A0D8-62B0-3EEB-DA83-3338E7955977}"/>
                </a:ext>
              </a:extLst>
            </p:cNvPr>
            <p:cNvGrpSpPr/>
            <p:nvPr/>
          </p:nvGrpSpPr>
          <p:grpSpPr>
            <a:xfrm>
              <a:off x="2070456" y="4930070"/>
              <a:ext cx="1643609" cy="601057"/>
              <a:chOff x="2574580" y="5236325"/>
              <a:chExt cx="2989737" cy="6010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B8CD475-4D10-877B-6EF5-10DDAC24C0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088D28E-7799-7850-7099-A91C51B4FC75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E82E35F-3AFB-95D3-2E7E-3EF47A558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7B2A24A-0632-9BCC-062B-58652CABEABE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CB6A3CB-E60E-E740-6433-E2757CF2F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DC307EF-5446-B0CF-AAF9-EB1788455856}"/>
                </a:ext>
              </a:extLst>
            </p:cNvPr>
            <p:cNvGrpSpPr/>
            <p:nvPr/>
          </p:nvGrpSpPr>
          <p:grpSpPr>
            <a:xfrm>
              <a:off x="3331947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375CCA6-38F8-056D-20CA-2CA08A25A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0A2D518-F16A-6278-F839-FDDD49113A31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2283DAD-1DC0-BE2E-B913-0D3BAC732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78228B5-CA03-018E-2C1E-7C3CA98B1018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678D8056-AE1E-23AD-9E90-7C06A1AD1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83CF943-5360-F8D8-31D3-0EBA1068087A}"/>
                </a:ext>
              </a:extLst>
            </p:cNvPr>
            <p:cNvGrpSpPr/>
            <p:nvPr/>
          </p:nvGrpSpPr>
          <p:grpSpPr>
            <a:xfrm>
              <a:off x="4588898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4161437-54AB-6024-20DA-AAD2456E1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98542E4-829D-8F8E-AC4B-84DEC0144AD8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1EE2544-6B29-61F0-CDFD-C1655C1EC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0AF722D-038A-4AA1-C136-0518A75E8AFA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E21D9FD-805E-194B-F461-E19EAF3F9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itle 12">
            <a:extLst>
              <a:ext uri="{FF2B5EF4-FFF2-40B4-BE49-F238E27FC236}">
                <a16:creationId xmlns:a16="http://schemas.microsoft.com/office/drawing/2014/main" id="{9108B55E-025C-7979-6280-FF3709D45572}"/>
              </a:ext>
            </a:extLst>
          </p:cNvPr>
          <p:cNvSpPr txBox="1">
            <a:spLocks/>
          </p:cNvSpPr>
          <p:nvPr/>
        </p:nvSpPr>
        <p:spPr>
          <a:xfrm>
            <a:off x="267265" y="163612"/>
            <a:ext cx="11657469" cy="1208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noProof="0" dirty="0"/>
              <a:t>3WM two-mode squeezing experiment: Preliminary results</a:t>
            </a:r>
          </a:p>
          <a:p>
            <a:pPr algn="ctr"/>
            <a:endParaRPr lang="en-GB" sz="3600" b="1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9543A3-9477-3F7C-9E0D-023A0835A13E}"/>
              </a:ext>
            </a:extLst>
          </p:cNvPr>
          <p:cNvSpPr/>
          <p:nvPr/>
        </p:nvSpPr>
        <p:spPr>
          <a:xfrm>
            <a:off x="270794" y="1702456"/>
            <a:ext cx="963917" cy="65735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3A362-83F6-018F-2485-CFD7359769DF}"/>
              </a:ext>
            </a:extLst>
          </p:cNvPr>
          <p:cNvSpPr txBox="1"/>
          <p:nvPr/>
        </p:nvSpPr>
        <p:spPr>
          <a:xfrm>
            <a:off x="204366" y="1659241"/>
            <a:ext cx="106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noProof="0" dirty="0"/>
              <a:t>Pump</a:t>
            </a:r>
          </a:p>
          <a:p>
            <a:pPr algn="ctr"/>
            <a:r>
              <a:rPr lang="en-GB" sz="1400" noProof="0" dirty="0"/>
              <a:t>Generator</a:t>
            </a:r>
          </a:p>
          <a:p>
            <a:pPr algn="ctr"/>
            <a:r>
              <a:rPr lang="en-GB" sz="1400" noProof="0" dirty="0"/>
              <a:t>(off)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27C3E1-3585-2120-E3C4-8CFA7BF5B037}"/>
              </a:ext>
            </a:extLst>
          </p:cNvPr>
          <p:cNvCxnSpPr>
            <a:cxnSpLocks/>
          </p:cNvCxnSpPr>
          <p:nvPr/>
        </p:nvCxnSpPr>
        <p:spPr>
          <a:xfrm>
            <a:off x="4120008" y="5265816"/>
            <a:ext cx="4044939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16FDE9-087C-4DBE-2AE1-4DDB24FDC2F2}"/>
              </a:ext>
            </a:extLst>
          </p:cNvPr>
          <p:cNvCxnSpPr>
            <a:cxnSpLocks/>
          </p:cNvCxnSpPr>
          <p:nvPr/>
        </p:nvCxnSpPr>
        <p:spPr>
          <a:xfrm flipV="1">
            <a:off x="4338853" y="4632001"/>
            <a:ext cx="0" cy="6242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E8B25D6-9104-477D-D4E0-19F029904FC6}"/>
              </a:ext>
            </a:extLst>
          </p:cNvPr>
          <p:cNvSpPr txBox="1"/>
          <p:nvPr/>
        </p:nvSpPr>
        <p:spPr>
          <a:xfrm>
            <a:off x="4027382" y="4229601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370FDAD-3002-8FF3-EDCA-67F4317BED12}"/>
              </a:ext>
            </a:extLst>
          </p:cNvPr>
          <p:cNvCxnSpPr>
            <a:cxnSpLocks/>
          </p:cNvCxnSpPr>
          <p:nvPr/>
        </p:nvCxnSpPr>
        <p:spPr>
          <a:xfrm flipV="1">
            <a:off x="5542877" y="4632001"/>
            <a:ext cx="0" cy="624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EC00F25-457D-23FD-B2B7-75B9DAAB49FA}"/>
              </a:ext>
            </a:extLst>
          </p:cNvPr>
          <p:cNvSpPr txBox="1"/>
          <p:nvPr/>
        </p:nvSpPr>
        <p:spPr>
          <a:xfrm>
            <a:off x="5223479" y="4229601"/>
            <a:ext cx="7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F7BCB7-71EB-A666-0FEB-52DF22A53012}"/>
              </a:ext>
            </a:extLst>
          </p:cNvPr>
          <p:cNvSpPr txBox="1"/>
          <p:nvPr/>
        </p:nvSpPr>
        <p:spPr>
          <a:xfrm>
            <a:off x="8174818" y="5081150"/>
            <a:ext cx="2115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/>
              <a:t>f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984EA0-91F6-73D4-34B0-C4AB2A66F11B}"/>
              </a:ext>
            </a:extLst>
          </p:cNvPr>
          <p:cNvCxnSpPr>
            <a:cxnSpLocks/>
          </p:cNvCxnSpPr>
          <p:nvPr/>
        </p:nvCxnSpPr>
        <p:spPr>
          <a:xfrm>
            <a:off x="7503521" y="1864989"/>
            <a:ext cx="57951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18E7BAB-DD0A-249F-62C0-BC6A7B189A83}"/>
              </a:ext>
            </a:extLst>
          </p:cNvPr>
          <p:cNvCxnSpPr>
            <a:cxnSpLocks/>
          </p:cNvCxnSpPr>
          <p:nvPr/>
        </p:nvCxnSpPr>
        <p:spPr>
          <a:xfrm>
            <a:off x="7503521" y="2204883"/>
            <a:ext cx="6054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4BD3DCC-9ECB-D909-0159-15E5AA5095D3}"/>
              </a:ext>
            </a:extLst>
          </p:cNvPr>
          <p:cNvSpPr/>
          <p:nvPr/>
        </p:nvSpPr>
        <p:spPr>
          <a:xfrm>
            <a:off x="8461643" y="1230398"/>
            <a:ext cx="1827199" cy="371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Acquisition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9AC42-CB1D-8886-7591-AE20AEC4E753}"/>
                  </a:ext>
                </a:extLst>
              </p:cNvPr>
              <p:cNvSpPr txBox="1"/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noProof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39AC42-CB1D-8886-7591-AE20AEC4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blipFill>
                <a:blip r:embed="rId6"/>
                <a:stretch>
                  <a:fillRect l="-2360" t="-23529" r="-156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E1840CD-5A5D-B5E3-9678-58BD2D996279}"/>
              </a:ext>
            </a:extLst>
          </p:cNvPr>
          <p:cNvSpPr txBox="1"/>
          <p:nvPr/>
        </p:nvSpPr>
        <p:spPr>
          <a:xfrm>
            <a:off x="7347924" y="153633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B5C98-1993-BBF4-868E-0859A7F57AB2}"/>
              </a:ext>
            </a:extLst>
          </p:cNvPr>
          <p:cNvSpPr txBox="1"/>
          <p:nvPr/>
        </p:nvSpPr>
        <p:spPr>
          <a:xfrm>
            <a:off x="7445276" y="1892704"/>
            <a:ext cx="7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1379B7-8E1E-5342-0CAC-440C06067746}"/>
              </a:ext>
            </a:extLst>
          </p:cNvPr>
          <p:cNvCxnSpPr>
            <a:cxnSpLocks/>
          </p:cNvCxnSpPr>
          <p:nvPr/>
        </p:nvCxnSpPr>
        <p:spPr>
          <a:xfrm flipV="1">
            <a:off x="6812399" y="2137066"/>
            <a:ext cx="729222" cy="6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5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AC58-38A2-B6E1-3A14-95AECCA0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5CF9785-58CA-E914-A8A6-75A97B88DD61}"/>
              </a:ext>
            </a:extLst>
          </p:cNvPr>
          <p:cNvSpPr/>
          <p:nvPr/>
        </p:nvSpPr>
        <p:spPr>
          <a:xfrm>
            <a:off x="1650398" y="1624918"/>
            <a:ext cx="1609950" cy="7646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1CE1D-AB21-FAD3-0C97-E22FBEBB72B1}"/>
              </a:ext>
            </a:extLst>
          </p:cNvPr>
          <p:cNvSpPr/>
          <p:nvPr/>
        </p:nvSpPr>
        <p:spPr>
          <a:xfrm>
            <a:off x="8461643" y="1230398"/>
            <a:ext cx="1827199" cy="371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Acquisition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510FD-FEE1-7B22-020E-B68F305E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10" name="Picture 9" descr="A blue rectangular device with yellow lights on top of it&#10;&#10;Description automatically generated">
            <a:extLst>
              <a:ext uri="{FF2B5EF4-FFF2-40B4-BE49-F238E27FC236}">
                <a16:creationId xmlns:a16="http://schemas.microsoft.com/office/drawing/2014/main" id="{7FCFBA20-01EF-0A05-04D8-8395B5B1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6358" r="8285" b="33138"/>
          <a:stretch/>
        </p:blipFill>
        <p:spPr>
          <a:xfrm>
            <a:off x="8119633" y="1708038"/>
            <a:ext cx="2511221" cy="637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453BA7-88F1-8DFB-4377-970766A3CE85}"/>
              </a:ext>
            </a:extLst>
          </p:cNvPr>
          <p:cNvSpPr txBox="1"/>
          <p:nvPr/>
        </p:nvSpPr>
        <p:spPr>
          <a:xfrm>
            <a:off x="8119633" y="2362246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Intermodulation Product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232B9-E758-EA34-50BF-4EE6EF9B6867}"/>
              </a:ext>
            </a:extLst>
          </p:cNvPr>
          <p:cNvSpPr txBox="1"/>
          <p:nvPr/>
        </p:nvSpPr>
        <p:spPr>
          <a:xfrm>
            <a:off x="2024013" y="1841134"/>
            <a:ext cx="117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TWPA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1799BCA-0D27-D23E-99E4-C8DC3C5E2381}"/>
              </a:ext>
            </a:extLst>
          </p:cNvPr>
          <p:cNvSpPr/>
          <p:nvPr/>
        </p:nvSpPr>
        <p:spPr>
          <a:xfrm rot="5400000">
            <a:off x="5326455" y="312426"/>
            <a:ext cx="452176" cy="4448950"/>
          </a:xfrm>
          <a:prstGeom prst="rightBrac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27EC37-77B4-511A-52E7-4C3AA7BF17F9}"/>
                  </a:ext>
                </a:extLst>
              </p:cNvPr>
              <p:cNvSpPr txBox="1"/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noProof="0" dirty="0"/>
                  <a:t> pulses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27EC37-77B4-511A-52E7-4C3AA7BF1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blipFill>
                <a:blip r:embed="rId4"/>
                <a:stretch>
                  <a:fillRect t="-6557" r="-245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5DBB97B-AB36-DA1A-9846-7EC38539A09D}"/>
              </a:ext>
            </a:extLst>
          </p:cNvPr>
          <p:cNvSpPr txBox="1"/>
          <p:nvPr/>
        </p:nvSpPr>
        <p:spPr>
          <a:xfrm>
            <a:off x="4814661" y="2204883"/>
            <a:ext cx="15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PUMP 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6ECA83-BCE9-61B1-89FE-E45C552E0BB3}"/>
              </a:ext>
            </a:extLst>
          </p:cNvPr>
          <p:cNvCxnSpPr>
            <a:cxnSpLocks/>
          </p:cNvCxnSpPr>
          <p:nvPr/>
        </p:nvCxnSpPr>
        <p:spPr>
          <a:xfrm>
            <a:off x="4120008" y="5265816"/>
            <a:ext cx="4044939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99AD8F-83D5-E9BE-5264-C71F6C42D07F}"/>
              </a:ext>
            </a:extLst>
          </p:cNvPr>
          <p:cNvCxnSpPr>
            <a:cxnSpLocks/>
          </p:cNvCxnSpPr>
          <p:nvPr/>
        </p:nvCxnSpPr>
        <p:spPr>
          <a:xfrm flipV="1">
            <a:off x="4338853" y="4632001"/>
            <a:ext cx="0" cy="6242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FD8BB8-5BDD-0AA8-1933-B620A28481A2}"/>
              </a:ext>
            </a:extLst>
          </p:cNvPr>
          <p:cNvSpPr txBox="1"/>
          <p:nvPr/>
        </p:nvSpPr>
        <p:spPr>
          <a:xfrm>
            <a:off x="4027382" y="4229601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9EF125-1DDB-89FB-7FFF-3AB1F540067D}"/>
              </a:ext>
            </a:extLst>
          </p:cNvPr>
          <p:cNvCxnSpPr>
            <a:cxnSpLocks/>
          </p:cNvCxnSpPr>
          <p:nvPr/>
        </p:nvCxnSpPr>
        <p:spPr>
          <a:xfrm flipV="1">
            <a:off x="5542877" y="4632001"/>
            <a:ext cx="0" cy="624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565DF0-0227-2A91-E547-A86C4210509B}"/>
              </a:ext>
            </a:extLst>
          </p:cNvPr>
          <p:cNvCxnSpPr>
            <a:cxnSpLocks/>
          </p:cNvCxnSpPr>
          <p:nvPr/>
        </p:nvCxnSpPr>
        <p:spPr>
          <a:xfrm>
            <a:off x="3665795" y="1456566"/>
            <a:ext cx="785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E00140-C9F7-A105-A7C6-CF666F7AB1D2}"/>
                  </a:ext>
                </a:extLst>
              </p:cNvPr>
              <p:cNvSpPr txBox="1"/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E00140-C9F7-A105-A7C6-CF666F7A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E1C46FA-B421-880F-31F2-0921EE23BDC0}"/>
              </a:ext>
            </a:extLst>
          </p:cNvPr>
          <p:cNvCxnSpPr>
            <a:cxnSpLocks/>
          </p:cNvCxnSpPr>
          <p:nvPr/>
        </p:nvCxnSpPr>
        <p:spPr>
          <a:xfrm>
            <a:off x="3814337" y="2102201"/>
            <a:ext cx="857585" cy="3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1D1F48-B7C1-1E4A-AB59-C593DF48E139}"/>
              </a:ext>
            </a:extLst>
          </p:cNvPr>
          <p:cNvGrpSpPr/>
          <p:nvPr/>
        </p:nvGrpSpPr>
        <p:grpSpPr>
          <a:xfrm>
            <a:off x="3328068" y="1541321"/>
            <a:ext cx="3451749" cy="602303"/>
            <a:chOff x="2070456" y="4930070"/>
            <a:chExt cx="4162051" cy="60230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A16994D-4BFE-E881-8BF6-CECFBCBF106F}"/>
                </a:ext>
              </a:extLst>
            </p:cNvPr>
            <p:cNvGrpSpPr/>
            <p:nvPr/>
          </p:nvGrpSpPr>
          <p:grpSpPr>
            <a:xfrm>
              <a:off x="2070456" y="4930070"/>
              <a:ext cx="1643609" cy="601057"/>
              <a:chOff x="2574580" y="5236325"/>
              <a:chExt cx="2989737" cy="6010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EEC87CC-EF02-F824-C353-4EED5894D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54A499-70FD-1FAA-424C-95FCB3BC5797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3740365-0C14-2392-4737-7D73650BB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962A12E-1035-AE19-7C5B-D4C5E2B57CEB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8EAD9B0-211A-2E38-E8F6-578A863DC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828850E-822E-2A8A-D366-21173B1B5F70}"/>
                </a:ext>
              </a:extLst>
            </p:cNvPr>
            <p:cNvGrpSpPr/>
            <p:nvPr/>
          </p:nvGrpSpPr>
          <p:grpSpPr>
            <a:xfrm>
              <a:off x="3331947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90BBC74-214E-23AF-0905-1CA946C5D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9640AB0-39D9-B629-3E7F-F096312EF102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D7B07CA-0C51-55C5-5E01-588764D72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2FB8FE-8D31-FB16-68E0-A1FB5827EA58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B8969DC-8564-9CCD-B7A4-C981159F2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2D60AF2-44B3-03AF-B7B8-D4C66EBC6D54}"/>
                </a:ext>
              </a:extLst>
            </p:cNvPr>
            <p:cNvGrpSpPr/>
            <p:nvPr/>
          </p:nvGrpSpPr>
          <p:grpSpPr>
            <a:xfrm>
              <a:off x="4588898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79B21A8-6124-5EC5-040A-DBFDA0D5E7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B10728E-B5A2-2365-2995-1A74590BB1FB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9797BB6-B043-4028-D68D-D4C489D3F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67BFBEB-88C4-924A-A7B3-601A679CE750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878606-542C-2491-04EF-5298A7308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itle 12">
            <a:extLst>
              <a:ext uri="{FF2B5EF4-FFF2-40B4-BE49-F238E27FC236}">
                <a16:creationId xmlns:a16="http://schemas.microsoft.com/office/drawing/2014/main" id="{E2F0B079-21C3-72C6-5367-A19B64BC3D27}"/>
              </a:ext>
            </a:extLst>
          </p:cNvPr>
          <p:cNvSpPr txBox="1">
            <a:spLocks/>
          </p:cNvSpPr>
          <p:nvPr/>
        </p:nvSpPr>
        <p:spPr>
          <a:xfrm>
            <a:off x="267265" y="163612"/>
            <a:ext cx="11657469" cy="1208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noProof="0" dirty="0"/>
              <a:t>3WM two-mode squeezing experiment: Preliminary results</a:t>
            </a:r>
          </a:p>
          <a:p>
            <a:pPr algn="ctr"/>
            <a:endParaRPr lang="en-GB" sz="3600" b="1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2612E4-1C87-3024-7C49-4DE4B2CC26D5}"/>
              </a:ext>
            </a:extLst>
          </p:cNvPr>
          <p:cNvSpPr txBox="1"/>
          <p:nvPr/>
        </p:nvSpPr>
        <p:spPr>
          <a:xfrm>
            <a:off x="8174818" y="5081150"/>
            <a:ext cx="374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/>
              <a:t>f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DB55C7-CBB1-4F15-FE7B-305C4FC7C4CB}"/>
              </a:ext>
            </a:extLst>
          </p:cNvPr>
          <p:cNvCxnSpPr>
            <a:cxnSpLocks/>
          </p:cNvCxnSpPr>
          <p:nvPr/>
        </p:nvCxnSpPr>
        <p:spPr>
          <a:xfrm flipV="1">
            <a:off x="4934095" y="4321982"/>
            <a:ext cx="0" cy="93004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D1BC53-008A-6140-5F3A-5B7EF0F1B0FA}"/>
              </a:ext>
            </a:extLst>
          </p:cNvPr>
          <p:cNvSpPr txBox="1"/>
          <p:nvPr/>
        </p:nvSpPr>
        <p:spPr>
          <a:xfrm>
            <a:off x="4517081" y="3715297"/>
            <a:ext cx="100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FB09AF-6389-1990-27BD-B22620C4449C}"/>
              </a:ext>
            </a:extLst>
          </p:cNvPr>
          <p:cNvCxnSpPr>
            <a:cxnSpLocks/>
          </p:cNvCxnSpPr>
          <p:nvPr/>
        </p:nvCxnSpPr>
        <p:spPr>
          <a:xfrm flipV="1">
            <a:off x="7430377" y="4028076"/>
            <a:ext cx="0" cy="1218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27C52E-FD7C-0C80-9E5C-19BDCB7D4FCB}"/>
              </a:ext>
            </a:extLst>
          </p:cNvPr>
          <p:cNvSpPr txBox="1"/>
          <p:nvPr/>
        </p:nvSpPr>
        <p:spPr>
          <a:xfrm>
            <a:off x="7046043" y="3619026"/>
            <a:ext cx="8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A82775-A620-77BB-F404-52AFAEA0DF73}"/>
              </a:ext>
            </a:extLst>
          </p:cNvPr>
          <p:cNvCxnSpPr>
            <a:cxnSpLocks/>
          </p:cNvCxnSpPr>
          <p:nvPr/>
        </p:nvCxnSpPr>
        <p:spPr>
          <a:xfrm>
            <a:off x="7541621" y="1864989"/>
            <a:ext cx="57951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98F693-FF41-3E57-52BA-E0A32378AB8E}"/>
              </a:ext>
            </a:extLst>
          </p:cNvPr>
          <p:cNvCxnSpPr>
            <a:cxnSpLocks/>
          </p:cNvCxnSpPr>
          <p:nvPr/>
        </p:nvCxnSpPr>
        <p:spPr>
          <a:xfrm>
            <a:off x="7541621" y="2204883"/>
            <a:ext cx="6054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DA036A-F98A-9959-3533-FEE70CB2EA50}"/>
              </a:ext>
            </a:extLst>
          </p:cNvPr>
          <p:cNvCxnSpPr>
            <a:cxnSpLocks/>
          </p:cNvCxnSpPr>
          <p:nvPr/>
        </p:nvCxnSpPr>
        <p:spPr>
          <a:xfrm flipV="1">
            <a:off x="1266302" y="2007234"/>
            <a:ext cx="3840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C5D4BB-A523-45B0-6F7A-228996920F2A}"/>
              </a:ext>
            </a:extLst>
          </p:cNvPr>
          <p:cNvSpPr/>
          <p:nvPr/>
        </p:nvSpPr>
        <p:spPr>
          <a:xfrm>
            <a:off x="219992" y="1685522"/>
            <a:ext cx="1059799" cy="6573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Pump</a:t>
            </a:r>
            <a:r>
              <a:rPr lang="en-GB" sz="1400" noProof="0" dirty="0"/>
              <a:t> </a:t>
            </a:r>
            <a:r>
              <a:rPr lang="en-GB" sz="1400" noProof="0" dirty="0">
                <a:solidFill>
                  <a:schemeClr val="tx1"/>
                </a:solidFill>
              </a:rPr>
              <a:t>Generator (On)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9CD855-9484-0329-2D61-DF9863229EE0}"/>
              </a:ext>
            </a:extLst>
          </p:cNvPr>
          <p:cNvSpPr txBox="1"/>
          <p:nvPr/>
        </p:nvSpPr>
        <p:spPr>
          <a:xfrm>
            <a:off x="5223479" y="4229601"/>
            <a:ext cx="7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8D7B6-C157-65C2-23AC-26D52FD078A1}"/>
              </a:ext>
            </a:extLst>
          </p:cNvPr>
          <p:cNvSpPr txBox="1"/>
          <p:nvPr/>
        </p:nvSpPr>
        <p:spPr>
          <a:xfrm>
            <a:off x="7347924" y="153633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EC690-72D3-FD90-EBD9-674F252D02A8}"/>
              </a:ext>
            </a:extLst>
          </p:cNvPr>
          <p:cNvSpPr txBox="1"/>
          <p:nvPr/>
        </p:nvSpPr>
        <p:spPr>
          <a:xfrm>
            <a:off x="7445276" y="1892704"/>
            <a:ext cx="7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99AE20-FEB4-9EC4-6086-3A186BC126CA}"/>
              </a:ext>
            </a:extLst>
          </p:cNvPr>
          <p:cNvCxnSpPr/>
          <p:nvPr/>
        </p:nvCxnSpPr>
        <p:spPr>
          <a:xfrm>
            <a:off x="5029200" y="5547360"/>
            <a:ext cx="534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2F200A-87FB-A6F0-2BFF-D8394BA3C050}"/>
                  </a:ext>
                </a:extLst>
              </p:cNvPr>
              <p:cNvSpPr txBox="1"/>
              <p:nvPr/>
            </p:nvSpPr>
            <p:spPr>
              <a:xfrm>
                <a:off x="5140923" y="5568463"/>
                <a:ext cx="3286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2F200A-87FB-A6F0-2BFF-D8394BA3C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23" y="5568463"/>
                <a:ext cx="3286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F6F26B-94FD-EE3C-8678-A670A1BEE68D}"/>
                  </a:ext>
                </a:extLst>
              </p:cNvPr>
              <p:cNvSpPr txBox="1"/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noProof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F6F26B-94FD-EE3C-8678-A670A1BEE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blipFill>
                <a:blip r:embed="rId8"/>
                <a:stretch>
                  <a:fillRect l="-2360" t="-23529" r="-156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CBDD5B-F77A-ED7C-1FAE-9FBCDE27C130}"/>
              </a:ext>
            </a:extLst>
          </p:cNvPr>
          <p:cNvCxnSpPr>
            <a:cxnSpLocks/>
          </p:cNvCxnSpPr>
          <p:nvPr/>
        </p:nvCxnSpPr>
        <p:spPr>
          <a:xfrm flipV="1">
            <a:off x="6812399" y="2137066"/>
            <a:ext cx="729222" cy="6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6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FA400-C15D-18D2-B2F2-12D62D97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F490E7-2677-2E3B-481E-EE8EE0A4245B}"/>
              </a:ext>
            </a:extLst>
          </p:cNvPr>
          <p:cNvSpPr/>
          <p:nvPr/>
        </p:nvSpPr>
        <p:spPr>
          <a:xfrm>
            <a:off x="1650398" y="1624918"/>
            <a:ext cx="1609950" cy="7646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04E68-991E-3348-1FEB-0B9C5BF3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14</a:t>
            </a:fld>
            <a:endParaRPr lang="en-GB" noProof="0" dirty="0"/>
          </a:p>
        </p:txBody>
      </p:sp>
      <p:pic>
        <p:nvPicPr>
          <p:cNvPr id="10" name="Picture 9" descr="A blue rectangular device with yellow lights on top of it&#10;&#10;Description automatically generated">
            <a:extLst>
              <a:ext uri="{FF2B5EF4-FFF2-40B4-BE49-F238E27FC236}">
                <a16:creationId xmlns:a16="http://schemas.microsoft.com/office/drawing/2014/main" id="{1F49F6B0-2DC4-0A95-7196-BDFFF50E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6358" r="8285" b="33138"/>
          <a:stretch/>
        </p:blipFill>
        <p:spPr>
          <a:xfrm>
            <a:off x="8119633" y="1708038"/>
            <a:ext cx="2511221" cy="637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FBFF3-894C-E59B-2325-1D7CE94F6A1B}"/>
              </a:ext>
            </a:extLst>
          </p:cNvPr>
          <p:cNvSpPr txBox="1"/>
          <p:nvPr/>
        </p:nvSpPr>
        <p:spPr>
          <a:xfrm>
            <a:off x="8119633" y="2362246"/>
            <a:ext cx="26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Intermodulation Product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92A8B-47AF-1487-5919-96F08187677B}"/>
              </a:ext>
            </a:extLst>
          </p:cNvPr>
          <p:cNvSpPr txBox="1"/>
          <p:nvPr/>
        </p:nvSpPr>
        <p:spPr>
          <a:xfrm>
            <a:off x="2024013" y="1841134"/>
            <a:ext cx="117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bg1"/>
                </a:solidFill>
              </a:rPr>
              <a:t>TWPA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A4CE0-89F5-E189-AA9F-00264239EF7B}"/>
              </a:ext>
            </a:extLst>
          </p:cNvPr>
          <p:cNvCxnSpPr>
            <a:cxnSpLocks/>
          </p:cNvCxnSpPr>
          <p:nvPr/>
        </p:nvCxnSpPr>
        <p:spPr>
          <a:xfrm flipV="1">
            <a:off x="6812399" y="2137066"/>
            <a:ext cx="729222" cy="65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9C81912-FBA9-A4EB-D70A-512E10FE616F}"/>
              </a:ext>
            </a:extLst>
          </p:cNvPr>
          <p:cNvSpPr/>
          <p:nvPr/>
        </p:nvSpPr>
        <p:spPr>
          <a:xfrm rot="5400000">
            <a:off x="5326455" y="312426"/>
            <a:ext cx="452176" cy="4448950"/>
          </a:xfrm>
          <a:prstGeom prst="rightBrace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00387E-6CB1-E021-3CC5-22307251A4F5}"/>
                  </a:ext>
                </a:extLst>
              </p:cNvPr>
              <p:cNvSpPr txBox="1"/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noProof="0" dirty="0"/>
                  <a:t> pulses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00387E-6CB1-E021-3CC5-22307251A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982" y="1074769"/>
                <a:ext cx="1487843" cy="369332"/>
              </a:xfrm>
              <a:prstGeom prst="rect">
                <a:avLst/>
              </a:prstGeom>
              <a:blipFill>
                <a:blip r:embed="rId3"/>
                <a:stretch>
                  <a:fillRect t="-6557" r="-245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9EC7532-724B-CCDA-D4E3-82340C528B67}"/>
              </a:ext>
            </a:extLst>
          </p:cNvPr>
          <p:cNvSpPr txBox="1"/>
          <p:nvPr/>
        </p:nvSpPr>
        <p:spPr>
          <a:xfrm>
            <a:off x="4814661" y="2204883"/>
            <a:ext cx="15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PUMP 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957998-F25A-9661-36CF-007EC226E665}"/>
              </a:ext>
            </a:extLst>
          </p:cNvPr>
          <p:cNvCxnSpPr>
            <a:cxnSpLocks/>
          </p:cNvCxnSpPr>
          <p:nvPr/>
        </p:nvCxnSpPr>
        <p:spPr>
          <a:xfrm>
            <a:off x="3665795" y="1456566"/>
            <a:ext cx="785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DBCD5-516A-F19C-2F1A-AF0DE3168718}"/>
                  </a:ext>
                </a:extLst>
              </p:cNvPr>
              <p:cNvSpPr txBox="1"/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FDBCD5-516A-F19C-2F1A-AF0DE3168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2" y="1086265"/>
                <a:ext cx="11962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648A6BA-4032-EC76-0B15-D553EB720595}"/>
              </a:ext>
            </a:extLst>
          </p:cNvPr>
          <p:cNvCxnSpPr>
            <a:cxnSpLocks/>
          </p:cNvCxnSpPr>
          <p:nvPr/>
        </p:nvCxnSpPr>
        <p:spPr>
          <a:xfrm>
            <a:off x="3814337" y="2102201"/>
            <a:ext cx="857585" cy="34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4381C73-1647-4919-DA06-2AD10F1D2819}"/>
              </a:ext>
            </a:extLst>
          </p:cNvPr>
          <p:cNvGrpSpPr/>
          <p:nvPr/>
        </p:nvGrpSpPr>
        <p:grpSpPr>
          <a:xfrm>
            <a:off x="3328068" y="1541321"/>
            <a:ext cx="3451749" cy="602303"/>
            <a:chOff x="2070456" y="4930070"/>
            <a:chExt cx="4162051" cy="60230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46C56EC-BEB9-4398-ED55-8B61BAD3325A}"/>
                </a:ext>
              </a:extLst>
            </p:cNvPr>
            <p:cNvGrpSpPr/>
            <p:nvPr/>
          </p:nvGrpSpPr>
          <p:grpSpPr>
            <a:xfrm>
              <a:off x="2070456" y="4930070"/>
              <a:ext cx="1643609" cy="601057"/>
              <a:chOff x="2574580" y="5236325"/>
              <a:chExt cx="2989737" cy="6010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5CBA108-FD79-4288-DDA0-FD48F0677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83FE8D9-A873-D5DE-B98A-9A33867DB894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775F005-2768-AC66-74B7-965B342EA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49779E-78D8-7BE7-9F6C-0EA841709192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86B6E8C-4481-4D3A-24E6-58576C6DE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6F3EF97-677F-4E40-916A-DB3C6B2C2EB4}"/>
                </a:ext>
              </a:extLst>
            </p:cNvPr>
            <p:cNvGrpSpPr/>
            <p:nvPr/>
          </p:nvGrpSpPr>
          <p:grpSpPr>
            <a:xfrm>
              <a:off x="3331947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22F97E5-CD78-FEB7-C948-13A5D9EDC7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529C4B-6683-F466-080F-61DFF0B0BEBD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74862BC-183A-8B5C-60FF-A8BE30FE5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45CF439-9094-4906-E824-347AF2069FED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0C8CF5A-0766-9343-8355-7A32F6B69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0D08E68-3D92-2AE3-E8AF-79B507C358DC}"/>
                </a:ext>
              </a:extLst>
            </p:cNvPr>
            <p:cNvGrpSpPr/>
            <p:nvPr/>
          </p:nvGrpSpPr>
          <p:grpSpPr>
            <a:xfrm>
              <a:off x="4588898" y="4931316"/>
              <a:ext cx="1643609" cy="601057"/>
              <a:chOff x="2574580" y="5236325"/>
              <a:chExt cx="2989737" cy="60105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3359F54-BAB7-9640-AC35-EA720EB0C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4580" y="5837382"/>
                <a:ext cx="80592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0DDB3B3-12F9-54F3-DFA2-6DA6B3D969D5}"/>
                  </a:ext>
                </a:extLst>
              </p:cNvPr>
              <p:cNvCxnSpPr/>
              <p:nvPr/>
            </p:nvCxnSpPr>
            <p:spPr>
              <a:xfrm>
                <a:off x="2897910" y="5836688"/>
                <a:ext cx="26664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29294B1-20E3-644A-745F-1A636BC417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422" y="5832070"/>
                <a:ext cx="1300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8A6FD48-5D5C-0F3E-B6E4-796AD779794B}"/>
                  </a:ext>
                </a:extLst>
              </p:cNvPr>
              <p:cNvSpPr/>
              <p:nvPr/>
            </p:nvSpPr>
            <p:spPr>
              <a:xfrm>
                <a:off x="3403007" y="5236325"/>
                <a:ext cx="1487055" cy="5996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3319D20-1ADD-D24F-5B39-90B22944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007" y="5836687"/>
                <a:ext cx="148705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itle 12">
            <a:extLst>
              <a:ext uri="{FF2B5EF4-FFF2-40B4-BE49-F238E27FC236}">
                <a16:creationId xmlns:a16="http://schemas.microsoft.com/office/drawing/2014/main" id="{DE9E6B9F-5F0A-36F5-B4AA-1FD607E639F3}"/>
              </a:ext>
            </a:extLst>
          </p:cNvPr>
          <p:cNvSpPr txBox="1">
            <a:spLocks/>
          </p:cNvSpPr>
          <p:nvPr/>
        </p:nvSpPr>
        <p:spPr>
          <a:xfrm>
            <a:off x="267265" y="163612"/>
            <a:ext cx="11657469" cy="1208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noProof="0" dirty="0"/>
              <a:t>3WM two-mode squeezing experiment: Preliminary results</a:t>
            </a:r>
          </a:p>
          <a:p>
            <a:pPr algn="ctr"/>
            <a:endParaRPr lang="en-GB" sz="3600" b="1" noProof="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5D5040-9C3A-4004-6AFD-72A53DC3ED1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1266302" y="2007234"/>
            <a:ext cx="3840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C8AAD0-A84E-7F3A-532B-723329A4F48E}"/>
              </a:ext>
            </a:extLst>
          </p:cNvPr>
          <p:cNvSpPr txBox="1"/>
          <p:nvPr/>
        </p:nvSpPr>
        <p:spPr>
          <a:xfrm>
            <a:off x="4322092" y="3165422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(PUMP ON) – (PUMP OFF)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562AB3-E5D8-EDDF-ABFB-39F637EAF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4" t="56581" r="13256" b="24695"/>
          <a:stretch/>
        </p:blipFill>
        <p:spPr bwMode="auto">
          <a:xfrm>
            <a:off x="5477962" y="3899361"/>
            <a:ext cx="5225317" cy="19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•./2025/TWPA &#10;id off: 6 id on: 7 &#10;Signal freq: 4.06 GHz, Idler freq: 4.18 GHz Integration time: 10.0 us, # of repetitions: 7.0 M, G sys_slg &#10;• = 67 dB; = 67 dB &#10;Log Neg: 0.94; nu: 0.39; mu = 2.02; chi = nan, phi = 1.14¯ &#10;Pump freq: 8.243 GHz , Power pump : -14.4 dBm &#10;Pi ; ps &#10;20 &#10;10 &#10;-10 &#10;-20 &#10;-20 &#10;20 &#10;10 &#10;-10 &#10;-20 &#10;-20 &#10;20 &#10;10 &#10;10 &#10;20 &#10;20 &#10;-20 &#10;20 &#10;10 &#10;10 &#10;20 &#10;20 &#10;10 &#10;10 &#10;20 &#10;20 &#10;-20 &#10;20 &#10;10 &#10;10 &#10;20 &#10;20 &#10;10 &#10;10 &#10;20 &#10;20 &#10;-20 &#10;20 &#10;10 &#10;10 &#10;20 &#10;20 &#10;-20 &#10;20 &#10;10 &#10;10 &#10;20 &#10;20 &#10;-20 &#10;20 &#10;10 &#10;10 &#10;20 &#10;20 &#10;-20 &#10;20 &#10;10 &#10;10 &#10;20 &#10;20 &#10;-20 &#10;20 &#10;10 &#10;10 &#10;20 &#10;20 &#10;-20 &#10;20 &#10;-20 &#10;20 &#10;-20 &#10;20 &#10;20 &#10;20 &#10;10 &#10;-10 &#10;-20 &#10;-20 &#10;20 &#10;1.0 &#10;0.6 a.) &#10;o.4Z &#10;0.0 &#10;0.01 &#10;0.00 &#10;-0.01 &#10;-20 &#10;20 &#10;-20 &#10;20 &#10;-20 &#10;20 &#10;-20 &#10;20 &#10;Rotated Covariance Matrix &#10;i xspsxjpj &#10;-20 &#10;20 ">
            <a:extLst>
              <a:ext uri="{FF2B5EF4-FFF2-40B4-BE49-F238E27FC236}">
                <a16:creationId xmlns:a16="http://schemas.microsoft.com/office/drawing/2014/main" id="{91EAF1D8-5541-1DE2-CF50-E28ACD320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4" t="53459" b="21926"/>
          <a:stretch/>
        </p:blipFill>
        <p:spPr bwMode="auto">
          <a:xfrm>
            <a:off x="10861962" y="3899361"/>
            <a:ext cx="1138757" cy="22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67540B-EB05-A157-0EC2-F88DED48C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57613" r="52886" b="25097"/>
          <a:stretch/>
        </p:blipFill>
        <p:spPr bwMode="auto">
          <a:xfrm>
            <a:off x="48137" y="3969452"/>
            <a:ext cx="5380125" cy="18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4AB2A4-FD6B-483A-E662-1311ECD0727E}"/>
                  </a:ext>
                </a:extLst>
              </p:cNvPr>
              <p:cNvSpPr txBox="1"/>
              <p:nvPr/>
            </p:nvSpPr>
            <p:spPr>
              <a:xfrm>
                <a:off x="838730" y="3720047"/>
                <a:ext cx="768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4AB2A4-FD6B-483A-E662-1311ECD07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30" y="3720047"/>
                <a:ext cx="768800" cy="276999"/>
              </a:xfrm>
              <a:prstGeom prst="rect">
                <a:avLst/>
              </a:prstGeom>
              <a:blipFill>
                <a:blip r:embed="rId7"/>
                <a:stretch>
                  <a:fillRect l="-11111" t="-2174" r="-119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6EB18B-4A57-703C-A3E8-D4CCC576C58C}"/>
                  </a:ext>
                </a:extLst>
              </p:cNvPr>
              <p:cNvSpPr txBox="1"/>
              <p:nvPr/>
            </p:nvSpPr>
            <p:spPr>
              <a:xfrm>
                <a:off x="2541138" y="3729450"/>
                <a:ext cx="744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6EB18B-4A57-703C-A3E8-D4CCC576C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38" y="3729450"/>
                <a:ext cx="744306" cy="276999"/>
              </a:xfrm>
              <a:prstGeom prst="rect">
                <a:avLst/>
              </a:prstGeom>
              <a:blipFill>
                <a:blip r:embed="rId8"/>
                <a:stretch>
                  <a:fillRect l="-11475" t="-2222" r="-122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D1125A-94CC-F135-8BC2-F46B0F6152D9}"/>
                  </a:ext>
                </a:extLst>
              </p:cNvPr>
              <p:cNvSpPr txBox="1"/>
              <p:nvPr/>
            </p:nvSpPr>
            <p:spPr>
              <a:xfrm>
                <a:off x="9430761" y="3800183"/>
                <a:ext cx="768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D1125A-94CC-F135-8BC2-F46B0F615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761" y="3800183"/>
                <a:ext cx="768928" cy="276999"/>
              </a:xfrm>
              <a:prstGeom prst="rect">
                <a:avLst/>
              </a:prstGeom>
              <a:blipFill>
                <a:blip r:embed="rId9"/>
                <a:stretch>
                  <a:fillRect l="-11111" t="-2174" r="-119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2E45B0-37D1-C53E-C69D-6D7E6405727C}"/>
                  </a:ext>
                </a:extLst>
              </p:cNvPr>
              <p:cNvSpPr txBox="1"/>
              <p:nvPr/>
            </p:nvSpPr>
            <p:spPr>
              <a:xfrm>
                <a:off x="7752832" y="3767629"/>
                <a:ext cx="768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2E45B0-37D1-C53E-C69D-6D7E64057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832" y="3767629"/>
                <a:ext cx="768928" cy="276999"/>
              </a:xfrm>
              <a:prstGeom prst="rect">
                <a:avLst/>
              </a:prstGeom>
              <a:blipFill>
                <a:blip r:embed="rId10"/>
                <a:stretch>
                  <a:fillRect l="-11111" t="-2222" r="-1190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B2E8A0-EB6A-AD9F-114B-32DA127E35C9}"/>
                  </a:ext>
                </a:extLst>
              </p:cNvPr>
              <p:cNvSpPr txBox="1"/>
              <p:nvPr/>
            </p:nvSpPr>
            <p:spPr>
              <a:xfrm>
                <a:off x="4349518" y="3737879"/>
                <a:ext cx="790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B2E8A0-EB6A-AD9F-114B-32DA127E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18" y="3737879"/>
                <a:ext cx="790024" cy="276999"/>
              </a:xfrm>
              <a:prstGeom prst="rect">
                <a:avLst/>
              </a:prstGeom>
              <a:blipFill>
                <a:blip r:embed="rId11"/>
                <a:stretch>
                  <a:fillRect l="-10853" t="-2174" r="-1162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D508F0-BF1B-02C7-E463-8A6EF4A37779}"/>
                  </a:ext>
                </a:extLst>
              </p:cNvPr>
              <p:cNvSpPr txBox="1"/>
              <p:nvPr/>
            </p:nvSpPr>
            <p:spPr>
              <a:xfrm>
                <a:off x="6095999" y="3748108"/>
                <a:ext cx="747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D508F0-BF1B-02C7-E463-8A6EF4A37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748108"/>
                <a:ext cx="747832" cy="276999"/>
              </a:xfrm>
              <a:prstGeom prst="rect">
                <a:avLst/>
              </a:prstGeom>
              <a:blipFill>
                <a:blip r:embed="rId12"/>
                <a:stretch>
                  <a:fillRect l="-11382" t="-2222" r="-1138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78223D-D226-82C1-D77A-98A613858365}"/>
                  </a:ext>
                </a:extLst>
              </p:cNvPr>
              <p:cNvSpPr txBox="1"/>
              <p:nvPr/>
            </p:nvSpPr>
            <p:spPr>
              <a:xfrm>
                <a:off x="7729649" y="5890008"/>
                <a:ext cx="355557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noProof="0" dirty="0"/>
                  <a:t>No. Of measurements = </a:t>
                </a:r>
                <a14:m>
                  <m:oMath xmlns:m="http://schemas.openxmlformats.org/officeDocument/2006/math"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t-IT" b="1" i="1" noProof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noProof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b="1" i="1" noProof="0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GB" b="1" noProof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678223D-D226-82C1-D77A-98A613858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49" y="5890008"/>
                <a:ext cx="3555571" cy="375552"/>
              </a:xfrm>
              <a:prstGeom prst="rect">
                <a:avLst/>
              </a:prstGeom>
              <a:blipFill>
                <a:blip r:embed="rId13"/>
                <a:stretch>
                  <a:fillRect l="-154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F1B47BD-8278-DF70-02D5-A81572FABB17}"/>
              </a:ext>
            </a:extLst>
          </p:cNvPr>
          <p:cNvSpPr/>
          <p:nvPr/>
        </p:nvSpPr>
        <p:spPr>
          <a:xfrm>
            <a:off x="8461643" y="1230398"/>
            <a:ext cx="1827199" cy="371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noProof="0" dirty="0">
                <a:solidFill>
                  <a:schemeClr val="tx1"/>
                </a:solidFill>
              </a:rPr>
              <a:t>Acquisition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EB9ADB-77B9-B460-F686-0F0A89A79880}"/>
              </a:ext>
            </a:extLst>
          </p:cNvPr>
          <p:cNvSpPr/>
          <p:nvPr/>
        </p:nvSpPr>
        <p:spPr>
          <a:xfrm>
            <a:off x="219992" y="1685522"/>
            <a:ext cx="1059799" cy="6573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noProof="0" dirty="0">
                <a:solidFill>
                  <a:schemeClr val="tx1"/>
                </a:solidFill>
              </a:rPr>
              <a:t>Pump</a:t>
            </a:r>
            <a:r>
              <a:rPr lang="en-GB" sz="1400" noProof="0" dirty="0"/>
              <a:t> </a:t>
            </a:r>
            <a:r>
              <a:rPr lang="en-GB" sz="1400" noProof="0" dirty="0">
                <a:solidFill>
                  <a:schemeClr val="tx1"/>
                </a:solidFill>
              </a:rPr>
              <a:t>Generator (On)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0C9220-2A97-15F3-BA48-13030E89AB69}"/>
              </a:ext>
            </a:extLst>
          </p:cNvPr>
          <p:cNvCxnSpPr>
            <a:cxnSpLocks/>
          </p:cNvCxnSpPr>
          <p:nvPr/>
        </p:nvCxnSpPr>
        <p:spPr>
          <a:xfrm>
            <a:off x="7541621" y="1864989"/>
            <a:ext cx="57951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242F5-3A18-6AE1-41C5-63D1168D5E61}"/>
              </a:ext>
            </a:extLst>
          </p:cNvPr>
          <p:cNvCxnSpPr>
            <a:cxnSpLocks/>
          </p:cNvCxnSpPr>
          <p:nvPr/>
        </p:nvCxnSpPr>
        <p:spPr>
          <a:xfrm>
            <a:off x="7541621" y="2204883"/>
            <a:ext cx="6054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C317B1-09CC-EA85-849F-4F8B8E91CA7F}"/>
              </a:ext>
            </a:extLst>
          </p:cNvPr>
          <p:cNvSpPr txBox="1"/>
          <p:nvPr/>
        </p:nvSpPr>
        <p:spPr>
          <a:xfrm>
            <a:off x="7347924" y="1536336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A63F19-6A54-F3CD-F350-46CFD149EAA1}"/>
              </a:ext>
            </a:extLst>
          </p:cNvPr>
          <p:cNvSpPr txBox="1"/>
          <p:nvPr/>
        </p:nvSpPr>
        <p:spPr>
          <a:xfrm>
            <a:off x="7445276" y="1892704"/>
            <a:ext cx="74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FEE2B6-CBFB-7807-DFA7-E6A5CBC030D5}"/>
                  </a:ext>
                </a:extLst>
              </p:cNvPr>
              <p:cNvSpPr txBox="1"/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it-IT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FEE2B6-CBFB-7807-DFA7-E6A5CBC0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010" y="2769244"/>
                <a:ext cx="2068643" cy="307777"/>
              </a:xfrm>
              <a:prstGeom prst="rect">
                <a:avLst/>
              </a:prstGeom>
              <a:blipFill>
                <a:blip r:embed="rId14"/>
                <a:stretch>
                  <a:fillRect l="-2360" t="-23529" r="-1563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830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CAFD-2A6F-46F6-6756-BD06A95C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AD0A0A-AD88-3138-A92F-B0A714FBD579}"/>
              </a:ext>
            </a:extLst>
          </p:cNvPr>
          <p:cNvSpPr/>
          <p:nvPr/>
        </p:nvSpPr>
        <p:spPr>
          <a:xfrm>
            <a:off x="6107885" y="3225021"/>
            <a:ext cx="300627" cy="44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4EB731E-6E7E-6A11-2820-87618A09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800EE-BBE5-300A-CFA4-F9CC0A803F4F}"/>
              </a:ext>
            </a:extLst>
          </p:cNvPr>
          <p:cNvSpPr txBox="1"/>
          <p:nvPr/>
        </p:nvSpPr>
        <p:spPr>
          <a:xfrm>
            <a:off x="946588" y="1294448"/>
            <a:ext cx="3581127" cy="379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algn="ctr"/>
            <a:r>
              <a:rPr lang="en-GB" sz="2000" b="1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 mode Covariance Matrix,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E8A6A61-2880-41BC-830C-199E482D1E6C}"/>
              </a:ext>
            </a:extLst>
          </p:cNvPr>
          <p:cNvSpPr/>
          <p:nvPr/>
        </p:nvSpPr>
        <p:spPr>
          <a:xfrm>
            <a:off x="2788318" y="2580792"/>
            <a:ext cx="424872" cy="5357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A3B3E7B-86C3-9AEB-ED9E-E172CD73CAAB}"/>
              </a:ext>
            </a:extLst>
          </p:cNvPr>
          <p:cNvSpPr txBox="1">
            <a:spLocks/>
          </p:cNvSpPr>
          <p:nvPr/>
        </p:nvSpPr>
        <p:spPr>
          <a:xfrm>
            <a:off x="267265" y="163612"/>
            <a:ext cx="11657469" cy="1208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noProof="0" dirty="0"/>
              <a:t>3WM two-mode squeezing experiment: Preliminary results</a:t>
            </a:r>
          </a:p>
          <a:p>
            <a:pPr algn="ctr"/>
            <a:endParaRPr lang="en-GB" sz="3600" b="1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B34D7-540B-7BE9-57B6-A0B754C1AAF6}"/>
              </a:ext>
            </a:extLst>
          </p:cNvPr>
          <p:cNvSpPr txBox="1"/>
          <p:nvPr/>
        </p:nvSpPr>
        <p:spPr>
          <a:xfrm>
            <a:off x="7588554" y="894658"/>
            <a:ext cx="239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80142A-18CC-910C-BEC9-F091685C7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7" t="26852" b="-1"/>
          <a:stretch/>
        </p:blipFill>
        <p:spPr bwMode="auto">
          <a:xfrm>
            <a:off x="6258198" y="1165459"/>
            <a:ext cx="5647844" cy="51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A7D84-3122-4F2B-EC9E-76F9DC60C0D6}"/>
                  </a:ext>
                </a:extLst>
              </p:cNvPr>
              <p:cNvSpPr txBox="1"/>
              <p:nvPr/>
            </p:nvSpPr>
            <p:spPr>
              <a:xfrm>
                <a:off x="270114" y="3303328"/>
                <a:ext cx="5205668" cy="15696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3200" b="1" noProof="0" dirty="0"/>
                  <a:t>Log. Neg. </a:t>
                </a:r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b="1" noProof="0" dirty="0">
                    <a:ea typeface="Cambria Math" panose="02040503050406030204" pitchFamily="18" charset="0"/>
                  </a:rPr>
                  <a:t> </a:t>
                </a:r>
              </a:p>
              <a:p>
                <a:pPr algn="just"/>
                <a:endParaRPr lang="en-GB" sz="3200" b="1" i="1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GB" sz="3200" b="1" noProof="0" dirty="0">
                    <a:ea typeface="Cambria Math" panose="02040503050406030204" pitchFamily="18" charset="0"/>
                  </a:rPr>
                  <a:t>Squeezing </a:t>
                </a:r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b="1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8A7D84-3122-4F2B-EC9E-76F9DC60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4" y="3303328"/>
                <a:ext cx="5205668" cy="1569660"/>
              </a:xfrm>
              <a:prstGeom prst="rect">
                <a:avLst/>
              </a:prstGeom>
              <a:blipFill>
                <a:blip r:embed="rId4"/>
                <a:stretch>
                  <a:fillRect l="-2927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7797C-299C-8695-727D-B07C5F84E6D4}"/>
                  </a:ext>
                </a:extLst>
              </p:cNvPr>
              <p:cNvSpPr txBox="1"/>
              <p:nvPr/>
            </p:nvSpPr>
            <p:spPr>
              <a:xfrm>
                <a:off x="7199816" y="1001540"/>
                <a:ext cx="3401059" cy="316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</m:sup>
                      </m:sSup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𝑚𝑒𝑎𝑠</m:t>
                          </m:r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</m:sup>
                      </m:sSup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67797C-299C-8695-727D-B07C5F84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16" y="1001540"/>
                <a:ext cx="3401059" cy="316305"/>
              </a:xfrm>
              <a:prstGeom prst="rect">
                <a:avLst/>
              </a:prstGeom>
              <a:blipFill>
                <a:blip r:embed="rId5"/>
                <a:stretch>
                  <a:fillRect l="-538" t="-5769" r="-17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1F1877-6CC3-A209-1132-206D29671FB8}"/>
                  </a:ext>
                </a:extLst>
              </p:cNvPr>
              <p:cNvSpPr txBox="1"/>
              <p:nvPr/>
            </p:nvSpPr>
            <p:spPr>
              <a:xfrm>
                <a:off x="946587" y="1848642"/>
                <a:ext cx="4340099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𝑚𝑒𝑎𝑠</m:t>
                        </m:r>
                      </m:sup>
                    </m:sSubSup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=4[</m:t>
                    </m:r>
                    <m:f>
                      <m:f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noProof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noProof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noProof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1F1877-6CC3-A209-1132-206D29671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87" y="1848642"/>
                <a:ext cx="4340099" cy="434606"/>
              </a:xfrm>
              <a:prstGeom prst="rect">
                <a:avLst/>
              </a:prstGeom>
              <a:blipFill>
                <a:blip r:embed="rId7"/>
                <a:stretch>
                  <a:fillRect l="-1404" r="-70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CEBF81B2-C01F-8517-2D48-2104EEDC46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16507"/>
                  </p:ext>
                </p:extLst>
              </p:nvPr>
            </p:nvGraphicFramePr>
            <p:xfrm>
              <a:off x="380527" y="5295141"/>
              <a:ext cx="5948473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397">
                      <a:extLst>
                        <a:ext uri="{9D8B030D-6E8A-4147-A177-3AD203B41FA5}">
                          <a16:colId xmlns:a16="http://schemas.microsoft.com/office/drawing/2014/main" val="2898972212"/>
                        </a:ext>
                      </a:extLst>
                    </a:gridCol>
                    <a:gridCol w="1150866">
                      <a:extLst>
                        <a:ext uri="{9D8B030D-6E8A-4147-A177-3AD203B41FA5}">
                          <a16:colId xmlns:a16="http://schemas.microsoft.com/office/drawing/2014/main" val="2956432985"/>
                        </a:ext>
                      </a:extLst>
                    </a:gridCol>
                    <a:gridCol w="1256181">
                      <a:extLst>
                        <a:ext uri="{9D8B030D-6E8A-4147-A177-3AD203B41FA5}">
                          <a16:colId xmlns:a16="http://schemas.microsoft.com/office/drawing/2014/main" val="3232003752"/>
                        </a:ext>
                      </a:extLst>
                    </a:gridCol>
                    <a:gridCol w="1063204">
                      <a:extLst>
                        <a:ext uri="{9D8B030D-6E8A-4147-A177-3AD203B41FA5}">
                          <a16:colId xmlns:a16="http://schemas.microsoft.com/office/drawing/2014/main" val="2677737570"/>
                        </a:ext>
                      </a:extLst>
                    </a:gridCol>
                    <a:gridCol w="1412825">
                      <a:extLst>
                        <a:ext uri="{9D8B030D-6E8A-4147-A177-3AD203B41FA5}">
                          <a16:colId xmlns:a16="http://schemas.microsoft.com/office/drawing/2014/main" val="2979510455"/>
                        </a:ext>
                      </a:extLst>
                    </a:gridCol>
                  </a:tblGrid>
                  <a:tr h="35608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00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noProof="0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GB" sz="2000" b="0" i="1" noProof="0" smtClean="0">
                                        <a:latin typeface="Cambria Math" panose="02040503050406030204" pitchFamily="18" charset="0"/>
                                      </a:rPr>
                                      <m:t>𝑇𝑊𝑃𝐴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 err="1">
                              <a:latin typeface="+mj-lt"/>
                            </a:rPr>
                            <a:t>Purity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3833527"/>
                      </a:ext>
                    </a:extLst>
                  </a:tr>
                  <a:tr h="2063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noProof="0" dirty="0">
                              <a:latin typeface="+mj-lt"/>
                            </a:rPr>
                            <a:t>8.4</a:t>
                          </a:r>
                          <a:r>
                            <a:rPr lang="en-US" sz="2000" noProof="0" dirty="0">
                              <a:latin typeface="+mj-lt"/>
                            </a:rPr>
                            <a:t> GHz</a:t>
                          </a:r>
                          <a:endParaRPr lang="en-GB" sz="2000" noProof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-9.7 dBm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100 MHz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1.3 dB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0.72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548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CEBF81B2-C01F-8517-2D48-2104EEDC46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16507"/>
                  </p:ext>
                </p:extLst>
              </p:nvPr>
            </p:nvGraphicFramePr>
            <p:xfrm>
              <a:off x="380527" y="5295141"/>
              <a:ext cx="5948473" cy="792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397">
                      <a:extLst>
                        <a:ext uri="{9D8B030D-6E8A-4147-A177-3AD203B41FA5}">
                          <a16:colId xmlns:a16="http://schemas.microsoft.com/office/drawing/2014/main" val="2898972212"/>
                        </a:ext>
                      </a:extLst>
                    </a:gridCol>
                    <a:gridCol w="1150866">
                      <a:extLst>
                        <a:ext uri="{9D8B030D-6E8A-4147-A177-3AD203B41FA5}">
                          <a16:colId xmlns:a16="http://schemas.microsoft.com/office/drawing/2014/main" val="2956432985"/>
                        </a:ext>
                      </a:extLst>
                    </a:gridCol>
                    <a:gridCol w="1256181">
                      <a:extLst>
                        <a:ext uri="{9D8B030D-6E8A-4147-A177-3AD203B41FA5}">
                          <a16:colId xmlns:a16="http://schemas.microsoft.com/office/drawing/2014/main" val="3232003752"/>
                        </a:ext>
                      </a:extLst>
                    </a:gridCol>
                    <a:gridCol w="1063204">
                      <a:extLst>
                        <a:ext uri="{9D8B030D-6E8A-4147-A177-3AD203B41FA5}">
                          <a16:colId xmlns:a16="http://schemas.microsoft.com/office/drawing/2014/main" val="2677737570"/>
                        </a:ext>
                      </a:extLst>
                    </a:gridCol>
                    <a:gridCol w="1412825">
                      <a:extLst>
                        <a:ext uri="{9D8B030D-6E8A-4147-A177-3AD203B41FA5}">
                          <a16:colId xmlns:a16="http://schemas.microsoft.com/office/drawing/2014/main" val="297951045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71" t="-7576" r="-45942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93122" t="-7576" r="-325397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77184" t="-7576" r="-198544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26286" t="-7576" r="-133714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 err="1">
                              <a:latin typeface="+mj-lt"/>
                            </a:rPr>
                            <a:t>Purity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38335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noProof="0" dirty="0">
                              <a:latin typeface="+mj-lt"/>
                            </a:rPr>
                            <a:t>8.4</a:t>
                          </a:r>
                          <a:r>
                            <a:rPr lang="en-US" sz="2000" noProof="0" dirty="0">
                              <a:latin typeface="+mj-lt"/>
                            </a:rPr>
                            <a:t> GHz</a:t>
                          </a:r>
                          <a:endParaRPr lang="en-GB" sz="2000" noProof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-9.7 dBm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100 MHz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1.3 dB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2000" dirty="0">
                              <a:latin typeface="+mj-lt"/>
                            </a:rPr>
                            <a:t>0.72</a:t>
                          </a:r>
                          <a:endParaRPr lang="en-US" sz="20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55485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8B0168-1798-29DD-0588-9AE8A6D0F439}"/>
                  </a:ext>
                </a:extLst>
              </p:cNvPr>
              <p:cNvSpPr txBox="1"/>
              <p:nvPr/>
            </p:nvSpPr>
            <p:spPr>
              <a:xfrm>
                <a:off x="2540565" y="3331233"/>
                <a:ext cx="23501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8B0168-1798-29DD-0588-9AE8A6D0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65" y="3331233"/>
                <a:ext cx="235019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BEFB7-7222-1931-0B52-8DA85BBADECF}"/>
                  </a:ext>
                </a:extLst>
              </p:cNvPr>
              <p:cNvSpPr txBox="1"/>
              <p:nvPr/>
            </p:nvSpPr>
            <p:spPr>
              <a:xfrm>
                <a:off x="2691232" y="4292067"/>
                <a:ext cx="2595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𝟔𝟒𝟑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1BEFB7-7222-1931-0B52-8DA85BBA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232" y="4292067"/>
                <a:ext cx="259545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8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33790-2C4C-6522-E529-0049363C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NR-SPIN | LinkedIn">
            <a:extLst>
              <a:ext uri="{FF2B5EF4-FFF2-40B4-BE49-F238E27FC236}">
                <a16:creationId xmlns:a16="http://schemas.microsoft.com/office/drawing/2014/main" id="{41D24328-331F-656E-93A5-1E8D1983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1225" y="5243860"/>
            <a:ext cx="1258693" cy="118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11C3A946-25D1-3258-FF70-A0625D54447F}"/>
              </a:ext>
            </a:extLst>
          </p:cNvPr>
          <p:cNvSpPr txBox="1">
            <a:spLocks/>
          </p:cNvSpPr>
          <p:nvPr/>
        </p:nvSpPr>
        <p:spPr>
          <a:xfrm>
            <a:off x="592024" y="23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noProof="0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0BB2A-45DA-7282-8E21-9D15D71A9CD8}"/>
              </a:ext>
            </a:extLst>
          </p:cNvPr>
          <p:cNvSpPr txBox="1"/>
          <p:nvPr/>
        </p:nvSpPr>
        <p:spPr>
          <a:xfrm>
            <a:off x="4350272" y="1417741"/>
            <a:ext cx="307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noProof="0" dirty="0"/>
              <a:t>PERSPECTIVE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6DCDB-EAC1-B044-527A-CD96D2B54239}"/>
              </a:ext>
            </a:extLst>
          </p:cNvPr>
          <p:cNvSpPr txBox="1"/>
          <p:nvPr/>
        </p:nvSpPr>
        <p:spPr>
          <a:xfrm>
            <a:off x="592024" y="894521"/>
            <a:ext cx="1159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noProof="0" dirty="0"/>
              <a:t>Preliminary evidence of 3WM two mode squeezing in a SNAIL JTWPA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A83F1-F6B2-D540-03C5-4EA6DD7970ED}"/>
              </a:ext>
            </a:extLst>
          </p:cNvPr>
          <p:cNvSpPr txBox="1"/>
          <p:nvPr/>
        </p:nvSpPr>
        <p:spPr>
          <a:xfrm>
            <a:off x="1969092" y="1924822"/>
            <a:ext cx="10649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noProof="0" dirty="0"/>
              <a:t>Measure phase sensitive gain at 3WM regime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noProof="0" dirty="0"/>
              <a:t>Extend the approach to multimode squeezing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5E74C-672F-BCD7-B680-527A5F76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66955-32B1-175A-7510-164BAEF4F900}"/>
              </a:ext>
            </a:extLst>
          </p:cNvPr>
          <p:cNvSpPr txBox="1"/>
          <p:nvPr/>
        </p:nvSpPr>
        <p:spPr>
          <a:xfrm>
            <a:off x="4063231" y="2856094"/>
            <a:ext cx="4065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noProof="0" dirty="0"/>
              <a:t>AKNOLEDGEMENT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81B4A0B-227A-BD1D-E369-C0ED5DC87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2" b="22894"/>
          <a:stretch/>
        </p:blipFill>
        <p:spPr bwMode="auto">
          <a:xfrm>
            <a:off x="4886599" y="3629801"/>
            <a:ext cx="5307850" cy="3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0D7D238-2761-8C76-05B1-C3736E71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796" y="3831773"/>
            <a:ext cx="1258693" cy="12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9F7B89-406D-9C6C-9FEE-E6E5A493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3" y="3602925"/>
            <a:ext cx="4181911" cy="31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28C17-F06A-778B-C58A-16DE49897FA3}"/>
              </a:ext>
            </a:extLst>
          </p:cNvPr>
          <p:cNvSpPr txBox="1"/>
          <p:nvPr/>
        </p:nvSpPr>
        <p:spPr>
          <a:xfrm>
            <a:off x="3541637" y="3505283"/>
            <a:ext cx="1089507" cy="8514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000" b="1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A427C-1959-16B1-D957-2B7D8D1511E6}"/>
              </a:ext>
            </a:extLst>
          </p:cNvPr>
          <p:cNvSpPr txBox="1"/>
          <p:nvPr/>
        </p:nvSpPr>
        <p:spPr>
          <a:xfrm>
            <a:off x="5655785" y="6367318"/>
            <a:ext cx="334959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noProof="0" dirty="0"/>
              <a:t>Microwave Photonics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95468-3652-B5BC-E19C-7195F375D5B1}"/>
              </a:ext>
            </a:extLst>
          </p:cNvPr>
          <p:cNvSpPr txBox="1"/>
          <p:nvPr/>
        </p:nvSpPr>
        <p:spPr>
          <a:xfrm>
            <a:off x="5163499" y="5494803"/>
            <a:ext cx="13184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noProof="0" dirty="0"/>
              <a:t>M. Esposito (PI)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C4F9EF-123B-DE0B-E972-BF28AC15E8D3}"/>
              </a:ext>
            </a:extLst>
          </p:cNvPr>
          <p:cNvSpPr txBox="1"/>
          <p:nvPr/>
        </p:nvSpPr>
        <p:spPr>
          <a:xfrm>
            <a:off x="7840106" y="6000833"/>
            <a:ext cx="15409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noProof="0" dirty="0"/>
              <a:t>P. Darvehi (Postdoc)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B0021-9CFF-7584-2E14-0809FEA2369F}"/>
              </a:ext>
            </a:extLst>
          </p:cNvPr>
          <p:cNvSpPr txBox="1"/>
          <p:nvPr/>
        </p:nvSpPr>
        <p:spPr>
          <a:xfrm>
            <a:off x="10353295" y="4966861"/>
            <a:ext cx="169508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noProof="0" dirty="0"/>
              <a:t>A. Orsi (Master </a:t>
            </a:r>
            <a:r>
              <a:rPr lang="en-GB" sz="1200" noProof="0" dirty="0" err="1"/>
              <a:t>sudent</a:t>
            </a:r>
            <a:r>
              <a:rPr lang="en-GB" sz="1200" noProof="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D50A3-857B-48C0-9415-66D477CD93D9}"/>
              </a:ext>
            </a:extLst>
          </p:cNvPr>
          <p:cNvSpPr txBox="1"/>
          <p:nvPr/>
        </p:nvSpPr>
        <p:spPr>
          <a:xfrm>
            <a:off x="7729416" y="3450829"/>
            <a:ext cx="27517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noProof="0" dirty="0"/>
              <a:t>A. Levochkina (former PhD + Postdoc)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3EEE32-444F-144D-3638-1A125FA665DA}"/>
              </a:ext>
            </a:extLst>
          </p:cNvPr>
          <p:cNvSpPr txBox="1"/>
          <p:nvPr/>
        </p:nvSpPr>
        <p:spPr>
          <a:xfrm>
            <a:off x="6649825" y="5615566"/>
            <a:ext cx="14626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noProof="0" dirty="0"/>
              <a:t>I. Chatterjee (PhD)</a:t>
            </a:r>
          </a:p>
        </p:txBody>
      </p:sp>
      <p:pic>
        <p:nvPicPr>
          <p:cNvPr id="19" name="Picture 18" descr="A logo with blue and green lines&#10;&#10;AI-generated content may be incorrect.">
            <a:extLst>
              <a:ext uri="{FF2B5EF4-FFF2-40B4-BE49-F238E27FC236}">
                <a16:creationId xmlns:a16="http://schemas.microsoft.com/office/drawing/2014/main" id="{0CACCD6A-481F-7064-3B81-FD0A83912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47" y="3542227"/>
            <a:ext cx="928144" cy="785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288636-F74E-A8AE-8012-FDA6C09C1A88}"/>
              </a:ext>
            </a:extLst>
          </p:cNvPr>
          <p:cNvSpPr/>
          <p:nvPr/>
        </p:nvSpPr>
        <p:spPr>
          <a:xfrm>
            <a:off x="2542839" y="5771802"/>
            <a:ext cx="2014414" cy="960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7" name="Picture 10" descr="Image result for unina logo">
            <a:extLst>
              <a:ext uri="{FF2B5EF4-FFF2-40B4-BE49-F238E27FC236}">
                <a16:creationId xmlns:a16="http://schemas.microsoft.com/office/drawing/2014/main" id="{A90E44B8-5117-0151-1BCC-0AFAFE45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523" y="5954650"/>
            <a:ext cx="1908239" cy="6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4222172-BFFB-11B7-59A6-F37D419C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58746" y="-44605"/>
            <a:ext cx="8333253" cy="6911657"/>
            <a:chOff x="0" y="-44605"/>
            <a:chExt cx="12192000" cy="69116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817A10-9C91-80DD-D936-78C85504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35554"/>
              <a:ext cx="12192000" cy="6902606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69DB5E-D2A9-75D0-1C72-22024477D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44605"/>
              <a:ext cx="12192000" cy="690260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8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6ACA65-7282-7E8C-76A2-EE394C1A5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93892" y="-35555"/>
              <a:ext cx="4498108" cy="6902604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C55624-A063-015D-4548-FA5748B90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5555"/>
              <a:ext cx="5057929" cy="601725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2000"/>
                  </a:schemeClr>
                </a:gs>
                <a:gs pos="32000">
                  <a:schemeClr val="accent2"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noProof="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58E4EA-3B22-E1A9-9DCB-F95556F71A9B}"/>
              </a:ext>
            </a:extLst>
          </p:cNvPr>
          <p:cNvSpPr txBox="1"/>
          <p:nvPr/>
        </p:nvSpPr>
        <p:spPr>
          <a:xfrm>
            <a:off x="5259401" y="2079593"/>
            <a:ext cx="5395365" cy="2161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66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 !</a:t>
            </a:r>
          </a:p>
        </p:txBody>
      </p:sp>
      <p:pic>
        <p:nvPicPr>
          <p:cNvPr id="3" name="Picture 2" descr="NQSTI official logo">
            <a:extLst>
              <a:ext uri="{FF2B5EF4-FFF2-40B4-BE49-F238E27FC236}">
                <a16:creationId xmlns:a16="http://schemas.microsoft.com/office/drawing/2014/main" id="{B55307E6-724E-292D-63C6-7A817BC4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966" y="5497763"/>
            <a:ext cx="2351181" cy="96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unina logo">
            <a:extLst>
              <a:ext uri="{FF2B5EF4-FFF2-40B4-BE49-F238E27FC236}">
                <a16:creationId xmlns:a16="http://schemas.microsoft.com/office/drawing/2014/main" id="{FBA9E75A-EDFD-9C0D-B5D1-697DC696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56" y="718192"/>
            <a:ext cx="2893251" cy="8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NR-SPIN | LinkedIn">
            <a:extLst>
              <a:ext uri="{FF2B5EF4-FFF2-40B4-BE49-F238E27FC236}">
                <a16:creationId xmlns:a16="http://schemas.microsoft.com/office/drawing/2014/main" id="{DE6B4856-0F0F-4636-594E-126329AB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569" y="1912127"/>
            <a:ext cx="1644758" cy="15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5E88C717-D618-F542-51E2-7265022D5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24" y="3798626"/>
            <a:ext cx="2508823" cy="12444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0E473-A217-163E-0DCD-D4637FD5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B32FE5-893A-4963-9141-5B3FDAEA4CC3}" type="slidenum">
              <a:rPr lang="en-GB" noProof="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2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DDD0-892E-C4A0-622C-63E414D8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D310F3C2-E505-54FF-44A6-1C39F4553132}"/>
              </a:ext>
            </a:extLst>
          </p:cNvPr>
          <p:cNvSpPr txBox="1"/>
          <p:nvPr/>
        </p:nvSpPr>
        <p:spPr>
          <a:xfrm>
            <a:off x="3206738" y="125456"/>
            <a:ext cx="477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noProof="0" dirty="0"/>
              <a:t>How is it generated?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BAD4C79-CD5C-A4A1-C8E2-D9E9488E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58" y="815340"/>
            <a:ext cx="3649502" cy="2506861"/>
          </a:xfrm>
          <a:prstGeom prst="rect">
            <a:avLst/>
          </a:prstGeom>
        </p:spPr>
      </p:pic>
      <p:pic>
        <p:nvPicPr>
          <p:cNvPr id="71" name="Picture 70" descr="A white board with black text and symbols&#10;&#10;AI-generated content may be incorrect.">
            <a:extLst>
              <a:ext uri="{FF2B5EF4-FFF2-40B4-BE49-F238E27FC236}">
                <a16:creationId xmlns:a16="http://schemas.microsoft.com/office/drawing/2014/main" id="{19BD0775-A453-A43C-7E42-D54422E9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3498993"/>
            <a:ext cx="4550311" cy="2731279"/>
          </a:xfrm>
          <a:prstGeom prst="rect">
            <a:avLst/>
          </a:prstGeom>
        </p:spPr>
      </p:pic>
      <p:pic>
        <p:nvPicPr>
          <p:cNvPr id="74" name="Picture 73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0BCE34DB-3FAB-C296-6041-DEF64434B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91" y="883920"/>
            <a:ext cx="4422569" cy="2865120"/>
          </a:xfrm>
          <a:prstGeom prst="rect">
            <a:avLst/>
          </a:prstGeom>
        </p:spPr>
      </p:pic>
      <p:pic>
        <p:nvPicPr>
          <p:cNvPr id="76" name="Picture 75" descr="A diagram of a vacuum&#10;&#10;AI-generated content may be incorrect.">
            <a:extLst>
              <a:ext uri="{FF2B5EF4-FFF2-40B4-BE49-F238E27FC236}">
                <a16:creationId xmlns:a16="http://schemas.microsoft.com/office/drawing/2014/main" id="{D817AE84-2B2E-A801-DA68-F4D0F850B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477" r="8063" b="15136"/>
          <a:stretch/>
        </p:blipFill>
        <p:spPr>
          <a:xfrm>
            <a:off x="7696200" y="3836146"/>
            <a:ext cx="2928312" cy="24855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AA49E-C264-4FAE-9DEF-0DC78249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99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1725-C47B-D8D3-8450-E43E6AA8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4">
            <a:extLst>
              <a:ext uri="{FF2B5EF4-FFF2-40B4-BE49-F238E27FC236}">
                <a16:creationId xmlns:a16="http://schemas.microsoft.com/office/drawing/2014/main" id="{19E766FD-5440-B5AA-39D5-146CD217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37" y="0"/>
            <a:ext cx="11483340" cy="1294448"/>
          </a:xfrm>
        </p:spPr>
        <p:txBody>
          <a:bodyPr>
            <a:normAutofit/>
          </a:bodyPr>
          <a:lstStyle/>
          <a:p>
            <a:pPr algn="ctr"/>
            <a:r>
              <a:rPr lang="en-GB" b="1" noProof="0" dirty="0"/>
              <a:t>Gain error estimation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023AA85-5EDC-5386-4B98-C9CEF128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004240"/>
            <a:ext cx="7240588" cy="56481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8034C3-8454-224F-6784-8AACD8E28C73}"/>
              </a:ext>
            </a:extLst>
          </p:cNvPr>
          <p:cNvSpPr/>
          <p:nvPr/>
        </p:nvSpPr>
        <p:spPr>
          <a:xfrm flipH="1" flipV="1">
            <a:off x="5799667" y="1376219"/>
            <a:ext cx="796404" cy="4598933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6A5847-85D6-D32D-C6C9-C575576C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90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DE61E-86DF-5F6A-6E77-649DF269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83" t="6328" b="7054"/>
          <a:stretch/>
        </p:blipFill>
        <p:spPr>
          <a:xfrm>
            <a:off x="8601702" y="3269673"/>
            <a:ext cx="3488517" cy="27223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775A-ADE3-77E8-B470-98156F5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7" y="3117843"/>
            <a:ext cx="8939734" cy="30958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noProof="0" dirty="0"/>
          </a:p>
          <a:p>
            <a:pPr marL="457200" lvl="1" indent="0">
              <a:buNone/>
            </a:pPr>
            <a:endParaRPr lang="en-GB" noProof="0" dirty="0"/>
          </a:p>
          <a:p>
            <a:pPr marL="0" indent="0" algn="just">
              <a:buNone/>
            </a:pPr>
            <a:r>
              <a:rPr lang="en-GB" sz="4700" b="1" noProof="0" dirty="0"/>
              <a:t>  </a:t>
            </a:r>
            <a:r>
              <a:rPr lang="en-GB" sz="9300" b="1" noProof="0" dirty="0"/>
              <a:t>Outline :</a:t>
            </a:r>
          </a:p>
          <a:p>
            <a:pPr marL="0" indent="0" algn="just">
              <a:buNone/>
            </a:pPr>
            <a:endParaRPr lang="en-GB" sz="4700" b="1" noProof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6400" noProof="0" dirty="0"/>
              <a:t>Device (Flux tunable </a:t>
            </a:r>
            <a:r>
              <a:rPr lang="en-GB" sz="6400" noProof="0" dirty="0" err="1"/>
              <a:t>Jhosephson</a:t>
            </a:r>
            <a:r>
              <a:rPr lang="en-GB" sz="6400" noProof="0" dirty="0"/>
              <a:t> TWPA)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6400" noProof="0" dirty="0"/>
              <a:t>Our goal: 3-wave mixing two mode squeezing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6400" noProof="0" dirty="0"/>
              <a:t>Experimental setup and preliminary results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6400" noProof="0" dirty="0"/>
              <a:t>Conclusion and Perspective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3900" noProof="0" dirty="0"/>
          </a:p>
          <a:p>
            <a:pPr lvl="1">
              <a:buFont typeface="Wingdings" panose="05000000000000000000" pitchFamily="2" charset="2"/>
              <a:buChar char="§"/>
            </a:pPr>
            <a:endParaRPr lang="en-GB" sz="3900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4C300-D4DC-54E3-7922-F412EA42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0DE20-853B-39C9-FD3E-F64CBD2C5254}"/>
              </a:ext>
            </a:extLst>
          </p:cNvPr>
          <p:cNvSpPr txBox="1"/>
          <p:nvPr/>
        </p:nvSpPr>
        <p:spPr>
          <a:xfrm>
            <a:off x="388993" y="272470"/>
            <a:ext cx="12008971" cy="345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MOTIVATION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</a:rPr>
              <a:t>Why Two-mode Squeezing in TWPA ?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</a:rPr>
              <a:t>Ans: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Quantum enhanced detection in the microwave regime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		-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Improvement in dark matter detection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noProof="0" dirty="0">
                <a:solidFill>
                  <a:prstClr val="black"/>
                </a:solidFill>
                <a:latin typeface="Aptos" panose="02110004020202020204"/>
              </a:rPr>
              <a:t>		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Xiran Bai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 al.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Phys. Rev. Lett. 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134, 151006, 2025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		</a:t>
            </a:r>
            <a:r>
              <a:rPr lang="en-GB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 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K.M. Backes 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et al.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Nature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590, 238–242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2021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		-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Quantum communication/sensing protocols</a:t>
            </a:r>
          </a:p>
          <a:p>
            <a:pPr marR="0" lvl="1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0" i="0" noProof="0" dirty="0">
                <a:solidFill>
                  <a:srgbClr val="333333"/>
                </a:solidFill>
                <a:effectLst/>
                <a:latin typeface="+mj-lt"/>
              </a:rPr>
              <a:t>		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Mateo </a:t>
            </a:r>
            <a:r>
              <a:rPr lang="en-GB" sz="1400" b="1" i="0" noProof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Casariego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et al Quantum Sci. Technol.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8 023001,  2023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760E5-3B58-6B63-6232-CA801C0EB86B}"/>
              </a:ext>
            </a:extLst>
          </p:cNvPr>
          <p:cNvSpPr/>
          <p:nvPr/>
        </p:nvSpPr>
        <p:spPr>
          <a:xfrm>
            <a:off x="8562109" y="5926720"/>
            <a:ext cx="3488516" cy="365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X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C4ABEE-8F76-C520-FD54-93B4667FC116}"/>
              </a:ext>
            </a:extLst>
          </p:cNvPr>
          <p:cNvSpPr/>
          <p:nvPr/>
        </p:nvSpPr>
        <p:spPr>
          <a:xfrm rot="16200000">
            <a:off x="7216929" y="4400047"/>
            <a:ext cx="2444380" cy="365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5D95A-48E9-5D71-5D66-E510164D9FC2}"/>
              </a:ext>
            </a:extLst>
          </p:cNvPr>
          <p:cNvSpPr txBox="1"/>
          <p:nvPr/>
        </p:nvSpPr>
        <p:spPr>
          <a:xfrm>
            <a:off x="388993" y="1911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ADD1C-FD15-F56F-FC52-C2CACD40DC53}"/>
              </a:ext>
            </a:extLst>
          </p:cNvPr>
          <p:cNvSpPr txBox="1"/>
          <p:nvPr/>
        </p:nvSpPr>
        <p:spPr>
          <a:xfrm>
            <a:off x="8900386" y="2933392"/>
            <a:ext cx="37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/>
              <a:t>Example of vacuum squeezing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36454E-84CB-8A95-A042-936A61260271}"/>
                  </a:ext>
                </a:extLst>
              </p:cNvPr>
              <p:cNvSpPr txBox="1"/>
              <p:nvPr/>
            </p:nvSpPr>
            <p:spPr>
              <a:xfrm>
                <a:off x="10799545" y="3358629"/>
                <a:ext cx="1108509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GB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36454E-84CB-8A95-A042-936A61260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545" y="3358629"/>
                <a:ext cx="1108509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81E501-A8DA-3267-A71D-59030133BED0}"/>
                  </a:ext>
                </a:extLst>
              </p:cNvPr>
              <p:cNvSpPr txBox="1"/>
              <p:nvPr/>
            </p:nvSpPr>
            <p:spPr>
              <a:xfrm>
                <a:off x="10890499" y="3969430"/>
                <a:ext cx="926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GB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i="1" noProof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81E501-A8DA-3267-A71D-59030133B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499" y="3969430"/>
                <a:ext cx="926599" cy="276999"/>
              </a:xfrm>
              <a:prstGeom prst="rect">
                <a:avLst/>
              </a:prstGeom>
              <a:blipFill>
                <a:blip r:embed="rId5"/>
                <a:stretch>
                  <a:fillRect l="-5882" r="-522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A5815-3C97-1A86-B369-0C18EE0E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36FEE15-F922-3FAD-18B6-50C97F7A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03"/>
          <a:stretch/>
        </p:blipFill>
        <p:spPr>
          <a:xfrm>
            <a:off x="5568" y="782320"/>
            <a:ext cx="12180864" cy="59388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DD90B-D33A-45BC-FAE4-4DE5CA93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934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7CBBC-4D51-D1B3-5121-E2C03FCF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21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E612B-B351-D934-AACF-6D53ED8B3608}"/>
              </a:ext>
            </a:extLst>
          </p:cNvPr>
          <p:cNvSpPr txBox="1"/>
          <p:nvPr/>
        </p:nvSpPr>
        <p:spPr>
          <a:xfrm>
            <a:off x="2400916" y="267855"/>
            <a:ext cx="578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noProof="0" dirty="0"/>
              <a:t>TWPA GAIN at 3WM regime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A4F62-47C4-C2D9-110F-EE0B7A578CC7}"/>
              </a:ext>
            </a:extLst>
          </p:cNvPr>
          <p:cNvGrpSpPr/>
          <p:nvPr/>
        </p:nvGrpSpPr>
        <p:grpSpPr>
          <a:xfrm>
            <a:off x="425332" y="1330036"/>
            <a:ext cx="7157038" cy="4759225"/>
            <a:chOff x="3875713" y="1124124"/>
            <a:chExt cx="7977931" cy="5191213"/>
          </a:xfrm>
        </p:grpSpPr>
        <p:pic>
          <p:nvPicPr>
            <p:cNvPr id="7" name="Picture 6" descr="[TWPA 700_celIs 11.12] Users:ME AL PD IS &#10;17mA&amp;esto 3_11 22.40 (id: 6) &#10;N. Points:1001; Averages:¯l; Bandwidth: SOO.O kHz;PuÆp power: -9.7 asrn; Pump frequency: 8.4 GHz &#10;TWPA 700 1. &#10;—45 &#10;-50 &#10;-55 &#10;-60 &#10;a- -65 &#10;-70 &#10;-75 &#10;4.0 &#10;Pump ON &#10;Pump OFF &#10;4.4 &#10;4.1 &#10;4.2 &#10;4.3 &#10;Frequency [GHz] ">
              <a:extLst>
                <a:ext uri="{FF2B5EF4-FFF2-40B4-BE49-F238E27FC236}">
                  <a16:creationId xmlns:a16="http://schemas.microsoft.com/office/drawing/2014/main" id="{C478B4CA-70BE-04D4-0699-BA22BEBFC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3" t="14306" r="20322"/>
            <a:stretch/>
          </p:blipFill>
          <p:spPr bwMode="auto">
            <a:xfrm>
              <a:off x="3875713" y="1124124"/>
              <a:ext cx="7977931" cy="519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7CB56DC-A77D-A12B-15BD-DEBD6B8174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600" y="3171039"/>
              <a:ext cx="0" cy="1669409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dash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5">
                  <a:extLst>
                    <a:ext uri="{FF2B5EF4-FFF2-40B4-BE49-F238E27FC236}">
                      <a16:creationId xmlns:a16="http://schemas.microsoft.com/office/drawing/2014/main" id="{2C68107A-3147-DFBE-9755-E32FE581CF9A}"/>
                    </a:ext>
                  </a:extLst>
                </p:cNvPr>
                <p:cNvSpPr txBox="1"/>
                <p:nvPr/>
              </p:nvSpPr>
              <p:spPr>
                <a:xfrm>
                  <a:off x="7864678" y="2639691"/>
                  <a:ext cx="1093697" cy="4276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none" rtlCol="0">
                  <a:spAutoFit/>
                </a:bodyPr>
                <a:lstStyle>
                  <a:defPPr marL="0" marR="0" indent="0" algn="l" defTabSz="642899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1pPr>
                  <a:lvl2pPr marL="0" marR="0" indent="16072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2pPr>
                  <a:lvl3pPr marL="0" marR="0" indent="32144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3pPr>
                  <a:lvl4pPr marL="0" marR="0" indent="48217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4pPr>
                  <a:lvl5pPr marL="0" marR="0" indent="64289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5pPr>
                  <a:lvl6pPr marL="0" marR="0" indent="80362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6pPr>
                  <a:lvl7pPr marL="0" marR="0" indent="964348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7pPr>
                  <a:lvl8pPr marL="0" marR="0" indent="112507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8pPr>
                  <a:lvl9pPr marL="0" marR="0" indent="1285797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9pPr>
                </a:lstStyle>
                <a:p>
                  <a:pPr marL="0" marR="0" lvl="0" indent="0" algn="l" defTabSz="41074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𝑃𝑢𝑚𝑝</m:t>
                            </m:r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9" name="TextBox 5">
                  <a:extLst>
                    <a:ext uri="{FF2B5EF4-FFF2-40B4-BE49-F238E27FC236}">
                      <a16:creationId xmlns:a16="http://schemas.microsoft.com/office/drawing/2014/main" id="{2C68107A-3147-DFBE-9755-E32FE581C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678" y="2639691"/>
                  <a:ext cx="1093697" cy="427618"/>
                </a:xfrm>
                <a:prstGeom prst="rect">
                  <a:avLst/>
                </a:prstGeom>
                <a:blipFill>
                  <a:blip r:embed="rId3"/>
                  <a:stretch>
                    <a:fillRect l="-3106" b="-2031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7">
                  <a:extLst>
                    <a:ext uri="{FF2B5EF4-FFF2-40B4-BE49-F238E27FC236}">
                      <a16:creationId xmlns:a16="http://schemas.microsoft.com/office/drawing/2014/main" id="{0F6E5DE4-C394-234B-0E4C-501367619640}"/>
                    </a:ext>
                  </a:extLst>
                </p:cNvPr>
                <p:cNvSpPr txBox="1"/>
                <p:nvPr/>
              </p:nvSpPr>
              <p:spPr>
                <a:xfrm>
                  <a:off x="6222534" y="1198183"/>
                  <a:ext cx="945515" cy="4250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none" rtlCol="0">
                  <a:spAutoFit/>
                </a:bodyPr>
                <a:lstStyle>
                  <a:defPPr marL="0" marR="0" indent="0" algn="l" defTabSz="642899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1pPr>
                  <a:lvl2pPr marL="0" marR="0" indent="16072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2pPr>
                  <a:lvl3pPr marL="0" marR="0" indent="32144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3pPr>
                  <a:lvl4pPr marL="0" marR="0" indent="48217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4pPr>
                  <a:lvl5pPr marL="0" marR="0" indent="64289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5pPr>
                  <a:lvl6pPr marL="0" marR="0" indent="80362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6pPr>
                  <a:lvl7pPr marL="0" marR="0" indent="964348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7pPr>
                  <a:lvl8pPr marL="0" marR="0" indent="112507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8pPr>
                  <a:lvl9pPr marL="0" marR="0" indent="1285797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9pPr>
                </a:lstStyle>
                <a:p>
                  <a:pPr marL="0" marR="0" lvl="0" indent="0" algn="l" defTabSz="41074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𝑠𝑖𝑔𝑛𝑎𝑙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0" name="TextBox 7">
                  <a:extLst>
                    <a:ext uri="{FF2B5EF4-FFF2-40B4-BE49-F238E27FC236}">
                      <a16:creationId xmlns:a16="http://schemas.microsoft.com/office/drawing/2014/main" id="{0F6E5DE4-C394-234B-0E4C-501367619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534" y="1198183"/>
                  <a:ext cx="945515" cy="425053"/>
                </a:xfrm>
                <a:prstGeom prst="rect">
                  <a:avLst/>
                </a:prstGeom>
                <a:blipFill>
                  <a:blip r:embed="rId4"/>
                  <a:stretch>
                    <a:fillRect l="-2878" r="-719" b="-2031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8">
                  <a:extLst>
                    <a:ext uri="{FF2B5EF4-FFF2-40B4-BE49-F238E27FC236}">
                      <a16:creationId xmlns:a16="http://schemas.microsoft.com/office/drawing/2014/main" id="{2B0698D0-3DE6-5C88-202F-2F0976E82E4E}"/>
                    </a:ext>
                  </a:extLst>
                </p:cNvPr>
                <p:cNvSpPr txBox="1"/>
                <p:nvPr/>
              </p:nvSpPr>
              <p:spPr>
                <a:xfrm>
                  <a:off x="9055795" y="3754074"/>
                  <a:ext cx="812017" cy="4001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none" rtlCol="0">
                  <a:spAutoFit/>
                </a:bodyPr>
                <a:lstStyle>
                  <a:defPPr marL="0" marR="0" indent="0" algn="l" defTabSz="642899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1pPr>
                  <a:lvl2pPr marL="0" marR="0" indent="16072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2pPr>
                  <a:lvl3pPr marL="0" marR="0" indent="32144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3pPr>
                  <a:lvl4pPr marL="0" marR="0" indent="482175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4pPr>
                  <a:lvl5pPr marL="0" marR="0" indent="642899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5pPr>
                  <a:lvl6pPr marL="0" marR="0" indent="80362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6pPr>
                  <a:lvl7pPr marL="0" marR="0" indent="964348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7pPr>
                  <a:lvl8pPr marL="0" marR="0" indent="1125073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8pPr>
                  <a:lvl9pPr marL="0" marR="0" indent="1285797" algn="r" defTabSz="41074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265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defRPr>
                  </a:lvl9pPr>
                </a:lstStyle>
                <a:p>
                  <a:pPr marL="0" marR="0" lvl="0" indent="0" algn="l" defTabSz="41074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GB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  <a:sym typeface="Helvetica Light"/>
                              </a:rPr>
                              <m:t>𝑖𝑑𝑙𝑒𝑟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TextBox 8">
                  <a:extLst>
                    <a:ext uri="{FF2B5EF4-FFF2-40B4-BE49-F238E27FC236}">
                      <a16:creationId xmlns:a16="http://schemas.microsoft.com/office/drawing/2014/main" id="{2B0698D0-3DE6-5C88-202F-2F0976E82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5795" y="3754074"/>
                  <a:ext cx="812017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3333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C8CD7D-A2BA-4E56-E206-88CCB61E64DE}"/>
              </a:ext>
            </a:extLst>
          </p:cNvPr>
          <p:cNvSpPr txBox="1"/>
          <p:nvPr/>
        </p:nvSpPr>
        <p:spPr>
          <a:xfrm>
            <a:off x="7160491" y="1325949"/>
            <a:ext cx="2900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0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Pump at 8.4 GHz</a:t>
            </a:r>
          </a:p>
          <a:p>
            <a:pPr marL="0" marR="0" lvl="0" indent="0" algn="l" defTabSz="410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Pump power = -9.7 dBm</a:t>
            </a:r>
          </a:p>
          <a:p>
            <a:pPr marL="0" marR="0" lvl="0" indent="0" algn="l" defTabSz="410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Current = 1.17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4484DB3-9D53-57DE-5FB2-74EFCD353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010717"/>
                  </p:ext>
                </p:extLst>
              </p:nvPr>
            </p:nvGraphicFramePr>
            <p:xfrm>
              <a:off x="7582370" y="2645521"/>
              <a:ext cx="4257964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0052">
                      <a:extLst>
                        <a:ext uri="{9D8B030D-6E8A-4147-A177-3AD203B41FA5}">
                          <a16:colId xmlns:a16="http://schemas.microsoft.com/office/drawing/2014/main" val="1785645752"/>
                        </a:ext>
                      </a:extLst>
                    </a:gridCol>
                    <a:gridCol w="1687912">
                      <a:extLst>
                        <a:ext uri="{9D8B030D-6E8A-4147-A177-3AD203B41FA5}">
                          <a16:colId xmlns:a16="http://schemas.microsoft.com/office/drawing/2014/main" val="2156993451"/>
                        </a:ext>
                      </a:extLst>
                    </a:gridCol>
                  </a:tblGrid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742848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Pump frequency[GHz]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3330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Pump power[dBm]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-9.7(From generator)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103807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IF frequency[MHz]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6715654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System gain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445036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Logarithmic negativity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±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𝟎𝟓</m:t>
                                </m:r>
                                <m:r>
                                  <a:rPr lang="en-GB" sz="18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1464361"/>
                      </a:ext>
                    </a:extLst>
                  </a:tr>
                  <a:tr h="3626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Purity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0.72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6986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B4484DB3-9D53-57DE-5FB2-74EFCD3537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010717"/>
                  </p:ext>
                </p:extLst>
              </p:nvPr>
            </p:nvGraphicFramePr>
            <p:xfrm>
              <a:off x="7582370" y="2645521"/>
              <a:ext cx="4257964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0052">
                      <a:extLst>
                        <a:ext uri="{9D8B030D-6E8A-4147-A177-3AD203B41FA5}">
                          <a16:colId xmlns:a16="http://schemas.microsoft.com/office/drawing/2014/main" val="1785645752"/>
                        </a:ext>
                      </a:extLst>
                    </a:gridCol>
                    <a:gridCol w="1687912">
                      <a:extLst>
                        <a:ext uri="{9D8B030D-6E8A-4147-A177-3AD203B41FA5}">
                          <a16:colId xmlns:a16="http://schemas.microsoft.com/office/drawing/2014/main" val="215699345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PARAMETERS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7428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Pump frequency[GHz]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8.4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17333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Pump power[dBm]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-9.7(From generator)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71038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IF frequency[MHz]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67156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System gain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5445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Logarithmic negativity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53069" t="-583333" r="-1444" b="-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14643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Purity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0.72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46986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966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83B8D-1B40-C661-C260-148D4429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52E05-675E-1AC5-EB79-BF0EA1B3FF91}"/>
              </a:ext>
            </a:extLst>
          </p:cNvPr>
          <p:cNvSpPr txBox="1"/>
          <p:nvPr/>
        </p:nvSpPr>
        <p:spPr>
          <a:xfrm>
            <a:off x="-135467" y="939522"/>
            <a:ext cx="3581127" cy="379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0C6F7-0671-32B3-1034-E4E5961B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2" y="1437760"/>
            <a:ext cx="4686300" cy="800100"/>
          </a:xfrm>
          <a:prstGeom prst="rect">
            <a:avLst/>
          </a:prstGeom>
        </p:spPr>
      </p:pic>
      <p:sp>
        <p:nvSpPr>
          <p:cNvPr id="28" name="Title 4">
            <a:extLst>
              <a:ext uri="{FF2B5EF4-FFF2-40B4-BE49-F238E27FC236}">
                <a16:creationId xmlns:a16="http://schemas.microsoft.com/office/drawing/2014/main" id="{DA3381D1-A223-5743-49CD-CAB9F876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37" y="-137486"/>
            <a:ext cx="11483340" cy="1294448"/>
          </a:xfrm>
        </p:spPr>
        <p:txBody>
          <a:bodyPr>
            <a:normAutofit/>
          </a:bodyPr>
          <a:lstStyle/>
          <a:p>
            <a:pPr algn="ctr"/>
            <a:r>
              <a:rPr lang="en-GB" b="1" noProof="0" dirty="0"/>
              <a:t>Mathematical concept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2CF061-0D9E-BC35-FD2E-8366B7134895}"/>
              </a:ext>
            </a:extLst>
          </p:cNvPr>
          <p:cNvSpPr txBox="1"/>
          <p:nvPr/>
        </p:nvSpPr>
        <p:spPr>
          <a:xfrm>
            <a:off x="371371" y="3900448"/>
            <a:ext cx="113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/>
              <a:t>Purity,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06DCF-327F-A607-A391-474E6465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22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58B219-9C32-0238-A3BE-D27E6CFF68D0}"/>
                  </a:ext>
                </a:extLst>
              </p:cNvPr>
              <p:cNvSpPr txBox="1"/>
              <p:nvPr/>
            </p:nvSpPr>
            <p:spPr>
              <a:xfrm>
                <a:off x="3338492" y="3315651"/>
                <a:ext cx="2694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begChr m:val="["/>
                        <m:endChr m:val="]"/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b="0" noProof="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58B219-9C32-0238-A3BE-D27E6CFF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92" y="3315651"/>
                <a:ext cx="2694456" cy="276999"/>
              </a:xfrm>
              <a:prstGeom prst="rect">
                <a:avLst/>
              </a:prstGeom>
              <a:blipFill>
                <a:blip r:embed="rId3"/>
                <a:stretch>
                  <a:fillRect l="-3167" r="-22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21C695-8174-670B-6AFD-5CA5DF8B1CED}"/>
                  </a:ext>
                </a:extLst>
              </p:cNvPr>
              <p:cNvSpPr txBox="1"/>
              <p:nvPr/>
            </p:nvSpPr>
            <p:spPr>
              <a:xfrm>
                <a:off x="3092451" y="2297105"/>
                <a:ext cx="3359189" cy="10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noProof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 noProof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noProof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GB" b="0" i="1" noProof="0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 noProof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num>
                        <m:den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b="0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21C695-8174-670B-6AFD-5CA5DF8B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51" y="2297105"/>
                <a:ext cx="3359189" cy="1097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1AA78-2997-719E-F095-4DF1903C6AF6}"/>
                  </a:ext>
                </a:extLst>
              </p:cNvPr>
              <p:cNvSpPr txBox="1"/>
              <p:nvPr/>
            </p:nvSpPr>
            <p:spPr>
              <a:xfrm>
                <a:off x="6732770" y="2628849"/>
                <a:ext cx="2864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noProof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𝑑𝑒𝑡𝐶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1AA78-2997-719E-F095-4DF1903C6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70" y="2628849"/>
                <a:ext cx="2864759" cy="276999"/>
              </a:xfrm>
              <a:prstGeom prst="rect">
                <a:avLst/>
              </a:prstGeom>
              <a:blipFill>
                <a:blip r:embed="rId5"/>
                <a:stretch>
                  <a:fillRect l="-1489" r="-148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57936E-16BF-6435-0356-810626909AB4}"/>
                  </a:ext>
                </a:extLst>
              </p:cNvPr>
              <p:cNvSpPr txBox="1"/>
              <p:nvPr/>
            </p:nvSpPr>
            <p:spPr>
              <a:xfrm>
                <a:off x="4931862" y="1598527"/>
                <a:ext cx="98982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57936E-16BF-6435-0356-810626909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62" y="1598527"/>
                <a:ext cx="989823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6424E50-1FCF-D57C-66F3-35B3FD591985}"/>
              </a:ext>
            </a:extLst>
          </p:cNvPr>
          <p:cNvSpPr txBox="1"/>
          <p:nvPr/>
        </p:nvSpPr>
        <p:spPr>
          <a:xfrm>
            <a:off x="371371" y="2695217"/>
            <a:ext cx="290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 err="1"/>
              <a:t>Simplectic</a:t>
            </a:r>
            <a:r>
              <a:rPr lang="en-GB" b="1" noProof="0" dirty="0"/>
              <a:t> eigen value,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D4DD0-3A36-1098-CAB1-CD85EA515B6E}"/>
              </a:ext>
            </a:extLst>
          </p:cNvPr>
          <p:cNvSpPr txBox="1"/>
          <p:nvPr/>
        </p:nvSpPr>
        <p:spPr>
          <a:xfrm>
            <a:off x="371371" y="3277995"/>
            <a:ext cx="28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/>
              <a:t>Logarithmic Negativity,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BDAC-763A-7A9D-795C-245A4881B75C}"/>
                  </a:ext>
                </a:extLst>
              </p:cNvPr>
              <p:cNvSpPr txBox="1"/>
              <p:nvPr/>
            </p:nvSpPr>
            <p:spPr>
              <a:xfrm>
                <a:off x="1703808" y="3765262"/>
                <a:ext cx="111081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B8BDAC-763A-7A9D-795C-245A4881B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8" y="3765262"/>
                <a:ext cx="1110817" cy="57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AD2E9C0-7495-FAAD-C7FE-F8C91AAC41EA}"/>
              </a:ext>
            </a:extLst>
          </p:cNvPr>
          <p:cNvSpPr txBox="1"/>
          <p:nvPr/>
        </p:nvSpPr>
        <p:spPr>
          <a:xfrm>
            <a:off x="415763" y="4405990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noProof="0" dirty="0"/>
              <a:t>Collective quadrature,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F8DD34-20B6-AF21-29A0-C616AAFBBC26}"/>
                  </a:ext>
                </a:extLst>
              </p:cNvPr>
              <p:cNvSpPr txBox="1"/>
              <p:nvPr/>
            </p:nvSpPr>
            <p:spPr>
              <a:xfrm>
                <a:off x="3416607" y="4452156"/>
                <a:ext cx="1295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noProof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noProof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it-IT" b="0" i="0" noProof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GB" noProof="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noProof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it-IT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F8DD34-20B6-AF21-29A0-C616AAFBB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07" y="4452156"/>
                <a:ext cx="1295676" cy="276999"/>
              </a:xfrm>
              <a:prstGeom prst="rect">
                <a:avLst/>
              </a:prstGeom>
              <a:blipFill>
                <a:blip r:embed="rId8"/>
                <a:stretch>
                  <a:fillRect l="-4695" t="-26087" r="-12207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31D531-3672-42AC-3E2C-7517F656960B}"/>
                  </a:ext>
                </a:extLst>
              </p:cNvPr>
              <p:cNvSpPr txBox="1"/>
              <p:nvPr/>
            </p:nvSpPr>
            <p:spPr>
              <a:xfrm>
                <a:off x="4931862" y="4452156"/>
                <a:ext cx="1144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b="0" i="1" noProof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noProof="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noProof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31D531-3672-42AC-3E2C-7517F656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62" y="4452156"/>
                <a:ext cx="1144159" cy="276999"/>
              </a:xfrm>
              <a:prstGeom prst="rect">
                <a:avLst/>
              </a:prstGeom>
              <a:blipFill>
                <a:blip r:embed="rId9"/>
                <a:stretch>
                  <a:fillRect l="-7447" t="-26087" r="-23936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81D259-E054-31A9-5EC2-501CA9460976}"/>
                  </a:ext>
                </a:extLst>
              </p:cNvPr>
              <p:cNvSpPr txBox="1"/>
              <p:nvPr/>
            </p:nvSpPr>
            <p:spPr>
              <a:xfrm>
                <a:off x="439037" y="5136210"/>
                <a:ext cx="6889194" cy="589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noProof="0" dirty="0"/>
                  <a:t>Squeezing,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𝑆𝑞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  <m:sup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𝑙𝑜</m:t>
                    </m:r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⟩"/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  <m:sup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den>
                        </m:f>
                      </m:e>
                    </m:d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noProof="0" dirty="0"/>
                  <a:t> ( showing correlation)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81D259-E054-31A9-5EC2-501CA946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37" y="5136210"/>
                <a:ext cx="6889194" cy="589713"/>
              </a:xfrm>
              <a:prstGeom prst="rect">
                <a:avLst/>
              </a:prstGeom>
              <a:blipFill>
                <a:blip r:embed="rId10"/>
                <a:stretch>
                  <a:fillRect l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7CBAE2-0DA5-B52F-5C0F-C2332F46060D}"/>
                  </a:ext>
                </a:extLst>
              </p:cNvPr>
              <p:cNvSpPr txBox="1"/>
              <p:nvPr/>
            </p:nvSpPr>
            <p:spPr>
              <a:xfrm>
                <a:off x="6096000" y="1690987"/>
                <a:ext cx="1877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̂"/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7CBAE2-0DA5-B52F-5C0F-C2332F460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90987"/>
                <a:ext cx="1877502" cy="276999"/>
              </a:xfrm>
              <a:prstGeom prst="rect">
                <a:avLst/>
              </a:prstGeom>
              <a:blipFill>
                <a:blip r:embed="rId11"/>
                <a:stretch>
                  <a:fillRect t="-23913" r="-1980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3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F9FE9-A811-27C0-D737-DE08D8D76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1429251-1E29-D490-222D-1666148B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149538"/>
            <a:ext cx="9220199" cy="1208089"/>
          </a:xfrm>
        </p:spPr>
        <p:txBody>
          <a:bodyPr>
            <a:normAutofit/>
          </a:bodyPr>
          <a:lstStyle/>
          <a:p>
            <a:pPr algn="ctr"/>
            <a:r>
              <a:rPr lang="en-GB" b="1" noProof="0" dirty="0"/>
              <a:t>Quantum Noise Limited Amplification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7B8F3-3FBC-53CD-634E-1B8359D93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73" y="1602647"/>
            <a:ext cx="9402253" cy="47186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8EFF2F-9B73-EB91-62A8-D02C292C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576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B0D5-2A05-6267-C0DB-628B9F50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arison of a graph&#10;&#10;AI-generated content may be incorrect.">
            <a:extLst>
              <a:ext uri="{FF2B5EF4-FFF2-40B4-BE49-F238E27FC236}">
                <a16:creationId xmlns:a16="http://schemas.microsoft.com/office/drawing/2014/main" id="{B0366EEA-8BFA-0B9F-9E39-1DD58DA0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1"/>
          <a:stretch/>
        </p:blipFill>
        <p:spPr>
          <a:xfrm>
            <a:off x="6222124" y="2154621"/>
            <a:ext cx="5969876" cy="323375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3E4A30F-705C-23FE-28C6-9E253284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149538"/>
            <a:ext cx="9220199" cy="12080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noProof="0" dirty="0"/>
              <a:t>Quantum Noise Limited </a:t>
            </a:r>
            <a:r>
              <a:rPr lang="en-GB" b="1" noProof="0" dirty="0" err="1"/>
              <a:t>Amplification:Experimental</a:t>
            </a:r>
            <a:r>
              <a:rPr lang="en-GB" b="1" noProof="0" dirty="0"/>
              <a:t>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066BD3-1F81-E034-325E-C30975B1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24</a:t>
            </a:fld>
            <a:endParaRPr lang="en-GB" noProof="0" dirty="0"/>
          </a:p>
        </p:txBody>
      </p:sp>
      <p:pic>
        <p:nvPicPr>
          <p:cNvPr id="5" name="Picture 4" descr="A comparison of a graph&#10;&#10;AI-generated content may be incorrect.">
            <a:extLst>
              <a:ext uri="{FF2B5EF4-FFF2-40B4-BE49-F238E27FC236}">
                <a16:creationId xmlns:a16="http://schemas.microsoft.com/office/drawing/2014/main" id="{52990364-0049-040E-30B0-980193D6D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4"/>
          <a:stretch/>
        </p:blipFill>
        <p:spPr>
          <a:xfrm>
            <a:off x="141986" y="2248905"/>
            <a:ext cx="6300855" cy="2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35C6-1FEF-7FAF-6765-B02712F2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9A423CC-FD1F-AD51-220D-4E2B77C7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4" y="149538"/>
            <a:ext cx="9220199" cy="120808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noProof="0" dirty="0"/>
              <a:t>Quantum Noise Limited </a:t>
            </a:r>
            <a:r>
              <a:rPr lang="en-GB" b="1" noProof="0" dirty="0" err="1"/>
              <a:t>Amplification:Experimental</a:t>
            </a:r>
            <a:r>
              <a:rPr lang="en-GB" b="1" noProof="0" dirty="0"/>
              <a:t>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1F5FD-BBD0-2E7C-707D-A670CE32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25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B8330-676F-1E93-D230-9EAFC5F9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41" r="9568"/>
          <a:stretch/>
        </p:blipFill>
        <p:spPr>
          <a:xfrm>
            <a:off x="2219521" y="1357627"/>
            <a:ext cx="6525085" cy="53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2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DE3B9-F6C7-B8AF-E3A1-C57A7D6B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A9016-4DC7-27B1-E10E-D9CD0CC1A82F}"/>
              </a:ext>
            </a:extLst>
          </p:cNvPr>
          <p:cNvSpPr txBox="1"/>
          <p:nvPr/>
        </p:nvSpPr>
        <p:spPr>
          <a:xfrm>
            <a:off x="3759200" y="71120"/>
            <a:ext cx="5054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noProof="0" dirty="0"/>
              <a:t>Phase </a:t>
            </a:r>
            <a:r>
              <a:rPr lang="en-GB" sz="4000" b="1" noProof="0" dirty="0" err="1"/>
              <a:t>sensative</a:t>
            </a:r>
            <a:r>
              <a:rPr lang="en-GB" sz="4000" b="1" noProof="0" dirty="0"/>
              <a:t> gain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AA34C3-C5DA-0D34-40C6-E9148D4BC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/>
          <a:stretch/>
        </p:blipFill>
        <p:spPr bwMode="auto">
          <a:xfrm>
            <a:off x="5948257" y="1785672"/>
            <a:ext cx="5103395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BED02B8-AE92-0AC0-5168-0984B1EA1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/>
          <a:stretch/>
        </p:blipFill>
        <p:spPr bwMode="auto">
          <a:xfrm>
            <a:off x="414339" y="1700358"/>
            <a:ext cx="5414962" cy="39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66246-4A2A-5838-9514-184D961A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8952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B343-6DCB-00DB-C0F3-8CB8C0771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29A79-3C0B-0CB3-B588-5AF8CA75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27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10FD9-3A16-F53C-98F8-D83DF4E3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074" b="23852"/>
          <a:stretch/>
        </p:blipFill>
        <p:spPr>
          <a:xfrm>
            <a:off x="0" y="691238"/>
            <a:ext cx="11636865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28298-F6F3-5CB7-D515-EA2BD96E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65" t="25161" r="117"/>
          <a:stretch/>
        </p:blipFill>
        <p:spPr>
          <a:xfrm>
            <a:off x="416560" y="2702918"/>
            <a:ext cx="4508364" cy="401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CB9F23-8887-1298-F26C-660C584D8D4B}"/>
              </a:ext>
            </a:extLst>
          </p:cNvPr>
          <p:cNvSpPr txBox="1"/>
          <p:nvPr/>
        </p:nvSpPr>
        <p:spPr>
          <a:xfrm>
            <a:off x="3759200" y="71120"/>
            <a:ext cx="3656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noProof="0" dirty="0" err="1"/>
              <a:t>Non_zero</a:t>
            </a:r>
            <a:r>
              <a:rPr lang="en-GB" sz="4000" b="1" noProof="0" dirty="0"/>
              <a:t> 4WM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E3547-F537-2823-6465-85DA502B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22" t="3151" r="35567" b="85791"/>
          <a:stretch/>
        </p:blipFill>
        <p:spPr>
          <a:xfrm>
            <a:off x="5483725" y="3429000"/>
            <a:ext cx="5550036" cy="11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8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49E23-2CC5-A268-A38D-E5DF71EF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9C442-6521-B6CF-4062-648BAA28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28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1FF07-6DED-301C-63F4-ACA9D13C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15" y="2992096"/>
            <a:ext cx="5349385" cy="271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A87482-C3F2-B8E3-94B1-3560383A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5" y="205033"/>
            <a:ext cx="10059681" cy="23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6438DB-A196-2963-A0E6-F9AE79BE7913}"/>
              </a:ext>
            </a:extLst>
          </p:cNvPr>
          <p:cNvSpPr/>
          <p:nvPr/>
        </p:nvSpPr>
        <p:spPr>
          <a:xfrm>
            <a:off x="5016692" y="1157204"/>
            <a:ext cx="4470400" cy="7528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095DE-6025-F4FF-A229-B11B78537F4F}"/>
              </a:ext>
            </a:extLst>
          </p:cNvPr>
          <p:cNvSpPr/>
          <p:nvPr/>
        </p:nvSpPr>
        <p:spPr>
          <a:xfrm>
            <a:off x="7924800" y="2733964"/>
            <a:ext cx="3823855" cy="2466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B0C61-061F-7BB0-10F6-2ED5DA60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29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7F721-F467-609D-05D1-72BD89911C68}"/>
                  </a:ext>
                </a:extLst>
              </p:cNvPr>
              <p:cNvSpPr txBox="1"/>
              <p:nvPr/>
            </p:nvSpPr>
            <p:spPr>
              <a:xfrm>
                <a:off x="5210645" y="2595574"/>
                <a:ext cx="1108509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GB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sty m:val="p"/>
                        </m:rPr>
                        <a:rPr lang="en-GB" b="0" i="0" noProof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17F721-F467-609D-05D1-72BD89911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45" y="2595574"/>
                <a:ext cx="1108509" cy="524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615113C-10D2-E345-24E8-C9A59A42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7" y="1451099"/>
            <a:ext cx="4853865" cy="3337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683D-EDE7-0AC8-C471-D96E1DDC1E81}"/>
                  </a:ext>
                </a:extLst>
              </p:cNvPr>
              <p:cNvSpPr txBox="1"/>
              <p:nvPr/>
            </p:nvSpPr>
            <p:spPr>
              <a:xfrm>
                <a:off x="8188037" y="3248014"/>
                <a:ext cx="330051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sSubSup>
                                    <m:sSubSup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GB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GB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GB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a:rPr lang="en-GB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D1683D-EDE7-0AC8-C471-D96E1DDC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37" y="3248014"/>
                <a:ext cx="3300519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695A0-4B6F-7F07-B49D-EFCA7BAE4C3F}"/>
                  </a:ext>
                </a:extLst>
              </p:cNvPr>
              <p:cNvSpPr txBox="1"/>
              <p:nvPr/>
            </p:nvSpPr>
            <p:spPr>
              <a:xfrm>
                <a:off x="8321964" y="3953164"/>
                <a:ext cx="326281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noProof="0" dirty="0"/>
                  <a:t>Squeezing parameter,</a:t>
                </a:r>
                <a14:m>
                  <m:oMath xmlns:m="http://schemas.openxmlformats.org/officeDocument/2006/math">
                    <m:r>
                      <a:rPr lang="en-GB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noProof="0" dirty="0"/>
                  <a:t> =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C2695A0-4B6F-7F07-B49D-EFCA7BAE4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964" y="3953164"/>
                <a:ext cx="3262816" cy="380810"/>
              </a:xfrm>
              <a:prstGeom prst="rect">
                <a:avLst/>
              </a:prstGeom>
              <a:blipFill>
                <a:blip r:embed="rId5"/>
                <a:stretch>
                  <a:fillRect l="-1495" t="-3175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1DA9D-090A-B91E-383D-0AC7F48C5D20}"/>
                  </a:ext>
                </a:extLst>
              </p:cNvPr>
              <p:cNvSpPr txBox="1"/>
              <p:nvPr/>
            </p:nvSpPr>
            <p:spPr>
              <a:xfrm>
                <a:off x="8749146" y="4412425"/>
                <a:ext cx="1884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𝑇𝑊𝑃𝐴</m:t>
                          </m:r>
                        </m:sub>
                      </m:sSub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GB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1DA9D-090A-B91E-383D-0AC7F48C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46" y="4412425"/>
                <a:ext cx="1884298" cy="276999"/>
              </a:xfrm>
              <a:prstGeom prst="rect">
                <a:avLst/>
              </a:prstGeom>
              <a:blipFill>
                <a:blip r:embed="rId6"/>
                <a:stretch>
                  <a:fillRect l="-2589" t="-2222" r="-420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609C700-116F-C4CD-5269-2FB884B1167C}"/>
              </a:ext>
            </a:extLst>
          </p:cNvPr>
          <p:cNvSpPr/>
          <p:nvPr/>
        </p:nvSpPr>
        <p:spPr>
          <a:xfrm>
            <a:off x="8646391" y="2531600"/>
            <a:ext cx="2380672" cy="4480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noProof="0" dirty="0"/>
              <a:t>Two-mode squeezing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B2E0D-DA35-EB42-50EA-98439CB7D450}"/>
                  </a:ext>
                </a:extLst>
              </p:cNvPr>
              <p:cNvSpPr txBox="1"/>
              <p:nvPr/>
            </p:nvSpPr>
            <p:spPr>
              <a:xfrm>
                <a:off x="5210645" y="1330697"/>
                <a:ext cx="4480650" cy="669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𝑆𝑞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|0⟩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|0⟩</m:t>
                        </m:r>
                      </m:e>
                      <m: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𝑐𝑜𝑠h𝑟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noProof="0" smtClean="0">
                                    <a:latin typeface="Cambria Math" panose="02040503050406030204" pitchFamily="18" charset="0"/>
                                  </a:rPr>
                                  <m:t>𝑡𝑎𝑛h𝑟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GB" b="0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B2E0D-DA35-EB42-50EA-98439CB7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45" y="1330697"/>
                <a:ext cx="4480650" cy="669607"/>
              </a:xfrm>
              <a:prstGeom prst="rect">
                <a:avLst/>
              </a:prstGeom>
              <a:blipFill>
                <a:blip r:embed="rId7"/>
                <a:stretch>
                  <a:fillRect l="-2449" t="-63636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CD910F7-762F-8BC4-80F7-D828B6784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8822" y="5624367"/>
            <a:ext cx="8713574" cy="10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5DA35F8-CF95-CC71-5ECD-4122E4B5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1" y="-84313"/>
            <a:ext cx="11656291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Josephson Traveling Wave Parametric Amplifier (JTWPA)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3675A43-F789-108E-CB46-B4E44F98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66" t="1" r="40009" b="65747"/>
          <a:stretch/>
        </p:blipFill>
        <p:spPr>
          <a:xfrm>
            <a:off x="1430266" y="1421570"/>
            <a:ext cx="4635221" cy="1375339"/>
          </a:xfrm>
          <a:prstGeom prst="rect">
            <a:avLst/>
          </a:prstGeom>
        </p:spPr>
      </p:pic>
      <p:pic>
        <p:nvPicPr>
          <p:cNvPr id="55" name="Picture 2" descr="Capacitor, capacitor symbol, ceramic capacitor icon - Download on Iconfinder">
            <a:extLst>
              <a:ext uri="{FF2B5EF4-FFF2-40B4-BE49-F238E27FC236}">
                <a16:creationId xmlns:a16="http://schemas.microsoft.com/office/drawing/2014/main" id="{C057EA7F-DB1B-6100-F43B-205EE888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9836" y="5284847"/>
            <a:ext cx="1058028" cy="10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762DBC29-AEFE-F727-DD64-85446F479E8E}"/>
              </a:ext>
            </a:extLst>
          </p:cNvPr>
          <p:cNvGrpSpPr/>
          <p:nvPr/>
        </p:nvGrpSpPr>
        <p:grpSpPr>
          <a:xfrm>
            <a:off x="1071701" y="2714195"/>
            <a:ext cx="9171828" cy="1940355"/>
            <a:chOff x="347133" y="2762229"/>
            <a:chExt cx="9171828" cy="19403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D0BC07-6D41-9478-6042-69E2E59C1583}"/>
                </a:ext>
              </a:extLst>
            </p:cNvPr>
            <p:cNvGrpSpPr/>
            <p:nvPr/>
          </p:nvGrpSpPr>
          <p:grpSpPr>
            <a:xfrm>
              <a:off x="1553631" y="2844799"/>
              <a:ext cx="389468" cy="392224"/>
              <a:chOff x="1515532" y="2455333"/>
              <a:chExt cx="389468" cy="392224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BD22215-E293-1895-0ED1-FE542B40F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1658A32-B3F7-377B-5828-A012FE224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532" y="2480733"/>
                <a:ext cx="381001" cy="338667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F513FF-1010-1B20-34FE-D98879485DE1}"/>
                </a:ext>
              </a:extLst>
            </p:cNvPr>
            <p:cNvGrpSpPr/>
            <p:nvPr/>
          </p:nvGrpSpPr>
          <p:grpSpPr>
            <a:xfrm>
              <a:off x="2305046" y="2858974"/>
              <a:ext cx="410635" cy="392224"/>
              <a:chOff x="1507066" y="2455333"/>
              <a:chExt cx="410635" cy="39222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B646BD2-1B38-700A-96EF-03E75FFAE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99988A7-D25A-DF83-0639-5753B85A43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7066" y="2466558"/>
                <a:ext cx="410635" cy="380999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EC88F8F-929C-392F-FC88-51DCDFA9392D}"/>
                </a:ext>
              </a:extLst>
            </p:cNvPr>
            <p:cNvGrpSpPr/>
            <p:nvPr/>
          </p:nvGrpSpPr>
          <p:grpSpPr>
            <a:xfrm>
              <a:off x="3086095" y="2816642"/>
              <a:ext cx="410636" cy="420381"/>
              <a:chOff x="1494364" y="2455333"/>
              <a:chExt cx="410636" cy="42038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0FE1E7-A0BE-3E63-2930-1B2BA48A6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90701FC-B47B-66BB-F8C9-0E347AAFCE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4364" y="2455333"/>
                <a:ext cx="410636" cy="420381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38A964-B1A4-D020-407B-2206FFE66274}"/>
                </a:ext>
              </a:extLst>
            </p:cNvPr>
            <p:cNvGrpSpPr/>
            <p:nvPr/>
          </p:nvGrpSpPr>
          <p:grpSpPr>
            <a:xfrm>
              <a:off x="3901012" y="2816642"/>
              <a:ext cx="389467" cy="403642"/>
              <a:chOff x="1515533" y="2443915"/>
              <a:chExt cx="389467" cy="40364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CB498C-E598-654B-7D86-3504805B4B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4F5FF8F-4910-DF80-BAA1-750D7C953E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533" y="2443915"/>
                <a:ext cx="389467" cy="397740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5FF975-5AA0-A000-51EE-F21E3AAC5748}"/>
                </a:ext>
              </a:extLst>
            </p:cNvPr>
            <p:cNvCxnSpPr/>
            <p:nvPr/>
          </p:nvCxnSpPr>
          <p:spPr>
            <a:xfrm flipV="1">
              <a:off x="1193800" y="3024172"/>
              <a:ext cx="3285067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DF5A39-A5ED-A1AD-8C13-5A79F7843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1942" y="3021221"/>
              <a:ext cx="2600791" cy="0"/>
            </a:xfrm>
            <a:prstGeom prst="line">
              <a:avLst/>
            </a:prstGeom>
            <a:ln w="38100">
              <a:prstDash val="dash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F02D27-FF8E-FC4E-FB2D-84315C8BFE79}"/>
                </a:ext>
              </a:extLst>
            </p:cNvPr>
            <p:cNvCxnSpPr>
              <a:cxnSpLocks/>
            </p:cNvCxnSpPr>
            <p:nvPr/>
          </p:nvCxnSpPr>
          <p:spPr>
            <a:xfrm>
              <a:off x="7094938" y="3013355"/>
              <a:ext cx="1574929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C64AAA-1256-EAFB-CA88-357CAC4BA9AC}"/>
                </a:ext>
              </a:extLst>
            </p:cNvPr>
            <p:cNvGrpSpPr/>
            <p:nvPr/>
          </p:nvGrpSpPr>
          <p:grpSpPr>
            <a:xfrm>
              <a:off x="8085666" y="2819593"/>
              <a:ext cx="389468" cy="392224"/>
              <a:chOff x="1515532" y="2455333"/>
              <a:chExt cx="389468" cy="39222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C712FE9-97E7-8583-F6C3-E8233EB330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8CE5B01-4996-69FA-315B-6190608AB2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532" y="2480733"/>
                <a:ext cx="381001" cy="338667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55B533-57D8-CCE4-7033-33BA97747DC7}"/>
                </a:ext>
              </a:extLst>
            </p:cNvPr>
            <p:cNvGrpSpPr/>
            <p:nvPr/>
          </p:nvGrpSpPr>
          <p:grpSpPr>
            <a:xfrm>
              <a:off x="7241709" y="2816642"/>
              <a:ext cx="389468" cy="392224"/>
              <a:chOff x="1515532" y="2455333"/>
              <a:chExt cx="389468" cy="39222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0D49A3F-6BC8-F5A3-CEAA-9725CD45D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533" y="2455333"/>
                <a:ext cx="389467" cy="392224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935B80D-AE0C-2B4E-B0B6-16BE9E4638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532" y="2480733"/>
                <a:ext cx="381001" cy="338667"/>
              </a:xfrm>
              <a:prstGeom prst="line">
                <a:avLst/>
              </a:prstGeom>
              <a:ln w="571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 descr="Capacitor, capacitor symbol, ceramic capacitor icon - Download on Iconfinder">
              <a:extLst>
                <a:ext uri="{FF2B5EF4-FFF2-40B4-BE49-F238E27FC236}">
                  <a16:creationId xmlns:a16="http://schemas.microsoft.com/office/drawing/2014/main" id="{A3B5F610-2573-3D57-BC8F-699BB2E83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86592" y="3011375"/>
              <a:ext cx="1058028" cy="10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apacitor, capacitor symbol, ceramic capacitor icon - Download on Iconfinder">
              <a:extLst>
                <a:ext uri="{FF2B5EF4-FFF2-40B4-BE49-F238E27FC236}">
                  <a16:creationId xmlns:a16="http://schemas.microsoft.com/office/drawing/2014/main" id="{8BBEE639-C7A9-ED4F-17EE-85EDCCF56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65207" y="3011376"/>
              <a:ext cx="1058028" cy="10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apacitor, capacitor symbol, ceramic capacitor icon - Download on Iconfinder">
              <a:extLst>
                <a:ext uri="{FF2B5EF4-FFF2-40B4-BE49-F238E27FC236}">
                  <a16:creationId xmlns:a16="http://schemas.microsoft.com/office/drawing/2014/main" id="{CD0AB519-17E6-18C3-9154-46A8E2B13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97645" y="2987297"/>
              <a:ext cx="1058028" cy="10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apacitor, capacitor symbol, ceramic capacitor icon - Download on Iconfinder">
              <a:extLst>
                <a:ext uri="{FF2B5EF4-FFF2-40B4-BE49-F238E27FC236}">
                  <a16:creationId xmlns:a16="http://schemas.microsoft.com/office/drawing/2014/main" id="{909073B5-6867-2F7A-A244-0FE97F1AE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77423" y="3016449"/>
              <a:ext cx="1058028" cy="10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apacitor, capacitor symbol, ceramic capacitor icon - Download on Iconfinder">
              <a:extLst>
                <a:ext uri="{FF2B5EF4-FFF2-40B4-BE49-F238E27FC236}">
                  <a16:creationId xmlns:a16="http://schemas.microsoft.com/office/drawing/2014/main" id="{5DBC63DB-E4F9-90A6-084A-031498B13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43768" y="2995313"/>
              <a:ext cx="1058028" cy="10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AB0FA191-FEAF-3647-D6BD-10DCFB145D99}"/>
                </a:ext>
              </a:extLst>
            </p:cNvPr>
            <p:cNvSpPr/>
            <p:nvPr/>
          </p:nvSpPr>
          <p:spPr>
            <a:xfrm rot="16200000">
              <a:off x="473376" y="2635986"/>
              <a:ext cx="585714" cy="8382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39A2A068-A09D-DD3C-5A9C-54EB528C2D01}"/>
                </a:ext>
              </a:extLst>
            </p:cNvPr>
            <p:cNvSpPr/>
            <p:nvPr/>
          </p:nvSpPr>
          <p:spPr>
            <a:xfrm rot="5400000">
              <a:off x="8807004" y="2635986"/>
              <a:ext cx="585714" cy="83820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49" name="Picture 6" descr="What is Ground in Electronic Circuits?">
              <a:extLst>
                <a:ext uri="{FF2B5EF4-FFF2-40B4-BE49-F238E27FC236}">
                  <a16:creationId xmlns:a16="http://schemas.microsoft.com/office/drawing/2014/main" id="{DE8F3594-2D85-2A8D-29B1-5E3C3222BD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/>
            <a:stretch/>
          </p:blipFill>
          <p:spPr bwMode="auto">
            <a:xfrm>
              <a:off x="1655253" y="4012730"/>
              <a:ext cx="920706" cy="68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What is Ground in Electronic Circuits?">
              <a:extLst>
                <a:ext uri="{FF2B5EF4-FFF2-40B4-BE49-F238E27FC236}">
                  <a16:creationId xmlns:a16="http://schemas.microsoft.com/office/drawing/2014/main" id="{B3430215-FE91-764B-6159-8DB00D10B5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/>
            <a:stretch/>
          </p:blipFill>
          <p:spPr bwMode="auto">
            <a:xfrm>
              <a:off x="2436169" y="4004789"/>
              <a:ext cx="920706" cy="68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What is Ground in Electronic Circuits?">
              <a:extLst>
                <a:ext uri="{FF2B5EF4-FFF2-40B4-BE49-F238E27FC236}">
                  <a16:creationId xmlns:a16="http://schemas.microsoft.com/office/drawing/2014/main" id="{0427D240-FCB8-593A-1A95-5DADF9D802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/>
            <a:stretch/>
          </p:blipFill>
          <p:spPr bwMode="auto">
            <a:xfrm>
              <a:off x="3239012" y="4012730"/>
              <a:ext cx="920706" cy="68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What is Ground in Electronic Circuits?">
              <a:extLst>
                <a:ext uri="{FF2B5EF4-FFF2-40B4-BE49-F238E27FC236}">
                  <a16:creationId xmlns:a16="http://schemas.microsoft.com/office/drawing/2014/main" id="{400B1798-51FC-B144-A7AD-2C96813F2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/>
            <a:stretch/>
          </p:blipFill>
          <p:spPr bwMode="auto">
            <a:xfrm>
              <a:off x="6666306" y="3969103"/>
              <a:ext cx="920706" cy="68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What is Ground in Electronic Circuits?">
              <a:extLst>
                <a:ext uri="{FF2B5EF4-FFF2-40B4-BE49-F238E27FC236}">
                  <a16:creationId xmlns:a16="http://schemas.microsoft.com/office/drawing/2014/main" id="{265152A7-A6D8-9509-D03D-900741127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06"/>
            <a:stretch/>
          </p:blipFill>
          <p:spPr bwMode="auto">
            <a:xfrm>
              <a:off x="7412429" y="3934765"/>
              <a:ext cx="920706" cy="68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799F19-4850-71B8-A52D-ACC2FC6CE032}"/>
                </a:ext>
              </a:extLst>
            </p:cNvPr>
            <p:cNvSpPr txBox="1"/>
            <p:nvPr/>
          </p:nvSpPr>
          <p:spPr>
            <a:xfrm>
              <a:off x="8718427" y="2891718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50 Ω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1395A0-A2CC-DD74-6406-BBE64869EC02}"/>
                </a:ext>
              </a:extLst>
            </p:cNvPr>
            <p:cNvSpPr txBox="1"/>
            <p:nvPr/>
          </p:nvSpPr>
          <p:spPr>
            <a:xfrm>
              <a:off x="510606" y="2877259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noProof="0" dirty="0"/>
                <a:t>50 Ω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5BC546C-E9EA-4D97-33F0-9913EC43E8B0}"/>
              </a:ext>
            </a:extLst>
          </p:cNvPr>
          <p:cNvSpPr txBox="1"/>
          <p:nvPr/>
        </p:nvSpPr>
        <p:spPr>
          <a:xfrm>
            <a:off x="1114043" y="635658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Josephson Junction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845376-739C-7E99-EE65-5535D212802F}"/>
              </a:ext>
            </a:extLst>
          </p:cNvPr>
          <p:cNvSpPr txBox="1"/>
          <p:nvPr/>
        </p:nvSpPr>
        <p:spPr>
          <a:xfrm>
            <a:off x="5067901" y="6401570"/>
            <a:ext cx="22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Ground Capacitance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420BC721-D3D9-8063-1CBC-96FE0AD0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3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432A57-5CB7-4456-173E-2635F833246A}"/>
                  </a:ext>
                </a:extLst>
              </p:cNvPr>
              <p:cNvSpPr txBox="1"/>
              <p:nvPr/>
            </p:nvSpPr>
            <p:spPr>
              <a:xfrm>
                <a:off x="6094476" y="1949084"/>
                <a:ext cx="11362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GB" sz="32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432A57-5CB7-4456-173E-2635F8332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76" y="1949084"/>
                <a:ext cx="11362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E0DF11A-9A4B-6937-58B7-69A382503E02}"/>
              </a:ext>
            </a:extLst>
          </p:cNvPr>
          <p:cNvGrpSpPr/>
          <p:nvPr/>
        </p:nvGrpSpPr>
        <p:grpSpPr>
          <a:xfrm>
            <a:off x="1695794" y="5371277"/>
            <a:ext cx="615054" cy="591023"/>
            <a:chOff x="1515533" y="2443915"/>
            <a:chExt cx="389467" cy="4036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7DE3C38-1E24-AD0F-C49D-AAFB878F86BB}"/>
                </a:ext>
              </a:extLst>
            </p:cNvPr>
            <p:cNvCxnSpPr>
              <a:cxnSpLocks/>
            </p:cNvCxnSpPr>
            <p:nvPr/>
          </p:nvCxnSpPr>
          <p:spPr>
            <a:xfrm>
              <a:off x="1515533" y="2455333"/>
              <a:ext cx="389467" cy="392224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9D4E3A-A540-C1DF-E583-A4F47F502C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5533" y="2443915"/>
              <a:ext cx="389467" cy="397740"/>
            </a:xfrm>
            <a:prstGeom prst="line">
              <a:avLst/>
            </a:prstGeom>
            <a:ln w="571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185445-8C1B-3ED4-660D-2EB3054FF319}"/>
              </a:ext>
            </a:extLst>
          </p:cNvPr>
          <p:cNvSpPr txBox="1"/>
          <p:nvPr/>
        </p:nvSpPr>
        <p:spPr>
          <a:xfrm>
            <a:off x="7009269" y="5062398"/>
            <a:ext cx="5515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J. </a:t>
            </a:r>
            <a:r>
              <a:rPr lang="en-GB" sz="1400" b="1" i="0" noProof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Aumentado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et al.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IEEE Microwave Magazine, 21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, 2020</a:t>
            </a:r>
            <a:endParaRPr lang="en-GB" sz="1400" b="1" noProof="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98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35F5C-9591-E506-BD19-F5FFE6995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5760CDD7-C361-5DE2-20FC-4A8EF8BB3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7" name="Slide Number Placeholder 116">
            <a:extLst>
              <a:ext uri="{FF2B5EF4-FFF2-40B4-BE49-F238E27FC236}">
                <a16:creationId xmlns:a16="http://schemas.microsoft.com/office/drawing/2014/main" id="{55471DC9-3B9D-CC5E-B919-B51658C4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836" y="6356350"/>
            <a:ext cx="2743200" cy="365125"/>
          </a:xfrm>
        </p:spPr>
        <p:txBody>
          <a:bodyPr/>
          <a:lstStyle/>
          <a:p>
            <a:fld id="{1BB32FE5-893A-4963-9141-5B3FDAEA4CC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EDCE0-AFF2-2026-0F3C-066C1C2A6363}"/>
              </a:ext>
            </a:extLst>
          </p:cNvPr>
          <p:cNvSpPr txBox="1"/>
          <p:nvPr/>
        </p:nvSpPr>
        <p:spPr>
          <a:xfrm>
            <a:off x="3224" y="1546159"/>
            <a:ext cx="682494" cy="331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Pump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F962F4-1F92-AF54-4BBD-D553EC878005}"/>
              </a:ext>
            </a:extLst>
          </p:cNvPr>
          <p:cNvSpPr/>
          <p:nvPr/>
        </p:nvSpPr>
        <p:spPr>
          <a:xfrm>
            <a:off x="1963185" y="1184040"/>
            <a:ext cx="1660415" cy="214162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noProof="0" dirty="0">
                <a:solidFill>
                  <a:schemeClr val="bg1"/>
                </a:solidFill>
              </a:rPr>
              <a:t>Non-linear medium </a:t>
            </a:r>
          </a:p>
          <a:p>
            <a:pPr algn="ctr"/>
            <a:r>
              <a:rPr lang="en-GB" sz="2400" noProof="0" dirty="0">
                <a:solidFill>
                  <a:schemeClr val="bg1"/>
                </a:solidFill>
              </a:rPr>
              <a:t>(TWPA)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164EC3-4E8A-23E8-7CED-E71EAC595EF9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3595311" y="2450294"/>
            <a:ext cx="1250164" cy="6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785054-9EC8-BD4A-B401-9BE399BEF9B6}"/>
              </a:ext>
            </a:extLst>
          </p:cNvPr>
          <p:cNvCxnSpPr>
            <a:cxnSpLocks/>
          </p:cNvCxnSpPr>
          <p:nvPr/>
        </p:nvCxnSpPr>
        <p:spPr>
          <a:xfrm>
            <a:off x="3641151" y="3014696"/>
            <a:ext cx="9429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EC0A5D2-191E-D68E-9009-B7569A621426}"/>
              </a:ext>
            </a:extLst>
          </p:cNvPr>
          <p:cNvSpPr txBox="1"/>
          <p:nvPr/>
        </p:nvSpPr>
        <p:spPr>
          <a:xfrm>
            <a:off x="4845475" y="2265628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5C3078-E137-37BE-F56C-C12CF19F0CF6}"/>
              </a:ext>
            </a:extLst>
          </p:cNvPr>
          <p:cNvSpPr txBox="1"/>
          <p:nvPr/>
        </p:nvSpPr>
        <p:spPr>
          <a:xfrm>
            <a:off x="4650130" y="283003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>
                <a:solidFill>
                  <a:srgbClr val="FF0000"/>
                </a:solidFill>
              </a:rPr>
              <a:t>Idler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479B32-AE03-5894-62F6-9192C58D63DC}"/>
              </a:ext>
            </a:extLst>
          </p:cNvPr>
          <p:cNvCxnSpPr>
            <a:cxnSpLocks/>
          </p:cNvCxnSpPr>
          <p:nvPr/>
        </p:nvCxnSpPr>
        <p:spPr>
          <a:xfrm>
            <a:off x="714910" y="1775557"/>
            <a:ext cx="12667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185B86-B35A-EBBC-8334-D9C330DFB461}"/>
              </a:ext>
            </a:extLst>
          </p:cNvPr>
          <p:cNvCxnSpPr>
            <a:cxnSpLocks/>
          </p:cNvCxnSpPr>
          <p:nvPr/>
        </p:nvCxnSpPr>
        <p:spPr>
          <a:xfrm>
            <a:off x="1114776" y="2450295"/>
            <a:ext cx="8484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E83AC8E-F5C5-5032-F7B9-D059D19E8DD7}"/>
              </a:ext>
            </a:extLst>
          </p:cNvPr>
          <p:cNvSpPr txBox="1"/>
          <p:nvPr/>
        </p:nvSpPr>
        <p:spPr>
          <a:xfrm>
            <a:off x="290417" y="226562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762651-6593-D4CE-E7DB-73419CDDE807}"/>
              </a:ext>
            </a:extLst>
          </p:cNvPr>
          <p:cNvCxnSpPr>
            <a:cxnSpLocks/>
          </p:cNvCxnSpPr>
          <p:nvPr/>
        </p:nvCxnSpPr>
        <p:spPr>
          <a:xfrm>
            <a:off x="3649644" y="1775557"/>
            <a:ext cx="12667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5C6355D-7AA7-626D-B574-329D34EDA9AD}"/>
              </a:ext>
            </a:extLst>
          </p:cNvPr>
          <p:cNvSpPr txBox="1"/>
          <p:nvPr/>
        </p:nvSpPr>
        <p:spPr>
          <a:xfrm>
            <a:off x="4895873" y="1561378"/>
            <a:ext cx="682494" cy="331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Pump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1D233B-6E82-A277-ADB1-E65169599000}"/>
                  </a:ext>
                </a:extLst>
              </p:cNvPr>
              <p:cNvSpPr txBox="1"/>
              <p:nvPr/>
            </p:nvSpPr>
            <p:spPr>
              <a:xfrm>
                <a:off x="5567314" y="1606386"/>
                <a:ext cx="48449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1D233B-6E82-A277-ADB1-E6516959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4" y="1606386"/>
                <a:ext cx="484492" cy="298415"/>
              </a:xfrm>
              <a:prstGeom prst="rect">
                <a:avLst/>
              </a:prstGeom>
              <a:blipFill>
                <a:blip r:embed="rId4"/>
                <a:stretch>
                  <a:fillRect l="-17500" t="-2083" r="-17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1CC474-FC8C-BF83-64BE-02A8F93A0599}"/>
                  </a:ext>
                </a:extLst>
              </p:cNvPr>
              <p:cNvSpPr txBox="1"/>
              <p:nvPr/>
            </p:nvSpPr>
            <p:spPr>
              <a:xfrm>
                <a:off x="5607621" y="2311795"/>
                <a:ext cx="461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noProof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1CC474-FC8C-BF83-64BE-02A8F93A0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21" y="2311795"/>
                <a:ext cx="461858" cy="276999"/>
              </a:xfrm>
              <a:prstGeom prst="rect">
                <a:avLst/>
              </a:prstGeom>
              <a:blipFill>
                <a:blip r:embed="rId5"/>
                <a:stretch>
                  <a:fillRect l="-18421" t="-2174" r="-1973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FC71A9-F5D9-B58A-49B0-BF1BE197DFEA}"/>
                  </a:ext>
                </a:extLst>
              </p:cNvPr>
              <p:cNvSpPr txBox="1"/>
              <p:nvPr/>
            </p:nvSpPr>
            <p:spPr>
              <a:xfrm>
                <a:off x="5305528" y="2873143"/>
                <a:ext cx="441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noProof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FC71A9-F5D9-B58A-49B0-BF1BE197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28" y="2873143"/>
                <a:ext cx="441723" cy="276999"/>
              </a:xfrm>
              <a:prstGeom prst="rect">
                <a:avLst/>
              </a:prstGeom>
              <a:blipFill>
                <a:blip r:embed="rId6"/>
                <a:stretch>
                  <a:fillRect l="-19178" t="-2174" r="-1917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2C9B764-57E6-4B73-DA51-08DD9332E736}"/>
              </a:ext>
            </a:extLst>
          </p:cNvPr>
          <p:cNvSpPr/>
          <p:nvPr/>
        </p:nvSpPr>
        <p:spPr>
          <a:xfrm>
            <a:off x="87928" y="3570857"/>
            <a:ext cx="2873376" cy="2006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D75F48-198A-429F-E24D-DAAB81D93F14}"/>
                  </a:ext>
                </a:extLst>
              </p:cNvPr>
              <p:cNvSpPr txBox="1"/>
              <p:nvPr/>
            </p:nvSpPr>
            <p:spPr>
              <a:xfrm>
                <a:off x="332707" y="4211513"/>
                <a:ext cx="2309222" cy="1327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2000" b="1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000" b="1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sz="2000" b="1" i="1" noProof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sz="2000" b="1" i="1" noProof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1" noProof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000" b="1" i="1" noProof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GB" sz="2000" b="1" i="1" noProof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𝒉𝒄</m:t>
                      </m:r>
                    </m:oMath>
                  </m:oMathPara>
                </a14:m>
                <a:endParaRPr lang="en-GB" sz="2000" b="1" noProof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GB" sz="2000" b="1" noProof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GB" sz="2000" b="1" noProof="0" dirty="0"/>
              </a:p>
              <a:p>
                <a:pPr algn="ctr"/>
                <a:endParaRPr lang="en-GB" noProof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D75F48-198A-429F-E24D-DAAB81D93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7" y="4211513"/>
                <a:ext cx="2309222" cy="1327415"/>
              </a:xfrm>
              <a:prstGeom prst="rect">
                <a:avLst/>
              </a:prstGeom>
              <a:blipFill>
                <a:blip r:embed="rId7"/>
                <a:stretch>
                  <a:fillRect l="-2381" t="-459" r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B70E4C8-F27C-0BE9-7165-47F12672417F}"/>
              </a:ext>
            </a:extLst>
          </p:cNvPr>
          <p:cNvSpPr txBox="1"/>
          <p:nvPr/>
        </p:nvSpPr>
        <p:spPr>
          <a:xfrm>
            <a:off x="292264" y="3657530"/>
            <a:ext cx="262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noProof="0" dirty="0">
                <a:solidFill>
                  <a:srgbClr val="002060"/>
                </a:solidFill>
              </a:rPr>
              <a:t>3-wave mixing (3WM)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2EAF4A-476F-A0A6-51FC-402A7F7A78E6}"/>
              </a:ext>
            </a:extLst>
          </p:cNvPr>
          <p:cNvGrpSpPr/>
          <p:nvPr/>
        </p:nvGrpSpPr>
        <p:grpSpPr>
          <a:xfrm>
            <a:off x="3349137" y="3570264"/>
            <a:ext cx="2873376" cy="2006399"/>
            <a:chOff x="449912" y="3669651"/>
            <a:chExt cx="2873376" cy="200639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C7058C8-67F3-AB0C-68A0-1BE7FA16FA18}"/>
                </a:ext>
              </a:extLst>
            </p:cNvPr>
            <p:cNvSpPr/>
            <p:nvPr/>
          </p:nvSpPr>
          <p:spPr>
            <a:xfrm>
              <a:off x="449912" y="3669651"/>
              <a:ext cx="2873376" cy="20063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0F89DE-1BEC-40D3-9AF6-1A8D3811D77E}"/>
                    </a:ext>
                  </a:extLst>
                </p:cNvPr>
                <p:cNvSpPr txBox="1"/>
                <p:nvPr/>
              </p:nvSpPr>
              <p:spPr>
                <a:xfrm>
                  <a:off x="617049" y="4232896"/>
                  <a:ext cx="2593979" cy="1327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𝒊𝒏𝒕</m:t>
                            </m:r>
                          </m:sub>
                        </m:s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GB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GB" sz="2000" b="1" i="1" noProof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GB" sz="2000" b="1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1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GB" sz="2000" b="1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  <m:sup>
                                <m:r>
                                  <a:rPr lang="en-GB" sz="2000" b="1" i="1" noProof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𝒉𝒄</m:t>
                        </m:r>
                      </m:oMath>
                    </m:oMathPara>
                  </a14:m>
                  <a:endParaRPr lang="en-GB" sz="2000" b="1" noProof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000" b="1" i="1" noProof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noProof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GB" sz="2000" b="1" i="1" noProof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000" b="1" i="1" noProof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noProof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GB" sz="2000" b="1" i="1" noProof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en-GB" sz="2000" b="1" noProof="0" dirty="0"/>
                </a:p>
                <a:p>
                  <a:pPr algn="ctr"/>
                  <a:r>
                    <a:rPr lang="en-GB" sz="2000" b="1" noProof="0" dirty="0"/>
                    <a:t>2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000" b="1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2000" b="1" i="1" noProof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a14:m>
                  <a:endParaRPr lang="en-GB" sz="2000" b="1" noProof="0" dirty="0"/>
                </a:p>
                <a:p>
                  <a:pPr algn="ctr"/>
                  <a:endParaRPr lang="en-GB" noProof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0F89DE-1BEC-40D3-9AF6-1A8D3811D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49" y="4232896"/>
                  <a:ext cx="2593979" cy="1327415"/>
                </a:xfrm>
                <a:prstGeom prst="rect">
                  <a:avLst/>
                </a:prstGeom>
                <a:blipFill>
                  <a:blip r:embed="rId8"/>
                  <a:stretch>
                    <a:fillRect l="-2118" t="-459" r="-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0610BE-BEF5-DA74-363B-87FD210236DA}"/>
                </a:ext>
              </a:extLst>
            </p:cNvPr>
            <p:cNvSpPr txBox="1"/>
            <p:nvPr/>
          </p:nvSpPr>
          <p:spPr>
            <a:xfrm>
              <a:off x="654248" y="3756324"/>
              <a:ext cx="2623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noProof="0" dirty="0">
                  <a:solidFill>
                    <a:srgbClr val="002060"/>
                  </a:solidFill>
                </a:rPr>
                <a:t>4-wave mixing (4WM)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5A0F939-042A-7812-1AE9-A7107361629D}"/>
              </a:ext>
            </a:extLst>
          </p:cNvPr>
          <p:cNvSpPr txBox="1"/>
          <p:nvPr/>
        </p:nvSpPr>
        <p:spPr>
          <a:xfrm>
            <a:off x="2017139" y="5577830"/>
            <a:ext cx="231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Energy conservation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E5D9201-D2A8-C3F4-CB7A-67ABFBA25233}"/>
              </a:ext>
            </a:extLst>
          </p:cNvPr>
          <p:cNvCxnSpPr>
            <a:cxnSpLocks/>
          </p:cNvCxnSpPr>
          <p:nvPr/>
        </p:nvCxnSpPr>
        <p:spPr>
          <a:xfrm flipV="1">
            <a:off x="3373795" y="4837051"/>
            <a:ext cx="564120" cy="739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A49DD6-0A27-A772-2484-03714F3BD945}"/>
              </a:ext>
            </a:extLst>
          </p:cNvPr>
          <p:cNvCxnSpPr>
            <a:cxnSpLocks/>
          </p:cNvCxnSpPr>
          <p:nvPr/>
        </p:nvCxnSpPr>
        <p:spPr>
          <a:xfrm flipH="1" flipV="1">
            <a:off x="2286032" y="4874053"/>
            <a:ext cx="600676" cy="70261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4D9219FD-53A7-5737-5312-14F4FE17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81" y="-84313"/>
            <a:ext cx="11656291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6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Josephson Traveling Wave </a:t>
            </a:r>
            <a:r>
              <a:rPr lang="en-GB" sz="3600" b="1" kern="1200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Parametric Amplifier </a:t>
            </a:r>
            <a:r>
              <a:rPr lang="en-GB" sz="3600" b="1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(JTWPA)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893D1-4E7F-2B00-ED15-558ADBEC7D27}"/>
              </a:ext>
            </a:extLst>
          </p:cNvPr>
          <p:cNvSpPr/>
          <p:nvPr/>
        </p:nvSpPr>
        <p:spPr>
          <a:xfrm>
            <a:off x="7467994" y="1436492"/>
            <a:ext cx="3823855" cy="2466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75245A-5D61-D816-656F-60B934A10FED}"/>
                  </a:ext>
                </a:extLst>
              </p:cNvPr>
              <p:cNvSpPr txBox="1"/>
              <p:nvPr/>
            </p:nvSpPr>
            <p:spPr>
              <a:xfrm>
                <a:off x="7731231" y="1950542"/>
                <a:ext cx="3345851" cy="6163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en-GB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1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𝝃</m:t>
                                  </m:r>
                                  <m:sSubSup>
                                    <m:sSubSupPr>
                                      <m:ctrlP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𝑺</m:t>
                                      </m:r>
                                    </m:sub>
                                    <m:sup>
                                      <m: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a:rPr lang="en-GB" b="1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b="1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p>
                                      <m:r>
                                        <a:rPr lang="en-GB" b="1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b="1" i="1" noProof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𝑺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b="1" i="1" noProof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b="1" noProof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75245A-5D61-D816-656F-60B934A1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31" y="1950542"/>
                <a:ext cx="3345851" cy="616387"/>
              </a:xfrm>
              <a:prstGeom prst="rect">
                <a:avLst/>
              </a:prstGeom>
              <a:blipFill>
                <a:blip r:embed="rId9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E79EC3-B3E4-8782-4534-62C700D80248}"/>
                  </a:ext>
                </a:extLst>
              </p:cNvPr>
              <p:cNvSpPr txBox="1"/>
              <p:nvPr/>
            </p:nvSpPr>
            <p:spPr>
              <a:xfrm>
                <a:off x="7865158" y="2655692"/>
                <a:ext cx="3284169" cy="3808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b="1" noProof="0" dirty="0">
                    <a:latin typeface="+mj-lt"/>
                  </a:rPr>
                  <a:t>Squeezing parameter </a:t>
                </a:r>
                <a14:m>
                  <m:oMath xmlns:m="http://schemas.openxmlformats.org/officeDocument/2006/math">
                    <m:r>
                      <a:rPr lang="en-GB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GB" b="1" noProof="0" dirty="0">
                    <a:latin typeface="+mj-lt"/>
                  </a:rPr>
                  <a:t> =</a:t>
                </a:r>
                <a14:m>
                  <m:oMath xmlns:m="http://schemas.openxmlformats.org/officeDocument/2006/math">
                    <m:r>
                      <a:rPr lang="it-IT" b="1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GB" b="1" i="1" noProof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b="1" noProof="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E79EC3-B3E4-8782-4534-62C700D8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158" y="2655692"/>
                <a:ext cx="3284169" cy="380810"/>
              </a:xfrm>
              <a:prstGeom prst="rect">
                <a:avLst/>
              </a:prstGeom>
              <a:blipFill>
                <a:blip r:embed="rId10"/>
                <a:stretch>
                  <a:fillRect l="-1484" t="-4839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E82EA-BDDE-994C-80C0-C019BF00E8C8}"/>
                  </a:ext>
                </a:extLst>
              </p:cNvPr>
              <p:cNvSpPr txBox="1"/>
              <p:nvPr/>
            </p:nvSpPr>
            <p:spPr>
              <a:xfrm>
                <a:off x="8292340" y="3114953"/>
                <a:ext cx="1949123" cy="2832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GB" b="1" i="1" noProof="0" smtClean="0">
                              <a:latin typeface="Cambria Math" panose="02040503050406030204" pitchFamily="18" charset="0"/>
                            </a:rPr>
                            <m:t>𝑻𝑾𝑷𝑨</m:t>
                          </m:r>
                        </m:sub>
                      </m:sSub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GB" b="1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noProof="0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b="1" i="1" noProof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E82EA-BDDE-994C-80C0-C019BF00E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40" y="3114953"/>
                <a:ext cx="1949123" cy="283219"/>
              </a:xfrm>
              <a:prstGeom prst="rect">
                <a:avLst/>
              </a:prstGeom>
              <a:blipFill>
                <a:blip r:embed="rId11"/>
                <a:stretch>
                  <a:fillRect l="-2500" t="-4348" r="-40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09E9FBE-56E0-734A-53E3-96700D3F6309}"/>
              </a:ext>
            </a:extLst>
          </p:cNvPr>
          <p:cNvSpPr/>
          <p:nvPr/>
        </p:nvSpPr>
        <p:spPr>
          <a:xfrm>
            <a:off x="8189585" y="1234128"/>
            <a:ext cx="2380672" cy="44802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noProof="0" dirty="0"/>
              <a:t>Two-mode squeezing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98A3-E219-2AF5-C9F3-0ACF2DE46493}"/>
              </a:ext>
            </a:extLst>
          </p:cNvPr>
          <p:cNvSpPr/>
          <p:nvPr/>
        </p:nvSpPr>
        <p:spPr>
          <a:xfrm>
            <a:off x="6967750" y="4368979"/>
            <a:ext cx="4965632" cy="8838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EDF3F-5811-BBC7-AC00-4061EEC492AB}"/>
                  </a:ext>
                </a:extLst>
              </p:cNvPr>
              <p:cNvSpPr txBox="1"/>
              <p:nvPr/>
            </p:nvSpPr>
            <p:spPr>
              <a:xfrm>
                <a:off x="7081281" y="4539573"/>
                <a:ext cx="6099010" cy="721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noProof="0" smtClean="0">
                        <a:latin typeface="Cambria Math" panose="02040503050406030204" pitchFamily="18" charset="0"/>
                      </a:rPr>
                      <m:t>𝑺𝒒</m:t>
                    </m:r>
                    <m:r>
                      <a:rPr lang="en-GB" sz="2000" b="1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noProof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GB" sz="2000" b="1" i="1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GB" sz="2000" b="1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000" b="1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1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𝒄𝒐𝒔𝒉𝒓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b="1" i="1" noProof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  <m:t>𝒕𝒂𝒏𝒉𝒓</m:t>
                                </m:r>
                              </m:e>
                            </m:d>
                          </m:e>
                          <m:sup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r>
                              <a:rPr lang="en-GB" sz="2000" b="1" i="1" noProof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GB" sz="2000" b="1" i="1" noProof="0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GB" sz="2000" b="1" noProof="0" dirty="0"/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EDF3F-5811-BBC7-AC00-4061EEC49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281" y="4539573"/>
                <a:ext cx="6099010" cy="721608"/>
              </a:xfrm>
              <a:prstGeom prst="rect">
                <a:avLst/>
              </a:prstGeom>
              <a:blipFill>
                <a:blip r:embed="rId12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90EA9-285B-F0FD-C1DF-BF5B669FCF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38" r="23291" b="67522"/>
          <a:stretch/>
        </p:blipFill>
        <p:spPr>
          <a:xfrm>
            <a:off x="1871765" y="3507200"/>
            <a:ext cx="8885479" cy="22285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D9AE556-7D0B-9C0E-44AE-3645657F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1" y="-250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Flux-Tunable JTWPA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615FDFA-A893-50BA-C465-A4E0DCCC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682" y="1040658"/>
            <a:ext cx="4483963" cy="1874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7F6057-4D31-F432-B196-ABF5DD35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EFEE0-A13D-1DF9-6E77-28BADB724E0A}"/>
              </a:ext>
            </a:extLst>
          </p:cNvPr>
          <p:cNvSpPr txBox="1"/>
          <p:nvPr/>
        </p:nvSpPr>
        <p:spPr>
          <a:xfrm>
            <a:off x="1632003" y="5900157"/>
            <a:ext cx="4072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Ranadive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et al.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Nat Commun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13, 1737 (2022)</a:t>
            </a:r>
            <a:endParaRPr lang="en-GB" sz="1400" b="1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B9256A-D6E1-8D9F-AD34-94B56EFDB180}"/>
              </a:ext>
            </a:extLst>
          </p:cNvPr>
          <p:cNvGrpSpPr/>
          <p:nvPr/>
        </p:nvGrpSpPr>
        <p:grpSpPr>
          <a:xfrm>
            <a:off x="1207107" y="1656378"/>
            <a:ext cx="1812436" cy="1067615"/>
            <a:chOff x="8288859" y="4538133"/>
            <a:chExt cx="1828808" cy="8697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C816F3-89EE-F828-DEC6-6975DF6619D1}"/>
                </a:ext>
              </a:extLst>
            </p:cNvPr>
            <p:cNvGrpSpPr/>
            <p:nvPr/>
          </p:nvGrpSpPr>
          <p:grpSpPr>
            <a:xfrm>
              <a:off x="8288859" y="4538133"/>
              <a:ext cx="1828808" cy="869720"/>
              <a:chOff x="8288859" y="4234114"/>
              <a:chExt cx="2590430" cy="117374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772595D-66A6-F281-82EB-A470EBE5C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9161" y="4599238"/>
                <a:ext cx="399897" cy="36512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02B3EAA-F1B1-DCC9-2B77-BE136FF0A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6799" y="4606897"/>
                <a:ext cx="399897" cy="36512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5523ECA-DB1C-6C77-24E3-24F83AA10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8206" y="4234114"/>
                <a:ext cx="399897" cy="36512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D4FCB1D-20A3-0F66-4F19-B48657E8C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1338" y="5206566"/>
                <a:ext cx="220458" cy="201288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B60859B-6B21-1ECD-B0CB-3E95810154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83133" y="4964362"/>
                <a:ext cx="0" cy="34423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A0F38D5-5997-8BF4-219D-22B7845F76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999" y="4972021"/>
                <a:ext cx="0" cy="34423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9F09B835-4CDB-C0E8-750A-1E4C1B0D0372}"/>
                  </a:ext>
                </a:extLst>
              </p:cNvPr>
              <p:cNvSpPr/>
              <p:nvPr/>
            </p:nvSpPr>
            <p:spPr>
              <a:xfrm>
                <a:off x="9407962" y="4416675"/>
                <a:ext cx="752037" cy="365125"/>
              </a:xfrm>
              <a:prstGeom prst="arc">
                <a:avLst>
                  <a:gd name="adj1" fmla="val 15543615"/>
                  <a:gd name="adj2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93EED568-BA8F-D6AE-65B5-3D8F7CF6B191}"/>
                  </a:ext>
                </a:extLst>
              </p:cNvPr>
              <p:cNvSpPr/>
              <p:nvPr/>
            </p:nvSpPr>
            <p:spPr>
              <a:xfrm flipH="1">
                <a:off x="8976310" y="4372896"/>
                <a:ext cx="752037" cy="591466"/>
              </a:xfrm>
              <a:prstGeom prst="arc">
                <a:avLst>
                  <a:gd name="adj1" fmla="val 15840952"/>
                  <a:gd name="adj2" fmla="val 2117326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2D88B33-6E27-382B-A3E5-4E54370F5E89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>
              <a:xfrm>
                <a:off x="8989957" y="5297423"/>
                <a:ext cx="471381" cy="97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13A0842-4DDF-E6FD-4A29-97E6ED3C4B77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>
                <a:off x="9681796" y="5307210"/>
                <a:ext cx="47495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9B52CF-0D65-FF39-3938-1EA2EC3103D0}"/>
                  </a:ext>
                </a:extLst>
              </p:cNvPr>
              <p:cNvCxnSpPr/>
              <p:nvPr/>
            </p:nvCxnSpPr>
            <p:spPr>
              <a:xfrm>
                <a:off x="10156747" y="5144140"/>
                <a:ext cx="5451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4B23717-7255-E996-DBA3-60B59F4C5050}"/>
                  </a:ext>
                </a:extLst>
              </p:cNvPr>
              <p:cNvCxnSpPr/>
              <p:nvPr/>
            </p:nvCxnSpPr>
            <p:spPr>
              <a:xfrm>
                <a:off x="8444837" y="5136481"/>
                <a:ext cx="5451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92E7A86-A896-FF90-AF34-1FDB4704E6E8}"/>
                  </a:ext>
                </a:extLst>
              </p:cNvPr>
              <p:cNvSpPr/>
              <p:nvPr/>
            </p:nvSpPr>
            <p:spPr>
              <a:xfrm>
                <a:off x="10710331" y="5060280"/>
                <a:ext cx="168958" cy="16093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973FF87-834E-9876-D579-D7B07678AD55}"/>
                  </a:ext>
                </a:extLst>
              </p:cNvPr>
              <p:cNvSpPr/>
              <p:nvPr/>
            </p:nvSpPr>
            <p:spPr>
              <a:xfrm>
                <a:off x="8288859" y="5051813"/>
                <a:ext cx="168958" cy="160939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A19CE8-8054-7885-EF92-9C417BCE7DF5}"/>
                    </a:ext>
                  </a:extLst>
                </p:cNvPr>
                <p:cNvSpPr txBox="1"/>
                <p:nvPr/>
              </p:nvSpPr>
              <p:spPr>
                <a:xfrm>
                  <a:off x="8734824" y="4876007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noProof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1" noProof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GB" b="0" i="1" noProof="0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en-GB" noProof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1A19CE8-8054-7885-EF92-9C417BCE7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824" y="4876007"/>
                  <a:ext cx="9144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F157669-189A-5791-F532-A7CC6F1E7305}"/>
              </a:ext>
            </a:extLst>
          </p:cNvPr>
          <p:cNvSpPr txBox="1"/>
          <p:nvPr/>
        </p:nvSpPr>
        <p:spPr>
          <a:xfrm>
            <a:off x="10350" y="2903216"/>
            <a:ext cx="5089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Frattini et al. Physical Review Applied, 10, 054020 (2018)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5D672-3533-4B91-D673-CCB84E287B34}"/>
              </a:ext>
            </a:extLst>
          </p:cNvPr>
          <p:cNvSpPr txBox="1"/>
          <p:nvPr/>
        </p:nvSpPr>
        <p:spPr>
          <a:xfrm>
            <a:off x="251254" y="4298325"/>
            <a:ext cx="155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noProof="0"/>
              <a:t>Fabricated in </a:t>
            </a:r>
          </a:p>
          <a:p>
            <a:pPr algn="ctr"/>
            <a:r>
              <a:rPr lang="en-GB" noProof="0" dirty="0"/>
              <a:t>N. Roch’s Lab</a:t>
            </a:r>
          </a:p>
        </p:txBody>
      </p:sp>
      <p:sp>
        <p:nvSpPr>
          <p:cNvPr id="6" name="AutoShape 2" descr="Accueil">
            <a:extLst>
              <a:ext uri="{FF2B5EF4-FFF2-40B4-BE49-F238E27FC236}">
                <a16:creationId xmlns:a16="http://schemas.microsoft.com/office/drawing/2014/main" id="{D1242FC9-16B8-B211-577F-A1E74710C1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9401D8-0B13-3FE8-6469-EC9965804772}"/>
              </a:ext>
            </a:extLst>
          </p:cNvPr>
          <p:cNvSpPr txBox="1"/>
          <p:nvPr/>
        </p:nvSpPr>
        <p:spPr>
          <a:xfrm>
            <a:off x="1871766" y="6372309"/>
            <a:ext cx="3435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Esposito et al.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PRL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,128, 153603 (2022)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8AD6C-3002-D6A0-9679-F6569ED054BA}"/>
              </a:ext>
            </a:extLst>
          </p:cNvPr>
          <p:cNvSpPr txBox="1"/>
          <p:nvPr/>
        </p:nvSpPr>
        <p:spPr>
          <a:xfrm>
            <a:off x="5890318" y="5860997"/>
            <a:ext cx="40568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noProof="0" dirty="0"/>
              <a:t>(4-wave mixing amplifier </a:t>
            </a:r>
            <a:r>
              <a:rPr lang="en-GB" noProof="0" dirty="0" err="1"/>
              <a:t>demostration</a:t>
            </a:r>
            <a:r>
              <a:rPr lang="en-GB" noProof="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47175-6969-F548-E09F-C44C184E1EB1}"/>
              </a:ext>
            </a:extLst>
          </p:cNvPr>
          <p:cNvSpPr txBox="1"/>
          <p:nvPr/>
        </p:nvSpPr>
        <p:spPr>
          <a:xfrm>
            <a:off x="5890318" y="6356350"/>
            <a:ext cx="40726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noProof="0" dirty="0"/>
              <a:t>(4-wave mixing squeezer </a:t>
            </a:r>
            <a:r>
              <a:rPr lang="en-GB" noProof="0" dirty="0" err="1"/>
              <a:t>demostartion</a:t>
            </a:r>
            <a:r>
              <a:rPr lang="en-GB" noProof="0" dirty="0"/>
              <a:t>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373A5FD-E2AB-ABAC-449F-673D5E9A66F1}"/>
              </a:ext>
            </a:extLst>
          </p:cNvPr>
          <p:cNvGrpSpPr/>
          <p:nvPr/>
        </p:nvGrpSpPr>
        <p:grpSpPr>
          <a:xfrm>
            <a:off x="5282963" y="1293826"/>
            <a:ext cx="389467" cy="403642"/>
            <a:chOff x="1515533" y="2443915"/>
            <a:chExt cx="389467" cy="40364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4894C5-AB6C-7C3B-8B29-AB40E59C85E7}"/>
                </a:ext>
              </a:extLst>
            </p:cNvPr>
            <p:cNvCxnSpPr>
              <a:cxnSpLocks/>
            </p:cNvCxnSpPr>
            <p:nvPr/>
          </p:nvCxnSpPr>
          <p:spPr>
            <a:xfrm>
              <a:off x="1515533" y="2455333"/>
              <a:ext cx="389467" cy="3922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4D6AE2F-52E5-9BB2-63AE-17E1633F1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5533" y="2443915"/>
              <a:ext cx="389467" cy="3977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 descr="CNRS Logo and symbol, meaning, history, PNG, brand">
            <a:extLst>
              <a:ext uri="{FF2B5EF4-FFF2-40B4-BE49-F238E27FC236}">
                <a16:creationId xmlns:a16="http://schemas.microsoft.com/office/drawing/2014/main" id="{16A106CB-C2CD-829A-C76A-ED72BB4A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8" y="4985955"/>
            <a:ext cx="957158" cy="8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289A61-62E9-4746-9BC9-B535BDFC4BF8}"/>
              </a:ext>
            </a:extLst>
          </p:cNvPr>
          <p:cNvSpPr txBox="1"/>
          <p:nvPr/>
        </p:nvSpPr>
        <p:spPr>
          <a:xfrm>
            <a:off x="7771532" y="3507200"/>
            <a:ext cx="4483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</a:rPr>
              <a:t>Arpit Ranadive thesis , Université Grenoble Alpes [2022] </a:t>
            </a:r>
            <a:endParaRPr lang="en-GB" sz="1400" b="1" noProof="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910375-CCB8-A0CA-47D7-C21CC2EE2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5823" y="490781"/>
            <a:ext cx="4236241" cy="3096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2995CE-22CD-3790-3BB4-2D1F43CA8C30}"/>
              </a:ext>
            </a:extLst>
          </p:cNvPr>
          <p:cNvSpPr txBox="1"/>
          <p:nvPr/>
        </p:nvSpPr>
        <p:spPr>
          <a:xfrm>
            <a:off x="1430206" y="1085308"/>
            <a:ext cx="149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noProof="0" dirty="0"/>
              <a:t>SNAIL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3EBDDF-D99B-14B0-83E2-4EC4C0C248B5}"/>
              </a:ext>
            </a:extLst>
          </p:cNvPr>
          <p:cNvCxnSpPr/>
          <p:nvPr/>
        </p:nvCxnSpPr>
        <p:spPr>
          <a:xfrm>
            <a:off x="5410200" y="6045663"/>
            <a:ext cx="2744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2DC1D5-2F41-DEC6-8B0D-F87FA89A165B}"/>
              </a:ext>
            </a:extLst>
          </p:cNvPr>
          <p:cNvCxnSpPr/>
          <p:nvPr/>
        </p:nvCxnSpPr>
        <p:spPr>
          <a:xfrm>
            <a:off x="5410271" y="6538911"/>
            <a:ext cx="2744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E8F24-E0DE-1266-D42C-FAC6087C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C2EA2-D1DE-70C1-CC3C-510A85A9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037" y="-56701"/>
            <a:ext cx="12007273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3WM two mode squeezing in SNAIL TWPA ?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B50F5797-737C-CC90-DE8C-666BB281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23" y="1515928"/>
            <a:ext cx="4911247" cy="2052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4CBBF8-0326-8C23-E8D3-AAEFC399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C8A9-36E0-857F-5925-B49A965362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838" r="23291" b="67522"/>
          <a:stretch/>
        </p:blipFill>
        <p:spPr>
          <a:xfrm>
            <a:off x="6736146" y="3637178"/>
            <a:ext cx="5236024" cy="13132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B3A56E-22A5-2FAE-406C-AD035750D570}"/>
              </a:ext>
            </a:extLst>
          </p:cNvPr>
          <p:cNvSpPr txBox="1"/>
          <p:nvPr/>
        </p:nvSpPr>
        <p:spPr>
          <a:xfrm>
            <a:off x="7165495" y="5158484"/>
            <a:ext cx="4702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Ranadive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et al.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Nature Communication</a:t>
            </a:r>
            <a:r>
              <a:rPr lang="en-GB" sz="1400" b="1" i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 13, 1737 (2022)</a:t>
            </a:r>
            <a:endParaRPr lang="en-GB" sz="1400" b="1" noProof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utoShape 2" descr="Accueil">
            <a:extLst>
              <a:ext uri="{FF2B5EF4-FFF2-40B4-BE49-F238E27FC236}">
                <a16:creationId xmlns:a16="http://schemas.microsoft.com/office/drawing/2014/main" id="{26BE7231-DEB2-7855-D597-1B932585F2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93457-4D15-CF7B-3DD5-D52003056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07" y="1342315"/>
            <a:ext cx="6346965" cy="4615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6977E4-B04E-D6DD-03FD-60F9133C45B9}"/>
              </a:ext>
            </a:extLst>
          </p:cNvPr>
          <p:cNvSpPr/>
          <p:nvPr/>
        </p:nvSpPr>
        <p:spPr>
          <a:xfrm>
            <a:off x="3560141" y="1607565"/>
            <a:ext cx="2535859" cy="323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solidFill>
                  <a:schemeClr val="tx1"/>
                </a:solidFill>
              </a:rPr>
              <a:t>Residual 3-wave mixing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E40056-088B-6DE9-F61D-582F5A3ADB4A}"/>
              </a:ext>
            </a:extLst>
          </p:cNvPr>
          <p:cNvCxnSpPr>
            <a:cxnSpLocks/>
          </p:cNvCxnSpPr>
          <p:nvPr/>
        </p:nvCxnSpPr>
        <p:spPr>
          <a:xfrm flipH="1">
            <a:off x="4119418" y="2004291"/>
            <a:ext cx="286327" cy="324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FCC3AF-2866-E7F2-3BE0-E485041D7AF0}"/>
              </a:ext>
            </a:extLst>
          </p:cNvPr>
          <p:cNvSpPr txBox="1"/>
          <p:nvPr/>
        </p:nvSpPr>
        <p:spPr>
          <a:xfrm>
            <a:off x="275507" y="6068959"/>
            <a:ext cx="66620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noProof="0" dirty="0"/>
              <a:t> 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Levochkina et al.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Superconductor Science and Technology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37, 115021 (2024)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959A1-D7A0-8CAD-8D6B-D014C6A47408}"/>
              </a:ext>
            </a:extLst>
          </p:cNvPr>
          <p:cNvSpPr txBox="1"/>
          <p:nvPr/>
        </p:nvSpPr>
        <p:spPr>
          <a:xfrm>
            <a:off x="7165494" y="5466261"/>
            <a:ext cx="5026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Esposito et al. </a:t>
            </a:r>
            <a:r>
              <a:rPr lang="en-GB" sz="1400" b="1" i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Physical Review Letters</a:t>
            </a:r>
            <a:r>
              <a:rPr lang="en-GB" sz="1400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,128, 153603 (2022)</a:t>
            </a:r>
          </a:p>
        </p:txBody>
      </p:sp>
    </p:spTree>
    <p:extLst>
      <p:ext uri="{BB962C8B-B14F-4D97-AF65-F5344CB8AC3E}">
        <p14:creationId xmlns:p14="http://schemas.microsoft.com/office/powerpoint/2010/main" val="31585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798F-B226-5422-9D76-36FBCBD8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145F89DD-D813-58DA-F98E-7D74FA7DE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1046" r="5480"/>
          <a:stretch/>
        </p:blipFill>
        <p:spPr bwMode="auto">
          <a:xfrm>
            <a:off x="5467167" y="1348086"/>
            <a:ext cx="6500521" cy="44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7BE6E5-E0A1-10D6-4143-0FB7C146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7" y="-114154"/>
            <a:ext cx="11483340" cy="1294448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3WM Parametric Idler generation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4D18476-0A5B-C937-3535-7CEE6736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2FE5-893A-4963-9141-5B3FDAEA4CC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AB06C-16B3-1658-5D07-32783077453B}"/>
              </a:ext>
            </a:extLst>
          </p:cNvPr>
          <p:cNvSpPr txBox="1"/>
          <p:nvPr/>
        </p:nvSpPr>
        <p:spPr>
          <a:xfrm>
            <a:off x="409098" y="294451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0C4B75-4B7B-5D1E-5252-F700DF1A5364}"/>
              </a:ext>
            </a:extLst>
          </p:cNvPr>
          <p:cNvCxnSpPr>
            <a:cxnSpLocks/>
          </p:cNvCxnSpPr>
          <p:nvPr/>
        </p:nvCxnSpPr>
        <p:spPr>
          <a:xfrm flipV="1">
            <a:off x="1446282" y="3286109"/>
            <a:ext cx="0" cy="93004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305DA4-B6DC-F99F-0F73-4E4FF2322253}"/>
              </a:ext>
            </a:extLst>
          </p:cNvPr>
          <p:cNvCxnSpPr>
            <a:cxnSpLocks/>
          </p:cNvCxnSpPr>
          <p:nvPr/>
        </p:nvCxnSpPr>
        <p:spPr>
          <a:xfrm flipV="1">
            <a:off x="2027354" y="3619093"/>
            <a:ext cx="0" cy="601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0ADD77D-508A-AD63-EC3A-97C89C297494}"/>
              </a:ext>
            </a:extLst>
          </p:cNvPr>
          <p:cNvSpPr txBox="1"/>
          <p:nvPr/>
        </p:nvSpPr>
        <p:spPr>
          <a:xfrm>
            <a:off x="1784325" y="295395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4A02E3-8512-E68D-A1D4-07F9C45F10DF}"/>
              </a:ext>
            </a:extLst>
          </p:cNvPr>
          <p:cNvSpPr txBox="1"/>
          <p:nvPr/>
        </p:nvSpPr>
        <p:spPr>
          <a:xfrm>
            <a:off x="1038504" y="2679424"/>
            <a:ext cx="100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Pump/2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8DC3EB-998F-77EF-071A-42947D89FCEA}"/>
              </a:ext>
            </a:extLst>
          </p:cNvPr>
          <p:cNvCxnSpPr>
            <a:cxnSpLocks/>
          </p:cNvCxnSpPr>
          <p:nvPr/>
        </p:nvCxnSpPr>
        <p:spPr>
          <a:xfrm flipV="1">
            <a:off x="882870" y="3323287"/>
            <a:ext cx="0" cy="9066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C049A51-6092-84C0-69DF-AF7A68A86C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528" r="8135"/>
          <a:stretch/>
        </p:blipFill>
        <p:spPr>
          <a:xfrm>
            <a:off x="5360341" y="1317559"/>
            <a:ext cx="6500517" cy="447615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AE27BB-8521-A3FF-2C9F-A688C226C3C5}"/>
              </a:ext>
            </a:extLst>
          </p:cNvPr>
          <p:cNvCxnSpPr/>
          <p:nvPr/>
        </p:nvCxnSpPr>
        <p:spPr>
          <a:xfrm flipH="1">
            <a:off x="7158182" y="1782618"/>
            <a:ext cx="360218" cy="3786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720864-22FF-C8C8-B16F-A23E2D03D0A7}"/>
              </a:ext>
            </a:extLst>
          </p:cNvPr>
          <p:cNvSpPr txBox="1"/>
          <p:nvPr/>
        </p:nvSpPr>
        <p:spPr>
          <a:xfrm>
            <a:off x="7444510" y="151405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signal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60AD12-E8B1-A502-F8AB-052C26BFCE0C}"/>
              </a:ext>
            </a:extLst>
          </p:cNvPr>
          <p:cNvCxnSpPr/>
          <p:nvPr/>
        </p:nvCxnSpPr>
        <p:spPr>
          <a:xfrm flipH="1">
            <a:off x="7366000" y="3131552"/>
            <a:ext cx="360218" cy="378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54E85F-F390-6418-1C92-EACCAD54E3CC}"/>
              </a:ext>
            </a:extLst>
          </p:cNvPr>
          <p:cNvSpPr txBox="1"/>
          <p:nvPr/>
        </p:nvSpPr>
        <p:spPr>
          <a:xfrm>
            <a:off x="9715323" y="2047496"/>
            <a:ext cx="79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/>
              <a:t>Pump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01265A-B240-FD17-5A22-1EC71B5FD0EB}"/>
              </a:ext>
            </a:extLst>
          </p:cNvPr>
          <p:cNvCxnSpPr>
            <a:cxnSpLocks/>
          </p:cNvCxnSpPr>
          <p:nvPr/>
        </p:nvCxnSpPr>
        <p:spPr>
          <a:xfrm>
            <a:off x="10342418" y="2395842"/>
            <a:ext cx="621146" cy="375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C9F1A4-8EB4-84A3-F3A3-AD125FA91E37}"/>
              </a:ext>
            </a:extLst>
          </p:cNvPr>
          <p:cNvSpPr txBox="1"/>
          <p:nvPr/>
        </p:nvSpPr>
        <p:spPr>
          <a:xfrm>
            <a:off x="7726218" y="2917641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B0F36E-D3BF-DC90-4C95-80AAEE6D6056}"/>
              </a:ext>
            </a:extLst>
          </p:cNvPr>
          <p:cNvCxnSpPr>
            <a:cxnSpLocks/>
          </p:cNvCxnSpPr>
          <p:nvPr/>
        </p:nvCxnSpPr>
        <p:spPr>
          <a:xfrm flipV="1">
            <a:off x="4258616" y="3012412"/>
            <a:ext cx="0" cy="1218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FFA1E5-4153-81A9-263C-E351DA4C1F53}"/>
              </a:ext>
            </a:extLst>
          </p:cNvPr>
          <p:cNvSpPr txBox="1"/>
          <p:nvPr/>
        </p:nvSpPr>
        <p:spPr>
          <a:xfrm>
            <a:off x="3874282" y="2603362"/>
            <a:ext cx="8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841F7F-1F11-31C3-FAA8-62C2C4D40BF7}"/>
              </a:ext>
            </a:extLst>
          </p:cNvPr>
          <p:cNvCxnSpPr>
            <a:cxnSpLocks/>
          </p:cNvCxnSpPr>
          <p:nvPr/>
        </p:nvCxnSpPr>
        <p:spPr>
          <a:xfrm>
            <a:off x="661920" y="4250152"/>
            <a:ext cx="4501207" cy="6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641434-3F56-4DB5-D69F-63147135407B}"/>
              </a:ext>
            </a:extLst>
          </p:cNvPr>
          <p:cNvSpPr txBox="1"/>
          <p:nvPr/>
        </p:nvSpPr>
        <p:spPr>
          <a:xfrm>
            <a:off x="5041207" y="4206625"/>
            <a:ext cx="258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/>
              <a:t>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EAF4A-CEDE-B0BE-6B0D-AD077A5D979D}"/>
              </a:ext>
            </a:extLst>
          </p:cNvPr>
          <p:cNvSpPr/>
          <p:nvPr/>
        </p:nvSpPr>
        <p:spPr>
          <a:xfrm>
            <a:off x="11439939" y="5426764"/>
            <a:ext cx="337931" cy="31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06AFA-C12E-01D1-61DA-ED9C725B29E1}"/>
              </a:ext>
            </a:extLst>
          </p:cNvPr>
          <p:cNvSpPr/>
          <p:nvPr/>
        </p:nvSpPr>
        <p:spPr>
          <a:xfrm>
            <a:off x="7899048" y="5436702"/>
            <a:ext cx="2084865" cy="31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Frequency </a:t>
            </a:r>
            <a:r>
              <a:rPr lang="it-IT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</a:rPr>
              <a:t>GHz]</a:t>
            </a:r>
          </a:p>
        </p:txBody>
      </p:sp>
    </p:spTree>
    <p:extLst>
      <p:ext uri="{BB962C8B-B14F-4D97-AF65-F5344CB8AC3E}">
        <p14:creationId xmlns:p14="http://schemas.microsoft.com/office/powerpoint/2010/main" val="17926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1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2342-90F8-3475-6379-1929D583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B9B0950-38E6-44D0-4D6A-6637763D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19" r="7849"/>
          <a:stretch/>
        </p:blipFill>
        <p:spPr>
          <a:xfrm>
            <a:off x="5834952" y="2131823"/>
            <a:ext cx="5695128" cy="3641461"/>
          </a:xfrm>
          <a:prstGeom prst="rect">
            <a:avLst/>
          </a:prstGeom>
        </p:spPr>
      </p:pic>
      <p:sp>
        <p:nvSpPr>
          <p:cNvPr id="34" name="Slide Number Placeholder 62">
            <a:extLst>
              <a:ext uri="{FF2B5EF4-FFF2-40B4-BE49-F238E27FC236}">
                <a16:creationId xmlns:a16="http://schemas.microsoft.com/office/drawing/2014/main" id="{40FF1476-B6AD-F353-13D0-3AFB36F7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B32FE5-893A-4963-9141-5B3FDAEA4CC3}" type="slidenum">
              <a:rPr lang="en-GB" noProof="0" smtClean="0"/>
              <a:t>8</a:t>
            </a:fld>
            <a:endParaRPr lang="en-GB" noProof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ADD416-A71C-47BA-43B8-25400F4C9C31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3796066" y="3562841"/>
            <a:ext cx="1" cy="66843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7CE7C1-F574-0EC6-7B52-FAD77DAF7203}"/>
              </a:ext>
            </a:extLst>
          </p:cNvPr>
          <p:cNvSpPr txBox="1"/>
          <p:nvPr/>
        </p:nvSpPr>
        <p:spPr>
          <a:xfrm>
            <a:off x="3389545" y="3193509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signal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8A57E-0BD0-15D6-A563-D408E47D0E88}"/>
              </a:ext>
            </a:extLst>
          </p:cNvPr>
          <p:cNvCxnSpPr>
            <a:cxnSpLocks/>
          </p:cNvCxnSpPr>
          <p:nvPr/>
        </p:nvCxnSpPr>
        <p:spPr>
          <a:xfrm flipV="1">
            <a:off x="4258616" y="3012412"/>
            <a:ext cx="0" cy="1218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68B7B4-38CB-C543-848E-09408BCF5F01}"/>
              </a:ext>
            </a:extLst>
          </p:cNvPr>
          <p:cNvCxnSpPr>
            <a:cxnSpLocks/>
          </p:cNvCxnSpPr>
          <p:nvPr/>
        </p:nvCxnSpPr>
        <p:spPr>
          <a:xfrm flipV="1">
            <a:off x="4689057" y="3562841"/>
            <a:ext cx="0" cy="693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DD8782F-94DC-3555-7EAB-59BFD02CB4B3}"/>
              </a:ext>
            </a:extLst>
          </p:cNvPr>
          <p:cNvSpPr txBox="1"/>
          <p:nvPr/>
        </p:nvSpPr>
        <p:spPr>
          <a:xfrm>
            <a:off x="4433772" y="2951200"/>
            <a:ext cx="107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rgbClr val="FF0000"/>
                </a:solidFill>
              </a:rPr>
              <a:t>4WM</a:t>
            </a:r>
          </a:p>
          <a:p>
            <a:r>
              <a:rPr lang="en-GB" b="1" noProof="0" dirty="0">
                <a:solidFill>
                  <a:srgbClr val="FF0000"/>
                </a:solidFill>
              </a:rPr>
              <a:t>idler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27612C-4978-5866-0ECD-3B1661805F26}"/>
              </a:ext>
            </a:extLst>
          </p:cNvPr>
          <p:cNvSpPr txBox="1"/>
          <p:nvPr/>
        </p:nvSpPr>
        <p:spPr>
          <a:xfrm>
            <a:off x="3874282" y="2603362"/>
            <a:ext cx="8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87DBFF0-65B1-E94B-C4C7-392402F4D133}"/>
              </a:ext>
            </a:extLst>
          </p:cNvPr>
          <p:cNvCxnSpPr>
            <a:cxnSpLocks/>
          </p:cNvCxnSpPr>
          <p:nvPr/>
        </p:nvCxnSpPr>
        <p:spPr>
          <a:xfrm>
            <a:off x="661920" y="4250152"/>
            <a:ext cx="4501207" cy="6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76E7EDF1-DBB5-D0CF-F838-ED4299FB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80" y="-169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3WM Parametric Idler generation (Flux dependence)</a:t>
            </a:r>
            <a:endParaRPr lang="en-GB" sz="36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3B2277-1B7D-3FC9-EC7D-B9ABF9EB4CF0}"/>
                  </a:ext>
                </a:extLst>
              </p:cNvPr>
              <p:cNvSpPr txBox="1"/>
              <p:nvPr/>
            </p:nvSpPr>
            <p:spPr>
              <a:xfrm>
                <a:off x="8384957" y="5929747"/>
                <a:ext cx="1283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noProof="0" dirty="0">
                    <a:solidFill>
                      <a:schemeClr val="tx1"/>
                    </a:solidFill>
                  </a:rPr>
                  <a:t>External flux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GB" b="1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3B2277-1B7D-3FC9-EC7D-B9ABF9EB4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57" y="5929747"/>
                <a:ext cx="1283855" cy="646331"/>
              </a:xfrm>
              <a:prstGeom prst="rect">
                <a:avLst/>
              </a:prstGeom>
              <a:blipFill>
                <a:blip r:embed="rId4"/>
                <a:stretch>
                  <a:fillRect l="-1896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BC98F0-79AB-90D9-E3B6-06DCAD972749}"/>
              </a:ext>
            </a:extLst>
          </p:cNvPr>
          <p:cNvCxnSpPr>
            <a:cxnSpLocks/>
          </p:cNvCxnSpPr>
          <p:nvPr/>
        </p:nvCxnSpPr>
        <p:spPr>
          <a:xfrm>
            <a:off x="6557818" y="5929747"/>
            <a:ext cx="50707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23FB50-FBA4-D2DF-A152-E26A4091158A}"/>
              </a:ext>
            </a:extLst>
          </p:cNvPr>
          <p:cNvSpPr txBox="1"/>
          <p:nvPr/>
        </p:nvSpPr>
        <p:spPr>
          <a:xfrm>
            <a:off x="5041207" y="4206625"/>
            <a:ext cx="258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9316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B061F-210C-A2A2-FA1A-7ABEA5791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5E79F1EC-EE5E-57D1-B9BB-75A1739F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19" r="7849"/>
          <a:stretch/>
        </p:blipFill>
        <p:spPr>
          <a:xfrm>
            <a:off x="5834952" y="2131823"/>
            <a:ext cx="5695128" cy="3641461"/>
          </a:xfrm>
          <a:prstGeom prst="rect">
            <a:avLst/>
          </a:prstGeom>
        </p:spPr>
      </p:pic>
      <p:sp>
        <p:nvSpPr>
          <p:cNvPr id="34" name="Slide Number Placeholder 62">
            <a:extLst>
              <a:ext uri="{FF2B5EF4-FFF2-40B4-BE49-F238E27FC236}">
                <a16:creationId xmlns:a16="http://schemas.microsoft.com/office/drawing/2014/main" id="{4A01C32B-B1CE-7926-3F3D-73E60D27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B32FE5-893A-4963-9141-5B3FDAEA4CC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85098-D6AF-C342-4B33-6E7836A3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686" r="8414"/>
          <a:stretch/>
        </p:blipFill>
        <p:spPr>
          <a:xfrm>
            <a:off x="5619698" y="1776465"/>
            <a:ext cx="6108791" cy="39270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23EFEF-2E60-625C-240B-4F5669B61569}"/>
              </a:ext>
            </a:extLst>
          </p:cNvPr>
          <p:cNvCxnSpPr>
            <a:cxnSpLocks/>
          </p:cNvCxnSpPr>
          <p:nvPr/>
        </p:nvCxnSpPr>
        <p:spPr>
          <a:xfrm flipV="1">
            <a:off x="4258616" y="3012412"/>
            <a:ext cx="0" cy="1218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8E0B84-6719-2199-1F3D-5E594CB7300E}"/>
              </a:ext>
            </a:extLst>
          </p:cNvPr>
          <p:cNvSpPr txBox="1"/>
          <p:nvPr/>
        </p:nvSpPr>
        <p:spPr>
          <a:xfrm>
            <a:off x="3874282" y="2603362"/>
            <a:ext cx="81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A7E10E-A442-E38E-88D8-11E808B6AE0E}"/>
              </a:ext>
            </a:extLst>
          </p:cNvPr>
          <p:cNvCxnSpPr>
            <a:cxnSpLocks/>
          </p:cNvCxnSpPr>
          <p:nvPr/>
        </p:nvCxnSpPr>
        <p:spPr>
          <a:xfrm>
            <a:off x="661920" y="4250152"/>
            <a:ext cx="4501207" cy="6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035DA9-8814-896B-6834-368DC2DFDAE0}"/>
              </a:ext>
            </a:extLst>
          </p:cNvPr>
          <p:cNvCxnSpPr>
            <a:cxnSpLocks/>
          </p:cNvCxnSpPr>
          <p:nvPr/>
        </p:nvCxnSpPr>
        <p:spPr>
          <a:xfrm flipV="1">
            <a:off x="880765" y="3616337"/>
            <a:ext cx="0" cy="624254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E1217D-22B3-AF07-4E1B-118F563F2499}"/>
              </a:ext>
            </a:extLst>
          </p:cNvPr>
          <p:cNvSpPr txBox="1"/>
          <p:nvPr/>
        </p:nvSpPr>
        <p:spPr>
          <a:xfrm>
            <a:off x="411952" y="3184130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signal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A8BFF6-C5D7-7633-DD97-3E38C34D7F4F}"/>
              </a:ext>
            </a:extLst>
          </p:cNvPr>
          <p:cNvCxnSpPr>
            <a:cxnSpLocks/>
          </p:cNvCxnSpPr>
          <p:nvPr/>
        </p:nvCxnSpPr>
        <p:spPr>
          <a:xfrm flipV="1">
            <a:off x="1503717" y="3306318"/>
            <a:ext cx="0" cy="93004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21F2C53-E69F-28F4-1447-DB11EDAFD39F}"/>
              </a:ext>
            </a:extLst>
          </p:cNvPr>
          <p:cNvCxnSpPr>
            <a:cxnSpLocks/>
          </p:cNvCxnSpPr>
          <p:nvPr/>
        </p:nvCxnSpPr>
        <p:spPr>
          <a:xfrm flipV="1">
            <a:off x="2084789" y="3616337"/>
            <a:ext cx="0" cy="6242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F48760F-F0D7-0EF1-8685-26D4652E9C4B}"/>
              </a:ext>
            </a:extLst>
          </p:cNvPr>
          <p:cNvSpPr txBox="1"/>
          <p:nvPr/>
        </p:nvSpPr>
        <p:spPr>
          <a:xfrm>
            <a:off x="1846988" y="2998267"/>
            <a:ext cx="74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>
                <a:solidFill>
                  <a:schemeClr val="accent6">
                    <a:lumMod val="75000"/>
                  </a:schemeClr>
                </a:solidFill>
              </a:rPr>
              <a:t>3WM idler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6DB4D9-D446-380E-BFC4-6DE8A8475885}"/>
              </a:ext>
            </a:extLst>
          </p:cNvPr>
          <p:cNvSpPr txBox="1"/>
          <p:nvPr/>
        </p:nvSpPr>
        <p:spPr>
          <a:xfrm>
            <a:off x="1095939" y="2699633"/>
            <a:ext cx="100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noProof="0" dirty="0"/>
              <a:t>Pump/2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A575E5-CEBA-BF2B-8D8E-840740D6051D}"/>
              </a:ext>
            </a:extLst>
          </p:cNvPr>
          <p:cNvCxnSpPr/>
          <p:nvPr/>
        </p:nvCxnSpPr>
        <p:spPr>
          <a:xfrm>
            <a:off x="8829961" y="1807814"/>
            <a:ext cx="0" cy="344767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2D369-A91D-7859-C390-C20402222FB6}"/>
                  </a:ext>
                </a:extLst>
              </p:cNvPr>
              <p:cNvSpPr txBox="1"/>
              <p:nvPr/>
            </p:nvSpPr>
            <p:spPr>
              <a:xfrm>
                <a:off x="8384957" y="5929747"/>
                <a:ext cx="12838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noProof="0" dirty="0">
                    <a:solidFill>
                      <a:schemeClr val="tx1"/>
                    </a:solidFill>
                  </a:rPr>
                  <a:t>External flux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GB" b="1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GB" b="1" i="1" noProof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A2D369-A91D-7859-C390-C20402222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957" y="5929747"/>
                <a:ext cx="1283855" cy="646331"/>
              </a:xfrm>
              <a:prstGeom prst="rect">
                <a:avLst/>
              </a:prstGeom>
              <a:blipFill>
                <a:blip r:embed="rId4"/>
                <a:stretch>
                  <a:fillRect l="-1896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3F323C7-C66D-9C95-4457-5F3E8D28F066}"/>
              </a:ext>
            </a:extLst>
          </p:cNvPr>
          <p:cNvSpPr txBox="1"/>
          <p:nvPr/>
        </p:nvSpPr>
        <p:spPr>
          <a:xfrm>
            <a:off x="7952510" y="1083124"/>
            <a:ext cx="17987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noProof="0" dirty="0"/>
              <a:t>Flux sweet spot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94DC1C-E0DB-6449-2ABB-58A9A5FD4D68}"/>
              </a:ext>
            </a:extLst>
          </p:cNvPr>
          <p:cNvCxnSpPr/>
          <p:nvPr/>
        </p:nvCxnSpPr>
        <p:spPr>
          <a:xfrm>
            <a:off x="8821058" y="1452456"/>
            <a:ext cx="0" cy="24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id="{6E0FB660-C003-F6D9-5F6A-A7BEC7FF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80" y="-169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noProof="0" dirty="0"/>
              <a:t>3WM Parametric Idler generation (Flux dependence)</a:t>
            </a:r>
            <a:endParaRPr lang="en-GB" sz="36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AA167-0631-0913-50A0-11E8CB3C0557}"/>
              </a:ext>
            </a:extLst>
          </p:cNvPr>
          <p:cNvSpPr txBox="1"/>
          <p:nvPr/>
        </p:nvSpPr>
        <p:spPr>
          <a:xfrm>
            <a:off x="5041207" y="4206625"/>
            <a:ext cx="258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/>
              <a:t>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7185D-11E0-8293-BCD3-BBADD7C0B271}"/>
              </a:ext>
            </a:extLst>
          </p:cNvPr>
          <p:cNvSpPr/>
          <p:nvPr/>
        </p:nvSpPr>
        <p:spPr>
          <a:xfrm>
            <a:off x="10067637" y="1418837"/>
            <a:ext cx="1963688" cy="6740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200" noProof="0" dirty="0"/>
              <a:t>4WM idler generation</a:t>
            </a:r>
          </a:p>
          <a:p>
            <a:pPr algn="r"/>
            <a:r>
              <a:rPr lang="en-GB" sz="1200" noProof="0" dirty="0"/>
              <a:t>3WM idler generation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AA2ADF-D263-7F24-4B5A-6A76123F3A40}"/>
              </a:ext>
            </a:extLst>
          </p:cNvPr>
          <p:cNvCxnSpPr>
            <a:cxnSpLocks/>
          </p:cNvCxnSpPr>
          <p:nvPr/>
        </p:nvCxnSpPr>
        <p:spPr>
          <a:xfrm>
            <a:off x="10076873" y="1674124"/>
            <a:ext cx="3956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B229CB-B6A6-EFFB-FDEA-989B15226ED9}"/>
              </a:ext>
            </a:extLst>
          </p:cNvPr>
          <p:cNvCxnSpPr>
            <a:cxnSpLocks/>
          </p:cNvCxnSpPr>
          <p:nvPr/>
        </p:nvCxnSpPr>
        <p:spPr>
          <a:xfrm>
            <a:off x="10076873" y="1857682"/>
            <a:ext cx="39565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7C1D98D-CBFD-5346-A850-A875E1394652}"/>
              </a:ext>
            </a:extLst>
          </p:cNvPr>
          <p:cNvCxnSpPr>
            <a:cxnSpLocks/>
          </p:cNvCxnSpPr>
          <p:nvPr/>
        </p:nvCxnSpPr>
        <p:spPr>
          <a:xfrm>
            <a:off x="6557818" y="5929747"/>
            <a:ext cx="50707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47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1028</Words>
  <Application>Microsoft Office PowerPoint</Application>
  <PresentationFormat>Widescreen</PresentationFormat>
  <Paragraphs>278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Cambria Math</vt:lpstr>
      <vt:lpstr>Roboto</vt:lpstr>
      <vt:lpstr>Wingdings</vt:lpstr>
      <vt:lpstr>Office Theme</vt:lpstr>
      <vt:lpstr>Two-mode squeezing generation in a flux tunable Josephson Traveling Wave Parametric Amplifier (JTWPA)</vt:lpstr>
      <vt:lpstr>PowerPoint Presentation</vt:lpstr>
      <vt:lpstr>Josephson Traveling Wave Parametric Amplifier (JTWPA)</vt:lpstr>
      <vt:lpstr>Josephson Traveling Wave Parametric Amplifier (JTWPA)</vt:lpstr>
      <vt:lpstr>Flux-Tunable JTWPA</vt:lpstr>
      <vt:lpstr>3WM two mode squeezing in SNAIL TWPA ?</vt:lpstr>
      <vt:lpstr>3WM Parametric Idler generation</vt:lpstr>
      <vt:lpstr>3WM Parametric Idler generation (Flux dependence)</vt:lpstr>
      <vt:lpstr>3WM Parametric Idler generation (Flux dependence)</vt:lpstr>
      <vt:lpstr>Experimental setup</vt:lpstr>
      <vt:lpstr>Experimental setup: System gain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 error estimation</vt:lpstr>
      <vt:lpstr>PowerPoint Presentation</vt:lpstr>
      <vt:lpstr>PowerPoint Presentation</vt:lpstr>
      <vt:lpstr>Mathematical concept </vt:lpstr>
      <vt:lpstr>Quantum Noise Limited Amplification</vt:lpstr>
      <vt:lpstr>Quantum Noise Limited Amplification:Experimental results</vt:lpstr>
      <vt:lpstr>Quantum Noise Limited Amplification:Experimental results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PEGAH DARVEHI</dc:creator>
  <cp:lastModifiedBy>Isita Chatterjee</cp:lastModifiedBy>
  <cp:revision>130</cp:revision>
  <dcterms:created xsi:type="dcterms:W3CDTF">2025-01-27T09:48:56Z</dcterms:created>
  <dcterms:modified xsi:type="dcterms:W3CDTF">2025-05-22T09:50:56Z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2025-01-27T17:02:49Z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74a46d39-b5a2-4971-87e5-68749ff75d62</vt:lpwstr>
  </property>
  <property fmtid="{D5CDD505-2E9C-101B-9397-08002B2CF9AE}" pid="8" name="MSIP_Label_2ad0b24d-6422-44b0-b3de-abb3a9e8c81a_ContentBits">
    <vt:lpwstr>0</vt:lpwstr>
  </property>
</Properties>
</file>