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603" r:id="rId3"/>
    <p:sldId id="601" r:id="rId4"/>
    <p:sldId id="599" r:id="rId5"/>
    <p:sldId id="600" r:id="rId6"/>
    <p:sldId id="604" r:id="rId7"/>
    <p:sldId id="317" r:id="rId8"/>
    <p:sldId id="296" r:id="rId9"/>
    <p:sldId id="301" r:id="rId10"/>
    <p:sldId id="302" r:id="rId11"/>
    <p:sldId id="320" r:id="rId12"/>
    <p:sldId id="588" r:id="rId13"/>
    <p:sldId id="304" r:id="rId14"/>
    <p:sldId id="590" r:id="rId15"/>
    <p:sldId id="305" r:id="rId16"/>
    <p:sldId id="299" r:id="rId17"/>
    <p:sldId id="401" r:id="rId18"/>
    <p:sldId id="576" r:id="rId19"/>
    <p:sldId id="616" r:id="rId20"/>
    <p:sldId id="608" r:id="rId21"/>
    <p:sldId id="609" r:id="rId22"/>
    <p:sldId id="610" r:id="rId23"/>
    <p:sldId id="595" r:id="rId24"/>
    <p:sldId id="592" r:id="rId25"/>
    <p:sldId id="620" r:id="rId26"/>
    <p:sldId id="593" r:id="rId27"/>
    <p:sldId id="594" r:id="rId28"/>
    <p:sldId id="612" r:id="rId29"/>
    <p:sldId id="381" r:id="rId30"/>
    <p:sldId id="622" r:id="rId31"/>
    <p:sldId id="624" r:id="rId32"/>
    <p:sldId id="625" r:id="rId33"/>
    <p:sldId id="626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B42A"/>
    <a:srgbClr val="0071BC"/>
    <a:srgbClr val="ED1C1A"/>
    <a:srgbClr val="EE2826"/>
    <a:srgbClr val="0774BF"/>
    <a:srgbClr val="DAB834"/>
    <a:srgbClr val="ED366B"/>
    <a:srgbClr val="0CB4B2"/>
    <a:srgbClr val="BC4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884" autoAdjust="0"/>
  </p:normalViewPr>
  <p:slideViewPr>
    <p:cSldViewPr snapToGrid="0">
      <p:cViewPr varScale="1">
        <p:scale>
          <a:sx n="89" d="100"/>
          <a:sy n="89" d="100"/>
        </p:scale>
        <p:origin x="573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8938E-F8D3-4C16-B02E-B15BC296F4E8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FD6ED-E460-4B16-8494-ACDCDF4FD3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77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0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50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642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04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167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546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153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78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46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1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590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39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35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105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52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701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31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22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90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F5E1B-E19C-4298-B4EF-01D1D1F459A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009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15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424242"/>
              </a:solidFill>
              <a:effectLst/>
              <a:latin typeface="Segoe San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6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27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5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D6ED-E460-4B16-8494-ACDCDF4FD3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61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80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94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0305A-DC8A-4685-88B3-264050B21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E6ADE3-8133-4751-A54C-8C7F819C0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21623B-3419-4A30-A2BD-3846A365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1535-738E-416E-94BD-DAAA4886FD77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F8AA0F-03B0-4CD4-9F58-8E2C4DA3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C6CE45-7A19-4009-ABB2-7EF6C7FF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31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89502-50CF-4430-B5F3-FA57001F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2F5D15-363A-4E5F-B8D4-84D74653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8282C1-18DB-4A25-ADDC-EE01278D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5441-F2F4-4D0A-A2EE-890A234DD7EF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DE6508-D532-4A43-BB3D-35EDFFDA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4BBE48-98D8-47D1-AE1C-74834209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9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E71377F-4FDB-4FD6-8738-738FA81A5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9F82EA-BF7F-42CE-9E01-D2E6344E9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7A62BE-3210-4169-B4FD-D55370EB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BCC1-4207-4A0D-B314-4A5852397DA6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52147-CA71-4F48-AAF7-E279F345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8EF08C-6C1E-424C-9D1F-F0626E04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89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519805" y="6484025"/>
            <a:ext cx="767491" cy="216024"/>
          </a:xfrm>
        </p:spPr>
        <p:txBody>
          <a:bodyPr/>
          <a:lstStyle/>
          <a:p>
            <a:pPr>
              <a:defRPr/>
            </a:pPr>
            <a:fld id="{CCBBBB1C-41A1-433B-9A52-CB0FC9DAA65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16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14A72-798B-40E8-BD2A-B93D10AB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44FDE7-293B-4787-BE3C-5C5B75C44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2797CB-A7D9-4BB1-A584-1B28B9CE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71F6-E5AD-4D45-9B3C-257FC14E6E04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DBE18-DC9B-4622-97CB-C08C72F6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B8821-DD15-45D5-BED6-900BB98F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54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2A04-C162-4008-A380-30662164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5C1B6-BF7A-4430-BA0F-9D4B46E66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C52B3-7030-45D1-85C0-0EECD028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398E-6D0B-4681-ACC9-78CF8705AB02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AE3E9A-C704-470E-A7F4-0132EF84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CE5EBD-958F-4A36-A995-076EBE36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9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BCBA4-6501-4741-8204-A17341B3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C1E67D-3813-4B1D-B6F5-3147B2899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B1E6F7-F93B-4C68-9E40-EA2A17AF9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312657-1B82-4E46-94A6-C29B2255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FCBB-F0A6-40D6-B314-32A0E615F9A4}" type="datetime1">
              <a:rPr lang="en-GB" smtClean="0"/>
              <a:t>22/05/2025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3CC74E-CBFA-4D2E-98C3-8F05FB3E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84CEA1-306B-4462-BD40-E914AA83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73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0D14A-BCFD-47C5-82C2-555C537D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8D6910-D742-406F-9C02-3180E80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423B77-FA14-4888-AB63-454AA75C8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6003B4-66CC-462F-95B6-032452D6C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79A397-F8B9-45F7-A2D7-E46604695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38D1B7C-761F-431F-BCC5-5808558C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D42C-6B7C-4E6F-8B64-C99F5749A431}" type="datetime1">
              <a:rPr lang="en-GB" smtClean="0"/>
              <a:t>22/05/2025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A56890-1601-41E1-BDC2-5D9C80F3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942A57-838A-40B8-9CDB-9798E7D8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00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D78F8-28A4-416D-9196-DEDCA81A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3BA5C2-2366-4FA2-900F-6BDD2BFF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76AE-4D1A-487E-A2CC-CABC085A1A93}" type="datetime1">
              <a:rPr lang="en-GB" smtClean="0"/>
              <a:t>22/05/2025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A3D21B-35CD-4E43-9221-A990609F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6D6564-EB39-4029-804A-B55C4F68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3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E06A13-97B1-49C0-A374-A54DB9FC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ECB-D135-49BA-986F-A21FAEAE39CF}" type="datetime1">
              <a:rPr lang="en-GB" smtClean="0"/>
              <a:t>22/05/2025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40BF64-7F7F-4AE5-864B-F9DEDB48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7201CD-BD3C-4A87-9C32-AA951952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9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27ADA-9524-4E54-A01C-E5D39BF6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B1E862-AEEF-402B-9287-DEAFBFE9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93CBE4-6F1E-497B-B397-36B4C7771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8E3B61-32A3-40A9-903B-12A7F3AA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5EF1-ABAF-4FBA-A34F-21C4436C4ECC}" type="datetime1">
              <a:rPr lang="en-GB" smtClean="0"/>
              <a:t>22/05/2025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1AF97E-FD89-4F59-A1DE-B7F640EF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BD1C9C-01B3-48EC-B898-0A4172A2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1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303C8-E5C9-49E2-AFA9-42148EA5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BB98714-F1B0-4FA0-B1B1-80ADF8F39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99239-C591-440C-B54F-293C58D96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37D6E0-F151-4658-9CE5-FD2DAECE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A866-9666-48F4-AE91-8A06D4DB778F}" type="datetime1">
              <a:rPr lang="en-GB" smtClean="0"/>
              <a:t>22/05/2025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2AFBF9-DF62-483E-BF55-507807B3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6B89BE-29BA-496E-BAB8-B2B209A4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1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FE26BC-F7E9-45A4-B09B-B1436CB3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6357F1-059F-470E-8530-D617AF022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DB1291-42FB-403E-B82A-74C86A067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F5AEB-6901-4430-BC14-DF56D094EB23}" type="datetime1">
              <a:rPr lang="en-GB" smtClean="0"/>
              <a:t>22/05/2025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D3DF93-4E43-46A8-8F01-ED20DB08F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A9F05A-1D80-491F-ABB7-E0DD50904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35059-647A-4F22-9A3B-E9582A977D4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3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7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43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journal/sciad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53.png"/><Relationship Id="rId4" Type="http://schemas.openxmlformats.org/officeDocument/2006/relationships/image" Target="../media/image27.png"/><Relationship Id="rId9" Type="http://schemas.openxmlformats.org/officeDocument/2006/relationships/image" Target="../media/image4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9F3DA63-6F9F-467D-B1BD-B0573B66259A}"/>
              </a:ext>
            </a:extLst>
          </p:cNvPr>
          <p:cNvSpPr txBox="1"/>
          <p:nvPr/>
        </p:nvSpPr>
        <p:spPr>
          <a:xfrm>
            <a:off x="4763" y="2258047"/>
            <a:ext cx="12192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Low crosstalk modular flip-chip architecture for coupled superconducting qubits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GB" sz="2800" dirty="0"/>
              <a:t>Paul Kugler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EEE9570-4B0D-4F86-9A9F-0AC326E4FEAC}"/>
              </a:ext>
            </a:extLst>
          </p:cNvPr>
          <p:cNvGrpSpPr/>
          <p:nvPr/>
        </p:nvGrpSpPr>
        <p:grpSpPr>
          <a:xfrm>
            <a:off x="120648" y="-35943"/>
            <a:ext cx="11976105" cy="1351278"/>
            <a:chOff x="120648" y="-112146"/>
            <a:chExt cx="11976105" cy="135127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778A1F8-E1C0-4D36-9908-897377665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69" y="-112146"/>
              <a:ext cx="3335387" cy="13208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28D79DC-8689-494B-99B8-56C51FC43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48" y="71516"/>
              <a:ext cx="2117613" cy="980807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F149CB9-CB13-4F73-8219-8EAB41F5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00" y="-56452"/>
              <a:ext cx="2396069" cy="1115669"/>
            </a:xfrm>
            <a:prstGeom prst="rect">
              <a:avLst/>
            </a:prstGeom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76F6B049-8C4E-4B5F-B249-7446C756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4193" y="20714"/>
              <a:ext cx="1202560" cy="121841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F01110F-A571-4559-801F-0ED73A26D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21" b="16582"/>
            <a:stretch/>
          </p:blipFill>
          <p:spPr>
            <a:xfrm>
              <a:off x="8309000" y="157696"/>
              <a:ext cx="2353352" cy="873648"/>
            </a:xfrm>
            <a:prstGeom prst="rect">
              <a:avLst/>
            </a:prstGeom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10BACA18-8046-489D-9237-D50FD825B503}"/>
              </a:ext>
            </a:extLst>
          </p:cNvPr>
          <p:cNvSpPr/>
          <p:nvPr/>
        </p:nvSpPr>
        <p:spPr>
          <a:xfrm>
            <a:off x="6424303" y="6391751"/>
            <a:ext cx="567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Ihssen &amp; Geisert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Appl. Phys. Lett. 126, 134003 (2025)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2F06D3-D9EB-420D-9860-6BBAE52CF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2689" y="3832425"/>
            <a:ext cx="2559326" cy="25593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586EC29-ECFF-48F3-B566-F3CC8D894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649" y="4701515"/>
            <a:ext cx="1944820" cy="20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0B6E7A-EAF0-441C-813C-3AC95B07B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BF6890F-4E35-4264-8217-2676AE30E276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B55F99F-45A7-4A59-AECE-C726F2C7B545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1FC59AB-D8A2-4AB6-8600-311ABB435276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4C52A98-09C2-49D8-9067-F0908162CBDE}"/>
              </a:ext>
            </a:extLst>
          </p:cNvPr>
          <p:cNvSpPr/>
          <p:nvPr/>
        </p:nvSpPr>
        <p:spPr>
          <a:xfrm>
            <a:off x="7820043" y="5208862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78F6FD27-ED06-4D26-84C5-F8B8FA093F9C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E7059B4E-B1A3-4560-B3B9-262D8B8D92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0569" y="4020931"/>
            <a:ext cx="1346197" cy="1048743"/>
          </a:xfrm>
          <a:prstGeom prst="bentConnector3">
            <a:avLst>
              <a:gd name="adj1" fmla="val 68714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BE3C0CE-A70E-453D-86AF-1C9A87D8A986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7C475A0D-BDC7-467E-9603-0AA9EE69515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4496C8BC-F21A-4A47-BC8F-3BA0DB4E603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35FF7D3-B412-4129-8B86-EB1C0BAA0B38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F0C29FC9-2829-4CF1-8227-1E41C932A9C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EFBF74F-9318-4D92-A00C-B9F3DDA08A18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133E386-442F-48EE-9DB1-540E65841678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E33EA07A-0A15-4C98-A4F1-B315E3087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52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35D8C75-97D1-497A-A7BC-49196E18666D}"/>
              </a:ext>
            </a:extLst>
          </p:cNvPr>
          <p:cNvGrpSpPr/>
          <p:nvPr/>
        </p:nvGrpSpPr>
        <p:grpSpPr>
          <a:xfrm>
            <a:off x="1524000" y="1002384"/>
            <a:ext cx="9144000" cy="4597682"/>
            <a:chOff x="0" y="1005840"/>
            <a:chExt cx="9144000" cy="459768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066E5F0-E995-4509-857C-8A250FCB9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6260"/>
              <a:ext cx="9144000" cy="3305479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0AB7BCD-1CC7-45F2-B46E-2838A0D6F5B2}"/>
                </a:ext>
              </a:extLst>
            </p:cNvPr>
            <p:cNvSpPr/>
            <p:nvPr/>
          </p:nvSpPr>
          <p:spPr>
            <a:xfrm>
              <a:off x="365070" y="1234543"/>
              <a:ext cx="4663440" cy="436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B20F38A-290D-4098-AB9F-FA1859AF0DFA}"/>
                </a:ext>
              </a:extLst>
            </p:cNvPr>
            <p:cNvSpPr/>
            <p:nvPr/>
          </p:nvSpPr>
          <p:spPr>
            <a:xfrm>
              <a:off x="0" y="1005840"/>
              <a:ext cx="4185920" cy="422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8595194-E2A5-4531-B91A-36EB81D88FAF}"/>
              </a:ext>
            </a:extLst>
          </p:cNvPr>
          <p:cNvCxnSpPr>
            <a:cxnSpLocks/>
          </p:cNvCxnSpPr>
          <p:nvPr/>
        </p:nvCxnSpPr>
        <p:spPr>
          <a:xfrm>
            <a:off x="5612570" y="1703399"/>
            <a:ext cx="869512" cy="18078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F7C67A5-400C-420F-9DB7-7D101687AA31}"/>
              </a:ext>
            </a:extLst>
          </p:cNvPr>
          <p:cNvSpPr/>
          <p:nvPr/>
        </p:nvSpPr>
        <p:spPr>
          <a:xfrm>
            <a:off x="6412812" y="3511269"/>
            <a:ext cx="2273989" cy="6477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F16F7C8-2DE8-435C-9C89-9D1B41624E19}"/>
              </a:ext>
            </a:extLst>
          </p:cNvPr>
          <p:cNvCxnSpPr>
            <a:cxnSpLocks/>
          </p:cNvCxnSpPr>
          <p:nvPr/>
        </p:nvCxnSpPr>
        <p:spPr>
          <a:xfrm flipV="1">
            <a:off x="5458949" y="4158969"/>
            <a:ext cx="1093561" cy="11573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8220DF-D595-4963-AB08-3EA356A9BA5D}"/>
              </a:ext>
            </a:extLst>
          </p:cNvPr>
          <p:cNvGrpSpPr>
            <a:grpSpLocks noChangeAspect="1"/>
          </p:cNvGrpSpPr>
          <p:nvPr/>
        </p:nvGrpSpPr>
        <p:grpSpPr>
          <a:xfrm>
            <a:off x="822037" y="1369726"/>
            <a:ext cx="4887883" cy="4097309"/>
            <a:chOff x="1634836" y="1109299"/>
            <a:chExt cx="4185920" cy="3508883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1CB426D6-DDD0-4431-9762-09F35FD28F90}"/>
                </a:ext>
              </a:extLst>
            </p:cNvPr>
            <p:cNvSpPr/>
            <p:nvPr/>
          </p:nvSpPr>
          <p:spPr>
            <a:xfrm>
              <a:off x="1634836" y="1109299"/>
              <a:ext cx="4185920" cy="350888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C8FEA778-8554-4095-B72C-8092840F453E}"/>
                </a:ext>
              </a:extLst>
            </p:cNvPr>
            <p:cNvCxnSpPr>
              <a:cxnSpLocks/>
            </p:cNvCxnSpPr>
            <p:nvPr/>
          </p:nvCxnSpPr>
          <p:spPr>
            <a:xfrm>
              <a:off x="3196088" y="1452152"/>
              <a:ext cx="213057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8A559F7-AD6C-46F9-A06E-E11CFCFF31A1}"/>
                </a:ext>
              </a:extLst>
            </p:cNvPr>
            <p:cNvGrpSpPr/>
            <p:nvPr/>
          </p:nvGrpSpPr>
          <p:grpSpPr>
            <a:xfrm>
              <a:off x="1726266" y="1434709"/>
              <a:ext cx="3912744" cy="2909988"/>
              <a:chOff x="239026" y="1458061"/>
              <a:chExt cx="5025818" cy="3737805"/>
            </a:xfrm>
            <a:effectLst/>
            <a:scene3d>
              <a:camera prst="orthographicFront"/>
              <a:lightRig rig="soft" dir="t"/>
            </a:scene3d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7E6C31D-9B65-4987-A985-691E5BD8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44" y="1458061"/>
                <a:ext cx="4700608" cy="3737805"/>
              </a:xfrm>
              <a:prstGeom prst="roundRect">
                <a:avLst>
                  <a:gd name="adj" fmla="val 16667"/>
                </a:avLst>
              </a:prstGeom>
              <a:ln w="28575">
                <a:solidFill>
                  <a:schemeClr val="tx1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4033996C-6538-40E3-8BCC-5B1682463E29}"/>
                  </a:ext>
                </a:extLst>
              </p:cNvPr>
              <p:cNvSpPr/>
              <p:nvPr/>
            </p:nvSpPr>
            <p:spPr>
              <a:xfrm rot="8355310">
                <a:off x="1255915" y="1795081"/>
                <a:ext cx="3039159" cy="3015894"/>
              </a:xfrm>
              <a:prstGeom prst="rect">
                <a:avLst/>
              </a:prstGeom>
              <a:noFill/>
              <a:ln w="28575">
                <a:solidFill>
                  <a:srgbClr val="019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0981E13D-BC2B-49DF-B074-93EBB114B55A}"/>
                  </a:ext>
                </a:extLst>
              </p:cNvPr>
              <p:cNvSpPr/>
              <p:nvPr/>
            </p:nvSpPr>
            <p:spPr>
              <a:xfrm rot="8417423">
                <a:off x="239026" y="2564022"/>
                <a:ext cx="5025818" cy="1420814"/>
              </a:xfrm>
              <a:prstGeom prst="rect">
                <a:avLst/>
              </a:prstGeom>
              <a:noFill/>
              <a:ln w="28575">
                <a:solidFill>
                  <a:srgbClr val="9CC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1AD87A4-1FD9-453B-933C-0819DD9D0290}"/>
              </a:ext>
            </a:extLst>
          </p:cNvPr>
          <p:cNvCxnSpPr>
            <a:cxnSpLocks/>
          </p:cNvCxnSpPr>
          <p:nvPr/>
        </p:nvCxnSpPr>
        <p:spPr>
          <a:xfrm>
            <a:off x="1459351" y="1568108"/>
            <a:ext cx="836384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041A8FB6-7740-4803-9390-E8899B70C781}"/>
              </a:ext>
            </a:extLst>
          </p:cNvPr>
          <p:cNvSpPr txBox="1"/>
          <p:nvPr/>
        </p:nvSpPr>
        <p:spPr>
          <a:xfrm>
            <a:off x="2367884" y="1350631"/>
            <a:ext cx="782587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2 mm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80B403C-2BA0-4047-BDC9-087323A5340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B6434C54-653F-4685-84EC-6606CB224C38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CBD1428F-B7F2-457B-8AFD-B8AC46AB53F4}"/>
              </a:ext>
            </a:extLst>
          </p:cNvPr>
          <p:cNvSpPr/>
          <p:nvPr/>
        </p:nvSpPr>
        <p:spPr>
          <a:xfrm>
            <a:off x="7820043" y="5208862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B48E44FE-0388-4C7B-AB68-6B5836488B3F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0BED8B2E-1A5D-4FCF-B83C-FAFDCF6CE4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0569" y="4020931"/>
            <a:ext cx="1346197" cy="1048743"/>
          </a:xfrm>
          <a:prstGeom prst="bentConnector3">
            <a:avLst>
              <a:gd name="adj1" fmla="val 68714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0741F50-1D93-4063-A660-D8CD6FD5BD96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4946945-0672-49E2-B3BF-182EC97F7F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07E68FA-DCE1-49D9-A5E4-C1EEFF83EAC6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B77F5EC-8D90-4932-838A-AD58AB874C09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754939B2-700A-40BE-BD77-9B0C769AA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14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35D8C75-97D1-497A-A7BC-49196E18666D}"/>
              </a:ext>
            </a:extLst>
          </p:cNvPr>
          <p:cNvGrpSpPr/>
          <p:nvPr/>
        </p:nvGrpSpPr>
        <p:grpSpPr>
          <a:xfrm>
            <a:off x="1524000" y="1002384"/>
            <a:ext cx="9144000" cy="4597682"/>
            <a:chOff x="0" y="1005840"/>
            <a:chExt cx="9144000" cy="459768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066E5F0-E995-4509-857C-8A250FCB9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6260"/>
              <a:ext cx="9144000" cy="3305479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0AB7BCD-1CC7-45F2-B46E-2838A0D6F5B2}"/>
                </a:ext>
              </a:extLst>
            </p:cNvPr>
            <p:cNvSpPr/>
            <p:nvPr/>
          </p:nvSpPr>
          <p:spPr>
            <a:xfrm>
              <a:off x="365070" y="1234543"/>
              <a:ext cx="4663440" cy="436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B20F38A-290D-4098-AB9F-FA1859AF0DFA}"/>
                </a:ext>
              </a:extLst>
            </p:cNvPr>
            <p:cNvSpPr/>
            <p:nvPr/>
          </p:nvSpPr>
          <p:spPr>
            <a:xfrm>
              <a:off x="0" y="1005840"/>
              <a:ext cx="4185920" cy="422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8220DF-D595-4963-AB08-3EA356A9BA5D}"/>
              </a:ext>
            </a:extLst>
          </p:cNvPr>
          <p:cNvGrpSpPr>
            <a:grpSpLocks noChangeAspect="1"/>
          </p:cNvGrpSpPr>
          <p:nvPr/>
        </p:nvGrpSpPr>
        <p:grpSpPr>
          <a:xfrm>
            <a:off x="822037" y="1369726"/>
            <a:ext cx="4887883" cy="4097309"/>
            <a:chOff x="1634836" y="1109299"/>
            <a:chExt cx="4185920" cy="3508883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1CB426D6-DDD0-4431-9762-09F35FD28F90}"/>
                </a:ext>
              </a:extLst>
            </p:cNvPr>
            <p:cNvSpPr/>
            <p:nvPr/>
          </p:nvSpPr>
          <p:spPr>
            <a:xfrm>
              <a:off x="1634836" y="1109299"/>
              <a:ext cx="4185920" cy="350888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C8FEA778-8554-4095-B72C-8092840F453E}"/>
                </a:ext>
              </a:extLst>
            </p:cNvPr>
            <p:cNvCxnSpPr>
              <a:cxnSpLocks/>
            </p:cNvCxnSpPr>
            <p:nvPr/>
          </p:nvCxnSpPr>
          <p:spPr>
            <a:xfrm>
              <a:off x="3196088" y="1452152"/>
              <a:ext cx="213057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8A559F7-AD6C-46F9-A06E-E11CFCFF31A1}"/>
                </a:ext>
              </a:extLst>
            </p:cNvPr>
            <p:cNvGrpSpPr/>
            <p:nvPr/>
          </p:nvGrpSpPr>
          <p:grpSpPr>
            <a:xfrm>
              <a:off x="1726266" y="1434709"/>
              <a:ext cx="3912744" cy="2909988"/>
              <a:chOff x="239026" y="1458061"/>
              <a:chExt cx="5025818" cy="3737805"/>
            </a:xfrm>
            <a:effectLst/>
            <a:scene3d>
              <a:camera prst="orthographicFront"/>
              <a:lightRig rig="soft" dir="t"/>
            </a:scene3d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7E6C31D-9B65-4987-A985-691E5BD8D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44" y="1458061"/>
                <a:ext cx="4700608" cy="3737805"/>
              </a:xfrm>
              <a:prstGeom prst="roundRect">
                <a:avLst>
                  <a:gd name="adj" fmla="val 16667"/>
                </a:avLst>
              </a:prstGeom>
              <a:ln w="28575">
                <a:solidFill>
                  <a:schemeClr val="tx1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4033996C-6538-40E3-8BCC-5B1682463E29}"/>
                  </a:ext>
                </a:extLst>
              </p:cNvPr>
              <p:cNvSpPr/>
              <p:nvPr/>
            </p:nvSpPr>
            <p:spPr>
              <a:xfrm rot="8355310">
                <a:off x="1255915" y="1795081"/>
                <a:ext cx="3039159" cy="3015894"/>
              </a:xfrm>
              <a:prstGeom prst="rect">
                <a:avLst/>
              </a:prstGeom>
              <a:noFill/>
              <a:ln w="28575">
                <a:solidFill>
                  <a:srgbClr val="019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0981E13D-BC2B-49DF-B074-93EBB114B55A}"/>
                  </a:ext>
                </a:extLst>
              </p:cNvPr>
              <p:cNvSpPr/>
              <p:nvPr/>
            </p:nvSpPr>
            <p:spPr>
              <a:xfrm rot="8417423">
                <a:off x="239026" y="2564022"/>
                <a:ext cx="5025818" cy="1420814"/>
              </a:xfrm>
              <a:prstGeom prst="rect">
                <a:avLst/>
              </a:prstGeom>
              <a:noFill/>
              <a:ln w="28575">
                <a:solidFill>
                  <a:srgbClr val="9CC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5754DBC1-01A2-400F-903D-34D5C3C67131}"/>
              </a:ext>
            </a:extLst>
          </p:cNvPr>
          <p:cNvSpPr/>
          <p:nvPr/>
        </p:nvSpPr>
        <p:spPr>
          <a:xfrm>
            <a:off x="2000592" y="5390272"/>
            <a:ext cx="2938961" cy="306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8595194-E2A5-4531-B91A-36EB81D88FAF}"/>
              </a:ext>
            </a:extLst>
          </p:cNvPr>
          <p:cNvCxnSpPr>
            <a:cxnSpLocks/>
          </p:cNvCxnSpPr>
          <p:nvPr/>
        </p:nvCxnSpPr>
        <p:spPr>
          <a:xfrm>
            <a:off x="5612570" y="1703399"/>
            <a:ext cx="869512" cy="18078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F7C67A5-400C-420F-9DB7-7D101687AA31}"/>
              </a:ext>
            </a:extLst>
          </p:cNvPr>
          <p:cNvSpPr/>
          <p:nvPr/>
        </p:nvSpPr>
        <p:spPr>
          <a:xfrm>
            <a:off x="6412812" y="3511269"/>
            <a:ext cx="2273989" cy="6477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F16F7C8-2DE8-435C-9C89-9D1B41624E19}"/>
              </a:ext>
            </a:extLst>
          </p:cNvPr>
          <p:cNvCxnSpPr>
            <a:cxnSpLocks/>
          </p:cNvCxnSpPr>
          <p:nvPr/>
        </p:nvCxnSpPr>
        <p:spPr>
          <a:xfrm flipV="1">
            <a:off x="5458949" y="4158969"/>
            <a:ext cx="1093561" cy="11573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1AD87A4-1FD9-453B-933C-0819DD9D0290}"/>
              </a:ext>
            </a:extLst>
          </p:cNvPr>
          <p:cNvCxnSpPr>
            <a:cxnSpLocks/>
          </p:cNvCxnSpPr>
          <p:nvPr/>
        </p:nvCxnSpPr>
        <p:spPr>
          <a:xfrm>
            <a:off x="1459351" y="1568108"/>
            <a:ext cx="836384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041A8FB6-7740-4803-9390-E8899B70C781}"/>
              </a:ext>
            </a:extLst>
          </p:cNvPr>
          <p:cNvSpPr txBox="1"/>
          <p:nvPr/>
        </p:nvSpPr>
        <p:spPr>
          <a:xfrm>
            <a:off x="2367884" y="1350631"/>
            <a:ext cx="782587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2 mm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80B403C-2BA0-4047-BDC9-087323A5340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693B7680-05FC-4361-8309-32049B8BCF78}"/>
              </a:ext>
            </a:extLst>
          </p:cNvPr>
          <p:cNvSpPr/>
          <p:nvPr/>
        </p:nvSpPr>
        <p:spPr>
          <a:xfrm>
            <a:off x="6261115" y="5099503"/>
            <a:ext cx="5425081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000" dirty="0">
                <a:ln w="0"/>
                <a:solidFill>
                  <a:schemeClr val="tx1"/>
                </a:solidFill>
              </a:rPr>
              <a:t>                 </a:t>
            </a:r>
            <a:r>
              <a:rPr lang="de-DE" dirty="0" err="1">
                <a:ln w="0"/>
                <a:solidFill>
                  <a:schemeClr val="tx1"/>
                </a:solidFill>
              </a:rPr>
              <a:t>inductivley</a:t>
            </a:r>
            <a:r>
              <a:rPr lang="de-DE" dirty="0">
                <a:ln w="0"/>
                <a:solidFill>
                  <a:schemeClr val="tx1"/>
                </a:solidFill>
              </a:rPr>
              <a:t> </a:t>
            </a:r>
            <a:r>
              <a:rPr lang="de-DE" dirty="0" err="1">
                <a:ln w="0"/>
                <a:solidFill>
                  <a:schemeClr val="tx1"/>
                </a:solidFill>
              </a:rPr>
              <a:t>coupled</a:t>
            </a:r>
            <a:r>
              <a:rPr lang="de-DE" dirty="0">
                <a:ln w="0"/>
                <a:solidFill>
                  <a:schemeClr val="tx1"/>
                </a:solidFill>
              </a:rPr>
              <a:t> </a:t>
            </a:r>
            <a:r>
              <a:rPr lang="de-DE" dirty="0" err="1">
                <a:ln w="0"/>
                <a:solidFill>
                  <a:schemeClr val="tx1"/>
                </a:solidFill>
              </a:rPr>
              <a:t>qubit</a:t>
            </a:r>
            <a:r>
              <a:rPr lang="de-DE" dirty="0">
                <a:ln w="0"/>
                <a:solidFill>
                  <a:schemeClr val="tx1"/>
                </a:solidFill>
              </a:rPr>
              <a:t>-resonator </a:t>
            </a:r>
            <a:r>
              <a:rPr lang="de-DE" dirty="0" err="1">
                <a:ln w="0"/>
                <a:solidFill>
                  <a:schemeClr val="tx1"/>
                </a:solidFill>
              </a:rPr>
              <a:t>circuit</a:t>
            </a:r>
            <a:endParaRPr lang="de-DE" dirty="0">
              <a:ln w="0"/>
              <a:solidFill>
                <a:schemeClr val="tx1"/>
              </a:solidFill>
            </a:endParaRPr>
          </a:p>
          <a:p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</a:t>
            </a:r>
            <a:r>
              <a:rPr lang="de-DE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S. Geisert &amp; S. Ihssen </a:t>
            </a:r>
            <a:r>
              <a:rPr lang="de-DE" i="1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 al, APL, </a:t>
            </a:r>
            <a:r>
              <a:rPr lang="de-DE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2024 </a:t>
            </a:r>
            <a:endParaRPr lang="en-GB" dirty="0">
              <a:ln w="0"/>
              <a:solidFill>
                <a:schemeClr val="bg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F36D452-CE26-4CAE-92FA-F71D9F45C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17" y="5793320"/>
            <a:ext cx="9530589" cy="907073"/>
          </a:xfrm>
          <a:prstGeom prst="rect">
            <a:avLst/>
          </a:prstGeom>
          <a:ln w="38100">
            <a:solidFill>
              <a:srgbClr val="9CC13D"/>
            </a:solidFill>
          </a:ln>
        </p:spPr>
      </p:pic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87D91EA7-7F31-4DA4-9815-89F493572AA8}"/>
              </a:ext>
            </a:extLst>
          </p:cNvPr>
          <p:cNvCxnSpPr/>
          <p:nvPr/>
        </p:nvCxnSpPr>
        <p:spPr>
          <a:xfrm>
            <a:off x="8821552" y="6617653"/>
            <a:ext cx="217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AEE1F57C-0F3B-40E0-89A1-8C775E4B0DE6}"/>
              </a:ext>
            </a:extLst>
          </p:cNvPr>
          <p:cNvSpPr txBox="1"/>
          <p:nvPr/>
        </p:nvSpPr>
        <p:spPr>
          <a:xfrm>
            <a:off x="9560433" y="6206752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2 mm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93C9560-1FAB-460F-B010-48CDE362CBD0}"/>
              </a:ext>
            </a:extLst>
          </p:cNvPr>
          <p:cNvSpPr txBox="1"/>
          <p:nvPr/>
        </p:nvSpPr>
        <p:spPr>
          <a:xfrm>
            <a:off x="2293991" y="6298974"/>
            <a:ext cx="137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Times New Roman" panose="02020603050405020304" pitchFamily="18" charset="0"/>
              </a:rPr>
              <a:t>Al + </a:t>
            </a:r>
            <a:r>
              <a:rPr lang="en-GB" sz="2000" dirty="0" err="1">
                <a:cs typeface="Times New Roman" panose="02020603050405020304" pitchFamily="18" charset="0"/>
              </a:rPr>
              <a:t>grAl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B477C169-D2B5-40B5-BBA8-7BB29FD8548D}"/>
              </a:ext>
            </a:extLst>
          </p:cNvPr>
          <p:cNvSpPr/>
          <p:nvPr/>
        </p:nvSpPr>
        <p:spPr>
          <a:xfrm>
            <a:off x="2091307" y="6384087"/>
            <a:ext cx="182433" cy="182433"/>
          </a:xfrm>
          <a:prstGeom prst="roundRect">
            <a:avLst/>
          </a:prstGeom>
          <a:solidFill>
            <a:srgbClr val="A0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600"/>
          </a:p>
        </p:txBody>
      </p: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97F7433B-9DE1-4785-B734-B39B082AEBA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82942" y="5649447"/>
            <a:ext cx="1104209" cy="365072"/>
          </a:xfrm>
          <a:prstGeom prst="bentConnector3">
            <a:avLst>
              <a:gd name="adj1" fmla="val 5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4AF9C64B-3DD5-4211-85EC-2C7543FF60AB}"/>
              </a:ext>
            </a:extLst>
          </p:cNvPr>
          <p:cNvCxnSpPr>
            <a:cxnSpLocks/>
          </p:cNvCxnSpPr>
          <p:nvPr/>
        </p:nvCxnSpPr>
        <p:spPr>
          <a:xfrm>
            <a:off x="3325091" y="3112655"/>
            <a:ext cx="3890582" cy="2167226"/>
          </a:xfrm>
          <a:prstGeom prst="bentConnector3">
            <a:avLst>
              <a:gd name="adj1" fmla="val 68280"/>
            </a:avLst>
          </a:prstGeom>
          <a:ln w="19050"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44C06D22-02EF-43ED-AC28-CE778B99C97D}"/>
              </a:ext>
            </a:extLst>
          </p:cNvPr>
          <p:cNvSpPr txBox="1"/>
          <p:nvPr/>
        </p:nvSpPr>
        <p:spPr>
          <a:xfrm>
            <a:off x="2346032" y="5273918"/>
            <a:ext cx="2340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capacitive extenders</a:t>
            </a:r>
          </a:p>
        </p:txBody>
      </p: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622177C6-75FA-423D-AFF2-830D947F8B0E}"/>
              </a:ext>
            </a:extLst>
          </p:cNvPr>
          <p:cNvCxnSpPr>
            <a:cxnSpLocks/>
            <a:endCxn id="35" idx="1"/>
          </p:cNvCxnSpPr>
          <p:nvPr/>
        </p:nvCxnSpPr>
        <p:spPr>
          <a:xfrm rot="16200000" flipH="1">
            <a:off x="1878428" y="5006369"/>
            <a:ext cx="804692" cy="130516"/>
          </a:xfrm>
          <a:prstGeom prst="bentConnector2">
            <a:avLst/>
          </a:prstGeom>
          <a:ln w="19050"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1F0C2353-C14B-4356-AFBE-88A815AC5ADD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4476358" y="5684402"/>
            <a:ext cx="532380" cy="111522"/>
          </a:xfrm>
          <a:prstGeom prst="bentConnector2">
            <a:avLst/>
          </a:prstGeom>
          <a:ln w="19050"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6AB7739-C6C6-4C03-BB99-2A2BB515FF2C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35D67281-0447-4C9E-A77C-570CBEFFAC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20D4476-0D93-4DD6-B329-3635A9A8E208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F264A8F-0017-4DFB-8B4E-85A6F84E7257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6A0EE8B2-595D-4812-9916-945AC3134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190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DD79DA-007C-45B9-BC71-1B4C7027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3F64083-B2D9-435E-B134-80D332EDFFD0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956BD2D-1C37-4ECB-AE78-7C8619EF41E8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A82BE908-168E-430B-BF49-9E58629667B3}"/>
              </a:ext>
            </a:extLst>
          </p:cNvPr>
          <p:cNvSpPr/>
          <p:nvPr/>
        </p:nvSpPr>
        <p:spPr>
          <a:xfrm>
            <a:off x="384371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coupler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E698661-9818-4F1F-A078-DF5877630C7E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104D698-673C-445A-B41E-05BF098CCCFB}"/>
              </a:ext>
            </a:extLst>
          </p:cNvPr>
          <p:cNvSpPr/>
          <p:nvPr/>
        </p:nvSpPr>
        <p:spPr>
          <a:xfrm>
            <a:off x="7820043" y="5208862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F267A07C-4AE2-44D0-A67F-9B980359755F}"/>
              </a:ext>
            </a:extLst>
          </p:cNvPr>
          <p:cNvCxnSpPr>
            <a:cxnSpLocks/>
          </p:cNvCxnSpPr>
          <p:nvPr/>
        </p:nvCxnSpPr>
        <p:spPr>
          <a:xfrm rot="5400000">
            <a:off x="5068500" y="4181360"/>
            <a:ext cx="1252681" cy="802323"/>
          </a:xfrm>
          <a:prstGeom prst="bentConnector3">
            <a:avLst>
              <a:gd name="adj1" fmla="val 67131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C1597C17-770C-4A93-89EA-0FD467599AA4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69E4C25C-C7BB-4F2B-B0F9-0B741503BF5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0569" y="4020931"/>
            <a:ext cx="1346197" cy="1048743"/>
          </a:xfrm>
          <a:prstGeom prst="bentConnector3">
            <a:avLst>
              <a:gd name="adj1" fmla="val 68714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397E23F-B6DB-4A50-A760-196568B125D2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A446D104-31EF-40BB-8857-2B88E9B78D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22B59E8A-70A6-4108-9176-86CF23EAF9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A9A16D58-F7B8-4236-8978-51FB46398753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BE4F80E-D5DB-4834-8BE9-C1E8BB68BD9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307F3B9-D78A-48A9-A213-7FEC2E0D3BC6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B1588FD-200B-4429-88C1-248373570542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3DA60064-94FE-46AD-8C90-96DADF947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515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DD79DA-007C-45B9-BC71-1B4C7027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C617E10-15B4-4D9E-B530-FF871DB63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4" b="42343"/>
          <a:stretch/>
        </p:blipFill>
        <p:spPr>
          <a:xfrm>
            <a:off x="529856" y="4927673"/>
            <a:ext cx="11206963" cy="1763522"/>
          </a:xfrm>
          <a:prstGeom prst="rect">
            <a:avLst/>
          </a:prstGeom>
          <a:ln w="38100">
            <a:noFill/>
          </a:ln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5E20A67-CBC5-4C8C-BD3B-D6804E342EC0}"/>
              </a:ext>
            </a:extLst>
          </p:cNvPr>
          <p:cNvSpPr/>
          <p:nvPr/>
        </p:nvSpPr>
        <p:spPr>
          <a:xfrm>
            <a:off x="721882" y="4927673"/>
            <a:ext cx="10822416" cy="176352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4A0A5EE8-A7C3-492A-A98B-4116C3993B6F}"/>
              </a:ext>
            </a:extLst>
          </p:cNvPr>
          <p:cNvSpPr/>
          <p:nvPr/>
        </p:nvSpPr>
        <p:spPr>
          <a:xfrm>
            <a:off x="5838037" y="4985103"/>
            <a:ext cx="543668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inductivley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coupled</a:t>
            </a:r>
            <a:r>
              <a:rPr lang="de-DE" sz="2000" dirty="0">
                <a:ln w="0"/>
                <a:solidFill>
                  <a:schemeClr val="tx1"/>
                </a:solidFill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</a:rPr>
              <a:t>-resonator </a:t>
            </a:r>
            <a:r>
              <a:rPr lang="de-DE" sz="2000" dirty="0" err="1">
                <a:ln w="0"/>
                <a:solidFill>
                  <a:schemeClr val="tx1"/>
                </a:solidFill>
              </a:rPr>
              <a:t>circuit</a:t>
            </a:r>
            <a:endParaRPr lang="de-DE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  <a:r>
              <a:rPr lang="de-DE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S. Geisert &amp; S. Ihssen </a:t>
            </a:r>
            <a:r>
              <a:rPr lang="de-DE" i="1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 al, APL, </a:t>
            </a:r>
            <a:r>
              <a:rPr lang="de-DE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2024 </a:t>
            </a:r>
            <a:endParaRPr lang="en-GB" dirty="0">
              <a:ln w="0"/>
              <a:solidFill>
                <a:schemeClr val="bg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956BD2D-1C37-4ECB-AE78-7C8619EF41E8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397E23F-B6DB-4A50-A760-196568B125D2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A446D104-31EF-40BB-8857-2B88E9B78D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22B59E8A-70A6-4108-9176-86CF23EAF9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BE4F80E-D5DB-4834-8BE9-C1E8BB68BD9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A532265-FA22-4ED9-9EE0-AD49281EBF58}"/>
              </a:ext>
            </a:extLst>
          </p:cNvPr>
          <p:cNvCxnSpPr/>
          <p:nvPr/>
        </p:nvCxnSpPr>
        <p:spPr>
          <a:xfrm>
            <a:off x="8954902" y="6617653"/>
            <a:ext cx="217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79BE32A-AF8F-45CD-83D6-59D2E9C716AF}"/>
              </a:ext>
            </a:extLst>
          </p:cNvPr>
          <p:cNvSpPr txBox="1"/>
          <p:nvPr/>
        </p:nvSpPr>
        <p:spPr>
          <a:xfrm>
            <a:off x="9693783" y="6206752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2 mm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9D1D781-CD93-493C-9307-DC2A5502C3B0}"/>
              </a:ext>
            </a:extLst>
          </p:cNvPr>
          <p:cNvSpPr txBox="1"/>
          <p:nvPr/>
        </p:nvSpPr>
        <p:spPr>
          <a:xfrm>
            <a:off x="2427341" y="6298974"/>
            <a:ext cx="137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Times New Roman" panose="02020603050405020304" pitchFamily="18" charset="0"/>
              </a:rPr>
              <a:t>Al + </a:t>
            </a:r>
            <a:r>
              <a:rPr lang="en-GB" sz="2000" dirty="0" err="1">
                <a:cs typeface="Times New Roman" panose="02020603050405020304" pitchFamily="18" charset="0"/>
              </a:rPr>
              <a:t>grAl</a:t>
            </a:r>
            <a:endParaRPr lang="en-GB" sz="2000" dirty="0">
              <a:cs typeface="Times New Roman" panose="02020603050405020304" pitchFamily="18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534511BA-ADB4-485C-BD2A-B5E8378C9149}"/>
              </a:ext>
            </a:extLst>
          </p:cNvPr>
          <p:cNvSpPr/>
          <p:nvPr/>
        </p:nvSpPr>
        <p:spPr>
          <a:xfrm>
            <a:off x="2224657" y="6384087"/>
            <a:ext cx="182433" cy="182433"/>
          </a:xfrm>
          <a:prstGeom prst="roundRect">
            <a:avLst/>
          </a:prstGeom>
          <a:solidFill>
            <a:srgbClr val="A0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60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9AFF3DE-75AB-4A38-B4B4-D484F7B697AB}"/>
              </a:ext>
            </a:extLst>
          </p:cNvPr>
          <p:cNvSpPr txBox="1"/>
          <p:nvPr/>
        </p:nvSpPr>
        <p:spPr>
          <a:xfrm>
            <a:off x="1408210" y="5200338"/>
            <a:ext cx="2317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capacitive extenders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A104994-9A61-4441-9174-95F99038E9B9}"/>
              </a:ext>
            </a:extLst>
          </p:cNvPr>
          <p:cNvSpPr txBox="1"/>
          <p:nvPr/>
        </p:nvSpPr>
        <p:spPr>
          <a:xfrm>
            <a:off x="6444761" y="634493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FBL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45CD4A7-CEDC-4718-A436-FFB49D81E1E7}"/>
              </a:ext>
            </a:extLst>
          </p:cNvPr>
          <p:cNvCxnSpPr>
            <a:cxnSpLocks/>
          </p:cNvCxnSpPr>
          <p:nvPr/>
        </p:nvCxnSpPr>
        <p:spPr>
          <a:xfrm>
            <a:off x="9180905" y="6421278"/>
            <a:ext cx="19519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DE8F3017-2FBA-47D3-8997-FF1E12A35459}"/>
              </a:ext>
            </a:extLst>
          </p:cNvPr>
          <p:cNvSpPr txBox="1"/>
          <p:nvPr/>
        </p:nvSpPr>
        <p:spPr>
          <a:xfrm>
            <a:off x="9795265" y="60392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mm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2CD8C9B-CC55-458A-8E3A-E242508C3210}"/>
              </a:ext>
            </a:extLst>
          </p:cNvPr>
          <p:cNvSpPr/>
          <p:nvPr/>
        </p:nvSpPr>
        <p:spPr>
          <a:xfrm>
            <a:off x="6108166" y="5214651"/>
            <a:ext cx="58756" cy="135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0736DC2F-381A-4DD9-9942-FA226989F528}"/>
              </a:ext>
            </a:extLst>
          </p:cNvPr>
          <p:cNvSpPr/>
          <p:nvPr/>
        </p:nvSpPr>
        <p:spPr>
          <a:xfrm>
            <a:off x="5332692" y="3557860"/>
            <a:ext cx="1492001" cy="64770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98762B2-A111-4DA9-934B-CDB8DDF0B46D}"/>
              </a:ext>
            </a:extLst>
          </p:cNvPr>
          <p:cNvCxnSpPr>
            <a:cxnSpLocks/>
          </p:cNvCxnSpPr>
          <p:nvPr/>
        </p:nvCxnSpPr>
        <p:spPr>
          <a:xfrm flipV="1">
            <a:off x="981075" y="4086225"/>
            <a:ext cx="4351617" cy="84144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DDBC3C4D-15B8-40A6-BADC-0850EBE49B7F}"/>
              </a:ext>
            </a:extLst>
          </p:cNvPr>
          <p:cNvCxnSpPr>
            <a:cxnSpLocks/>
          </p:cNvCxnSpPr>
          <p:nvPr/>
        </p:nvCxnSpPr>
        <p:spPr>
          <a:xfrm flipH="1" flipV="1">
            <a:off x="6824693" y="4073341"/>
            <a:ext cx="4450030" cy="84644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282A0DD-4BC9-47AC-ADE8-2D1F193B984B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621AADC-2398-4AAB-9DD7-D83487728EE9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55EBB566-3B35-4F09-9924-A914E3244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815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66D7574-C3B7-4424-9B9E-B483CD323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D57130C-0611-47AE-94EC-5ABAE67C1175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9167DC19-AD27-48AE-97E7-D6BBEEF80652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F2468625-3719-470A-9F81-9D4F175F8165}"/>
              </a:ext>
            </a:extLst>
          </p:cNvPr>
          <p:cNvCxnSpPr>
            <a:cxnSpLocks/>
            <a:endCxn id="8" idx="2"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6EBF91B-456C-4EA8-BBD6-D71219E54D71}"/>
              </a:ext>
            </a:extLst>
          </p:cNvPr>
          <p:cNvSpPr/>
          <p:nvPr/>
        </p:nvSpPr>
        <p:spPr>
          <a:xfrm>
            <a:off x="384371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coupler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ACCE895-50C6-4115-BC14-6F46C992E0E5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0C11E1A-C551-43A6-A527-292DA4D2372F}"/>
              </a:ext>
            </a:extLst>
          </p:cNvPr>
          <p:cNvSpPr/>
          <p:nvPr/>
        </p:nvSpPr>
        <p:spPr>
          <a:xfrm>
            <a:off x="7820043" y="5208862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5FAEBDDE-1057-4059-A839-7676F627BEBC}"/>
              </a:ext>
            </a:extLst>
          </p:cNvPr>
          <p:cNvCxnSpPr>
            <a:cxnSpLocks/>
          </p:cNvCxnSpPr>
          <p:nvPr/>
        </p:nvCxnSpPr>
        <p:spPr>
          <a:xfrm rot="5400000">
            <a:off x="5068500" y="4181360"/>
            <a:ext cx="1252681" cy="802323"/>
          </a:xfrm>
          <a:prstGeom prst="bentConnector3">
            <a:avLst>
              <a:gd name="adj1" fmla="val 67131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EB589297-34E4-4AAA-8EE4-9914B933F382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106E5F00-0B17-4743-98C8-0ACD87EFB2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0569" y="4020931"/>
            <a:ext cx="1346197" cy="1048743"/>
          </a:xfrm>
          <a:prstGeom prst="bentConnector3">
            <a:avLst>
              <a:gd name="adj1" fmla="val 68714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E987AE3A-9B3A-4DCC-B58B-44BA1A88F130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F9AA5B07-1AAE-4476-BF51-6AAFF96E89C3}"/>
              </a:ext>
            </a:extLst>
          </p:cNvPr>
          <p:cNvCxnSpPr>
            <a:cxnSpLocks/>
            <a:endCxn id="16" idx="2"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58F60516-DE9B-4DA7-B649-0B88525CE77C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A0C71C1B-F4D4-49F7-AE63-362504BA9B3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0A932AA-C032-4B9E-A518-A06AEE3106E6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85DCBA1-4394-42C9-BFCE-DC843B5B542E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7ED0932B-9087-42E5-BDB9-CAE102A0F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49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D6EA5FC-82AD-4384-9D8F-80A3E1149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88F6916-6805-4885-838C-0A486E9B4659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DD58BC7-9584-4BB5-9CC5-83F14C22C1C5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3522A22A-5E84-4E41-9BFF-1E7D91037FEE}"/>
              </a:ext>
            </a:extLst>
          </p:cNvPr>
          <p:cNvCxnSpPr>
            <a:cxnSpLocks/>
            <a:endCxn id="16" idx="2"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F33730A6-45C5-4142-8018-023C9589E780}"/>
              </a:ext>
            </a:extLst>
          </p:cNvPr>
          <p:cNvSpPr/>
          <p:nvPr/>
        </p:nvSpPr>
        <p:spPr>
          <a:xfrm>
            <a:off x="384371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coupler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EF46396-4AD1-4A06-9F65-3D7F728DCDF9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69258A0-C8B4-4B9F-B0AA-08D97FBF0F34}"/>
              </a:ext>
            </a:extLst>
          </p:cNvPr>
          <p:cNvSpPr/>
          <p:nvPr/>
        </p:nvSpPr>
        <p:spPr>
          <a:xfrm>
            <a:off x="7820043" y="5208862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qubit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6C002E82-7847-408F-BD96-7F516376C046}"/>
              </a:ext>
            </a:extLst>
          </p:cNvPr>
          <p:cNvCxnSpPr>
            <a:cxnSpLocks/>
          </p:cNvCxnSpPr>
          <p:nvPr/>
        </p:nvCxnSpPr>
        <p:spPr>
          <a:xfrm rot="5400000">
            <a:off x="5068500" y="4181360"/>
            <a:ext cx="1252681" cy="802323"/>
          </a:xfrm>
          <a:prstGeom prst="bentConnector3">
            <a:avLst>
              <a:gd name="adj1" fmla="val 67131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6072E946-E49F-4D47-8826-BFB0C053E5E1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8F751193-F3A1-4A3C-B13F-2AE6B85395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30569" y="4020931"/>
            <a:ext cx="1346197" cy="1048743"/>
          </a:xfrm>
          <a:prstGeom prst="bentConnector3">
            <a:avLst>
              <a:gd name="adj1" fmla="val 68714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D6E12BBB-F9AC-4426-91E1-628203F7ABD2}"/>
              </a:ext>
            </a:extLst>
          </p:cNvPr>
          <p:cNvSpPr/>
          <p:nvPr/>
        </p:nvSpPr>
        <p:spPr>
          <a:xfrm>
            <a:off x="4489332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static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bias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coil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625DE325-B82B-46B0-BDA5-34F7DD85257C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A843A76F-3FE6-4BFE-B4F7-1E4FE3BA9CA6}"/>
              </a:ext>
            </a:extLst>
          </p:cNvPr>
          <p:cNvCxnSpPr>
            <a:cxnSpLocks/>
            <a:endCxn id="33" idx="2"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92677AD6-8738-4DC2-B61A-83E0ABDC04FC}"/>
              </a:ext>
            </a:extLst>
          </p:cNvPr>
          <p:cNvCxnSpPr>
            <a:stCxn id="32" idx="2"/>
          </p:cNvCxnSpPr>
          <p:nvPr/>
        </p:nvCxnSpPr>
        <p:spPr>
          <a:xfrm>
            <a:off x="6096000" y="1639601"/>
            <a:ext cx="0" cy="1327535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Verbinder: gewinkelt 55">
            <a:extLst>
              <a:ext uri="{FF2B5EF4-FFF2-40B4-BE49-F238E27FC236}">
                <a16:creationId xmlns:a16="http://schemas.microsoft.com/office/drawing/2014/main" id="{5C698AAA-A373-4F99-A6F3-6F4C55D4927B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1DFFEFB-C45E-4BD6-8528-BC842B7B0C2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D54B3A7-C7AC-4759-B462-48604F647D1B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542486B-D8CD-4829-B983-9F4362FA9D1C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822D8E5C-92FD-4395-B55D-4DDA54C30C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448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5489FCE0-12CF-49E6-A6BB-EAD4D313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30" y="838131"/>
            <a:ext cx="6760342" cy="566855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4D16C03-218D-417D-A9AD-E34CD54796DA}"/>
              </a:ext>
            </a:extLst>
          </p:cNvPr>
          <p:cNvSpPr txBox="1"/>
          <p:nvPr/>
        </p:nvSpPr>
        <p:spPr>
          <a:xfrm>
            <a:off x="10216341" y="5691308"/>
            <a:ext cx="111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 mm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43A38D3-AECF-4DE0-BF62-C2419E0E89EC}"/>
              </a:ext>
            </a:extLst>
          </p:cNvPr>
          <p:cNvCxnSpPr/>
          <p:nvPr/>
        </p:nvCxnSpPr>
        <p:spPr>
          <a:xfrm>
            <a:off x="10081651" y="6221339"/>
            <a:ext cx="138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65B662A-FAF3-4791-B27D-C24F3214004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250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941D26E-BDEB-4BC0-9931-1629D9742DA5}"/>
              </a:ext>
            </a:extLst>
          </p:cNvPr>
          <p:cNvGrpSpPr/>
          <p:nvPr/>
        </p:nvGrpSpPr>
        <p:grpSpPr>
          <a:xfrm>
            <a:off x="2193153" y="5522468"/>
            <a:ext cx="2334138" cy="818708"/>
            <a:chOff x="2193153" y="5745751"/>
            <a:chExt cx="2334138" cy="81870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614FDC6-51E8-4B4F-A76B-B91E0CA5B009}"/>
                </a:ext>
              </a:extLst>
            </p:cNvPr>
            <p:cNvSpPr/>
            <p:nvPr/>
          </p:nvSpPr>
          <p:spPr>
            <a:xfrm>
              <a:off x="2416849" y="5886406"/>
              <a:ext cx="118800" cy="1188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8606C1C-B247-45D9-930B-AF34003D6D5B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38" y="6391473"/>
              <a:ext cx="26722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07DB788-E713-4CBD-8962-6F8E57D4675F}"/>
                </a:ext>
              </a:extLst>
            </p:cNvPr>
            <p:cNvSpPr txBox="1"/>
            <p:nvPr/>
          </p:nvSpPr>
          <p:spPr>
            <a:xfrm>
              <a:off x="2802870" y="5745751"/>
              <a:ext cx="1644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measurement</a:t>
              </a:r>
              <a:endParaRPr lang="en-GB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506A342-4FE2-44EA-B737-1F41DB1B225A}"/>
                </a:ext>
              </a:extLst>
            </p:cNvPr>
            <p:cNvSpPr txBox="1"/>
            <p:nvPr/>
          </p:nvSpPr>
          <p:spPr>
            <a:xfrm>
              <a:off x="2802870" y="6164349"/>
              <a:ext cx="409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fit</a:t>
              </a:r>
              <a:endParaRPr lang="en-GB" dirty="0"/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0D5675EC-2065-4D9F-92B5-D4F46E4895F9}"/>
                </a:ext>
              </a:extLst>
            </p:cNvPr>
            <p:cNvSpPr/>
            <p:nvPr/>
          </p:nvSpPr>
          <p:spPr>
            <a:xfrm>
              <a:off x="2193153" y="5745751"/>
              <a:ext cx="2334138" cy="818708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1DC58FAF-5063-4CE2-A20F-E19E1A3A468F}"/>
              </a:ext>
            </a:extLst>
          </p:cNvPr>
          <p:cNvGrpSpPr/>
          <p:nvPr/>
        </p:nvGrpSpPr>
        <p:grpSpPr>
          <a:xfrm>
            <a:off x="97836" y="1108019"/>
            <a:ext cx="11996327" cy="4189193"/>
            <a:chOff x="97836" y="1756612"/>
            <a:chExt cx="11996327" cy="418919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64BEBC0-84FE-447F-B35D-BC1EA1002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836" y="1756612"/>
              <a:ext cx="11996327" cy="4189193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93FFE82-8C36-47E1-87ED-27E88E411E41}"/>
                </a:ext>
              </a:extLst>
            </p:cNvPr>
            <p:cNvGrpSpPr/>
            <p:nvPr/>
          </p:nvGrpSpPr>
          <p:grpSpPr>
            <a:xfrm>
              <a:off x="6748629" y="3606801"/>
              <a:ext cx="901209" cy="564415"/>
              <a:chOff x="6748629" y="3606801"/>
              <a:chExt cx="901209" cy="564415"/>
            </a:xfrm>
          </p:grpSpPr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D3898E85-F1E3-417C-83C2-1BD5AE2B9CB4}"/>
                  </a:ext>
                </a:extLst>
              </p:cNvPr>
              <p:cNvSpPr txBox="1"/>
              <p:nvPr/>
            </p:nvSpPr>
            <p:spPr>
              <a:xfrm>
                <a:off x="6748629" y="3709551"/>
                <a:ext cx="9012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bp on</a:t>
                </a:r>
              </a:p>
            </p:txBody>
          </p:sp>
          <p:cxnSp>
            <p:nvCxnSpPr>
              <p:cNvPr id="74" name="Gerade Verbindung mit Pfeil 73">
                <a:extLst>
                  <a:ext uri="{FF2B5EF4-FFF2-40B4-BE49-F238E27FC236}">
                    <a16:creationId xmlns:a16="http://schemas.microsoft.com/office/drawing/2014/main" id="{17F3074D-38A6-4D22-AC3F-ABF256F877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8628" y="3606801"/>
                <a:ext cx="0" cy="3000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43F26208-1459-4CA7-A8F3-51DA95004069}"/>
                </a:ext>
              </a:extLst>
            </p:cNvPr>
            <p:cNvGrpSpPr/>
            <p:nvPr/>
          </p:nvGrpSpPr>
          <p:grpSpPr>
            <a:xfrm>
              <a:off x="10864479" y="3614414"/>
              <a:ext cx="508473" cy="579893"/>
              <a:chOff x="6474729" y="3546336"/>
              <a:chExt cx="508473" cy="579893"/>
            </a:xfrm>
          </p:grpSpPr>
          <p:cxnSp>
            <p:nvCxnSpPr>
              <p:cNvPr id="79" name="Gerade Verbindung mit Pfeil 78">
                <a:extLst>
                  <a:ext uri="{FF2B5EF4-FFF2-40B4-BE49-F238E27FC236}">
                    <a16:creationId xmlns:a16="http://schemas.microsoft.com/office/drawing/2014/main" id="{4418E4C8-DD35-40AE-8924-9ED99AABAE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0719" y="3546336"/>
                <a:ext cx="0" cy="3000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FF017BF4-68C5-4774-808A-7272B277E7BF}"/>
                  </a:ext>
                </a:extLst>
              </p:cNvPr>
              <p:cNvSpPr txBox="1"/>
              <p:nvPr/>
            </p:nvSpPr>
            <p:spPr>
              <a:xfrm>
                <a:off x="6474729" y="3664564"/>
                <a:ext cx="508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bp</a:t>
                </a:r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EBF331C1-AB88-46B5-887E-C9B1A0C79669}"/>
                </a:ext>
              </a:extLst>
            </p:cNvPr>
            <p:cNvGrpSpPr/>
            <p:nvPr/>
          </p:nvGrpSpPr>
          <p:grpSpPr>
            <a:xfrm>
              <a:off x="2663486" y="3646980"/>
              <a:ext cx="508473" cy="579893"/>
              <a:chOff x="6498582" y="3546336"/>
              <a:chExt cx="508473" cy="579893"/>
            </a:xfrm>
          </p:grpSpPr>
          <p:cxnSp>
            <p:nvCxnSpPr>
              <p:cNvPr id="82" name="Gerade Verbindung mit Pfeil 81">
                <a:extLst>
                  <a:ext uri="{FF2B5EF4-FFF2-40B4-BE49-F238E27FC236}">
                    <a16:creationId xmlns:a16="http://schemas.microsoft.com/office/drawing/2014/main" id="{5A728DE7-362D-4C74-8E16-9875C3A548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6621" y="3546336"/>
                <a:ext cx="0" cy="3000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4554AE31-022B-41BB-A383-B0F1ECDCD411}"/>
                  </a:ext>
                </a:extLst>
              </p:cNvPr>
              <p:cNvSpPr txBox="1"/>
              <p:nvPr/>
            </p:nvSpPr>
            <p:spPr>
              <a:xfrm>
                <a:off x="6498582" y="3664564"/>
                <a:ext cx="508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bp</a:t>
                </a:r>
              </a:p>
            </p:txBody>
          </p:sp>
        </p:grp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C28AE170-4F7C-4F19-940D-D6D31C2A437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Devices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179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 Isolation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enclosures</a:t>
            </a:r>
            <a:endParaRPr lang="en-GB" sz="3200" dirty="0">
              <a:latin typeface="+mj-lt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AD5E7D09-4AC2-40B4-B5F8-E432A481496B}"/>
              </a:ext>
            </a:extLst>
          </p:cNvPr>
          <p:cNvGrpSpPr/>
          <p:nvPr/>
        </p:nvGrpSpPr>
        <p:grpSpPr>
          <a:xfrm>
            <a:off x="803834" y="2705376"/>
            <a:ext cx="4249947" cy="2507494"/>
            <a:chOff x="967561" y="1174812"/>
            <a:chExt cx="4249947" cy="2507494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E8153D64-43D6-4BD5-9B17-95B4728FF8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E7E521B1-AF3C-4AB2-8E58-54063E2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F86CB1C6-D013-4EA4-8D35-7A155743D08D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4BE3E96-E077-4D78-BB9F-7897262856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54D8F6C-9D13-4BED-9687-97CE24AF9A5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1BDBE4DD-0923-4F8F-ABFE-EA3356177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BAE03BF0-3C0C-41B3-8C8A-1453F7FEA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8589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80F1B21-168B-4C3C-A22D-931B12E790E1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FB2D02A4-8148-47AC-8FF1-C76F9B20E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ACBDCD58-260D-4E20-91DF-EFE8D78E19DA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DBA1B70-182A-4DAB-9390-C4F313CDAED6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9E0225-CA9D-41EB-8AF3-B457D45A044A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1EA8A23-2CE4-4144-AEAA-87E72690EDD7}"/>
                </a:ext>
              </a:extLst>
            </p:cNvPr>
            <p:cNvSpPr txBox="1"/>
            <p:nvPr/>
          </p:nvSpPr>
          <p:spPr>
            <a:xfrm>
              <a:off x="3611772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r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BB10F5A-227A-49F8-9C92-8EF6C62C260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2ACC65C-73FC-49D6-8287-E5A715AD1FA9}"/>
                </a:ext>
              </a:extLst>
            </p:cNvPr>
            <p:cNvSpPr txBox="1"/>
            <p:nvPr/>
          </p:nvSpPr>
          <p:spPr>
            <a:xfrm>
              <a:off x="2234492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r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92" name="Textfeld 91">
            <a:extLst>
              <a:ext uri="{FF2B5EF4-FFF2-40B4-BE49-F238E27FC236}">
                <a16:creationId xmlns:a16="http://schemas.microsoft.com/office/drawing/2014/main" id="{2768AB3A-7CD6-4173-AA03-B1AD7AF585A1}"/>
              </a:ext>
            </a:extLst>
          </p:cNvPr>
          <p:cNvSpPr txBox="1"/>
          <p:nvPr/>
        </p:nvSpPr>
        <p:spPr>
          <a:xfrm>
            <a:off x="422513" y="1498865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0774BF"/>
                </a:solidFill>
              </a:rPr>
              <a:t>f</a:t>
            </a:r>
            <a:r>
              <a:rPr lang="en-GB" sz="2400" baseline="-25000" dirty="0">
                <a:solidFill>
                  <a:srgbClr val="0774BF"/>
                </a:solidFill>
              </a:rPr>
              <a:t>r1</a:t>
            </a:r>
            <a:r>
              <a:rPr lang="en-GB" sz="2400" dirty="0">
                <a:solidFill>
                  <a:srgbClr val="0774BF"/>
                </a:solidFill>
              </a:rPr>
              <a:t> = 6.508 GHz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104C9EFC-A36C-4AD0-9434-D7D120F409F0}"/>
              </a:ext>
            </a:extLst>
          </p:cNvPr>
          <p:cNvSpPr/>
          <p:nvPr/>
        </p:nvSpPr>
        <p:spPr>
          <a:xfrm>
            <a:off x="3397106" y="1488232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ED1C1A"/>
                </a:solidFill>
              </a:rPr>
              <a:t>f</a:t>
            </a:r>
            <a:r>
              <a:rPr lang="en-GB" sz="2400" baseline="-25000" dirty="0">
                <a:solidFill>
                  <a:srgbClr val="ED1C1A"/>
                </a:solidFill>
              </a:rPr>
              <a:t>r3</a:t>
            </a:r>
            <a:r>
              <a:rPr lang="en-GB" sz="2400" dirty="0">
                <a:solidFill>
                  <a:srgbClr val="ED1C1A"/>
                </a:solidFill>
              </a:rPr>
              <a:t> = 5.226 GHz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26E15FF-8819-4FC8-A1E1-3F475F94916B}"/>
              </a:ext>
            </a:extLst>
          </p:cNvPr>
          <p:cNvSpPr txBox="1"/>
          <p:nvPr/>
        </p:nvSpPr>
        <p:spPr>
          <a:xfrm>
            <a:off x="235740" y="6329503"/>
            <a:ext cx="591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Methodology as in Gambetta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Phys. Rev. A, 2006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BBE71BF-FF20-42A1-B09A-8547E465386B}"/>
              </a:ext>
            </a:extLst>
          </p:cNvPr>
          <p:cNvGrpSpPr/>
          <p:nvPr/>
        </p:nvGrpSpPr>
        <p:grpSpPr>
          <a:xfrm>
            <a:off x="5717287" y="1615696"/>
            <a:ext cx="4834271" cy="4834271"/>
            <a:chOff x="5717287" y="1573361"/>
            <a:chExt cx="4834271" cy="4834271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0B0E8C1E-68A2-4F0B-8BFA-CE8F5BDED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7287" y="1573361"/>
              <a:ext cx="4834271" cy="4834271"/>
            </a:xfrm>
            <a:prstGeom prst="rect">
              <a:avLst/>
            </a:prstGeom>
          </p:spPr>
        </p:pic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6B9185B9-F201-410A-A3BC-5C31A7E8821F}"/>
                </a:ext>
              </a:extLst>
            </p:cNvPr>
            <p:cNvGrpSpPr/>
            <p:nvPr/>
          </p:nvGrpSpPr>
          <p:grpSpPr>
            <a:xfrm>
              <a:off x="7744119" y="3242545"/>
              <a:ext cx="1892595" cy="523220"/>
              <a:chOff x="8538830" y="2921578"/>
              <a:chExt cx="1892595" cy="523220"/>
            </a:xfrm>
          </p:grpSpPr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5EF5F6DC-5F50-4DB7-BC3D-7BA94C234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8830" y="3444798"/>
                <a:ext cx="189259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7BF13CBF-ACF7-4C23-9344-94229D5E88A3}"/>
                  </a:ext>
                </a:extLst>
              </p:cNvPr>
              <p:cNvSpPr txBox="1"/>
              <p:nvPr/>
            </p:nvSpPr>
            <p:spPr>
              <a:xfrm>
                <a:off x="8921603" y="2921578"/>
                <a:ext cx="10166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64 dB</a:t>
                </a:r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C7C3B44-7181-43C4-8C2C-EB993298000F}"/>
                </a:ext>
              </a:extLst>
            </p:cNvPr>
            <p:cNvSpPr txBox="1"/>
            <p:nvPr/>
          </p:nvSpPr>
          <p:spPr>
            <a:xfrm>
              <a:off x="7525919" y="2275109"/>
              <a:ext cx="5565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ED1C1A"/>
                  </a:solidFill>
                </a:rPr>
                <a:t>q3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70FCFB7-6503-4431-8099-6F882DD60AF7}"/>
                </a:ext>
              </a:extLst>
            </p:cNvPr>
            <p:cNvSpPr txBox="1"/>
            <p:nvPr/>
          </p:nvSpPr>
          <p:spPr>
            <a:xfrm>
              <a:off x="9547382" y="4399281"/>
              <a:ext cx="5565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71BC"/>
                  </a:solidFill>
                </a:rPr>
                <a:t>q1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D6573B-89CB-4C3C-9DED-00F1ED48E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3" y="807292"/>
            <a:ext cx="4322816" cy="280377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B53C885-31FD-4AC0-A31F-9F0C1ACA9AF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Superconducting quantum processors are </a:t>
            </a:r>
            <a:r>
              <a:rPr lang="en-US" sz="3200" dirty="0">
                <a:latin typeface="+mj-lt"/>
              </a:rPr>
              <a:t>amazing</a:t>
            </a:r>
            <a:r>
              <a:rPr lang="de-DE" sz="3200" dirty="0">
                <a:latin typeface="+mj-lt"/>
              </a:rPr>
              <a:t> …</a:t>
            </a:r>
            <a:endParaRPr lang="en-GB" sz="3200" dirty="0">
              <a:latin typeface="+mj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AE7B79B-0E4D-4CB7-8D84-ACF41CC51865}"/>
              </a:ext>
            </a:extLst>
          </p:cNvPr>
          <p:cNvSpPr/>
          <p:nvPr/>
        </p:nvSpPr>
        <p:spPr>
          <a:xfrm>
            <a:off x="455033" y="5675968"/>
            <a:ext cx="5452647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[1] 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Arute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&amp; Arya &amp;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Babbush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Nature, 2019</a:t>
            </a:r>
          </a:p>
          <a:p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[2]  Google Quantum AI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Collaborators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Nature, 2024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28E386-079E-4CF4-AB47-F9522DCB8A52}"/>
              </a:ext>
            </a:extLst>
          </p:cNvPr>
          <p:cNvSpPr txBox="1">
            <a:spLocks/>
          </p:cNvSpPr>
          <p:nvPr/>
        </p:nvSpPr>
        <p:spPr>
          <a:xfrm>
            <a:off x="6517189" y="3685760"/>
            <a:ext cx="3684394" cy="1638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de-DE" sz="2200" dirty="0"/>
              <a:t>Involved fabrication technique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de-DE" sz="2200" dirty="0"/>
              <a:t>Modularity?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de-DE" sz="2200" dirty="0"/>
              <a:t>Crosstalk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de-DE" sz="2200" dirty="0"/>
              <a:t>Correlated errors</a:t>
            </a:r>
            <a:r>
              <a:rPr lang="en-US" altLang="de-DE" sz="2200" baseline="30000" dirty="0"/>
              <a:t> </a:t>
            </a:r>
            <a:r>
              <a:rPr lang="en-US" altLang="de-DE" sz="2200" dirty="0"/>
              <a:t>!  </a:t>
            </a:r>
            <a:r>
              <a:rPr lang="en-US" altLang="de-DE" sz="2200" dirty="0">
                <a:solidFill>
                  <a:schemeClr val="bg1">
                    <a:lumMod val="75000"/>
                  </a:schemeClr>
                </a:solidFill>
              </a:rPr>
              <a:t>[3,4,5]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altLang="de-DE" sz="20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57A3658-E183-4409-9487-F65143BF1C86}"/>
              </a:ext>
            </a:extLst>
          </p:cNvPr>
          <p:cNvSpPr/>
          <p:nvPr/>
        </p:nvSpPr>
        <p:spPr>
          <a:xfrm>
            <a:off x="6517189" y="5675968"/>
            <a:ext cx="476085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[3]  McEwen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Nature Physics, 2021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[4] 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Cardani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Valenti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Nature Comm., 2021</a:t>
            </a:r>
          </a:p>
          <a:p>
            <a:endParaRPr lang="en-GB" sz="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[5]  C. D. Wilen et al,  Nature, 2021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006C565-9274-4702-B638-C99D832AF10F}"/>
              </a:ext>
            </a:extLst>
          </p:cNvPr>
          <p:cNvGrpSpPr/>
          <p:nvPr/>
        </p:nvGrpSpPr>
        <p:grpSpPr>
          <a:xfrm>
            <a:off x="6517189" y="1192013"/>
            <a:ext cx="4095744" cy="1929058"/>
            <a:chOff x="6517189" y="1192013"/>
            <a:chExt cx="4095744" cy="192905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1DCB3B5-DED1-417F-B780-A78726E55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189" y="1268693"/>
              <a:ext cx="4095744" cy="1852378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1A0B24-0DA9-4A6D-85FA-BD9E504BAAC0}"/>
                </a:ext>
              </a:extLst>
            </p:cNvPr>
            <p:cNvSpPr/>
            <p:nvPr/>
          </p:nvSpPr>
          <p:spPr>
            <a:xfrm>
              <a:off x="6578600" y="1192013"/>
              <a:ext cx="313267" cy="368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D5F8E93-D68A-45F1-AC80-76636695517F}"/>
              </a:ext>
            </a:extLst>
          </p:cNvPr>
          <p:cNvCxnSpPr>
            <a:cxnSpLocks/>
          </p:cNvCxnSpPr>
          <p:nvPr/>
        </p:nvCxnSpPr>
        <p:spPr>
          <a:xfrm>
            <a:off x="0" y="5520271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B23819-928E-4D25-B08A-C6F796CD3E0F}"/>
              </a:ext>
            </a:extLst>
          </p:cNvPr>
          <p:cNvSpPr txBox="1">
            <a:spLocks/>
          </p:cNvSpPr>
          <p:nvPr/>
        </p:nvSpPr>
        <p:spPr>
          <a:xfrm>
            <a:off x="412699" y="3778287"/>
            <a:ext cx="4235650" cy="149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A189"/>
              </a:buClr>
              <a:buFont typeface="Wingdings" panose="05000000000000000000" pitchFamily="2" charset="2"/>
              <a:buChar char="§"/>
            </a:pPr>
            <a:r>
              <a:rPr lang="en-US" altLang="de-DE" sz="2000" dirty="0"/>
              <a:t>Quantum supremacy </a:t>
            </a:r>
            <a:r>
              <a:rPr lang="en-US" altLang="de-DE" sz="2000" dirty="0">
                <a:solidFill>
                  <a:schemeClr val="bg1">
                    <a:lumMod val="75000"/>
                  </a:schemeClr>
                </a:solidFill>
              </a:rPr>
              <a:t>[1]</a:t>
            </a:r>
            <a:endParaRPr lang="en-US" altLang="de-DE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Clr>
                <a:srgbClr val="32A189"/>
              </a:buClr>
              <a:buFont typeface="Wingdings" panose="05000000000000000000" pitchFamily="2" charset="2"/>
              <a:buChar char="§"/>
            </a:pPr>
            <a:r>
              <a:rPr lang="en-US" altLang="de-DE" sz="2000" dirty="0"/>
              <a:t>Error correction </a:t>
            </a:r>
            <a:r>
              <a:rPr lang="en-US" altLang="de-DE" sz="2000" dirty="0">
                <a:solidFill>
                  <a:schemeClr val="bg1">
                    <a:lumMod val="75000"/>
                  </a:schemeClr>
                </a:solidFill>
              </a:rPr>
              <a:t>[2]</a:t>
            </a:r>
          </a:p>
          <a:p>
            <a:pPr marL="0" indent="0">
              <a:buClr>
                <a:srgbClr val="32A189"/>
              </a:buClr>
              <a:buFont typeface="Arial" panose="020B0604020202020204" pitchFamily="34" charset="0"/>
              <a:buNone/>
            </a:pPr>
            <a:endParaRPr lang="en-US" altLang="de-DE" sz="2000" dirty="0"/>
          </a:p>
          <a:p>
            <a:pPr>
              <a:buClr>
                <a:srgbClr val="32A189"/>
              </a:buClr>
              <a:buFont typeface="Wingdings" panose="05000000000000000000" pitchFamily="2" charset="2"/>
              <a:buChar char="§"/>
            </a:pPr>
            <a:endParaRPr lang="en-US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366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44">
            <a:extLst>
              <a:ext uri="{FF2B5EF4-FFF2-40B4-BE49-F238E27FC236}">
                <a16:creationId xmlns:a16="http://schemas.microsoft.com/office/drawing/2014/main" id="{74182424-BDDF-4EDA-8EF4-A9D6C5ADF322}"/>
              </a:ext>
            </a:extLst>
          </p:cNvPr>
          <p:cNvSpPr txBox="1"/>
          <p:nvPr/>
        </p:nvSpPr>
        <p:spPr>
          <a:xfrm>
            <a:off x="235740" y="6329503"/>
            <a:ext cx="591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Methodology as in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Kosen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al.,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PRX Quantum 5, 2024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2DAB4D0A-2DDA-4648-AFAC-F8A5EE769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445"/>
          <a:stretch/>
        </p:blipFill>
        <p:spPr>
          <a:xfrm>
            <a:off x="5115119" y="1754740"/>
            <a:ext cx="3444881" cy="4210553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Qubit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to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isolation</a:t>
            </a:r>
            <a:endParaRPr lang="en-GB" sz="3200" dirty="0">
              <a:latin typeface="+mj-lt"/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2B8251C-4EDC-402E-BF94-B52F143EFBF6}"/>
              </a:ext>
            </a:extLst>
          </p:cNvPr>
          <p:cNvCxnSpPr>
            <a:cxnSpLocks/>
          </p:cNvCxnSpPr>
          <p:nvPr/>
        </p:nvCxnSpPr>
        <p:spPr>
          <a:xfrm>
            <a:off x="3649604" y="1819143"/>
            <a:ext cx="7629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7ECCAF1-EF17-4C9F-B7A9-61CD319C7648}"/>
              </a:ext>
            </a:extLst>
          </p:cNvPr>
          <p:cNvCxnSpPr>
            <a:cxnSpLocks/>
          </p:cNvCxnSpPr>
          <p:nvPr/>
        </p:nvCxnSpPr>
        <p:spPr>
          <a:xfrm>
            <a:off x="2776193" y="2233506"/>
            <a:ext cx="701000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7E1E4057-B4CB-4CAE-A3B8-1BF8A935A5B7}"/>
              </a:ext>
            </a:extLst>
          </p:cNvPr>
          <p:cNvSpPr txBox="1"/>
          <p:nvPr/>
        </p:nvSpPr>
        <p:spPr>
          <a:xfrm>
            <a:off x="2725668" y="1657602"/>
            <a:ext cx="45719" cy="93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3000" dirty="0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703557A-FA8A-4B9D-AFB8-0E3918A9F780}"/>
              </a:ext>
            </a:extLst>
          </p:cNvPr>
          <p:cNvCxnSpPr>
            <a:cxnSpLocks/>
          </p:cNvCxnSpPr>
          <p:nvPr/>
        </p:nvCxnSpPr>
        <p:spPr>
          <a:xfrm>
            <a:off x="1886774" y="1819143"/>
            <a:ext cx="798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4ECF091E-E949-45B3-83DD-0923DA7871F1}"/>
              </a:ext>
            </a:extLst>
          </p:cNvPr>
          <p:cNvSpPr txBox="1"/>
          <p:nvPr/>
        </p:nvSpPr>
        <p:spPr>
          <a:xfrm>
            <a:off x="1769813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q1 </a:t>
            </a:r>
            <a:endParaRPr lang="en-GB" sz="28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CEA11E4-9F82-4685-BE21-8A12641747B6}"/>
              </a:ext>
            </a:extLst>
          </p:cNvPr>
          <p:cNvSpPr txBox="1"/>
          <p:nvPr/>
        </p:nvSpPr>
        <p:spPr>
          <a:xfrm>
            <a:off x="3516358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q3 </a:t>
            </a:r>
            <a:endParaRPr lang="en-GB" sz="28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FD46769-BEFB-4D49-B056-0A713D08B771}"/>
              </a:ext>
            </a:extLst>
          </p:cNvPr>
          <p:cNvSpPr txBox="1"/>
          <p:nvPr/>
        </p:nvSpPr>
        <p:spPr>
          <a:xfrm>
            <a:off x="2636251" y="1274660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C000"/>
                </a:solidFill>
              </a:rPr>
              <a:t>q2</a:t>
            </a:r>
            <a:r>
              <a:rPr lang="de-DE" sz="2800" dirty="0"/>
              <a:t> </a:t>
            </a:r>
            <a:endParaRPr lang="en-GB" sz="2800" dirty="0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EDFA95A5-A2FE-4A6D-9155-FF64D2B9C7BF}"/>
              </a:ext>
            </a:extLst>
          </p:cNvPr>
          <p:cNvSpPr txBox="1"/>
          <p:nvPr/>
        </p:nvSpPr>
        <p:spPr>
          <a:xfrm>
            <a:off x="235740" y="1546456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3.453 GHz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0F5989B-ABD9-434B-980C-283A425217A5}"/>
              </a:ext>
            </a:extLst>
          </p:cNvPr>
          <p:cNvSpPr txBox="1"/>
          <p:nvPr/>
        </p:nvSpPr>
        <p:spPr>
          <a:xfrm>
            <a:off x="242247" y="2007203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3.147 GHz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508C06-371C-4CB7-ACA1-F34591C59301}"/>
              </a:ext>
            </a:extLst>
          </p:cNvPr>
          <p:cNvGrpSpPr/>
          <p:nvPr/>
        </p:nvGrpSpPr>
        <p:grpSpPr>
          <a:xfrm>
            <a:off x="350859" y="3258807"/>
            <a:ext cx="4249947" cy="2507494"/>
            <a:chOff x="967561" y="1174812"/>
            <a:chExt cx="4249947" cy="2507494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5E44C6F-C59F-4A4F-A26B-B4936810D8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9B5E20DA-D2A4-4BDB-AE2C-51BBCC869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2F1DC294-34CA-4D52-B47C-A6BC0733183B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EAD0BD84-A1F7-4EEB-A6B4-920E8286A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A82F223-2426-4397-9659-FE5BECC71EB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3C91C26B-3A57-4120-9FC1-ECD7C39F3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EEA42529-BE35-4952-B00F-B1285AB527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73836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F9AFC077-0370-4488-A3B6-88E05B65AFD2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0C2123FF-BD83-42CB-B952-3B0F55BA85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F679114-E614-415D-BAE2-150789B7C2CC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68EB231-EB17-436C-8294-E36F1CDCB0A7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AB02D3E2-2CB3-4E06-98A7-76B8EABC039C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7F9D4C-1FD8-4178-B64E-C35B665EE9F4}"/>
                </a:ext>
              </a:extLst>
            </p:cNvPr>
            <p:cNvSpPr txBox="1"/>
            <p:nvPr/>
          </p:nvSpPr>
          <p:spPr>
            <a:xfrm>
              <a:off x="3558607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q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42F05C4-1986-4F2B-89E2-A248329F74E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3EB2500-4250-4B0C-B2F3-80A2CEC19AE0}"/>
                </a:ext>
              </a:extLst>
            </p:cNvPr>
            <p:cNvSpPr txBox="1"/>
            <p:nvPr/>
          </p:nvSpPr>
          <p:spPr>
            <a:xfrm>
              <a:off x="2181327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q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7EB565BB-2D3A-4671-B77D-FB858F214DEF}"/>
              </a:ext>
            </a:extLst>
          </p:cNvPr>
          <p:cNvSpPr txBox="1"/>
          <p:nvPr/>
        </p:nvSpPr>
        <p:spPr>
          <a:xfrm>
            <a:off x="6667571" y="2654445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ED1C1A"/>
                </a:solidFill>
              </a:rPr>
              <a:t>q3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EDA8550-7B6C-495B-ADC0-6A45060D5030}"/>
              </a:ext>
            </a:extLst>
          </p:cNvPr>
          <p:cNvSpPr txBox="1"/>
          <p:nvPr/>
        </p:nvSpPr>
        <p:spPr>
          <a:xfrm>
            <a:off x="7651599" y="440748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1BC"/>
                </a:solidFill>
              </a:rPr>
              <a:t>q1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E88AE857-BB64-4863-9E77-D7C0791FA7E5}"/>
              </a:ext>
            </a:extLst>
          </p:cNvPr>
          <p:cNvCxnSpPr>
            <a:cxnSpLocks/>
          </p:cNvCxnSpPr>
          <p:nvPr/>
        </p:nvCxnSpPr>
        <p:spPr>
          <a:xfrm flipV="1">
            <a:off x="7734589" y="2468868"/>
            <a:ext cx="0" cy="17539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5AE8567C-9977-461E-9763-70D71363334B}"/>
              </a:ext>
            </a:extLst>
          </p:cNvPr>
          <p:cNvSpPr txBox="1"/>
          <p:nvPr/>
        </p:nvSpPr>
        <p:spPr>
          <a:xfrm>
            <a:off x="6717964" y="3549382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60 dB</a:t>
            </a:r>
          </a:p>
        </p:txBody>
      </p:sp>
    </p:spTree>
    <p:extLst>
      <p:ext uri="{BB962C8B-B14F-4D97-AF65-F5344CB8AC3E}">
        <p14:creationId xmlns:p14="http://schemas.microsoft.com/office/powerpoint/2010/main" val="82894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  <p:bldP spid="54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80B459-55B2-41DD-9CE9-CE1B03E66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5119" y="1754740"/>
            <a:ext cx="6554806" cy="4210553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Qubit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to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isolation</a:t>
            </a:r>
            <a:endParaRPr lang="en-GB" sz="3200" dirty="0">
              <a:latin typeface="+mj-lt"/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2B8251C-4EDC-402E-BF94-B52F143EFBF6}"/>
              </a:ext>
            </a:extLst>
          </p:cNvPr>
          <p:cNvCxnSpPr>
            <a:cxnSpLocks/>
          </p:cNvCxnSpPr>
          <p:nvPr/>
        </p:nvCxnSpPr>
        <p:spPr>
          <a:xfrm>
            <a:off x="3649604" y="1819143"/>
            <a:ext cx="7629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7ECCAF1-EF17-4C9F-B7A9-61CD319C7648}"/>
              </a:ext>
            </a:extLst>
          </p:cNvPr>
          <p:cNvCxnSpPr>
            <a:cxnSpLocks/>
          </p:cNvCxnSpPr>
          <p:nvPr/>
        </p:nvCxnSpPr>
        <p:spPr>
          <a:xfrm>
            <a:off x="2776193" y="2233506"/>
            <a:ext cx="701000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7E1E4057-B4CB-4CAE-A3B8-1BF8A935A5B7}"/>
              </a:ext>
            </a:extLst>
          </p:cNvPr>
          <p:cNvSpPr txBox="1"/>
          <p:nvPr/>
        </p:nvSpPr>
        <p:spPr>
          <a:xfrm>
            <a:off x="2725668" y="1657602"/>
            <a:ext cx="45719" cy="93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3000" dirty="0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703557A-FA8A-4B9D-AFB8-0E3918A9F780}"/>
              </a:ext>
            </a:extLst>
          </p:cNvPr>
          <p:cNvCxnSpPr>
            <a:cxnSpLocks/>
          </p:cNvCxnSpPr>
          <p:nvPr/>
        </p:nvCxnSpPr>
        <p:spPr>
          <a:xfrm>
            <a:off x="1886774" y="1819143"/>
            <a:ext cx="798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4ECF091E-E949-45B3-83DD-0923DA7871F1}"/>
              </a:ext>
            </a:extLst>
          </p:cNvPr>
          <p:cNvSpPr txBox="1"/>
          <p:nvPr/>
        </p:nvSpPr>
        <p:spPr>
          <a:xfrm>
            <a:off x="1769813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q1 </a:t>
            </a:r>
            <a:endParaRPr lang="en-GB" sz="28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CEA11E4-9F82-4685-BE21-8A12641747B6}"/>
              </a:ext>
            </a:extLst>
          </p:cNvPr>
          <p:cNvSpPr txBox="1"/>
          <p:nvPr/>
        </p:nvSpPr>
        <p:spPr>
          <a:xfrm>
            <a:off x="3516358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q3 </a:t>
            </a:r>
            <a:endParaRPr lang="en-GB" sz="28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FD46769-BEFB-4D49-B056-0A713D08B771}"/>
              </a:ext>
            </a:extLst>
          </p:cNvPr>
          <p:cNvSpPr txBox="1"/>
          <p:nvPr/>
        </p:nvSpPr>
        <p:spPr>
          <a:xfrm>
            <a:off x="2636251" y="1274660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C000"/>
                </a:solidFill>
              </a:rPr>
              <a:t>q2</a:t>
            </a:r>
            <a:r>
              <a:rPr lang="de-DE" sz="2800" dirty="0"/>
              <a:t> </a:t>
            </a:r>
            <a:endParaRPr lang="en-GB" sz="2800" dirty="0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EDFA95A5-A2FE-4A6D-9155-FF64D2B9C7BF}"/>
              </a:ext>
            </a:extLst>
          </p:cNvPr>
          <p:cNvSpPr txBox="1"/>
          <p:nvPr/>
        </p:nvSpPr>
        <p:spPr>
          <a:xfrm>
            <a:off x="235740" y="1546456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3.453 GHz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0F5989B-ABD9-434B-980C-283A425217A5}"/>
              </a:ext>
            </a:extLst>
          </p:cNvPr>
          <p:cNvSpPr txBox="1"/>
          <p:nvPr/>
        </p:nvSpPr>
        <p:spPr>
          <a:xfrm>
            <a:off x="242247" y="2007203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3.147 GHz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508C06-371C-4CB7-ACA1-F34591C59301}"/>
              </a:ext>
            </a:extLst>
          </p:cNvPr>
          <p:cNvGrpSpPr/>
          <p:nvPr/>
        </p:nvGrpSpPr>
        <p:grpSpPr>
          <a:xfrm>
            <a:off x="350859" y="3258807"/>
            <a:ext cx="4249947" cy="2507494"/>
            <a:chOff x="967561" y="1174812"/>
            <a:chExt cx="4249947" cy="2507494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5E44C6F-C59F-4A4F-A26B-B4936810D8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9B5E20DA-D2A4-4BDB-AE2C-51BBCC869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2F1DC294-34CA-4D52-B47C-A6BC0733183B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EAD0BD84-A1F7-4EEB-A6B4-920E8286A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3C91C26B-3A57-4120-9FC1-ECD7C39F3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711" y="2617592"/>
              <a:ext cx="3775" cy="646603"/>
            </a:xfrm>
            <a:prstGeom prst="straightConnector1">
              <a:avLst/>
            </a:prstGeom>
            <a:ln w="38100">
              <a:solidFill>
                <a:srgbClr val="ED1C1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F679114-E614-415D-BAE2-150789B7C2CC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68EB231-EB17-436C-8294-E36F1CDCB0A7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AB02D3E2-2CB3-4E06-98A7-76B8EABC039C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7F9D4C-1FD8-4178-B64E-C35B665EE9F4}"/>
                </a:ext>
              </a:extLst>
            </p:cNvPr>
            <p:cNvSpPr txBox="1"/>
            <p:nvPr/>
          </p:nvSpPr>
          <p:spPr>
            <a:xfrm>
              <a:off x="3558607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q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42F05C4-1986-4F2B-89E2-A248329F74E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3EB2500-4250-4B0C-B2F3-80A2CEC19AE0}"/>
                </a:ext>
              </a:extLst>
            </p:cNvPr>
            <p:cNvSpPr txBox="1"/>
            <p:nvPr/>
          </p:nvSpPr>
          <p:spPr>
            <a:xfrm>
              <a:off x="2181327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q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4A837934-CE66-45F6-9436-9C0B6D4B3B96}"/>
              </a:ext>
            </a:extLst>
          </p:cNvPr>
          <p:cNvSpPr txBox="1"/>
          <p:nvPr/>
        </p:nvSpPr>
        <p:spPr>
          <a:xfrm rot="5400000">
            <a:off x="11063545" y="2357168"/>
            <a:ext cx="168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q3 inversion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1C0B25C0-A383-43A9-B477-EF10E28D78B9}"/>
              </a:ext>
            </a:extLst>
          </p:cNvPr>
          <p:cNvSpPr txBox="1"/>
          <p:nvPr/>
        </p:nvSpPr>
        <p:spPr>
          <a:xfrm rot="5400000">
            <a:off x="11063544" y="4243371"/>
            <a:ext cx="168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q1 inversion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1ABF4AF-854A-4423-A0B4-0A49CCCA9F9B}"/>
              </a:ext>
            </a:extLst>
          </p:cNvPr>
          <p:cNvCxnSpPr>
            <a:cxnSpLocks/>
          </p:cNvCxnSpPr>
          <p:nvPr/>
        </p:nvCxnSpPr>
        <p:spPr>
          <a:xfrm flipV="1">
            <a:off x="1776461" y="4717328"/>
            <a:ext cx="3775" cy="646603"/>
          </a:xfrm>
          <a:prstGeom prst="straightConnector1">
            <a:avLst/>
          </a:prstGeom>
          <a:ln w="38100">
            <a:solidFill>
              <a:srgbClr val="0071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9AA5D12A-17AE-4792-9437-6E5C915098CF}"/>
              </a:ext>
            </a:extLst>
          </p:cNvPr>
          <p:cNvSpPr txBox="1"/>
          <p:nvPr/>
        </p:nvSpPr>
        <p:spPr>
          <a:xfrm>
            <a:off x="6667571" y="2654445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ED1C1A"/>
                </a:solidFill>
              </a:rPr>
              <a:t>q3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C671984-BCC3-4B93-9942-C174DEBE11BC}"/>
              </a:ext>
            </a:extLst>
          </p:cNvPr>
          <p:cNvSpPr txBox="1"/>
          <p:nvPr/>
        </p:nvSpPr>
        <p:spPr>
          <a:xfrm>
            <a:off x="7651599" y="440748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1BC"/>
                </a:solidFill>
              </a:rPr>
              <a:t>q1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EA622355-F979-4B0E-B407-17865A0211BA}"/>
              </a:ext>
            </a:extLst>
          </p:cNvPr>
          <p:cNvCxnSpPr>
            <a:cxnSpLocks/>
          </p:cNvCxnSpPr>
          <p:nvPr/>
        </p:nvCxnSpPr>
        <p:spPr>
          <a:xfrm flipV="1">
            <a:off x="7734589" y="2468868"/>
            <a:ext cx="0" cy="17539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4EE9056E-1D93-40A7-B3A3-5291733F6F96}"/>
              </a:ext>
            </a:extLst>
          </p:cNvPr>
          <p:cNvSpPr txBox="1"/>
          <p:nvPr/>
        </p:nvSpPr>
        <p:spPr>
          <a:xfrm>
            <a:off x="6717964" y="3549382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60 dB</a:t>
            </a:r>
          </a:p>
        </p:txBody>
      </p:sp>
    </p:spTree>
    <p:extLst>
      <p:ext uri="{BB962C8B-B14F-4D97-AF65-F5344CB8AC3E}">
        <p14:creationId xmlns:p14="http://schemas.microsoft.com/office/powerpoint/2010/main" val="171995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zz-crosstalk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qubits</a:t>
            </a:r>
            <a:endParaRPr lang="en-GB" sz="3200" dirty="0">
              <a:latin typeface="+mj-lt"/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2B8251C-4EDC-402E-BF94-B52F143EFBF6}"/>
              </a:ext>
            </a:extLst>
          </p:cNvPr>
          <p:cNvCxnSpPr>
            <a:cxnSpLocks/>
          </p:cNvCxnSpPr>
          <p:nvPr/>
        </p:nvCxnSpPr>
        <p:spPr>
          <a:xfrm>
            <a:off x="4340725" y="1819143"/>
            <a:ext cx="7629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7ECCAF1-EF17-4C9F-B7A9-61CD319C7648}"/>
              </a:ext>
            </a:extLst>
          </p:cNvPr>
          <p:cNvCxnSpPr>
            <a:cxnSpLocks/>
          </p:cNvCxnSpPr>
          <p:nvPr/>
        </p:nvCxnSpPr>
        <p:spPr>
          <a:xfrm>
            <a:off x="3467314" y="2233506"/>
            <a:ext cx="701000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7E1E4057-B4CB-4CAE-A3B8-1BF8A935A5B7}"/>
              </a:ext>
            </a:extLst>
          </p:cNvPr>
          <p:cNvSpPr txBox="1"/>
          <p:nvPr/>
        </p:nvSpPr>
        <p:spPr>
          <a:xfrm>
            <a:off x="3416789" y="1657602"/>
            <a:ext cx="45719" cy="93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3000" dirty="0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703557A-FA8A-4B9D-AFB8-0E3918A9F780}"/>
              </a:ext>
            </a:extLst>
          </p:cNvPr>
          <p:cNvCxnSpPr>
            <a:cxnSpLocks/>
          </p:cNvCxnSpPr>
          <p:nvPr/>
        </p:nvCxnSpPr>
        <p:spPr>
          <a:xfrm>
            <a:off x="2577895" y="1819143"/>
            <a:ext cx="798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4ECF091E-E949-45B3-83DD-0923DA7871F1}"/>
              </a:ext>
            </a:extLst>
          </p:cNvPr>
          <p:cNvSpPr txBox="1"/>
          <p:nvPr/>
        </p:nvSpPr>
        <p:spPr>
          <a:xfrm>
            <a:off x="2460934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q1 </a:t>
            </a:r>
            <a:endParaRPr lang="en-GB" sz="28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CEA11E4-9F82-4685-BE21-8A12641747B6}"/>
              </a:ext>
            </a:extLst>
          </p:cNvPr>
          <p:cNvSpPr txBox="1"/>
          <p:nvPr/>
        </p:nvSpPr>
        <p:spPr>
          <a:xfrm>
            <a:off x="4207479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q3 </a:t>
            </a:r>
            <a:endParaRPr lang="en-GB" sz="28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FD46769-BEFB-4D49-B056-0A713D08B771}"/>
              </a:ext>
            </a:extLst>
          </p:cNvPr>
          <p:cNvSpPr txBox="1"/>
          <p:nvPr/>
        </p:nvSpPr>
        <p:spPr>
          <a:xfrm>
            <a:off x="3327372" y="1274660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C000"/>
                </a:solidFill>
              </a:rPr>
              <a:t>q2</a:t>
            </a:r>
            <a:r>
              <a:rPr lang="de-DE" sz="2800" dirty="0"/>
              <a:t> </a:t>
            </a:r>
            <a:endParaRPr lang="en-GB" sz="2800" dirty="0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EDFA95A5-A2FE-4A6D-9155-FF64D2B9C7BF}"/>
              </a:ext>
            </a:extLst>
          </p:cNvPr>
          <p:cNvSpPr txBox="1"/>
          <p:nvPr/>
        </p:nvSpPr>
        <p:spPr>
          <a:xfrm>
            <a:off x="926861" y="1546456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3.453 GHz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0F5989B-ABD9-434B-980C-283A425217A5}"/>
              </a:ext>
            </a:extLst>
          </p:cNvPr>
          <p:cNvSpPr txBox="1"/>
          <p:nvPr/>
        </p:nvSpPr>
        <p:spPr>
          <a:xfrm>
            <a:off x="933368" y="2007203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3.147 GHz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508C06-371C-4CB7-ACA1-F34591C59301}"/>
              </a:ext>
            </a:extLst>
          </p:cNvPr>
          <p:cNvGrpSpPr/>
          <p:nvPr/>
        </p:nvGrpSpPr>
        <p:grpSpPr>
          <a:xfrm>
            <a:off x="1041980" y="3258807"/>
            <a:ext cx="4249947" cy="2507494"/>
            <a:chOff x="967561" y="1174812"/>
            <a:chExt cx="4249947" cy="2507494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5E44C6F-C59F-4A4F-A26B-B4936810D8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9B5E20DA-D2A4-4BDB-AE2C-51BBCC869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2F1DC294-34CA-4D52-B47C-A6BC0733183B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EAD0BD84-A1F7-4EEB-A6B4-920E8286A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F679114-E614-415D-BAE2-150789B7C2CC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68EB231-EB17-436C-8294-E36F1CDCB0A7}"/>
                </a:ext>
              </a:extLst>
            </p:cNvPr>
            <p:cNvSpPr txBox="1"/>
            <p:nvPr/>
          </p:nvSpPr>
          <p:spPr>
            <a:xfrm>
              <a:off x="3365840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AB02D3E2-2CB3-4E06-98A7-76B8EABC039C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7F9D4C-1FD8-4178-B64E-C35B665EE9F4}"/>
                </a:ext>
              </a:extLst>
            </p:cNvPr>
            <p:cNvSpPr txBox="1"/>
            <p:nvPr/>
          </p:nvSpPr>
          <p:spPr>
            <a:xfrm>
              <a:off x="3558607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q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42F05C4-1986-4F2B-89E2-A248329F74E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3EB2500-4250-4B0C-B2F3-80A2CEC19AE0}"/>
                </a:ext>
              </a:extLst>
            </p:cNvPr>
            <p:cNvSpPr txBox="1"/>
            <p:nvPr/>
          </p:nvSpPr>
          <p:spPr>
            <a:xfrm>
              <a:off x="2181327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q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B862398F-E714-4BE7-AE2F-0BB9E91E5074}"/>
              </a:ext>
            </a:extLst>
          </p:cNvPr>
          <p:cNvCxnSpPr>
            <a:cxnSpLocks/>
          </p:cNvCxnSpPr>
          <p:nvPr/>
        </p:nvCxnSpPr>
        <p:spPr>
          <a:xfrm flipV="1">
            <a:off x="2475455" y="4701587"/>
            <a:ext cx="3775" cy="646603"/>
          </a:xfrm>
          <a:prstGeom prst="straightConnector1">
            <a:avLst/>
          </a:prstGeom>
          <a:ln w="38100">
            <a:solidFill>
              <a:srgbClr val="0774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EF8BF94-25E6-4A79-90B5-8239D4752A4E}"/>
              </a:ext>
            </a:extLst>
          </p:cNvPr>
          <p:cNvSpPr txBox="1"/>
          <p:nvPr/>
        </p:nvSpPr>
        <p:spPr>
          <a:xfrm>
            <a:off x="3434777" y="57336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</a:t>
            </a:r>
            <a:r>
              <a:rPr lang="de-DE" dirty="0"/>
              <a:t>/</a:t>
            </a:r>
            <a:r>
              <a:rPr lang="de-DE" dirty="0" err="1"/>
              <a:t>no</a:t>
            </a:r>
            <a:r>
              <a:rPr lang="de-DE" dirty="0"/>
              <a:t>-</a:t>
            </a:r>
            <a:r>
              <a:rPr lang="el-GR" dirty="0"/>
              <a:t>π</a:t>
            </a:r>
            <a:endParaRPr lang="en-GB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E6DAD13B-E8C3-4CE6-8399-E4AABEE3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9776" y="1326210"/>
            <a:ext cx="5065182" cy="50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>
            <a:extLst>
              <a:ext uri="{FF2B5EF4-FFF2-40B4-BE49-F238E27FC236}">
                <a16:creationId xmlns:a16="http://schemas.microsoft.com/office/drawing/2014/main" id="{E6DAD13B-E8C3-4CE6-8399-E4AABEE37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9776" y="1326210"/>
            <a:ext cx="5065182" cy="5065182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08FFBEE-FFD4-4AC7-B6EF-2DE7736B9A9E}"/>
              </a:ext>
            </a:extLst>
          </p:cNvPr>
          <p:cNvSpPr/>
          <p:nvPr/>
        </p:nvSpPr>
        <p:spPr>
          <a:xfrm>
            <a:off x="9419070" y="1777288"/>
            <a:ext cx="1923895" cy="69158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zz-crosstalk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qubits</a:t>
            </a:r>
            <a:endParaRPr lang="en-GB" sz="3200" dirty="0">
              <a:latin typeface="+mj-lt"/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2B8251C-4EDC-402E-BF94-B52F143EFBF6}"/>
              </a:ext>
            </a:extLst>
          </p:cNvPr>
          <p:cNvCxnSpPr>
            <a:cxnSpLocks/>
          </p:cNvCxnSpPr>
          <p:nvPr/>
        </p:nvCxnSpPr>
        <p:spPr>
          <a:xfrm>
            <a:off x="4340725" y="1819143"/>
            <a:ext cx="7629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7ECCAF1-EF17-4C9F-B7A9-61CD319C7648}"/>
              </a:ext>
            </a:extLst>
          </p:cNvPr>
          <p:cNvCxnSpPr>
            <a:cxnSpLocks/>
          </p:cNvCxnSpPr>
          <p:nvPr/>
        </p:nvCxnSpPr>
        <p:spPr>
          <a:xfrm>
            <a:off x="3467314" y="2233506"/>
            <a:ext cx="701000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7E1E4057-B4CB-4CAE-A3B8-1BF8A935A5B7}"/>
              </a:ext>
            </a:extLst>
          </p:cNvPr>
          <p:cNvSpPr txBox="1"/>
          <p:nvPr/>
        </p:nvSpPr>
        <p:spPr>
          <a:xfrm>
            <a:off x="3416789" y="1657602"/>
            <a:ext cx="45719" cy="93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3000" dirty="0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703557A-FA8A-4B9D-AFB8-0E3918A9F780}"/>
              </a:ext>
            </a:extLst>
          </p:cNvPr>
          <p:cNvCxnSpPr>
            <a:cxnSpLocks/>
          </p:cNvCxnSpPr>
          <p:nvPr/>
        </p:nvCxnSpPr>
        <p:spPr>
          <a:xfrm>
            <a:off x="2577895" y="1819143"/>
            <a:ext cx="7985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4ECF091E-E949-45B3-83DD-0923DA7871F1}"/>
              </a:ext>
            </a:extLst>
          </p:cNvPr>
          <p:cNvSpPr txBox="1"/>
          <p:nvPr/>
        </p:nvSpPr>
        <p:spPr>
          <a:xfrm>
            <a:off x="2460934" y="1269759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q1 </a:t>
            </a:r>
            <a:endParaRPr lang="en-GB" sz="28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8CEA11E4-9F82-4685-BE21-8A12641747B6}"/>
              </a:ext>
            </a:extLst>
          </p:cNvPr>
          <p:cNvSpPr txBox="1"/>
          <p:nvPr/>
        </p:nvSpPr>
        <p:spPr>
          <a:xfrm>
            <a:off x="4211329" y="1267348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q3 </a:t>
            </a:r>
            <a:endParaRPr lang="en-GB" sz="28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FD46769-BEFB-4D49-B056-0A713D08B771}"/>
              </a:ext>
            </a:extLst>
          </p:cNvPr>
          <p:cNvSpPr txBox="1"/>
          <p:nvPr/>
        </p:nvSpPr>
        <p:spPr>
          <a:xfrm>
            <a:off x="3327372" y="1274660"/>
            <a:ext cx="101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C000"/>
                </a:solidFill>
              </a:rPr>
              <a:t>q2</a:t>
            </a:r>
            <a:r>
              <a:rPr lang="de-DE" sz="2800" dirty="0"/>
              <a:t> </a:t>
            </a:r>
            <a:endParaRPr lang="en-GB" sz="2800" dirty="0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EDFA95A5-A2FE-4A6D-9155-FF64D2B9C7BF}"/>
              </a:ext>
            </a:extLst>
          </p:cNvPr>
          <p:cNvSpPr txBox="1"/>
          <p:nvPr/>
        </p:nvSpPr>
        <p:spPr>
          <a:xfrm>
            <a:off x="926861" y="1546456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3.453 GHz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0F5989B-ABD9-434B-980C-283A425217A5}"/>
              </a:ext>
            </a:extLst>
          </p:cNvPr>
          <p:cNvSpPr txBox="1"/>
          <p:nvPr/>
        </p:nvSpPr>
        <p:spPr>
          <a:xfrm>
            <a:off x="933368" y="2007203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3.147 GHz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E508C06-371C-4CB7-ACA1-F34591C59301}"/>
              </a:ext>
            </a:extLst>
          </p:cNvPr>
          <p:cNvGrpSpPr/>
          <p:nvPr/>
        </p:nvGrpSpPr>
        <p:grpSpPr>
          <a:xfrm>
            <a:off x="1041980" y="3258807"/>
            <a:ext cx="4249947" cy="2507494"/>
            <a:chOff x="967561" y="1174812"/>
            <a:chExt cx="4249947" cy="2507494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5E44C6F-C59F-4A4F-A26B-B4936810D8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9B5E20DA-D2A4-4BDB-AE2C-51BBCC869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2F1DC294-34CA-4D52-B47C-A6BC0733183B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EAD0BD84-A1F7-4EEB-A6B4-920E8286A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F679114-E614-415D-BAE2-150789B7C2CC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68EB231-EB17-436C-8294-E36F1CDCB0A7}"/>
                </a:ext>
              </a:extLst>
            </p:cNvPr>
            <p:cNvSpPr txBox="1"/>
            <p:nvPr/>
          </p:nvSpPr>
          <p:spPr>
            <a:xfrm>
              <a:off x="3365840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AB02D3E2-2CB3-4E06-98A7-76B8EABC039C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7F9D4C-1FD8-4178-B64E-C35B665EE9F4}"/>
                </a:ext>
              </a:extLst>
            </p:cNvPr>
            <p:cNvSpPr txBox="1"/>
            <p:nvPr/>
          </p:nvSpPr>
          <p:spPr>
            <a:xfrm>
              <a:off x="3558607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q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42F05C4-1986-4F2B-89E2-A248329F74E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3EB2500-4250-4B0C-B2F3-80A2CEC19AE0}"/>
                </a:ext>
              </a:extLst>
            </p:cNvPr>
            <p:cNvSpPr txBox="1"/>
            <p:nvPr/>
          </p:nvSpPr>
          <p:spPr>
            <a:xfrm>
              <a:off x="2181327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q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B862398F-E714-4BE7-AE2F-0BB9E91E5074}"/>
              </a:ext>
            </a:extLst>
          </p:cNvPr>
          <p:cNvCxnSpPr>
            <a:cxnSpLocks/>
          </p:cNvCxnSpPr>
          <p:nvPr/>
        </p:nvCxnSpPr>
        <p:spPr>
          <a:xfrm flipV="1">
            <a:off x="2475455" y="4701587"/>
            <a:ext cx="3775" cy="646603"/>
          </a:xfrm>
          <a:prstGeom prst="straightConnector1">
            <a:avLst/>
          </a:prstGeom>
          <a:ln w="38100">
            <a:solidFill>
              <a:srgbClr val="0774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EF8BF94-25E6-4A79-90B5-8239D4752A4E}"/>
              </a:ext>
            </a:extLst>
          </p:cNvPr>
          <p:cNvSpPr txBox="1"/>
          <p:nvPr/>
        </p:nvSpPr>
        <p:spPr>
          <a:xfrm>
            <a:off x="3434777" y="573366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</a:t>
            </a:r>
            <a:r>
              <a:rPr lang="de-DE" dirty="0"/>
              <a:t>/</a:t>
            </a:r>
            <a:r>
              <a:rPr lang="de-DE" dirty="0" err="1"/>
              <a:t>no</a:t>
            </a:r>
            <a:r>
              <a:rPr lang="de-DE" dirty="0"/>
              <a:t>-</a:t>
            </a:r>
            <a:r>
              <a:rPr lang="el-GR" dirty="0"/>
              <a:t>π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2764124-2C86-4260-98EC-374356F13EAF}"/>
                  </a:ext>
                </a:extLst>
              </p:cNvPr>
              <p:cNvSpPr txBox="1"/>
              <p:nvPr/>
            </p:nvSpPr>
            <p:spPr>
              <a:xfrm>
                <a:off x="5638800" y="2933700"/>
                <a:ext cx="104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2764124-2C86-4260-98EC-374356F13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33700"/>
                <a:ext cx="104196" cy="276999"/>
              </a:xfrm>
              <a:prstGeom prst="rect">
                <a:avLst/>
              </a:prstGeom>
              <a:blipFill>
                <a:blip r:embed="rId6"/>
                <a:stretch>
                  <a:fillRect l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426C9EE3-5872-474F-8CE3-4A2E59C097D0}"/>
                  </a:ext>
                </a:extLst>
              </p:cNvPr>
              <p:cNvSpPr/>
              <p:nvPr/>
            </p:nvSpPr>
            <p:spPr>
              <a:xfrm>
                <a:off x="9428595" y="1921705"/>
                <a:ext cx="1914370" cy="438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acc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69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de-DE" sz="2000" i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426C9EE3-5872-474F-8CE3-4A2E59C09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595" y="1921705"/>
                <a:ext cx="1914370" cy="438518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09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E72A9130-8707-4FC5-950D-57EF8509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8841"/>
            <a:ext cx="4756150" cy="52006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064C50D-8ADE-4066-B7C3-332F81D9B09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Coupling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the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qubits</a:t>
            </a:r>
            <a:r>
              <a:rPr lang="de-DE" sz="3200" dirty="0">
                <a:latin typeface="+mj-lt"/>
              </a:rPr>
              <a:t> vs. </a:t>
            </a:r>
            <a:r>
              <a:rPr lang="de-DE" sz="3200" dirty="0" err="1">
                <a:latin typeface="+mj-lt"/>
              </a:rPr>
              <a:t>Coupler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detuning</a:t>
            </a:r>
            <a:endParaRPr lang="en-GB" sz="3200" dirty="0">
              <a:latin typeface="+mj-lt"/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84B7D11-916F-438E-80CF-D1007B79E5A5}"/>
              </a:ext>
            </a:extLst>
          </p:cNvPr>
          <p:cNvGrpSpPr/>
          <p:nvPr/>
        </p:nvGrpSpPr>
        <p:grpSpPr>
          <a:xfrm>
            <a:off x="926861" y="641109"/>
            <a:ext cx="4365066" cy="3429184"/>
            <a:chOff x="926861" y="641109"/>
            <a:chExt cx="4365066" cy="3429184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701BFD2-5153-44D5-A19A-2363B2A156D3}"/>
                </a:ext>
              </a:extLst>
            </p:cNvPr>
            <p:cNvGrpSpPr/>
            <p:nvPr/>
          </p:nvGrpSpPr>
          <p:grpSpPr>
            <a:xfrm>
              <a:off x="1041980" y="1953882"/>
              <a:ext cx="4249947" cy="2116411"/>
              <a:chOff x="967561" y="1174812"/>
              <a:chExt cx="4249947" cy="2116411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B78BC582-09FA-48A7-89DC-8C96F5CE54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7561" y="1174812"/>
                <a:ext cx="4249947" cy="1745806"/>
                <a:chOff x="598500" y="2092547"/>
                <a:chExt cx="3697051" cy="1387465"/>
              </a:xfrm>
            </p:grpSpPr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281A2ECE-A855-441F-A995-6AE55F7A3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500" y="2092547"/>
                  <a:ext cx="3697051" cy="1336453"/>
                </a:xfrm>
                <a:prstGeom prst="rect">
                  <a:avLst/>
                </a:prstGeom>
              </p:spPr>
            </p:pic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A7DEC0CE-595E-4883-8BD6-5323B007A4FC}"/>
                    </a:ext>
                  </a:extLst>
                </p:cNvPr>
                <p:cNvSpPr txBox="1"/>
                <p:nvPr/>
              </p:nvSpPr>
              <p:spPr>
                <a:xfrm rot="5400000">
                  <a:off x="3441475" y="2873808"/>
                  <a:ext cx="843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1 cm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0" name="Gerade Verbindung mit Pfeil 29">
                  <a:extLst>
                    <a:ext uri="{FF2B5EF4-FFF2-40B4-BE49-F238E27FC236}">
                      <a16:creationId xmlns:a16="http://schemas.microsoft.com/office/drawing/2014/main" id="{5BF14DF2-22F1-401A-BB87-A947FECD1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8347" y="2569387"/>
                  <a:ext cx="0" cy="75759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FF8A95F-54AB-45AF-B406-17186CF33355}"/>
                  </a:ext>
                </a:extLst>
              </p:cNvPr>
              <p:cNvSpPr txBox="1"/>
              <p:nvPr/>
            </p:nvSpPr>
            <p:spPr>
              <a:xfrm>
                <a:off x="1951470" y="2820182"/>
                <a:ext cx="9428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port 1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418137AD-3BE1-4451-A284-68931093F0E1}"/>
                  </a:ext>
                </a:extLst>
              </p:cNvPr>
              <p:cNvSpPr txBox="1"/>
              <p:nvPr/>
            </p:nvSpPr>
            <p:spPr>
              <a:xfrm>
                <a:off x="3337027" y="2829558"/>
                <a:ext cx="9428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port 3</a:t>
                </a: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A42EF7-0930-4346-9740-2F61098EBFFD}"/>
                  </a:ext>
                </a:extLst>
              </p:cNvPr>
              <p:cNvSpPr/>
              <p:nvPr/>
            </p:nvSpPr>
            <p:spPr>
              <a:xfrm>
                <a:off x="3532679" y="2049388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D1C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ED1C1A"/>
                  </a:solidFill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A4F8860-F0DD-4FC2-8F1E-F5EF86EC4E53}"/>
                  </a:ext>
                </a:extLst>
              </p:cNvPr>
              <p:cNvSpPr txBox="1"/>
              <p:nvPr/>
            </p:nvSpPr>
            <p:spPr>
              <a:xfrm>
                <a:off x="3558607" y="2077252"/>
                <a:ext cx="4486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ED1C1A"/>
                    </a:solidFill>
                  </a:rPr>
                  <a:t>q</a:t>
                </a:r>
                <a:r>
                  <a:rPr lang="en-GB" sz="2000" baseline="-25000" dirty="0">
                    <a:solidFill>
                      <a:srgbClr val="ED1C1A"/>
                    </a:solidFill>
                  </a:rPr>
                  <a:t>3</a:t>
                </a: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7DAECE9F-33E5-4AB3-9B04-41F3B74D5B99}"/>
                  </a:ext>
                </a:extLst>
              </p:cNvPr>
              <p:cNvSpPr/>
              <p:nvPr/>
            </p:nvSpPr>
            <p:spPr>
              <a:xfrm>
                <a:off x="2155399" y="2055470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774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774BF"/>
                  </a:solidFill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2CD1ECE-989B-4471-ABB9-B74AD97747EA}"/>
                  </a:ext>
                </a:extLst>
              </p:cNvPr>
              <p:cNvSpPr txBox="1"/>
              <p:nvPr/>
            </p:nvSpPr>
            <p:spPr>
              <a:xfrm>
                <a:off x="2181327" y="2083334"/>
                <a:ext cx="4486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774BF"/>
                    </a:solidFill>
                  </a:rPr>
                  <a:t>q</a:t>
                </a:r>
                <a:r>
                  <a:rPr lang="en-GB" sz="2000" baseline="-25000" dirty="0">
                    <a:solidFill>
                      <a:srgbClr val="0774BF"/>
                    </a:solidFill>
                  </a:rPr>
                  <a:t>1</a:t>
                </a:r>
              </a:p>
            </p:txBody>
          </p:sp>
        </p:grp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21C0C0EE-3FE0-4AE4-9E9C-CF707ABC6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30" y="3396663"/>
              <a:ext cx="0" cy="303025"/>
            </a:xfrm>
            <a:prstGeom prst="straightConnector1">
              <a:avLst/>
            </a:prstGeom>
            <a:ln w="38100">
              <a:solidFill>
                <a:srgbClr val="0774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F9A2D98B-7797-4964-885D-10EB4C421B0C}"/>
                </a:ext>
              </a:extLst>
            </p:cNvPr>
            <p:cNvGrpSpPr/>
            <p:nvPr/>
          </p:nvGrpSpPr>
          <p:grpSpPr>
            <a:xfrm>
              <a:off x="926861" y="641109"/>
              <a:ext cx="4296303" cy="1199109"/>
              <a:chOff x="926861" y="641109"/>
              <a:chExt cx="4296303" cy="1199109"/>
            </a:xfrm>
          </p:grpSpPr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41E31D56-AF23-4CF6-9908-13B29DE16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0725" y="1190493"/>
                <a:ext cx="76290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61D464FA-A6B0-432E-8CDB-B546D1DBF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2876" y="1583347"/>
                <a:ext cx="701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1B8C1B4-61C6-4021-802D-19F91EA71A0D}"/>
                  </a:ext>
                </a:extLst>
              </p:cNvPr>
              <p:cNvSpPr txBox="1"/>
              <p:nvPr/>
            </p:nvSpPr>
            <p:spPr>
              <a:xfrm>
                <a:off x="3416789" y="1028952"/>
                <a:ext cx="45719" cy="93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GB" sz="3000" dirty="0"/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BEFF5261-382B-46DF-9BA3-824326615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7895" y="1190493"/>
                <a:ext cx="7985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DB4A6A0D-9F57-4B91-869F-DFD75B482480}"/>
                  </a:ext>
                </a:extLst>
              </p:cNvPr>
              <p:cNvSpPr txBox="1"/>
              <p:nvPr/>
            </p:nvSpPr>
            <p:spPr>
              <a:xfrm>
                <a:off x="2460934" y="641109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/>
                  <a:t>q1 </a:t>
                </a:r>
                <a:endParaRPr lang="en-GB" sz="28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BA8CEB9A-8842-4820-9689-67012FACD46C}"/>
                  </a:ext>
                </a:extLst>
              </p:cNvPr>
              <p:cNvSpPr txBox="1"/>
              <p:nvPr/>
            </p:nvSpPr>
            <p:spPr>
              <a:xfrm>
                <a:off x="4207479" y="641109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/>
                  <a:t>q3 </a:t>
                </a:r>
                <a:endParaRPr lang="en-GB" sz="28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DBF4D20-0A34-40D4-BD59-EE0BEFD3FB64}"/>
                  </a:ext>
                </a:extLst>
              </p:cNvPr>
              <p:cNvSpPr txBox="1"/>
              <p:nvPr/>
            </p:nvSpPr>
            <p:spPr>
              <a:xfrm>
                <a:off x="3327372" y="646010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>
                    <a:solidFill>
                      <a:srgbClr val="FFC000"/>
                    </a:solidFill>
                  </a:rPr>
                  <a:t>q2</a:t>
                </a:r>
                <a:r>
                  <a:rPr lang="de-DE" sz="2800" dirty="0"/>
                  <a:t> </a:t>
                </a:r>
                <a:endParaRPr lang="en-GB" sz="2800" dirty="0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DF5A98D-AAEE-4526-AE63-A2FB447161EB}"/>
                  </a:ext>
                </a:extLst>
              </p:cNvPr>
              <p:cNvSpPr txBox="1"/>
              <p:nvPr/>
            </p:nvSpPr>
            <p:spPr>
              <a:xfrm>
                <a:off x="926861" y="917806"/>
                <a:ext cx="146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3.453 GHz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AC22426-D1ED-4480-9883-1B0A0E4E616E}"/>
                  </a:ext>
                </a:extLst>
              </p:cNvPr>
              <p:cNvSpPr txBox="1"/>
              <p:nvPr/>
            </p:nvSpPr>
            <p:spPr>
              <a:xfrm>
                <a:off x="933368" y="1378553"/>
                <a:ext cx="146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3.147 GHz</a:t>
                </a:r>
              </a:p>
            </p:txBody>
          </p: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898B280A-CB9F-4C81-96AA-944E20AA9EDD}"/>
                  </a:ext>
                </a:extLst>
              </p:cNvPr>
              <p:cNvCxnSpPr/>
              <p:nvPr/>
            </p:nvCxnSpPr>
            <p:spPr>
              <a:xfrm>
                <a:off x="3514304" y="1190493"/>
                <a:ext cx="705806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8A70F548-0239-4249-91F3-68B6118E5A05}"/>
                  </a:ext>
                </a:extLst>
              </p:cNvPr>
              <p:cNvSpPr txBox="1"/>
              <p:nvPr/>
            </p:nvSpPr>
            <p:spPr>
              <a:xfrm>
                <a:off x="3829153" y="1209359"/>
                <a:ext cx="450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∆</a:t>
                </a:r>
                <a:r>
                  <a:rPr lang="en-GB" i="1" dirty="0"/>
                  <a:t>f</a:t>
                </a:r>
                <a:r>
                  <a:rPr lang="en-GB" baseline="-25000" dirty="0"/>
                  <a:t>c</a:t>
                </a:r>
              </a:p>
            </p:txBody>
          </p: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FE7F78FF-E5AC-430F-836E-EE28A0E0A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9050" y="1209359"/>
                <a:ext cx="0" cy="3693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FD83FB1-44A4-403A-9D96-B1F24FB649C2}"/>
              </a:ext>
            </a:extLst>
          </p:cNvPr>
          <p:cNvGrpSpPr/>
          <p:nvPr/>
        </p:nvGrpSpPr>
        <p:grpSpPr>
          <a:xfrm>
            <a:off x="1222400" y="4212003"/>
            <a:ext cx="2950836" cy="2626714"/>
            <a:chOff x="1267710" y="4227592"/>
            <a:chExt cx="2950836" cy="2626714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DCF24307-1222-4BF1-B00D-B9F02BD2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7710" y="4227592"/>
              <a:ext cx="2950836" cy="2626714"/>
            </a:xfrm>
            <a:prstGeom prst="rect">
              <a:avLst/>
            </a:prstGeom>
          </p:spPr>
        </p:pic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50416BA-3ED6-4A7E-97F5-909389E993AB}"/>
                </a:ext>
              </a:extLst>
            </p:cNvPr>
            <p:cNvSpPr/>
            <p:nvPr/>
          </p:nvSpPr>
          <p:spPr>
            <a:xfrm>
              <a:off x="2426247" y="4356468"/>
              <a:ext cx="1644837" cy="1760560"/>
            </a:xfrm>
            <a:prstGeom prst="rect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Ellipse 37">
            <a:extLst>
              <a:ext uri="{FF2B5EF4-FFF2-40B4-BE49-F238E27FC236}">
                <a16:creationId xmlns:a16="http://schemas.microsoft.com/office/drawing/2014/main" id="{71E9797A-EC0C-4727-924E-C783A2D2A858}"/>
              </a:ext>
            </a:extLst>
          </p:cNvPr>
          <p:cNvSpPr/>
          <p:nvPr/>
        </p:nvSpPr>
        <p:spPr>
          <a:xfrm>
            <a:off x="8962465" y="1508382"/>
            <a:ext cx="72000" cy="72000"/>
          </a:xfrm>
          <a:prstGeom prst="ellipse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679B894C-F601-441B-BFE7-64D575447FAF}"/>
                  </a:ext>
                </a:extLst>
              </p:cNvPr>
              <p:cNvSpPr txBox="1"/>
              <p:nvPr/>
            </p:nvSpPr>
            <p:spPr>
              <a:xfrm>
                <a:off x="4128475" y="4420706"/>
                <a:ext cx="1423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GB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=1.5</m:t>
                    </m:r>
                    <m:r>
                      <a:rPr lang="de-DE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+mj-lt"/>
                  </a:rPr>
                  <a:t>MHz</a:t>
                </a:r>
                <a:endParaRPr lang="en-GB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679B894C-F601-441B-BFE7-64D575447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475" y="4420706"/>
                <a:ext cx="1423018" cy="276999"/>
              </a:xfrm>
              <a:prstGeom prst="rect">
                <a:avLst/>
              </a:prstGeom>
              <a:blipFill>
                <a:blip r:embed="rId8"/>
                <a:stretch>
                  <a:fillRect l="-5983" t="-28261" r="-940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6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606BED23-6631-4041-89BB-686BB5495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6804"/>
            <a:ext cx="4756150" cy="52006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064C50D-8ADE-4066-B7C3-332F81D9B09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j-lt"/>
              </a:rPr>
              <a:t>Coupling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the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qubits</a:t>
            </a:r>
            <a:r>
              <a:rPr lang="de-DE" sz="3200" dirty="0">
                <a:latin typeface="+mj-lt"/>
              </a:rPr>
              <a:t> vs. </a:t>
            </a:r>
            <a:r>
              <a:rPr lang="de-DE" sz="3200" dirty="0" err="1">
                <a:latin typeface="+mj-lt"/>
              </a:rPr>
              <a:t>Coupler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detuning</a:t>
            </a:r>
            <a:endParaRPr lang="en-GB" sz="3200" dirty="0">
              <a:latin typeface="+mj-lt"/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84B7D11-916F-438E-80CF-D1007B79E5A5}"/>
              </a:ext>
            </a:extLst>
          </p:cNvPr>
          <p:cNvGrpSpPr/>
          <p:nvPr/>
        </p:nvGrpSpPr>
        <p:grpSpPr>
          <a:xfrm>
            <a:off x="926861" y="641109"/>
            <a:ext cx="4365066" cy="3429184"/>
            <a:chOff x="926861" y="641109"/>
            <a:chExt cx="4365066" cy="3429184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701BFD2-5153-44D5-A19A-2363B2A156D3}"/>
                </a:ext>
              </a:extLst>
            </p:cNvPr>
            <p:cNvGrpSpPr/>
            <p:nvPr/>
          </p:nvGrpSpPr>
          <p:grpSpPr>
            <a:xfrm>
              <a:off x="1041980" y="1953882"/>
              <a:ext cx="4249947" cy="2116411"/>
              <a:chOff x="967561" y="1174812"/>
              <a:chExt cx="4249947" cy="2116411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B78BC582-09FA-48A7-89DC-8C96F5CE54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7561" y="1174812"/>
                <a:ext cx="4249947" cy="1745806"/>
                <a:chOff x="598500" y="2092547"/>
                <a:chExt cx="3697051" cy="1387465"/>
              </a:xfrm>
            </p:grpSpPr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281A2ECE-A855-441F-A995-6AE55F7A3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500" y="2092547"/>
                  <a:ext cx="3697051" cy="1336453"/>
                </a:xfrm>
                <a:prstGeom prst="rect">
                  <a:avLst/>
                </a:prstGeom>
              </p:spPr>
            </p:pic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A7DEC0CE-595E-4883-8BD6-5323B007A4FC}"/>
                    </a:ext>
                  </a:extLst>
                </p:cNvPr>
                <p:cNvSpPr txBox="1"/>
                <p:nvPr/>
              </p:nvSpPr>
              <p:spPr>
                <a:xfrm rot="5400000">
                  <a:off x="3441475" y="2873808"/>
                  <a:ext cx="843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1 cm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0" name="Gerade Verbindung mit Pfeil 29">
                  <a:extLst>
                    <a:ext uri="{FF2B5EF4-FFF2-40B4-BE49-F238E27FC236}">
                      <a16:creationId xmlns:a16="http://schemas.microsoft.com/office/drawing/2014/main" id="{5BF14DF2-22F1-401A-BB87-A947FECD1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78347" y="2569387"/>
                  <a:ext cx="0" cy="75759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FF8A95F-54AB-45AF-B406-17186CF33355}"/>
                  </a:ext>
                </a:extLst>
              </p:cNvPr>
              <p:cNvSpPr txBox="1"/>
              <p:nvPr/>
            </p:nvSpPr>
            <p:spPr>
              <a:xfrm>
                <a:off x="1951470" y="2820182"/>
                <a:ext cx="9428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port 1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418137AD-3BE1-4451-A284-68931093F0E1}"/>
                  </a:ext>
                </a:extLst>
              </p:cNvPr>
              <p:cNvSpPr txBox="1"/>
              <p:nvPr/>
            </p:nvSpPr>
            <p:spPr>
              <a:xfrm>
                <a:off x="3337027" y="2829558"/>
                <a:ext cx="9428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port 3</a:t>
                </a: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A42EF7-0930-4346-9740-2F61098EBFFD}"/>
                  </a:ext>
                </a:extLst>
              </p:cNvPr>
              <p:cNvSpPr/>
              <p:nvPr/>
            </p:nvSpPr>
            <p:spPr>
              <a:xfrm>
                <a:off x="3532679" y="2049388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D1C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ED1C1A"/>
                  </a:solidFill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A4F8860-F0DD-4FC2-8F1E-F5EF86EC4E53}"/>
                  </a:ext>
                </a:extLst>
              </p:cNvPr>
              <p:cNvSpPr txBox="1"/>
              <p:nvPr/>
            </p:nvSpPr>
            <p:spPr>
              <a:xfrm>
                <a:off x="3558607" y="2077252"/>
                <a:ext cx="4486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ED1C1A"/>
                    </a:solidFill>
                  </a:rPr>
                  <a:t>q</a:t>
                </a:r>
                <a:r>
                  <a:rPr lang="en-GB" sz="2000" baseline="-25000" dirty="0">
                    <a:solidFill>
                      <a:srgbClr val="ED1C1A"/>
                    </a:solidFill>
                  </a:rPr>
                  <a:t>3</a:t>
                </a: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7DAECE9F-33E5-4AB3-9B04-41F3B74D5B99}"/>
                  </a:ext>
                </a:extLst>
              </p:cNvPr>
              <p:cNvSpPr/>
              <p:nvPr/>
            </p:nvSpPr>
            <p:spPr>
              <a:xfrm>
                <a:off x="2155399" y="2055470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774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774BF"/>
                  </a:solidFill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E2CD1ECE-989B-4471-ABB9-B74AD97747EA}"/>
                  </a:ext>
                </a:extLst>
              </p:cNvPr>
              <p:cNvSpPr txBox="1"/>
              <p:nvPr/>
            </p:nvSpPr>
            <p:spPr>
              <a:xfrm>
                <a:off x="2181327" y="2083334"/>
                <a:ext cx="4486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774BF"/>
                    </a:solidFill>
                  </a:rPr>
                  <a:t>q</a:t>
                </a:r>
                <a:r>
                  <a:rPr lang="en-GB" sz="2000" baseline="-25000" dirty="0">
                    <a:solidFill>
                      <a:srgbClr val="0774BF"/>
                    </a:solidFill>
                  </a:rPr>
                  <a:t>1</a:t>
                </a:r>
              </a:p>
            </p:txBody>
          </p:sp>
        </p:grp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21C0C0EE-3FE0-4AE4-9E9C-CF707ABC6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30" y="3396663"/>
              <a:ext cx="0" cy="303025"/>
            </a:xfrm>
            <a:prstGeom prst="straightConnector1">
              <a:avLst/>
            </a:prstGeom>
            <a:ln w="38100">
              <a:solidFill>
                <a:srgbClr val="0774B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F9A2D98B-7797-4964-885D-10EB4C421B0C}"/>
                </a:ext>
              </a:extLst>
            </p:cNvPr>
            <p:cNvGrpSpPr/>
            <p:nvPr/>
          </p:nvGrpSpPr>
          <p:grpSpPr>
            <a:xfrm>
              <a:off x="926861" y="641109"/>
              <a:ext cx="4296303" cy="1199109"/>
              <a:chOff x="926861" y="641109"/>
              <a:chExt cx="4296303" cy="1199109"/>
            </a:xfrm>
          </p:grpSpPr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41E31D56-AF23-4CF6-9908-13B29DE16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0725" y="1190493"/>
                <a:ext cx="76290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61D464FA-A6B0-432E-8CDB-B546D1DBF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2876" y="1583347"/>
                <a:ext cx="701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1B8C1B4-61C6-4021-802D-19F91EA71A0D}"/>
                  </a:ext>
                </a:extLst>
              </p:cNvPr>
              <p:cNvSpPr txBox="1"/>
              <p:nvPr/>
            </p:nvSpPr>
            <p:spPr>
              <a:xfrm>
                <a:off x="3416789" y="1028952"/>
                <a:ext cx="45719" cy="93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GB" sz="3000" dirty="0"/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BEFF5261-382B-46DF-9BA3-824326615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7895" y="1190493"/>
                <a:ext cx="7985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DB4A6A0D-9F57-4B91-869F-DFD75B482480}"/>
                  </a:ext>
                </a:extLst>
              </p:cNvPr>
              <p:cNvSpPr txBox="1"/>
              <p:nvPr/>
            </p:nvSpPr>
            <p:spPr>
              <a:xfrm>
                <a:off x="2460934" y="641109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/>
                  <a:t>q1 </a:t>
                </a:r>
                <a:endParaRPr lang="en-GB" sz="28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BA8CEB9A-8842-4820-9689-67012FACD46C}"/>
                  </a:ext>
                </a:extLst>
              </p:cNvPr>
              <p:cNvSpPr txBox="1"/>
              <p:nvPr/>
            </p:nvSpPr>
            <p:spPr>
              <a:xfrm>
                <a:off x="4207479" y="641109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/>
                  <a:t>q3 </a:t>
                </a:r>
                <a:endParaRPr lang="en-GB" sz="28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DBF4D20-0A34-40D4-BD59-EE0BEFD3FB64}"/>
                  </a:ext>
                </a:extLst>
              </p:cNvPr>
              <p:cNvSpPr txBox="1"/>
              <p:nvPr/>
            </p:nvSpPr>
            <p:spPr>
              <a:xfrm>
                <a:off x="3327372" y="646010"/>
                <a:ext cx="10156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dirty="0">
                    <a:solidFill>
                      <a:srgbClr val="FFC000"/>
                    </a:solidFill>
                  </a:rPr>
                  <a:t>q2</a:t>
                </a:r>
                <a:r>
                  <a:rPr lang="de-DE" sz="2800" dirty="0"/>
                  <a:t> </a:t>
                </a:r>
                <a:endParaRPr lang="en-GB" sz="2800" dirty="0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DF5A98D-AAEE-4526-AE63-A2FB447161EB}"/>
                  </a:ext>
                </a:extLst>
              </p:cNvPr>
              <p:cNvSpPr txBox="1"/>
              <p:nvPr/>
            </p:nvSpPr>
            <p:spPr>
              <a:xfrm>
                <a:off x="926861" y="917806"/>
                <a:ext cx="146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3.453 GHz</a:t>
                </a: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DAC22426-D1ED-4480-9883-1B0A0E4E616E}"/>
                  </a:ext>
                </a:extLst>
              </p:cNvPr>
              <p:cNvSpPr txBox="1"/>
              <p:nvPr/>
            </p:nvSpPr>
            <p:spPr>
              <a:xfrm>
                <a:off x="933368" y="1378553"/>
                <a:ext cx="146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3.147 GHz</a:t>
                </a:r>
              </a:p>
            </p:txBody>
          </p: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898B280A-CB9F-4C81-96AA-944E20AA9EDD}"/>
                  </a:ext>
                </a:extLst>
              </p:cNvPr>
              <p:cNvCxnSpPr/>
              <p:nvPr/>
            </p:nvCxnSpPr>
            <p:spPr>
              <a:xfrm>
                <a:off x="3514304" y="1190493"/>
                <a:ext cx="705806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8A70F548-0239-4249-91F3-68B6118E5A05}"/>
                  </a:ext>
                </a:extLst>
              </p:cNvPr>
              <p:cNvSpPr txBox="1"/>
              <p:nvPr/>
            </p:nvSpPr>
            <p:spPr>
              <a:xfrm>
                <a:off x="3829153" y="1209359"/>
                <a:ext cx="450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∆</a:t>
                </a:r>
                <a:r>
                  <a:rPr lang="en-GB" i="1" dirty="0"/>
                  <a:t>f</a:t>
                </a:r>
                <a:r>
                  <a:rPr lang="en-GB" baseline="-25000" dirty="0"/>
                  <a:t>c</a:t>
                </a:r>
              </a:p>
            </p:txBody>
          </p: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FE7F78FF-E5AC-430F-836E-EE28A0E0A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9050" y="1209359"/>
                <a:ext cx="0" cy="3693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F920C97-B1FF-4333-BCC8-6B91F4EC1D75}"/>
              </a:ext>
            </a:extLst>
          </p:cNvPr>
          <p:cNvGrpSpPr/>
          <p:nvPr/>
        </p:nvGrpSpPr>
        <p:grpSpPr>
          <a:xfrm>
            <a:off x="1222400" y="4212003"/>
            <a:ext cx="2950836" cy="2626714"/>
            <a:chOff x="1267710" y="4227592"/>
            <a:chExt cx="2950836" cy="2626714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CAF34A9-C010-4F3F-9AC4-22B1455A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67710" y="4227592"/>
              <a:ext cx="2950836" cy="2626714"/>
            </a:xfrm>
            <a:prstGeom prst="rect">
              <a:avLst/>
            </a:prstGeom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215A0EEF-0858-49AE-86B3-F8B94CD8270F}"/>
                </a:ext>
              </a:extLst>
            </p:cNvPr>
            <p:cNvSpPr/>
            <p:nvPr/>
          </p:nvSpPr>
          <p:spPr>
            <a:xfrm>
              <a:off x="2426247" y="4356468"/>
              <a:ext cx="1644837" cy="1760560"/>
            </a:xfrm>
            <a:prstGeom prst="rect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596C4BDA-9B19-4BFF-B5DB-CF55B3DA9CD3}"/>
              </a:ext>
            </a:extLst>
          </p:cNvPr>
          <p:cNvSpPr/>
          <p:nvPr/>
        </p:nvSpPr>
        <p:spPr>
          <a:xfrm>
            <a:off x="8962465" y="1508382"/>
            <a:ext cx="72000" cy="72000"/>
          </a:xfrm>
          <a:prstGeom prst="ellipse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DF33846-49F6-4C2E-87D4-13AB6CA6E031}"/>
                  </a:ext>
                </a:extLst>
              </p:cNvPr>
              <p:cNvSpPr txBox="1"/>
              <p:nvPr/>
            </p:nvSpPr>
            <p:spPr>
              <a:xfrm>
                <a:off x="4128475" y="4420706"/>
                <a:ext cx="1423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GB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=1.5</m:t>
                    </m:r>
                    <m:r>
                      <a:rPr lang="de-DE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+mj-lt"/>
                  </a:rPr>
                  <a:t>MHz</a:t>
                </a:r>
                <a:endParaRPr lang="en-GB" dirty="0">
                  <a:latin typeface="+mj-lt"/>
                </a:endParaRPr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4DF33846-49F6-4C2E-87D4-13AB6CA6E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475" y="4420706"/>
                <a:ext cx="1423018" cy="276999"/>
              </a:xfrm>
              <a:prstGeom prst="rect">
                <a:avLst/>
              </a:prstGeom>
              <a:blipFill>
                <a:blip r:embed="rId8"/>
                <a:stretch>
                  <a:fillRect l="-5983" t="-28261" r="-940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38">
            <a:extLst>
              <a:ext uri="{FF2B5EF4-FFF2-40B4-BE49-F238E27FC236}">
                <a16:creationId xmlns:a16="http://schemas.microsoft.com/office/drawing/2014/main" id="{6440B46C-9D86-4AB2-A487-8C0CCB7CBDA5}"/>
              </a:ext>
            </a:extLst>
          </p:cNvPr>
          <p:cNvSpPr txBox="1"/>
          <p:nvPr/>
        </p:nvSpPr>
        <p:spPr>
          <a:xfrm>
            <a:off x="6847888" y="6229428"/>
            <a:ext cx="5289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Theory by G.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Jauma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&amp; M. Pino &amp; J.J. Garcia-Ripoll</a:t>
            </a:r>
          </a:p>
        </p:txBody>
      </p:sp>
    </p:spTree>
    <p:extLst>
      <p:ext uri="{BB962C8B-B14F-4D97-AF65-F5344CB8AC3E}">
        <p14:creationId xmlns:p14="http://schemas.microsoft.com/office/powerpoint/2010/main" val="2127387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C801D74-F9B3-45FB-845E-2B558B70187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Summary</a:t>
            </a:r>
            <a:endParaRPr lang="en-GB" sz="3200" dirty="0">
              <a:latin typeface="+mj-lt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10B9A08-D011-4065-9F97-D343A15D1CAC}"/>
              </a:ext>
            </a:extLst>
          </p:cNvPr>
          <p:cNvGrpSpPr/>
          <p:nvPr/>
        </p:nvGrpSpPr>
        <p:grpSpPr>
          <a:xfrm>
            <a:off x="909041" y="787401"/>
            <a:ext cx="4916026" cy="5600746"/>
            <a:chOff x="1179974" y="855134"/>
            <a:chExt cx="4916026" cy="5600746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6F7F8AAA-7E71-41BF-921C-F7CECCD9306F}"/>
                </a:ext>
              </a:extLst>
            </p:cNvPr>
            <p:cNvSpPr txBox="1"/>
            <p:nvPr/>
          </p:nvSpPr>
          <p:spPr>
            <a:xfrm>
              <a:off x="1179974" y="855134"/>
              <a:ext cx="4916026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Individual enclosures for qubits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Low microwave crosstalk ( &lt; -60dB )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Flux </a:t>
              </a:r>
              <a:r>
                <a:rPr lang="en-GB" sz="2400" dirty="0" err="1"/>
                <a:t>tunable</a:t>
              </a:r>
              <a:r>
                <a:rPr lang="en-GB" sz="2400" dirty="0"/>
                <a:t> coupler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933519A-4AB7-4C5C-9685-EAC74CB1A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537" y="3593557"/>
              <a:ext cx="3413621" cy="28623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ACA521B8-5CA3-4F19-BC60-8105E1C29109}"/>
                </a:ext>
              </a:extLst>
            </p:cNvPr>
            <p:cNvCxnSpPr>
              <a:cxnSpLocks/>
            </p:cNvCxnSpPr>
            <p:nvPr/>
          </p:nvCxnSpPr>
          <p:spPr>
            <a:xfrm>
              <a:off x="5306451" y="6322939"/>
              <a:ext cx="5418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5D8E909E-173A-4F9A-B338-85C8B77C38EF}"/>
              </a:ext>
            </a:extLst>
          </p:cNvPr>
          <p:cNvSpPr txBox="1"/>
          <p:nvPr/>
        </p:nvSpPr>
        <p:spPr>
          <a:xfrm>
            <a:off x="4889803" y="5839902"/>
            <a:ext cx="85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138523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C801D74-F9B3-45FB-845E-2B558B70187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Summary &amp; Outlook</a:t>
            </a:r>
            <a:endParaRPr lang="en-GB" sz="3200" dirty="0">
              <a:latin typeface="+mj-lt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8DB9D86-87AE-40D8-BEAD-6DE64F3D149A}"/>
              </a:ext>
            </a:extLst>
          </p:cNvPr>
          <p:cNvGrpSpPr/>
          <p:nvPr/>
        </p:nvGrpSpPr>
        <p:grpSpPr>
          <a:xfrm>
            <a:off x="909041" y="787401"/>
            <a:ext cx="4916026" cy="5600746"/>
            <a:chOff x="1179974" y="855134"/>
            <a:chExt cx="4916026" cy="560074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11FD503-D6E3-4854-B7E7-FA1EB80C9E11}"/>
                </a:ext>
              </a:extLst>
            </p:cNvPr>
            <p:cNvSpPr txBox="1"/>
            <p:nvPr/>
          </p:nvSpPr>
          <p:spPr>
            <a:xfrm>
              <a:off x="1179974" y="855134"/>
              <a:ext cx="4916026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Individual enclosures for qubits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Low microwave crosstalk ( &lt; -60dB )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GB" sz="2400" dirty="0"/>
                <a:t>Flux </a:t>
              </a:r>
              <a:r>
                <a:rPr lang="en-GB" sz="2400" dirty="0" err="1"/>
                <a:t>tunable</a:t>
              </a:r>
              <a:r>
                <a:rPr lang="en-GB" sz="2400" dirty="0"/>
                <a:t> coupler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46BBFA5-8223-47E2-8FF9-7DEF9EFE9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537" y="3593557"/>
              <a:ext cx="3413621" cy="28623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4070CFD-502E-4E40-869B-9822479CF5C5}"/>
                </a:ext>
              </a:extLst>
            </p:cNvPr>
            <p:cNvSpPr txBox="1"/>
            <p:nvPr/>
          </p:nvSpPr>
          <p:spPr>
            <a:xfrm>
              <a:off x="5160736" y="5907635"/>
              <a:ext cx="857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 mm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66D9458-D01A-498A-A3E5-D633FAC1B996}"/>
                </a:ext>
              </a:extLst>
            </p:cNvPr>
            <p:cNvCxnSpPr>
              <a:cxnSpLocks/>
            </p:cNvCxnSpPr>
            <p:nvPr/>
          </p:nvCxnSpPr>
          <p:spPr>
            <a:xfrm>
              <a:off x="5306451" y="6322939"/>
              <a:ext cx="5418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9223BABC-6C58-47C6-AD49-EBB90BB1A314}"/>
              </a:ext>
            </a:extLst>
          </p:cNvPr>
          <p:cNvSpPr txBox="1"/>
          <p:nvPr/>
        </p:nvSpPr>
        <p:spPr>
          <a:xfrm>
            <a:off x="6851031" y="787401"/>
            <a:ext cx="394075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Two-qubit gates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Scalable in two dimensions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5926BE4-7058-41E9-A34F-696B175D9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35" y="3087496"/>
            <a:ext cx="5216370" cy="3554785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2D3D5D4-843D-470C-9493-311697417E3D}"/>
              </a:ext>
            </a:extLst>
          </p:cNvPr>
          <p:cNvCxnSpPr/>
          <p:nvPr/>
        </p:nvCxnSpPr>
        <p:spPr>
          <a:xfrm flipV="1">
            <a:off x="9844351" y="5277251"/>
            <a:ext cx="1482213" cy="842548"/>
          </a:xfrm>
          <a:prstGeom prst="straightConnector1">
            <a:avLst/>
          </a:prstGeom>
          <a:ln w="28575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B04DC75C-98A3-4AF7-B2D9-F700BA611DDA}"/>
              </a:ext>
            </a:extLst>
          </p:cNvPr>
          <p:cNvSpPr txBox="1"/>
          <p:nvPr/>
        </p:nvSpPr>
        <p:spPr>
          <a:xfrm rot="19791473">
            <a:off x="10266417" y="564817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37 mm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25DAA59-8CE2-44DE-9242-AB666302BFC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7484573" y="4417143"/>
            <a:ext cx="435311" cy="134792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5597E82-41E0-4A98-8D94-6FF490F71459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7484573" y="5619135"/>
            <a:ext cx="435311" cy="14593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C0A6516D-F693-45C6-9E61-31FFF4B0D5A8}"/>
              </a:ext>
            </a:extLst>
          </p:cNvPr>
          <p:cNvSpPr txBox="1"/>
          <p:nvPr/>
        </p:nvSpPr>
        <p:spPr>
          <a:xfrm>
            <a:off x="6763799" y="5765067"/>
            <a:ext cx="144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feedthroughs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E18079D-1B02-480C-8ED9-9D1E8F36BC64}"/>
              </a:ext>
            </a:extLst>
          </p:cNvPr>
          <p:cNvSpPr txBox="1"/>
          <p:nvPr/>
        </p:nvSpPr>
        <p:spPr>
          <a:xfrm rot="1788220">
            <a:off x="8628107" y="5580400"/>
            <a:ext cx="89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bottom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D2D1547-3C3A-4AA9-AB85-13E95BFB6FB6}"/>
              </a:ext>
            </a:extLst>
          </p:cNvPr>
          <p:cNvSpPr txBox="1"/>
          <p:nvPr/>
        </p:nvSpPr>
        <p:spPr>
          <a:xfrm rot="1788220">
            <a:off x="7229856" y="4680221"/>
            <a:ext cx="50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top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ABFE5AD-3502-4C9D-BAE8-ADA3BB7B3F8D}"/>
              </a:ext>
            </a:extLst>
          </p:cNvPr>
          <p:cNvCxnSpPr>
            <a:cxnSpLocks/>
          </p:cNvCxnSpPr>
          <p:nvPr/>
        </p:nvCxnSpPr>
        <p:spPr>
          <a:xfrm flipV="1">
            <a:off x="7484573" y="4956986"/>
            <a:ext cx="1592471" cy="8080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68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0873064-FCFE-49A7-AFC2-C3F7E5A01B92}"/>
              </a:ext>
            </a:extLst>
          </p:cNvPr>
          <p:cNvSpPr txBox="1"/>
          <p:nvPr/>
        </p:nvSpPr>
        <p:spPr>
          <a:xfrm>
            <a:off x="0" y="276167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Thank you for you attention !</a:t>
            </a:r>
          </a:p>
        </p:txBody>
      </p:sp>
    </p:spTree>
    <p:extLst>
      <p:ext uri="{BB962C8B-B14F-4D97-AF65-F5344CB8AC3E}">
        <p14:creationId xmlns:p14="http://schemas.microsoft.com/office/powerpoint/2010/main" val="1528144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8CC46BB-72F3-4B78-B4A6-5C6440C0FD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r="3411"/>
          <a:stretch/>
        </p:blipFill>
        <p:spPr>
          <a:xfrm>
            <a:off x="1524000" y="-22222"/>
            <a:ext cx="9144000" cy="68802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471191">
            <a:off x="9355968" y="6453978"/>
            <a:ext cx="102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Thomas</a:t>
            </a:r>
          </a:p>
        </p:txBody>
      </p:sp>
      <p:sp>
        <p:nvSpPr>
          <p:cNvPr id="87" name="Textfeld 86"/>
          <p:cNvSpPr txBox="1"/>
          <p:nvPr/>
        </p:nvSpPr>
        <p:spPr>
          <a:xfrm rot="1471191">
            <a:off x="4336637" y="3809827"/>
            <a:ext cx="93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Ameya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8" name="Textfeld 87"/>
          <p:cNvSpPr txBox="1"/>
          <p:nvPr/>
        </p:nvSpPr>
        <p:spPr>
          <a:xfrm rot="1471191">
            <a:off x="1552828" y="2881164"/>
            <a:ext cx="106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Soroush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9" name="Textfeld 88"/>
          <p:cNvSpPr txBox="1"/>
          <p:nvPr/>
        </p:nvSpPr>
        <p:spPr>
          <a:xfrm rot="1471191">
            <a:off x="3355121" y="3683430"/>
            <a:ext cx="97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Nico Z.</a:t>
            </a:r>
          </a:p>
        </p:txBody>
      </p:sp>
      <p:sp>
        <p:nvSpPr>
          <p:cNvPr id="90" name="Textfeld 89"/>
          <p:cNvSpPr txBox="1"/>
          <p:nvPr/>
        </p:nvSpPr>
        <p:spPr>
          <a:xfrm rot="1471191">
            <a:off x="2546791" y="3266916"/>
            <a:ext cx="79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Denis</a:t>
            </a:r>
          </a:p>
        </p:txBody>
      </p:sp>
      <p:sp>
        <p:nvSpPr>
          <p:cNvPr id="91" name="Textfeld 90"/>
          <p:cNvSpPr txBox="1"/>
          <p:nvPr/>
        </p:nvSpPr>
        <p:spPr>
          <a:xfrm rot="1471191">
            <a:off x="8674714" y="6094449"/>
            <a:ext cx="83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Ritika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 rot="1471191">
            <a:off x="7549371" y="5312287"/>
            <a:ext cx="9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Philipp</a:t>
            </a:r>
          </a:p>
        </p:txBody>
      </p:sp>
      <p:sp>
        <p:nvSpPr>
          <p:cNvPr id="93" name="Textfeld 92"/>
          <p:cNvSpPr txBox="1"/>
          <p:nvPr/>
        </p:nvSpPr>
        <p:spPr>
          <a:xfrm rot="1471191">
            <a:off x="5104720" y="4217868"/>
            <a:ext cx="110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Mitchell</a:t>
            </a:r>
          </a:p>
        </p:txBody>
      </p:sp>
      <p:sp>
        <p:nvSpPr>
          <p:cNvPr id="94" name="Textfeld 93"/>
          <p:cNvSpPr txBox="1"/>
          <p:nvPr/>
        </p:nvSpPr>
        <p:spPr>
          <a:xfrm rot="1471191">
            <a:off x="2812553" y="3132545"/>
            <a:ext cx="102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Nico G.</a:t>
            </a:r>
          </a:p>
        </p:txBody>
      </p:sp>
      <p:sp>
        <p:nvSpPr>
          <p:cNvPr id="95" name="Textfeld 94"/>
          <p:cNvSpPr txBox="1"/>
          <p:nvPr/>
        </p:nvSpPr>
        <p:spPr>
          <a:xfrm rot="1471191">
            <a:off x="8476933" y="5696029"/>
            <a:ext cx="8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Janic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 rot="1471191">
            <a:off x="5430880" y="4668127"/>
            <a:ext cx="107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Simon I.</a:t>
            </a:r>
          </a:p>
        </p:txBody>
      </p:sp>
      <p:sp>
        <p:nvSpPr>
          <p:cNvPr id="97" name="Textfeld 96"/>
          <p:cNvSpPr txBox="1"/>
          <p:nvPr/>
        </p:nvSpPr>
        <p:spPr>
          <a:xfrm rot="1471191">
            <a:off x="4448324" y="4177745"/>
            <a:ext cx="88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Martin</a:t>
            </a:r>
          </a:p>
        </p:txBody>
      </p:sp>
      <p:sp>
        <p:nvSpPr>
          <p:cNvPr id="98" name="Textfeld 97"/>
          <p:cNvSpPr txBox="1"/>
          <p:nvPr/>
        </p:nvSpPr>
        <p:spPr>
          <a:xfrm rot="1471191">
            <a:off x="1968574" y="2719554"/>
            <a:ext cx="100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Mathieu</a:t>
            </a:r>
          </a:p>
        </p:txBody>
      </p:sp>
      <p:sp>
        <p:nvSpPr>
          <p:cNvPr id="99" name="Textfeld 98"/>
          <p:cNvSpPr txBox="1"/>
          <p:nvPr/>
        </p:nvSpPr>
        <p:spPr>
          <a:xfrm rot="1471191">
            <a:off x="6600354" y="5234041"/>
            <a:ext cx="114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Simon II.</a:t>
            </a:r>
          </a:p>
        </p:txBody>
      </p:sp>
      <p:sp>
        <p:nvSpPr>
          <p:cNvPr id="100" name="Textfeld 99"/>
          <p:cNvSpPr txBox="1"/>
          <p:nvPr/>
        </p:nvSpPr>
        <p:spPr>
          <a:xfrm rot="1471191">
            <a:off x="5989129" y="4577820"/>
            <a:ext cx="93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Patrick</a:t>
            </a:r>
          </a:p>
        </p:txBody>
      </p:sp>
      <p:sp>
        <p:nvSpPr>
          <p:cNvPr id="101" name="Textfeld 100"/>
          <p:cNvSpPr txBox="1"/>
          <p:nvPr/>
        </p:nvSpPr>
        <p:spPr>
          <a:xfrm rot="1471191">
            <a:off x="9217220" y="6027573"/>
            <a:ext cx="80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Sören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2" name="Textfeld 101"/>
          <p:cNvSpPr txBox="1"/>
          <p:nvPr/>
        </p:nvSpPr>
        <p:spPr>
          <a:xfrm rot="1471191">
            <a:off x="3616333" y="3468173"/>
            <a:ext cx="91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Mahya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3" name="Textfeld 102"/>
          <p:cNvSpPr txBox="1"/>
          <p:nvPr/>
        </p:nvSpPr>
        <p:spPr>
          <a:xfrm rot="1471191">
            <a:off x="1440484" y="2392486"/>
            <a:ext cx="67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Ioan</a:t>
            </a:r>
            <a:endParaRPr lang="en-US" dirty="0">
              <a:solidFill>
                <a:srgbClr val="7F7F7F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6487659" y="-103601"/>
            <a:ext cx="4056891" cy="1633913"/>
            <a:chOff x="4963658" y="-103601"/>
            <a:chExt cx="4056891" cy="163391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658" y="-103601"/>
              <a:ext cx="4056891" cy="133650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5476125" y="1160980"/>
              <a:ext cx="328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F7F7F"/>
                  </a:solidFill>
                </a:rPr>
                <a:t>Black Forest Quantum Group</a:t>
              </a:r>
            </a:p>
          </p:txBody>
        </p:sp>
      </p:grpSp>
      <p:sp>
        <p:nvSpPr>
          <p:cNvPr id="38" name="Textfeld 37"/>
          <p:cNvSpPr txBox="1"/>
          <p:nvPr/>
        </p:nvSpPr>
        <p:spPr>
          <a:xfrm rot="1471191">
            <a:off x="6840075" y="4926821"/>
            <a:ext cx="73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Paul</a:t>
            </a:r>
          </a:p>
        </p:txBody>
      </p:sp>
      <p:sp>
        <p:nvSpPr>
          <p:cNvPr id="39" name="Textfeld 38"/>
          <p:cNvSpPr txBox="1"/>
          <p:nvPr/>
        </p:nvSpPr>
        <p:spPr>
          <a:xfrm rot="1471191">
            <a:off x="7743284" y="5692827"/>
            <a:ext cx="8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Naomi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923" y="1602659"/>
            <a:ext cx="1213546" cy="1209368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F4D221C-960B-4A45-9384-96DD7A31A679}"/>
              </a:ext>
            </a:extLst>
          </p:cNvPr>
          <p:cNvCxnSpPr>
            <a:cxnSpLocks/>
          </p:cNvCxnSpPr>
          <p:nvPr/>
        </p:nvCxnSpPr>
        <p:spPr>
          <a:xfrm flipV="1">
            <a:off x="7413003" y="4357432"/>
            <a:ext cx="201654" cy="10011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8113104-B713-4993-815E-C5D8DA5B81DC}"/>
              </a:ext>
            </a:extLst>
          </p:cNvPr>
          <p:cNvCxnSpPr>
            <a:cxnSpLocks/>
          </p:cNvCxnSpPr>
          <p:nvPr/>
        </p:nvCxnSpPr>
        <p:spPr>
          <a:xfrm flipV="1">
            <a:off x="9644197" y="4890873"/>
            <a:ext cx="378076" cy="10477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4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75C4219-BEAD-42C4-B232-87A418EEC9D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… and </a:t>
            </a:r>
            <a:r>
              <a:rPr lang="de-DE" sz="3200" dirty="0">
                <a:latin typeface="+mj-lt"/>
              </a:rPr>
              <a:t>diverse</a:t>
            </a:r>
            <a:endParaRPr lang="en-GB" sz="3200" dirty="0">
              <a:latin typeface="+mj-lt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892D163-D5FF-4B08-A986-6AA872638746}"/>
              </a:ext>
            </a:extLst>
          </p:cNvPr>
          <p:cNvSpPr txBox="1"/>
          <p:nvPr/>
        </p:nvSpPr>
        <p:spPr>
          <a:xfrm>
            <a:off x="7126339" y="5126592"/>
            <a:ext cx="4661854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Field &amp; Chen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Phys. Rev. Applied, 2024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000" dirty="0" err="1">
                <a:solidFill>
                  <a:schemeClr val="bg1">
                    <a:lumMod val="50000"/>
                  </a:schemeClr>
                </a:solidFill>
              </a:rPr>
              <a:t>Yost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i="1" dirty="0">
                <a:solidFill>
                  <a:schemeClr val="bg1">
                    <a:lumMod val="50000"/>
                  </a:schemeClr>
                </a:solidFill>
              </a:rPr>
              <a:t>et al,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Quantum Information, 2020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8DE8C90-5B3C-4FAC-8578-BA969E70A564}"/>
              </a:ext>
            </a:extLst>
          </p:cNvPr>
          <p:cNvGrpSpPr/>
          <p:nvPr/>
        </p:nvGrpSpPr>
        <p:grpSpPr>
          <a:xfrm>
            <a:off x="4174066" y="1625600"/>
            <a:ext cx="7508838" cy="2528518"/>
            <a:chOff x="4233333" y="1600200"/>
            <a:chExt cx="7508838" cy="252851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FA2665AA-4B83-41A2-AD39-E7C0FD7E24A3}"/>
                </a:ext>
              </a:extLst>
            </p:cNvPr>
            <p:cNvGrpSpPr/>
            <p:nvPr/>
          </p:nvGrpSpPr>
          <p:grpSpPr>
            <a:xfrm>
              <a:off x="4233333" y="1600200"/>
              <a:ext cx="7508838" cy="2361505"/>
              <a:chOff x="4233333" y="1600200"/>
              <a:chExt cx="7508838" cy="2361505"/>
            </a:xfrm>
          </p:grpSpPr>
          <p:sp>
            <p:nvSpPr>
              <p:cNvPr id="22" name="AutoShape 2" descr="logo">
                <a:hlinkClick r:id="rId3"/>
                <a:extLst>
                  <a:ext uri="{FF2B5EF4-FFF2-40B4-BE49-F238E27FC236}">
                    <a16:creationId xmlns:a16="http://schemas.microsoft.com/office/drawing/2014/main" id="{04BE6BBA-2CE2-48B3-82C9-26205BA948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14537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AutoShape 4" descr="logo">
                <a:hlinkClick r:id="rId3"/>
                <a:extLst>
                  <a:ext uri="{FF2B5EF4-FFF2-40B4-BE49-F238E27FC236}">
                    <a16:creationId xmlns:a16="http://schemas.microsoft.com/office/drawing/2014/main" id="{80635D92-EF54-417F-BF00-CADB17F1C75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25F630C5-6BD0-484E-BEC6-2115C3F98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9628" y="1790649"/>
                <a:ext cx="7372543" cy="2171056"/>
              </a:xfrm>
              <a:prstGeom prst="rect">
                <a:avLst/>
              </a:prstGeom>
            </p:spPr>
          </p:pic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2F424B41-DDA4-412B-9BAC-E756CAA07585}"/>
                  </a:ext>
                </a:extLst>
              </p:cNvPr>
              <p:cNvSpPr/>
              <p:nvPr/>
            </p:nvSpPr>
            <p:spPr>
              <a:xfrm>
                <a:off x="4233333" y="1600200"/>
                <a:ext cx="584200" cy="584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D0EE261-4469-4A53-B36D-8B20820C7698}"/>
                  </a:ext>
                </a:extLst>
              </p:cNvPr>
              <p:cNvSpPr/>
              <p:nvPr/>
            </p:nvSpPr>
            <p:spPr>
              <a:xfrm>
                <a:off x="9516533" y="2048933"/>
                <a:ext cx="287867" cy="25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EA538E4-E9F3-4A45-AFFF-82A1FAFE6AA3}"/>
                </a:ext>
              </a:extLst>
            </p:cNvPr>
            <p:cNvSpPr txBox="1"/>
            <p:nvPr/>
          </p:nvSpPr>
          <p:spPr>
            <a:xfrm>
              <a:off x="4993020" y="293016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CB4B2"/>
                  </a:solidFill>
                </a:rPr>
                <a:t>q1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8033E70-CA39-479D-975A-5B585CF9112E}"/>
                </a:ext>
              </a:extLst>
            </p:cNvPr>
            <p:cNvSpPr txBox="1"/>
            <p:nvPr/>
          </p:nvSpPr>
          <p:spPr>
            <a:xfrm>
              <a:off x="9435722" y="375938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ED366B"/>
                  </a:solidFill>
                </a:rPr>
                <a:t>q3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316E848-664E-4935-9470-87446FAD9714}"/>
                </a:ext>
              </a:extLst>
            </p:cNvPr>
            <p:cNvSpPr txBox="1"/>
            <p:nvPr/>
          </p:nvSpPr>
          <p:spPr>
            <a:xfrm>
              <a:off x="5954560" y="3172028"/>
              <a:ext cx="89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AB834"/>
                  </a:solidFill>
                </a:rPr>
                <a:t>coupler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6C908712-9C53-4FB7-9850-C0D1756CD3B0}"/>
              </a:ext>
            </a:extLst>
          </p:cNvPr>
          <p:cNvSpPr txBox="1"/>
          <p:nvPr/>
        </p:nvSpPr>
        <p:spPr>
          <a:xfrm>
            <a:off x="742032" y="1247342"/>
            <a:ext cx="1356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Chiplet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3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 Isolation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enclosures</a:t>
            </a:r>
            <a:endParaRPr lang="en-GB" sz="3200" dirty="0">
              <a:latin typeface="+mj-lt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AD5E7D09-4AC2-40B4-B5F8-E432A481496B}"/>
              </a:ext>
            </a:extLst>
          </p:cNvPr>
          <p:cNvGrpSpPr/>
          <p:nvPr/>
        </p:nvGrpSpPr>
        <p:grpSpPr>
          <a:xfrm>
            <a:off x="967561" y="1174812"/>
            <a:ext cx="4249947" cy="2507494"/>
            <a:chOff x="967561" y="1174812"/>
            <a:chExt cx="4249947" cy="2507494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E8153D64-43D6-4BD5-9B17-95B4728FF8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E7E521B1-AF3C-4AB2-8E58-54063E2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F86CB1C6-D013-4EA4-8D35-7A155743D08D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4BE3E96-E077-4D78-BB9F-7897262856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54D8F6C-9D13-4BED-9687-97CE24AF9A5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1BDBE4DD-0923-4F8F-ABFE-EA3356177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BAE03BF0-3C0C-41B3-8C8A-1453F7FEA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8589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80F1B21-168B-4C3C-A22D-931B12E790E1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FB2D02A4-8148-47AC-8FF1-C76F9B20E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ACBDCD58-260D-4E20-91DF-EFE8D78E19DA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DBA1B70-182A-4DAB-9390-C4F313CDAED6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9E0225-CA9D-41EB-8AF3-B457D45A044A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1EA8A23-2CE4-4144-AEAA-87E72690EDD7}"/>
                </a:ext>
              </a:extLst>
            </p:cNvPr>
            <p:cNvSpPr txBox="1"/>
            <p:nvPr/>
          </p:nvSpPr>
          <p:spPr>
            <a:xfrm>
              <a:off x="3611772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r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BB10F5A-227A-49F8-9C92-8EF6C62C260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2ACC65C-73FC-49D6-8287-E5A715AD1FA9}"/>
                </a:ext>
              </a:extLst>
            </p:cNvPr>
            <p:cNvSpPr txBox="1"/>
            <p:nvPr/>
          </p:nvSpPr>
          <p:spPr>
            <a:xfrm>
              <a:off x="2234492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r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92" name="Textfeld 91">
            <a:extLst>
              <a:ext uri="{FF2B5EF4-FFF2-40B4-BE49-F238E27FC236}">
                <a16:creationId xmlns:a16="http://schemas.microsoft.com/office/drawing/2014/main" id="{2768AB3A-7CD6-4173-AA03-B1AD7AF585A1}"/>
              </a:ext>
            </a:extLst>
          </p:cNvPr>
          <p:cNvSpPr txBox="1"/>
          <p:nvPr/>
        </p:nvSpPr>
        <p:spPr>
          <a:xfrm>
            <a:off x="586240" y="712371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0774BF"/>
                </a:solidFill>
              </a:rPr>
              <a:t>f</a:t>
            </a:r>
            <a:r>
              <a:rPr lang="en-GB" sz="2400" baseline="-25000" dirty="0">
                <a:solidFill>
                  <a:srgbClr val="0774BF"/>
                </a:solidFill>
              </a:rPr>
              <a:t>r1</a:t>
            </a:r>
            <a:r>
              <a:rPr lang="en-GB" sz="2400" dirty="0">
                <a:solidFill>
                  <a:srgbClr val="0774BF"/>
                </a:solidFill>
              </a:rPr>
              <a:t> = 6.508 GHz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104C9EFC-A36C-4AD0-9434-D7D120F409F0}"/>
              </a:ext>
            </a:extLst>
          </p:cNvPr>
          <p:cNvSpPr/>
          <p:nvPr/>
        </p:nvSpPr>
        <p:spPr>
          <a:xfrm>
            <a:off x="3560833" y="701738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ED1C1A"/>
                </a:solidFill>
              </a:rPr>
              <a:t>f</a:t>
            </a:r>
            <a:r>
              <a:rPr lang="en-GB" sz="2400" baseline="-25000" dirty="0">
                <a:solidFill>
                  <a:srgbClr val="ED1C1A"/>
                </a:solidFill>
              </a:rPr>
              <a:t>r3</a:t>
            </a:r>
            <a:r>
              <a:rPr lang="en-GB" sz="2400" dirty="0">
                <a:solidFill>
                  <a:srgbClr val="ED1C1A"/>
                </a:solidFill>
              </a:rPr>
              <a:t> = 5.226 GHz</a:t>
            </a:r>
          </a:p>
        </p:txBody>
      </p:sp>
    </p:spTree>
    <p:extLst>
      <p:ext uri="{BB962C8B-B14F-4D97-AF65-F5344CB8AC3E}">
        <p14:creationId xmlns:p14="http://schemas.microsoft.com/office/powerpoint/2010/main" val="77661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 Isolation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enclosures</a:t>
            </a:r>
            <a:endParaRPr lang="en-GB" sz="3200" dirty="0">
              <a:latin typeface="+mj-lt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AD5E7D09-4AC2-40B4-B5F8-E432A481496B}"/>
              </a:ext>
            </a:extLst>
          </p:cNvPr>
          <p:cNvGrpSpPr/>
          <p:nvPr/>
        </p:nvGrpSpPr>
        <p:grpSpPr>
          <a:xfrm>
            <a:off x="967561" y="1174812"/>
            <a:ext cx="4249947" cy="2507494"/>
            <a:chOff x="967561" y="1174812"/>
            <a:chExt cx="4249947" cy="2507494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E8153D64-43D6-4BD5-9B17-95B4728FF8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E7E521B1-AF3C-4AB2-8E58-54063E2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F86CB1C6-D013-4EA4-8D35-7A155743D08D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4BE3E96-E077-4D78-BB9F-7897262856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54D8F6C-9D13-4BED-9687-97CE24AF9A5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1BDBE4DD-0923-4F8F-ABFE-EA3356177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BAE03BF0-3C0C-41B3-8C8A-1453F7FEA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8589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80F1B21-168B-4C3C-A22D-931B12E790E1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FB2D02A4-8148-47AC-8FF1-C76F9B20E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ACBDCD58-260D-4E20-91DF-EFE8D78E19DA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DBA1B70-182A-4DAB-9390-C4F313CDAED6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9E0225-CA9D-41EB-8AF3-B457D45A044A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1EA8A23-2CE4-4144-AEAA-87E72690EDD7}"/>
                </a:ext>
              </a:extLst>
            </p:cNvPr>
            <p:cNvSpPr txBox="1"/>
            <p:nvPr/>
          </p:nvSpPr>
          <p:spPr>
            <a:xfrm>
              <a:off x="3611772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r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BB10F5A-227A-49F8-9C92-8EF6C62C260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2ACC65C-73FC-49D6-8287-E5A715AD1FA9}"/>
                </a:ext>
              </a:extLst>
            </p:cNvPr>
            <p:cNvSpPr txBox="1"/>
            <p:nvPr/>
          </p:nvSpPr>
          <p:spPr>
            <a:xfrm>
              <a:off x="2234492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r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92" name="Textfeld 91">
            <a:extLst>
              <a:ext uri="{FF2B5EF4-FFF2-40B4-BE49-F238E27FC236}">
                <a16:creationId xmlns:a16="http://schemas.microsoft.com/office/drawing/2014/main" id="{2768AB3A-7CD6-4173-AA03-B1AD7AF585A1}"/>
              </a:ext>
            </a:extLst>
          </p:cNvPr>
          <p:cNvSpPr txBox="1"/>
          <p:nvPr/>
        </p:nvSpPr>
        <p:spPr>
          <a:xfrm>
            <a:off x="586240" y="712371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0774BF"/>
                </a:solidFill>
              </a:rPr>
              <a:t>f</a:t>
            </a:r>
            <a:r>
              <a:rPr lang="en-GB" sz="2400" baseline="-25000" dirty="0">
                <a:solidFill>
                  <a:srgbClr val="0774BF"/>
                </a:solidFill>
              </a:rPr>
              <a:t>r1</a:t>
            </a:r>
            <a:r>
              <a:rPr lang="en-GB" sz="2400" dirty="0">
                <a:solidFill>
                  <a:srgbClr val="0774BF"/>
                </a:solidFill>
              </a:rPr>
              <a:t> = 6.508 GHz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104C9EFC-A36C-4AD0-9434-D7D120F409F0}"/>
              </a:ext>
            </a:extLst>
          </p:cNvPr>
          <p:cNvSpPr/>
          <p:nvPr/>
        </p:nvSpPr>
        <p:spPr>
          <a:xfrm>
            <a:off x="3560833" y="701738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ED1C1A"/>
                </a:solidFill>
              </a:rPr>
              <a:t>f</a:t>
            </a:r>
            <a:r>
              <a:rPr lang="en-GB" sz="2400" baseline="-25000" dirty="0">
                <a:solidFill>
                  <a:srgbClr val="ED1C1A"/>
                </a:solidFill>
              </a:rPr>
              <a:t>r3</a:t>
            </a:r>
            <a:r>
              <a:rPr lang="en-GB" sz="2400" dirty="0">
                <a:solidFill>
                  <a:srgbClr val="ED1C1A"/>
                </a:solidFill>
              </a:rPr>
              <a:t> = 5.226 GHz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9714916-BAE0-4D52-8C8E-0DEA58CEEBE7}"/>
              </a:ext>
            </a:extLst>
          </p:cNvPr>
          <p:cNvGrpSpPr/>
          <p:nvPr/>
        </p:nvGrpSpPr>
        <p:grpSpPr>
          <a:xfrm>
            <a:off x="1600200" y="3984933"/>
            <a:ext cx="555199" cy="553998"/>
            <a:chOff x="1600200" y="3984933"/>
            <a:chExt cx="555199" cy="553998"/>
          </a:xfrm>
        </p:grpSpPr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6A113E07-2240-4712-A1B8-4784B077BB08}"/>
                </a:ext>
              </a:extLst>
            </p:cNvPr>
            <p:cNvCxnSpPr/>
            <p:nvPr/>
          </p:nvCxnSpPr>
          <p:spPr>
            <a:xfrm>
              <a:off x="1600200" y="4330700"/>
              <a:ext cx="55519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321DB574-AB78-4D4B-9FB4-900C0E0F9008}"/>
                    </a:ext>
                  </a:extLst>
                </p:cNvPr>
                <p:cNvSpPr txBox="1"/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oMath>
                    </m:oMathPara>
                  </a14:m>
                  <a:endParaRPr lang="de-DE" b="0" dirty="0">
                    <a:solidFill>
                      <a:schemeClr val="bg1"/>
                    </a:solidFill>
                  </a:endParaRP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321DB574-AB78-4D4B-9FB4-900C0E0F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4762" r="-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B26624B9-C99D-4495-8C98-F73370628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0415"/>
          <a:stretch/>
        </p:blipFill>
        <p:spPr>
          <a:xfrm>
            <a:off x="-14812" y="3659622"/>
            <a:ext cx="3973978" cy="3346413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11E04CE-E911-4AE0-9C74-2E2974DDC083}"/>
              </a:ext>
            </a:extLst>
          </p:cNvPr>
          <p:cNvGrpSpPr/>
          <p:nvPr/>
        </p:nvGrpSpPr>
        <p:grpSpPr>
          <a:xfrm>
            <a:off x="1597895" y="3984933"/>
            <a:ext cx="555199" cy="553998"/>
            <a:chOff x="1600200" y="3984933"/>
            <a:chExt cx="555199" cy="553998"/>
          </a:xfrm>
        </p:grpSpPr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912CDF9A-4A66-49A1-827E-271CAB5FA9EC}"/>
                </a:ext>
              </a:extLst>
            </p:cNvPr>
            <p:cNvCxnSpPr/>
            <p:nvPr/>
          </p:nvCxnSpPr>
          <p:spPr>
            <a:xfrm>
              <a:off x="1600200" y="4330700"/>
              <a:ext cx="55519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AF6C248-DB53-4C0D-BAAC-D0E32EB47204}"/>
                    </a:ext>
                  </a:extLst>
                </p:cNvPr>
                <p:cNvSpPr txBox="1"/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oMath>
                    </m:oMathPara>
                  </a14:m>
                  <a:endParaRPr lang="de-DE" b="0" dirty="0">
                    <a:solidFill>
                      <a:schemeClr val="bg1"/>
                    </a:solidFill>
                  </a:endParaRP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8E26ED9-DB6F-4927-8164-A78294491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4762" r="-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FE70F5D0-4AE9-4A64-9337-C4F8BD940387}"/>
              </a:ext>
            </a:extLst>
          </p:cNvPr>
          <p:cNvSpPr txBox="1"/>
          <p:nvPr/>
        </p:nvSpPr>
        <p:spPr>
          <a:xfrm>
            <a:off x="6414389" y="6356397"/>
            <a:ext cx="591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Methodology as in Gambetta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Phys. Rev. A, 2006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5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F7C343-8A93-45B3-A6DE-A32E4B9C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686"/>
          <a:stretch/>
        </p:blipFill>
        <p:spPr>
          <a:xfrm>
            <a:off x="-14813" y="3659622"/>
            <a:ext cx="6356193" cy="3346413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 Isolation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enclosures</a:t>
            </a:r>
            <a:endParaRPr lang="en-GB" sz="3200" dirty="0">
              <a:latin typeface="+mj-lt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AD5E7D09-4AC2-40B4-B5F8-E432A481496B}"/>
              </a:ext>
            </a:extLst>
          </p:cNvPr>
          <p:cNvGrpSpPr/>
          <p:nvPr/>
        </p:nvGrpSpPr>
        <p:grpSpPr>
          <a:xfrm>
            <a:off x="967561" y="1174812"/>
            <a:ext cx="4249947" cy="2507494"/>
            <a:chOff x="967561" y="1174812"/>
            <a:chExt cx="4249947" cy="2507494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E8153D64-43D6-4BD5-9B17-95B4728FF8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E7E521B1-AF3C-4AB2-8E58-54063E2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F86CB1C6-D013-4EA4-8D35-7A155743D08D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4BE3E96-E077-4D78-BB9F-7897262856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54D8F6C-9D13-4BED-9687-97CE24AF9A5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1BDBE4DD-0923-4F8F-ABFE-EA3356177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BAE03BF0-3C0C-41B3-8C8A-1453F7FEA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8589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80F1B21-168B-4C3C-A22D-931B12E790E1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FB2D02A4-8148-47AC-8FF1-C76F9B20E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ACBDCD58-260D-4E20-91DF-EFE8D78E19DA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DBA1B70-182A-4DAB-9390-C4F313CDAED6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9E0225-CA9D-41EB-8AF3-B457D45A044A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1EA8A23-2CE4-4144-AEAA-87E72690EDD7}"/>
                </a:ext>
              </a:extLst>
            </p:cNvPr>
            <p:cNvSpPr txBox="1"/>
            <p:nvPr/>
          </p:nvSpPr>
          <p:spPr>
            <a:xfrm>
              <a:off x="3611772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r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BB10F5A-227A-49F8-9C92-8EF6C62C260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2ACC65C-73FC-49D6-8287-E5A715AD1FA9}"/>
                </a:ext>
              </a:extLst>
            </p:cNvPr>
            <p:cNvSpPr txBox="1"/>
            <p:nvPr/>
          </p:nvSpPr>
          <p:spPr>
            <a:xfrm>
              <a:off x="2234492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r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92" name="Textfeld 91">
            <a:extLst>
              <a:ext uri="{FF2B5EF4-FFF2-40B4-BE49-F238E27FC236}">
                <a16:creationId xmlns:a16="http://schemas.microsoft.com/office/drawing/2014/main" id="{2768AB3A-7CD6-4173-AA03-B1AD7AF585A1}"/>
              </a:ext>
            </a:extLst>
          </p:cNvPr>
          <p:cNvSpPr txBox="1"/>
          <p:nvPr/>
        </p:nvSpPr>
        <p:spPr>
          <a:xfrm>
            <a:off x="586240" y="712371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0774BF"/>
                </a:solidFill>
              </a:rPr>
              <a:t>f</a:t>
            </a:r>
            <a:r>
              <a:rPr lang="en-GB" sz="2400" baseline="-25000" dirty="0">
                <a:solidFill>
                  <a:srgbClr val="0774BF"/>
                </a:solidFill>
              </a:rPr>
              <a:t>r1</a:t>
            </a:r>
            <a:r>
              <a:rPr lang="en-GB" sz="2400" dirty="0">
                <a:solidFill>
                  <a:srgbClr val="0774BF"/>
                </a:solidFill>
              </a:rPr>
              <a:t> = 6.508 GHz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104C9EFC-A36C-4AD0-9434-D7D120F409F0}"/>
              </a:ext>
            </a:extLst>
          </p:cNvPr>
          <p:cNvSpPr/>
          <p:nvPr/>
        </p:nvSpPr>
        <p:spPr>
          <a:xfrm>
            <a:off x="3560833" y="701738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ED1C1A"/>
                </a:solidFill>
              </a:rPr>
              <a:t>f</a:t>
            </a:r>
            <a:r>
              <a:rPr lang="en-GB" sz="2400" baseline="-25000" dirty="0">
                <a:solidFill>
                  <a:srgbClr val="ED1C1A"/>
                </a:solidFill>
              </a:rPr>
              <a:t>r3</a:t>
            </a:r>
            <a:r>
              <a:rPr lang="en-GB" sz="2400" dirty="0">
                <a:solidFill>
                  <a:srgbClr val="ED1C1A"/>
                </a:solidFill>
              </a:rPr>
              <a:t> = 5.226 GHz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DE71C1FA-7B07-4325-B5A5-F4C347146D18}"/>
              </a:ext>
            </a:extLst>
          </p:cNvPr>
          <p:cNvSpPr txBox="1"/>
          <p:nvPr/>
        </p:nvSpPr>
        <p:spPr>
          <a:xfrm>
            <a:off x="4244929" y="404487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[1]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BAB3F66-1AF7-4B5A-A31B-94DD268F2B4A}"/>
              </a:ext>
            </a:extLst>
          </p:cNvPr>
          <p:cNvGrpSpPr/>
          <p:nvPr/>
        </p:nvGrpSpPr>
        <p:grpSpPr>
          <a:xfrm>
            <a:off x="1600200" y="3984933"/>
            <a:ext cx="555199" cy="553998"/>
            <a:chOff x="1600200" y="3984933"/>
            <a:chExt cx="555199" cy="55399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BCDBE3EC-5D65-4161-8444-299B1B5FB2A5}"/>
                </a:ext>
              </a:extLst>
            </p:cNvPr>
            <p:cNvCxnSpPr/>
            <p:nvPr/>
          </p:nvCxnSpPr>
          <p:spPr>
            <a:xfrm>
              <a:off x="1600200" y="4330700"/>
              <a:ext cx="55519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8E26ED9-DB6F-4927-8164-A78294491435}"/>
                    </a:ext>
                  </a:extLst>
                </p:cNvPr>
                <p:cNvSpPr txBox="1"/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oMath>
                    </m:oMathPara>
                  </a14:m>
                  <a:endParaRPr lang="de-DE" b="0" dirty="0">
                    <a:solidFill>
                      <a:schemeClr val="bg1"/>
                    </a:solidFill>
                  </a:endParaRP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8E26ED9-DB6F-4927-8164-A78294491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4762" r="-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936DBBFC-EF69-40A0-9ADA-85339E8775FA}"/>
              </a:ext>
            </a:extLst>
          </p:cNvPr>
          <p:cNvCxnSpPr/>
          <p:nvPr/>
        </p:nvCxnSpPr>
        <p:spPr>
          <a:xfrm>
            <a:off x="4794250" y="4953000"/>
            <a:ext cx="9017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6CB436-91EE-437B-8DEA-ED2424A926E7}"/>
                  </a:ext>
                </a:extLst>
              </p:cNvPr>
              <p:cNvSpPr txBox="1"/>
              <p:nvPr/>
            </p:nvSpPr>
            <p:spPr>
              <a:xfrm>
                <a:off x="5099687" y="4601534"/>
                <a:ext cx="23564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6CB436-91EE-437B-8DEA-ED2424A92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687" y="4601534"/>
                <a:ext cx="235642" cy="553998"/>
              </a:xfrm>
              <a:prstGeom prst="rect">
                <a:avLst/>
              </a:prstGeom>
              <a:blipFill>
                <a:blip r:embed="rId6"/>
                <a:stretch>
                  <a:fillRect l="-10526" r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204B101-2503-4373-9238-3CCA994A81CD}"/>
              </a:ext>
            </a:extLst>
          </p:cNvPr>
          <p:cNvCxnSpPr/>
          <p:nvPr/>
        </p:nvCxnSpPr>
        <p:spPr>
          <a:xfrm>
            <a:off x="1067103" y="4561367"/>
            <a:ext cx="1656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4DFD966-D925-4E57-A08C-F0A260D8C8A3}"/>
              </a:ext>
            </a:extLst>
          </p:cNvPr>
          <p:cNvCxnSpPr/>
          <p:nvPr/>
        </p:nvCxnSpPr>
        <p:spPr>
          <a:xfrm>
            <a:off x="1067103" y="5518298"/>
            <a:ext cx="16560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FA02F76F-0A15-41DF-B3BA-7A3D2A1BC8B9}"/>
              </a:ext>
            </a:extLst>
          </p:cNvPr>
          <p:cNvSpPr txBox="1"/>
          <p:nvPr/>
        </p:nvSpPr>
        <p:spPr>
          <a:xfrm>
            <a:off x="6414389" y="6356397"/>
            <a:ext cx="591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Methodology as in Gambetta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Phys. Rev. A, 2006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29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F7C343-8A93-45B3-A6DE-A32E4B9C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686"/>
          <a:stretch/>
        </p:blipFill>
        <p:spPr>
          <a:xfrm>
            <a:off x="-14813" y="3659622"/>
            <a:ext cx="6356193" cy="3346413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24DBFC6-CBD1-4513-8229-319991012C2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 Isolation </a:t>
            </a:r>
            <a:r>
              <a:rPr lang="de-DE" sz="3200" dirty="0" err="1">
                <a:latin typeface="+mj-lt"/>
              </a:rPr>
              <a:t>between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enclosures</a:t>
            </a:r>
            <a:endParaRPr lang="en-GB" sz="3200" dirty="0">
              <a:latin typeface="+mj-lt"/>
            </a:endParaRPr>
          </a:p>
        </p:txBody>
      </p: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AD5E7D09-4AC2-40B4-B5F8-E432A481496B}"/>
              </a:ext>
            </a:extLst>
          </p:cNvPr>
          <p:cNvGrpSpPr/>
          <p:nvPr/>
        </p:nvGrpSpPr>
        <p:grpSpPr>
          <a:xfrm>
            <a:off x="967561" y="1174812"/>
            <a:ext cx="4249947" cy="2507494"/>
            <a:chOff x="967561" y="1174812"/>
            <a:chExt cx="4249947" cy="2507494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E8153D64-43D6-4BD5-9B17-95B4728FF8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7561" y="1174812"/>
              <a:ext cx="4249947" cy="1745806"/>
              <a:chOff x="598500" y="2092547"/>
              <a:chExt cx="3697051" cy="1387465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E7E521B1-AF3C-4AB2-8E58-54063E2BD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500" y="2092547"/>
                <a:ext cx="3697051" cy="1336453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F86CB1C6-D013-4EA4-8D35-7A155743D08D}"/>
                  </a:ext>
                </a:extLst>
              </p:cNvPr>
              <p:cNvSpPr txBox="1"/>
              <p:nvPr/>
            </p:nvSpPr>
            <p:spPr>
              <a:xfrm rot="5400000">
                <a:off x="3441475" y="2873808"/>
                <a:ext cx="843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1 cm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34BE3E96-E077-4D78-BB9F-7897262856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47" y="2569387"/>
                <a:ext cx="0" cy="75759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54D8F6C-9D13-4BED-9687-97CE24AF9A59}"/>
                </a:ext>
              </a:extLst>
            </p:cNvPr>
            <p:cNvGrpSpPr/>
            <p:nvPr/>
          </p:nvGrpSpPr>
          <p:grpSpPr>
            <a:xfrm>
              <a:off x="2359354" y="2617592"/>
              <a:ext cx="1414132" cy="646603"/>
              <a:chOff x="2359354" y="2617592"/>
              <a:chExt cx="1414132" cy="646603"/>
            </a:xfrm>
          </p:grpSpPr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1BDBE4DD-0923-4F8F-ABFE-EA33561776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9711" y="2617592"/>
                <a:ext cx="3775" cy="646603"/>
              </a:xfrm>
              <a:prstGeom prst="straightConnector1">
                <a:avLst/>
              </a:prstGeom>
              <a:ln w="38100">
                <a:solidFill>
                  <a:srgbClr val="ED1C1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mit Pfeil 56">
                <a:extLst>
                  <a:ext uri="{FF2B5EF4-FFF2-40B4-BE49-F238E27FC236}">
                    <a16:creationId xmlns:a16="http://schemas.microsoft.com/office/drawing/2014/main" id="{BAE03BF0-3C0C-41B3-8C8A-1453F7FEA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8589" y="2617592"/>
                <a:ext cx="0" cy="381857"/>
              </a:xfrm>
              <a:prstGeom prst="straightConnector1">
                <a:avLst/>
              </a:prstGeom>
              <a:ln w="38100">
                <a:solidFill>
                  <a:srgbClr val="0774B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80F1B21-168B-4C3C-A22D-931B12E790E1}"/>
                  </a:ext>
                </a:extLst>
              </p:cNvPr>
              <p:cNvCxnSpPr/>
              <p:nvPr/>
            </p:nvCxnSpPr>
            <p:spPr>
              <a:xfrm>
                <a:off x="2359354" y="2999449"/>
                <a:ext cx="1201479" cy="0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FB2D02A4-8148-47AC-8FF1-C76F9B20E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3312" y="2999449"/>
                <a:ext cx="0" cy="264746"/>
              </a:xfrm>
              <a:prstGeom prst="line">
                <a:avLst/>
              </a:prstGeom>
              <a:ln w="38100">
                <a:solidFill>
                  <a:srgbClr val="0774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ACBDCD58-260D-4E20-91DF-EFE8D78E19DA}"/>
                </a:ext>
              </a:extLst>
            </p:cNvPr>
            <p:cNvSpPr txBox="1"/>
            <p:nvPr/>
          </p:nvSpPr>
          <p:spPr>
            <a:xfrm>
              <a:off x="1955452" y="3220641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1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DBA1B70-182A-4DAB-9390-C4F313CDAED6}"/>
                </a:ext>
              </a:extLst>
            </p:cNvPr>
            <p:cNvSpPr txBox="1"/>
            <p:nvPr/>
          </p:nvSpPr>
          <p:spPr>
            <a:xfrm>
              <a:off x="3302042" y="3199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port 3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9E0225-CA9D-41EB-8AF3-B457D45A044A}"/>
                </a:ext>
              </a:extLst>
            </p:cNvPr>
            <p:cNvSpPr/>
            <p:nvPr/>
          </p:nvSpPr>
          <p:spPr>
            <a:xfrm>
              <a:off x="3532679" y="2049388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D1C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1C1A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1EA8A23-2CE4-4144-AEAA-87E72690EDD7}"/>
                </a:ext>
              </a:extLst>
            </p:cNvPr>
            <p:cNvSpPr txBox="1"/>
            <p:nvPr/>
          </p:nvSpPr>
          <p:spPr>
            <a:xfrm>
              <a:off x="3611772" y="2077252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ED1C1A"/>
                  </a:solidFill>
                </a:rPr>
                <a:t>r</a:t>
              </a:r>
              <a:r>
                <a:rPr lang="en-GB" sz="2000" baseline="-25000" dirty="0">
                  <a:solidFill>
                    <a:srgbClr val="ED1C1A"/>
                  </a:solidFill>
                </a:rPr>
                <a:t>3</a:t>
              </a: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BB10F5A-227A-49F8-9C92-8EF6C62C2608}"/>
                </a:ext>
              </a:extLst>
            </p:cNvPr>
            <p:cNvSpPr/>
            <p:nvPr/>
          </p:nvSpPr>
          <p:spPr>
            <a:xfrm>
              <a:off x="2155399" y="2055470"/>
              <a:ext cx="468000" cy="468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77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774BF"/>
                </a:solidFill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2ACC65C-73FC-49D6-8287-E5A715AD1FA9}"/>
                </a:ext>
              </a:extLst>
            </p:cNvPr>
            <p:cNvSpPr txBox="1"/>
            <p:nvPr/>
          </p:nvSpPr>
          <p:spPr>
            <a:xfrm>
              <a:off x="2234492" y="2083334"/>
              <a:ext cx="4486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774BF"/>
                  </a:solidFill>
                </a:rPr>
                <a:t>r</a:t>
              </a:r>
              <a:r>
                <a:rPr lang="en-GB" sz="2000" baseline="-25000" dirty="0">
                  <a:solidFill>
                    <a:srgbClr val="0774BF"/>
                  </a:solidFill>
                </a:rPr>
                <a:t>1</a:t>
              </a:r>
            </a:p>
          </p:txBody>
        </p:sp>
      </p:grpSp>
      <p:sp>
        <p:nvSpPr>
          <p:cNvPr id="92" name="Textfeld 91">
            <a:extLst>
              <a:ext uri="{FF2B5EF4-FFF2-40B4-BE49-F238E27FC236}">
                <a16:creationId xmlns:a16="http://schemas.microsoft.com/office/drawing/2014/main" id="{2768AB3A-7CD6-4173-AA03-B1AD7AF585A1}"/>
              </a:ext>
            </a:extLst>
          </p:cNvPr>
          <p:cNvSpPr txBox="1"/>
          <p:nvPr/>
        </p:nvSpPr>
        <p:spPr>
          <a:xfrm>
            <a:off x="586240" y="712371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solidFill>
                  <a:srgbClr val="0774BF"/>
                </a:solidFill>
              </a:rPr>
              <a:t>f</a:t>
            </a:r>
            <a:r>
              <a:rPr lang="en-GB" sz="2400" baseline="-25000" dirty="0">
                <a:solidFill>
                  <a:srgbClr val="0774BF"/>
                </a:solidFill>
              </a:rPr>
              <a:t>r1</a:t>
            </a:r>
            <a:r>
              <a:rPr lang="en-GB" sz="2400" dirty="0">
                <a:solidFill>
                  <a:srgbClr val="0774BF"/>
                </a:solidFill>
              </a:rPr>
              <a:t> = 6.508 GHz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104C9EFC-A36C-4AD0-9434-D7D120F409F0}"/>
              </a:ext>
            </a:extLst>
          </p:cNvPr>
          <p:cNvSpPr/>
          <p:nvPr/>
        </p:nvSpPr>
        <p:spPr>
          <a:xfrm>
            <a:off x="3560833" y="701738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ED1C1A"/>
                </a:solidFill>
              </a:rPr>
              <a:t>f</a:t>
            </a:r>
            <a:r>
              <a:rPr lang="en-GB" sz="2400" baseline="-25000" dirty="0">
                <a:solidFill>
                  <a:srgbClr val="ED1C1A"/>
                </a:solidFill>
              </a:rPr>
              <a:t>r3</a:t>
            </a:r>
            <a:r>
              <a:rPr lang="en-GB" sz="2400" dirty="0">
                <a:solidFill>
                  <a:srgbClr val="ED1C1A"/>
                </a:solidFill>
              </a:rPr>
              <a:t> = 5.226 GHz</a:t>
            </a:r>
          </a:p>
        </p:txBody>
      </p: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B828997E-717A-4357-B9F5-F5995589FFC5}"/>
              </a:ext>
            </a:extLst>
          </p:cNvPr>
          <p:cNvCxnSpPr/>
          <p:nvPr/>
        </p:nvCxnSpPr>
        <p:spPr>
          <a:xfrm>
            <a:off x="1067103" y="4561367"/>
            <a:ext cx="1656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8CCA0BC6-F572-4B64-AE02-1B0908C191FE}"/>
              </a:ext>
            </a:extLst>
          </p:cNvPr>
          <p:cNvCxnSpPr/>
          <p:nvPr/>
        </p:nvCxnSpPr>
        <p:spPr>
          <a:xfrm>
            <a:off x="1067103" y="5518298"/>
            <a:ext cx="16560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feld 124">
            <a:extLst>
              <a:ext uri="{FF2B5EF4-FFF2-40B4-BE49-F238E27FC236}">
                <a16:creationId xmlns:a16="http://schemas.microsoft.com/office/drawing/2014/main" id="{DE71C1FA-7B07-4325-B5A5-F4C347146D18}"/>
              </a:ext>
            </a:extLst>
          </p:cNvPr>
          <p:cNvSpPr txBox="1"/>
          <p:nvPr/>
        </p:nvSpPr>
        <p:spPr>
          <a:xfrm>
            <a:off x="4244929" y="404487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[1]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BAB3F66-1AF7-4B5A-A31B-94DD268F2B4A}"/>
              </a:ext>
            </a:extLst>
          </p:cNvPr>
          <p:cNvGrpSpPr/>
          <p:nvPr/>
        </p:nvGrpSpPr>
        <p:grpSpPr>
          <a:xfrm>
            <a:off x="1600200" y="3984933"/>
            <a:ext cx="555199" cy="553998"/>
            <a:chOff x="1600200" y="3984933"/>
            <a:chExt cx="555199" cy="55399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BCDBE3EC-5D65-4161-8444-299B1B5FB2A5}"/>
                </a:ext>
              </a:extLst>
            </p:cNvPr>
            <p:cNvCxnSpPr/>
            <p:nvPr/>
          </p:nvCxnSpPr>
          <p:spPr>
            <a:xfrm>
              <a:off x="1600200" y="4330700"/>
              <a:ext cx="55519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8E26ED9-DB6F-4927-8164-A78294491435}"/>
                    </a:ext>
                  </a:extLst>
                </p:cNvPr>
                <p:cNvSpPr txBox="1"/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oMath>
                    </m:oMathPara>
                  </a14:m>
                  <a:endParaRPr lang="de-DE" b="0" dirty="0">
                    <a:solidFill>
                      <a:schemeClr val="bg1"/>
                    </a:solidFill>
                  </a:endParaRP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8E26ED9-DB6F-4927-8164-A782944914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963" y="3984933"/>
                  <a:ext cx="251672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4762" r="-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936DBBFC-EF69-40A0-9ADA-85339E8775FA}"/>
              </a:ext>
            </a:extLst>
          </p:cNvPr>
          <p:cNvCxnSpPr/>
          <p:nvPr/>
        </p:nvCxnSpPr>
        <p:spPr>
          <a:xfrm>
            <a:off x="4794250" y="4953000"/>
            <a:ext cx="9017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6CB436-91EE-437B-8DEA-ED2424A926E7}"/>
                  </a:ext>
                </a:extLst>
              </p:cNvPr>
              <p:cNvSpPr txBox="1"/>
              <p:nvPr/>
            </p:nvSpPr>
            <p:spPr>
              <a:xfrm>
                <a:off x="5099687" y="4601534"/>
                <a:ext cx="23564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de-DE" b="0" dirty="0">
                  <a:solidFill>
                    <a:schemeClr val="tx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6CB436-91EE-437B-8DEA-ED2424A92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687" y="4601534"/>
                <a:ext cx="235642" cy="553998"/>
              </a:xfrm>
              <a:prstGeom prst="rect">
                <a:avLst/>
              </a:prstGeom>
              <a:blipFill>
                <a:blip r:embed="rId6"/>
                <a:stretch>
                  <a:fillRect l="-10526" r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Grafik 31">
            <a:extLst>
              <a:ext uri="{FF2B5EF4-FFF2-40B4-BE49-F238E27FC236}">
                <a16:creationId xmlns:a16="http://schemas.microsoft.com/office/drawing/2014/main" id="{0B0E8C1E-68A2-4F0B-8BFA-CE8F5BDE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3423" y="1252394"/>
            <a:ext cx="4834271" cy="483427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B9185B9-F201-410A-A3BC-5C31A7E8821F}"/>
              </a:ext>
            </a:extLst>
          </p:cNvPr>
          <p:cNvGrpSpPr/>
          <p:nvPr/>
        </p:nvGrpSpPr>
        <p:grpSpPr>
          <a:xfrm>
            <a:off x="8510255" y="2921578"/>
            <a:ext cx="1892595" cy="523220"/>
            <a:chOff x="8538830" y="2921578"/>
            <a:chExt cx="1892595" cy="523220"/>
          </a:xfrm>
        </p:grpSpPr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5EF5F6DC-5F50-4DB7-BC3D-7BA94C234BDA}"/>
                </a:ext>
              </a:extLst>
            </p:cNvPr>
            <p:cNvCxnSpPr>
              <a:cxnSpLocks/>
            </p:cNvCxnSpPr>
            <p:nvPr/>
          </p:nvCxnSpPr>
          <p:spPr>
            <a:xfrm>
              <a:off x="8538830" y="3444798"/>
              <a:ext cx="18925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BF13CBF-ACF7-4C23-9344-94229D5E88A3}"/>
                </a:ext>
              </a:extLst>
            </p:cNvPr>
            <p:cNvSpPr txBox="1"/>
            <p:nvPr/>
          </p:nvSpPr>
          <p:spPr>
            <a:xfrm>
              <a:off x="8921603" y="2921578"/>
              <a:ext cx="1016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64 dB</a:t>
              </a:r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0C7C3B44-7181-43C4-8C2C-EB993298000F}"/>
              </a:ext>
            </a:extLst>
          </p:cNvPr>
          <p:cNvSpPr txBox="1"/>
          <p:nvPr/>
        </p:nvSpPr>
        <p:spPr>
          <a:xfrm>
            <a:off x="8292055" y="1954142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ED1C1A"/>
                </a:solidFill>
              </a:rPr>
              <a:t>q3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70FCFB7-6503-4431-8099-6F882DD60AF7}"/>
              </a:ext>
            </a:extLst>
          </p:cNvPr>
          <p:cNvSpPr txBox="1"/>
          <p:nvPr/>
        </p:nvSpPr>
        <p:spPr>
          <a:xfrm>
            <a:off x="10313518" y="4078314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1BC"/>
                </a:solidFill>
              </a:rPr>
              <a:t>q1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C094D68-D692-4317-82B6-D1EA24E77532}"/>
                  </a:ext>
                </a:extLst>
              </p:cNvPr>
              <p:cNvSpPr txBox="1"/>
              <p:nvPr/>
            </p:nvSpPr>
            <p:spPr>
              <a:xfrm>
                <a:off x="7801954" y="978737"/>
                <a:ext cx="22301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C094D68-D692-4317-82B6-D1EA24E77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954" y="978737"/>
                <a:ext cx="2230161" cy="369332"/>
              </a:xfrm>
              <a:prstGeom prst="rect">
                <a:avLst/>
              </a:prstGeom>
              <a:blipFill>
                <a:blip r:embed="rId9"/>
                <a:stretch>
                  <a:fillRect l="-3005" r="-4372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feld 39">
            <a:extLst>
              <a:ext uri="{FF2B5EF4-FFF2-40B4-BE49-F238E27FC236}">
                <a16:creationId xmlns:a16="http://schemas.microsoft.com/office/drawing/2014/main" id="{FA8A5CED-6DCB-4E49-8829-ABDA229EAEEB}"/>
              </a:ext>
            </a:extLst>
          </p:cNvPr>
          <p:cNvSpPr txBox="1"/>
          <p:nvPr/>
        </p:nvSpPr>
        <p:spPr>
          <a:xfrm>
            <a:off x="6414389" y="6356397"/>
            <a:ext cx="591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Methodology as in Gambetta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Phys. Rev. A, 2006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1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75C4219-BEAD-42C4-B232-87A418EEC9D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… and </a:t>
            </a:r>
            <a:r>
              <a:rPr lang="de-DE" sz="3200" dirty="0">
                <a:latin typeface="+mj-lt"/>
              </a:rPr>
              <a:t>diverse</a:t>
            </a:r>
            <a:endParaRPr lang="en-GB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37323AB-D6C0-4CF2-B7E2-8FD039BC17A3}"/>
              </a:ext>
            </a:extLst>
          </p:cNvPr>
          <p:cNvGrpSpPr/>
          <p:nvPr/>
        </p:nvGrpSpPr>
        <p:grpSpPr>
          <a:xfrm>
            <a:off x="4743903" y="1250401"/>
            <a:ext cx="6410553" cy="3250015"/>
            <a:chOff x="4743903" y="996399"/>
            <a:chExt cx="6410553" cy="325001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FCC3DEB-0174-4A2A-A27D-89B1E16C4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350" y="996399"/>
              <a:ext cx="2970695" cy="1523433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17E2026C-5C00-4BBC-9D61-EB84092B6374}"/>
                </a:ext>
              </a:extLst>
            </p:cNvPr>
            <p:cNvGrpSpPr/>
            <p:nvPr/>
          </p:nvGrpSpPr>
          <p:grpSpPr>
            <a:xfrm>
              <a:off x="4743903" y="2851803"/>
              <a:ext cx="3427025" cy="1394611"/>
              <a:chOff x="8020000" y="1750220"/>
              <a:chExt cx="3492430" cy="1523433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C279E61-78A1-4569-BDAF-F76517482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0000" y="1750220"/>
                <a:ext cx="3408046" cy="1523433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F05F7D48-5237-43C4-A108-B261B0FEA33F}"/>
                  </a:ext>
                </a:extLst>
              </p:cNvPr>
              <p:cNvSpPr/>
              <p:nvPr/>
            </p:nvSpPr>
            <p:spPr>
              <a:xfrm>
                <a:off x="10869561" y="2064774"/>
                <a:ext cx="523567" cy="2952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EACF0F11-017A-4FD6-A6C3-AC63ADA4D1F4}"/>
                  </a:ext>
                </a:extLst>
              </p:cNvPr>
              <p:cNvSpPr txBox="1"/>
              <p:nvPr/>
            </p:nvSpPr>
            <p:spPr>
              <a:xfrm>
                <a:off x="10789155" y="2027747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</a:t>
                </a:r>
                <a:r>
                  <a:rPr lang="en-GB" baseline="-25000" dirty="0"/>
                  <a:t> </a:t>
                </a:r>
                <a:r>
                  <a:rPr lang="en-GB" dirty="0"/>
                  <a:t>mm</a:t>
                </a:r>
              </a:p>
            </p:txBody>
          </p:sp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30E9677-23D1-4ECF-8FC6-19CA05E77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" r="5953" b="6123"/>
            <a:stretch/>
          </p:blipFill>
          <p:spPr>
            <a:xfrm>
              <a:off x="8596916" y="1308967"/>
              <a:ext cx="2557540" cy="2669390"/>
            </a:xfrm>
            <a:prstGeom prst="rect">
              <a:avLst/>
            </a:prstGeom>
          </p:spPr>
        </p:pic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E8C5D8FE-8FC1-4D94-80AE-C9FD0A543DA7}"/>
                </a:ext>
              </a:extLst>
            </p:cNvPr>
            <p:cNvCxnSpPr>
              <a:cxnSpLocks/>
            </p:cNvCxnSpPr>
            <p:nvPr/>
          </p:nvCxnSpPr>
          <p:spPr>
            <a:xfrm>
              <a:off x="5999535" y="1252546"/>
              <a:ext cx="1619772" cy="23434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C4EACC6-4C5C-4DF6-AF52-91CFDBCDE1E7}"/>
                </a:ext>
              </a:extLst>
            </p:cNvPr>
            <p:cNvSpPr txBox="1"/>
            <p:nvPr/>
          </p:nvSpPr>
          <p:spPr>
            <a:xfrm rot="463457">
              <a:off x="6489776" y="103647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5 mm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59F6FC15-7185-43E7-A160-3BA05658C12F}"/>
              </a:ext>
            </a:extLst>
          </p:cNvPr>
          <p:cNvSpPr txBox="1"/>
          <p:nvPr/>
        </p:nvSpPr>
        <p:spPr>
          <a:xfrm>
            <a:off x="742032" y="1247342"/>
            <a:ext cx="211436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Chiplet</a:t>
            </a:r>
            <a:endParaRPr lang="en-GB" sz="24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Cavity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86E73CC-2476-40E8-9468-7A4BC2F16CA4}"/>
              </a:ext>
            </a:extLst>
          </p:cNvPr>
          <p:cNvSpPr txBox="1"/>
          <p:nvPr/>
        </p:nvSpPr>
        <p:spPr>
          <a:xfrm>
            <a:off x="7066623" y="5089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E9737B4-1595-4594-86FB-F3690CC867DF}"/>
              </a:ext>
            </a:extLst>
          </p:cNvPr>
          <p:cNvSpPr/>
          <p:nvPr/>
        </p:nvSpPr>
        <p:spPr>
          <a:xfrm>
            <a:off x="7686307" y="5261279"/>
            <a:ext cx="4012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, 2022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566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75C4219-BEAD-42C4-B232-87A418EEC9D5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… and </a:t>
            </a:r>
            <a:r>
              <a:rPr lang="de-DE" sz="3200" dirty="0">
                <a:latin typeface="+mj-lt"/>
              </a:rPr>
              <a:t>diverse</a:t>
            </a:r>
            <a:endParaRPr lang="en-GB" sz="3200" dirty="0">
              <a:latin typeface="+mj-lt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2AD3B56-D72C-480C-B2E7-E48131BE3A4E}"/>
              </a:ext>
            </a:extLst>
          </p:cNvPr>
          <p:cNvSpPr txBox="1"/>
          <p:nvPr/>
        </p:nvSpPr>
        <p:spPr>
          <a:xfrm>
            <a:off x="7406212" y="5274533"/>
            <a:ext cx="461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Mollenhauer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&amp; Irfan, &amp; Cao, &amp; Mandal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2407.16743 (2024)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748B0B7-0FD0-4E28-BC43-6F74D1F110A2}"/>
              </a:ext>
            </a:extLst>
          </p:cNvPr>
          <p:cNvGrpSpPr/>
          <p:nvPr/>
        </p:nvGrpSpPr>
        <p:grpSpPr>
          <a:xfrm>
            <a:off x="4376109" y="829897"/>
            <a:ext cx="3341914" cy="3647335"/>
            <a:chOff x="5230149" y="890836"/>
            <a:chExt cx="3341914" cy="3647335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6B858686-757E-4913-A04C-D15AFFE8F4DF}"/>
                </a:ext>
              </a:extLst>
            </p:cNvPr>
            <p:cNvGrpSpPr/>
            <p:nvPr/>
          </p:nvGrpSpPr>
          <p:grpSpPr>
            <a:xfrm>
              <a:off x="5230149" y="1167640"/>
              <a:ext cx="3341914" cy="3370531"/>
              <a:chOff x="255695" y="292387"/>
              <a:chExt cx="3622795" cy="3650999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6F44FF44-49E1-4023-9D08-2F1BB54B3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" t="7358"/>
              <a:stretch/>
            </p:blipFill>
            <p:spPr>
              <a:xfrm>
                <a:off x="255695" y="292387"/>
                <a:ext cx="3622795" cy="3650999"/>
              </a:xfrm>
              <a:prstGeom prst="rect">
                <a:avLst/>
              </a:prstGeom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99EAFD59-8992-4A0C-B6CF-74D66F857FE8}"/>
                  </a:ext>
                </a:extLst>
              </p:cNvPr>
              <p:cNvSpPr/>
              <p:nvPr/>
            </p:nvSpPr>
            <p:spPr>
              <a:xfrm>
                <a:off x="262384" y="584775"/>
                <a:ext cx="542623" cy="292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F40CECC5-2615-4CD0-9356-2A671F677D42}"/>
                  </a:ext>
                </a:extLst>
              </p:cNvPr>
              <p:cNvSpPr/>
              <p:nvPr/>
            </p:nvSpPr>
            <p:spPr>
              <a:xfrm>
                <a:off x="3335867" y="584775"/>
                <a:ext cx="542623" cy="292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F5F2E77-93B1-4009-B94E-5CBB3770BDF7}"/>
                </a:ext>
              </a:extLst>
            </p:cNvPr>
            <p:cNvSpPr txBox="1"/>
            <p:nvPr/>
          </p:nvSpPr>
          <p:spPr>
            <a:xfrm>
              <a:off x="5274838" y="1399991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53F3C"/>
                  </a:solidFill>
                </a:rPr>
                <a:t>q1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48F1B99-6557-4156-A705-0967A7EEF628}"/>
                </a:ext>
              </a:extLst>
            </p:cNvPr>
            <p:cNvSpPr txBox="1"/>
            <p:nvPr/>
          </p:nvSpPr>
          <p:spPr>
            <a:xfrm>
              <a:off x="8048495" y="138786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DB8F2"/>
                  </a:solidFill>
                </a:rPr>
                <a:t>q2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47E5C1E-89E3-4B32-A22C-A7340460C2F8}"/>
                </a:ext>
              </a:extLst>
            </p:cNvPr>
            <p:cNvSpPr txBox="1"/>
            <p:nvPr/>
          </p:nvSpPr>
          <p:spPr>
            <a:xfrm>
              <a:off x="6642060" y="890836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7B35F"/>
                  </a:solidFill>
                </a:rPr>
                <a:t>bus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6001AAB2-417B-404A-B343-3AE003D2F36A}"/>
                </a:ext>
              </a:extLst>
            </p:cNvPr>
            <p:cNvCxnSpPr/>
            <p:nvPr/>
          </p:nvCxnSpPr>
          <p:spPr>
            <a:xfrm>
              <a:off x="6684231" y="2675925"/>
              <a:ext cx="484049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44342FF-A488-405A-91FA-24083C231040}"/>
                </a:ext>
              </a:extLst>
            </p:cNvPr>
            <p:cNvSpPr txBox="1"/>
            <p:nvPr/>
          </p:nvSpPr>
          <p:spPr>
            <a:xfrm>
              <a:off x="6498733" y="2296962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16 mm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F022D57-2E7B-4624-98C1-F713F28C322E}"/>
              </a:ext>
            </a:extLst>
          </p:cNvPr>
          <p:cNvGrpSpPr/>
          <p:nvPr/>
        </p:nvGrpSpPr>
        <p:grpSpPr>
          <a:xfrm>
            <a:off x="8004566" y="1646554"/>
            <a:ext cx="3927091" cy="2257424"/>
            <a:chOff x="7586742" y="3795932"/>
            <a:chExt cx="3927091" cy="225742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7286739-0802-483D-85E5-7822204B9768}"/>
                </a:ext>
              </a:extLst>
            </p:cNvPr>
            <p:cNvGrpSpPr/>
            <p:nvPr/>
          </p:nvGrpSpPr>
          <p:grpSpPr>
            <a:xfrm>
              <a:off x="8134632" y="4074172"/>
              <a:ext cx="3341914" cy="1706922"/>
              <a:chOff x="255696" y="4190786"/>
              <a:chExt cx="3622795" cy="1811398"/>
            </a:xfrm>
          </p:grpSpPr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C03B0C0D-FE4F-49B3-ABEE-47D3AEDBE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696" y="4190786"/>
                <a:ext cx="3622795" cy="1811398"/>
              </a:xfrm>
              <a:prstGeom prst="rect">
                <a:avLst/>
              </a:prstGeom>
            </p:spPr>
          </p:pic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AE757E45-DB39-4B60-B957-B06542025500}"/>
                  </a:ext>
                </a:extLst>
              </p:cNvPr>
              <p:cNvSpPr/>
              <p:nvPr/>
            </p:nvSpPr>
            <p:spPr>
              <a:xfrm>
                <a:off x="1814480" y="5556325"/>
                <a:ext cx="512234" cy="3222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0A7D85EE-58C4-4870-B8F1-CAE589206A1C}"/>
                  </a:ext>
                </a:extLst>
              </p:cNvPr>
              <p:cNvSpPr/>
              <p:nvPr/>
            </p:nvSpPr>
            <p:spPr>
              <a:xfrm>
                <a:off x="1816099" y="4235773"/>
                <a:ext cx="51223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CD9565C4-2D20-4E39-AC42-7758BD3D1EBB}"/>
                  </a:ext>
                </a:extLst>
              </p:cNvPr>
              <p:cNvSpPr/>
              <p:nvPr/>
            </p:nvSpPr>
            <p:spPr>
              <a:xfrm>
                <a:off x="3300391" y="4294433"/>
                <a:ext cx="57010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D0D41A5B-4117-405D-8318-B75713B23590}"/>
                  </a:ext>
                </a:extLst>
              </p:cNvPr>
              <p:cNvSpPr/>
              <p:nvPr/>
            </p:nvSpPr>
            <p:spPr>
              <a:xfrm>
                <a:off x="277577" y="5369533"/>
                <a:ext cx="51223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E8656237-814F-4DD6-9130-B97F4E32EB76}"/>
                  </a:ext>
                </a:extLst>
              </p:cNvPr>
              <p:cNvSpPr/>
              <p:nvPr/>
            </p:nvSpPr>
            <p:spPr>
              <a:xfrm>
                <a:off x="1377828" y="5078150"/>
                <a:ext cx="51223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46BB6C3A-0A50-4644-98ED-451703EFCA26}"/>
                  </a:ext>
                </a:extLst>
              </p:cNvPr>
              <p:cNvSpPr/>
              <p:nvPr/>
            </p:nvSpPr>
            <p:spPr>
              <a:xfrm>
                <a:off x="2797374" y="4582124"/>
                <a:ext cx="51223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D2B34A99-7775-4CD7-8AC1-BC2ABDFDB4E3}"/>
                  </a:ext>
                </a:extLst>
              </p:cNvPr>
              <p:cNvSpPr/>
              <p:nvPr/>
            </p:nvSpPr>
            <p:spPr>
              <a:xfrm>
                <a:off x="575701" y="4464677"/>
                <a:ext cx="512235" cy="314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872A800-CDBB-45C3-8DE5-4AE081FBB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9" t="48183" r="61706" b="37993"/>
            <a:stretch/>
          </p:blipFill>
          <p:spPr>
            <a:xfrm>
              <a:off x="9148452" y="4882196"/>
              <a:ext cx="392242" cy="35303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6790AB1-F40E-4767-A085-7F408DAFD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31" t="80955" r="42888" b="6411"/>
            <a:stretch/>
          </p:blipFill>
          <p:spPr>
            <a:xfrm>
              <a:off x="9504367" y="5756639"/>
              <a:ext cx="629070" cy="296717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E460794-1743-4A4A-BAB5-44CC3EB44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" t="65503" r="85395" b="22289"/>
            <a:stretch/>
          </p:blipFill>
          <p:spPr>
            <a:xfrm>
              <a:off x="7586742" y="5018287"/>
              <a:ext cx="657612" cy="296717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DDE3AD4-BF95-4B09-8E0D-46A5B5BE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38" t="6788" r="43123" b="80315"/>
            <a:stretch/>
          </p:blipFill>
          <p:spPr>
            <a:xfrm>
              <a:off x="9489163" y="4078687"/>
              <a:ext cx="636900" cy="296717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43574703-20E1-46E0-9E7E-B64736FF0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61" t="6353" b="81622"/>
            <a:stretch/>
          </p:blipFill>
          <p:spPr>
            <a:xfrm>
              <a:off x="10830751" y="3795932"/>
              <a:ext cx="683082" cy="296717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CE79957-96E5-476F-A11A-C1E62770D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2" t="17957" r="77077" b="67187"/>
            <a:stretch/>
          </p:blipFill>
          <p:spPr>
            <a:xfrm>
              <a:off x="8605137" y="4320199"/>
              <a:ext cx="294451" cy="406154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7663D1C7-6D43-4566-A026-24A2198ED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50" t="22349" r="23478" b="64497"/>
            <a:stretch/>
          </p:blipFill>
          <p:spPr>
            <a:xfrm>
              <a:off x="10498461" y="4413281"/>
              <a:ext cx="304665" cy="316252"/>
            </a:xfrm>
            <a:prstGeom prst="rect">
              <a:avLst/>
            </a:prstGeom>
          </p:spPr>
        </p:pic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10B15E7B-B0E2-4360-AA17-95C51A4DD7C8}"/>
              </a:ext>
            </a:extLst>
          </p:cNvPr>
          <p:cNvSpPr txBox="1"/>
          <p:nvPr/>
        </p:nvSpPr>
        <p:spPr>
          <a:xfrm>
            <a:off x="742032" y="1247342"/>
            <a:ext cx="205934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Chiplet</a:t>
            </a:r>
            <a:r>
              <a:rPr lang="en-GB" sz="2400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Cavity based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“Lego-Like”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1441792-03E5-4510-9210-42B7631621E2}"/>
              </a:ext>
            </a:extLst>
          </p:cNvPr>
          <p:cNvSpPr txBox="1"/>
          <p:nvPr/>
        </p:nvSpPr>
        <p:spPr>
          <a:xfrm>
            <a:off x="7066623" y="5089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95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56">
            <a:extLst>
              <a:ext uri="{FF2B5EF4-FFF2-40B4-BE49-F238E27FC236}">
                <a16:creationId xmlns:a16="http://schemas.microsoft.com/office/drawing/2014/main" id="{82CDB10C-FAA5-45D8-BB40-2C32B850254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Our plan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..</a:t>
            </a:r>
            <a:r>
              <a:rPr lang="en-US" sz="3200" dirty="0">
                <a:latin typeface="+mj-lt"/>
              </a:rPr>
              <a:t>  </a:t>
            </a:r>
            <a:endParaRPr lang="en-GB" sz="3200" dirty="0">
              <a:latin typeface="+mj-lt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2D707E39-F89B-423B-A95C-91190BF7AA7E}"/>
              </a:ext>
            </a:extLst>
          </p:cNvPr>
          <p:cNvSpPr txBox="1"/>
          <p:nvPr/>
        </p:nvSpPr>
        <p:spPr>
          <a:xfrm>
            <a:off x="742032" y="1247342"/>
            <a:ext cx="211436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Chiplet</a:t>
            </a:r>
            <a:r>
              <a:rPr lang="en-GB" sz="2400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Cavity based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“Lego-Like”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8A8BC5F9-9E0B-4C6C-8D78-FF775B3458B7}"/>
              </a:ext>
            </a:extLst>
          </p:cNvPr>
          <p:cNvSpPr/>
          <p:nvPr/>
        </p:nvSpPr>
        <p:spPr>
          <a:xfrm>
            <a:off x="3703616" y="1166333"/>
            <a:ext cx="1268963" cy="2771183"/>
          </a:xfrm>
          <a:prstGeom prst="rightBrace">
            <a:avLst>
              <a:gd name="adj1" fmla="val 21568"/>
              <a:gd name="adj2" fmla="val 50000"/>
            </a:avLst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A3DFEF1-0623-4BBC-9D9D-33BCFD08584D}"/>
              </a:ext>
            </a:extLst>
          </p:cNvPr>
          <p:cNvSpPr txBox="1"/>
          <p:nvPr/>
        </p:nvSpPr>
        <p:spPr>
          <a:xfrm>
            <a:off x="5521565" y="2228758"/>
            <a:ext cx="571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Low crosstalk modular flip-chip architecture </a:t>
            </a:r>
          </a:p>
          <a:p>
            <a:pPr algn="ctr"/>
            <a:r>
              <a:rPr lang="en-US" sz="2400" dirty="0"/>
              <a:t>for coupled superconducting qubits</a:t>
            </a:r>
          </a:p>
        </p:txBody>
      </p:sp>
    </p:spTree>
    <p:extLst>
      <p:ext uri="{BB962C8B-B14F-4D97-AF65-F5344CB8AC3E}">
        <p14:creationId xmlns:p14="http://schemas.microsoft.com/office/powerpoint/2010/main" val="66322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15363B-7FAA-45EB-816B-265EBC34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3F57DA7B-B6A5-41F5-A119-C2694FE02A5B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C10899F-107D-4921-9FBD-9F97C1C737FF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8466A71A-9BC2-4474-B5CD-05180C4B5EE1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7303E3C4-DADA-4479-912E-FE9CD7F5646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46242DC9-BFA0-4BE1-A12F-4A75931D948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D0EB6C86-3D17-4A1A-B3DC-36E7089AED59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07BAE5E-358B-40E5-AD57-49538FE342A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7B8729C-813E-4CC7-8E88-B5727600D2DD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B965E11-941C-4BA1-8292-C4279D845054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5C9F504C-87A7-4E2A-B0CA-C802960DF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46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3671F-611F-4C5C-8069-B2D5F84B0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4D39DDF-33DB-4CBF-B263-6A4575F2FCB5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9E81951F-6E62-4730-B08C-113D2F87D74A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6F1EC11-71B7-4F26-839B-6DCFE3BD9E1B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8BCA3EFF-17B8-4DEE-9424-3E7A022AC3B8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B472A148-F346-4EAA-83F1-C6EEC15D1004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D767242F-95BF-4968-8861-9684B39DF40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1C3ECD33-CF40-4A7B-9B21-783A7DB1A1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CB3F175D-DD3D-4E0E-9838-5A4A65B02C4C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AE57E3ED-431C-481A-8788-4CF61489FB9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B140BE2-3B71-4D7A-A907-628D1A5E1234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00726F8-7C94-4DD0-B336-8A9D96EF612E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84DBDE11-5475-4C1A-9AC8-8C27FA932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285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6CC81D-5354-426B-8297-43DD05DB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260"/>
            <a:ext cx="9144000" cy="330548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EB23458-7A76-4579-ADBF-55C2D55B93BA}"/>
              </a:ext>
            </a:extLst>
          </p:cNvPr>
          <p:cNvSpPr/>
          <p:nvPr/>
        </p:nvSpPr>
        <p:spPr>
          <a:xfrm>
            <a:off x="1729275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/>
              <a:t>individual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enclosure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C245816-3E01-4BBE-AD0A-6DB71E389D21}"/>
              </a:ext>
            </a:extLst>
          </p:cNvPr>
          <p:cNvSpPr/>
          <p:nvPr/>
        </p:nvSpPr>
        <p:spPr>
          <a:xfrm>
            <a:off x="2119356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copper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sample holder 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A116F7EC-2070-43EE-93CD-0B19C87AEAC4}"/>
              </a:ext>
            </a:extLst>
          </p:cNvPr>
          <p:cNvSpPr/>
          <p:nvPr/>
        </p:nvSpPr>
        <p:spPr>
          <a:xfrm>
            <a:off x="5798907" y="5208863"/>
            <a:ext cx="2713087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chip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4E2ED640-BAFD-42DF-B645-E14FAB832C75}"/>
              </a:ext>
            </a:extLst>
          </p:cNvPr>
          <p:cNvCxnSpPr>
            <a:cxnSpLocks/>
          </p:cNvCxnSpPr>
          <p:nvPr/>
        </p:nvCxnSpPr>
        <p:spPr>
          <a:xfrm rot="5400000">
            <a:off x="6725423" y="4503953"/>
            <a:ext cx="1112722" cy="297094"/>
          </a:xfrm>
          <a:prstGeom prst="bentConnector3">
            <a:avLst>
              <a:gd name="adj1" fmla="val 62578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98A087E-7773-4BC4-B4E8-0D8215FFB458}"/>
              </a:ext>
            </a:extLst>
          </p:cNvPr>
          <p:cNvSpPr/>
          <p:nvPr/>
        </p:nvSpPr>
        <p:spPr>
          <a:xfrm>
            <a:off x="6556803" y="1076300"/>
            <a:ext cx="3213336" cy="563301"/>
          </a:xfrm>
          <a:prstGeom prst="roundRect">
            <a:avLst/>
          </a:prstGeom>
          <a:noFill/>
          <a:ln w="44450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coaxial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</a:t>
            </a:r>
            <a:endParaRPr lang="en-GB" sz="20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0CA780EF-3F76-4464-A381-CC82B809263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41" y="2209751"/>
            <a:ext cx="1909333" cy="769035"/>
          </a:xfrm>
          <a:prstGeom prst="bentConnector3">
            <a:avLst>
              <a:gd name="adj1" fmla="val 64172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1BC63A58-C881-4075-B1E5-07D4A76512B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0534" y="2323993"/>
            <a:ext cx="2027331" cy="658546"/>
          </a:xfrm>
          <a:prstGeom prst="bentConnector3">
            <a:avLst>
              <a:gd name="adj1" fmla="val 67489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4EB34D77-84D8-4C1A-B176-964018DB9FF5}"/>
              </a:ext>
            </a:extLst>
          </p:cNvPr>
          <p:cNvCxnSpPr>
            <a:cxnSpLocks/>
          </p:cNvCxnSpPr>
          <p:nvPr/>
        </p:nvCxnSpPr>
        <p:spPr>
          <a:xfrm rot="5400000">
            <a:off x="3770368" y="4369129"/>
            <a:ext cx="913082" cy="766383"/>
          </a:xfrm>
          <a:prstGeom prst="bentConnector3">
            <a:avLst>
              <a:gd name="adj1" fmla="val 55216"/>
            </a:avLst>
          </a:prstGeom>
          <a:ln w="19050">
            <a:solidFill>
              <a:schemeClr val="tx1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5CC2B7C9-EA4A-46C6-BBFF-097BAEE35A2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j-lt"/>
              </a:rPr>
              <a:t>The modular </a:t>
            </a:r>
            <a:r>
              <a:rPr lang="de-DE" sz="3200" dirty="0" err="1">
                <a:latin typeface="+mj-lt"/>
              </a:rPr>
              <a:t>architecture</a:t>
            </a:r>
            <a:endParaRPr lang="en-GB" sz="3200" dirty="0">
              <a:latin typeface="+mj-lt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8E7287F-D312-4A0A-A2DE-DF3886D8C791}"/>
              </a:ext>
            </a:extLst>
          </p:cNvPr>
          <p:cNvGrpSpPr/>
          <p:nvPr/>
        </p:nvGrpSpPr>
        <p:grpSpPr>
          <a:xfrm>
            <a:off x="11172543" y="2566539"/>
            <a:ext cx="427286" cy="2058878"/>
            <a:chOff x="11172543" y="2566539"/>
            <a:chExt cx="427286" cy="2058878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EBE4537-91A4-4BAF-82EE-458270E1B44A}"/>
                </a:ext>
              </a:extLst>
            </p:cNvPr>
            <p:cNvSpPr txBox="1"/>
            <p:nvPr/>
          </p:nvSpPr>
          <p:spPr>
            <a:xfrm rot="5400000">
              <a:off x="11056571" y="3423332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1 cm</a:t>
              </a:r>
              <a:endParaRPr lang="en-GB" sz="2000" dirty="0"/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10F578B2-40DA-414C-8066-936EC652D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2543" y="2566539"/>
              <a:ext cx="0" cy="205887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29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Microsoft Office PowerPoint</Application>
  <PresentationFormat>Breitbild</PresentationFormat>
  <Paragraphs>343</Paragraphs>
  <Slides>33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Segoe Sans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soere</dc:creator>
  <cp:lastModifiedBy>Kugler, Paul (IQMT)</cp:lastModifiedBy>
  <cp:revision>204</cp:revision>
  <dcterms:created xsi:type="dcterms:W3CDTF">2025-01-30T09:06:06Z</dcterms:created>
  <dcterms:modified xsi:type="dcterms:W3CDTF">2025-05-22T07:15:46Z</dcterms:modified>
</cp:coreProperties>
</file>