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66" r:id="rId3"/>
    <p:sldId id="263" r:id="rId4"/>
    <p:sldId id="302" r:id="rId5"/>
    <p:sldId id="300" r:id="rId6"/>
    <p:sldId id="264" r:id="rId7"/>
    <p:sldId id="265" r:id="rId8"/>
    <p:sldId id="271" r:id="rId9"/>
    <p:sldId id="268" r:id="rId10"/>
    <p:sldId id="270" r:id="rId11"/>
    <p:sldId id="273" r:id="rId12"/>
    <p:sldId id="305" r:id="rId13"/>
    <p:sldId id="303" r:id="rId14"/>
    <p:sldId id="304" r:id="rId15"/>
    <p:sldId id="274" r:id="rId16"/>
    <p:sldId id="292" r:id="rId17"/>
    <p:sldId id="299" r:id="rId18"/>
    <p:sldId id="306"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CBF7"/>
    <a:srgbClr val="FFFDC8"/>
    <a:srgbClr val="507D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05"/>
    <p:restoredTop sz="94703"/>
  </p:normalViewPr>
  <p:slideViewPr>
    <p:cSldViewPr snapToGrid="0">
      <p:cViewPr>
        <p:scale>
          <a:sx n="99" d="100"/>
          <a:sy n="99" d="100"/>
        </p:scale>
        <p:origin x="50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8B1AF-81FD-2B4A-AA6A-651522BABE6F}" type="datetimeFigureOut">
              <a:rPr lang="en-US" smtClean="0"/>
              <a:t>3/24/25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CFCB5-517F-A142-A1EA-8A29AD8EAC55}" type="slidenum">
              <a:rPr lang="en-US" smtClean="0"/>
              <a:t>‹#›</a:t>
            </a:fld>
            <a:endParaRPr lang="en-US"/>
          </a:p>
        </p:txBody>
      </p:sp>
    </p:spTree>
    <p:extLst>
      <p:ext uri="{BB962C8B-B14F-4D97-AF65-F5344CB8AC3E}">
        <p14:creationId xmlns:p14="http://schemas.microsoft.com/office/powerpoint/2010/main" val="629405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36C5F-1097-8540-9CA7-91C47CD04BAE}" type="slidenum">
              <a:rPr lang="en-US" smtClean="0"/>
              <a:t>3</a:t>
            </a:fld>
            <a:endParaRPr lang="en-US"/>
          </a:p>
        </p:txBody>
      </p:sp>
    </p:spTree>
    <p:extLst>
      <p:ext uri="{BB962C8B-B14F-4D97-AF65-F5344CB8AC3E}">
        <p14:creationId xmlns:p14="http://schemas.microsoft.com/office/powerpoint/2010/main" val="2463922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36C5F-1097-8540-9CA7-91C47CD04BAE}" type="slidenum">
              <a:rPr lang="en-US" smtClean="0"/>
              <a:t>4</a:t>
            </a:fld>
            <a:endParaRPr lang="en-US"/>
          </a:p>
        </p:txBody>
      </p:sp>
    </p:spTree>
    <p:extLst>
      <p:ext uri="{BB962C8B-B14F-4D97-AF65-F5344CB8AC3E}">
        <p14:creationId xmlns:p14="http://schemas.microsoft.com/office/powerpoint/2010/main" val="158437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36C5F-1097-8540-9CA7-91C47CD04BAE}" type="slidenum">
              <a:rPr lang="en-US" smtClean="0"/>
              <a:t>13</a:t>
            </a:fld>
            <a:endParaRPr lang="en-US"/>
          </a:p>
        </p:txBody>
      </p:sp>
    </p:spTree>
    <p:extLst>
      <p:ext uri="{BB962C8B-B14F-4D97-AF65-F5344CB8AC3E}">
        <p14:creationId xmlns:p14="http://schemas.microsoft.com/office/powerpoint/2010/main" val="274889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65FDE-F6D6-15EA-44B7-60E05D0C1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0A655-5982-A52E-C352-05515B9DB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3F8BF-9923-053F-F7D4-19C61CDDEA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E6A54D-0DB6-30DB-9D33-7DD30D3A03E8}"/>
              </a:ext>
            </a:extLst>
          </p:cNvPr>
          <p:cNvSpPr>
            <a:spLocks noGrp="1"/>
          </p:cNvSpPr>
          <p:nvPr>
            <p:ph type="sldNum" sz="quarter" idx="5"/>
          </p:nvPr>
        </p:nvSpPr>
        <p:spPr/>
        <p:txBody>
          <a:bodyPr/>
          <a:lstStyle/>
          <a:p>
            <a:fld id="{19036C5F-1097-8540-9CA7-91C47CD04BAE}" type="slidenum">
              <a:rPr lang="en-US" smtClean="0"/>
              <a:t>14</a:t>
            </a:fld>
            <a:endParaRPr lang="en-US"/>
          </a:p>
        </p:txBody>
      </p:sp>
    </p:spTree>
    <p:extLst>
      <p:ext uri="{BB962C8B-B14F-4D97-AF65-F5344CB8AC3E}">
        <p14:creationId xmlns:p14="http://schemas.microsoft.com/office/powerpoint/2010/main" val="1851648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rgbClr val="AFCBF7">
                <a:alpha val="87081"/>
              </a:srgbClr>
            </a:gs>
            <a:gs pos="30000">
              <a:srgbClr val="AFCBF7">
                <a:alpha val="30983"/>
              </a:srgbClr>
            </a:gs>
            <a:gs pos="40000">
              <a:schemeClr val="accent5">
                <a:lumMod val="20000"/>
                <a:lumOff val="80000"/>
                <a:alpha val="19613"/>
              </a:schemeClr>
            </a:gs>
            <a:gs pos="71000">
              <a:schemeClr val="bg1"/>
            </a:gs>
            <a:gs pos="48000">
              <a:schemeClr val="bg1"/>
            </a:gs>
          </a:gsLst>
          <a:lin ang="42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12EB-6BFD-ADB0-7E2D-B0E6FBAF199F}"/>
              </a:ext>
            </a:extLst>
          </p:cNvPr>
          <p:cNvSpPr>
            <a:spLocks noGrp="1"/>
          </p:cNvSpPr>
          <p:nvPr>
            <p:ph type="ctrTitle"/>
          </p:nvPr>
        </p:nvSpPr>
        <p:spPr>
          <a:xfrm>
            <a:off x="1524000" y="1122363"/>
            <a:ext cx="9144000" cy="2387600"/>
          </a:xfrm>
        </p:spPr>
        <p:txBody>
          <a:bodyPr anchor="b"/>
          <a:lstStyle>
            <a:lvl1pPr algn="ctr">
              <a:defRPr sz="4800">
                <a:latin typeface="Inter" panose="02000503000000020004" pitchFamily="2" charset="0"/>
                <a:ea typeface="Inter" panose="02000503000000020004" pitchFamily="2"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8AF7CB2-9F18-C75D-2850-61331AA290D8}"/>
              </a:ext>
            </a:extLst>
          </p:cNvPr>
          <p:cNvSpPr>
            <a:spLocks noGrp="1"/>
          </p:cNvSpPr>
          <p:nvPr>
            <p:ph type="subTitle" idx="1"/>
          </p:nvPr>
        </p:nvSpPr>
        <p:spPr>
          <a:xfrm>
            <a:off x="1524000" y="3602038"/>
            <a:ext cx="9144000" cy="1655762"/>
          </a:xfrm>
        </p:spPr>
        <p:txBody>
          <a:bodyPr>
            <a:normAutofit/>
          </a:bodyPr>
          <a:lstStyle>
            <a:lvl1pPr marL="0" indent="0" algn="ctr">
              <a:buNone/>
              <a:defRPr sz="2000">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98E79BEF-C1AC-AA6B-A0E9-1088A472983A}"/>
              </a:ext>
            </a:extLst>
          </p:cNvPr>
          <p:cNvSpPr>
            <a:spLocks noGrp="1"/>
          </p:cNvSpPr>
          <p:nvPr>
            <p:ph type="sldNum" sz="quarter" idx="12"/>
          </p:nvPr>
        </p:nvSpPr>
        <p:spPr/>
        <p:txBody>
          <a:bodyPr/>
          <a:lstStyle>
            <a:lvl1pPr>
              <a:defRPr>
                <a:latin typeface="Inter" panose="02000503000000020004" pitchFamily="2" charset="0"/>
                <a:ea typeface="Inter" panose="02000503000000020004" pitchFamily="2" charset="0"/>
              </a:defRPr>
            </a:lvl1pPr>
          </a:lstStyle>
          <a:p>
            <a:fld id="{9C4EEAC5-7B54-4B41-A635-2D6F8C05C4CD}" type="slidenum">
              <a:rPr lang="en-US" smtClean="0"/>
              <a:pPr/>
              <a:t>‹#›</a:t>
            </a:fld>
            <a:endParaRPr lang="en-US" dirty="0"/>
          </a:p>
        </p:txBody>
      </p:sp>
      <p:pic>
        <p:nvPicPr>
          <p:cNvPr id="10" name="Graphic 9">
            <a:extLst>
              <a:ext uri="{FF2B5EF4-FFF2-40B4-BE49-F238E27FC236}">
                <a16:creationId xmlns:a16="http://schemas.microsoft.com/office/drawing/2014/main" id="{65927FFA-969F-6B45-5AA2-E56BF4808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024" y="5922818"/>
            <a:ext cx="10127825" cy="935182"/>
          </a:xfrm>
          <a:prstGeom prst="rect">
            <a:avLst/>
          </a:prstGeom>
        </p:spPr>
      </p:pic>
    </p:spTree>
    <p:extLst>
      <p:ext uri="{BB962C8B-B14F-4D97-AF65-F5344CB8AC3E}">
        <p14:creationId xmlns:p14="http://schemas.microsoft.com/office/powerpoint/2010/main" val="340012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E912F-5CCA-AEB8-3A0B-77756CCABA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16331-10E6-11E6-AD1C-A87C5D77E3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1DC90-BB79-7D43-D0DA-17FCBEECF5A2}"/>
              </a:ext>
            </a:extLst>
          </p:cNvPr>
          <p:cNvSpPr>
            <a:spLocks noGrp="1"/>
          </p:cNvSpPr>
          <p:nvPr>
            <p:ph type="dt" sz="half" idx="10"/>
          </p:nvPr>
        </p:nvSpPr>
        <p:spPr/>
        <p:txBody>
          <a:bodyPr/>
          <a:lstStyle/>
          <a:p>
            <a:fld id="{01DA09CE-944E-F541-A61A-39A99F86D876}" type="datetimeFigureOut">
              <a:rPr lang="en-US" smtClean="0"/>
              <a:t>3/24/25</a:t>
            </a:fld>
            <a:endParaRPr lang="en-US"/>
          </a:p>
        </p:txBody>
      </p:sp>
      <p:sp>
        <p:nvSpPr>
          <p:cNvPr id="5" name="Footer Placeholder 4">
            <a:extLst>
              <a:ext uri="{FF2B5EF4-FFF2-40B4-BE49-F238E27FC236}">
                <a16:creationId xmlns:a16="http://schemas.microsoft.com/office/drawing/2014/main" id="{E742E899-3E07-6282-5779-1F3F97C15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5B860-AEDF-0806-0FEE-7F78F2D60769}"/>
              </a:ext>
            </a:extLst>
          </p:cNvPr>
          <p:cNvSpPr>
            <a:spLocks noGrp="1"/>
          </p:cNvSpPr>
          <p:nvPr>
            <p:ph type="sldNum" sz="quarter" idx="12"/>
          </p:nvPr>
        </p:nvSpPr>
        <p:spPr/>
        <p:txBody>
          <a:bodyPr/>
          <a:lstStyle/>
          <a:p>
            <a:fld id="{9C4EEAC5-7B54-4B41-A635-2D6F8C05C4CD}" type="slidenum">
              <a:rPr lang="en-US" smtClean="0"/>
              <a:t>‹#›</a:t>
            </a:fld>
            <a:endParaRPr lang="en-US"/>
          </a:p>
        </p:txBody>
      </p:sp>
    </p:spTree>
    <p:extLst>
      <p:ext uri="{BB962C8B-B14F-4D97-AF65-F5344CB8AC3E}">
        <p14:creationId xmlns:p14="http://schemas.microsoft.com/office/powerpoint/2010/main" val="336628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35712B-E0A1-B57F-0570-35F85EAAE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00D4DA-443A-CCF2-2E5E-3A52FB0FA4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745A2-CCF9-122E-F1A1-DABDA8FE4EE5}"/>
              </a:ext>
            </a:extLst>
          </p:cNvPr>
          <p:cNvSpPr>
            <a:spLocks noGrp="1"/>
          </p:cNvSpPr>
          <p:nvPr>
            <p:ph type="dt" sz="half" idx="10"/>
          </p:nvPr>
        </p:nvSpPr>
        <p:spPr/>
        <p:txBody>
          <a:bodyPr/>
          <a:lstStyle/>
          <a:p>
            <a:fld id="{01DA09CE-944E-F541-A61A-39A99F86D876}" type="datetimeFigureOut">
              <a:rPr lang="en-US" smtClean="0"/>
              <a:t>3/24/25</a:t>
            </a:fld>
            <a:endParaRPr lang="en-US"/>
          </a:p>
        </p:txBody>
      </p:sp>
      <p:sp>
        <p:nvSpPr>
          <p:cNvPr id="5" name="Footer Placeholder 4">
            <a:extLst>
              <a:ext uri="{FF2B5EF4-FFF2-40B4-BE49-F238E27FC236}">
                <a16:creationId xmlns:a16="http://schemas.microsoft.com/office/drawing/2014/main" id="{74226270-7A46-4C60-97CD-FE2B31533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9C644-BDF1-F471-A551-1768A4932BAD}"/>
              </a:ext>
            </a:extLst>
          </p:cNvPr>
          <p:cNvSpPr>
            <a:spLocks noGrp="1"/>
          </p:cNvSpPr>
          <p:nvPr>
            <p:ph type="sldNum" sz="quarter" idx="12"/>
          </p:nvPr>
        </p:nvSpPr>
        <p:spPr/>
        <p:txBody>
          <a:bodyPr/>
          <a:lstStyle/>
          <a:p>
            <a:fld id="{9C4EEAC5-7B54-4B41-A635-2D6F8C05C4CD}" type="slidenum">
              <a:rPr lang="en-US" smtClean="0"/>
              <a:t>‹#›</a:t>
            </a:fld>
            <a:endParaRPr lang="en-US"/>
          </a:p>
        </p:txBody>
      </p:sp>
    </p:spTree>
    <p:extLst>
      <p:ext uri="{BB962C8B-B14F-4D97-AF65-F5344CB8AC3E}">
        <p14:creationId xmlns:p14="http://schemas.microsoft.com/office/powerpoint/2010/main" val="1489421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1000">
              <a:srgbClr val="AFCBF7">
                <a:alpha val="79000"/>
              </a:srgbClr>
            </a:gs>
            <a:gs pos="9000">
              <a:srgbClr val="AFCBF7">
                <a:lumMod val="85762"/>
                <a:lumOff val="14238"/>
                <a:alpha val="47000"/>
              </a:srgbClr>
            </a:gs>
            <a:gs pos="17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C0A7-AAF0-A182-4679-645644B658EE}"/>
              </a:ext>
            </a:extLst>
          </p:cNvPr>
          <p:cNvSpPr>
            <a:spLocks noGrp="1"/>
          </p:cNvSpPr>
          <p:nvPr>
            <p:ph type="title"/>
          </p:nvPr>
        </p:nvSpPr>
        <p:spPr>
          <a:xfrm>
            <a:off x="679174" y="132043"/>
            <a:ext cx="10515600" cy="1089602"/>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4364D7-940A-E3FC-BC1A-32DDFEACABB6}"/>
              </a:ext>
            </a:extLst>
          </p:cNvPr>
          <p:cNvSpPr>
            <a:spLocks noGrp="1"/>
          </p:cNvSpPr>
          <p:nvPr>
            <p:ph idx="1"/>
          </p:nvPr>
        </p:nvSpPr>
        <p:spPr>
          <a:xfrm>
            <a:off x="679174" y="1295958"/>
            <a:ext cx="10515600" cy="4351338"/>
          </a:xfrm>
        </p:spPr>
        <p:txBody>
          <a:bodyPr>
            <a:normAutofit/>
          </a:bodyPr>
          <a:lstStyle>
            <a:lvl1pPr>
              <a:defRPr sz="2200">
                <a:latin typeface="Inter" panose="02000503000000020004" pitchFamily="2" charset="0"/>
                <a:ea typeface="Inter" panose="02000503000000020004" pitchFamily="2" charset="0"/>
              </a:defRPr>
            </a:lvl1pPr>
            <a:lvl2pPr>
              <a:defRPr sz="2200">
                <a:latin typeface="Inter" panose="02000503000000020004" pitchFamily="2" charset="0"/>
                <a:ea typeface="Inter" panose="02000503000000020004" pitchFamily="2" charset="0"/>
              </a:defRPr>
            </a:lvl2pPr>
            <a:lvl3pPr>
              <a:defRPr sz="2200">
                <a:latin typeface="Inter" panose="02000503000000020004" pitchFamily="2" charset="0"/>
                <a:ea typeface="Inter" panose="02000503000000020004" pitchFamily="2" charset="0"/>
              </a:defRPr>
            </a:lvl3pPr>
            <a:lvl4pPr>
              <a:defRPr sz="1600">
                <a:latin typeface="Inter" panose="02000503000000020004" pitchFamily="2" charset="0"/>
                <a:ea typeface="Inter" panose="02000503000000020004" pitchFamily="2" charset="0"/>
              </a:defRPr>
            </a:lvl4pPr>
            <a:lvl5pPr>
              <a:defRPr sz="1600">
                <a:latin typeface="Inter" panose="02000503000000020004" pitchFamily="2" charset="0"/>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BCB89A6-24BF-372B-5EC0-4FD8754612FD}"/>
              </a:ext>
            </a:extLst>
          </p:cNvPr>
          <p:cNvSpPr>
            <a:spLocks noGrp="1"/>
          </p:cNvSpPr>
          <p:nvPr>
            <p:ph type="sldNum" sz="quarter" idx="12"/>
          </p:nvPr>
        </p:nvSpPr>
        <p:spPr/>
        <p:txBody>
          <a:bodyPr/>
          <a:lstStyle/>
          <a:p>
            <a:fld id="{9C4EEAC5-7B54-4B41-A635-2D6F8C05C4CD}" type="slidenum">
              <a:rPr lang="en-US" smtClean="0"/>
              <a:t>‹#›</a:t>
            </a:fld>
            <a:endParaRPr lang="en-US"/>
          </a:p>
        </p:txBody>
      </p:sp>
      <p:pic>
        <p:nvPicPr>
          <p:cNvPr id="9" name="Graphic 8">
            <a:extLst>
              <a:ext uri="{FF2B5EF4-FFF2-40B4-BE49-F238E27FC236}">
                <a16:creationId xmlns:a16="http://schemas.microsoft.com/office/drawing/2014/main" id="{F32A7243-4FE8-BF3B-F9DF-3AE12421D3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6310" y="6086075"/>
            <a:ext cx="9542318" cy="771925"/>
          </a:xfrm>
          <a:prstGeom prst="rect">
            <a:avLst/>
          </a:prstGeom>
        </p:spPr>
      </p:pic>
    </p:spTree>
    <p:extLst>
      <p:ext uri="{BB962C8B-B14F-4D97-AF65-F5344CB8AC3E}">
        <p14:creationId xmlns:p14="http://schemas.microsoft.com/office/powerpoint/2010/main" val="356124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09372-A8B6-E4A5-B90E-292D9D1665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8FBEEF-7CFE-6C89-41EC-BA1E382BFB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A0416E-8EFD-DF51-1C1A-EAE20A491795}"/>
              </a:ext>
            </a:extLst>
          </p:cNvPr>
          <p:cNvSpPr>
            <a:spLocks noGrp="1"/>
          </p:cNvSpPr>
          <p:nvPr>
            <p:ph type="dt" sz="half" idx="10"/>
          </p:nvPr>
        </p:nvSpPr>
        <p:spPr/>
        <p:txBody>
          <a:bodyPr/>
          <a:lstStyle/>
          <a:p>
            <a:fld id="{01DA09CE-944E-F541-A61A-39A99F86D876}" type="datetimeFigureOut">
              <a:rPr lang="en-US" smtClean="0"/>
              <a:t>3/24/25</a:t>
            </a:fld>
            <a:endParaRPr lang="en-US"/>
          </a:p>
        </p:txBody>
      </p:sp>
      <p:sp>
        <p:nvSpPr>
          <p:cNvPr id="5" name="Footer Placeholder 4">
            <a:extLst>
              <a:ext uri="{FF2B5EF4-FFF2-40B4-BE49-F238E27FC236}">
                <a16:creationId xmlns:a16="http://schemas.microsoft.com/office/drawing/2014/main" id="{11AEAE65-0C75-D1E9-84BC-DAE4920BD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808D0-338B-523E-19D4-C59AF437C7F2}"/>
              </a:ext>
            </a:extLst>
          </p:cNvPr>
          <p:cNvSpPr>
            <a:spLocks noGrp="1"/>
          </p:cNvSpPr>
          <p:nvPr>
            <p:ph type="sldNum" sz="quarter" idx="12"/>
          </p:nvPr>
        </p:nvSpPr>
        <p:spPr/>
        <p:txBody>
          <a:bodyPr/>
          <a:lstStyle/>
          <a:p>
            <a:fld id="{9C4EEAC5-7B54-4B41-A635-2D6F8C05C4CD}" type="slidenum">
              <a:rPr lang="en-US" smtClean="0"/>
              <a:t>‹#›</a:t>
            </a:fld>
            <a:endParaRPr lang="en-US"/>
          </a:p>
        </p:txBody>
      </p:sp>
    </p:spTree>
    <p:extLst>
      <p:ext uri="{BB962C8B-B14F-4D97-AF65-F5344CB8AC3E}">
        <p14:creationId xmlns:p14="http://schemas.microsoft.com/office/powerpoint/2010/main" val="346781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F6434-228F-D1DD-86BB-438253BB99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4DA55F-27AA-8793-6CFC-3CE4B45B1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7AE80D-CC83-5C16-32AD-FD65781428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F347EF-A258-3AF4-9C15-E7954427CAE2}"/>
              </a:ext>
            </a:extLst>
          </p:cNvPr>
          <p:cNvSpPr>
            <a:spLocks noGrp="1"/>
          </p:cNvSpPr>
          <p:nvPr>
            <p:ph type="dt" sz="half" idx="10"/>
          </p:nvPr>
        </p:nvSpPr>
        <p:spPr/>
        <p:txBody>
          <a:bodyPr/>
          <a:lstStyle/>
          <a:p>
            <a:fld id="{01DA09CE-944E-F541-A61A-39A99F86D876}" type="datetimeFigureOut">
              <a:rPr lang="en-US" smtClean="0"/>
              <a:t>3/24/25</a:t>
            </a:fld>
            <a:endParaRPr lang="en-US"/>
          </a:p>
        </p:txBody>
      </p:sp>
      <p:sp>
        <p:nvSpPr>
          <p:cNvPr id="6" name="Footer Placeholder 5">
            <a:extLst>
              <a:ext uri="{FF2B5EF4-FFF2-40B4-BE49-F238E27FC236}">
                <a16:creationId xmlns:a16="http://schemas.microsoft.com/office/drawing/2014/main" id="{FB2C635E-B3C6-5E67-1BE5-C070AFAC2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CEC52-2020-0AD6-9F96-498DB506E570}"/>
              </a:ext>
            </a:extLst>
          </p:cNvPr>
          <p:cNvSpPr>
            <a:spLocks noGrp="1"/>
          </p:cNvSpPr>
          <p:nvPr>
            <p:ph type="sldNum" sz="quarter" idx="12"/>
          </p:nvPr>
        </p:nvSpPr>
        <p:spPr/>
        <p:txBody>
          <a:bodyPr/>
          <a:lstStyle/>
          <a:p>
            <a:fld id="{9C4EEAC5-7B54-4B41-A635-2D6F8C05C4CD}" type="slidenum">
              <a:rPr lang="en-US" smtClean="0"/>
              <a:t>‹#›</a:t>
            </a:fld>
            <a:endParaRPr lang="en-US"/>
          </a:p>
        </p:txBody>
      </p:sp>
    </p:spTree>
    <p:extLst>
      <p:ext uri="{BB962C8B-B14F-4D97-AF65-F5344CB8AC3E}">
        <p14:creationId xmlns:p14="http://schemas.microsoft.com/office/powerpoint/2010/main" val="2887837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95D1-410B-2FA0-F9CC-8E268AF3A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E976DE-8AD3-10FB-8143-BF04503CA5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0EDEFD-A561-9C15-7A8A-F350CA0D58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ECE3A4-1DE1-AAFC-6A0E-D69920AA1E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C1E167-C95F-5F6F-58B4-9CABD5B4BD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7F8326-0707-C67B-C84F-3C69448CDBFE}"/>
              </a:ext>
            </a:extLst>
          </p:cNvPr>
          <p:cNvSpPr>
            <a:spLocks noGrp="1"/>
          </p:cNvSpPr>
          <p:nvPr>
            <p:ph type="dt" sz="half" idx="10"/>
          </p:nvPr>
        </p:nvSpPr>
        <p:spPr/>
        <p:txBody>
          <a:bodyPr/>
          <a:lstStyle/>
          <a:p>
            <a:fld id="{01DA09CE-944E-F541-A61A-39A99F86D876}" type="datetimeFigureOut">
              <a:rPr lang="en-US" smtClean="0"/>
              <a:t>3/24/25</a:t>
            </a:fld>
            <a:endParaRPr lang="en-US"/>
          </a:p>
        </p:txBody>
      </p:sp>
      <p:sp>
        <p:nvSpPr>
          <p:cNvPr id="8" name="Footer Placeholder 7">
            <a:extLst>
              <a:ext uri="{FF2B5EF4-FFF2-40B4-BE49-F238E27FC236}">
                <a16:creationId xmlns:a16="http://schemas.microsoft.com/office/drawing/2014/main" id="{185FECD9-AFD2-7020-6A1A-0950DB9A09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BDDF4F-5952-7525-6867-A50A9B8EDA0D}"/>
              </a:ext>
            </a:extLst>
          </p:cNvPr>
          <p:cNvSpPr>
            <a:spLocks noGrp="1"/>
          </p:cNvSpPr>
          <p:nvPr>
            <p:ph type="sldNum" sz="quarter" idx="12"/>
          </p:nvPr>
        </p:nvSpPr>
        <p:spPr/>
        <p:txBody>
          <a:bodyPr/>
          <a:lstStyle/>
          <a:p>
            <a:fld id="{9C4EEAC5-7B54-4B41-A635-2D6F8C05C4CD}" type="slidenum">
              <a:rPr lang="en-US" smtClean="0"/>
              <a:t>‹#›</a:t>
            </a:fld>
            <a:endParaRPr lang="en-US"/>
          </a:p>
        </p:txBody>
      </p:sp>
    </p:spTree>
    <p:extLst>
      <p:ext uri="{BB962C8B-B14F-4D97-AF65-F5344CB8AC3E}">
        <p14:creationId xmlns:p14="http://schemas.microsoft.com/office/powerpoint/2010/main" val="2698009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B2428-E3AF-345D-A6BC-7D9BD7FFA0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6CBF0F-5897-9569-3192-B114A1C66C2A}"/>
              </a:ext>
            </a:extLst>
          </p:cNvPr>
          <p:cNvSpPr>
            <a:spLocks noGrp="1"/>
          </p:cNvSpPr>
          <p:nvPr>
            <p:ph type="dt" sz="half" idx="10"/>
          </p:nvPr>
        </p:nvSpPr>
        <p:spPr/>
        <p:txBody>
          <a:bodyPr/>
          <a:lstStyle/>
          <a:p>
            <a:fld id="{01DA09CE-944E-F541-A61A-39A99F86D876}" type="datetimeFigureOut">
              <a:rPr lang="en-US" smtClean="0"/>
              <a:t>3/24/25</a:t>
            </a:fld>
            <a:endParaRPr lang="en-US"/>
          </a:p>
        </p:txBody>
      </p:sp>
      <p:sp>
        <p:nvSpPr>
          <p:cNvPr id="4" name="Footer Placeholder 3">
            <a:extLst>
              <a:ext uri="{FF2B5EF4-FFF2-40B4-BE49-F238E27FC236}">
                <a16:creationId xmlns:a16="http://schemas.microsoft.com/office/drawing/2014/main" id="{4740C750-7E5E-BBA3-9FB8-85CB5BE3FE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906023-2E5B-6578-26EE-7B70633B63A3}"/>
              </a:ext>
            </a:extLst>
          </p:cNvPr>
          <p:cNvSpPr>
            <a:spLocks noGrp="1"/>
          </p:cNvSpPr>
          <p:nvPr>
            <p:ph type="sldNum" sz="quarter" idx="12"/>
          </p:nvPr>
        </p:nvSpPr>
        <p:spPr/>
        <p:txBody>
          <a:bodyPr/>
          <a:lstStyle/>
          <a:p>
            <a:fld id="{9C4EEAC5-7B54-4B41-A635-2D6F8C05C4CD}" type="slidenum">
              <a:rPr lang="en-US" smtClean="0"/>
              <a:t>‹#›</a:t>
            </a:fld>
            <a:endParaRPr lang="en-US"/>
          </a:p>
        </p:txBody>
      </p:sp>
    </p:spTree>
    <p:extLst>
      <p:ext uri="{BB962C8B-B14F-4D97-AF65-F5344CB8AC3E}">
        <p14:creationId xmlns:p14="http://schemas.microsoft.com/office/powerpoint/2010/main" val="1338925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5BAA1B-F19E-BAC8-278A-B0691D648E9E}"/>
              </a:ext>
            </a:extLst>
          </p:cNvPr>
          <p:cNvSpPr>
            <a:spLocks noGrp="1"/>
          </p:cNvSpPr>
          <p:nvPr>
            <p:ph type="dt" sz="half" idx="10"/>
          </p:nvPr>
        </p:nvSpPr>
        <p:spPr/>
        <p:txBody>
          <a:bodyPr/>
          <a:lstStyle/>
          <a:p>
            <a:fld id="{01DA09CE-944E-F541-A61A-39A99F86D876}" type="datetimeFigureOut">
              <a:rPr lang="en-US" smtClean="0"/>
              <a:t>3/24/25</a:t>
            </a:fld>
            <a:endParaRPr lang="en-US"/>
          </a:p>
        </p:txBody>
      </p:sp>
      <p:sp>
        <p:nvSpPr>
          <p:cNvPr id="3" name="Footer Placeholder 2">
            <a:extLst>
              <a:ext uri="{FF2B5EF4-FFF2-40B4-BE49-F238E27FC236}">
                <a16:creationId xmlns:a16="http://schemas.microsoft.com/office/drawing/2014/main" id="{9C29020D-785E-6EDB-C90F-3564A6DF7B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3872D8-077B-A5F5-14B6-96A0FF993DED}"/>
              </a:ext>
            </a:extLst>
          </p:cNvPr>
          <p:cNvSpPr>
            <a:spLocks noGrp="1"/>
          </p:cNvSpPr>
          <p:nvPr>
            <p:ph type="sldNum" sz="quarter" idx="12"/>
          </p:nvPr>
        </p:nvSpPr>
        <p:spPr/>
        <p:txBody>
          <a:bodyPr/>
          <a:lstStyle/>
          <a:p>
            <a:fld id="{9C4EEAC5-7B54-4B41-A635-2D6F8C05C4CD}" type="slidenum">
              <a:rPr lang="en-US" smtClean="0"/>
              <a:t>‹#›</a:t>
            </a:fld>
            <a:endParaRPr lang="en-US"/>
          </a:p>
        </p:txBody>
      </p:sp>
    </p:spTree>
    <p:extLst>
      <p:ext uri="{BB962C8B-B14F-4D97-AF65-F5344CB8AC3E}">
        <p14:creationId xmlns:p14="http://schemas.microsoft.com/office/powerpoint/2010/main" val="3532260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AE39-C8C8-F53D-B169-592849BFE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E2F4F3-9BBB-A2BD-E0C6-6B299E2C8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3C79D-8D89-4DEB-9D2B-0EC9AFAA6C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052E9-7B9F-CEA7-94F1-8FBE8246DF9A}"/>
              </a:ext>
            </a:extLst>
          </p:cNvPr>
          <p:cNvSpPr>
            <a:spLocks noGrp="1"/>
          </p:cNvSpPr>
          <p:nvPr>
            <p:ph type="dt" sz="half" idx="10"/>
          </p:nvPr>
        </p:nvSpPr>
        <p:spPr/>
        <p:txBody>
          <a:bodyPr/>
          <a:lstStyle/>
          <a:p>
            <a:fld id="{01DA09CE-944E-F541-A61A-39A99F86D876}" type="datetimeFigureOut">
              <a:rPr lang="en-US" smtClean="0"/>
              <a:t>3/24/25</a:t>
            </a:fld>
            <a:endParaRPr lang="en-US"/>
          </a:p>
        </p:txBody>
      </p:sp>
      <p:sp>
        <p:nvSpPr>
          <p:cNvPr id="6" name="Footer Placeholder 5">
            <a:extLst>
              <a:ext uri="{FF2B5EF4-FFF2-40B4-BE49-F238E27FC236}">
                <a16:creationId xmlns:a16="http://schemas.microsoft.com/office/drawing/2014/main" id="{873D7BF7-7C82-576E-133D-ADBE5822C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EF6DA-1231-916B-CC85-89F5BF303A02}"/>
              </a:ext>
            </a:extLst>
          </p:cNvPr>
          <p:cNvSpPr>
            <a:spLocks noGrp="1"/>
          </p:cNvSpPr>
          <p:nvPr>
            <p:ph type="sldNum" sz="quarter" idx="12"/>
          </p:nvPr>
        </p:nvSpPr>
        <p:spPr/>
        <p:txBody>
          <a:bodyPr/>
          <a:lstStyle/>
          <a:p>
            <a:fld id="{9C4EEAC5-7B54-4B41-A635-2D6F8C05C4CD}" type="slidenum">
              <a:rPr lang="en-US" smtClean="0"/>
              <a:t>‹#›</a:t>
            </a:fld>
            <a:endParaRPr lang="en-US"/>
          </a:p>
        </p:txBody>
      </p:sp>
    </p:spTree>
    <p:extLst>
      <p:ext uri="{BB962C8B-B14F-4D97-AF65-F5344CB8AC3E}">
        <p14:creationId xmlns:p14="http://schemas.microsoft.com/office/powerpoint/2010/main" val="84676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3B711-629D-7473-2F07-B59D20A768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E664F4-DC7E-8452-B7A6-A54B1BDAF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7CF5811-C82D-84A9-1246-BDC64953C2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24C7CC-2BEF-64F3-0E1B-F6348739EAA8}"/>
              </a:ext>
            </a:extLst>
          </p:cNvPr>
          <p:cNvSpPr>
            <a:spLocks noGrp="1"/>
          </p:cNvSpPr>
          <p:nvPr>
            <p:ph type="dt" sz="half" idx="10"/>
          </p:nvPr>
        </p:nvSpPr>
        <p:spPr/>
        <p:txBody>
          <a:bodyPr/>
          <a:lstStyle/>
          <a:p>
            <a:fld id="{01DA09CE-944E-F541-A61A-39A99F86D876}" type="datetimeFigureOut">
              <a:rPr lang="en-US" smtClean="0"/>
              <a:t>3/24/25</a:t>
            </a:fld>
            <a:endParaRPr lang="en-US"/>
          </a:p>
        </p:txBody>
      </p:sp>
      <p:sp>
        <p:nvSpPr>
          <p:cNvPr id="6" name="Footer Placeholder 5">
            <a:extLst>
              <a:ext uri="{FF2B5EF4-FFF2-40B4-BE49-F238E27FC236}">
                <a16:creationId xmlns:a16="http://schemas.microsoft.com/office/drawing/2014/main" id="{4CF75EEB-5861-A555-A02C-A1CEC2CA7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08D1F-4A27-E583-C232-D892602E3BA1}"/>
              </a:ext>
            </a:extLst>
          </p:cNvPr>
          <p:cNvSpPr>
            <a:spLocks noGrp="1"/>
          </p:cNvSpPr>
          <p:nvPr>
            <p:ph type="sldNum" sz="quarter" idx="12"/>
          </p:nvPr>
        </p:nvSpPr>
        <p:spPr/>
        <p:txBody>
          <a:bodyPr/>
          <a:lstStyle/>
          <a:p>
            <a:fld id="{9C4EEAC5-7B54-4B41-A635-2D6F8C05C4CD}" type="slidenum">
              <a:rPr lang="en-US" smtClean="0"/>
              <a:t>‹#›</a:t>
            </a:fld>
            <a:endParaRPr lang="en-US"/>
          </a:p>
        </p:txBody>
      </p:sp>
    </p:spTree>
    <p:extLst>
      <p:ext uri="{BB962C8B-B14F-4D97-AF65-F5344CB8AC3E}">
        <p14:creationId xmlns:p14="http://schemas.microsoft.com/office/powerpoint/2010/main" val="14371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FCBF7"/>
            </a:gs>
            <a:gs pos="10000">
              <a:srgbClr val="AFCBF7">
                <a:alpha val="39489"/>
                <a:lumMod val="85762"/>
                <a:lumOff val="14238"/>
              </a:srgbClr>
            </a:gs>
            <a:gs pos="23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66CF93-2A62-5716-3BBC-9907EAE88D92}"/>
              </a:ext>
            </a:extLst>
          </p:cNvPr>
          <p:cNvSpPr>
            <a:spLocks noGrp="1"/>
          </p:cNvSpPr>
          <p:nvPr>
            <p:ph type="title"/>
          </p:nvPr>
        </p:nvSpPr>
        <p:spPr>
          <a:xfrm>
            <a:off x="708992" y="22597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09A032-0E45-6F1E-6F93-DF8E5A2E7012}"/>
              </a:ext>
            </a:extLst>
          </p:cNvPr>
          <p:cNvSpPr>
            <a:spLocks noGrp="1"/>
          </p:cNvSpPr>
          <p:nvPr>
            <p:ph type="body" idx="1"/>
          </p:nvPr>
        </p:nvSpPr>
        <p:spPr>
          <a:xfrm>
            <a:off x="708992" y="177827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199B5-74BF-9759-61E6-E5ECCB5F1B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DA09CE-944E-F541-A61A-39A99F86D876}" type="datetimeFigureOut">
              <a:rPr lang="en-US" smtClean="0"/>
              <a:t>3/24/25</a:t>
            </a:fld>
            <a:endParaRPr lang="en-US"/>
          </a:p>
        </p:txBody>
      </p:sp>
      <p:sp>
        <p:nvSpPr>
          <p:cNvPr id="5" name="Footer Placeholder 4">
            <a:extLst>
              <a:ext uri="{FF2B5EF4-FFF2-40B4-BE49-F238E27FC236}">
                <a16:creationId xmlns:a16="http://schemas.microsoft.com/office/drawing/2014/main" id="{C47A1C46-30F6-CC20-F7EC-F82B6593D0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1D7611-6F09-AE51-8DB1-9948B3DB1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4EEAC5-7B54-4B41-A635-2D6F8C05C4CD}" type="slidenum">
              <a:rPr lang="en-US" smtClean="0"/>
              <a:t>‹#›</a:t>
            </a:fld>
            <a:endParaRPr lang="en-US"/>
          </a:p>
        </p:txBody>
      </p:sp>
    </p:spTree>
    <p:extLst>
      <p:ext uri="{BB962C8B-B14F-4D97-AF65-F5344CB8AC3E}">
        <p14:creationId xmlns:p14="http://schemas.microsoft.com/office/powerpoint/2010/main" val="2716967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tx1"/>
          </a:solidFill>
          <a:latin typeface="Inter" panose="02000503000000020004" pitchFamily="2" charset="0"/>
          <a:ea typeface="Inter" panose="02000503000000020004"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0B61-EED2-A625-FE42-41969C48679F}"/>
              </a:ext>
            </a:extLst>
          </p:cNvPr>
          <p:cNvSpPr>
            <a:spLocks noGrp="1"/>
          </p:cNvSpPr>
          <p:nvPr>
            <p:ph type="ctrTitle"/>
          </p:nvPr>
        </p:nvSpPr>
        <p:spPr/>
        <p:txBody>
          <a:bodyPr>
            <a:normAutofit/>
          </a:bodyPr>
          <a:lstStyle/>
          <a:p>
            <a:r>
              <a:rPr lang="en-US" sz="4000" dirty="0"/>
              <a:t>Quantum detector tomography of a nanophotonic-amplifier-based single photon detector</a:t>
            </a:r>
          </a:p>
        </p:txBody>
      </p:sp>
      <p:sp>
        <p:nvSpPr>
          <p:cNvPr id="3" name="Subtitle 2">
            <a:extLst>
              <a:ext uri="{FF2B5EF4-FFF2-40B4-BE49-F238E27FC236}">
                <a16:creationId xmlns:a16="http://schemas.microsoft.com/office/drawing/2014/main" id="{05FAFDC5-AC0E-4454-0663-296B38AEECE9}"/>
              </a:ext>
            </a:extLst>
          </p:cNvPr>
          <p:cNvSpPr>
            <a:spLocks noGrp="1"/>
          </p:cNvSpPr>
          <p:nvPr>
            <p:ph type="subTitle" idx="1"/>
          </p:nvPr>
        </p:nvSpPr>
        <p:spPr/>
        <p:txBody>
          <a:bodyPr/>
          <a:lstStyle/>
          <a:p>
            <a:r>
              <a:rPr lang="en-US" dirty="0"/>
              <a:t>Elina Sendonaris</a:t>
            </a:r>
          </a:p>
          <a:p>
            <a:r>
              <a:rPr lang="en-US" dirty="0" err="1">
                <a:latin typeface="Inter" panose="02000503000000020004" pitchFamily="2" charset="0"/>
                <a:ea typeface="Inter" panose="02000503000000020004" pitchFamily="2" charset="0"/>
              </a:rPr>
              <a:t>esendona@caltech.edu</a:t>
            </a:r>
            <a:endParaRPr lang="en-US" dirty="0"/>
          </a:p>
          <a:p>
            <a:r>
              <a:rPr lang="en-US" dirty="0"/>
              <a:t>Quantum Nanophotonics 2025</a:t>
            </a:r>
          </a:p>
          <a:p>
            <a:r>
              <a:rPr lang="en-US" dirty="0"/>
              <a:t>24/3/25</a:t>
            </a:r>
          </a:p>
        </p:txBody>
      </p:sp>
    </p:spTree>
    <p:extLst>
      <p:ext uri="{BB962C8B-B14F-4D97-AF65-F5344CB8AC3E}">
        <p14:creationId xmlns:p14="http://schemas.microsoft.com/office/powerpoint/2010/main" val="43457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diagram of a photocurrent&#10;&#10;Description automatically generated">
            <a:extLst>
              <a:ext uri="{FF2B5EF4-FFF2-40B4-BE49-F238E27FC236}">
                <a16:creationId xmlns:a16="http://schemas.microsoft.com/office/drawing/2014/main" id="{3C21961D-0BFB-AC7E-50D3-85A7B03C7108}"/>
              </a:ext>
            </a:extLst>
          </p:cNvPr>
          <p:cNvPicPr>
            <a:picLocks noChangeAspect="1"/>
          </p:cNvPicPr>
          <p:nvPr/>
        </p:nvPicPr>
        <p:blipFill>
          <a:blip r:embed="rId2"/>
          <a:srcRect b="52828"/>
          <a:stretch/>
        </p:blipFill>
        <p:spPr>
          <a:xfrm>
            <a:off x="838200" y="3612574"/>
            <a:ext cx="7772400" cy="2235756"/>
          </a:xfrm>
          <a:prstGeom prst="rect">
            <a:avLst/>
          </a:prstGeom>
        </p:spPr>
      </p:pic>
      <p:sp>
        <p:nvSpPr>
          <p:cNvPr id="2" name="Title 1">
            <a:extLst>
              <a:ext uri="{FF2B5EF4-FFF2-40B4-BE49-F238E27FC236}">
                <a16:creationId xmlns:a16="http://schemas.microsoft.com/office/drawing/2014/main" id="{B37CE5BE-D142-C965-6133-10C1251A9B51}"/>
              </a:ext>
            </a:extLst>
          </p:cNvPr>
          <p:cNvSpPr>
            <a:spLocks noGrp="1"/>
          </p:cNvSpPr>
          <p:nvPr>
            <p:ph type="title"/>
          </p:nvPr>
        </p:nvSpPr>
        <p:spPr/>
        <p:txBody>
          <a:bodyPr/>
          <a:lstStyle/>
          <a:p>
            <a:r>
              <a:rPr lang="en-US" dirty="0"/>
              <a:t>Quantum detector tomography</a:t>
            </a:r>
          </a:p>
        </p:txBody>
      </p:sp>
      <p:sp>
        <p:nvSpPr>
          <p:cNvPr id="3" name="Content Placeholder 2">
            <a:extLst>
              <a:ext uri="{FF2B5EF4-FFF2-40B4-BE49-F238E27FC236}">
                <a16:creationId xmlns:a16="http://schemas.microsoft.com/office/drawing/2014/main" id="{8A90AFF7-E519-D4E8-6AB2-FC5DABD02D3D}"/>
              </a:ext>
            </a:extLst>
          </p:cNvPr>
          <p:cNvSpPr>
            <a:spLocks noGrp="1"/>
          </p:cNvSpPr>
          <p:nvPr>
            <p:ph idx="1"/>
          </p:nvPr>
        </p:nvSpPr>
        <p:spPr>
          <a:ln>
            <a:noFill/>
          </a:ln>
        </p:spPr>
        <p:txBody>
          <a:bodyPr/>
          <a:lstStyle/>
          <a:p>
            <a:r>
              <a:rPr lang="en-US" dirty="0"/>
              <a:t>Obtain POVM through inversion of:</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1F8AB7F-67AF-8472-34AC-B31D3DBC753C}"/>
              </a:ext>
            </a:extLst>
          </p:cNvPr>
          <p:cNvSpPr>
            <a:spLocks noGrp="1"/>
          </p:cNvSpPr>
          <p:nvPr>
            <p:ph type="sldNum" sz="quarter" idx="12"/>
          </p:nvPr>
        </p:nvSpPr>
        <p:spPr/>
        <p:txBody>
          <a:bodyPr/>
          <a:lstStyle/>
          <a:p>
            <a:fld id="{9C4EEAC5-7B54-4B41-A635-2D6F8C05C4CD}" type="slidenum">
              <a:rPr lang="en-US" smtClean="0"/>
              <a:t>10</a:t>
            </a:fld>
            <a:endParaRPr lang="en-US"/>
          </a:p>
        </p:txBody>
      </p:sp>
      <p:pic>
        <p:nvPicPr>
          <p:cNvPr id="5" name="Picture 4">
            <a:extLst>
              <a:ext uri="{FF2B5EF4-FFF2-40B4-BE49-F238E27FC236}">
                <a16:creationId xmlns:a16="http://schemas.microsoft.com/office/drawing/2014/main" id="{EE4DC59D-7913-01CC-288B-3E7509553440}"/>
              </a:ext>
            </a:extLst>
          </p:cNvPr>
          <p:cNvPicPr>
            <a:picLocks noChangeAspect="1"/>
          </p:cNvPicPr>
          <p:nvPr/>
        </p:nvPicPr>
        <p:blipFill>
          <a:blip r:embed="rId3"/>
          <a:stretch>
            <a:fillRect/>
          </a:stretch>
        </p:blipFill>
        <p:spPr>
          <a:xfrm>
            <a:off x="3543166" y="2020200"/>
            <a:ext cx="4787616" cy="515700"/>
          </a:xfrm>
          <a:prstGeom prst="rect">
            <a:avLst/>
          </a:prstGeom>
        </p:spPr>
      </p:pic>
      <p:sp>
        <p:nvSpPr>
          <p:cNvPr id="7" name="TextBox 6">
            <a:extLst>
              <a:ext uri="{FF2B5EF4-FFF2-40B4-BE49-F238E27FC236}">
                <a16:creationId xmlns:a16="http://schemas.microsoft.com/office/drawing/2014/main" id="{2490DB70-2645-68B3-7DF5-100FA0FA7A1F}"/>
              </a:ext>
            </a:extLst>
          </p:cNvPr>
          <p:cNvSpPr txBox="1"/>
          <p:nvPr/>
        </p:nvSpPr>
        <p:spPr>
          <a:xfrm>
            <a:off x="3287904" y="2674588"/>
            <a:ext cx="2649070" cy="369332"/>
          </a:xfrm>
          <a:prstGeom prst="rect">
            <a:avLst/>
          </a:prstGeom>
          <a:noFill/>
        </p:spPr>
        <p:txBody>
          <a:bodyPr wrap="square" rtlCol="0">
            <a:spAutoFit/>
          </a:bodyPr>
          <a:lstStyle/>
          <a:p>
            <a:r>
              <a:rPr lang="en-US" dirty="0">
                <a:solidFill>
                  <a:schemeClr val="tx2">
                    <a:lumMod val="75000"/>
                    <a:lumOff val="25000"/>
                  </a:schemeClr>
                </a:solidFill>
                <a:latin typeface="Inter" panose="02000503000000020004" pitchFamily="2" charset="0"/>
                <a:ea typeface="Inter" panose="02000503000000020004" pitchFamily="2" charset="0"/>
              </a:rPr>
              <a:t>Measurement results</a:t>
            </a:r>
          </a:p>
        </p:txBody>
      </p:sp>
      <p:sp>
        <p:nvSpPr>
          <p:cNvPr id="8" name="Left Brace 7">
            <a:extLst>
              <a:ext uri="{FF2B5EF4-FFF2-40B4-BE49-F238E27FC236}">
                <a16:creationId xmlns:a16="http://schemas.microsoft.com/office/drawing/2014/main" id="{C0793A96-0EA3-F1BF-3C49-8303FEA59639}"/>
              </a:ext>
            </a:extLst>
          </p:cNvPr>
          <p:cNvSpPr/>
          <p:nvPr/>
        </p:nvSpPr>
        <p:spPr>
          <a:xfrm rot="16200000">
            <a:off x="4395590" y="1518280"/>
            <a:ext cx="191247" cy="2218357"/>
          </a:xfrm>
          <a:prstGeom prst="leftBrace">
            <a:avLst/>
          </a:prstGeom>
          <a:ln w="28575">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85E0E0CE-370D-F95D-46B9-229634E9FD84}"/>
              </a:ext>
            </a:extLst>
          </p:cNvPr>
          <p:cNvSpPr txBox="1"/>
          <p:nvPr/>
        </p:nvSpPr>
        <p:spPr>
          <a:xfrm>
            <a:off x="6304529" y="2833621"/>
            <a:ext cx="1683025" cy="369332"/>
          </a:xfrm>
          <a:prstGeom prst="rect">
            <a:avLst/>
          </a:prstGeom>
          <a:noFill/>
        </p:spPr>
        <p:txBody>
          <a:bodyPr wrap="square" rtlCol="0">
            <a:spAutoFit/>
          </a:bodyPr>
          <a:lstStyle/>
          <a:p>
            <a:r>
              <a:rPr lang="en-US" dirty="0">
                <a:solidFill>
                  <a:schemeClr val="accent6"/>
                </a:solidFill>
                <a:latin typeface="Inter" panose="02000503000000020004" pitchFamily="2" charset="0"/>
                <a:ea typeface="Inter" panose="02000503000000020004" pitchFamily="2" charset="0"/>
              </a:rPr>
              <a:t>Probe state</a:t>
            </a:r>
          </a:p>
        </p:txBody>
      </p:sp>
      <p:sp>
        <p:nvSpPr>
          <p:cNvPr id="10" name="Left Brace 9">
            <a:extLst>
              <a:ext uri="{FF2B5EF4-FFF2-40B4-BE49-F238E27FC236}">
                <a16:creationId xmlns:a16="http://schemas.microsoft.com/office/drawing/2014/main" id="{6C35BADE-3CB7-AC33-5AEE-2554E9561C16}"/>
              </a:ext>
            </a:extLst>
          </p:cNvPr>
          <p:cNvSpPr/>
          <p:nvPr/>
        </p:nvSpPr>
        <p:spPr>
          <a:xfrm rot="16200000">
            <a:off x="7095246" y="2343932"/>
            <a:ext cx="236062" cy="714835"/>
          </a:xfrm>
          <a:prstGeom prst="leftBrace">
            <a:avLst/>
          </a:prstGeom>
          <a:ln w="28575">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06B454C5-595F-2B65-2268-A9694291F043}"/>
              </a:ext>
            </a:extLst>
          </p:cNvPr>
          <p:cNvSpPr txBox="1"/>
          <p:nvPr/>
        </p:nvSpPr>
        <p:spPr>
          <a:xfrm>
            <a:off x="7640271" y="2844324"/>
            <a:ext cx="2649070" cy="369332"/>
          </a:xfrm>
          <a:prstGeom prst="rect">
            <a:avLst/>
          </a:prstGeom>
          <a:noFill/>
        </p:spPr>
        <p:txBody>
          <a:bodyPr wrap="square" rtlCol="0">
            <a:spAutoFit/>
          </a:bodyPr>
          <a:lstStyle/>
          <a:p>
            <a:r>
              <a:rPr lang="en-US" dirty="0">
                <a:solidFill>
                  <a:srgbClr val="C00000"/>
                </a:solidFill>
                <a:latin typeface="Inter" panose="02000503000000020004" pitchFamily="2" charset="0"/>
                <a:ea typeface="Inter" panose="02000503000000020004" pitchFamily="2" charset="0"/>
              </a:rPr>
              <a:t>POVM</a:t>
            </a:r>
          </a:p>
        </p:txBody>
      </p:sp>
      <p:sp>
        <p:nvSpPr>
          <p:cNvPr id="12" name="Left Brace 11">
            <a:extLst>
              <a:ext uri="{FF2B5EF4-FFF2-40B4-BE49-F238E27FC236}">
                <a16:creationId xmlns:a16="http://schemas.microsoft.com/office/drawing/2014/main" id="{B22A05B0-4917-E7BE-2644-06923EB01B67}"/>
              </a:ext>
            </a:extLst>
          </p:cNvPr>
          <p:cNvSpPr/>
          <p:nvPr/>
        </p:nvSpPr>
        <p:spPr>
          <a:xfrm rot="16200000">
            <a:off x="7802675" y="2419063"/>
            <a:ext cx="236063" cy="563997"/>
          </a:xfrm>
          <a:prstGeom prst="leftBrace">
            <a:avLst/>
          </a:prstGeom>
          <a:ln w="28575">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C00000"/>
              </a:solidFill>
            </a:endParaRPr>
          </a:p>
        </p:txBody>
      </p:sp>
      <p:sp>
        <p:nvSpPr>
          <p:cNvPr id="6" name="Rectangle 5">
            <a:extLst>
              <a:ext uri="{FF2B5EF4-FFF2-40B4-BE49-F238E27FC236}">
                <a16:creationId xmlns:a16="http://schemas.microsoft.com/office/drawing/2014/main" id="{D020DC42-517C-DD1C-E617-655F6BA346BB}"/>
              </a:ext>
            </a:extLst>
          </p:cNvPr>
          <p:cNvSpPr/>
          <p:nvPr/>
        </p:nvSpPr>
        <p:spPr>
          <a:xfrm>
            <a:off x="838200" y="3612574"/>
            <a:ext cx="341246"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5AC7B5D6-FA2B-0D1B-B9A3-A886A9749BE3}"/>
              </a:ext>
            </a:extLst>
          </p:cNvPr>
          <p:cNvSpPr txBox="1">
            <a:spLocks/>
          </p:cNvSpPr>
          <p:nvPr/>
        </p:nvSpPr>
        <p:spPr>
          <a:xfrm>
            <a:off x="8777699" y="2587955"/>
            <a:ext cx="3289881" cy="2235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Integrated periodically-poled lithium niobate OPA</a:t>
            </a:r>
          </a:p>
          <a:p>
            <a:r>
              <a:rPr lang="en-US" sz="2000" dirty="0"/>
              <a:t>18 GHz fast photodetector</a:t>
            </a:r>
          </a:p>
          <a:p>
            <a:r>
              <a:rPr lang="en-US" sz="2000" dirty="0"/>
              <a:t>100 fs pump pulses</a:t>
            </a:r>
          </a:p>
        </p:txBody>
      </p:sp>
    </p:spTree>
    <p:extLst>
      <p:ext uri="{BB962C8B-B14F-4D97-AF65-F5344CB8AC3E}">
        <p14:creationId xmlns:p14="http://schemas.microsoft.com/office/powerpoint/2010/main" val="175964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EA89-B496-E9D8-7882-D7842CA040A0}"/>
              </a:ext>
            </a:extLst>
          </p:cNvPr>
          <p:cNvSpPr>
            <a:spLocks noGrp="1"/>
          </p:cNvSpPr>
          <p:nvPr>
            <p:ph type="title"/>
          </p:nvPr>
        </p:nvSpPr>
        <p:spPr/>
        <p:txBody>
          <a:bodyPr/>
          <a:lstStyle/>
          <a:p>
            <a:r>
              <a:rPr lang="en-US" dirty="0"/>
              <a:t>OPAD performance</a:t>
            </a:r>
          </a:p>
        </p:txBody>
      </p:sp>
      <p:sp>
        <p:nvSpPr>
          <p:cNvPr id="4" name="Slide Number Placeholder 3">
            <a:extLst>
              <a:ext uri="{FF2B5EF4-FFF2-40B4-BE49-F238E27FC236}">
                <a16:creationId xmlns:a16="http://schemas.microsoft.com/office/drawing/2014/main" id="{19B707DA-2DBA-8F04-807F-D3490C961109}"/>
              </a:ext>
            </a:extLst>
          </p:cNvPr>
          <p:cNvSpPr>
            <a:spLocks noGrp="1"/>
          </p:cNvSpPr>
          <p:nvPr>
            <p:ph type="sldNum" sz="quarter" idx="12"/>
          </p:nvPr>
        </p:nvSpPr>
        <p:spPr/>
        <p:txBody>
          <a:bodyPr/>
          <a:lstStyle/>
          <a:p>
            <a:fld id="{9C4EEAC5-7B54-4B41-A635-2D6F8C05C4CD}" type="slidenum">
              <a:rPr lang="en-US" smtClean="0"/>
              <a:t>11</a:t>
            </a:fld>
            <a:endParaRPr lang="en-US"/>
          </a:p>
        </p:txBody>
      </p:sp>
      <p:pic>
        <p:nvPicPr>
          <p:cNvPr id="6" name="Picture 5">
            <a:extLst>
              <a:ext uri="{FF2B5EF4-FFF2-40B4-BE49-F238E27FC236}">
                <a16:creationId xmlns:a16="http://schemas.microsoft.com/office/drawing/2014/main" id="{988A05EE-C05F-20CB-9BAC-1B4D9F8C71CC}"/>
              </a:ext>
            </a:extLst>
          </p:cNvPr>
          <p:cNvPicPr>
            <a:picLocks noChangeAspect="1"/>
          </p:cNvPicPr>
          <p:nvPr/>
        </p:nvPicPr>
        <p:blipFill>
          <a:blip r:embed="rId2"/>
          <a:srcRect l="43709" t="44294" r="29082"/>
          <a:stretch/>
        </p:blipFill>
        <p:spPr>
          <a:xfrm>
            <a:off x="2624933" y="1327722"/>
            <a:ext cx="3881732" cy="4153252"/>
          </a:xfrm>
          <a:prstGeom prst="rect">
            <a:avLst/>
          </a:prstGeom>
        </p:spPr>
      </p:pic>
      <p:pic>
        <p:nvPicPr>
          <p:cNvPr id="8" name="Picture 7" descr="A diagram of a photocurrent&#10;&#10;Description automatically generated">
            <a:extLst>
              <a:ext uri="{FF2B5EF4-FFF2-40B4-BE49-F238E27FC236}">
                <a16:creationId xmlns:a16="http://schemas.microsoft.com/office/drawing/2014/main" id="{1842F0C3-C2A7-CEF5-4BBE-6FB3EA65E387}"/>
              </a:ext>
            </a:extLst>
          </p:cNvPr>
          <p:cNvPicPr>
            <a:picLocks noChangeAspect="1"/>
          </p:cNvPicPr>
          <p:nvPr/>
        </p:nvPicPr>
        <p:blipFill>
          <a:blip r:embed="rId3"/>
          <a:srcRect l="40284" t="47438" r="29127" b="1453"/>
          <a:stretch/>
        </p:blipFill>
        <p:spPr>
          <a:xfrm>
            <a:off x="7823372" y="1824063"/>
            <a:ext cx="3033521" cy="3090716"/>
          </a:xfrm>
          <a:prstGeom prst="rect">
            <a:avLst/>
          </a:prstGeom>
        </p:spPr>
      </p:pic>
      <p:sp>
        <p:nvSpPr>
          <p:cNvPr id="10" name="Right Arrow 9">
            <a:extLst>
              <a:ext uri="{FF2B5EF4-FFF2-40B4-BE49-F238E27FC236}">
                <a16:creationId xmlns:a16="http://schemas.microsoft.com/office/drawing/2014/main" id="{8DAB5C5D-CD0E-57DD-B804-DDC42F60EDF3}"/>
              </a:ext>
            </a:extLst>
          </p:cNvPr>
          <p:cNvSpPr/>
          <p:nvPr/>
        </p:nvSpPr>
        <p:spPr>
          <a:xfrm>
            <a:off x="8248464" y="3874996"/>
            <a:ext cx="443846" cy="337278"/>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1F866D-61AB-2A28-025F-8875345F90E8}"/>
              </a:ext>
            </a:extLst>
          </p:cNvPr>
          <p:cNvSpPr/>
          <p:nvPr/>
        </p:nvSpPr>
        <p:spPr>
          <a:xfrm>
            <a:off x="2415603" y="1391729"/>
            <a:ext cx="502257"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2D5CB5F-975F-2B5C-3F2E-2147D4B69847}"/>
              </a:ext>
            </a:extLst>
          </p:cNvPr>
          <p:cNvSpPr txBox="1"/>
          <p:nvPr/>
        </p:nvSpPr>
        <p:spPr>
          <a:xfrm>
            <a:off x="400691" y="2208944"/>
            <a:ext cx="2398709" cy="1754326"/>
          </a:xfrm>
          <a:prstGeom prst="rect">
            <a:avLst/>
          </a:prstGeom>
          <a:noFill/>
        </p:spPr>
        <p:txBody>
          <a:bodyPr wrap="square" rtlCol="0">
            <a:spAutoFit/>
          </a:bodyPr>
          <a:lstStyle/>
          <a:p>
            <a:r>
              <a:rPr lang="en-US" dirty="0">
                <a:latin typeface="Inter" panose="02000503000000020004" pitchFamily="2" charset="0"/>
                <a:ea typeface="Inter" panose="02000503000000020004" pitchFamily="2" charset="0"/>
              </a:rPr>
              <a:t>Want:</a:t>
            </a:r>
          </a:p>
          <a:p>
            <a:pPr marL="285750" indent="-285750">
              <a:buFontTx/>
              <a:buChar char="-"/>
            </a:pPr>
            <a:r>
              <a:rPr lang="en-US" dirty="0">
                <a:latin typeface="Inter" panose="02000503000000020004" pitchFamily="2" charset="0"/>
                <a:ea typeface="Inter" panose="02000503000000020004" pitchFamily="2" charset="0"/>
              </a:rPr>
              <a:t>High photon detection efficiency</a:t>
            </a:r>
          </a:p>
          <a:p>
            <a:pPr marL="285750" indent="-285750">
              <a:buFontTx/>
              <a:buChar char="-"/>
            </a:pPr>
            <a:r>
              <a:rPr lang="en-US" dirty="0">
                <a:latin typeface="Inter" panose="02000503000000020004" pitchFamily="2" charset="0"/>
                <a:ea typeface="Inter" panose="02000503000000020004" pitchFamily="2" charset="0"/>
              </a:rPr>
              <a:t>Low dark count rate</a:t>
            </a:r>
          </a:p>
        </p:txBody>
      </p:sp>
      <p:sp>
        <p:nvSpPr>
          <p:cNvPr id="13" name="Rectangle 12">
            <a:extLst>
              <a:ext uri="{FF2B5EF4-FFF2-40B4-BE49-F238E27FC236}">
                <a16:creationId xmlns:a16="http://schemas.microsoft.com/office/drawing/2014/main" id="{B3DBC1A6-F0C8-8EDB-0184-A62DC8833AAD}"/>
              </a:ext>
            </a:extLst>
          </p:cNvPr>
          <p:cNvSpPr/>
          <p:nvPr/>
        </p:nvSpPr>
        <p:spPr>
          <a:xfrm>
            <a:off x="7823372" y="1824063"/>
            <a:ext cx="437971" cy="3322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number of numbers and symbols&#10;&#10;Description automatically generated with medium confidence">
            <a:extLst>
              <a:ext uri="{FF2B5EF4-FFF2-40B4-BE49-F238E27FC236}">
                <a16:creationId xmlns:a16="http://schemas.microsoft.com/office/drawing/2014/main" id="{635EA7D8-1435-9294-6C23-B19D8076BBBE}"/>
              </a:ext>
            </a:extLst>
          </p:cNvPr>
          <p:cNvPicPr>
            <a:picLocks noChangeAspect="1"/>
          </p:cNvPicPr>
          <p:nvPr/>
        </p:nvPicPr>
        <p:blipFill>
          <a:blip r:embed="rId4"/>
          <a:stretch>
            <a:fillRect/>
          </a:stretch>
        </p:blipFill>
        <p:spPr>
          <a:xfrm>
            <a:off x="9645233" y="2289061"/>
            <a:ext cx="1117134" cy="895238"/>
          </a:xfrm>
          <a:prstGeom prst="rect">
            <a:avLst/>
          </a:prstGeom>
        </p:spPr>
      </p:pic>
    </p:spTree>
    <p:extLst>
      <p:ext uri="{BB962C8B-B14F-4D97-AF65-F5344CB8AC3E}">
        <p14:creationId xmlns:p14="http://schemas.microsoft.com/office/powerpoint/2010/main" val="47332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1250-0C3B-6589-8C1D-640EE173A56E}"/>
              </a:ext>
            </a:extLst>
          </p:cNvPr>
          <p:cNvSpPr>
            <a:spLocks noGrp="1"/>
          </p:cNvSpPr>
          <p:nvPr>
            <p:ph type="title"/>
          </p:nvPr>
        </p:nvSpPr>
        <p:spPr/>
        <p:txBody>
          <a:bodyPr/>
          <a:lstStyle/>
          <a:p>
            <a:r>
              <a:rPr lang="en-US" dirty="0"/>
              <a:t>OPAD discrete variable performance</a:t>
            </a:r>
          </a:p>
        </p:txBody>
      </p:sp>
      <p:sp>
        <p:nvSpPr>
          <p:cNvPr id="3" name="Content Placeholder 2">
            <a:extLst>
              <a:ext uri="{FF2B5EF4-FFF2-40B4-BE49-F238E27FC236}">
                <a16:creationId xmlns:a16="http://schemas.microsoft.com/office/drawing/2014/main" id="{FD3295CB-1070-5DC0-15A9-5653D181CB75}"/>
              </a:ext>
            </a:extLst>
          </p:cNvPr>
          <p:cNvSpPr>
            <a:spLocks noGrp="1"/>
          </p:cNvSpPr>
          <p:nvPr>
            <p:ph idx="1"/>
          </p:nvPr>
        </p:nvSpPr>
        <p:spPr>
          <a:xfrm>
            <a:off x="679174" y="1630809"/>
            <a:ext cx="4175767" cy="4351338"/>
          </a:xfrm>
        </p:spPr>
        <p:txBody>
          <a:bodyPr>
            <a:normAutofit/>
          </a:bodyPr>
          <a:lstStyle/>
          <a:p>
            <a:r>
              <a:rPr lang="en-US" sz="2000" dirty="0"/>
              <a:t>Start with a Bell state in the Fock basis</a:t>
            </a:r>
          </a:p>
          <a:p>
            <a:endParaRPr lang="en-US" sz="2000" dirty="0"/>
          </a:p>
          <a:p>
            <a:endParaRPr lang="en-US" sz="2000" dirty="0"/>
          </a:p>
          <a:p>
            <a:endParaRPr lang="en-US" sz="2000" dirty="0"/>
          </a:p>
          <a:p>
            <a:endParaRPr lang="en-US" sz="2000" dirty="0"/>
          </a:p>
          <a:p>
            <a:r>
              <a:rPr lang="en-US" sz="2000" dirty="0"/>
              <a:t>High fidelity of other mode with single photon conditioned on click</a:t>
            </a:r>
          </a:p>
          <a:p>
            <a:r>
              <a:rPr lang="en-US" sz="2000" dirty="0"/>
              <a:t>Non-</a:t>
            </a:r>
            <a:r>
              <a:rPr lang="en-US" sz="2000" dirty="0" err="1"/>
              <a:t>Gaussianity</a:t>
            </a:r>
            <a:r>
              <a:rPr lang="en-US" sz="2000" dirty="0"/>
              <a:t> remains</a:t>
            </a:r>
          </a:p>
        </p:txBody>
      </p:sp>
      <p:pic>
        <p:nvPicPr>
          <p:cNvPr id="4" name="Picture 3">
            <a:extLst>
              <a:ext uri="{FF2B5EF4-FFF2-40B4-BE49-F238E27FC236}">
                <a16:creationId xmlns:a16="http://schemas.microsoft.com/office/drawing/2014/main" id="{FCA02845-63C8-B828-245E-AA5F41C87C68}"/>
              </a:ext>
            </a:extLst>
          </p:cNvPr>
          <p:cNvPicPr>
            <a:picLocks noChangeAspect="1"/>
          </p:cNvPicPr>
          <p:nvPr/>
        </p:nvPicPr>
        <p:blipFill>
          <a:blip r:embed="rId2"/>
          <a:srcRect l="71346" t="43529" r="823" b="765"/>
          <a:stretch/>
        </p:blipFill>
        <p:spPr>
          <a:xfrm>
            <a:off x="5936974" y="1244907"/>
            <a:ext cx="4175767" cy="4368186"/>
          </a:xfrm>
          <a:prstGeom prst="rect">
            <a:avLst/>
          </a:prstGeom>
        </p:spPr>
      </p:pic>
      <p:sp>
        <p:nvSpPr>
          <p:cNvPr id="5" name="Rectangle 4">
            <a:extLst>
              <a:ext uri="{FF2B5EF4-FFF2-40B4-BE49-F238E27FC236}">
                <a16:creationId xmlns:a16="http://schemas.microsoft.com/office/drawing/2014/main" id="{214B496A-92D0-8750-A753-213882C2A602}"/>
              </a:ext>
            </a:extLst>
          </p:cNvPr>
          <p:cNvSpPr/>
          <p:nvPr/>
        </p:nvSpPr>
        <p:spPr>
          <a:xfrm>
            <a:off x="5941487" y="1444294"/>
            <a:ext cx="378772" cy="4072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Why every maximally entangled state is secretly a Bell state">
            <a:extLst>
              <a:ext uri="{FF2B5EF4-FFF2-40B4-BE49-F238E27FC236}">
                <a16:creationId xmlns:a16="http://schemas.microsoft.com/office/drawing/2014/main" id="{D0D674F5-6445-3F74-CB24-D7AB4A484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14"/>
          <a:stretch/>
        </p:blipFill>
        <p:spPr bwMode="auto">
          <a:xfrm>
            <a:off x="1220612" y="2392025"/>
            <a:ext cx="2943575" cy="114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62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1F317-9651-1AE9-7A31-843917103E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7104A2-D0FD-EA52-444F-617F1748AFFF}"/>
              </a:ext>
            </a:extLst>
          </p:cNvPr>
          <p:cNvSpPr>
            <a:spLocks noGrp="1"/>
          </p:cNvSpPr>
          <p:nvPr>
            <p:ph type="title"/>
          </p:nvPr>
        </p:nvSpPr>
        <p:spPr/>
        <p:txBody>
          <a:bodyPr/>
          <a:lstStyle/>
          <a:p>
            <a:r>
              <a:rPr lang="en-US" dirty="0"/>
              <a:t>Photon detection using an optical parametric amplifier – pump homodyne</a:t>
            </a:r>
          </a:p>
        </p:txBody>
      </p:sp>
      <p:sp>
        <p:nvSpPr>
          <p:cNvPr id="8" name="Slide Number Placeholder 7">
            <a:extLst>
              <a:ext uri="{FF2B5EF4-FFF2-40B4-BE49-F238E27FC236}">
                <a16:creationId xmlns:a16="http://schemas.microsoft.com/office/drawing/2014/main" id="{B15B4AD3-DE10-354A-6647-45F892301B4C}"/>
              </a:ext>
            </a:extLst>
          </p:cNvPr>
          <p:cNvSpPr>
            <a:spLocks noGrp="1"/>
          </p:cNvSpPr>
          <p:nvPr>
            <p:ph type="sldNum" sz="quarter" idx="12"/>
          </p:nvPr>
        </p:nvSpPr>
        <p:spPr/>
        <p:txBody>
          <a:bodyPr/>
          <a:lstStyle/>
          <a:p>
            <a:fld id="{9C4EEAC5-7B54-4B41-A635-2D6F8C05C4CD}" type="slidenum">
              <a:rPr lang="en-US" smtClean="0"/>
              <a:t>13</a:t>
            </a:fld>
            <a:endParaRPr lang="en-US"/>
          </a:p>
        </p:txBody>
      </p:sp>
      <p:sp>
        <p:nvSpPr>
          <p:cNvPr id="10" name="Rectangle 9">
            <a:extLst>
              <a:ext uri="{FF2B5EF4-FFF2-40B4-BE49-F238E27FC236}">
                <a16:creationId xmlns:a16="http://schemas.microsoft.com/office/drawing/2014/main" id="{2AC35D0B-D247-08D1-5C6E-D0B08E77B6FD}"/>
              </a:ext>
            </a:extLst>
          </p:cNvPr>
          <p:cNvSpPr/>
          <p:nvPr/>
        </p:nvSpPr>
        <p:spPr>
          <a:xfrm>
            <a:off x="9558157" y="2006469"/>
            <a:ext cx="1449636" cy="694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86DBA6-9CB3-56ED-9F6F-64D2F99D965D}"/>
              </a:ext>
            </a:extLst>
          </p:cNvPr>
          <p:cNvSpPr/>
          <p:nvPr/>
        </p:nvSpPr>
        <p:spPr>
          <a:xfrm>
            <a:off x="2165993" y="1706971"/>
            <a:ext cx="341246"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724125B-8ACD-D638-0890-DA86BF43A0C6}"/>
              </a:ext>
            </a:extLst>
          </p:cNvPr>
          <p:cNvSpPr/>
          <p:nvPr/>
        </p:nvSpPr>
        <p:spPr>
          <a:xfrm>
            <a:off x="7989696" y="1605362"/>
            <a:ext cx="341246"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38ECF69-9F63-7B51-F23F-D68E1CFB7C28}"/>
              </a:ext>
            </a:extLst>
          </p:cNvPr>
          <p:cNvSpPr/>
          <p:nvPr/>
        </p:nvSpPr>
        <p:spPr>
          <a:xfrm>
            <a:off x="8083121" y="3523916"/>
            <a:ext cx="341246"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990BF35A-EDF9-B6BC-CCAD-3B66D6727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942" y="2177656"/>
            <a:ext cx="2692519" cy="26925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8D152FE-F1FA-2150-80B0-338CBD015E14}"/>
              </a:ext>
            </a:extLst>
          </p:cNvPr>
          <p:cNvSpPr txBox="1"/>
          <p:nvPr/>
        </p:nvSpPr>
        <p:spPr>
          <a:xfrm>
            <a:off x="8083121" y="1444891"/>
            <a:ext cx="3767634" cy="646331"/>
          </a:xfrm>
          <a:prstGeom prst="rect">
            <a:avLst/>
          </a:prstGeom>
          <a:noFill/>
        </p:spPr>
        <p:txBody>
          <a:bodyPr wrap="square" rtlCol="0">
            <a:spAutoFit/>
          </a:bodyPr>
          <a:lstStyle/>
          <a:p>
            <a:r>
              <a:rPr lang="en-US" dirty="0">
                <a:latin typeface="Inter" panose="02000503000000020004" pitchFamily="2" charset="0"/>
                <a:ea typeface="Inter" panose="02000503000000020004" pitchFamily="2" charset="0"/>
              </a:rPr>
              <a:t>QND measurement using homodyne on depleted pump:</a:t>
            </a:r>
          </a:p>
        </p:txBody>
      </p:sp>
      <p:pic>
        <p:nvPicPr>
          <p:cNvPr id="15" name="Graphic 14">
            <a:extLst>
              <a:ext uri="{FF2B5EF4-FFF2-40B4-BE49-F238E27FC236}">
                <a16:creationId xmlns:a16="http://schemas.microsoft.com/office/drawing/2014/main" id="{3D99E544-D89E-0DA0-A009-C96CC3D87512}"/>
              </a:ext>
            </a:extLst>
          </p:cNvPr>
          <p:cNvPicPr>
            <a:picLocks noChangeAspect="1"/>
          </p:cNvPicPr>
          <p:nvPr/>
        </p:nvPicPr>
        <p:blipFill>
          <a:blip r:embed="rId4">
            <a:extLst>
              <a:ext uri="{96DAC541-7B7A-43D3-8B79-37D633B846F1}">
                <asvg:svgBlip xmlns:asvg="http://schemas.microsoft.com/office/drawing/2016/SVG/main" r:embed="rId5"/>
              </a:ext>
            </a:extLst>
          </a:blip>
          <a:srcRect l="8628" t="2814" r="8664" b="64950"/>
          <a:stretch/>
        </p:blipFill>
        <p:spPr>
          <a:xfrm>
            <a:off x="931006" y="1513788"/>
            <a:ext cx="6160535" cy="2431159"/>
          </a:xfrm>
          <a:prstGeom prst="rect">
            <a:avLst/>
          </a:prstGeom>
        </p:spPr>
      </p:pic>
      <p:sp>
        <p:nvSpPr>
          <p:cNvPr id="14" name="TextBox 13">
            <a:extLst>
              <a:ext uri="{FF2B5EF4-FFF2-40B4-BE49-F238E27FC236}">
                <a16:creationId xmlns:a16="http://schemas.microsoft.com/office/drawing/2014/main" id="{2BE3DF1F-5FDC-080B-437A-B2406F38A981}"/>
              </a:ext>
            </a:extLst>
          </p:cNvPr>
          <p:cNvSpPr txBox="1"/>
          <p:nvPr/>
        </p:nvSpPr>
        <p:spPr>
          <a:xfrm>
            <a:off x="8319787" y="5113676"/>
            <a:ext cx="3034013" cy="523220"/>
          </a:xfrm>
          <a:prstGeom prst="rect">
            <a:avLst/>
          </a:prstGeom>
          <a:noFill/>
        </p:spPr>
        <p:txBody>
          <a:bodyPr wrap="square" rtlCol="0">
            <a:spAutoFit/>
          </a:bodyPr>
          <a:lstStyle/>
          <a:p>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R. </a:t>
            </a:r>
            <a:r>
              <a:rPr lang="en-US" sz="1400" dirty="0" err="1">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Yanagimoto</a:t>
            </a:r>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 et al., </a:t>
            </a:r>
            <a:r>
              <a:rPr lang="en-US" sz="1400" i="1"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PRX Quantum </a:t>
            </a:r>
            <a:r>
              <a:rPr lang="en-US" sz="1400" b="1"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4,</a:t>
            </a:r>
            <a:r>
              <a:rPr lang="en-US" sz="1400" i="1"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 </a:t>
            </a:r>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010333 (2023)</a:t>
            </a:r>
          </a:p>
        </p:txBody>
      </p:sp>
      <p:sp>
        <p:nvSpPr>
          <p:cNvPr id="9" name="TextBox 8">
            <a:extLst>
              <a:ext uri="{FF2B5EF4-FFF2-40B4-BE49-F238E27FC236}">
                <a16:creationId xmlns:a16="http://schemas.microsoft.com/office/drawing/2014/main" id="{D7AD3188-82B9-7C8E-56FD-3B42518923E2}"/>
              </a:ext>
            </a:extLst>
          </p:cNvPr>
          <p:cNvSpPr txBox="1"/>
          <p:nvPr/>
        </p:nvSpPr>
        <p:spPr>
          <a:xfrm>
            <a:off x="717165" y="4223945"/>
            <a:ext cx="6287787"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Inter" panose="02000503000000020004" pitchFamily="2" charset="0"/>
                <a:ea typeface="Inter" panose="02000503000000020004" pitchFamily="2" charset="0"/>
              </a:rPr>
              <a:t>Large nonlinearity-to-loss ratio (g/</a:t>
            </a:r>
            <a:r>
              <a:rPr lang="el-GR" dirty="0">
                <a:latin typeface="Inter" panose="02000503000000020004" pitchFamily="2" charset="0"/>
                <a:ea typeface="Inter" panose="02000503000000020004" pitchFamily="2" charset="0"/>
              </a:rPr>
              <a:t>κ</a:t>
            </a:r>
            <a:r>
              <a:rPr lang="en-US" dirty="0">
                <a:latin typeface="Inter" panose="02000503000000020004" pitchFamily="2" charset="0"/>
                <a:ea typeface="Inter" panose="02000503000000020004" pitchFamily="2" charset="0"/>
              </a:rPr>
              <a:t>) leads to pump-signal entanglement</a:t>
            </a:r>
          </a:p>
          <a:p>
            <a:pPr marL="285750" indent="-285750">
              <a:buFont typeface="Arial" panose="020B0604020202020204" pitchFamily="34" charset="0"/>
              <a:buChar char="•"/>
            </a:pPr>
            <a:r>
              <a:rPr lang="en-US" dirty="0">
                <a:latin typeface="Inter" panose="02000503000000020004" pitchFamily="2" charset="0"/>
                <a:ea typeface="Inter" panose="02000503000000020004" pitchFamily="2" charset="0"/>
              </a:rPr>
              <a:t>Homodyne measurement of pump projects signal onto squeezed Fock basis</a:t>
            </a:r>
          </a:p>
        </p:txBody>
      </p:sp>
    </p:spTree>
    <p:extLst>
      <p:ext uri="{BB962C8B-B14F-4D97-AF65-F5344CB8AC3E}">
        <p14:creationId xmlns:p14="http://schemas.microsoft.com/office/powerpoint/2010/main" val="1064495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A72F-DB9A-7040-98AF-4387E0DBAA43}"/>
            </a:ext>
          </a:extLst>
        </p:cNvPr>
        <p:cNvGrpSpPr/>
        <p:nvPr/>
      </p:nvGrpSpPr>
      <p:grpSpPr>
        <a:xfrm>
          <a:off x="0" y="0"/>
          <a:ext cx="0" cy="0"/>
          <a:chOff x="0" y="0"/>
          <a:chExt cx="0" cy="0"/>
        </a:xfrm>
      </p:grpSpPr>
      <p:pic>
        <p:nvPicPr>
          <p:cNvPr id="11" name="Graphic 10">
            <a:extLst>
              <a:ext uri="{FF2B5EF4-FFF2-40B4-BE49-F238E27FC236}">
                <a16:creationId xmlns:a16="http://schemas.microsoft.com/office/drawing/2014/main" id="{B54FC12E-4E17-39DE-3551-E5579468A2B1}"/>
              </a:ext>
            </a:extLst>
          </p:cNvPr>
          <p:cNvPicPr>
            <a:picLocks noChangeAspect="1"/>
          </p:cNvPicPr>
          <p:nvPr/>
        </p:nvPicPr>
        <p:blipFill>
          <a:blip r:embed="rId3">
            <a:extLst>
              <a:ext uri="{96DAC541-7B7A-43D3-8B79-37D633B846F1}">
                <asvg:svgBlip xmlns:asvg="http://schemas.microsoft.com/office/drawing/2016/SVG/main" r:embed="rId4"/>
              </a:ext>
            </a:extLst>
          </a:blip>
          <a:srcRect l="45084" t="68773" r="9136" b="751"/>
          <a:stretch/>
        </p:blipFill>
        <p:spPr>
          <a:xfrm>
            <a:off x="8016901" y="3895542"/>
            <a:ext cx="3177873" cy="2142051"/>
          </a:xfrm>
          <a:prstGeom prst="rect">
            <a:avLst/>
          </a:prstGeom>
        </p:spPr>
      </p:pic>
      <p:sp>
        <p:nvSpPr>
          <p:cNvPr id="2" name="Title 1">
            <a:extLst>
              <a:ext uri="{FF2B5EF4-FFF2-40B4-BE49-F238E27FC236}">
                <a16:creationId xmlns:a16="http://schemas.microsoft.com/office/drawing/2014/main" id="{05672E9D-32C7-4E71-46D2-0CEE4831F0D6}"/>
              </a:ext>
            </a:extLst>
          </p:cNvPr>
          <p:cNvSpPr>
            <a:spLocks noGrp="1"/>
          </p:cNvSpPr>
          <p:nvPr>
            <p:ph type="title"/>
          </p:nvPr>
        </p:nvSpPr>
        <p:spPr/>
        <p:txBody>
          <a:bodyPr/>
          <a:lstStyle/>
          <a:p>
            <a:r>
              <a:rPr lang="en-US" dirty="0"/>
              <a:t>Photon detection using an optical parametric amplifier – pump homodyne</a:t>
            </a:r>
          </a:p>
        </p:txBody>
      </p:sp>
      <p:sp>
        <p:nvSpPr>
          <p:cNvPr id="8" name="Slide Number Placeholder 7">
            <a:extLst>
              <a:ext uri="{FF2B5EF4-FFF2-40B4-BE49-F238E27FC236}">
                <a16:creationId xmlns:a16="http://schemas.microsoft.com/office/drawing/2014/main" id="{E41EF885-4438-D2B9-7855-488B249F4D4D}"/>
              </a:ext>
            </a:extLst>
          </p:cNvPr>
          <p:cNvSpPr>
            <a:spLocks noGrp="1"/>
          </p:cNvSpPr>
          <p:nvPr>
            <p:ph type="sldNum" sz="quarter" idx="12"/>
          </p:nvPr>
        </p:nvSpPr>
        <p:spPr/>
        <p:txBody>
          <a:bodyPr/>
          <a:lstStyle/>
          <a:p>
            <a:fld id="{9C4EEAC5-7B54-4B41-A635-2D6F8C05C4CD}" type="slidenum">
              <a:rPr lang="en-US" smtClean="0"/>
              <a:t>14</a:t>
            </a:fld>
            <a:endParaRPr lang="en-US"/>
          </a:p>
        </p:txBody>
      </p:sp>
      <p:pic>
        <p:nvPicPr>
          <p:cNvPr id="6" name="Graphic 5">
            <a:extLst>
              <a:ext uri="{FF2B5EF4-FFF2-40B4-BE49-F238E27FC236}">
                <a16:creationId xmlns:a16="http://schemas.microsoft.com/office/drawing/2014/main" id="{80BD03DD-C087-7CCE-3560-1F98CB130E47}"/>
              </a:ext>
            </a:extLst>
          </p:cNvPr>
          <p:cNvPicPr>
            <a:picLocks noChangeAspect="1"/>
          </p:cNvPicPr>
          <p:nvPr/>
        </p:nvPicPr>
        <p:blipFill>
          <a:blip r:embed="rId3">
            <a:extLst>
              <a:ext uri="{96DAC541-7B7A-43D3-8B79-37D633B846F1}">
                <asvg:svgBlip xmlns:asvg="http://schemas.microsoft.com/office/drawing/2016/SVG/main" r:embed="rId4"/>
              </a:ext>
            </a:extLst>
          </a:blip>
          <a:srcRect l="45084" t="39353" r="9136" b="32643"/>
          <a:stretch/>
        </p:blipFill>
        <p:spPr>
          <a:xfrm>
            <a:off x="8083121" y="1698276"/>
            <a:ext cx="3177873" cy="1968237"/>
          </a:xfrm>
          <a:prstGeom prst="rect">
            <a:avLst/>
          </a:prstGeom>
        </p:spPr>
      </p:pic>
      <p:sp>
        <p:nvSpPr>
          <p:cNvPr id="10" name="Rectangle 9">
            <a:extLst>
              <a:ext uri="{FF2B5EF4-FFF2-40B4-BE49-F238E27FC236}">
                <a16:creationId xmlns:a16="http://schemas.microsoft.com/office/drawing/2014/main" id="{0D5B6672-8808-DBE5-59FF-03E2427D8787}"/>
              </a:ext>
            </a:extLst>
          </p:cNvPr>
          <p:cNvSpPr/>
          <p:nvPr/>
        </p:nvSpPr>
        <p:spPr>
          <a:xfrm>
            <a:off x="9558157" y="2006469"/>
            <a:ext cx="1449636" cy="694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54DA95D-804F-8365-06D3-CE655256C3D0}"/>
              </a:ext>
            </a:extLst>
          </p:cNvPr>
          <p:cNvSpPr/>
          <p:nvPr/>
        </p:nvSpPr>
        <p:spPr>
          <a:xfrm>
            <a:off x="2165993" y="1706971"/>
            <a:ext cx="341246"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47721A-04A3-379C-7FB3-8F514E888ADE}"/>
              </a:ext>
            </a:extLst>
          </p:cNvPr>
          <p:cNvSpPr/>
          <p:nvPr/>
        </p:nvSpPr>
        <p:spPr>
          <a:xfrm>
            <a:off x="7989696" y="1605362"/>
            <a:ext cx="341246"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32C331B-4424-CBB7-2EBB-300E7D1669B0}"/>
              </a:ext>
            </a:extLst>
          </p:cNvPr>
          <p:cNvSpPr/>
          <p:nvPr/>
        </p:nvSpPr>
        <p:spPr>
          <a:xfrm>
            <a:off x="8083121" y="3523916"/>
            <a:ext cx="341246"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38A75CE6-BD5C-3253-1DDF-D1DD62FC1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82" y="4194095"/>
            <a:ext cx="1730296" cy="17302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EBCCBB7-B4D8-5CD8-F1F6-5CC024C1979E}"/>
              </a:ext>
            </a:extLst>
          </p:cNvPr>
          <p:cNvSpPr txBox="1"/>
          <p:nvPr/>
        </p:nvSpPr>
        <p:spPr>
          <a:xfrm>
            <a:off x="1205929" y="4382695"/>
            <a:ext cx="2261374" cy="923330"/>
          </a:xfrm>
          <a:prstGeom prst="rect">
            <a:avLst/>
          </a:prstGeom>
          <a:noFill/>
        </p:spPr>
        <p:txBody>
          <a:bodyPr wrap="square" rtlCol="0">
            <a:spAutoFit/>
          </a:bodyPr>
          <a:lstStyle/>
          <a:p>
            <a:r>
              <a:rPr lang="en-US" dirty="0">
                <a:latin typeface="Inter" panose="02000503000000020004" pitchFamily="2" charset="0"/>
                <a:ea typeface="Inter" panose="02000503000000020004" pitchFamily="2" charset="0"/>
              </a:rPr>
              <a:t>QND measurement using homodyne on depleted pump:</a:t>
            </a:r>
          </a:p>
        </p:txBody>
      </p:sp>
      <p:pic>
        <p:nvPicPr>
          <p:cNvPr id="15" name="Graphic 14">
            <a:extLst>
              <a:ext uri="{FF2B5EF4-FFF2-40B4-BE49-F238E27FC236}">
                <a16:creationId xmlns:a16="http://schemas.microsoft.com/office/drawing/2014/main" id="{C9836F85-86AC-1768-0CE1-634E1C19B237}"/>
              </a:ext>
            </a:extLst>
          </p:cNvPr>
          <p:cNvPicPr>
            <a:picLocks noChangeAspect="1"/>
          </p:cNvPicPr>
          <p:nvPr/>
        </p:nvPicPr>
        <p:blipFill>
          <a:blip r:embed="rId3">
            <a:extLst>
              <a:ext uri="{96DAC541-7B7A-43D3-8B79-37D633B846F1}">
                <asvg:svgBlip xmlns:asvg="http://schemas.microsoft.com/office/drawing/2016/SVG/main" r:embed="rId4"/>
              </a:ext>
            </a:extLst>
          </a:blip>
          <a:srcRect l="8628" t="2814" r="8664" b="64950"/>
          <a:stretch/>
        </p:blipFill>
        <p:spPr>
          <a:xfrm>
            <a:off x="931006" y="1513788"/>
            <a:ext cx="6160535" cy="2431159"/>
          </a:xfrm>
          <a:prstGeom prst="rect">
            <a:avLst/>
          </a:prstGeom>
        </p:spPr>
      </p:pic>
      <p:sp>
        <p:nvSpPr>
          <p:cNvPr id="14" name="TextBox 13">
            <a:extLst>
              <a:ext uri="{FF2B5EF4-FFF2-40B4-BE49-F238E27FC236}">
                <a16:creationId xmlns:a16="http://schemas.microsoft.com/office/drawing/2014/main" id="{28853280-2927-8020-5F24-C308A6F1EA55}"/>
              </a:ext>
            </a:extLst>
          </p:cNvPr>
          <p:cNvSpPr txBox="1"/>
          <p:nvPr/>
        </p:nvSpPr>
        <p:spPr>
          <a:xfrm>
            <a:off x="1205929" y="5398816"/>
            <a:ext cx="3034013" cy="523220"/>
          </a:xfrm>
          <a:prstGeom prst="rect">
            <a:avLst/>
          </a:prstGeom>
          <a:noFill/>
        </p:spPr>
        <p:txBody>
          <a:bodyPr wrap="square" rtlCol="0">
            <a:spAutoFit/>
          </a:bodyPr>
          <a:lstStyle/>
          <a:p>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R. </a:t>
            </a:r>
            <a:r>
              <a:rPr lang="en-US" sz="1400" dirty="0" err="1">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Yanagimoto</a:t>
            </a:r>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 et al., </a:t>
            </a:r>
            <a:r>
              <a:rPr lang="en-US" sz="1400" i="1"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PRX Quantum </a:t>
            </a:r>
            <a:r>
              <a:rPr lang="en-US" sz="1400" b="1"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4,</a:t>
            </a:r>
            <a:r>
              <a:rPr lang="en-US" sz="1400" i="1"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 </a:t>
            </a:r>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010333 (2023)</a:t>
            </a:r>
          </a:p>
        </p:txBody>
      </p:sp>
      <p:sp>
        <p:nvSpPr>
          <p:cNvPr id="7" name="TextBox 6">
            <a:extLst>
              <a:ext uri="{FF2B5EF4-FFF2-40B4-BE49-F238E27FC236}">
                <a16:creationId xmlns:a16="http://schemas.microsoft.com/office/drawing/2014/main" id="{0CD9025A-CF9E-E25C-6895-0489856D920F}"/>
              </a:ext>
            </a:extLst>
          </p:cNvPr>
          <p:cNvSpPr txBox="1"/>
          <p:nvPr/>
        </p:nvSpPr>
        <p:spPr>
          <a:xfrm>
            <a:off x="8175927" y="1296122"/>
            <a:ext cx="3177873" cy="369332"/>
          </a:xfrm>
          <a:prstGeom prst="rect">
            <a:avLst/>
          </a:prstGeom>
          <a:noFill/>
        </p:spPr>
        <p:txBody>
          <a:bodyPr wrap="square" rtlCol="0">
            <a:spAutoFit/>
          </a:bodyPr>
          <a:lstStyle/>
          <a:p>
            <a:r>
              <a:rPr lang="en-US" dirty="0">
                <a:latin typeface="Inter" panose="02000503000000020004" pitchFamily="2" charset="0"/>
                <a:ea typeface="Inter" panose="02000503000000020004" pitchFamily="2" charset="0"/>
              </a:rPr>
              <a:t>Pump Homodyne Detection</a:t>
            </a:r>
          </a:p>
        </p:txBody>
      </p:sp>
    </p:spTree>
    <p:extLst>
      <p:ext uri="{BB962C8B-B14F-4D97-AF65-F5344CB8AC3E}">
        <p14:creationId xmlns:p14="http://schemas.microsoft.com/office/powerpoint/2010/main" val="1603170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787A4-03CE-EACF-2768-1EF9566812EB}"/>
              </a:ext>
            </a:extLst>
          </p:cNvPr>
          <p:cNvSpPr>
            <a:spLocks noGrp="1"/>
          </p:cNvSpPr>
          <p:nvPr>
            <p:ph type="title"/>
          </p:nvPr>
        </p:nvSpPr>
        <p:spPr/>
        <p:txBody>
          <a:bodyPr/>
          <a:lstStyle/>
          <a:p>
            <a:r>
              <a:rPr lang="en-US" dirty="0"/>
              <a:t>Schrodinger’s cat through pump homodyne OPAD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7986874-E5A1-0813-D282-D01FF020CEEF}"/>
                  </a:ext>
                </a:extLst>
              </p:cNvPr>
              <p:cNvSpPr>
                <a:spLocks noGrp="1"/>
              </p:cNvSpPr>
              <p:nvPr>
                <p:ph idx="1"/>
              </p:nvPr>
            </p:nvSpPr>
            <p:spPr>
              <a:xfrm>
                <a:off x="6096000" y="1471051"/>
                <a:ext cx="5191906" cy="4780662"/>
              </a:xfrm>
            </p:spPr>
            <p:txBody>
              <a:bodyPr>
                <a:normAutofit/>
              </a:bodyPr>
              <a:lstStyle/>
              <a:p>
                <a:r>
                  <a:rPr lang="en-US" sz="2000" dirty="0"/>
                  <a:t>With g/</a:t>
                </a:r>
                <a:r>
                  <a:rPr lang="el-GR" sz="2000" dirty="0"/>
                  <a:t>κ</a:t>
                </a:r>
                <a:r>
                  <a:rPr lang="en-US" sz="2000" dirty="0"/>
                  <a:t> ~ ¼, </a:t>
                </a:r>
                <a:r>
                  <a:rPr lang="en-US" sz="2000" b="1" dirty="0"/>
                  <a:t>non-Gaussian behavior </a:t>
                </a:r>
                <a:r>
                  <a:rPr lang="en-US" sz="2000" dirty="0"/>
                  <a:t>arises</a:t>
                </a:r>
              </a:p>
              <a:p>
                <a:r>
                  <a:rPr lang="en-US" sz="2000" dirty="0"/>
                  <a:t>Fidelity with photon-subtracted squeezed-state: 0.96</a:t>
                </a:r>
              </a:p>
              <a:p>
                <a:pPr marL="0" indent="0">
                  <a:buNone/>
                </a:pPr>
                <a:endParaRPr lang="en-US" sz="2000" dirty="0"/>
              </a:p>
              <a:p>
                <a:r>
                  <a:rPr lang="en-US" sz="2000" dirty="0"/>
                  <a:t>Our g/</a:t>
                </a:r>
                <a:r>
                  <a:rPr lang="el-GR" sz="2000" dirty="0"/>
                  <a:t>κ</a:t>
                </a:r>
                <a:r>
                  <a:rPr lang="en-US" sz="2000" dirty="0"/>
                  <a:t>: 0.0033</a:t>
                </a:r>
              </a:p>
              <a:p>
                <a:pPr lvl="1"/>
                <a:r>
                  <a:rPr lang="en-US" sz="2000" dirty="0"/>
                  <a:t>Multimode effects</a:t>
                </a:r>
              </a:p>
              <a:p>
                <a:pPr lvl="1"/>
                <a:r>
                  <a:rPr lang="en-US" sz="2000" dirty="0"/>
                  <a:t>Material loss</a:t>
                </a:r>
              </a:p>
              <a:p>
                <a:r>
                  <a:rPr lang="en-US" sz="2000" dirty="0"/>
                  <a:t>g/</a:t>
                </a:r>
                <a:r>
                  <a:rPr lang="en-US" sz="2000" dirty="0" err="1"/>
                  <a:t>κ</a:t>
                </a:r>
                <a:r>
                  <a:rPr lang="en-US" sz="2000" dirty="0"/>
                  <a:t> ~ 0.01 achieved on TFLN </a:t>
                </a:r>
                <a:r>
                  <a:rPr lang="en-US" sz="1600" dirty="0"/>
                  <a:t>(J. Lu et al. </a:t>
                </a:r>
                <a:r>
                  <a:rPr lang="en-US" sz="1600" i="1" dirty="0"/>
                  <a:t>Optica</a:t>
                </a:r>
                <a:r>
                  <a:rPr lang="en-US" sz="1600" dirty="0"/>
                  <a:t> </a:t>
                </a:r>
                <a:r>
                  <a:rPr lang="en-US" sz="1600" b="1" dirty="0"/>
                  <a:t>7</a:t>
                </a:r>
                <a:r>
                  <a:rPr lang="en-US" sz="1600" dirty="0"/>
                  <a:t>, 1654–1659 (2020))</a:t>
                </a:r>
              </a:p>
              <a:p>
                <a:pPr lvl="1"/>
                <a:r>
                  <a:rPr lang="en-US" sz="2000" dirty="0"/>
                  <a:t>Lower sidewall roughness</a:t>
                </a:r>
              </a:p>
              <a:p>
                <a:pPr lvl="1"/>
                <a:r>
                  <a:rPr lang="en-US" sz="2000" dirty="0"/>
                  <a:t>Shorter pulses: g ∝ </a:t>
                </a:r>
                <a:r>
                  <a:rPr lang="en-US" sz="2000" dirty="0">
                    <a:latin typeface="Cambria Math" panose="02040503050406030204" pitchFamily="18" charset="0"/>
                    <a:ea typeface="Cambria Math" panose="02040503050406030204" pitchFamily="18" charset="0"/>
                  </a:rPr>
                  <a:t>1</a:t>
                </a:r>
                <a:r>
                  <a:rPr lang="en-US" sz="2000" dirty="0"/>
                  <a:t>/</a:t>
                </a:r>
                <a14:m>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𝑉</m:t>
                        </m:r>
                      </m:e>
                    </m:rad>
                    <m:r>
                      <a:rPr lang="en-US" sz="2000" b="0" i="1" smtClean="0">
                        <a:latin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∝1/</m:t>
                    </m:r>
                    <m:rad>
                      <m:radPr>
                        <m:degHide m:val="on"/>
                        <m:ctrlPr>
                          <a:rPr lang="en-US" sz="2000" b="0" i="1" smtClean="0">
                            <a:latin typeface="Cambria Math" panose="02040503050406030204" pitchFamily="18" charset="0"/>
                            <a:ea typeface="Cambria Math" panose="02040503050406030204" pitchFamily="18" charset="0"/>
                          </a:rPr>
                        </m:ctrlPr>
                      </m:radPr>
                      <m:deg/>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𝑡</m:t>
                            </m:r>
                          </m:e>
                          <m:sub>
                            <m:r>
                              <a:rPr lang="en-US" sz="2000" b="0" i="1" smtClean="0">
                                <a:latin typeface="Cambria Math" panose="02040503050406030204" pitchFamily="18" charset="0"/>
                                <a:ea typeface="Cambria Math" panose="02040503050406030204" pitchFamily="18" charset="0"/>
                              </a:rPr>
                              <m:t>𝑝</m:t>
                            </m:r>
                          </m:sub>
                        </m:sSub>
                      </m:e>
                    </m:rad>
                  </m:oMath>
                </a14:m>
                <a:endParaRPr lang="en-US" sz="2000" dirty="0"/>
              </a:p>
              <a:p>
                <a:endParaRPr lang="en-US" sz="1800" dirty="0"/>
              </a:p>
              <a:p>
                <a:endParaRPr lang="en-US" sz="2000" dirty="0"/>
              </a:p>
            </p:txBody>
          </p:sp>
        </mc:Choice>
        <mc:Fallback>
          <p:sp>
            <p:nvSpPr>
              <p:cNvPr id="3" name="Content Placeholder 2">
                <a:extLst>
                  <a:ext uri="{FF2B5EF4-FFF2-40B4-BE49-F238E27FC236}">
                    <a16:creationId xmlns:a16="http://schemas.microsoft.com/office/drawing/2014/main" id="{17986874-E5A1-0813-D282-D01FF020CEEF}"/>
                  </a:ext>
                </a:extLst>
              </p:cNvPr>
              <p:cNvSpPr>
                <a:spLocks noGrp="1" noRot="1" noChangeAspect="1" noMove="1" noResize="1" noEditPoints="1" noAdjustHandles="1" noChangeArrowheads="1" noChangeShapeType="1" noTextEdit="1"/>
              </p:cNvSpPr>
              <p:nvPr>
                <p:ph idx="1"/>
              </p:nvPr>
            </p:nvSpPr>
            <p:spPr>
              <a:xfrm>
                <a:off x="6096000" y="1471051"/>
                <a:ext cx="5191906" cy="4780662"/>
              </a:xfrm>
              <a:blipFill>
                <a:blip r:embed="rId2"/>
                <a:stretch>
                  <a:fillRect l="-1222" t="-1058" b="-555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522B2B4-95CD-DF87-D020-DD469DDB0559}"/>
              </a:ext>
            </a:extLst>
          </p:cNvPr>
          <p:cNvSpPr>
            <a:spLocks noGrp="1"/>
          </p:cNvSpPr>
          <p:nvPr>
            <p:ph type="sldNum" sz="quarter" idx="12"/>
          </p:nvPr>
        </p:nvSpPr>
        <p:spPr/>
        <p:txBody>
          <a:bodyPr/>
          <a:lstStyle/>
          <a:p>
            <a:fld id="{9C4EEAC5-7B54-4B41-A635-2D6F8C05C4CD}" type="slidenum">
              <a:rPr lang="en-US" smtClean="0"/>
              <a:t>15</a:t>
            </a:fld>
            <a:endParaRPr lang="en-US"/>
          </a:p>
        </p:txBody>
      </p:sp>
      <p:pic>
        <p:nvPicPr>
          <p:cNvPr id="7" name="Picture 6">
            <a:extLst>
              <a:ext uri="{FF2B5EF4-FFF2-40B4-BE49-F238E27FC236}">
                <a16:creationId xmlns:a16="http://schemas.microsoft.com/office/drawing/2014/main" id="{7CB9EE3B-9F5F-4002-A344-564641CA7CDC}"/>
              </a:ext>
            </a:extLst>
          </p:cNvPr>
          <p:cNvPicPr>
            <a:picLocks noChangeAspect="1"/>
          </p:cNvPicPr>
          <p:nvPr/>
        </p:nvPicPr>
        <p:blipFill>
          <a:blip r:embed="rId3"/>
          <a:srcRect l="6984" t="2714" b="46294"/>
          <a:stretch/>
        </p:blipFill>
        <p:spPr>
          <a:xfrm>
            <a:off x="628202" y="1421886"/>
            <a:ext cx="5120118" cy="2564190"/>
          </a:xfrm>
          <a:prstGeom prst="rect">
            <a:avLst/>
          </a:prstGeom>
        </p:spPr>
      </p:pic>
      <p:pic>
        <p:nvPicPr>
          <p:cNvPr id="8" name="Picture 7">
            <a:extLst>
              <a:ext uri="{FF2B5EF4-FFF2-40B4-BE49-F238E27FC236}">
                <a16:creationId xmlns:a16="http://schemas.microsoft.com/office/drawing/2014/main" id="{61331F79-E8B6-CDA2-50CA-2F8518D6A924}"/>
              </a:ext>
            </a:extLst>
          </p:cNvPr>
          <p:cNvPicPr>
            <a:picLocks noChangeAspect="1"/>
          </p:cNvPicPr>
          <p:nvPr/>
        </p:nvPicPr>
        <p:blipFill>
          <a:blip r:embed="rId3"/>
          <a:srcRect l="6984" t="53705"/>
          <a:stretch/>
        </p:blipFill>
        <p:spPr>
          <a:xfrm>
            <a:off x="983091" y="4077162"/>
            <a:ext cx="4410339" cy="2005291"/>
          </a:xfrm>
          <a:prstGeom prst="rect">
            <a:avLst/>
          </a:prstGeom>
        </p:spPr>
      </p:pic>
    </p:spTree>
    <p:extLst>
      <p:ext uri="{BB962C8B-B14F-4D97-AF65-F5344CB8AC3E}">
        <p14:creationId xmlns:p14="http://schemas.microsoft.com/office/powerpoint/2010/main" val="1819235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9E9D-FA1D-D2E5-C764-4362BB8AA425}"/>
              </a:ext>
            </a:extLst>
          </p:cNvPr>
          <p:cNvSpPr>
            <a:spLocks noGrp="1"/>
          </p:cNvSpPr>
          <p:nvPr>
            <p:ph type="title"/>
          </p:nvPr>
        </p:nvSpPr>
        <p:spPr/>
        <p:txBody>
          <a:bodyPr/>
          <a:lstStyle/>
          <a:p>
            <a:r>
              <a:rPr lang="en-US" dirty="0"/>
              <a:t>Recap of completed work</a:t>
            </a:r>
          </a:p>
        </p:txBody>
      </p:sp>
      <p:sp>
        <p:nvSpPr>
          <p:cNvPr id="3" name="Content Placeholder 2">
            <a:extLst>
              <a:ext uri="{FF2B5EF4-FFF2-40B4-BE49-F238E27FC236}">
                <a16:creationId xmlns:a16="http://schemas.microsoft.com/office/drawing/2014/main" id="{4654169B-0481-9494-74C1-9C131FAE6AC7}"/>
              </a:ext>
            </a:extLst>
          </p:cNvPr>
          <p:cNvSpPr>
            <a:spLocks noGrp="1"/>
          </p:cNvSpPr>
          <p:nvPr>
            <p:ph idx="1"/>
          </p:nvPr>
        </p:nvSpPr>
        <p:spPr>
          <a:xfrm>
            <a:off x="297572" y="4218726"/>
            <a:ext cx="6008253" cy="2280642"/>
          </a:xfrm>
        </p:spPr>
        <p:txBody>
          <a:bodyPr>
            <a:normAutofit/>
          </a:bodyPr>
          <a:lstStyle/>
          <a:p>
            <a:r>
              <a:rPr lang="en-US" sz="1800" dirty="0"/>
              <a:t>Designed and implemented OPA-based single-photon detection system</a:t>
            </a:r>
          </a:p>
          <a:p>
            <a:r>
              <a:rPr lang="en-US" sz="1800" dirty="0"/>
              <a:t>Integrated, room-temperature, ultrafast operation, no non-</a:t>
            </a:r>
            <a:r>
              <a:rPr lang="en-US" sz="1800" dirty="0" err="1"/>
              <a:t>Gaussianity</a:t>
            </a:r>
            <a:endParaRPr lang="en-US" sz="1800" dirty="0"/>
          </a:p>
          <a:p>
            <a:r>
              <a:rPr lang="en-US" sz="1800" dirty="0"/>
              <a:t>26.5% efficiency for 2.2% dark count rate</a:t>
            </a:r>
          </a:p>
        </p:txBody>
      </p:sp>
      <p:sp>
        <p:nvSpPr>
          <p:cNvPr id="4" name="Slide Number Placeholder 3">
            <a:extLst>
              <a:ext uri="{FF2B5EF4-FFF2-40B4-BE49-F238E27FC236}">
                <a16:creationId xmlns:a16="http://schemas.microsoft.com/office/drawing/2014/main" id="{4EE42429-775F-2524-2812-09DDFC7AD40F}"/>
              </a:ext>
            </a:extLst>
          </p:cNvPr>
          <p:cNvSpPr>
            <a:spLocks noGrp="1"/>
          </p:cNvSpPr>
          <p:nvPr>
            <p:ph type="sldNum" sz="quarter" idx="12"/>
          </p:nvPr>
        </p:nvSpPr>
        <p:spPr/>
        <p:txBody>
          <a:bodyPr/>
          <a:lstStyle/>
          <a:p>
            <a:fld id="{9C4EEAC5-7B54-4B41-A635-2D6F8C05C4CD}" type="slidenum">
              <a:rPr lang="en-US" smtClean="0"/>
              <a:t>16</a:t>
            </a:fld>
            <a:endParaRPr lang="en-US"/>
          </a:p>
        </p:txBody>
      </p:sp>
      <p:pic>
        <p:nvPicPr>
          <p:cNvPr id="5" name="Graphic 4">
            <a:extLst>
              <a:ext uri="{FF2B5EF4-FFF2-40B4-BE49-F238E27FC236}">
                <a16:creationId xmlns:a16="http://schemas.microsoft.com/office/drawing/2014/main" id="{8DD5C8DD-02C4-F12C-27F9-EA6ABD32554E}"/>
              </a:ext>
            </a:extLst>
          </p:cNvPr>
          <p:cNvPicPr>
            <a:picLocks noChangeAspect="1"/>
          </p:cNvPicPr>
          <p:nvPr/>
        </p:nvPicPr>
        <p:blipFill>
          <a:blip r:embed="rId2">
            <a:extLst>
              <a:ext uri="{96DAC541-7B7A-43D3-8B79-37D633B846F1}">
                <asvg:svgBlip xmlns:asvg="http://schemas.microsoft.com/office/drawing/2016/SVG/main" r:embed="rId3"/>
              </a:ext>
            </a:extLst>
          </a:blip>
          <a:srcRect l="8628" t="2814" r="8664" b="64950"/>
          <a:stretch/>
        </p:blipFill>
        <p:spPr>
          <a:xfrm>
            <a:off x="938577" y="1458055"/>
            <a:ext cx="5672049" cy="2238386"/>
          </a:xfrm>
          <a:prstGeom prst="rect">
            <a:avLst/>
          </a:prstGeom>
        </p:spPr>
      </p:pic>
      <p:pic>
        <p:nvPicPr>
          <p:cNvPr id="7" name="Picture 6">
            <a:extLst>
              <a:ext uri="{FF2B5EF4-FFF2-40B4-BE49-F238E27FC236}">
                <a16:creationId xmlns:a16="http://schemas.microsoft.com/office/drawing/2014/main" id="{30D6E129-4FF2-CDD0-313F-E0AE469DCECD}"/>
              </a:ext>
            </a:extLst>
          </p:cNvPr>
          <p:cNvPicPr>
            <a:picLocks noChangeAspect="1"/>
          </p:cNvPicPr>
          <p:nvPr/>
        </p:nvPicPr>
        <p:blipFill>
          <a:blip r:embed="rId4"/>
          <a:srcRect l="43709" t="44294" r="28766"/>
          <a:stretch/>
        </p:blipFill>
        <p:spPr>
          <a:xfrm>
            <a:off x="7724962" y="1225130"/>
            <a:ext cx="3247837" cy="3435083"/>
          </a:xfrm>
          <a:prstGeom prst="rect">
            <a:avLst/>
          </a:prstGeom>
        </p:spPr>
      </p:pic>
      <p:sp>
        <p:nvSpPr>
          <p:cNvPr id="8" name="Rectangle 7">
            <a:extLst>
              <a:ext uri="{FF2B5EF4-FFF2-40B4-BE49-F238E27FC236}">
                <a16:creationId xmlns:a16="http://schemas.microsoft.com/office/drawing/2014/main" id="{A95BD9E2-25D3-CC78-E1CF-3097A0B0253B}"/>
              </a:ext>
            </a:extLst>
          </p:cNvPr>
          <p:cNvSpPr/>
          <p:nvPr/>
        </p:nvSpPr>
        <p:spPr>
          <a:xfrm>
            <a:off x="7467849" y="1498599"/>
            <a:ext cx="433644" cy="4195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233CA548-4F53-5FF2-CDD9-C0C750342C51}"/>
              </a:ext>
            </a:extLst>
          </p:cNvPr>
          <p:cNvSpPr txBox="1">
            <a:spLocks/>
          </p:cNvSpPr>
          <p:nvPr/>
        </p:nvSpPr>
        <p:spPr>
          <a:xfrm>
            <a:off x="6096000" y="4597992"/>
            <a:ext cx="5892148" cy="19409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Next steps:</a:t>
            </a:r>
          </a:p>
          <a:p>
            <a:r>
              <a:rPr lang="en-US" sz="1800" dirty="0"/>
              <a:t>Non-Gaussian operation with higher g/</a:t>
            </a:r>
            <a:r>
              <a:rPr lang="el-GR" sz="1800" dirty="0"/>
              <a:t>κ</a:t>
            </a:r>
            <a:r>
              <a:rPr lang="en-US" sz="1800" dirty="0"/>
              <a:t> and pump homodyne</a:t>
            </a:r>
          </a:p>
          <a:p>
            <a:endParaRPr lang="en-US" sz="1800" dirty="0"/>
          </a:p>
        </p:txBody>
      </p:sp>
      <p:sp>
        <p:nvSpPr>
          <p:cNvPr id="10" name="Rectangle 9">
            <a:extLst>
              <a:ext uri="{FF2B5EF4-FFF2-40B4-BE49-F238E27FC236}">
                <a16:creationId xmlns:a16="http://schemas.microsoft.com/office/drawing/2014/main" id="{9BCC3A3A-D1EE-F86A-B18A-C72D9855341C}"/>
              </a:ext>
            </a:extLst>
          </p:cNvPr>
          <p:cNvSpPr/>
          <p:nvPr/>
        </p:nvSpPr>
        <p:spPr>
          <a:xfrm flipV="1">
            <a:off x="7648514" y="1337247"/>
            <a:ext cx="515268" cy="18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61A77C73-E416-0E19-61E2-20461FB245B6}"/>
              </a:ext>
            </a:extLst>
          </p:cNvPr>
          <p:cNvSpPr txBox="1">
            <a:spLocks/>
          </p:cNvSpPr>
          <p:nvPr/>
        </p:nvSpPr>
        <p:spPr>
          <a:xfrm>
            <a:off x="4736763" y="6153519"/>
            <a:ext cx="6941599" cy="3656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2">
                    <a:lumMod val="75000"/>
                    <a:lumOff val="25000"/>
                  </a:schemeClr>
                </a:solidFill>
              </a:rPr>
              <a:t>E. Sendonaris* and J. Williams* et al., </a:t>
            </a:r>
            <a:r>
              <a:rPr lang="en-US" sz="1800" i="1" dirty="0">
                <a:solidFill>
                  <a:schemeClr val="tx2">
                    <a:lumMod val="75000"/>
                    <a:lumOff val="25000"/>
                  </a:schemeClr>
                </a:solidFill>
              </a:rPr>
              <a:t>arXiv:2410.18397 </a:t>
            </a:r>
            <a:r>
              <a:rPr lang="en-US" sz="1800" dirty="0">
                <a:solidFill>
                  <a:schemeClr val="tx2">
                    <a:lumMod val="75000"/>
                    <a:lumOff val="25000"/>
                  </a:schemeClr>
                </a:solidFill>
              </a:rPr>
              <a:t>(2024)</a:t>
            </a:r>
            <a:endParaRPr lang="en-US" sz="1800" i="1" dirty="0">
              <a:solidFill>
                <a:schemeClr val="tx2">
                  <a:lumMod val="75000"/>
                  <a:lumOff val="25000"/>
                </a:schemeClr>
              </a:solidFill>
            </a:endParaRPr>
          </a:p>
        </p:txBody>
      </p:sp>
      <p:sp>
        <p:nvSpPr>
          <p:cNvPr id="9" name="TextBox 8">
            <a:extLst>
              <a:ext uri="{FF2B5EF4-FFF2-40B4-BE49-F238E27FC236}">
                <a16:creationId xmlns:a16="http://schemas.microsoft.com/office/drawing/2014/main" id="{266B4B4D-665F-16F6-C5C9-E25CB04B09D7}"/>
              </a:ext>
            </a:extLst>
          </p:cNvPr>
          <p:cNvSpPr txBox="1"/>
          <p:nvPr/>
        </p:nvSpPr>
        <p:spPr>
          <a:xfrm>
            <a:off x="6847809" y="5720909"/>
            <a:ext cx="3525582" cy="369332"/>
          </a:xfrm>
          <a:prstGeom prst="rect">
            <a:avLst/>
          </a:prstGeom>
          <a:noFill/>
        </p:spPr>
        <p:txBody>
          <a:bodyPr wrap="square" rtlCol="0">
            <a:spAutoFit/>
          </a:bodyPr>
          <a:lstStyle/>
          <a:p>
            <a:r>
              <a:rPr lang="en-US" dirty="0">
                <a:latin typeface="Inter" panose="02000503000000020004" pitchFamily="2" charset="0"/>
                <a:ea typeface="Inter" panose="02000503000000020004" pitchFamily="2" charset="0"/>
              </a:rPr>
              <a:t>Email: </a:t>
            </a:r>
            <a:r>
              <a:rPr lang="en-US" dirty="0" err="1">
                <a:latin typeface="Inter" panose="02000503000000020004" pitchFamily="2" charset="0"/>
                <a:ea typeface="Inter" panose="02000503000000020004" pitchFamily="2" charset="0"/>
              </a:rPr>
              <a:t>esendona@caltech.edu</a:t>
            </a:r>
            <a:endParaRPr lang="en-US"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351518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A2C54-2EA0-AA3A-E577-616C6B6E4770}"/>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E2A77FA4-306E-6D0B-75E7-023C1F11BA62}"/>
              </a:ext>
            </a:extLst>
          </p:cNvPr>
          <p:cNvSpPr>
            <a:spLocks noGrp="1"/>
          </p:cNvSpPr>
          <p:nvPr>
            <p:ph idx="1"/>
          </p:nvPr>
        </p:nvSpPr>
        <p:spPr>
          <a:xfrm>
            <a:off x="771940" y="1244846"/>
            <a:ext cx="5264426" cy="3603282"/>
          </a:xfrm>
        </p:spPr>
        <p:txBody>
          <a:bodyPr>
            <a:normAutofit/>
          </a:bodyPr>
          <a:lstStyle/>
          <a:p>
            <a:pPr marL="0" indent="0">
              <a:lnSpc>
                <a:spcPct val="100000"/>
              </a:lnSpc>
              <a:spcBef>
                <a:spcPts val="1300"/>
              </a:spcBef>
              <a:spcAft>
                <a:spcPts val="100"/>
              </a:spcAft>
              <a:buNone/>
            </a:pPr>
            <a:r>
              <a:rPr lang="en-US" sz="2000" dirty="0"/>
              <a:t>Thank you to everyone in the Nonlinear Photonics Lab, especially James Williams, Thomas Zacharias, Robert Gray, Ryoto </a:t>
            </a:r>
            <a:r>
              <a:rPr lang="en-US" sz="2000" dirty="0" err="1"/>
              <a:t>Sekine</a:t>
            </a:r>
            <a:r>
              <a:rPr lang="en-US" sz="2000" dirty="0"/>
              <a:t>, Luis </a:t>
            </a:r>
            <a:r>
              <a:rPr lang="en-US" sz="2000" dirty="0" err="1"/>
              <a:t>Ledezma</a:t>
            </a:r>
            <a:r>
              <a:rPr lang="en-US" sz="2000" dirty="0"/>
              <a:t>, and Alireza Marandi</a:t>
            </a:r>
          </a:p>
        </p:txBody>
      </p:sp>
      <p:sp>
        <p:nvSpPr>
          <p:cNvPr id="4" name="Slide Number Placeholder 3">
            <a:extLst>
              <a:ext uri="{FF2B5EF4-FFF2-40B4-BE49-F238E27FC236}">
                <a16:creationId xmlns:a16="http://schemas.microsoft.com/office/drawing/2014/main" id="{85765FE0-9044-7580-70E0-08AE4473FC09}"/>
              </a:ext>
            </a:extLst>
          </p:cNvPr>
          <p:cNvSpPr>
            <a:spLocks noGrp="1"/>
          </p:cNvSpPr>
          <p:nvPr>
            <p:ph type="sldNum" sz="quarter" idx="12"/>
          </p:nvPr>
        </p:nvSpPr>
        <p:spPr/>
        <p:txBody>
          <a:bodyPr/>
          <a:lstStyle/>
          <a:p>
            <a:fld id="{9C4EEAC5-7B54-4B41-A635-2D6F8C05C4CD}" type="slidenum">
              <a:rPr lang="en-US" smtClean="0"/>
              <a:t>17</a:t>
            </a:fld>
            <a:endParaRPr lang="en-US"/>
          </a:p>
        </p:txBody>
      </p:sp>
      <p:pic>
        <p:nvPicPr>
          <p:cNvPr id="2050" name="Picture 2">
            <a:extLst>
              <a:ext uri="{FF2B5EF4-FFF2-40B4-BE49-F238E27FC236}">
                <a16:creationId xmlns:a16="http://schemas.microsoft.com/office/drawing/2014/main" id="{2B9C1286-60F8-AFFB-A558-C9F2D0901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181" y="509113"/>
            <a:ext cx="1256196" cy="1651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ADD79CF-8686-1C53-21F3-2A2029E6A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731" y="602178"/>
            <a:ext cx="1256196" cy="14356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CCC9B33-4DB3-F1B9-DD76-BFC3F2D54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2482" y="496318"/>
            <a:ext cx="1441450" cy="164737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58F856F-DA40-8779-CC64-534CA4C49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7333"/>
          <a:stretch/>
        </p:blipFill>
        <p:spPr bwMode="auto">
          <a:xfrm>
            <a:off x="9672613" y="2512753"/>
            <a:ext cx="1681187" cy="18324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yoto Sekine">
            <a:extLst>
              <a:ext uri="{FF2B5EF4-FFF2-40B4-BE49-F238E27FC236}">
                <a16:creationId xmlns:a16="http://schemas.microsoft.com/office/drawing/2014/main" id="{DAA9BE2A-234E-FE97-03C9-DEAB1570DF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2756" y="2704781"/>
            <a:ext cx="1625600" cy="1574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oliday Lunch 2024">
            <a:extLst>
              <a:ext uri="{FF2B5EF4-FFF2-40B4-BE49-F238E27FC236}">
                <a16:creationId xmlns:a16="http://schemas.microsoft.com/office/drawing/2014/main" id="{85D43E12-8902-2179-0F71-6B2EE394AC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2337" y="3023819"/>
            <a:ext cx="3517553" cy="233926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uis M. Ledezma">
            <a:extLst>
              <a:ext uri="{FF2B5EF4-FFF2-40B4-BE49-F238E27FC236}">
                <a16:creationId xmlns:a16="http://schemas.microsoft.com/office/drawing/2014/main" id="{74EB15E4-D5FC-9EC8-20C8-0754AB9474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7427" y="2567849"/>
            <a:ext cx="10795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SF Logo - LogoDix">
            <a:extLst>
              <a:ext uri="{FF2B5EF4-FFF2-40B4-BE49-F238E27FC236}">
                <a16:creationId xmlns:a16="http://schemas.microsoft.com/office/drawing/2014/main" id="{866B3E6E-7632-15CD-A1CF-21CBA02806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6974" y="4675575"/>
            <a:ext cx="1377617" cy="1384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TT Research Names Joe Alexander Director of Medical and Health ...">
            <a:extLst>
              <a:ext uri="{FF2B5EF4-FFF2-40B4-BE49-F238E27FC236}">
                <a16:creationId xmlns:a16="http://schemas.microsoft.com/office/drawing/2014/main" id="{8239D5E7-5486-DADA-F2FB-D1AB1E2F80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04751" y="6029615"/>
            <a:ext cx="3748156" cy="7353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2B499E9-A02E-A1DE-BB8B-7C249B7473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34441" y="4804866"/>
            <a:ext cx="2950264" cy="10954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A - Air Force Office of Scientific Research 2014">
            <a:extLst>
              <a:ext uri="{FF2B5EF4-FFF2-40B4-BE49-F238E27FC236}">
                <a16:creationId xmlns:a16="http://schemas.microsoft.com/office/drawing/2014/main" id="{312CEE81-E889-45CE-4371-CB36278D36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45123" y="4675575"/>
            <a:ext cx="1377618" cy="1354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73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747C-B3D7-20C1-8F00-22C0EC8EC4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319A2E-1DB5-3509-D79E-0543D1906D5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02905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B40E-49E8-62C9-DDCB-0B1F69FE50E2}"/>
              </a:ext>
            </a:extLst>
          </p:cNvPr>
          <p:cNvSpPr>
            <a:spLocks noGrp="1"/>
          </p:cNvSpPr>
          <p:nvPr>
            <p:ph type="title"/>
          </p:nvPr>
        </p:nvSpPr>
        <p:spPr/>
        <p:txBody>
          <a:bodyPr/>
          <a:lstStyle/>
          <a:p>
            <a:r>
              <a:rPr lang="en-US" dirty="0"/>
              <a:t>Reconstructed POVM</a:t>
            </a:r>
          </a:p>
        </p:txBody>
      </p:sp>
      <p:sp>
        <p:nvSpPr>
          <p:cNvPr id="3" name="Content Placeholder 2">
            <a:extLst>
              <a:ext uri="{FF2B5EF4-FFF2-40B4-BE49-F238E27FC236}">
                <a16:creationId xmlns:a16="http://schemas.microsoft.com/office/drawing/2014/main" id="{F71B1761-34B9-71C3-278C-B82D45FCE3C5}"/>
              </a:ext>
            </a:extLst>
          </p:cNvPr>
          <p:cNvSpPr>
            <a:spLocks noGrp="1"/>
          </p:cNvSpPr>
          <p:nvPr>
            <p:ph idx="1"/>
          </p:nvPr>
        </p:nvSpPr>
        <p:spPr>
          <a:xfrm>
            <a:off x="5799667" y="1358304"/>
            <a:ext cx="5395107" cy="4351338"/>
          </a:xfrm>
        </p:spPr>
        <p:txBody>
          <a:bodyPr>
            <a:normAutofit/>
          </a:bodyPr>
          <a:lstStyle/>
          <a:p>
            <a:r>
              <a:rPr lang="en-US" sz="2200" dirty="0"/>
              <a:t>Theoretical POVM:</a:t>
            </a:r>
          </a:p>
          <a:p>
            <a:endParaRPr lang="en-US" sz="2200" dirty="0"/>
          </a:p>
          <a:p>
            <a:endParaRPr lang="en-US" sz="2200" dirty="0"/>
          </a:p>
          <a:p>
            <a:endParaRPr lang="en-US" sz="2200" dirty="0"/>
          </a:p>
          <a:p>
            <a:endParaRPr lang="en-US" sz="2200" dirty="0"/>
          </a:p>
          <a:p>
            <a:endParaRPr lang="en-US" sz="2200" dirty="0"/>
          </a:p>
          <a:p>
            <a:pPr marL="0" indent="0">
              <a:buNone/>
            </a:pPr>
            <a:endParaRPr lang="en-US" sz="2200" dirty="0"/>
          </a:p>
          <a:p>
            <a:endParaRPr lang="en-US" sz="2200" dirty="0"/>
          </a:p>
          <a:p>
            <a:r>
              <a:rPr lang="en-US" sz="2200" dirty="0"/>
              <a:t>Fidelity between theoretical and experimental POVMs of 0.72</a:t>
            </a:r>
          </a:p>
        </p:txBody>
      </p:sp>
      <p:sp>
        <p:nvSpPr>
          <p:cNvPr id="4" name="Slide Number Placeholder 3">
            <a:extLst>
              <a:ext uri="{FF2B5EF4-FFF2-40B4-BE49-F238E27FC236}">
                <a16:creationId xmlns:a16="http://schemas.microsoft.com/office/drawing/2014/main" id="{6D44B7BB-B156-5283-B0F6-18EB8CB3B7AF}"/>
              </a:ext>
            </a:extLst>
          </p:cNvPr>
          <p:cNvSpPr>
            <a:spLocks noGrp="1"/>
          </p:cNvSpPr>
          <p:nvPr>
            <p:ph type="sldNum" sz="quarter" idx="12"/>
          </p:nvPr>
        </p:nvSpPr>
        <p:spPr/>
        <p:txBody>
          <a:bodyPr/>
          <a:lstStyle/>
          <a:p>
            <a:fld id="{9C4EEAC5-7B54-4B41-A635-2D6F8C05C4CD}" type="slidenum">
              <a:rPr lang="en-US" smtClean="0"/>
              <a:t>19</a:t>
            </a:fld>
            <a:endParaRPr lang="en-US"/>
          </a:p>
        </p:txBody>
      </p:sp>
      <p:pic>
        <p:nvPicPr>
          <p:cNvPr id="6" name="Picture 5">
            <a:extLst>
              <a:ext uri="{FF2B5EF4-FFF2-40B4-BE49-F238E27FC236}">
                <a16:creationId xmlns:a16="http://schemas.microsoft.com/office/drawing/2014/main" id="{ACCD7535-321A-AF22-8FD8-220AC0AAA8E1}"/>
              </a:ext>
            </a:extLst>
          </p:cNvPr>
          <p:cNvPicPr>
            <a:picLocks noChangeAspect="1"/>
          </p:cNvPicPr>
          <p:nvPr/>
        </p:nvPicPr>
        <p:blipFill>
          <a:blip r:embed="rId2"/>
          <a:srcRect l="1004" t="2905" r="56294"/>
          <a:stretch/>
        </p:blipFill>
        <p:spPr>
          <a:xfrm>
            <a:off x="535420" y="1207791"/>
            <a:ext cx="4168130" cy="4952962"/>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94C500BA-F8EF-9206-F8B7-8359DA34FCB4}"/>
              </a:ext>
            </a:extLst>
          </p:cNvPr>
          <p:cNvPicPr>
            <a:picLocks noChangeAspect="1"/>
          </p:cNvPicPr>
          <p:nvPr/>
        </p:nvPicPr>
        <p:blipFill>
          <a:blip r:embed="rId3"/>
          <a:stretch>
            <a:fillRect/>
          </a:stretch>
        </p:blipFill>
        <p:spPr>
          <a:xfrm>
            <a:off x="5881075" y="2133819"/>
            <a:ext cx="5389592" cy="837403"/>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C22CCCB6-9A8A-32E8-4B49-5BA0FB9E27AF}"/>
              </a:ext>
            </a:extLst>
          </p:cNvPr>
          <p:cNvPicPr>
            <a:picLocks noChangeAspect="1"/>
          </p:cNvPicPr>
          <p:nvPr/>
        </p:nvPicPr>
        <p:blipFill>
          <a:blip r:embed="rId4"/>
          <a:stretch>
            <a:fillRect/>
          </a:stretch>
        </p:blipFill>
        <p:spPr>
          <a:xfrm>
            <a:off x="5494707" y="3333731"/>
            <a:ext cx="2658578" cy="851777"/>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51929FA7-4566-441A-22D9-8EB2050133A3}"/>
              </a:ext>
            </a:extLst>
          </p:cNvPr>
          <p:cNvPicPr>
            <a:picLocks noChangeAspect="1"/>
          </p:cNvPicPr>
          <p:nvPr/>
        </p:nvPicPr>
        <p:blipFill>
          <a:blip r:embed="rId5"/>
          <a:stretch>
            <a:fillRect/>
          </a:stretch>
        </p:blipFill>
        <p:spPr>
          <a:xfrm>
            <a:off x="8652129" y="3333730"/>
            <a:ext cx="3004451" cy="851777"/>
          </a:xfrm>
          <a:prstGeom prst="rect">
            <a:avLst/>
          </a:prstGeom>
        </p:spPr>
      </p:pic>
      <p:sp>
        <p:nvSpPr>
          <p:cNvPr id="5" name="Content Placeholder 2">
            <a:extLst>
              <a:ext uri="{FF2B5EF4-FFF2-40B4-BE49-F238E27FC236}">
                <a16:creationId xmlns:a16="http://schemas.microsoft.com/office/drawing/2014/main" id="{48914B7B-FF15-8660-8593-775265B24BDA}"/>
              </a:ext>
            </a:extLst>
          </p:cNvPr>
          <p:cNvSpPr txBox="1">
            <a:spLocks/>
          </p:cNvSpPr>
          <p:nvPr/>
        </p:nvSpPr>
        <p:spPr>
          <a:xfrm>
            <a:off x="4724228" y="6173539"/>
            <a:ext cx="6941599" cy="3656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bg2">
                    <a:lumMod val="25000"/>
                  </a:schemeClr>
                </a:solidFill>
              </a:rPr>
              <a:t>E. Sendonaris* and J. Williams* et al., </a:t>
            </a:r>
            <a:r>
              <a:rPr lang="en-US" sz="1600" i="1" dirty="0">
                <a:solidFill>
                  <a:schemeClr val="bg2">
                    <a:lumMod val="25000"/>
                  </a:schemeClr>
                </a:solidFill>
              </a:rPr>
              <a:t>arXiv:2410.18397 </a:t>
            </a:r>
            <a:r>
              <a:rPr lang="en-US" sz="1600" dirty="0">
                <a:solidFill>
                  <a:schemeClr val="bg2">
                    <a:lumMod val="25000"/>
                  </a:schemeClr>
                </a:solidFill>
              </a:rPr>
              <a:t>(2024)</a:t>
            </a:r>
            <a:endParaRPr lang="en-US" sz="1600" i="1" dirty="0">
              <a:solidFill>
                <a:schemeClr val="bg2">
                  <a:lumMod val="25000"/>
                </a:schemeClr>
              </a:solidFill>
            </a:endParaRPr>
          </a:p>
        </p:txBody>
      </p:sp>
      <p:sp>
        <p:nvSpPr>
          <p:cNvPr id="10" name="Rectangle 9">
            <a:extLst>
              <a:ext uri="{FF2B5EF4-FFF2-40B4-BE49-F238E27FC236}">
                <a16:creationId xmlns:a16="http://schemas.microsoft.com/office/drawing/2014/main" id="{4628ECAD-D755-D2B5-2714-4F8E013202F5}"/>
              </a:ext>
            </a:extLst>
          </p:cNvPr>
          <p:cNvSpPr/>
          <p:nvPr/>
        </p:nvSpPr>
        <p:spPr>
          <a:xfrm>
            <a:off x="535420" y="1103473"/>
            <a:ext cx="341246"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719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F81B528-29BC-34D8-6193-47242E0D01EF}"/>
              </a:ext>
            </a:extLst>
          </p:cNvPr>
          <p:cNvSpPr txBox="1">
            <a:spLocks/>
          </p:cNvSpPr>
          <p:nvPr/>
        </p:nvSpPr>
        <p:spPr>
          <a:xfrm>
            <a:off x="176135" y="1537644"/>
            <a:ext cx="11262489" cy="45292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Quantum imaging</a:t>
            </a:r>
            <a:br>
              <a:rPr lang="en-US" dirty="0"/>
            </a:br>
            <a:r>
              <a:rPr lang="en-US" dirty="0"/>
              <a:t>	and sensing</a:t>
            </a:r>
          </a:p>
        </p:txBody>
      </p:sp>
      <p:sp>
        <p:nvSpPr>
          <p:cNvPr id="5" name="Title 1">
            <a:extLst>
              <a:ext uri="{FF2B5EF4-FFF2-40B4-BE49-F238E27FC236}">
                <a16:creationId xmlns:a16="http://schemas.microsoft.com/office/drawing/2014/main" id="{2C615EF3-4A32-D20A-9C22-AD0B6ED2AAA3}"/>
              </a:ext>
            </a:extLst>
          </p:cNvPr>
          <p:cNvSpPr txBox="1">
            <a:spLocks/>
          </p:cNvSpPr>
          <p:nvPr/>
        </p:nvSpPr>
        <p:spPr>
          <a:xfrm>
            <a:off x="523779" y="392481"/>
            <a:ext cx="11274638" cy="7024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Inter" panose="02000503000000020004" pitchFamily="2" charset="0"/>
                <a:ea typeface="Inter" panose="02000503000000020004" pitchFamily="2" charset="0"/>
                <a:cs typeface="+mj-cs"/>
              </a:defRPr>
            </a:lvl1pPr>
          </a:lstStyle>
          <a:p>
            <a:r>
              <a:rPr lang="en-US" sz="3600" dirty="0"/>
              <a:t>Quantum photonics</a:t>
            </a:r>
          </a:p>
        </p:txBody>
      </p:sp>
      <p:pic>
        <p:nvPicPr>
          <p:cNvPr id="6" name="Picture 4">
            <a:extLst>
              <a:ext uri="{FF2B5EF4-FFF2-40B4-BE49-F238E27FC236}">
                <a16:creationId xmlns:a16="http://schemas.microsoft.com/office/drawing/2014/main" id="{65A3F43C-9384-724D-537B-F1E459FB47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82" r="19674"/>
          <a:stretch/>
        </p:blipFill>
        <p:spPr bwMode="auto">
          <a:xfrm>
            <a:off x="8737600" y="2310261"/>
            <a:ext cx="2701024" cy="24061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8C5BC07-6DD7-B819-0E91-3A0EEABA61C2}"/>
              </a:ext>
            </a:extLst>
          </p:cNvPr>
          <p:cNvSpPr txBox="1"/>
          <p:nvPr/>
        </p:nvSpPr>
        <p:spPr>
          <a:xfrm>
            <a:off x="8504091" y="1248142"/>
            <a:ext cx="3511774" cy="830997"/>
          </a:xfrm>
          <a:prstGeom prst="rect">
            <a:avLst/>
          </a:prstGeom>
          <a:noFill/>
        </p:spPr>
        <p:txBody>
          <a:bodyPr wrap="square" rtlCol="0">
            <a:spAutoFit/>
          </a:bodyPr>
          <a:lstStyle/>
          <a:p>
            <a:r>
              <a:rPr lang="en-US" sz="2400" dirty="0">
                <a:latin typeface="Inter" panose="02000503000000020004" pitchFamily="2" charset="0"/>
                <a:ea typeface="Inter" panose="02000503000000020004" pitchFamily="2" charset="0"/>
                <a:cs typeface="Helvetica Neue" panose="02000503000000020004" pitchFamily="2" charset="0"/>
              </a:rPr>
              <a:t>Quantum information processing</a:t>
            </a:r>
          </a:p>
        </p:txBody>
      </p:sp>
      <p:pic>
        <p:nvPicPr>
          <p:cNvPr id="8" name="Picture 6" descr="Fig. 1">
            <a:extLst>
              <a:ext uri="{FF2B5EF4-FFF2-40B4-BE49-F238E27FC236}">
                <a16:creationId xmlns:a16="http://schemas.microsoft.com/office/drawing/2014/main" id="{7AF526E8-3643-CD16-EE0A-BC32D2212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301" y="2508258"/>
            <a:ext cx="3739745" cy="21031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CC8109-61DC-4CC2-CF2E-9187A230207B}"/>
              </a:ext>
            </a:extLst>
          </p:cNvPr>
          <p:cNvSpPr txBox="1"/>
          <p:nvPr/>
        </p:nvSpPr>
        <p:spPr>
          <a:xfrm>
            <a:off x="4767382" y="4643247"/>
            <a:ext cx="3768941" cy="307777"/>
          </a:xfrm>
          <a:prstGeom prst="rect">
            <a:avLst/>
          </a:prstGeom>
          <a:noFill/>
        </p:spPr>
        <p:txBody>
          <a:bodyPr wrap="square" rtlCol="0">
            <a:spAutoFit/>
          </a:bodyPr>
          <a:lstStyle/>
          <a:p>
            <a:r>
              <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J. Yin, et al, </a:t>
            </a:r>
            <a:r>
              <a:rPr lang="en-US" sz="1400" i="1"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Nature </a:t>
            </a:r>
            <a:r>
              <a:rPr lang="en-US" sz="1400" b="1"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582 </a:t>
            </a:r>
            <a:r>
              <a:rPr lang="en-US" sz="14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(501-503) (2020)</a:t>
            </a:r>
            <a:endPar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D97082E2-0B1C-1BD5-EF14-993088F08A2E}"/>
              </a:ext>
            </a:extLst>
          </p:cNvPr>
          <p:cNvSpPr txBox="1"/>
          <p:nvPr/>
        </p:nvSpPr>
        <p:spPr>
          <a:xfrm>
            <a:off x="523779" y="5489279"/>
            <a:ext cx="9077422" cy="461665"/>
          </a:xfrm>
          <a:prstGeom prst="rect">
            <a:avLst/>
          </a:prstGeom>
          <a:noFill/>
        </p:spPr>
        <p:txBody>
          <a:bodyPr wrap="square" rtlCol="0">
            <a:spAutoFit/>
          </a:bodyPr>
          <a:lstStyle/>
          <a:p>
            <a:r>
              <a:rPr lang="en-US" sz="2400" dirty="0">
                <a:latin typeface="Inter" panose="02000503000000020004" pitchFamily="2" charset="0"/>
                <a:ea typeface="Inter" panose="02000503000000020004" pitchFamily="2" charset="0"/>
                <a:cs typeface="Helvetica Neue" panose="02000503000000020004" pitchFamily="2" charset="0"/>
              </a:rPr>
              <a:t>Challenges: scalability, nonlinearity</a:t>
            </a:r>
          </a:p>
        </p:txBody>
      </p:sp>
      <p:sp>
        <p:nvSpPr>
          <p:cNvPr id="11" name="TextBox 10">
            <a:extLst>
              <a:ext uri="{FF2B5EF4-FFF2-40B4-BE49-F238E27FC236}">
                <a16:creationId xmlns:a16="http://schemas.microsoft.com/office/drawing/2014/main" id="{60078AD6-CB78-E8FD-021A-8D02642DB905}"/>
              </a:ext>
            </a:extLst>
          </p:cNvPr>
          <p:cNvSpPr txBox="1"/>
          <p:nvPr/>
        </p:nvSpPr>
        <p:spPr>
          <a:xfrm>
            <a:off x="5116966" y="1437238"/>
            <a:ext cx="3069771" cy="830997"/>
          </a:xfrm>
          <a:prstGeom prst="rect">
            <a:avLst/>
          </a:prstGeom>
          <a:noFill/>
        </p:spPr>
        <p:txBody>
          <a:bodyPr wrap="square" rtlCol="0">
            <a:spAutoFit/>
          </a:bodyPr>
          <a:lstStyle/>
          <a:p>
            <a:r>
              <a:rPr lang="en-US" sz="2400" dirty="0">
                <a:latin typeface="Inter" panose="02000503000000020004" pitchFamily="2" charset="0"/>
                <a:ea typeface="Inter" panose="02000503000000020004" pitchFamily="2" charset="0"/>
                <a:cs typeface="Helvetica Neue" panose="02000503000000020004" pitchFamily="2" charset="0"/>
              </a:rPr>
              <a:t>Quantum communication</a:t>
            </a:r>
          </a:p>
        </p:txBody>
      </p:sp>
      <p:sp>
        <p:nvSpPr>
          <p:cNvPr id="12" name="TextBox 11">
            <a:extLst>
              <a:ext uri="{FF2B5EF4-FFF2-40B4-BE49-F238E27FC236}">
                <a16:creationId xmlns:a16="http://schemas.microsoft.com/office/drawing/2014/main" id="{03E09569-DF05-5BDC-0891-EC08DF676C16}"/>
              </a:ext>
            </a:extLst>
          </p:cNvPr>
          <p:cNvSpPr txBox="1"/>
          <p:nvPr/>
        </p:nvSpPr>
        <p:spPr>
          <a:xfrm>
            <a:off x="8664533" y="4797136"/>
            <a:ext cx="2920005" cy="523220"/>
          </a:xfrm>
          <a:prstGeom prst="rect">
            <a:avLst/>
          </a:prstGeom>
          <a:noFill/>
        </p:spPr>
        <p:txBody>
          <a:bodyPr wrap="square" rtlCol="0">
            <a:spAutoFit/>
          </a:bodyPr>
          <a:lstStyle/>
          <a:p>
            <a:r>
              <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H.-S. Zhong, et al., </a:t>
            </a:r>
            <a:r>
              <a:rPr lang="en-US" sz="1400" i="1"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Science </a:t>
            </a:r>
            <a:r>
              <a:rPr lang="en-US" sz="1400" b="1"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370 </a:t>
            </a:r>
            <a:r>
              <a:rPr lang="en-US" sz="140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6523 (2020)</a:t>
            </a:r>
            <a:endPar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3" name="Picture 8" descr="figure 4">
            <a:extLst>
              <a:ext uri="{FF2B5EF4-FFF2-40B4-BE49-F238E27FC236}">
                <a16:creationId xmlns:a16="http://schemas.microsoft.com/office/drawing/2014/main" id="{5E52F913-3E31-86B9-B54E-A53649288F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2952"/>
          <a:stretch/>
        </p:blipFill>
        <p:spPr bwMode="auto">
          <a:xfrm>
            <a:off x="632456" y="2490876"/>
            <a:ext cx="3581501" cy="14783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A65AD81-3A68-A536-8686-64134068A697}"/>
              </a:ext>
            </a:extLst>
          </p:cNvPr>
          <p:cNvSpPr txBox="1"/>
          <p:nvPr/>
        </p:nvSpPr>
        <p:spPr>
          <a:xfrm>
            <a:off x="449009" y="3890478"/>
            <a:ext cx="3768941" cy="307777"/>
          </a:xfrm>
          <a:prstGeom prst="rect">
            <a:avLst/>
          </a:prstGeom>
          <a:noFill/>
        </p:spPr>
        <p:txBody>
          <a:bodyPr wrap="square" rtlCol="0">
            <a:spAutoFit/>
          </a:bodyPr>
          <a:lstStyle/>
          <a:p>
            <a:r>
              <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G. </a:t>
            </a:r>
            <a:r>
              <a:rPr lang="en-US" sz="14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Lemos</a:t>
            </a:r>
            <a:r>
              <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et al., </a:t>
            </a:r>
            <a:r>
              <a:rPr lang="en-US" sz="1400" b="0" i="1"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Nature </a:t>
            </a:r>
            <a:r>
              <a:rPr lang="en-US" sz="1400" b="1"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512 </a:t>
            </a:r>
            <a:r>
              <a:rPr lang="en-US" sz="1400" b="0" i="0" dirty="0">
                <a:solidFill>
                  <a:schemeClr val="bg1">
                    <a:lumMod val="50000"/>
                  </a:schemeClr>
                </a:solidFill>
                <a:effectLst/>
                <a:latin typeface="Helvetica Neue" panose="02000503000000020004" pitchFamily="2" charset="0"/>
                <a:ea typeface="Helvetica Neue" panose="02000503000000020004" pitchFamily="2" charset="0"/>
                <a:cs typeface="Helvetica Neue" panose="02000503000000020004" pitchFamily="2" charset="0"/>
              </a:rPr>
              <a:t>(409–412) (2014)</a:t>
            </a:r>
            <a:endPar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Slide Number Placeholder 14">
            <a:extLst>
              <a:ext uri="{FF2B5EF4-FFF2-40B4-BE49-F238E27FC236}">
                <a16:creationId xmlns:a16="http://schemas.microsoft.com/office/drawing/2014/main" id="{1D534E5B-2C42-3751-86E2-D326522935AE}"/>
              </a:ext>
            </a:extLst>
          </p:cNvPr>
          <p:cNvSpPr>
            <a:spLocks noGrp="1"/>
          </p:cNvSpPr>
          <p:nvPr>
            <p:ph type="sldNum" sz="quarter" idx="12"/>
          </p:nvPr>
        </p:nvSpPr>
        <p:spPr/>
        <p:txBody>
          <a:bodyPr/>
          <a:lstStyle/>
          <a:p>
            <a:fld id="{9C4EEAC5-7B54-4B41-A635-2D6F8C05C4CD}" type="slidenum">
              <a:rPr lang="en-US" smtClean="0"/>
              <a:t>2</a:t>
            </a:fld>
            <a:endParaRPr lang="en-US"/>
          </a:p>
        </p:txBody>
      </p:sp>
    </p:spTree>
    <p:extLst>
      <p:ext uri="{BB962C8B-B14F-4D97-AF65-F5344CB8AC3E}">
        <p14:creationId xmlns:p14="http://schemas.microsoft.com/office/powerpoint/2010/main" val="263542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9" grpId="0"/>
      <p:bldP spid="10" grpId="0"/>
      <p:bldP spid="11"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FC12A-5DF8-DFA2-C19B-6C4A6B1AA816}"/>
              </a:ext>
            </a:extLst>
          </p:cNvPr>
          <p:cNvSpPr>
            <a:spLocks noGrp="1"/>
          </p:cNvSpPr>
          <p:nvPr>
            <p:ph type="title"/>
          </p:nvPr>
        </p:nvSpPr>
        <p:spPr>
          <a:xfrm>
            <a:off x="679174" y="143589"/>
            <a:ext cx="10515600" cy="1089602"/>
          </a:xfrm>
        </p:spPr>
        <p:txBody>
          <a:bodyPr/>
          <a:lstStyle/>
          <a:p>
            <a:r>
              <a:rPr lang="en-US" dirty="0"/>
              <a:t>Lithium niobate integrated quantum photonics</a:t>
            </a:r>
          </a:p>
        </p:txBody>
      </p:sp>
      <p:pic>
        <p:nvPicPr>
          <p:cNvPr id="5" name="Picture 4" descr="A picture containing text, screenshot, electronics, graphics&#10;&#10;Description automatically generated">
            <a:extLst>
              <a:ext uri="{FF2B5EF4-FFF2-40B4-BE49-F238E27FC236}">
                <a16:creationId xmlns:a16="http://schemas.microsoft.com/office/drawing/2014/main" id="{8A7D8871-1A0C-0F3C-0F76-CAEC40815B75}"/>
              </a:ext>
            </a:extLst>
          </p:cNvPr>
          <p:cNvPicPr>
            <a:picLocks noChangeAspect="1"/>
          </p:cNvPicPr>
          <p:nvPr/>
        </p:nvPicPr>
        <p:blipFill>
          <a:blip r:embed="rId3"/>
          <a:stretch>
            <a:fillRect/>
          </a:stretch>
        </p:blipFill>
        <p:spPr>
          <a:xfrm>
            <a:off x="8253701" y="2493586"/>
            <a:ext cx="3387434" cy="1888868"/>
          </a:xfrm>
          <a:prstGeom prst="rect">
            <a:avLst/>
          </a:prstGeom>
        </p:spPr>
      </p:pic>
      <p:pic>
        <p:nvPicPr>
          <p:cNvPr id="6" name="Picture 2">
            <a:extLst>
              <a:ext uri="{FF2B5EF4-FFF2-40B4-BE49-F238E27FC236}">
                <a16:creationId xmlns:a16="http://schemas.microsoft.com/office/drawing/2014/main" id="{A1C72953-7F87-9AE0-E5DE-35FD1C6C12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63" b="1"/>
          <a:stretch/>
        </p:blipFill>
        <p:spPr bwMode="auto">
          <a:xfrm>
            <a:off x="4015268" y="2376459"/>
            <a:ext cx="4238433" cy="25951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4A5C7F-C471-9B23-E835-714983C5E582}"/>
              </a:ext>
            </a:extLst>
          </p:cNvPr>
          <p:cNvSpPr txBox="1"/>
          <p:nvPr/>
        </p:nvSpPr>
        <p:spPr>
          <a:xfrm>
            <a:off x="4346555" y="5117556"/>
            <a:ext cx="3416386" cy="307776"/>
          </a:xfrm>
          <a:prstGeom prst="rect">
            <a:avLst/>
          </a:prstGeom>
          <a:noFill/>
        </p:spPr>
        <p:txBody>
          <a:bodyPr wrap="square" rtlCol="0">
            <a:spAutoFit/>
          </a:bodyPr>
          <a:lstStyle/>
          <a:p>
            <a:r>
              <a:rPr lang="en-US" sz="1400" dirty="0">
                <a:solidFill>
                  <a:schemeClr val="tx1">
                    <a:lumMod val="50000"/>
                    <a:lumOff val="50000"/>
                  </a:schemeClr>
                </a:solidFill>
                <a:latin typeface="Helvetica" pitchFamily="2" charset="0"/>
              </a:rPr>
              <a:t>R. Nehra, et al., </a:t>
            </a:r>
            <a:r>
              <a:rPr lang="en-US" sz="1400" i="1" dirty="0">
                <a:solidFill>
                  <a:schemeClr val="tx1">
                    <a:lumMod val="50000"/>
                    <a:lumOff val="50000"/>
                  </a:schemeClr>
                </a:solidFill>
                <a:latin typeface="Helvetica" pitchFamily="2" charset="0"/>
              </a:rPr>
              <a:t>Science</a:t>
            </a:r>
            <a:r>
              <a:rPr lang="en-US" sz="1400" dirty="0">
                <a:solidFill>
                  <a:schemeClr val="tx1">
                    <a:lumMod val="50000"/>
                    <a:lumOff val="50000"/>
                  </a:schemeClr>
                </a:solidFill>
                <a:latin typeface="Helvetica" pitchFamily="2" charset="0"/>
              </a:rPr>
              <a:t>, </a:t>
            </a:r>
            <a:r>
              <a:rPr lang="en-US" sz="1400" b="1" dirty="0">
                <a:solidFill>
                  <a:schemeClr val="tx1">
                    <a:lumMod val="50000"/>
                    <a:lumOff val="50000"/>
                  </a:schemeClr>
                </a:solidFill>
                <a:latin typeface="Helvetica" pitchFamily="2" charset="0"/>
              </a:rPr>
              <a:t>2022</a:t>
            </a:r>
            <a:r>
              <a:rPr lang="en-US" sz="1400" dirty="0">
                <a:solidFill>
                  <a:schemeClr val="tx1">
                    <a:lumMod val="50000"/>
                    <a:lumOff val="50000"/>
                  </a:schemeClr>
                </a:solidFill>
                <a:latin typeface="Helvetica" pitchFamily="2" charset="0"/>
              </a:rPr>
              <a:t> 37 (2022)</a:t>
            </a:r>
          </a:p>
        </p:txBody>
      </p:sp>
      <p:sp>
        <p:nvSpPr>
          <p:cNvPr id="9" name="TextBox 8">
            <a:extLst>
              <a:ext uri="{FF2B5EF4-FFF2-40B4-BE49-F238E27FC236}">
                <a16:creationId xmlns:a16="http://schemas.microsoft.com/office/drawing/2014/main" id="{C0E487CB-B4BE-A356-F2D4-969A3FE35E7B}"/>
              </a:ext>
            </a:extLst>
          </p:cNvPr>
          <p:cNvSpPr txBox="1"/>
          <p:nvPr/>
        </p:nvSpPr>
        <p:spPr>
          <a:xfrm>
            <a:off x="8176385" y="4593943"/>
            <a:ext cx="3416386" cy="307776"/>
          </a:xfrm>
          <a:prstGeom prst="rect">
            <a:avLst/>
          </a:prstGeom>
          <a:noFill/>
        </p:spPr>
        <p:txBody>
          <a:bodyPr wrap="square" rtlCol="0">
            <a:spAutoFit/>
          </a:bodyPr>
          <a:lstStyle/>
          <a:p>
            <a:r>
              <a:rPr lang="en-US" sz="1400" dirty="0">
                <a:solidFill>
                  <a:schemeClr val="tx1">
                    <a:lumMod val="50000"/>
                    <a:lumOff val="50000"/>
                  </a:schemeClr>
                </a:solidFill>
                <a:latin typeface="Helvetica" pitchFamily="2" charset="0"/>
              </a:rPr>
              <a:t>D. Zhu, et al., </a:t>
            </a:r>
            <a:r>
              <a:rPr lang="en-US" sz="1400" i="1" dirty="0">
                <a:solidFill>
                  <a:schemeClr val="tx1">
                    <a:lumMod val="50000"/>
                    <a:lumOff val="50000"/>
                  </a:schemeClr>
                </a:solidFill>
                <a:latin typeface="Helvetica" pitchFamily="2" charset="0"/>
              </a:rPr>
              <a:t>Optica</a:t>
            </a:r>
            <a:r>
              <a:rPr lang="en-US" sz="1400" dirty="0">
                <a:solidFill>
                  <a:schemeClr val="tx1">
                    <a:lumMod val="50000"/>
                    <a:lumOff val="50000"/>
                  </a:schemeClr>
                </a:solidFill>
                <a:latin typeface="Helvetica" pitchFamily="2" charset="0"/>
              </a:rPr>
              <a:t>, </a:t>
            </a:r>
            <a:r>
              <a:rPr lang="en-US" sz="1400" b="1" dirty="0">
                <a:solidFill>
                  <a:schemeClr val="tx1">
                    <a:lumMod val="50000"/>
                    <a:lumOff val="50000"/>
                  </a:schemeClr>
                </a:solidFill>
                <a:latin typeface="Helvetica" pitchFamily="2" charset="0"/>
              </a:rPr>
              <a:t>13</a:t>
            </a:r>
            <a:r>
              <a:rPr lang="en-US" sz="1400" dirty="0">
                <a:solidFill>
                  <a:schemeClr val="tx1">
                    <a:lumMod val="50000"/>
                    <a:lumOff val="50000"/>
                  </a:schemeClr>
                </a:solidFill>
                <a:latin typeface="Helvetica" pitchFamily="2" charset="0"/>
              </a:rPr>
              <a:t> 2 (2021)</a:t>
            </a:r>
          </a:p>
        </p:txBody>
      </p:sp>
      <p:sp>
        <p:nvSpPr>
          <p:cNvPr id="10" name="Content Placeholder 2">
            <a:extLst>
              <a:ext uri="{FF2B5EF4-FFF2-40B4-BE49-F238E27FC236}">
                <a16:creationId xmlns:a16="http://schemas.microsoft.com/office/drawing/2014/main" id="{C7C723E4-01A6-165D-1A7D-683E41F7098C}"/>
              </a:ext>
            </a:extLst>
          </p:cNvPr>
          <p:cNvSpPr txBox="1">
            <a:spLocks/>
          </p:cNvSpPr>
          <p:nvPr/>
        </p:nvSpPr>
        <p:spPr>
          <a:xfrm>
            <a:off x="461837" y="1282922"/>
            <a:ext cx="1606730" cy="461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Benefits:</a:t>
            </a:r>
          </a:p>
        </p:txBody>
      </p:sp>
      <p:sp>
        <p:nvSpPr>
          <p:cNvPr id="11" name="TextBox 10">
            <a:extLst>
              <a:ext uri="{FF2B5EF4-FFF2-40B4-BE49-F238E27FC236}">
                <a16:creationId xmlns:a16="http://schemas.microsoft.com/office/drawing/2014/main" id="{E6C9CABA-9A4F-7FFF-5F12-6272B91E640A}"/>
              </a:ext>
            </a:extLst>
          </p:cNvPr>
          <p:cNvSpPr txBox="1"/>
          <p:nvPr/>
        </p:nvSpPr>
        <p:spPr>
          <a:xfrm>
            <a:off x="3976783" y="1560259"/>
            <a:ext cx="4238433" cy="400110"/>
          </a:xfrm>
          <a:prstGeom prst="rect">
            <a:avLst/>
          </a:prstGeom>
          <a:noFill/>
        </p:spPr>
        <p:txBody>
          <a:bodyPr wrap="square" rtlCol="0">
            <a:spAutoFit/>
          </a:bodyPr>
          <a:lstStyle/>
          <a:p>
            <a:r>
              <a:rPr lang="en-US" sz="2000" dirty="0">
                <a:latin typeface="Inter" panose="02000503000000020004" pitchFamily="2" charset="0"/>
                <a:ea typeface="Inter" panose="02000503000000020004" pitchFamily="2" charset="0"/>
                <a:cs typeface="Helvetica Neue" panose="02000503000000020004" pitchFamily="2" charset="0"/>
              </a:rPr>
              <a:t>Strong </a:t>
            </a:r>
            <a:r>
              <a:rPr lang="el-GR" sz="2000" dirty="0">
                <a:latin typeface="Inter" panose="02000503000000020004" pitchFamily="2" charset="0"/>
                <a:ea typeface="Inter" panose="02000503000000020004" pitchFamily="2" charset="0"/>
                <a:cs typeface="Helvetica Neue" panose="02000503000000020004" pitchFamily="2" charset="0"/>
              </a:rPr>
              <a:t>χ</a:t>
            </a:r>
            <a:r>
              <a:rPr lang="en-US" sz="2000" baseline="30000" dirty="0">
                <a:latin typeface="Inter" panose="02000503000000020004" pitchFamily="2" charset="0"/>
                <a:ea typeface="Inter" panose="02000503000000020004" pitchFamily="2" charset="0"/>
                <a:cs typeface="Helvetica Neue" panose="02000503000000020004" pitchFamily="2" charset="0"/>
              </a:rPr>
              <a:t>(2)</a:t>
            </a:r>
            <a:r>
              <a:rPr lang="en-US" sz="2000" dirty="0">
                <a:latin typeface="Inter" panose="02000503000000020004" pitchFamily="2" charset="0"/>
                <a:ea typeface="Inter" panose="02000503000000020004" pitchFamily="2" charset="0"/>
                <a:cs typeface="Helvetica Neue" panose="02000503000000020004" pitchFamily="2" charset="0"/>
              </a:rPr>
              <a:t> optical nonlinearity</a:t>
            </a:r>
          </a:p>
        </p:txBody>
      </p:sp>
      <p:sp>
        <p:nvSpPr>
          <p:cNvPr id="12" name="TextBox 11">
            <a:extLst>
              <a:ext uri="{FF2B5EF4-FFF2-40B4-BE49-F238E27FC236}">
                <a16:creationId xmlns:a16="http://schemas.microsoft.com/office/drawing/2014/main" id="{CFD7C2C5-1A1A-4E4C-7E61-662E27C52381}"/>
              </a:ext>
            </a:extLst>
          </p:cNvPr>
          <p:cNvSpPr txBox="1"/>
          <p:nvPr/>
        </p:nvSpPr>
        <p:spPr>
          <a:xfrm>
            <a:off x="8557044" y="1668573"/>
            <a:ext cx="2917121" cy="707886"/>
          </a:xfrm>
          <a:prstGeom prst="rect">
            <a:avLst/>
          </a:prstGeom>
          <a:noFill/>
        </p:spPr>
        <p:txBody>
          <a:bodyPr wrap="square" rtlCol="0">
            <a:spAutoFit/>
          </a:bodyPr>
          <a:lstStyle/>
          <a:p>
            <a:r>
              <a:rPr lang="en-US" sz="2000" dirty="0">
                <a:latin typeface="Inter" panose="02000503000000020004" pitchFamily="2" charset="0"/>
                <a:ea typeface="Inter" panose="02000503000000020004" pitchFamily="2" charset="0"/>
                <a:cs typeface="Helvetica Neue" panose="02000503000000020004" pitchFamily="2" charset="0"/>
              </a:rPr>
              <a:t>Wealth of linear and nonlinear components</a:t>
            </a:r>
          </a:p>
        </p:txBody>
      </p:sp>
      <p:sp>
        <p:nvSpPr>
          <p:cNvPr id="13" name="TextBox 12">
            <a:extLst>
              <a:ext uri="{FF2B5EF4-FFF2-40B4-BE49-F238E27FC236}">
                <a16:creationId xmlns:a16="http://schemas.microsoft.com/office/drawing/2014/main" id="{F6A7F902-FA11-BFDF-07DA-712F69B65BD3}"/>
              </a:ext>
            </a:extLst>
          </p:cNvPr>
          <p:cNvSpPr txBox="1"/>
          <p:nvPr/>
        </p:nvSpPr>
        <p:spPr>
          <a:xfrm>
            <a:off x="929295" y="1776043"/>
            <a:ext cx="3327567" cy="400110"/>
          </a:xfrm>
          <a:prstGeom prst="rect">
            <a:avLst/>
          </a:prstGeom>
          <a:noFill/>
        </p:spPr>
        <p:txBody>
          <a:bodyPr wrap="square" rtlCol="0">
            <a:spAutoFit/>
          </a:bodyPr>
          <a:lstStyle/>
          <a:p>
            <a:r>
              <a:rPr kumimoji="0" lang="en-US" sz="2000" b="0" i="0" u="none" strike="noStrike" kern="120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Helvetica Neue" charset="0"/>
              </a:rPr>
              <a:t>Scalability</a:t>
            </a:r>
            <a:endParaRPr lang="en-US" sz="1600" dirty="0">
              <a:latin typeface="Inter" panose="02000503000000020004" pitchFamily="2" charset="0"/>
              <a:ea typeface="Inter" panose="02000503000000020004" pitchFamily="2" charset="0"/>
            </a:endParaRPr>
          </a:p>
        </p:txBody>
      </p:sp>
      <p:sp>
        <p:nvSpPr>
          <p:cNvPr id="3" name="Slide Number Placeholder 2">
            <a:extLst>
              <a:ext uri="{FF2B5EF4-FFF2-40B4-BE49-F238E27FC236}">
                <a16:creationId xmlns:a16="http://schemas.microsoft.com/office/drawing/2014/main" id="{F5B07E49-5F84-A46A-5BD1-81F4BDF1B3C1}"/>
              </a:ext>
            </a:extLst>
          </p:cNvPr>
          <p:cNvSpPr>
            <a:spLocks noGrp="1"/>
          </p:cNvSpPr>
          <p:nvPr>
            <p:ph type="sldNum" sz="quarter" idx="12"/>
          </p:nvPr>
        </p:nvSpPr>
        <p:spPr/>
        <p:txBody>
          <a:bodyPr/>
          <a:lstStyle/>
          <a:p>
            <a:fld id="{9C4EEAC5-7B54-4B41-A635-2D6F8C05C4CD}" type="slidenum">
              <a:rPr lang="en-US" smtClean="0"/>
              <a:t>3</a:t>
            </a:fld>
            <a:endParaRPr lang="en-US"/>
          </a:p>
        </p:txBody>
      </p:sp>
      <p:sp>
        <p:nvSpPr>
          <p:cNvPr id="18" name="TextBox 17">
            <a:extLst>
              <a:ext uri="{FF2B5EF4-FFF2-40B4-BE49-F238E27FC236}">
                <a16:creationId xmlns:a16="http://schemas.microsoft.com/office/drawing/2014/main" id="{E56C1735-77D2-D523-DA5E-4E6BFB38765E}"/>
              </a:ext>
            </a:extLst>
          </p:cNvPr>
          <p:cNvSpPr txBox="1"/>
          <p:nvPr/>
        </p:nvSpPr>
        <p:spPr>
          <a:xfrm>
            <a:off x="599229" y="4354482"/>
            <a:ext cx="3034013" cy="523220"/>
          </a:xfrm>
          <a:prstGeom prst="rect">
            <a:avLst/>
          </a:prstGeom>
          <a:noFill/>
        </p:spPr>
        <p:txBody>
          <a:bodyPr wrap="square" rtlCol="0">
            <a:spAutoFit/>
          </a:bodyPr>
          <a:lstStyle/>
          <a:p>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G. H. Y. Li, et al., </a:t>
            </a:r>
            <a:r>
              <a:rPr lang="en-US" sz="1400" i="1"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Light: Science &amp; Applications </a:t>
            </a:r>
            <a:r>
              <a:rPr lang="en-US" sz="1400" b="1"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12 </a:t>
            </a:r>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(2023)</a:t>
            </a:r>
            <a:endParaRPr lang="en-US" sz="1400" b="1"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endParaRPr>
          </a:p>
        </p:txBody>
      </p:sp>
      <p:pic>
        <p:nvPicPr>
          <p:cNvPr id="14" name="Picture 13">
            <a:extLst>
              <a:ext uri="{FF2B5EF4-FFF2-40B4-BE49-F238E27FC236}">
                <a16:creationId xmlns:a16="http://schemas.microsoft.com/office/drawing/2014/main" id="{3520242B-81A8-7F3C-82D9-7E4A8A3F44E2}"/>
              </a:ext>
            </a:extLst>
          </p:cNvPr>
          <p:cNvPicPr>
            <a:picLocks noChangeAspect="1"/>
          </p:cNvPicPr>
          <p:nvPr/>
        </p:nvPicPr>
        <p:blipFill>
          <a:blip r:embed="rId5"/>
          <a:stretch>
            <a:fillRect/>
          </a:stretch>
        </p:blipFill>
        <p:spPr>
          <a:xfrm>
            <a:off x="485911" y="2503518"/>
            <a:ext cx="3260648" cy="1578476"/>
          </a:xfrm>
          <a:prstGeom prst="rect">
            <a:avLst/>
          </a:prstGeom>
        </p:spPr>
      </p:pic>
    </p:spTree>
    <p:extLst>
      <p:ext uri="{BB962C8B-B14F-4D97-AF65-F5344CB8AC3E}">
        <p14:creationId xmlns:p14="http://schemas.microsoft.com/office/powerpoint/2010/main" val="19967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1"/>
      <p:bldP spid="1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756F-A039-2068-FFC5-688A79D5D1F6}"/>
              </a:ext>
            </a:extLst>
          </p:cNvPr>
          <p:cNvSpPr>
            <a:spLocks noGrp="1"/>
          </p:cNvSpPr>
          <p:nvPr>
            <p:ph type="title"/>
          </p:nvPr>
        </p:nvSpPr>
        <p:spPr/>
        <p:txBody>
          <a:bodyPr/>
          <a:lstStyle/>
          <a:p>
            <a:r>
              <a:rPr lang="en-US" dirty="0"/>
              <a:t>Optical parametric amplifiers (OPAs)</a:t>
            </a:r>
          </a:p>
        </p:txBody>
      </p:sp>
      <p:sp>
        <p:nvSpPr>
          <p:cNvPr id="3" name="Content Placeholder 2">
            <a:extLst>
              <a:ext uri="{FF2B5EF4-FFF2-40B4-BE49-F238E27FC236}">
                <a16:creationId xmlns:a16="http://schemas.microsoft.com/office/drawing/2014/main" id="{A8C7B935-C2A7-2943-DE26-714FAE4A3FB5}"/>
              </a:ext>
            </a:extLst>
          </p:cNvPr>
          <p:cNvSpPr>
            <a:spLocks noGrp="1"/>
          </p:cNvSpPr>
          <p:nvPr>
            <p:ph idx="1"/>
          </p:nvPr>
        </p:nvSpPr>
        <p:spPr>
          <a:xfrm>
            <a:off x="2177774" y="1372169"/>
            <a:ext cx="3029226" cy="622896"/>
          </a:xfrm>
        </p:spPr>
        <p:txBody>
          <a:bodyPr/>
          <a:lstStyle/>
          <a:p>
            <a:pPr marL="0" indent="0">
              <a:buNone/>
            </a:pPr>
            <a:r>
              <a:rPr lang="en-US" dirty="0"/>
              <a:t>Degenerate OPA</a:t>
            </a:r>
          </a:p>
        </p:txBody>
      </p:sp>
      <p:sp>
        <p:nvSpPr>
          <p:cNvPr id="4" name="Slide Number Placeholder 3">
            <a:extLst>
              <a:ext uri="{FF2B5EF4-FFF2-40B4-BE49-F238E27FC236}">
                <a16:creationId xmlns:a16="http://schemas.microsoft.com/office/drawing/2014/main" id="{152C1A23-6BE6-5086-B817-CE123C4D1180}"/>
              </a:ext>
            </a:extLst>
          </p:cNvPr>
          <p:cNvSpPr>
            <a:spLocks noGrp="1"/>
          </p:cNvSpPr>
          <p:nvPr>
            <p:ph type="sldNum" sz="quarter" idx="12"/>
          </p:nvPr>
        </p:nvSpPr>
        <p:spPr/>
        <p:txBody>
          <a:bodyPr/>
          <a:lstStyle/>
          <a:p>
            <a:fld id="{9C4EEAC5-7B54-4B41-A635-2D6F8C05C4CD}" type="slidenum">
              <a:rPr lang="en-US" smtClean="0"/>
              <a:t>4</a:t>
            </a:fld>
            <a:endParaRPr lang="en-US"/>
          </a:p>
        </p:txBody>
      </p:sp>
      <p:pic>
        <p:nvPicPr>
          <p:cNvPr id="5" name="Picture 4" descr="A picture containing text, screenshot, diagram, font&#10;&#10;Description automatically generated">
            <a:extLst>
              <a:ext uri="{FF2B5EF4-FFF2-40B4-BE49-F238E27FC236}">
                <a16:creationId xmlns:a16="http://schemas.microsoft.com/office/drawing/2014/main" id="{6FF80E78-696A-FA94-A33F-F0C1F07EEAB6}"/>
              </a:ext>
            </a:extLst>
          </p:cNvPr>
          <p:cNvPicPr>
            <a:picLocks noChangeAspect="1"/>
          </p:cNvPicPr>
          <p:nvPr/>
        </p:nvPicPr>
        <p:blipFill>
          <a:blip r:embed="rId3"/>
          <a:stretch>
            <a:fillRect/>
          </a:stretch>
        </p:blipFill>
        <p:spPr>
          <a:xfrm>
            <a:off x="1045495" y="1875218"/>
            <a:ext cx="4660174" cy="3834424"/>
          </a:xfrm>
          <a:prstGeom prst="rect">
            <a:avLst/>
          </a:prstGeom>
        </p:spPr>
      </p:pic>
      <p:pic>
        <p:nvPicPr>
          <p:cNvPr id="2050" name="Picture 2">
            <a:extLst>
              <a:ext uri="{FF2B5EF4-FFF2-40B4-BE49-F238E27FC236}">
                <a16:creationId xmlns:a16="http://schemas.microsoft.com/office/drawing/2014/main" id="{BDC8396A-4F6D-066D-8D2E-C389F7311C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122"/>
          <a:stretch/>
        </p:blipFill>
        <p:spPr bwMode="auto">
          <a:xfrm>
            <a:off x="6327403" y="3398830"/>
            <a:ext cx="2221979" cy="1650339"/>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429D9EA8-BC63-D9CF-5A48-81A8D54D718C}"/>
              </a:ext>
            </a:extLst>
          </p:cNvPr>
          <p:cNvSpPr/>
          <p:nvPr/>
        </p:nvSpPr>
        <p:spPr>
          <a:xfrm>
            <a:off x="8867633" y="4056358"/>
            <a:ext cx="274320" cy="335280"/>
          </a:xfrm>
          <a:prstGeom prst="rightArrow">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E01D4A7E-9E04-D8A4-2475-BA1D083706F2}"/>
              </a:ext>
            </a:extLst>
          </p:cNvPr>
          <p:cNvSpPr txBox="1">
            <a:spLocks/>
          </p:cNvSpPr>
          <p:nvPr/>
        </p:nvSpPr>
        <p:spPr>
          <a:xfrm>
            <a:off x="7438392" y="1362009"/>
            <a:ext cx="3523882" cy="633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Quadrature squeezing</a:t>
            </a:r>
          </a:p>
        </p:txBody>
      </p:sp>
      <p:pic>
        <p:nvPicPr>
          <p:cNvPr id="2054" name="Picture 6">
            <a:extLst>
              <a:ext uri="{FF2B5EF4-FFF2-40B4-BE49-F238E27FC236}">
                <a16:creationId xmlns:a16="http://schemas.microsoft.com/office/drawing/2014/main" id="{4E9080F4-2E6D-F63C-A0F5-5EDCEED62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0204" y="3350537"/>
            <a:ext cx="2117417" cy="165034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D1B2AC6A-04E0-337F-0DE3-9FD8A348FF38}"/>
              </a:ext>
            </a:extLst>
          </p:cNvPr>
          <p:cNvSpPr txBox="1">
            <a:spLocks/>
          </p:cNvSpPr>
          <p:nvPr/>
        </p:nvSpPr>
        <p:spPr>
          <a:xfrm>
            <a:off x="6486333" y="2934662"/>
            <a:ext cx="1557922" cy="494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Vacuum</a:t>
            </a:r>
          </a:p>
        </p:txBody>
      </p:sp>
      <p:sp>
        <p:nvSpPr>
          <p:cNvPr id="9" name="Content Placeholder 2">
            <a:extLst>
              <a:ext uri="{FF2B5EF4-FFF2-40B4-BE49-F238E27FC236}">
                <a16:creationId xmlns:a16="http://schemas.microsoft.com/office/drawing/2014/main" id="{6110BB36-2A16-E292-2E3F-7F6EF01110AC}"/>
              </a:ext>
            </a:extLst>
          </p:cNvPr>
          <p:cNvSpPr txBox="1">
            <a:spLocks/>
          </p:cNvSpPr>
          <p:nvPr/>
        </p:nvSpPr>
        <p:spPr>
          <a:xfrm>
            <a:off x="9565732" y="2738734"/>
            <a:ext cx="1716948" cy="620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Squeezed vacuum</a:t>
            </a:r>
          </a:p>
        </p:txBody>
      </p:sp>
    </p:spTree>
    <p:extLst>
      <p:ext uri="{BB962C8B-B14F-4D97-AF65-F5344CB8AC3E}">
        <p14:creationId xmlns:p14="http://schemas.microsoft.com/office/powerpoint/2010/main" val="147037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634F-7A5F-8F90-6E07-7C50584957EA}"/>
              </a:ext>
            </a:extLst>
          </p:cNvPr>
          <p:cNvSpPr>
            <a:spLocks noGrp="1"/>
          </p:cNvSpPr>
          <p:nvPr>
            <p:ph type="title"/>
          </p:nvPr>
        </p:nvSpPr>
        <p:spPr>
          <a:xfrm>
            <a:off x="679174" y="198255"/>
            <a:ext cx="10515600" cy="1089602"/>
          </a:xfrm>
        </p:spPr>
        <p:txBody>
          <a:bodyPr/>
          <a:lstStyle/>
          <a:p>
            <a:r>
              <a:rPr lang="en-US" dirty="0"/>
              <a:t>Integrated thin-film lithium niobate OPAs</a:t>
            </a:r>
          </a:p>
        </p:txBody>
      </p:sp>
      <p:sp>
        <p:nvSpPr>
          <p:cNvPr id="3" name="Content Placeholder 2">
            <a:extLst>
              <a:ext uri="{FF2B5EF4-FFF2-40B4-BE49-F238E27FC236}">
                <a16:creationId xmlns:a16="http://schemas.microsoft.com/office/drawing/2014/main" id="{51D1648C-4DD5-45F6-7AF1-493F0E97D230}"/>
              </a:ext>
            </a:extLst>
          </p:cNvPr>
          <p:cNvSpPr>
            <a:spLocks noGrp="1"/>
          </p:cNvSpPr>
          <p:nvPr>
            <p:ph idx="1"/>
          </p:nvPr>
        </p:nvSpPr>
        <p:spPr>
          <a:xfrm>
            <a:off x="6094654" y="1533410"/>
            <a:ext cx="5442206" cy="4134842"/>
          </a:xfrm>
        </p:spPr>
        <p:txBody>
          <a:bodyPr>
            <a:normAutofit/>
          </a:bodyPr>
          <a:lstStyle/>
          <a:p>
            <a:r>
              <a:rPr lang="en-US" sz="2000" dirty="0"/>
              <a:t>Dispersion engineering for ultrashort pulse operation and high gain</a:t>
            </a:r>
          </a:p>
          <a:p>
            <a:endParaRPr lang="en-US" sz="2000" dirty="0"/>
          </a:p>
        </p:txBody>
      </p:sp>
      <p:sp>
        <p:nvSpPr>
          <p:cNvPr id="4" name="Slide Number Placeholder 3">
            <a:extLst>
              <a:ext uri="{FF2B5EF4-FFF2-40B4-BE49-F238E27FC236}">
                <a16:creationId xmlns:a16="http://schemas.microsoft.com/office/drawing/2014/main" id="{716A226A-F31A-F237-5F0A-F1825720EBE4}"/>
              </a:ext>
            </a:extLst>
          </p:cNvPr>
          <p:cNvSpPr>
            <a:spLocks noGrp="1"/>
          </p:cNvSpPr>
          <p:nvPr>
            <p:ph type="sldNum" sz="quarter" idx="12"/>
          </p:nvPr>
        </p:nvSpPr>
        <p:spPr/>
        <p:txBody>
          <a:bodyPr/>
          <a:lstStyle/>
          <a:p>
            <a:fld id="{9C4EEAC5-7B54-4B41-A635-2D6F8C05C4CD}" type="slidenum">
              <a:rPr lang="en-US" smtClean="0"/>
              <a:t>5</a:t>
            </a:fld>
            <a:endParaRPr lang="en-US"/>
          </a:p>
        </p:txBody>
      </p:sp>
      <p:pic>
        <p:nvPicPr>
          <p:cNvPr id="1026" name="Picture 2">
            <a:extLst>
              <a:ext uri="{FF2B5EF4-FFF2-40B4-BE49-F238E27FC236}">
                <a16:creationId xmlns:a16="http://schemas.microsoft.com/office/drawing/2014/main" id="{74A5BF3D-FEAE-8371-5405-C6CE66D7B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2060" y="2477772"/>
            <a:ext cx="4874777" cy="31230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137DCA-B4B3-4DAF-5DF2-935525B005AA}"/>
              </a:ext>
            </a:extLst>
          </p:cNvPr>
          <p:cNvSpPr txBox="1"/>
          <p:nvPr/>
        </p:nvSpPr>
        <p:spPr>
          <a:xfrm>
            <a:off x="7215780" y="5668252"/>
            <a:ext cx="3416386" cy="307777"/>
          </a:xfrm>
          <a:prstGeom prst="rect">
            <a:avLst/>
          </a:prstGeom>
          <a:noFill/>
        </p:spPr>
        <p:txBody>
          <a:bodyPr wrap="square" rtlCol="0">
            <a:spAutoFit/>
          </a:bodyPr>
          <a:lstStyle/>
          <a:p>
            <a:r>
              <a:rPr lang="en-US" sz="1400" dirty="0">
                <a:solidFill>
                  <a:schemeClr val="tx1">
                    <a:lumMod val="50000"/>
                    <a:lumOff val="50000"/>
                  </a:schemeClr>
                </a:solidFill>
                <a:latin typeface="Helvetica" pitchFamily="2" charset="0"/>
              </a:rPr>
              <a:t>L. </a:t>
            </a:r>
            <a:r>
              <a:rPr lang="en-US" sz="1400" dirty="0" err="1">
                <a:solidFill>
                  <a:schemeClr val="tx1">
                    <a:lumMod val="50000"/>
                    <a:lumOff val="50000"/>
                  </a:schemeClr>
                </a:solidFill>
                <a:latin typeface="Helvetica" pitchFamily="2" charset="0"/>
              </a:rPr>
              <a:t>Ledezma</a:t>
            </a:r>
            <a:r>
              <a:rPr lang="en-US" sz="1400" dirty="0">
                <a:solidFill>
                  <a:schemeClr val="tx1">
                    <a:lumMod val="50000"/>
                    <a:lumOff val="50000"/>
                  </a:schemeClr>
                </a:solidFill>
                <a:latin typeface="Helvetica" pitchFamily="2" charset="0"/>
              </a:rPr>
              <a:t> et al., </a:t>
            </a:r>
            <a:r>
              <a:rPr lang="en-US" sz="1400" i="1" dirty="0">
                <a:solidFill>
                  <a:schemeClr val="tx1">
                    <a:lumMod val="50000"/>
                    <a:lumOff val="50000"/>
                  </a:schemeClr>
                </a:solidFill>
                <a:latin typeface="Helvetica" pitchFamily="2" charset="0"/>
              </a:rPr>
              <a:t>Optica</a:t>
            </a:r>
            <a:r>
              <a:rPr lang="en-US" sz="1400" dirty="0">
                <a:solidFill>
                  <a:schemeClr val="tx1">
                    <a:lumMod val="50000"/>
                    <a:lumOff val="50000"/>
                  </a:schemeClr>
                </a:solidFill>
                <a:latin typeface="Helvetica" pitchFamily="2" charset="0"/>
              </a:rPr>
              <a:t> </a:t>
            </a:r>
            <a:r>
              <a:rPr lang="en-US" sz="1400" b="1" dirty="0">
                <a:solidFill>
                  <a:schemeClr val="tx1">
                    <a:lumMod val="50000"/>
                    <a:lumOff val="50000"/>
                  </a:schemeClr>
                </a:solidFill>
                <a:latin typeface="Helvetica" pitchFamily="2" charset="0"/>
              </a:rPr>
              <a:t>9 </a:t>
            </a:r>
            <a:r>
              <a:rPr lang="en-US" sz="1400" dirty="0">
                <a:solidFill>
                  <a:schemeClr val="tx1">
                    <a:lumMod val="50000"/>
                    <a:lumOff val="50000"/>
                  </a:schemeClr>
                </a:solidFill>
                <a:latin typeface="Helvetica" pitchFamily="2" charset="0"/>
              </a:rPr>
              <a:t>3 (2022)</a:t>
            </a:r>
          </a:p>
        </p:txBody>
      </p:sp>
      <p:pic>
        <p:nvPicPr>
          <p:cNvPr id="5" name="Picture 2" descr="Figure 2: &#10;Modal and dispersive properties. (a) The quasi-TE waveguide mode for pump light at 1.045 µm. Arrows at the top right denote the ordinary and extraordinary material axes. (b) The quasi-TE waveguide mode for signal light at 2.09 µm. (c) Dispersion profile for the pump wavelength. (d) Dispersion profile for the signal wavelength. (e) Group-velocity mismatch at different signal wavelengths relative to 1.045 µm.&#10;">
            <a:extLst>
              <a:ext uri="{FF2B5EF4-FFF2-40B4-BE49-F238E27FC236}">
                <a16:creationId xmlns:a16="http://schemas.microsoft.com/office/drawing/2014/main" id="{F2486FFA-2366-FBA3-5106-1B4156C979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8518"/>
          <a:stretch/>
        </p:blipFill>
        <p:spPr bwMode="auto">
          <a:xfrm>
            <a:off x="1393714" y="2274020"/>
            <a:ext cx="3579813" cy="35306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6EA3FB46-073D-C7D2-AA51-C49DAD713063}"/>
              </a:ext>
            </a:extLst>
          </p:cNvPr>
          <p:cNvSpPr txBox="1">
            <a:spLocks/>
          </p:cNvSpPr>
          <p:nvPr/>
        </p:nvSpPr>
        <p:spPr>
          <a:xfrm>
            <a:off x="868880" y="1533410"/>
            <a:ext cx="5225774" cy="4134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High spatial mode confinement</a:t>
            </a:r>
          </a:p>
          <a:p>
            <a:endParaRPr lang="en-US" sz="2000" dirty="0"/>
          </a:p>
        </p:txBody>
      </p:sp>
      <p:sp>
        <p:nvSpPr>
          <p:cNvPr id="10" name="Rectangle 9">
            <a:extLst>
              <a:ext uri="{FF2B5EF4-FFF2-40B4-BE49-F238E27FC236}">
                <a16:creationId xmlns:a16="http://schemas.microsoft.com/office/drawing/2014/main" id="{A5A0C6B0-3B5D-8E7B-351E-BDF19F8D0CF5}"/>
              </a:ext>
            </a:extLst>
          </p:cNvPr>
          <p:cNvSpPr/>
          <p:nvPr/>
        </p:nvSpPr>
        <p:spPr>
          <a:xfrm>
            <a:off x="1333500" y="2184400"/>
            <a:ext cx="444500" cy="293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F65957-32DF-2782-5325-AD27EBA9F803}"/>
              </a:ext>
            </a:extLst>
          </p:cNvPr>
          <p:cNvSpPr/>
          <p:nvPr/>
        </p:nvSpPr>
        <p:spPr>
          <a:xfrm>
            <a:off x="1333500" y="3926326"/>
            <a:ext cx="444500" cy="293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8D78ED-B1FC-4E1E-8E2B-3C9C113B312E}"/>
              </a:ext>
            </a:extLst>
          </p:cNvPr>
          <p:cNvSpPr/>
          <p:nvPr/>
        </p:nvSpPr>
        <p:spPr>
          <a:xfrm>
            <a:off x="1555750" y="5675454"/>
            <a:ext cx="444500" cy="293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1E5549A-6D63-B04C-EDA5-98E7FB112EEC}"/>
              </a:ext>
            </a:extLst>
          </p:cNvPr>
          <p:cNvSpPr txBox="1"/>
          <p:nvPr/>
        </p:nvSpPr>
        <p:spPr>
          <a:xfrm>
            <a:off x="1393714" y="5822860"/>
            <a:ext cx="4114246" cy="307777"/>
          </a:xfrm>
          <a:prstGeom prst="rect">
            <a:avLst/>
          </a:prstGeom>
          <a:noFill/>
        </p:spPr>
        <p:txBody>
          <a:bodyPr wrap="square" rtlCol="0">
            <a:spAutoFit/>
          </a:bodyPr>
          <a:lstStyle/>
          <a:p>
            <a:r>
              <a:rPr lang="en-US" sz="1400" dirty="0">
                <a:solidFill>
                  <a:schemeClr val="tx1">
                    <a:lumMod val="50000"/>
                    <a:lumOff val="50000"/>
                  </a:schemeClr>
                </a:solidFill>
                <a:latin typeface="Helvetica" pitchFamily="2" charset="0"/>
              </a:rPr>
              <a:t>J. </a:t>
            </a:r>
            <a:r>
              <a:rPr lang="en-US" sz="1400" dirty="0" err="1">
                <a:solidFill>
                  <a:schemeClr val="tx1">
                    <a:lumMod val="50000"/>
                    <a:lumOff val="50000"/>
                  </a:schemeClr>
                </a:solidFill>
                <a:latin typeface="Helvetica" pitchFamily="2" charset="0"/>
              </a:rPr>
              <a:t>Willliams</a:t>
            </a:r>
            <a:r>
              <a:rPr lang="en-US" sz="1400" dirty="0">
                <a:solidFill>
                  <a:schemeClr val="tx1">
                    <a:lumMod val="50000"/>
                    <a:lumOff val="50000"/>
                  </a:schemeClr>
                </a:solidFill>
                <a:latin typeface="Helvetica" pitchFamily="2" charset="0"/>
              </a:rPr>
              <a:t> et al., </a:t>
            </a:r>
            <a:r>
              <a:rPr lang="en-US" sz="1400" i="1" dirty="0">
                <a:solidFill>
                  <a:schemeClr val="tx1">
                    <a:lumMod val="50000"/>
                    <a:lumOff val="50000"/>
                  </a:schemeClr>
                </a:solidFill>
                <a:latin typeface="Helvetica" pitchFamily="2" charset="0"/>
              </a:rPr>
              <a:t>Nanophotonics</a:t>
            </a:r>
            <a:r>
              <a:rPr lang="en-US" sz="1400" dirty="0">
                <a:solidFill>
                  <a:schemeClr val="tx1">
                    <a:lumMod val="50000"/>
                    <a:lumOff val="50000"/>
                  </a:schemeClr>
                </a:solidFill>
                <a:latin typeface="Helvetica" pitchFamily="2" charset="0"/>
              </a:rPr>
              <a:t> </a:t>
            </a:r>
            <a:r>
              <a:rPr lang="en-US" sz="1400" b="1" dirty="0">
                <a:solidFill>
                  <a:schemeClr val="tx1">
                    <a:lumMod val="50000"/>
                    <a:lumOff val="50000"/>
                  </a:schemeClr>
                </a:solidFill>
                <a:latin typeface="Helvetica" pitchFamily="2" charset="0"/>
              </a:rPr>
              <a:t>13 </a:t>
            </a:r>
            <a:r>
              <a:rPr lang="en-US" sz="1400" dirty="0">
                <a:solidFill>
                  <a:schemeClr val="tx1">
                    <a:lumMod val="50000"/>
                    <a:lumOff val="50000"/>
                  </a:schemeClr>
                </a:solidFill>
                <a:latin typeface="Helvetica" pitchFamily="2" charset="0"/>
              </a:rPr>
              <a:t>(2024)</a:t>
            </a:r>
          </a:p>
        </p:txBody>
      </p:sp>
    </p:spTree>
    <p:extLst>
      <p:ext uri="{BB962C8B-B14F-4D97-AF65-F5344CB8AC3E}">
        <p14:creationId xmlns:p14="http://schemas.microsoft.com/office/powerpoint/2010/main" val="996895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CC5F3AF-296E-88AF-2147-C1E33E2A9130}"/>
              </a:ext>
            </a:extLst>
          </p:cNvPr>
          <p:cNvSpPr txBox="1">
            <a:spLocks/>
          </p:cNvSpPr>
          <p:nvPr/>
        </p:nvSpPr>
        <p:spPr>
          <a:xfrm>
            <a:off x="565755" y="1098892"/>
            <a:ext cx="8280400" cy="5760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Necessary for quantum communication and computation</a:t>
            </a:r>
          </a:p>
          <a:p>
            <a:pPr marL="0" indent="0">
              <a:buFont typeface="Arial" panose="020B0604020202020204" pitchFamily="34" charset="0"/>
              <a:buNone/>
            </a:pPr>
            <a:endParaRPr lang="en-US" sz="2000" dirty="0"/>
          </a:p>
          <a:p>
            <a:pPr marL="0" indent="0">
              <a:buFont typeface="Arial" panose="020B0604020202020204" pitchFamily="34" charset="0"/>
              <a:buNone/>
            </a:pPr>
            <a:endParaRPr lang="en-US" sz="2000" dirty="0"/>
          </a:p>
        </p:txBody>
      </p:sp>
      <p:sp>
        <p:nvSpPr>
          <p:cNvPr id="5" name="Title 1">
            <a:extLst>
              <a:ext uri="{FF2B5EF4-FFF2-40B4-BE49-F238E27FC236}">
                <a16:creationId xmlns:a16="http://schemas.microsoft.com/office/drawing/2014/main" id="{E1DF3A3C-8BFB-E88D-DA71-3708CA6BC87C}"/>
              </a:ext>
            </a:extLst>
          </p:cNvPr>
          <p:cNvSpPr txBox="1">
            <a:spLocks/>
          </p:cNvSpPr>
          <p:nvPr/>
        </p:nvSpPr>
        <p:spPr>
          <a:xfrm>
            <a:off x="523779" y="274029"/>
            <a:ext cx="11274638" cy="7024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Inter" panose="02000503000000020004" pitchFamily="2" charset="0"/>
                <a:ea typeface="Inter" panose="02000503000000020004" pitchFamily="2" charset="0"/>
                <a:cs typeface="+mj-cs"/>
              </a:defRPr>
            </a:lvl1pPr>
          </a:lstStyle>
          <a:p>
            <a:r>
              <a:rPr lang="en-US" dirty="0"/>
              <a:t>Photon detection in nanophotonics</a:t>
            </a:r>
          </a:p>
        </p:txBody>
      </p:sp>
      <p:pic>
        <p:nvPicPr>
          <p:cNvPr id="6" name="Picture 2" descr="(a) Schematic representation of the device. An input grating coupler is used to couple light into the LN waveguide, which couples to the U-shaped NbN nanowire. Two Y-splitters and an output grating coupler are used to calibrate the OCDE. (b) Schematic of the device cross section. (c) SEM image of the fabricated U-shaped NbN nanowire on top of the LN waveguide. (d) Optical power attenuation as a function of the waveguide length (with the NbN nanowire on top) for both TE and TM modes. The inset shows the electric field profiles for both with and without nanowires. (e) Absorption rates as a function of the waveguide width for both TE and TM modes.">
            <a:extLst>
              <a:ext uri="{FF2B5EF4-FFF2-40B4-BE49-F238E27FC236}">
                <a16:creationId xmlns:a16="http://schemas.microsoft.com/office/drawing/2014/main" id="{C1D2C8C3-4D84-F085-8788-7597EE0366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165"/>
          <a:stretch/>
        </p:blipFill>
        <p:spPr bwMode="auto">
          <a:xfrm>
            <a:off x="6896164" y="2419031"/>
            <a:ext cx="3428871" cy="20319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E110D2-2F24-75AD-3D62-7D0750AA9806}"/>
              </a:ext>
            </a:extLst>
          </p:cNvPr>
          <p:cNvSpPr txBox="1"/>
          <p:nvPr/>
        </p:nvSpPr>
        <p:spPr>
          <a:xfrm>
            <a:off x="5948218" y="1563624"/>
            <a:ext cx="5188322" cy="1015663"/>
          </a:xfrm>
          <a:prstGeom prst="rect">
            <a:avLst/>
          </a:prstGeom>
          <a:noFill/>
        </p:spPr>
        <p:txBody>
          <a:bodyPr wrap="square" rtlCol="0">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000" b="0" i="0" u="none" strike="noStrike" kern="120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Helvetica Neue" charset="0"/>
              </a:rPr>
              <a:t>Integrate a superconducting</a:t>
            </a:r>
            <a:r>
              <a:rPr kumimoji="0" lang="en-US" sz="2000" b="0" i="0" u="none" strike="noStrike" kern="1200" cap="none" spc="0" normalizeH="0" noProof="0" dirty="0">
                <a:ln>
                  <a:noFill/>
                </a:ln>
                <a:solidFill>
                  <a:srgbClr val="000000"/>
                </a:solidFill>
                <a:effectLst/>
                <a:uLnTx/>
                <a:uFillTx/>
                <a:latin typeface="Inter" panose="02000503000000020004" pitchFamily="2" charset="0"/>
                <a:ea typeface="Inter" panose="02000503000000020004" pitchFamily="2" charset="0"/>
                <a:cs typeface="Helvetica Neue" charset="0"/>
              </a:rPr>
              <a:t> </a:t>
            </a:r>
            <a:r>
              <a:rPr kumimoji="0" lang="en-US" sz="2000" b="0" i="0" u="none" strike="noStrike" kern="120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Helvetica Neue" charset="0"/>
              </a:rPr>
              <a:t>detector on-chip</a:t>
            </a:r>
          </a:p>
          <a:p>
            <a:endParaRPr lang="en-US" sz="2000" dirty="0">
              <a:latin typeface="Inter" panose="02000503000000020004" pitchFamily="2" charset="0"/>
              <a:ea typeface="Inter" panose="02000503000000020004" pitchFamily="2" charset="0"/>
            </a:endParaRPr>
          </a:p>
        </p:txBody>
      </p:sp>
      <p:sp>
        <p:nvSpPr>
          <p:cNvPr id="8" name="TextBox 7">
            <a:extLst>
              <a:ext uri="{FF2B5EF4-FFF2-40B4-BE49-F238E27FC236}">
                <a16:creationId xmlns:a16="http://schemas.microsoft.com/office/drawing/2014/main" id="{312EB403-B610-2999-B599-39AA88358F12}"/>
              </a:ext>
            </a:extLst>
          </p:cNvPr>
          <p:cNvSpPr txBox="1"/>
          <p:nvPr/>
        </p:nvSpPr>
        <p:spPr>
          <a:xfrm>
            <a:off x="1347919" y="1655197"/>
            <a:ext cx="4082079" cy="707886"/>
          </a:xfrm>
          <a:prstGeom prst="rect">
            <a:avLst/>
          </a:prstGeom>
          <a:noFill/>
        </p:spPr>
        <p:txBody>
          <a:bodyPr wrap="square" rtlCol="0">
            <a:spAutoFit/>
          </a:bodyPr>
          <a:lstStyle/>
          <a:p>
            <a:r>
              <a:rPr lang="en-US" sz="2000" dirty="0">
                <a:latin typeface="Inter" panose="02000503000000020004" pitchFamily="2" charset="0"/>
                <a:ea typeface="Inter" panose="02000503000000020004" pitchFamily="2" charset="0"/>
                <a:cs typeface="Helvetica Neue" panose="02000503000000020004" pitchFamily="2" charset="0"/>
              </a:rPr>
              <a:t>Outcouple from chip to detector</a:t>
            </a:r>
          </a:p>
          <a:p>
            <a:endParaRPr lang="en-US" sz="2000" dirty="0">
              <a:latin typeface="Inter" panose="02000503000000020004" pitchFamily="2" charset="0"/>
              <a:ea typeface="Inter" panose="02000503000000020004" pitchFamily="2" charset="0"/>
            </a:endParaRPr>
          </a:p>
        </p:txBody>
      </p:sp>
      <p:sp>
        <p:nvSpPr>
          <p:cNvPr id="9" name="TextBox 8">
            <a:extLst>
              <a:ext uri="{FF2B5EF4-FFF2-40B4-BE49-F238E27FC236}">
                <a16:creationId xmlns:a16="http://schemas.microsoft.com/office/drawing/2014/main" id="{712A191B-98BE-4A23-3A52-C13314829CE1}"/>
              </a:ext>
            </a:extLst>
          </p:cNvPr>
          <p:cNvSpPr txBox="1"/>
          <p:nvPr/>
        </p:nvSpPr>
        <p:spPr>
          <a:xfrm>
            <a:off x="7066763" y="4585568"/>
            <a:ext cx="3463041" cy="523220"/>
          </a:xfrm>
          <a:prstGeom prst="rect">
            <a:avLst/>
          </a:prstGeom>
          <a:noFill/>
        </p:spPr>
        <p:txBody>
          <a:bodyPr wrap="square" rtlCol="0">
            <a:spAutoFit/>
          </a:bodyPr>
          <a:lstStyle/>
          <a:p>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A. </a:t>
            </a:r>
            <a:r>
              <a:rPr lang="en-US" sz="1400" dirty="0" err="1">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Sayem</a:t>
            </a:r>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 et al., </a:t>
            </a:r>
            <a:r>
              <a:rPr lang="en-US" sz="1400" b="0" i="1" dirty="0">
                <a:solidFill>
                  <a:schemeClr val="bg1">
                    <a:lumMod val="50000"/>
                  </a:schemeClr>
                </a:solidFill>
                <a:effectLst/>
                <a:latin typeface="Inter" panose="02000503000000020004" pitchFamily="2" charset="0"/>
                <a:ea typeface="Inter" panose="02000503000000020004" pitchFamily="2" charset="0"/>
                <a:cs typeface="Helvetica Neue" panose="02000503000000020004" pitchFamily="2" charset="0"/>
              </a:rPr>
              <a:t>Applied Phys. Lett., </a:t>
            </a:r>
            <a:r>
              <a:rPr lang="en-US" sz="1400" b="1"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116</a:t>
            </a:r>
            <a:r>
              <a:rPr lang="en-US" sz="1400" b="1" i="0" dirty="0">
                <a:solidFill>
                  <a:schemeClr val="bg1">
                    <a:lumMod val="50000"/>
                  </a:schemeClr>
                </a:solidFill>
                <a:effectLst/>
                <a:latin typeface="Inter" panose="02000503000000020004" pitchFamily="2" charset="0"/>
                <a:ea typeface="Inter" panose="02000503000000020004" pitchFamily="2" charset="0"/>
                <a:cs typeface="Helvetica Neue" panose="02000503000000020004" pitchFamily="2" charset="0"/>
              </a:rPr>
              <a:t> </a:t>
            </a:r>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151102</a:t>
            </a:r>
            <a:r>
              <a:rPr lang="en-US" sz="1400" b="0" i="0" dirty="0">
                <a:solidFill>
                  <a:schemeClr val="bg1">
                    <a:lumMod val="50000"/>
                  </a:schemeClr>
                </a:solidFill>
                <a:effectLst/>
                <a:latin typeface="Inter" panose="02000503000000020004" pitchFamily="2" charset="0"/>
                <a:ea typeface="Inter" panose="02000503000000020004" pitchFamily="2" charset="0"/>
                <a:cs typeface="Helvetica Neue" panose="02000503000000020004" pitchFamily="2" charset="0"/>
              </a:rPr>
              <a:t> (2020)</a:t>
            </a:r>
            <a:endPar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537C4DF0-6FE2-C112-707C-BE64A9DE46F6}"/>
              </a:ext>
            </a:extLst>
          </p:cNvPr>
          <p:cNvSpPr txBox="1"/>
          <p:nvPr/>
        </p:nvSpPr>
        <p:spPr>
          <a:xfrm>
            <a:off x="4029905" y="5676768"/>
            <a:ext cx="4132189" cy="707886"/>
          </a:xfrm>
          <a:prstGeom prst="rect">
            <a:avLst/>
          </a:prstGeom>
          <a:noFill/>
        </p:spPr>
        <p:txBody>
          <a:bodyPr wrap="square" rtlCol="0">
            <a:spAutoFit/>
          </a:bodyPr>
          <a:lstStyle/>
          <a:p>
            <a:r>
              <a:rPr lang="en-US" sz="2000" dirty="0">
                <a:latin typeface="Inter" panose="02000503000000020004" pitchFamily="2" charset="0"/>
                <a:ea typeface="Inter" panose="02000503000000020004" pitchFamily="2" charset="0"/>
                <a:cs typeface="Helvetica Neue" panose="02000503000000020004" pitchFamily="2" charset="0"/>
              </a:rPr>
              <a:t>Speed limited by reset time of physical process</a:t>
            </a:r>
          </a:p>
        </p:txBody>
      </p:sp>
      <p:sp>
        <p:nvSpPr>
          <p:cNvPr id="11" name="TextBox 10">
            <a:extLst>
              <a:ext uri="{FF2B5EF4-FFF2-40B4-BE49-F238E27FC236}">
                <a16:creationId xmlns:a16="http://schemas.microsoft.com/office/drawing/2014/main" id="{130E7682-ADF1-C0E0-8C45-381AAD03A71F}"/>
              </a:ext>
            </a:extLst>
          </p:cNvPr>
          <p:cNvSpPr txBox="1"/>
          <p:nvPr/>
        </p:nvSpPr>
        <p:spPr>
          <a:xfrm>
            <a:off x="6203475" y="5145647"/>
            <a:ext cx="4326329" cy="400110"/>
          </a:xfrm>
          <a:prstGeom prst="rect">
            <a:avLst/>
          </a:prstGeom>
          <a:noFill/>
        </p:spPr>
        <p:txBody>
          <a:bodyPr wrap="square" rtlCol="0">
            <a:spAutoFit/>
          </a:bodyPr>
          <a:lstStyle/>
          <a:p>
            <a:r>
              <a:rPr lang="en-US" sz="2000" dirty="0">
                <a:latin typeface="Inter" panose="02000503000000020004" pitchFamily="2" charset="0"/>
                <a:ea typeface="Inter" panose="02000503000000020004" pitchFamily="2" charset="0"/>
                <a:cs typeface="Helvetica Neue" panose="02000503000000020004" pitchFamily="2" charset="0"/>
              </a:rPr>
              <a:t>Entire chip must be in cryostat</a:t>
            </a:r>
          </a:p>
        </p:txBody>
      </p:sp>
      <p:pic>
        <p:nvPicPr>
          <p:cNvPr id="12" name="Picture 11" descr="A close-up of a chip&#10;&#10;Description automatically generated with low confidence">
            <a:extLst>
              <a:ext uri="{FF2B5EF4-FFF2-40B4-BE49-F238E27FC236}">
                <a16:creationId xmlns:a16="http://schemas.microsoft.com/office/drawing/2014/main" id="{E83337BD-1A82-B18A-2E09-9FA7F2F6E7BD}"/>
              </a:ext>
            </a:extLst>
          </p:cNvPr>
          <p:cNvPicPr>
            <a:picLocks noChangeAspect="1"/>
          </p:cNvPicPr>
          <p:nvPr/>
        </p:nvPicPr>
        <p:blipFill>
          <a:blip r:embed="rId3"/>
          <a:stretch>
            <a:fillRect/>
          </a:stretch>
        </p:blipFill>
        <p:spPr>
          <a:xfrm>
            <a:off x="1485770" y="2716864"/>
            <a:ext cx="2899987" cy="1585507"/>
          </a:xfrm>
          <a:prstGeom prst="rect">
            <a:avLst/>
          </a:prstGeom>
        </p:spPr>
      </p:pic>
      <p:sp>
        <p:nvSpPr>
          <p:cNvPr id="13" name="TextBox 12">
            <a:extLst>
              <a:ext uri="{FF2B5EF4-FFF2-40B4-BE49-F238E27FC236}">
                <a16:creationId xmlns:a16="http://schemas.microsoft.com/office/drawing/2014/main" id="{A1F9668B-2179-C2B3-255A-D13A93A4E32D}"/>
              </a:ext>
            </a:extLst>
          </p:cNvPr>
          <p:cNvSpPr txBox="1"/>
          <p:nvPr/>
        </p:nvSpPr>
        <p:spPr>
          <a:xfrm>
            <a:off x="1418756" y="4373719"/>
            <a:ext cx="3034013" cy="523220"/>
          </a:xfrm>
          <a:prstGeom prst="rect">
            <a:avLst/>
          </a:prstGeom>
          <a:noFill/>
        </p:spPr>
        <p:txBody>
          <a:bodyPr wrap="square" rtlCol="0">
            <a:spAutoFit/>
          </a:bodyPr>
          <a:lstStyle/>
          <a:p>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J. M. </a:t>
            </a:r>
            <a:r>
              <a:rPr lang="en-US" sz="1400" dirty="0" err="1">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Arrazola</a:t>
            </a:r>
            <a:r>
              <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rPr>
              <a:t>, et al., </a:t>
            </a:r>
            <a:r>
              <a:rPr lang="en-US" sz="1400" b="0" i="1" dirty="0">
                <a:solidFill>
                  <a:schemeClr val="bg1">
                    <a:lumMod val="50000"/>
                  </a:schemeClr>
                </a:solidFill>
                <a:effectLst/>
                <a:latin typeface="Inter" panose="02000503000000020004" pitchFamily="2" charset="0"/>
                <a:ea typeface="Inter" panose="02000503000000020004" pitchFamily="2" charset="0"/>
                <a:cs typeface="Helvetica Neue" panose="02000503000000020004" pitchFamily="2" charset="0"/>
              </a:rPr>
              <a:t>Nature </a:t>
            </a:r>
            <a:r>
              <a:rPr lang="en-US" sz="1400" b="1" i="0" dirty="0">
                <a:solidFill>
                  <a:schemeClr val="bg1">
                    <a:lumMod val="50000"/>
                  </a:schemeClr>
                </a:solidFill>
                <a:effectLst/>
                <a:latin typeface="Inter" panose="02000503000000020004" pitchFamily="2" charset="0"/>
                <a:ea typeface="Inter" panose="02000503000000020004" pitchFamily="2" charset="0"/>
                <a:cs typeface="Helvetica Neue" panose="02000503000000020004" pitchFamily="2" charset="0"/>
              </a:rPr>
              <a:t>591 </a:t>
            </a:r>
            <a:r>
              <a:rPr lang="en-US" sz="1400" b="0" i="0" dirty="0">
                <a:solidFill>
                  <a:schemeClr val="bg1">
                    <a:lumMod val="50000"/>
                  </a:schemeClr>
                </a:solidFill>
                <a:effectLst/>
                <a:latin typeface="Inter" panose="02000503000000020004" pitchFamily="2" charset="0"/>
                <a:ea typeface="Inter" panose="02000503000000020004" pitchFamily="2" charset="0"/>
                <a:cs typeface="Helvetica Neue" panose="02000503000000020004" pitchFamily="2" charset="0"/>
              </a:rPr>
              <a:t>54-60 (2021)</a:t>
            </a:r>
            <a:endParaRPr lang="en-US" sz="1400" dirty="0">
              <a:solidFill>
                <a:schemeClr val="bg1">
                  <a:lumMod val="50000"/>
                </a:schemeClr>
              </a:solidFill>
              <a:latin typeface="Inter" panose="02000503000000020004" pitchFamily="2" charset="0"/>
              <a:ea typeface="Inter" panose="02000503000000020004" pitchFamily="2" charset="0"/>
              <a:cs typeface="Helvetica Neue" panose="02000503000000020004" pitchFamily="2" charset="0"/>
            </a:endParaRPr>
          </a:p>
        </p:txBody>
      </p:sp>
      <p:sp>
        <p:nvSpPr>
          <p:cNvPr id="20" name="Slide Number Placeholder 19">
            <a:extLst>
              <a:ext uri="{FF2B5EF4-FFF2-40B4-BE49-F238E27FC236}">
                <a16:creationId xmlns:a16="http://schemas.microsoft.com/office/drawing/2014/main" id="{27F5D2DA-7D3D-3F58-3AB7-00E0811798EB}"/>
              </a:ext>
            </a:extLst>
          </p:cNvPr>
          <p:cNvSpPr>
            <a:spLocks noGrp="1"/>
          </p:cNvSpPr>
          <p:nvPr>
            <p:ph type="sldNum" sz="quarter" idx="12"/>
          </p:nvPr>
        </p:nvSpPr>
        <p:spPr/>
        <p:txBody>
          <a:bodyPr/>
          <a:lstStyle/>
          <a:p>
            <a:fld id="{9C4EEAC5-7B54-4B41-A635-2D6F8C05C4CD}" type="slidenum">
              <a:rPr lang="en-US" smtClean="0"/>
              <a:t>6</a:t>
            </a:fld>
            <a:endParaRPr lang="en-US"/>
          </a:p>
        </p:txBody>
      </p:sp>
      <p:sp>
        <p:nvSpPr>
          <p:cNvPr id="2" name="TextBox 1">
            <a:extLst>
              <a:ext uri="{FF2B5EF4-FFF2-40B4-BE49-F238E27FC236}">
                <a16:creationId xmlns:a16="http://schemas.microsoft.com/office/drawing/2014/main" id="{1A8A62AC-1087-9628-790F-71CFFB2D65F9}"/>
              </a:ext>
            </a:extLst>
          </p:cNvPr>
          <p:cNvSpPr txBox="1"/>
          <p:nvPr/>
        </p:nvSpPr>
        <p:spPr>
          <a:xfrm>
            <a:off x="1221615" y="5160736"/>
            <a:ext cx="5408023" cy="400110"/>
          </a:xfrm>
          <a:prstGeom prst="rect">
            <a:avLst/>
          </a:prstGeom>
          <a:noFill/>
        </p:spPr>
        <p:txBody>
          <a:bodyPr wrap="square" rtlCol="0">
            <a:spAutoFit/>
          </a:bodyPr>
          <a:lstStyle/>
          <a:p>
            <a:r>
              <a:rPr lang="en-US" sz="2000" dirty="0">
                <a:latin typeface="Inter" panose="02000503000000020004" pitchFamily="2" charset="0"/>
                <a:ea typeface="Inter" panose="02000503000000020004" pitchFamily="2" charset="0"/>
                <a:cs typeface="Helvetica Neue" panose="02000503000000020004" pitchFamily="2" charset="0"/>
              </a:rPr>
              <a:t>Issues: High outcoupling loss</a:t>
            </a:r>
          </a:p>
        </p:txBody>
      </p:sp>
    </p:spTree>
    <p:extLst>
      <p:ext uri="{BB962C8B-B14F-4D97-AF65-F5344CB8AC3E}">
        <p14:creationId xmlns:p14="http://schemas.microsoft.com/office/powerpoint/2010/main" val="14736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738C-5C83-9890-C985-CE23F5AA6F29}"/>
              </a:ext>
            </a:extLst>
          </p:cNvPr>
          <p:cNvSpPr>
            <a:spLocks noGrp="1"/>
          </p:cNvSpPr>
          <p:nvPr>
            <p:ph type="title"/>
          </p:nvPr>
        </p:nvSpPr>
        <p:spPr>
          <a:xfrm>
            <a:off x="564874" y="245062"/>
            <a:ext cx="10515600" cy="1089602"/>
          </a:xfrm>
        </p:spPr>
        <p:txBody>
          <a:bodyPr>
            <a:normAutofit/>
          </a:bodyPr>
          <a:lstStyle/>
          <a:p>
            <a:r>
              <a:rPr lang="en-US" dirty="0"/>
              <a:t>Photon detection using an optical parametric amplifier</a:t>
            </a:r>
          </a:p>
        </p:txBody>
      </p:sp>
      <p:sp>
        <p:nvSpPr>
          <p:cNvPr id="6" name="Slide Number Placeholder 5">
            <a:extLst>
              <a:ext uri="{FF2B5EF4-FFF2-40B4-BE49-F238E27FC236}">
                <a16:creationId xmlns:a16="http://schemas.microsoft.com/office/drawing/2014/main" id="{54A97672-D8A8-7C08-E8B8-ADC0E40E03E5}"/>
              </a:ext>
            </a:extLst>
          </p:cNvPr>
          <p:cNvSpPr>
            <a:spLocks noGrp="1"/>
          </p:cNvSpPr>
          <p:nvPr>
            <p:ph type="sldNum" sz="quarter" idx="12"/>
          </p:nvPr>
        </p:nvSpPr>
        <p:spPr/>
        <p:txBody>
          <a:bodyPr/>
          <a:lstStyle/>
          <a:p>
            <a:fld id="{9C4EEAC5-7B54-4B41-A635-2D6F8C05C4CD}" type="slidenum">
              <a:rPr lang="en-US" smtClean="0"/>
              <a:t>7</a:t>
            </a:fld>
            <a:endParaRPr lang="en-US"/>
          </a:p>
        </p:txBody>
      </p:sp>
      <p:pic>
        <p:nvPicPr>
          <p:cNvPr id="7" name="Graphic 6">
            <a:extLst>
              <a:ext uri="{FF2B5EF4-FFF2-40B4-BE49-F238E27FC236}">
                <a16:creationId xmlns:a16="http://schemas.microsoft.com/office/drawing/2014/main" id="{A8E5FF59-1B50-8D90-66D3-A7C119026F68}"/>
              </a:ext>
            </a:extLst>
          </p:cNvPr>
          <p:cNvPicPr>
            <a:picLocks noChangeAspect="1"/>
          </p:cNvPicPr>
          <p:nvPr/>
        </p:nvPicPr>
        <p:blipFill>
          <a:blip r:embed="rId2">
            <a:extLst>
              <a:ext uri="{96DAC541-7B7A-43D3-8B79-37D633B846F1}">
                <asvg:svgBlip xmlns:asvg="http://schemas.microsoft.com/office/drawing/2016/SVG/main" r:embed="rId3"/>
              </a:ext>
            </a:extLst>
          </a:blip>
          <a:srcRect l="8628" t="2814" r="8664" b="64950"/>
          <a:stretch/>
        </p:blipFill>
        <p:spPr>
          <a:xfrm>
            <a:off x="564874" y="2032578"/>
            <a:ext cx="7077041" cy="2792844"/>
          </a:xfrm>
          <a:prstGeom prst="rect">
            <a:avLst/>
          </a:prstGeom>
        </p:spPr>
      </p:pic>
      <p:sp>
        <p:nvSpPr>
          <p:cNvPr id="3" name="TextBox 2">
            <a:extLst>
              <a:ext uri="{FF2B5EF4-FFF2-40B4-BE49-F238E27FC236}">
                <a16:creationId xmlns:a16="http://schemas.microsoft.com/office/drawing/2014/main" id="{0B673851-ABD2-AC6D-7DED-D10EA8AF895E}"/>
              </a:ext>
            </a:extLst>
          </p:cNvPr>
          <p:cNvSpPr txBox="1"/>
          <p:nvPr/>
        </p:nvSpPr>
        <p:spPr>
          <a:xfrm>
            <a:off x="8181139" y="2459504"/>
            <a:ext cx="3602121"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Inter" panose="02000503000000020004" pitchFamily="2" charset="0"/>
                <a:ea typeface="Inter" panose="02000503000000020004" pitchFamily="2" charset="0"/>
              </a:rPr>
              <a:t>OPA detector: OPA + macroscopic detector</a:t>
            </a:r>
          </a:p>
          <a:p>
            <a:pPr marL="342900" indent="-342900">
              <a:buFont typeface="Arial" panose="020B0604020202020204" pitchFamily="34" charset="0"/>
              <a:buChar char="•"/>
            </a:pPr>
            <a:r>
              <a:rPr lang="en-US" sz="2000" dirty="0">
                <a:latin typeface="Inter" panose="02000503000000020004" pitchFamily="2" charset="0"/>
                <a:ea typeface="Inter" panose="02000503000000020004" pitchFamily="2" charset="0"/>
              </a:rPr>
              <a:t>OPA amplifies signal to macroscopic levels</a:t>
            </a:r>
          </a:p>
          <a:p>
            <a:pPr marL="342900" indent="-342900">
              <a:buFont typeface="Arial" panose="020B0604020202020204" pitchFamily="34" charset="0"/>
              <a:buChar char="•"/>
            </a:pPr>
            <a:r>
              <a:rPr lang="en-US" sz="2000" dirty="0">
                <a:latin typeface="Inter" panose="02000503000000020004" pitchFamily="2" charset="0"/>
                <a:ea typeface="Inter" panose="02000503000000020004" pitchFamily="2" charset="0"/>
              </a:rPr>
              <a:t>Thresholding to identify a photon (click detector)</a:t>
            </a:r>
          </a:p>
        </p:txBody>
      </p:sp>
    </p:spTree>
    <p:extLst>
      <p:ext uri="{BB962C8B-B14F-4D97-AF65-F5344CB8AC3E}">
        <p14:creationId xmlns:p14="http://schemas.microsoft.com/office/powerpoint/2010/main" val="426872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0A9D2-CA0F-D742-D75A-29D466E44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33525-D423-DA86-117B-3293562EBBEA}"/>
              </a:ext>
            </a:extLst>
          </p:cNvPr>
          <p:cNvSpPr>
            <a:spLocks noGrp="1"/>
          </p:cNvSpPr>
          <p:nvPr>
            <p:ph type="title"/>
          </p:nvPr>
        </p:nvSpPr>
        <p:spPr>
          <a:xfrm>
            <a:off x="564874" y="245062"/>
            <a:ext cx="10515600" cy="1089602"/>
          </a:xfrm>
        </p:spPr>
        <p:txBody>
          <a:bodyPr>
            <a:normAutofit/>
          </a:bodyPr>
          <a:lstStyle/>
          <a:p>
            <a:r>
              <a:rPr lang="en-US" dirty="0"/>
              <a:t>Why integrated OPAs for photon detection?</a:t>
            </a:r>
          </a:p>
        </p:txBody>
      </p:sp>
      <p:sp>
        <p:nvSpPr>
          <p:cNvPr id="6" name="Slide Number Placeholder 5">
            <a:extLst>
              <a:ext uri="{FF2B5EF4-FFF2-40B4-BE49-F238E27FC236}">
                <a16:creationId xmlns:a16="http://schemas.microsoft.com/office/drawing/2014/main" id="{AEA9BF1F-EE0B-3220-FA29-C2CD3785C5E7}"/>
              </a:ext>
            </a:extLst>
          </p:cNvPr>
          <p:cNvSpPr>
            <a:spLocks noGrp="1"/>
          </p:cNvSpPr>
          <p:nvPr>
            <p:ph type="sldNum" sz="quarter" idx="12"/>
          </p:nvPr>
        </p:nvSpPr>
        <p:spPr/>
        <p:txBody>
          <a:bodyPr/>
          <a:lstStyle/>
          <a:p>
            <a:fld id="{9C4EEAC5-7B54-4B41-A635-2D6F8C05C4CD}" type="slidenum">
              <a:rPr lang="en-US" smtClean="0"/>
              <a:t>8</a:t>
            </a:fld>
            <a:endParaRPr lang="en-US"/>
          </a:p>
        </p:txBody>
      </p:sp>
      <p:sp>
        <p:nvSpPr>
          <p:cNvPr id="8" name="Content Placeholder 2">
            <a:extLst>
              <a:ext uri="{FF2B5EF4-FFF2-40B4-BE49-F238E27FC236}">
                <a16:creationId xmlns:a16="http://schemas.microsoft.com/office/drawing/2014/main" id="{4A92F29C-32E1-8DB5-C7ED-438848BA9DE0}"/>
              </a:ext>
            </a:extLst>
          </p:cNvPr>
          <p:cNvSpPr txBox="1">
            <a:spLocks/>
          </p:cNvSpPr>
          <p:nvPr/>
        </p:nvSpPr>
        <p:spPr>
          <a:xfrm>
            <a:off x="838200" y="1558170"/>
            <a:ext cx="10515600" cy="4334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en-US" dirty="0"/>
              <a:t>Ultrafast (THz)</a:t>
            </a:r>
          </a:p>
          <a:p>
            <a:pPr>
              <a:spcAft>
                <a:spcPts val="1000"/>
              </a:spcAft>
            </a:pPr>
            <a:r>
              <a:rPr lang="en-US" dirty="0"/>
              <a:t>Room-temperature</a:t>
            </a:r>
          </a:p>
          <a:p>
            <a:pPr>
              <a:spcAft>
                <a:spcPts val="1000"/>
              </a:spcAft>
            </a:pPr>
            <a:r>
              <a:rPr lang="en-US" dirty="0"/>
              <a:t>Wide wavelength range</a:t>
            </a:r>
          </a:p>
          <a:p>
            <a:pPr>
              <a:spcAft>
                <a:spcPts val="1000"/>
              </a:spcAft>
            </a:pPr>
            <a:r>
              <a:rPr lang="en-US" dirty="0"/>
              <a:t>High gain</a:t>
            </a:r>
          </a:p>
          <a:p>
            <a:pPr>
              <a:spcAft>
                <a:spcPts val="1000"/>
              </a:spcAft>
            </a:pPr>
            <a:r>
              <a:rPr lang="en-US" dirty="0"/>
              <a:t>Resistant to out-coupling loss</a:t>
            </a:r>
          </a:p>
          <a:p>
            <a:pPr>
              <a:spcAft>
                <a:spcPts val="1000"/>
              </a:spcAft>
            </a:pPr>
            <a:r>
              <a:rPr lang="en-US" dirty="0"/>
              <a:t>Integrated</a:t>
            </a:r>
          </a:p>
          <a:p>
            <a:pPr marL="0" indent="0">
              <a:spcAft>
                <a:spcPts val="1000"/>
              </a:spcAft>
              <a:buFont typeface="Arial" panose="020B0604020202020204" pitchFamily="34" charset="0"/>
              <a:buNone/>
            </a:pPr>
            <a:endParaRPr lang="en-US" u="sng" dirty="0"/>
          </a:p>
        </p:txBody>
      </p:sp>
      <p:pic>
        <p:nvPicPr>
          <p:cNvPr id="9" name="Picture 8" descr="A picture containing green, outdoor, light, close&#10;&#10;Description automatically generated">
            <a:extLst>
              <a:ext uri="{FF2B5EF4-FFF2-40B4-BE49-F238E27FC236}">
                <a16:creationId xmlns:a16="http://schemas.microsoft.com/office/drawing/2014/main" id="{945CA8AC-B972-BB61-EF25-E5955B3D813A}"/>
              </a:ext>
            </a:extLst>
          </p:cNvPr>
          <p:cNvPicPr>
            <a:picLocks noChangeAspect="1"/>
          </p:cNvPicPr>
          <p:nvPr/>
        </p:nvPicPr>
        <p:blipFill>
          <a:blip r:embed="rId2"/>
          <a:stretch>
            <a:fillRect/>
          </a:stretch>
        </p:blipFill>
        <p:spPr>
          <a:xfrm>
            <a:off x="7878381" y="1981728"/>
            <a:ext cx="2962831" cy="2703413"/>
          </a:xfrm>
          <a:prstGeom prst="rect">
            <a:avLst/>
          </a:prstGeom>
        </p:spPr>
      </p:pic>
    </p:spTree>
    <p:extLst>
      <p:ext uri="{BB962C8B-B14F-4D97-AF65-F5344CB8AC3E}">
        <p14:creationId xmlns:p14="http://schemas.microsoft.com/office/powerpoint/2010/main" val="2680888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87904FB-D4E8-96A5-5ECD-67E464A7E55C}"/>
              </a:ext>
            </a:extLst>
          </p:cNvPr>
          <p:cNvPicPr>
            <a:picLocks noChangeAspect="1"/>
          </p:cNvPicPr>
          <p:nvPr/>
        </p:nvPicPr>
        <p:blipFill>
          <a:blip r:embed="rId2">
            <a:extLst>
              <a:ext uri="{96DAC541-7B7A-43D3-8B79-37D633B846F1}">
                <asvg:svgBlip xmlns:asvg="http://schemas.microsoft.com/office/drawing/2016/SVG/main" r:embed="rId3"/>
              </a:ext>
            </a:extLst>
          </a:blip>
          <a:srcRect t="34716" r="54590"/>
          <a:stretch/>
        </p:blipFill>
        <p:spPr>
          <a:xfrm>
            <a:off x="7881894" y="1404676"/>
            <a:ext cx="3152141" cy="4588543"/>
          </a:xfrm>
          <a:prstGeom prst="rect">
            <a:avLst/>
          </a:prstGeom>
        </p:spPr>
      </p:pic>
      <p:sp>
        <p:nvSpPr>
          <p:cNvPr id="2" name="Title 1">
            <a:extLst>
              <a:ext uri="{FF2B5EF4-FFF2-40B4-BE49-F238E27FC236}">
                <a16:creationId xmlns:a16="http://schemas.microsoft.com/office/drawing/2014/main" id="{EE508885-E6B5-37BB-AA70-74D98885808D}"/>
              </a:ext>
            </a:extLst>
          </p:cNvPr>
          <p:cNvSpPr>
            <a:spLocks noGrp="1"/>
          </p:cNvSpPr>
          <p:nvPr>
            <p:ph type="title"/>
          </p:nvPr>
        </p:nvSpPr>
        <p:spPr>
          <a:xfrm>
            <a:off x="619014" y="231011"/>
            <a:ext cx="10515600" cy="1089602"/>
          </a:xfrm>
        </p:spPr>
        <p:txBody>
          <a:bodyPr/>
          <a:lstStyle/>
          <a:p>
            <a:r>
              <a:rPr lang="en-US" dirty="0"/>
              <a:t>Photon detection using an optical parametric amplifier – photodetector</a:t>
            </a:r>
          </a:p>
        </p:txBody>
      </p:sp>
      <p:sp>
        <p:nvSpPr>
          <p:cNvPr id="8" name="Slide Number Placeholder 7">
            <a:extLst>
              <a:ext uri="{FF2B5EF4-FFF2-40B4-BE49-F238E27FC236}">
                <a16:creationId xmlns:a16="http://schemas.microsoft.com/office/drawing/2014/main" id="{66AF503A-CA04-49E2-6C45-DEFA2D645BFA}"/>
              </a:ext>
            </a:extLst>
          </p:cNvPr>
          <p:cNvSpPr>
            <a:spLocks noGrp="1"/>
          </p:cNvSpPr>
          <p:nvPr>
            <p:ph type="sldNum" sz="quarter" idx="12"/>
          </p:nvPr>
        </p:nvSpPr>
        <p:spPr/>
        <p:txBody>
          <a:bodyPr/>
          <a:lstStyle/>
          <a:p>
            <a:fld id="{9C4EEAC5-7B54-4B41-A635-2D6F8C05C4CD}" type="slidenum">
              <a:rPr lang="en-US" smtClean="0"/>
              <a:t>9</a:t>
            </a:fld>
            <a:endParaRPr lang="en-US"/>
          </a:p>
        </p:txBody>
      </p:sp>
      <p:sp>
        <p:nvSpPr>
          <p:cNvPr id="3" name="Rectangle 2">
            <a:extLst>
              <a:ext uri="{FF2B5EF4-FFF2-40B4-BE49-F238E27FC236}">
                <a16:creationId xmlns:a16="http://schemas.microsoft.com/office/drawing/2014/main" id="{2BBFEEAB-689D-0CD3-27CD-3446785D813F}"/>
              </a:ext>
            </a:extLst>
          </p:cNvPr>
          <p:cNvSpPr/>
          <p:nvPr/>
        </p:nvSpPr>
        <p:spPr>
          <a:xfrm>
            <a:off x="8243151" y="1689944"/>
            <a:ext cx="341246"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C042A2B-C757-4980-BD43-9BA35F249650}"/>
              </a:ext>
            </a:extLst>
          </p:cNvPr>
          <p:cNvSpPr/>
          <p:nvPr/>
        </p:nvSpPr>
        <p:spPr>
          <a:xfrm>
            <a:off x="8205846" y="3495747"/>
            <a:ext cx="341246"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55DCBCAF-74CE-6CCB-2BAE-FC2957E14FCC}"/>
              </a:ext>
            </a:extLst>
          </p:cNvPr>
          <p:cNvPicPr>
            <a:picLocks noChangeAspect="1"/>
          </p:cNvPicPr>
          <p:nvPr/>
        </p:nvPicPr>
        <p:blipFill>
          <a:blip r:embed="rId2">
            <a:extLst>
              <a:ext uri="{96DAC541-7B7A-43D3-8B79-37D633B846F1}">
                <asvg:svgBlip xmlns:asvg="http://schemas.microsoft.com/office/drawing/2016/SVG/main" r:embed="rId3"/>
              </a:ext>
            </a:extLst>
          </a:blip>
          <a:srcRect l="8628" t="2814" r="8664" b="64950"/>
          <a:stretch/>
        </p:blipFill>
        <p:spPr>
          <a:xfrm>
            <a:off x="558857" y="2041595"/>
            <a:ext cx="7077041" cy="2792844"/>
          </a:xfrm>
          <a:prstGeom prst="rect">
            <a:avLst/>
          </a:prstGeom>
        </p:spPr>
      </p:pic>
      <p:sp>
        <p:nvSpPr>
          <p:cNvPr id="16" name="Rectangle 15">
            <a:extLst>
              <a:ext uri="{FF2B5EF4-FFF2-40B4-BE49-F238E27FC236}">
                <a16:creationId xmlns:a16="http://schemas.microsoft.com/office/drawing/2014/main" id="{05300D5D-81CC-C1DF-576A-5219DB8376EF}"/>
              </a:ext>
            </a:extLst>
          </p:cNvPr>
          <p:cNvSpPr/>
          <p:nvPr/>
        </p:nvSpPr>
        <p:spPr>
          <a:xfrm>
            <a:off x="8945653" y="1320613"/>
            <a:ext cx="1425567" cy="3757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E869B4C-D52C-2C4C-6658-35FB6C6B6531}"/>
              </a:ext>
            </a:extLst>
          </p:cNvPr>
          <p:cNvSpPr txBox="1"/>
          <p:nvPr/>
        </p:nvSpPr>
        <p:spPr>
          <a:xfrm>
            <a:off x="8740329" y="1222361"/>
            <a:ext cx="2197453" cy="400110"/>
          </a:xfrm>
          <a:prstGeom prst="rect">
            <a:avLst/>
          </a:prstGeom>
          <a:noFill/>
        </p:spPr>
        <p:txBody>
          <a:bodyPr wrap="square" rtlCol="0">
            <a:spAutoFit/>
          </a:bodyPr>
          <a:lstStyle/>
          <a:p>
            <a:r>
              <a:rPr lang="en-US" sz="2000" dirty="0">
                <a:latin typeface="Inter" panose="02000503000000020004" pitchFamily="2" charset="0"/>
                <a:ea typeface="Inter" panose="02000503000000020004" pitchFamily="2" charset="0"/>
              </a:rPr>
              <a:t>Photodetector</a:t>
            </a:r>
          </a:p>
        </p:txBody>
      </p:sp>
      <p:sp>
        <p:nvSpPr>
          <p:cNvPr id="4" name="TextBox 3">
            <a:extLst>
              <a:ext uri="{FF2B5EF4-FFF2-40B4-BE49-F238E27FC236}">
                <a16:creationId xmlns:a16="http://schemas.microsoft.com/office/drawing/2014/main" id="{121C0C56-0F50-4C0D-82CB-CC66BF858B23}"/>
              </a:ext>
            </a:extLst>
          </p:cNvPr>
          <p:cNvSpPr txBox="1"/>
          <p:nvPr/>
        </p:nvSpPr>
        <p:spPr>
          <a:xfrm>
            <a:off x="1157965" y="4945492"/>
            <a:ext cx="6819900" cy="1015663"/>
          </a:xfrm>
          <a:prstGeom prst="rect">
            <a:avLst/>
          </a:prstGeom>
          <a:noFill/>
        </p:spPr>
        <p:txBody>
          <a:bodyPr wrap="square" rtlCol="0">
            <a:spAutoFit/>
          </a:bodyPr>
          <a:lstStyle/>
          <a:p>
            <a:r>
              <a:rPr lang="en-US" sz="2000" dirty="0">
                <a:latin typeface="Inter" panose="02000503000000020004" pitchFamily="2" charset="0"/>
                <a:ea typeface="Inter" panose="02000503000000020004" pitchFamily="2" charset="0"/>
              </a:rPr>
              <a:t>Gaussian operation</a:t>
            </a:r>
          </a:p>
          <a:p>
            <a:pPr marL="342900" indent="-342900">
              <a:buFontTx/>
              <a:buChar char="-"/>
            </a:pPr>
            <a:r>
              <a:rPr lang="en-US" sz="2000" dirty="0">
                <a:latin typeface="Inter" panose="02000503000000020004" pitchFamily="2" charset="0"/>
                <a:ea typeface="Inter" panose="02000503000000020004" pitchFamily="2" charset="0"/>
              </a:rPr>
              <a:t>OPA in linear regime</a:t>
            </a:r>
          </a:p>
          <a:p>
            <a:pPr marL="342900" indent="-342900">
              <a:buFontTx/>
              <a:buChar char="-"/>
            </a:pPr>
            <a:r>
              <a:rPr lang="en-US" sz="2000" dirty="0">
                <a:latin typeface="Inter" panose="02000503000000020004" pitchFamily="2" charset="0"/>
                <a:ea typeface="Inter" panose="02000503000000020004" pitchFamily="2" charset="0"/>
              </a:rPr>
              <a:t>Not sufficient for universal quantum computation </a:t>
            </a:r>
          </a:p>
        </p:txBody>
      </p:sp>
    </p:spTree>
    <p:extLst>
      <p:ext uri="{BB962C8B-B14F-4D97-AF65-F5344CB8AC3E}">
        <p14:creationId xmlns:p14="http://schemas.microsoft.com/office/powerpoint/2010/main" val="29532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radient_logo" id="{3D812DB8-31E0-3A4B-A1B1-F23826A5490B}" vid="{521DAEB4-15A1-B946-9C88-6C44ED2158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16469</TotalTime>
  <Words>723</Words>
  <Application>Microsoft Macintosh PowerPoint</Application>
  <PresentationFormat>Widescreen</PresentationFormat>
  <Paragraphs>137</Paragraphs>
  <Slides>19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Cambria Math</vt:lpstr>
      <vt:lpstr>Helvetica</vt:lpstr>
      <vt:lpstr>Helvetica Neue</vt:lpstr>
      <vt:lpstr>Inter</vt:lpstr>
      <vt:lpstr>Office Theme</vt:lpstr>
      <vt:lpstr>Quantum detector tomography of a nanophotonic-amplifier-based single photon detector</vt:lpstr>
      <vt:lpstr>PowerPoint Presentation</vt:lpstr>
      <vt:lpstr>Lithium niobate integrated quantum photonics</vt:lpstr>
      <vt:lpstr>Optical parametric amplifiers (OPAs)</vt:lpstr>
      <vt:lpstr>Integrated thin-film lithium niobate OPAs</vt:lpstr>
      <vt:lpstr>PowerPoint Presentation</vt:lpstr>
      <vt:lpstr>Photon detection using an optical parametric amplifier</vt:lpstr>
      <vt:lpstr>Why integrated OPAs for photon detection?</vt:lpstr>
      <vt:lpstr>Photon detection using an optical parametric amplifier – photodetector</vt:lpstr>
      <vt:lpstr>Quantum detector tomography</vt:lpstr>
      <vt:lpstr>OPAD performance</vt:lpstr>
      <vt:lpstr>OPAD discrete variable performance</vt:lpstr>
      <vt:lpstr>Photon detection using an optical parametric amplifier – pump homodyne</vt:lpstr>
      <vt:lpstr>Photon detection using an optical parametric amplifier – pump homodyne</vt:lpstr>
      <vt:lpstr>Schrodinger’s cat through pump homodyne OPAD</vt:lpstr>
      <vt:lpstr>Recap of completed work</vt:lpstr>
      <vt:lpstr>Thank you!</vt:lpstr>
      <vt:lpstr>PowerPoint Presentation</vt:lpstr>
      <vt:lpstr>Reconstructed POVM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Sendonaris, Elina</dc:creator>
  <cp:lastModifiedBy>Sendonaris, Elina</cp:lastModifiedBy>
  <cp:revision>8</cp:revision>
  <dcterms:created xsi:type="dcterms:W3CDTF">2025-03-17T05:11:21Z</dcterms:created>
  <dcterms:modified xsi:type="dcterms:W3CDTF">2025-03-31T09:29:30Z</dcterms:modified>
</cp:coreProperties>
</file>