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4" r:id="rId3"/>
    <p:sldId id="262" r:id="rId4"/>
    <p:sldId id="265" r:id="rId5"/>
    <p:sldId id="266" r:id="rId6"/>
    <p:sldId id="267" r:id="rId7"/>
    <p:sldId id="268" r:id="rId8"/>
    <p:sldId id="269" r:id="rId9"/>
    <p:sldId id="270" r:id="rId10"/>
    <p:sldId id="272" r:id="rId11"/>
    <p:sldId id="278" r:id="rId12"/>
    <p:sldId id="273" r:id="rId13"/>
    <p:sldId id="277" r:id="rId14"/>
    <p:sldId id="274"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8"/>
    <p:restoredTop sz="94762"/>
  </p:normalViewPr>
  <p:slideViewPr>
    <p:cSldViewPr snapToGrid="0">
      <p:cViewPr varScale="1">
        <p:scale>
          <a:sx n="117" d="100"/>
          <a:sy n="117" d="100"/>
        </p:scale>
        <p:origin x="20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10FD4-BA10-4281-A76E-13F74CA6DC0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CDA264D-9443-4F0D-BAD4-3E1DC28B8C42}">
      <dgm:prSet custT="1"/>
      <dgm:spPr/>
      <dgm:t>
        <a:bodyPr/>
        <a:lstStyle/>
        <a:p>
          <a:r>
            <a:rPr lang="en-US" sz="2600" dirty="0"/>
            <a:t>Growing inclusion but featuring a fat protagonist alone is insufficient </a:t>
          </a:r>
          <a:r>
            <a:rPr lang="en-US" sz="2600" b="0" i="0" u="none" dirty="0"/>
            <a:t>to dismantle entrenched prejudices</a:t>
          </a:r>
          <a:endParaRPr lang="en-US" sz="2600" dirty="0"/>
        </a:p>
      </dgm:t>
    </dgm:pt>
    <dgm:pt modelId="{84D14A09-1F70-4135-9396-3FBEC883A8ED}" type="parTrans" cxnId="{76729452-475B-4C93-8109-06B1761B6D43}">
      <dgm:prSet/>
      <dgm:spPr/>
      <dgm:t>
        <a:bodyPr/>
        <a:lstStyle/>
        <a:p>
          <a:endParaRPr lang="en-US"/>
        </a:p>
      </dgm:t>
    </dgm:pt>
    <dgm:pt modelId="{C7CA9F0C-567F-4168-BBF8-AF28EC868A58}" type="sibTrans" cxnId="{76729452-475B-4C93-8109-06B1761B6D43}">
      <dgm:prSet/>
      <dgm:spPr/>
      <dgm:t>
        <a:bodyPr/>
        <a:lstStyle/>
        <a:p>
          <a:endParaRPr lang="en-US"/>
        </a:p>
      </dgm:t>
    </dgm:pt>
    <dgm:pt modelId="{5951435E-5DB6-41C6-8FD7-CD4B32C10907}">
      <dgm:prSet custT="1"/>
      <dgm:spPr/>
      <dgm:t>
        <a:bodyPr/>
        <a:lstStyle/>
        <a:p>
          <a:r>
            <a:rPr lang="en-US" sz="2600" dirty="0"/>
            <a:t>Too often </a:t>
          </a:r>
          <a:r>
            <a:rPr lang="en-US" sz="2600" b="1" dirty="0"/>
            <a:t>fatness becomes the central trait</a:t>
          </a:r>
          <a:r>
            <a:rPr lang="en-US" sz="2600" dirty="0"/>
            <a:t> around which all narrative developments revolve </a:t>
          </a:r>
          <a:r>
            <a:rPr lang="en-US" sz="2100" dirty="0"/>
            <a:t>(Risch, 2002; Amador Navarro, 2022)</a:t>
          </a:r>
        </a:p>
      </dgm:t>
    </dgm:pt>
    <dgm:pt modelId="{DF3D6D3F-5F26-4FC9-B2B1-9EB0A33AC952}" type="parTrans" cxnId="{13D5FD9B-9F8E-483C-905B-14861AC67B19}">
      <dgm:prSet/>
      <dgm:spPr/>
      <dgm:t>
        <a:bodyPr/>
        <a:lstStyle/>
        <a:p>
          <a:endParaRPr lang="en-US"/>
        </a:p>
      </dgm:t>
    </dgm:pt>
    <dgm:pt modelId="{EE6C5783-8A4D-4B9E-9767-1A261BF1137E}" type="sibTrans" cxnId="{13D5FD9B-9F8E-483C-905B-14861AC67B19}">
      <dgm:prSet/>
      <dgm:spPr/>
      <dgm:t>
        <a:bodyPr/>
        <a:lstStyle/>
        <a:p>
          <a:endParaRPr lang="en-US"/>
        </a:p>
      </dgm:t>
    </dgm:pt>
    <dgm:pt modelId="{5B7A651B-B80C-417B-B187-2209100268C1}">
      <dgm:prSet custT="1"/>
      <dgm:spPr/>
      <dgm:t>
        <a:bodyPr/>
        <a:lstStyle/>
        <a:p>
          <a:r>
            <a:rPr lang="en-US" sz="2600" dirty="0"/>
            <a:t>Most are </a:t>
          </a:r>
          <a:r>
            <a:rPr lang="en-US" sz="2600" b="1" dirty="0"/>
            <a:t>inactive or passive, </a:t>
          </a:r>
          <a:r>
            <a:rPr lang="en-US" sz="2600" dirty="0"/>
            <a:t>they tend to have fewer interactions with friends or partners, and are less likely to go on dates, or have sex </a:t>
          </a:r>
          <a:r>
            <a:rPr lang="en-US" sz="2100" dirty="0"/>
            <a:t>(Greenberg et al., 2003) </a:t>
          </a:r>
        </a:p>
      </dgm:t>
    </dgm:pt>
    <dgm:pt modelId="{E5708DEF-7325-4AF4-A329-8C6D2D52140C}" type="parTrans" cxnId="{B9AFEF08-F991-48E4-80C9-C8855F670F47}">
      <dgm:prSet/>
      <dgm:spPr/>
      <dgm:t>
        <a:bodyPr/>
        <a:lstStyle/>
        <a:p>
          <a:endParaRPr lang="en-US"/>
        </a:p>
      </dgm:t>
    </dgm:pt>
    <dgm:pt modelId="{4161EEC6-D23B-427D-97FD-EAD2CEBEE5DC}" type="sibTrans" cxnId="{B9AFEF08-F991-48E4-80C9-C8855F670F47}">
      <dgm:prSet/>
      <dgm:spPr/>
      <dgm:t>
        <a:bodyPr/>
        <a:lstStyle/>
        <a:p>
          <a:endParaRPr lang="en-US"/>
        </a:p>
      </dgm:t>
    </dgm:pt>
    <dgm:pt modelId="{BDC7544D-3419-4302-98EE-3D93D8054328}">
      <dgm:prSet custT="1"/>
      <dgm:spPr/>
      <dgm:t>
        <a:bodyPr/>
        <a:lstStyle/>
        <a:p>
          <a:r>
            <a:rPr lang="en-US" sz="2600" b="1" dirty="0"/>
            <a:t>Rarely positioned as objects of romantic desire.</a:t>
          </a:r>
          <a:r>
            <a:rPr lang="en-US" sz="2600" dirty="0"/>
            <a:t> Romantic pairings are often deemed implausible by mainstream standards </a:t>
          </a:r>
          <a:r>
            <a:rPr lang="en-US" sz="2100" dirty="0"/>
            <a:t>(Mobley, 2014; Hutter, 2023)</a:t>
          </a:r>
        </a:p>
      </dgm:t>
    </dgm:pt>
    <dgm:pt modelId="{0FF9A060-3F63-4AE2-8A24-0D95014E3C60}" type="parTrans" cxnId="{C7EB9E02-A5E2-415D-A23F-64CF99238E61}">
      <dgm:prSet/>
      <dgm:spPr/>
      <dgm:t>
        <a:bodyPr/>
        <a:lstStyle/>
        <a:p>
          <a:endParaRPr lang="en-US"/>
        </a:p>
      </dgm:t>
    </dgm:pt>
    <dgm:pt modelId="{4D6C92DA-DAA5-44D9-BF33-F5E759E4FAB5}" type="sibTrans" cxnId="{C7EB9E02-A5E2-415D-A23F-64CF99238E61}">
      <dgm:prSet/>
      <dgm:spPr/>
      <dgm:t>
        <a:bodyPr/>
        <a:lstStyle/>
        <a:p>
          <a:endParaRPr lang="en-US"/>
        </a:p>
      </dgm:t>
    </dgm:pt>
    <dgm:pt modelId="{601954B3-90B2-DF4B-B117-E786360513E5}" type="pres">
      <dgm:prSet presAssocID="{C9910FD4-BA10-4281-A76E-13F74CA6DC09}" presName="vert0" presStyleCnt="0">
        <dgm:presLayoutVars>
          <dgm:dir/>
          <dgm:animOne val="branch"/>
          <dgm:animLvl val="lvl"/>
        </dgm:presLayoutVars>
      </dgm:prSet>
      <dgm:spPr/>
    </dgm:pt>
    <dgm:pt modelId="{3C468EE6-E5CE-1F40-8CAC-A601F9F2B184}" type="pres">
      <dgm:prSet presAssocID="{7CDA264D-9443-4F0D-BAD4-3E1DC28B8C42}" presName="thickLine" presStyleLbl="alignNode1" presStyleIdx="0" presStyleCnt="4"/>
      <dgm:spPr/>
    </dgm:pt>
    <dgm:pt modelId="{456AFF72-BA92-C446-81C3-9DF1457EA7F7}" type="pres">
      <dgm:prSet presAssocID="{7CDA264D-9443-4F0D-BAD4-3E1DC28B8C42}" presName="horz1" presStyleCnt="0"/>
      <dgm:spPr/>
    </dgm:pt>
    <dgm:pt modelId="{EA7DB898-8A42-CE4A-835F-803F770269CA}" type="pres">
      <dgm:prSet presAssocID="{7CDA264D-9443-4F0D-BAD4-3E1DC28B8C42}" presName="tx1" presStyleLbl="revTx" presStyleIdx="0" presStyleCnt="4"/>
      <dgm:spPr/>
    </dgm:pt>
    <dgm:pt modelId="{B52206AC-FEA4-CC48-92BC-C39B9F054EF4}" type="pres">
      <dgm:prSet presAssocID="{7CDA264D-9443-4F0D-BAD4-3E1DC28B8C42}" presName="vert1" presStyleCnt="0"/>
      <dgm:spPr/>
    </dgm:pt>
    <dgm:pt modelId="{15A8E24F-70EA-1A4E-8013-11F7DC7DA96A}" type="pres">
      <dgm:prSet presAssocID="{5951435E-5DB6-41C6-8FD7-CD4B32C10907}" presName="thickLine" presStyleLbl="alignNode1" presStyleIdx="1" presStyleCnt="4"/>
      <dgm:spPr/>
    </dgm:pt>
    <dgm:pt modelId="{9874C69D-DDD5-8443-A7BB-D6D337E2CB03}" type="pres">
      <dgm:prSet presAssocID="{5951435E-5DB6-41C6-8FD7-CD4B32C10907}" presName="horz1" presStyleCnt="0"/>
      <dgm:spPr/>
    </dgm:pt>
    <dgm:pt modelId="{C4F735E6-E0B2-6E43-AAC8-375587DD00B5}" type="pres">
      <dgm:prSet presAssocID="{5951435E-5DB6-41C6-8FD7-CD4B32C10907}" presName="tx1" presStyleLbl="revTx" presStyleIdx="1" presStyleCnt="4"/>
      <dgm:spPr/>
    </dgm:pt>
    <dgm:pt modelId="{9ADBE5A8-7F43-8243-BBC9-7A5AAD75A467}" type="pres">
      <dgm:prSet presAssocID="{5951435E-5DB6-41C6-8FD7-CD4B32C10907}" presName="vert1" presStyleCnt="0"/>
      <dgm:spPr/>
    </dgm:pt>
    <dgm:pt modelId="{6C29B14E-5AE8-B04C-A0AC-1E8D9D1B6148}" type="pres">
      <dgm:prSet presAssocID="{5B7A651B-B80C-417B-B187-2209100268C1}" presName="thickLine" presStyleLbl="alignNode1" presStyleIdx="2" presStyleCnt="4"/>
      <dgm:spPr/>
    </dgm:pt>
    <dgm:pt modelId="{81CADD2B-22CB-314B-B8E3-150D028F4ECE}" type="pres">
      <dgm:prSet presAssocID="{5B7A651B-B80C-417B-B187-2209100268C1}" presName="horz1" presStyleCnt="0"/>
      <dgm:spPr/>
    </dgm:pt>
    <dgm:pt modelId="{96CB6503-7757-E742-AC3C-7B9798B88237}" type="pres">
      <dgm:prSet presAssocID="{5B7A651B-B80C-417B-B187-2209100268C1}" presName="tx1" presStyleLbl="revTx" presStyleIdx="2" presStyleCnt="4"/>
      <dgm:spPr/>
    </dgm:pt>
    <dgm:pt modelId="{D851547A-E107-044E-9968-4948C3CEF6A7}" type="pres">
      <dgm:prSet presAssocID="{5B7A651B-B80C-417B-B187-2209100268C1}" presName="vert1" presStyleCnt="0"/>
      <dgm:spPr/>
    </dgm:pt>
    <dgm:pt modelId="{524F9D5B-9974-4245-B7E5-33C78096C93D}" type="pres">
      <dgm:prSet presAssocID="{BDC7544D-3419-4302-98EE-3D93D8054328}" presName="thickLine" presStyleLbl="alignNode1" presStyleIdx="3" presStyleCnt="4"/>
      <dgm:spPr/>
    </dgm:pt>
    <dgm:pt modelId="{95A5A5D5-1AEB-5F47-AB82-74354CBF6FA9}" type="pres">
      <dgm:prSet presAssocID="{BDC7544D-3419-4302-98EE-3D93D8054328}" presName="horz1" presStyleCnt="0"/>
      <dgm:spPr/>
    </dgm:pt>
    <dgm:pt modelId="{A1943366-5CC2-A540-BD88-BB4710FF6279}" type="pres">
      <dgm:prSet presAssocID="{BDC7544D-3419-4302-98EE-3D93D8054328}" presName="tx1" presStyleLbl="revTx" presStyleIdx="3" presStyleCnt="4"/>
      <dgm:spPr/>
    </dgm:pt>
    <dgm:pt modelId="{E5A38DBE-F4B4-CA4C-AA61-F7BF06154CB8}" type="pres">
      <dgm:prSet presAssocID="{BDC7544D-3419-4302-98EE-3D93D8054328}" presName="vert1" presStyleCnt="0"/>
      <dgm:spPr/>
    </dgm:pt>
  </dgm:ptLst>
  <dgm:cxnLst>
    <dgm:cxn modelId="{C7EB9E02-A5E2-415D-A23F-64CF99238E61}" srcId="{C9910FD4-BA10-4281-A76E-13F74CA6DC09}" destId="{BDC7544D-3419-4302-98EE-3D93D8054328}" srcOrd="3" destOrd="0" parTransId="{0FF9A060-3F63-4AE2-8A24-0D95014E3C60}" sibTransId="{4D6C92DA-DAA5-44D9-BF33-F5E759E4FAB5}"/>
    <dgm:cxn modelId="{B9AFEF08-F991-48E4-80C9-C8855F670F47}" srcId="{C9910FD4-BA10-4281-A76E-13F74CA6DC09}" destId="{5B7A651B-B80C-417B-B187-2209100268C1}" srcOrd="2" destOrd="0" parTransId="{E5708DEF-7325-4AF4-A329-8C6D2D52140C}" sibTransId="{4161EEC6-D23B-427D-97FD-EAD2CEBEE5DC}"/>
    <dgm:cxn modelId="{3231C30E-4700-F444-8162-0B7CC25DFD42}" type="presOf" srcId="{7CDA264D-9443-4F0D-BAD4-3E1DC28B8C42}" destId="{EA7DB898-8A42-CE4A-835F-803F770269CA}" srcOrd="0" destOrd="0" presId="urn:microsoft.com/office/officeart/2008/layout/LinedList"/>
    <dgm:cxn modelId="{CBF11243-70AA-AB4B-86EA-B5A36B6DAF45}" type="presOf" srcId="{BDC7544D-3419-4302-98EE-3D93D8054328}" destId="{A1943366-5CC2-A540-BD88-BB4710FF6279}" srcOrd="0" destOrd="0" presId="urn:microsoft.com/office/officeart/2008/layout/LinedList"/>
    <dgm:cxn modelId="{76729452-475B-4C93-8109-06B1761B6D43}" srcId="{C9910FD4-BA10-4281-A76E-13F74CA6DC09}" destId="{7CDA264D-9443-4F0D-BAD4-3E1DC28B8C42}" srcOrd="0" destOrd="0" parTransId="{84D14A09-1F70-4135-9396-3FBEC883A8ED}" sibTransId="{C7CA9F0C-567F-4168-BBF8-AF28EC868A58}"/>
    <dgm:cxn modelId="{13D5FD9B-9F8E-483C-905B-14861AC67B19}" srcId="{C9910FD4-BA10-4281-A76E-13F74CA6DC09}" destId="{5951435E-5DB6-41C6-8FD7-CD4B32C10907}" srcOrd="1" destOrd="0" parTransId="{DF3D6D3F-5F26-4FC9-B2B1-9EB0A33AC952}" sibTransId="{EE6C5783-8A4D-4B9E-9767-1A261BF1137E}"/>
    <dgm:cxn modelId="{05001CA5-C8C2-A548-BFBA-71C9535EF9B7}" type="presOf" srcId="{C9910FD4-BA10-4281-A76E-13F74CA6DC09}" destId="{601954B3-90B2-DF4B-B117-E786360513E5}" srcOrd="0" destOrd="0" presId="urn:microsoft.com/office/officeart/2008/layout/LinedList"/>
    <dgm:cxn modelId="{438F37D9-5B3B-1744-A76A-351DF142907C}" type="presOf" srcId="{5951435E-5DB6-41C6-8FD7-CD4B32C10907}" destId="{C4F735E6-E0B2-6E43-AAC8-375587DD00B5}" srcOrd="0" destOrd="0" presId="urn:microsoft.com/office/officeart/2008/layout/LinedList"/>
    <dgm:cxn modelId="{04D69CFA-9BBE-2940-A37F-3CD66BAAD0C5}" type="presOf" srcId="{5B7A651B-B80C-417B-B187-2209100268C1}" destId="{96CB6503-7757-E742-AC3C-7B9798B88237}" srcOrd="0" destOrd="0" presId="urn:microsoft.com/office/officeart/2008/layout/LinedList"/>
    <dgm:cxn modelId="{44B37E72-BABC-0145-898B-BB5142D5D030}" type="presParOf" srcId="{601954B3-90B2-DF4B-B117-E786360513E5}" destId="{3C468EE6-E5CE-1F40-8CAC-A601F9F2B184}" srcOrd="0" destOrd="0" presId="urn:microsoft.com/office/officeart/2008/layout/LinedList"/>
    <dgm:cxn modelId="{683CE6C5-2931-974E-A5FF-C37D5E90DF58}" type="presParOf" srcId="{601954B3-90B2-DF4B-B117-E786360513E5}" destId="{456AFF72-BA92-C446-81C3-9DF1457EA7F7}" srcOrd="1" destOrd="0" presId="urn:microsoft.com/office/officeart/2008/layout/LinedList"/>
    <dgm:cxn modelId="{AE46F745-9F92-D941-8522-BB5F2807A311}" type="presParOf" srcId="{456AFF72-BA92-C446-81C3-9DF1457EA7F7}" destId="{EA7DB898-8A42-CE4A-835F-803F770269CA}" srcOrd="0" destOrd="0" presId="urn:microsoft.com/office/officeart/2008/layout/LinedList"/>
    <dgm:cxn modelId="{D7C62693-62B7-844E-AA3E-28FA3A06CC5F}" type="presParOf" srcId="{456AFF72-BA92-C446-81C3-9DF1457EA7F7}" destId="{B52206AC-FEA4-CC48-92BC-C39B9F054EF4}" srcOrd="1" destOrd="0" presId="urn:microsoft.com/office/officeart/2008/layout/LinedList"/>
    <dgm:cxn modelId="{B34037B1-0942-1C46-B931-04245C6FDAF4}" type="presParOf" srcId="{601954B3-90B2-DF4B-B117-E786360513E5}" destId="{15A8E24F-70EA-1A4E-8013-11F7DC7DA96A}" srcOrd="2" destOrd="0" presId="urn:microsoft.com/office/officeart/2008/layout/LinedList"/>
    <dgm:cxn modelId="{38FC9E31-53AF-6641-A992-E63CF88F045E}" type="presParOf" srcId="{601954B3-90B2-DF4B-B117-E786360513E5}" destId="{9874C69D-DDD5-8443-A7BB-D6D337E2CB03}" srcOrd="3" destOrd="0" presId="urn:microsoft.com/office/officeart/2008/layout/LinedList"/>
    <dgm:cxn modelId="{811FD88B-7E9A-AB4A-BB41-E55ECE498453}" type="presParOf" srcId="{9874C69D-DDD5-8443-A7BB-D6D337E2CB03}" destId="{C4F735E6-E0B2-6E43-AAC8-375587DD00B5}" srcOrd="0" destOrd="0" presId="urn:microsoft.com/office/officeart/2008/layout/LinedList"/>
    <dgm:cxn modelId="{2F3EC986-70E9-A246-95AE-28AC2CA2E6DB}" type="presParOf" srcId="{9874C69D-DDD5-8443-A7BB-D6D337E2CB03}" destId="{9ADBE5A8-7F43-8243-BBC9-7A5AAD75A467}" srcOrd="1" destOrd="0" presId="urn:microsoft.com/office/officeart/2008/layout/LinedList"/>
    <dgm:cxn modelId="{7E5832DA-2B17-0F41-A8F1-1DBDB939279A}" type="presParOf" srcId="{601954B3-90B2-DF4B-B117-E786360513E5}" destId="{6C29B14E-5AE8-B04C-A0AC-1E8D9D1B6148}" srcOrd="4" destOrd="0" presId="urn:microsoft.com/office/officeart/2008/layout/LinedList"/>
    <dgm:cxn modelId="{E1C986CE-F4DA-7742-97B1-1C16C2D96FC7}" type="presParOf" srcId="{601954B3-90B2-DF4B-B117-E786360513E5}" destId="{81CADD2B-22CB-314B-B8E3-150D028F4ECE}" srcOrd="5" destOrd="0" presId="urn:microsoft.com/office/officeart/2008/layout/LinedList"/>
    <dgm:cxn modelId="{0E2B3283-76A5-DC4E-A142-CE0D10BA7C14}" type="presParOf" srcId="{81CADD2B-22CB-314B-B8E3-150D028F4ECE}" destId="{96CB6503-7757-E742-AC3C-7B9798B88237}" srcOrd="0" destOrd="0" presId="urn:microsoft.com/office/officeart/2008/layout/LinedList"/>
    <dgm:cxn modelId="{F3646AC3-1E5F-D243-8CB7-59BF8C7EED1F}" type="presParOf" srcId="{81CADD2B-22CB-314B-B8E3-150D028F4ECE}" destId="{D851547A-E107-044E-9968-4948C3CEF6A7}" srcOrd="1" destOrd="0" presId="urn:microsoft.com/office/officeart/2008/layout/LinedList"/>
    <dgm:cxn modelId="{926FA329-61EE-CC49-BEF5-4127A69042BF}" type="presParOf" srcId="{601954B3-90B2-DF4B-B117-E786360513E5}" destId="{524F9D5B-9974-4245-B7E5-33C78096C93D}" srcOrd="6" destOrd="0" presId="urn:microsoft.com/office/officeart/2008/layout/LinedList"/>
    <dgm:cxn modelId="{F259D6DD-5450-3444-B5CA-ACF3571D45F3}" type="presParOf" srcId="{601954B3-90B2-DF4B-B117-E786360513E5}" destId="{95A5A5D5-1AEB-5F47-AB82-74354CBF6FA9}" srcOrd="7" destOrd="0" presId="urn:microsoft.com/office/officeart/2008/layout/LinedList"/>
    <dgm:cxn modelId="{A294EA0A-7B26-0C49-ADBA-CE6D1AA12EE9}" type="presParOf" srcId="{95A5A5D5-1AEB-5F47-AB82-74354CBF6FA9}" destId="{A1943366-5CC2-A540-BD88-BB4710FF6279}" srcOrd="0" destOrd="0" presId="urn:microsoft.com/office/officeart/2008/layout/LinedList"/>
    <dgm:cxn modelId="{3E6373C6-9E70-9441-A04E-3C7768416E57}" type="presParOf" srcId="{95A5A5D5-1AEB-5F47-AB82-74354CBF6FA9}" destId="{E5A38DBE-F4B4-CA4C-AA61-F7BF06154C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68EE6-E5CE-1F40-8CAC-A601F9F2B184}">
      <dsp:nvSpPr>
        <dsp:cNvPr id="0" name=""/>
        <dsp:cNvSpPr/>
      </dsp:nvSpPr>
      <dsp:spPr>
        <a:xfrm>
          <a:off x="0" y="0"/>
          <a:ext cx="752723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DB898-8A42-CE4A-835F-803F770269CA}">
      <dsp:nvSpPr>
        <dsp:cNvPr id="0" name=""/>
        <dsp:cNvSpPr/>
      </dsp:nvSpPr>
      <dsp:spPr>
        <a:xfrm>
          <a:off x="0" y="0"/>
          <a:ext cx="7527234" cy="154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Growing inclusion but featuring a fat protagonist alone is insufficient </a:t>
          </a:r>
          <a:r>
            <a:rPr lang="en-US" sz="2600" b="0" i="0" u="none" kern="1200" dirty="0"/>
            <a:t>to dismantle entrenched prejudices</a:t>
          </a:r>
          <a:endParaRPr lang="en-US" sz="2600" kern="1200" dirty="0"/>
        </a:p>
      </dsp:txBody>
      <dsp:txXfrm>
        <a:off x="0" y="0"/>
        <a:ext cx="7527234" cy="1547191"/>
      </dsp:txXfrm>
    </dsp:sp>
    <dsp:sp modelId="{15A8E24F-70EA-1A4E-8013-11F7DC7DA96A}">
      <dsp:nvSpPr>
        <dsp:cNvPr id="0" name=""/>
        <dsp:cNvSpPr/>
      </dsp:nvSpPr>
      <dsp:spPr>
        <a:xfrm>
          <a:off x="0" y="1547191"/>
          <a:ext cx="7527234"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735E6-E0B2-6E43-AAC8-375587DD00B5}">
      <dsp:nvSpPr>
        <dsp:cNvPr id="0" name=""/>
        <dsp:cNvSpPr/>
      </dsp:nvSpPr>
      <dsp:spPr>
        <a:xfrm>
          <a:off x="0" y="1547191"/>
          <a:ext cx="7527234" cy="154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Too often </a:t>
          </a:r>
          <a:r>
            <a:rPr lang="en-US" sz="2600" b="1" kern="1200" dirty="0"/>
            <a:t>fatness becomes the central trait</a:t>
          </a:r>
          <a:r>
            <a:rPr lang="en-US" sz="2600" kern="1200" dirty="0"/>
            <a:t> around which all narrative developments revolve </a:t>
          </a:r>
          <a:r>
            <a:rPr lang="en-US" sz="2100" kern="1200" dirty="0"/>
            <a:t>(Risch, 2002; Amador Navarro, 2022)</a:t>
          </a:r>
        </a:p>
      </dsp:txBody>
      <dsp:txXfrm>
        <a:off x="0" y="1547191"/>
        <a:ext cx="7527234" cy="1547191"/>
      </dsp:txXfrm>
    </dsp:sp>
    <dsp:sp modelId="{6C29B14E-5AE8-B04C-A0AC-1E8D9D1B6148}">
      <dsp:nvSpPr>
        <dsp:cNvPr id="0" name=""/>
        <dsp:cNvSpPr/>
      </dsp:nvSpPr>
      <dsp:spPr>
        <a:xfrm>
          <a:off x="0" y="3094382"/>
          <a:ext cx="7527234" cy="0"/>
        </a:xfrm>
        <a:prstGeom prst="line">
          <a:avLst/>
        </a:prstGeom>
        <a:solidFill>
          <a:schemeClr val="accent2">
            <a:hueOff val="4295742"/>
            <a:satOff val="-12329"/>
            <a:lumOff val="-19739"/>
            <a:alphaOff val="0"/>
          </a:schemeClr>
        </a:solidFill>
        <a:ln w="19050" cap="flat" cmpd="sng" algn="ctr">
          <a:solidFill>
            <a:schemeClr val="accent2">
              <a:hueOff val="4295742"/>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B6503-7757-E742-AC3C-7B9798B88237}">
      <dsp:nvSpPr>
        <dsp:cNvPr id="0" name=""/>
        <dsp:cNvSpPr/>
      </dsp:nvSpPr>
      <dsp:spPr>
        <a:xfrm>
          <a:off x="0" y="3094382"/>
          <a:ext cx="7527234" cy="154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Most are </a:t>
          </a:r>
          <a:r>
            <a:rPr lang="en-US" sz="2600" b="1" kern="1200" dirty="0"/>
            <a:t>inactive or passive, </a:t>
          </a:r>
          <a:r>
            <a:rPr lang="en-US" sz="2600" kern="1200" dirty="0"/>
            <a:t>they tend to have fewer interactions with friends or partners, and are less likely to go on dates, or have sex </a:t>
          </a:r>
          <a:r>
            <a:rPr lang="en-US" sz="2100" kern="1200" dirty="0"/>
            <a:t>(Greenberg et al., 2003) </a:t>
          </a:r>
        </a:p>
      </dsp:txBody>
      <dsp:txXfrm>
        <a:off x="0" y="3094382"/>
        <a:ext cx="7527234" cy="1547191"/>
      </dsp:txXfrm>
    </dsp:sp>
    <dsp:sp modelId="{524F9D5B-9974-4245-B7E5-33C78096C93D}">
      <dsp:nvSpPr>
        <dsp:cNvPr id="0" name=""/>
        <dsp:cNvSpPr/>
      </dsp:nvSpPr>
      <dsp:spPr>
        <a:xfrm>
          <a:off x="0" y="4641573"/>
          <a:ext cx="7527234" cy="0"/>
        </a:xfrm>
        <a:prstGeom prst="line">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43366-5CC2-A540-BD88-BB4710FF6279}">
      <dsp:nvSpPr>
        <dsp:cNvPr id="0" name=""/>
        <dsp:cNvSpPr/>
      </dsp:nvSpPr>
      <dsp:spPr>
        <a:xfrm>
          <a:off x="0" y="4641573"/>
          <a:ext cx="7527234" cy="154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Rarely positioned as objects of romantic desire.</a:t>
          </a:r>
          <a:r>
            <a:rPr lang="en-US" sz="2600" kern="1200" dirty="0"/>
            <a:t> Romantic pairings are often deemed implausible by mainstream standards </a:t>
          </a:r>
          <a:r>
            <a:rPr lang="en-US" sz="2100" kern="1200" dirty="0"/>
            <a:t>(Mobley, 2014; Hutter, 2023)</a:t>
          </a:r>
        </a:p>
      </dsp:txBody>
      <dsp:txXfrm>
        <a:off x="0" y="4641573"/>
        <a:ext cx="7527234" cy="154719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2C344-61DE-1E45-A9D5-7FA2BC388B4B}" type="datetimeFigureOut">
              <a:rPr lang="es-ES_tradnl" smtClean="0"/>
              <a:t>9/6/25</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FCFDC-B93C-B346-B48E-BEAA2D408557}" type="slidenum">
              <a:rPr lang="es-ES_tradnl" smtClean="0"/>
              <a:t>‹Nº›</a:t>
            </a:fld>
            <a:endParaRPr lang="es-ES_tradnl"/>
          </a:p>
        </p:txBody>
      </p:sp>
    </p:spTree>
    <p:extLst>
      <p:ext uri="{BB962C8B-B14F-4D97-AF65-F5344CB8AC3E}">
        <p14:creationId xmlns:p14="http://schemas.microsoft.com/office/powerpoint/2010/main" val="446837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F8AFCFDC-B93C-B346-B48E-BEAA2D408557}" type="slidenum">
              <a:rPr lang="es-ES_tradnl" smtClean="0"/>
              <a:t>4</a:t>
            </a:fld>
            <a:endParaRPr lang="es-ES_tradnl"/>
          </a:p>
        </p:txBody>
      </p:sp>
    </p:spTree>
    <p:extLst>
      <p:ext uri="{BB962C8B-B14F-4D97-AF65-F5344CB8AC3E}">
        <p14:creationId xmlns:p14="http://schemas.microsoft.com/office/powerpoint/2010/main" val="153070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49CB-F982-0448-2E3E-AD0362B21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C7F24A-2E99-E958-FAE4-4F12CB1E3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812461-4932-FFD4-7ED1-87A941F16E01}"/>
              </a:ext>
            </a:extLst>
          </p:cNvPr>
          <p:cNvSpPr>
            <a:spLocks noGrp="1"/>
          </p:cNvSpPr>
          <p:nvPr>
            <p:ph type="dt" sz="half" idx="10"/>
          </p:nvPr>
        </p:nvSpPr>
        <p:spPr/>
        <p:txBody>
          <a:bodyPr/>
          <a:lstStyle/>
          <a:p>
            <a:fld id="{E4A034A6-DDAC-7346-A38F-8DE6B5DE69A2}" type="datetimeFigureOut">
              <a:rPr lang="en-US" smtClean="0"/>
              <a:t>6/9/25</a:t>
            </a:fld>
            <a:endParaRPr lang="en-US"/>
          </a:p>
        </p:txBody>
      </p:sp>
      <p:sp>
        <p:nvSpPr>
          <p:cNvPr id="5" name="Footer Placeholder 4">
            <a:extLst>
              <a:ext uri="{FF2B5EF4-FFF2-40B4-BE49-F238E27FC236}">
                <a16:creationId xmlns:a16="http://schemas.microsoft.com/office/drawing/2014/main" id="{2A2D10FD-AA47-5016-65ED-A869B717B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AB387-8653-CA1A-E06D-A87DCB497F90}"/>
              </a:ext>
            </a:extLst>
          </p:cNvPr>
          <p:cNvSpPr>
            <a:spLocks noGrp="1"/>
          </p:cNvSpPr>
          <p:nvPr>
            <p:ph type="sldNum" sz="quarter" idx="12"/>
          </p:nvPr>
        </p:nvSpPr>
        <p:spPr/>
        <p:txBody>
          <a:bodyPr/>
          <a:lstStyle/>
          <a:p>
            <a:fld id="{8140DC56-18C3-464C-A6B9-D8B2DF4B9911}" type="slidenum">
              <a:rPr lang="en-US" smtClean="0"/>
              <a:t>‹Nº›</a:t>
            </a:fld>
            <a:endParaRPr lang="en-US"/>
          </a:p>
        </p:txBody>
      </p:sp>
    </p:spTree>
    <p:extLst>
      <p:ext uri="{BB962C8B-B14F-4D97-AF65-F5344CB8AC3E}">
        <p14:creationId xmlns:p14="http://schemas.microsoft.com/office/powerpoint/2010/main" val="151047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10F9-4BAE-DC59-1F5D-49B6190BCB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030EBE-48C4-A045-6318-F49AD3507F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2C3BB-C0BC-028B-8A31-B3015E6E170B}"/>
              </a:ext>
            </a:extLst>
          </p:cNvPr>
          <p:cNvSpPr>
            <a:spLocks noGrp="1"/>
          </p:cNvSpPr>
          <p:nvPr>
            <p:ph type="dt" sz="half" idx="10"/>
          </p:nvPr>
        </p:nvSpPr>
        <p:spPr/>
        <p:txBody>
          <a:bodyPr/>
          <a:lstStyle/>
          <a:p>
            <a:fld id="{E4A034A6-DDAC-7346-A38F-8DE6B5DE69A2}" type="datetimeFigureOut">
              <a:rPr lang="en-US" smtClean="0"/>
              <a:t>6/9/25</a:t>
            </a:fld>
            <a:endParaRPr lang="en-US"/>
          </a:p>
        </p:txBody>
      </p:sp>
      <p:sp>
        <p:nvSpPr>
          <p:cNvPr id="5" name="Footer Placeholder 4">
            <a:extLst>
              <a:ext uri="{FF2B5EF4-FFF2-40B4-BE49-F238E27FC236}">
                <a16:creationId xmlns:a16="http://schemas.microsoft.com/office/drawing/2014/main" id="{E6BDD7F0-C3DC-427A-704F-E2954C0F7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79D81-65C4-7482-7413-3EEDA6FAEBE9}"/>
              </a:ext>
            </a:extLst>
          </p:cNvPr>
          <p:cNvSpPr>
            <a:spLocks noGrp="1"/>
          </p:cNvSpPr>
          <p:nvPr>
            <p:ph type="sldNum" sz="quarter" idx="12"/>
          </p:nvPr>
        </p:nvSpPr>
        <p:spPr/>
        <p:txBody>
          <a:bodyPr/>
          <a:lstStyle/>
          <a:p>
            <a:fld id="{8140DC56-18C3-464C-A6B9-D8B2DF4B9911}" type="slidenum">
              <a:rPr lang="en-US" smtClean="0"/>
              <a:t>‹Nº›</a:t>
            </a:fld>
            <a:endParaRPr lang="en-US"/>
          </a:p>
        </p:txBody>
      </p:sp>
    </p:spTree>
    <p:extLst>
      <p:ext uri="{BB962C8B-B14F-4D97-AF65-F5344CB8AC3E}">
        <p14:creationId xmlns:p14="http://schemas.microsoft.com/office/powerpoint/2010/main" val="4098678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20DB7-0497-18D0-4919-E50DBC6130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00B976-1B28-B476-2FCA-0723D1D16B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560D8-DAA8-9DD9-3D74-A6B52B68B97D}"/>
              </a:ext>
            </a:extLst>
          </p:cNvPr>
          <p:cNvSpPr>
            <a:spLocks noGrp="1"/>
          </p:cNvSpPr>
          <p:nvPr>
            <p:ph type="dt" sz="half" idx="10"/>
          </p:nvPr>
        </p:nvSpPr>
        <p:spPr/>
        <p:txBody>
          <a:bodyPr/>
          <a:lstStyle/>
          <a:p>
            <a:fld id="{E4A034A6-DDAC-7346-A38F-8DE6B5DE69A2}" type="datetimeFigureOut">
              <a:rPr lang="en-US" smtClean="0"/>
              <a:t>6/9/25</a:t>
            </a:fld>
            <a:endParaRPr lang="en-US"/>
          </a:p>
        </p:txBody>
      </p:sp>
      <p:sp>
        <p:nvSpPr>
          <p:cNvPr id="5" name="Footer Placeholder 4">
            <a:extLst>
              <a:ext uri="{FF2B5EF4-FFF2-40B4-BE49-F238E27FC236}">
                <a16:creationId xmlns:a16="http://schemas.microsoft.com/office/drawing/2014/main" id="{C5996A84-568B-80B0-89B3-75A6146CC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D015A-D12B-FF76-99E8-E5BD55302BEC}"/>
              </a:ext>
            </a:extLst>
          </p:cNvPr>
          <p:cNvSpPr>
            <a:spLocks noGrp="1"/>
          </p:cNvSpPr>
          <p:nvPr>
            <p:ph type="sldNum" sz="quarter" idx="12"/>
          </p:nvPr>
        </p:nvSpPr>
        <p:spPr/>
        <p:txBody>
          <a:bodyPr/>
          <a:lstStyle/>
          <a:p>
            <a:fld id="{8140DC56-18C3-464C-A6B9-D8B2DF4B9911}" type="slidenum">
              <a:rPr lang="en-US" smtClean="0"/>
              <a:t>‹Nº›</a:t>
            </a:fld>
            <a:endParaRPr lang="en-US"/>
          </a:p>
        </p:txBody>
      </p:sp>
    </p:spTree>
    <p:extLst>
      <p:ext uri="{BB962C8B-B14F-4D97-AF65-F5344CB8AC3E}">
        <p14:creationId xmlns:p14="http://schemas.microsoft.com/office/powerpoint/2010/main" val="157897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F28E-7FA2-A3E2-B427-4103F601A7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A7A9FF-E2EC-47C3-5DE1-829A107916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B8437-C948-F3AF-76E8-118862497FC7}"/>
              </a:ext>
            </a:extLst>
          </p:cNvPr>
          <p:cNvSpPr>
            <a:spLocks noGrp="1"/>
          </p:cNvSpPr>
          <p:nvPr>
            <p:ph type="dt" sz="half" idx="10"/>
          </p:nvPr>
        </p:nvSpPr>
        <p:spPr/>
        <p:txBody>
          <a:bodyPr/>
          <a:lstStyle/>
          <a:p>
            <a:fld id="{E4A034A6-DDAC-7346-A38F-8DE6B5DE69A2}" type="datetimeFigureOut">
              <a:rPr lang="en-US" smtClean="0"/>
              <a:t>6/9/25</a:t>
            </a:fld>
            <a:endParaRPr lang="en-US"/>
          </a:p>
        </p:txBody>
      </p:sp>
      <p:sp>
        <p:nvSpPr>
          <p:cNvPr id="5" name="Footer Placeholder 4">
            <a:extLst>
              <a:ext uri="{FF2B5EF4-FFF2-40B4-BE49-F238E27FC236}">
                <a16:creationId xmlns:a16="http://schemas.microsoft.com/office/drawing/2014/main" id="{923904C0-251F-4236-6E5B-7833FE08B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C6CD5-331E-4884-4842-B20950FD8DD1}"/>
              </a:ext>
            </a:extLst>
          </p:cNvPr>
          <p:cNvSpPr>
            <a:spLocks noGrp="1"/>
          </p:cNvSpPr>
          <p:nvPr>
            <p:ph type="sldNum" sz="quarter" idx="12"/>
          </p:nvPr>
        </p:nvSpPr>
        <p:spPr/>
        <p:txBody>
          <a:bodyPr/>
          <a:lstStyle/>
          <a:p>
            <a:fld id="{8140DC56-18C3-464C-A6B9-D8B2DF4B9911}" type="slidenum">
              <a:rPr lang="en-US" smtClean="0"/>
              <a:t>‹Nº›</a:t>
            </a:fld>
            <a:endParaRPr lang="en-US"/>
          </a:p>
        </p:txBody>
      </p:sp>
    </p:spTree>
    <p:extLst>
      <p:ext uri="{BB962C8B-B14F-4D97-AF65-F5344CB8AC3E}">
        <p14:creationId xmlns:p14="http://schemas.microsoft.com/office/powerpoint/2010/main" val="226063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F7A99-9206-DEBE-1F78-169F44DE93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C52A11-05D3-A64E-A45A-C84BA4EB53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E70D1D-3630-DDEA-E2A3-CBF2869563BC}"/>
              </a:ext>
            </a:extLst>
          </p:cNvPr>
          <p:cNvSpPr>
            <a:spLocks noGrp="1"/>
          </p:cNvSpPr>
          <p:nvPr>
            <p:ph type="dt" sz="half" idx="10"/>
          </p:nvPr>
        </p:nvSpPr>
        <p:spPr/>
        <p:txBody>
          <a:bodyPr/>
          <a:lstStyle/>
          <a:p>
            <a:fld id="{E4A034A6-DDAC-7346-A38F-8DE6B5DE69A2}" type="datetimeFigureOut">
              <a:rPr lang="en-US" smtClean="0"/>
              <a:t>6/9/25</a:t>
            </a:fld>
            <a:endParaRPr lang="en-US"/>
          </a:p>
        </p:txBody>
      </p:sp>
      <p:sp>
        <p:nvSpPr>
          <p:cNvPr id="5" name="Footer Placeholder 4">
            <a:extLst>
              <a:ext uri="{FF2B5EF4-FFF2-40B4-BE49-F238E27FC236}">
                <a16:creationId xmlns:a16="http://schemas.microsoft.com/office/drawing/2014/main" id="{FCAD0EA5-B235-5FAE-8FE7-1ECFBDE46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0AA43-793F-F726-DEAE-C273E231AB7B}"/>
              </a:ext>
            </a:extLst>
          </p:cNvPr>
          <p:cNvSpPr>
            <a:spLocks noGrp="1"/>
          </p:cNvSpPr>
          <p:nvPr>
            <p:ph type="sldNum" sz="quarter" idx="12"/>
          </p:nvPr>
        </p:nvSpPr>
        <p:spPr/>
        <p:txBody>
          <a:bodyPr/>
          <a:lstStyle/>
          <a:p>
            <a:fld id="{8140DC56-18C3-464C-A6B9-D8B2DF4B9911}" type="slidenum">
              <a:rPr lang="en-US" smtClean="0"/>
              <a:t>‹Nº›</a:t>
            </a:fld>
            <a:endParaRPr lang="en-US"/>
          </a:p>
        </p:txBody>
      </p:sp>
    </p:spTree>
    <p:extLst>
      <p:ext uri="{BB962C8B-B14F-4D97-AF65-F5344CB8AC3E}">
        <p14:creationId xmlns:p14="http://schemas.microsoft.com/office/powerpoint/2010/main" val="205137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6663-1B23-DE37-C6D4-28EB68BA46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E5576-491A-9E7F-3C13-036C55A43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7DA39-535A-899D-F781-E1B02EC45A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14DF84-9FF9-5541-77C7-4C3A073D795A}"/>
              </a:ext>
            </a:extLst>
          </p:cNvPr>
          <p:cNvSpPr>
            <a:spLocks noGrp="1"/>
          </p:cNvSpPr>
          <p:nvPr>
            <p:ph type="dt" sz="half" idx="10"/>
          </p:nvPr>
        </p:nvSpPr>
        <p:spPr/>
        <p:txBody>
          <a:bodyPr/>
          <a:lstStyle/>
          <a:p>
            <a:fld id="{E4A034A6-DDAC-7346-A38F-8DE6B5DE69A2}" type="datetimeFigureOut">
              <a:rPr lang="en-US" smtClean="0"/>
              <a:t>6/9/25</a:t>
            </a:fld>
            <a:endParaRPr lang="en-US"/>
          </a:p>
        </p:txBody>
      </p:sp>
      <p:sp>
        <p:nvSpPr>
          <p:cNvPr id="6" name="Footer Placeholder 5">
            <a:extLst>
              <a:ext uri="{FF2B5EF4-FFF2-40B4-BE49-F238E27FC236}">
                <a16:creationId xmlns:a16="http://schemas.microsoft.com/office/drawing/2014/main" id="{2C1DE1D1-3A5C-7143-448F-D4443AC2F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088CE-4544-D822-CC9B-F8B1E1447915}"/>
              </a:ext>
            </a:extLst>
          </p:cNvPr>
          <p:cNvSpPr>
            <a:spLocks noGrp="1"/>
          </p:cNvSpPr>
          <p:nvPr>
            <p:ph type="sldNum" sz="quarter" idx="12"/>
          </p:nvPr>
        </p:nvSpPr>
        <p:spPr/>
        <p:txBody>
          <a:bodyPr/>
          <a:lstStyle/>
          <a:p>
            <a:fld id="{8140DC56-18C3-464C-A6B9-D8B2DF4B9911}" type="slidenum">
              <a:rPr lang="en-US" smtClean="0"/>
              <a:t>‹Nº›</a:t>
            </a:fld>
            <a:endParaRPr lang="en-US"/>
          </a:p>
        </p:txBody>
      </p:sp>
    </p:spTree>
    <p:extLst>
      <p:ext uri="{BB962C8B-B14F-4D97-AF65-F5344CB8AC3E}">
        <p14:creationId xmlns:p14="http://schemas.microsoft.com/office/powerpoint/2010/main" val="391051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E3E35-BFE4-5F9D-F89E-AA0C5375E0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43C4A7-CF58-810D-48A3-0F64309AF8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F8CAE4-2BEC-0DA0-3FFD-2ADD295B13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B0917A-AD4C-C217-81D7-2C407AE03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BAE6C3-4C6B-F67D-D9F8-D85C9DEC4C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CB5CB0-413A-B08A-C178-885DCE69CE60}"/>
              </a:ext>
            </a:extLst>
          </p:cNvPr>
          <p:cNvSpPr>
            <a:spLocks noGrp="1"/>
          </p:cNvSpPr>
          <p:nvPr>
            <p:ph type="dt" sz="half" idx="10"/>
          </p:nvPr>
        </p:nvSpPr>
        <p:spPr/>
        <p:txBody>
          <a:bodyPr/>
          <a:lstStyle/>
          <a:p>
            <a:fld id="{E4A034A6-DDAC-7346-A38F-8DE6B5DE69A2}" type="datetimeFigureOut">
              <a:rPr lang="en-US" smtClean="0"/>
              <a:t>6/9/25</a:t>
            </a:fld>
            <a:endParaRPr lang="en-US"/>
          </a:p>
        </p:txBody>
      </p:sp>
      <p:sp>
        <p:nvSpPr>
          <p:cNvPr id="8" name="Footer Placeholder 7">
            <a:extLst>
              <a:ext uri="{FF2B5EF4-FFF2-40B4-BE49-F238E27FC236}">
                <a16:creationId xmlns:a16="http://schemas.microsoft.com/office/drawing/2014/main" id="{29CA2F59-A367-BF20-6E67-391A7FCF5C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A74B7E-D314-758B-9DAC-8BE7CA9ADFFC}"/>
              </a:ext>
            </a:extLst>
          </p:cNvPr>
          <p:cNvSpPr>
            <a:spLocks noGrp="1"/>
          </p:cNvSpPr>
          <p:nvPr>
            <p:ph type="sldNum" sz="quarter" idx="12"/>
          </p:nvPr>
        </p:nvSpPr>
        <p:spPr/>
        <p:txBody>
          <a:bodyPr/>
          <a:lstStyle/>
          <a:p>
            <a:fld id="{8140DC56-18C3-464C-A6B9-D8B2DF4B9911}" type="slidenum">
              <a:rPr lang="en-US" smtClean="0"/>
              <a:t>‹Nº›</a:t>
            </a:fld>
            <a:endParaRPr lang="en-US"/>
          </a:p>
        </p:txBody>
      </p:sp>
    </p:spTree>
    <p:extLst>
      <p:ext uri="{BB962C8B-B14F-4D97-AF65-F5344CB8AC3E}">
        <p14:creationId xmlns:p14="http://schemas.microsoft.com/office/powerpoint/2010/main" val="38437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B50D-D3F5-E308-0AF5-F5CFF5B0A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D2EEE9-748A-8FA3-3285-5E687D5421A9}"/>
              </a:ext>
            </a:extLst>
          </p:cNvPr>
          <p:cNvSpPr>
            <a:spLocks noGrp="1"/>
          </p:cNvSpPr>
          <p:nvPr>
            <p:ph type="dt" sz="half" idx="10"/>
          </p:nvPr>
        </p:nvSpPr>
        <p:spPr/>
        <p:txBody>
          <a:bodyPr/>
          <a:lstStyle/>
          <a:p>
            <a:fld id="{E4A034A6-DDAC-7346-A38F-8DE6B5DE69A2}" type="datetimeFigureOut">
              <a:rPr lang="en-US" smtClean="0"/>
              <a:t>6/9/25</a:t>
            </a:fld>
            <a:endParaRPr lang="en-US"/>
          </a:p>
        </p:txBody>
      </p:sp>
      <p:sp>
        <p:nvSpPr>
          <p:cNvPr id="4" name="Footer Placeholder 3">
            <a:extLst>
              <a:ext uri="{FF2B5EF4-FFF2-40B4-BE49-F238E27FC236}">
                <a16:creationId xmlns:a16="http://schemas.microsoft.com/office/drawing/2014/main" id="{F946B2E0-C097-9D20-7BF5-39768AAE5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0AEABA-2A77-37AD-3536-E5F7CEC78BFE}"/>
              </a:ext>
            </a:extLst>
          </p:cNvPr>
          <p:cNvSpPr>
            <a:spLocks noGrp="1"/>
          </p:cNvSpPr>
          <p:nvPr>
            <p:ph type="sldNum" sz="quarter" idx="12"/>
          </p:nvPr>
        </p:nvSpPr>
        <p:spPr/>
        <p:txBody>
          <a:bodyPr/>
          <a:lstStyle/>
          <a:p>
            <a:fld id="{8140DC56-18C3-464C-A6B9-D8B2DF4B9911}" type="slidenum">
              <a:rPr lang="en-US" smtClean="0"/>
              <a:t>‹Nº›</a:t>
            </a:fld>
            <a:endParaRPr lang="en-US"/>
          </a:p>
        </p:txBody>
      </p:sp>
    </p:spTree>
    <p:extLst>
      <p:ext uri="{BB962C8B-B14F-4D97-AF65-F5344CB8AC3E}">
        <p14:creationId xmlns:p14="http://schemas.microsoft.com/office/powerpoint/2010/main" val="412080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0D006-64C0-49E5-C465-C33146392BAB}"/>
              </a:ext>
            </a:extLst>
          </p:cNvPr>
          <p:cNvSpPr>
            <a:spLocks noGrp="1"/>
          </p:cNvSpPr>
          <p:nvPr>
            <p:ph type="dt" sz="half" idx="10"/>
          </p:nvPr>
        </p:nvSpPr>
        <p:spPr/>
        <p:txBody>
          <a:bodyPr/>
          <a:lstStyle/>
          <a:p>
            <a:fld id="{E4A034A6-DDAC-7346-A38F-8DE6B5DE69A2}" type="datetimeFigureOut">
              <a:rPr lang="en-US" smtClean="0"/>
              <a:t>6/9/25</a:t>
            </a:fld>
            <a:endParaRPr lang="en-US"/>
          </a:p>
        </p:txBody>
      </p:sp>
      <p:sp>
        <p:nvSpPr>
          <p:cNvPr id="3" name="Footer Placeholder 2">
            <a:extLst>
              <a:ext uri="{FF2B5EF4-FFF2-40B4-BE49-F238E27FC236}">
                <a16:creationId xmlns:a16="http://schemas.microsoft.com/office/drawing/2014/main" id="{C245F2EE-AF13-9EF2-A660-1B01465B75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CDF418-51D8-C18C-17C3-D233A198A8B4}"/>
              </a:ext>
            </a:extLst>
          </p:cNvPr>
          <p:cNvSpPr>
            <a:spLocks noGrp="1"/>
          </p:cNvSpPr>
          <p:nvPr>
            <p:ph type="sldNum" sz="quarter" idx="12"/>
          </p:nvPr>
        </p:nvSpPr>
        <p:spPr/>
        <p:txBody>
          <a:bodyPr/>
          <a:lstStyle/>
          <a:p>
            <a:fld id="{8140DC56-18C3-464C-A6B9-D8B2DF4B9911}" type="slidenum">
              <a:rPr lang="en-US" smtClean="0"/>
              <a:t>‹Nº›</a:t>
            </a:fld>
            <a:endParaRPr lang="en-US"/>
          </a:p>
        </p:txBody>
      </p:sp>
    </p:spTree>
    <p:extLst>
      <p:ext uri="{BB962C8B-B14F-4D97-AF65-F5344CB8AC3E}">
        <p14:creationId xmlns:p14="http://schemas.microsoft.com/office/powerpoint/2010/main" val="110810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E32A-1E80-70D7-BBA9-AB6CDD724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25B8B8-3E43-CC31-F016-032781D876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D54BE7-0129-A456-FD53-DDA763DEC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1B75A-4115-0618-20F5-6F2174CCCF29}"/>
              </a:ext>
            </a:extLst>
          </p:cNvPr>
          <p:cNvSpPr>
            <a:spLocks noGrp="1"/>
          </p:cNvSpPr>
          <p:nvPr>
            <p:ph type="dt" sz="half" idx="10"/>
          </p:nvPr>
        </p:nvSpPr>
        <p:spPr/>
        <p:txBody>
          <a:bodyPr/>
          <a:lstStyle/>
          <a:p>
            <a:fld id="{E4A034A6-DDAC-7346-A38F-8DE6B5DE69A2}" type="datetimeFigureOut">
              <a:rPr lang="en-US" smtClean="0"/>
              <a:t>6/9/25</a:t>
            </a:fld>
            <a:endParaRPr lang="en-US"/>
          </a:p>
        </p:txBody>
      </p:sp>
      <p:sp>
        <p:nvSpPr>
          <p:cNvPr id="6" name="Footer Placeholder 5">
            <a:extLst>
              <a:ext uri="{FF2B5EF4-FFF2-40B4-BE49-F238E27FC236}">
                <a16:creationId xmlns:a16="http://schemas.microsoft.com/office/drawing/2014/main" id="{ECF4DDAB-8247-793D-25AF-1A0B660316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482F2A-E70F-800A-911F-03E19D31588C}"/>
              </a:ext>
            </a:extLst>
          </p:cNvPr>
          <p:cNvSpPr>
            <a:spLocks noGrp="1"/>
          </p:cNvSpPr>
          <p:nvPr>
            <p:ph type="sldNum" sz="quarter" idx="12"/>
          </p:nvPr>
        </p:nvSpPr>
        <p:spPr/>
        <p:txBody>
          <a:bodyPr/>
          <a:lstStyle/>
          <a:p>
            <a:fld id="{8140DC56-18C3-464C-A6B9-D8B2DF4B9911}" type="slidenum">
              <a:rPr lang="en-US" smtClean="0"/>
              <a:t>‹Nº›</a:t>
            </a:fld>
            <a:endParaRPr lang="en-US"/>
          </a:p>
        </p:txBody>
      </p:sp>
    </p:spTree>
    <p:extLst>
      <p:ext uri="{BB962C8B-B14F-4D97-AF65-F5344CB8AC3E}">
        <p14:creationId xmlns:p14="http://schemas.microsoft.com/office/powerpoint/2010/main" val="202855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FFA9-2E9C-5035-981C-CE1D8E7F8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F96998-9BA3-5265-C4F5-226B50426C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FA4B78-EE5D-E3A4-38CB-DEE981862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441ED-884F-6B05-70C3-71D299038355}"/>
              </a:ext>
            </a:extLst>
          </p:cNvPr>
          <p:cNvSpPr>
            <a:spLocks noGrp="1"/>
          </p:cNvSpPr>
          <p:nvPr>
            <p:ph type="dt" sz="half" idx="10"/>
          </p:nvPr>
        </p:nvSpPr>
        <p:spPr/>
        <p:txBody>
          <a:bodyPr/>
          <a:lstStyle/>
          <a:p>
            <a:fld id="{E4A034A6-DDAC-7346-A38F-8DE6B5DE69A2}" type="datetimeFigureOut">
              <a:rPr lang="en-US" smtClean="0"/>
              <a:t>6/9/25</a:t>
            </a:fld>
            <a:endParaRPr lang="en-US"/>
          </a:p>
        </p:txBody>
      </p:sp>
      <p:sp>
        <p:nvSpPr>
          <p:cNvPr id="6" name="Footer Placeholder 5">
            <a:extLst>
              <a:ext uri="{FF2B5EF4-FFF2-40B4-BE49-F238E27FC236}">
                <a16:creationId xmlns:a16="http://schemas.microsoft.com/office/drawing/2014/main" id="{A83A7DAC-7980-BB49-B065-A263B2794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8D8D68-36D5-2DDB-0ABD-A33AECB58543}"/>
              </a:ext>
            </a:extLst>
          </p:cNvPr>
          <p:cNvSpPr>
            <a:spLocks noGrp="1"/>
          </p:cNvSpPr>
          <p:nvPr>
            <p:ph type="sldNum" sz="quarter" idx="12"/>
          </p:nvPr>
        </p:nvSpPr>
        <p:spPr/>
        <p:txBody>
          <a:bodyPr/>
          <a:lstStyle/>
          <a:p>
            <a:fld id="{8140DC56-18C3-464C-A6B9-D8B2DF4B9911}" type="slidenum">
              <a:rPr lang="en-US" smtClean="0"/>
              <a:t>‹Nº›</a:t>
            </a:fld>
            <a:endParaRPr lang="en-US"/>
          </a:p>
        </p:txBody>
      </p:sp>
    </p:spTree>
    <p:extLst>
      <p:ext uri="{BB962C8B-B14F-4D97-AF65-F5344CB8AC3E}">
        <p14:creationId xmlns:p14="http://schemas.microsoft.com/office/powerpoint/2010/main" val="352420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0C1D6C-E6E4-02BC-833D-D88E1F68D7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9B122F-9E80-479F-11B8-C439DC84D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625D5-BC30-C122-F40E-35760C7D62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A034A6-DDAC-7346-A38F-8DE6B5DE69A2}" type="datetimeFigureOut">
              <a:rPr lang="en-US" smtClean="0"/>
              <a:t>6/9/25</a:t>
            </a:fld>
            <a:endParaRPr lang="en-US"/>
          </a:p>
        </p:txBody>
      </p:sp>
      <p:sp>
        <p:nvSpPr>
          <p:cNvPr id="5" name="Footer Placeholder 4">
            <a:extLst>
              <a:ext uri="{FF2B5EF4-FFF2-40B4-BE49-F238E27FC236}">
                <a16:creationId xmlns:a16="http://schemas.microsoft.com/office/drawing/2014/main" id="{DF631187-5D8B-2DEC-D6A0-C72867873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6E0B368-D9AF-B4E7-58F5-453E189742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40DC56-18C3-464C-A6B9-D8B2DF4B9911}" type="slidenum">
              <a:rPr lang="en-US" smtClean="0"/>
              <a:t>‹Nº›</a:t>
            </a:fld>
            <a:endParaRPr lang="en-US"/>
          </a:p>
        </p:txBody>
      </p:sp>
    </p:spTree>
    <p:extLst>
      <p:ext uri="{BB962C8B-B14F-4D97-AF65-F5344CB8AC3E}">
        <p14:creationId xmlns:p14="http://schemas.microsoft.com/office/powerpoint/2010/main" val="3906983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celet.storage.googleapis.com/today/bridgerton-what-will-happen-in-season-3-part-2.htm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looking at a person&#10;&#10;AI-generated content may be incorrect.">
            <a:extLst>
              <a:ext uri="{FF2B5EF4-FFF2-40B4-BE49-F238E27FC236}">
                <a16:creationId xmlns:a16="http://schemas.microsoft.com/office/drawing/2014/main" id="{EE0AE76A-7FC7-356C-0ED0-3E5CC4FCA678}"/>
              </a:ext>
            </a:extLst>
          </p:cNvPr>
          <p:cNvPicPr>
            <a:picLocks noChangeAspect="1"/>
          </p:cNvPicPr>
          <p:nvPr/>
        </p:nvPicPr>
        <p:blipFill>
          <a:blip r:embed="rId2">
            <a:extLst>
              <a:ext uri="{837473B0-CC2E-450A-ABE3-18F120FF3D39}">
                <a1611:picAttrSrcUrl xmlns:a1611="http://schemas.microsoft.com/office/drawing/2016/11/main" r:id="rId3"/>
              </a:ext>
            </a:extLst>
          </a:blip>
          <a:srcRect l="5884" r="-1" b="-1"/>
          <a:stretch>
            <a:fillRect/>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9447AC-3EC0-ADF6-F665-8AF98AF70AC5}"/>
              </a:ext>
            </a:extLst>
          </p:cNvPr>
          <p:cNvSpPr>
            <a:spLocks noGrp="1"/>
          </p:cNvSpPr>
          <p:nvPr>
            <p:ph type="title"/>
          </p:nvPr>
        </p:nvSpPr>
        <p:spPr>
          <a:xfrm>
            <a:off x="838200" y="365125"/>
            <a:ext cx="5826071" cy="5369248"/>
          </a:xfrm>
        </p:spPr>
        <p:txBody>
          <a:bodyPr>
            <a:normAutofit/>
          </a:bodyPr>
          <a:lstStyle/>
          <a:p>
            <a:r>
              <a:rPr lang="en-US" sz="4000" b="1" i="0" u="none" strike="noStrike" dirty="0">
                <a:effectLst/>
              </a:rPr>
              <a:t>Restricting Fat Pleasure: Fatphobia in the Representation of Sexuality in </a:t>
            </a:r>
            <a:r>
              <a:rPr lang="en-US" sz="4000" b="1" i="1" u="none" strike="noStrike" dirty="0">
                <a:effectLst/>
              </a:rPr>
              <a:t>Bridgerton </a:t>
            </a:r>
            <a:r>
              <a:rPr lang="en-US" sz="4000" b="1" i="0" u="none" strike="noStrike" dirty="0">
                <a:effectLst/>
              </a:rPr>
              <a:t>Season 3</a:t>
            </a:r>
            <a:r>
              <a:rPr lang="en-US" sz="4000" b="0" i="0" u="none" strike="noStrike" dirty="0">
                <a:effectLst/>
              </a:rPr>
              <a:t> </a:t>
            </a:r>
            <a:endParaRPr lang="en-US" sz="4000" dirty="0"/>
          </a:p>
        </p:txBody>
      </p:sp>
      <p:sp>
        <p:nvSpPr>
          <p:cNvPr id="6" name="TextBox 5">
            <a:extLst>
              <a:ext uri="{FF2B5EF4-FFF2-40B4-BE49-F238E27FC236}">
                <a16:creationId xmlns:a16="http://schemas.microsoft.com/office/drawing/2014/main" id="{EC3FDF1D-DB07-935A-E513-8BDC25695C18}"/>
              </a:ext>
            </a:extLst>
          </p:cNvPr>
          <p:cNvSpPr txBox="1"/>
          <p:nvPr/>
        </p:nvSpPr>
        <p:spPr>
          <a:xfrm>
            <a:off x="9894574" y="6657945"/>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icelet.storage.googleapis.com/today/bridgerton-what-will-happen-in-season-3-part-2.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3" name="TextBox 2">
            <a:extLst>
              <a:ext uri="{FF2B5EF4-FFF2-40B4-BE49-F238E27FC236}">
                <a16:creationId xmlns:a16="http://schemas.microsoft.com/office/drawing/2014/main" id="{BFC769EE-B04C-A348-376A-5098FB27789C}"/>
              </a:ext>
            </a:extLst>
          </p:cNvPr>
          <p:cNvSpPr txBox="1"/>
          <p:nvPr/>
        </p:nvSpPr>
        <p:spPr>
          <a:xfrm>
            <a:off x="1073426" y="5095857"/>
            <a:ext cx="11353236" cy="1200329"/>
          </a:xfrm>
          <a:prstGeom prst="rect">
            <a:avLst/>
          </a:prstGeom>
          <a:noFill/>
        </p:spPr>
        <p:txBody>
          <a:bodyPr wrap="none" rtlCol="0">
            <a:spAutoFit/>
          </a:bodyPr>
          <a:lstStyle/>
          <a:p>
            <a:r>
              <a:rPr lang="en-US" sz="2400" b="1" dirty="0"/>
              <a:t>Rebeca </a:t>
            </a:r>
            <a:r>
              <a:rPr lang="en-US" sz="2400" b="1" dirty="0" err="1"/>
              <a:t>Maseda</a:t>
            </a:r>
            <a:r>
              <a:rPr lang="en-US" sz="2400" b="1" dirty="0"/>
              <a:t> García </a:t>
            </a:r>
            <a:r>
              <a:rPr lang="en-US" sz="2400" dirty="0"/>
              <a:t> </a:t>
            </a:r>
            <a:r>
              <a:rPr lang="en-US" sz="2400" dirty="0">
                <a:solidFill>
                  <a:schemeClr val="bg1"/>
                </a:solidFill>
              </a:rPr>
              <a:t>University of Alaska Anchorage </a:t>
            </a:r>
            <a:r>
              <a:rPr lang="en-US" sz="2400" dirty="0" err="1">
                <a:solidFill>
                  <a:schemeClr val="bg1"/>
                </a:solidFill>
              </a:rPr>
              <a:t>rmasedagarcia@alaska.edu</a:t>
            </a:r>
            <a:endParaRPr lang="en-US" sz="2400" dirty="0">
              <a:solidFill>
                <a:schemeClr val="bg1"/>
              </a:solidFill>
            </a:endParaRPr>
          </a:p>
          <a:p>
            <a:r>
              <a:rPr lang="en-US" sz="2400" b="1" dirty="0"/>
              <a:t>Elisabet Marco </a:t>
            </a:r>
            <a:r>
              <a:rPr lang="en-US" sz="2400" b="1" dirty="0" err="1"/>
              <a:t>Arocas</a:t>
            </a:r>
            <a:r>
              <a:rPr lang="en-US" sz="2400" dirty="0"/>
              <a:t>  </a:t>
            </a:r>
            <a:r>
              <a:rPr lang="en-US" sz="2400" dirty="0" err="1">
                <a:solidFill>
                  <a:schemeClr val="bg1"/>
                </a:solidFill>
              </a:rPr>
              <a:t>Universitat</a:t>
            </a:r>
            <a:r>
              <a:rPr lang="en-US" sz="2400" dirty="0">
                <a:solidFill>
                  <a:schemeClr val="bg1"/>
                </a:solidFill>
              </a:rPr>
              <a:t> de València, </a:t>
            </a:r>
            <a:r>
              <a:rPr lang="en-US" sz="2400" dirty="0" err="1">
                <a:solidFill>
                  <a:schemeClr val="bg1"/>
                </a:solidFill>
              </a:rPr>
              <a:t>elisabet.marco@uv.es</a:t>
            </a:r>
            <a:endParaRPr lang="en-US" sz="2400" dirty="0">
              <a:solidFill>
                <a:schemeClr val="bg1"/>
              </a:solidFill>
            </a:endParaRPr>
          </a:p>
          <a:p>
            <a:r>
              <a:rPr lang="en-US" sz="2400" b="1" dirty="0"/>
              <a:t>Emma Gómez Nicolau</a:t>
            </a:r>
            <a:r>
              <a:rPr lang="en-US" sz="2400" dirty="0"/>
              <a:t>  </a:t>
            </a:r>
            <a:r>
              <a:rPr lang="en-US" sz="2400" dirty="0" err="1">
                <a:solidFill>
                  <a:schemeClr val="bg1"/>
                </a:solidFill>
              </a:rPr>
              <a:t>Universitat</a:t>
            </a:r>
            <a:r>
              <a:rPr lang="en-US" sz="2400" dirty="0">
                <a:solidFill>
                  <a:schemeClr val="bg1"/>
                </a:solidFill>
              </a:rPr>
              <a:t> Jaume I, </a:t>
            </a:r>
            <a:r>
              <a:rPr lang="en-US" sz="2400" dirty="0" err="1">
                <a:solidFill>
                  <a:schemeClr val="bg1"/>
                </a:solidFill>
              </a:rPr>
              <a:t>enicolau@uji.es</a:t>
            </a:r>
            <a:r>
              <a:rPr lang="en-US" sz="2400" dirty="0">
                <a:solidFill>
                  <a:schemeClr val="bg1"/>
                </a:solidFill>
              </a:rPr>
              <a:t> </a:t>
            </a:r>
          </a:p>
        </p:txBody>
      </p:sp>
    </p:spTree>
    <p:extLst>
      <p:ext uri="{BB962C8B-B14F-4D97-AF65-F5344CB8AC3E}">
        <p14:creationId xmlns:p14="http://schemas.microsoft.com/office/powerpoint/2010/main" val="415513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96A5-D5F7-6963-A095-C9491500FF50}"/>
              </a:ext>
            </a:extLst>
          </p:cNvPr>
          <p:cNvSpPr>
            <a:spLocks noGrp="1"/>
          </p:cNvSpPr>
          <p:nvPr>
            <p:ph type="title"/>
          </p:nvPr>
        </p:nvSpPr>
        <p:spPr/>
        <p:txBody>
          <a:bodyPr/>
          <a:lstStyle/>
          <a:p>
            <a:r>
              <a:rPr lang="en-US" b="1" dirty="0"/>
              <a:t>QUALITATIVE</a:t>
            </a:r>
            <a:endParaRPr lang="en-US" dirty="0"/>
          </a:p>
        </p:txBody>
      </p:sp>
      <p:sp>
        <p:nvSpPr>
          <p:cNvPr id="3" name="Content Placeholder 2">
            <a:extLst>
              <a:ext uri="{FF2B5EF4-FFF2-40B4-BE49-F238E27FC236}">
                <a16:creationId xmlns:a16="http://schemas.microsoft.com/office/drawing/2014/main" id="{F5807119-BD75-0490-5A9B-3D12D495D4E8}"/>
              </a:ext>
            </a:extLst>
          </p:cNvPr>
          <p:cNvSpPr>
            <a:spLocks noGrp="1"/>
          </p:cNvSpPr>
          <p:nvPr>
            <p:ph idx="1"/>
          </p:nvPr>
        </p:nvSpPr>
        <p:spPr>
          <a:xfrm>
            <a:off x="838200" y="2141537"/>
            <a:ext cx="8504583" cy="4351338"/>
          </a:xfrm>
        </p:spPr>
        <p:txBody>
          <a:bodyPr>
            <a:normAutofit/>
          </a:bodyPr>
          <a:lstStyle/>
          <a:p>
            <a:r>
              <a:rPr lang="en-US" dirty="0"/>
              <a:t>We carried out a comparative qualitative analysis of sex and desire scenes focusing on how bodies and sexual relationships are represented. </a:t>
            </a:r>
          </a:p>
          <a:p>
            <a:r>
              <a:rPr lang="en-US" dirty="0"/>
              <a:t>From a feminist film perspective, the analysis considers aspects such as the sexual practices depicted, the visual treatment of bodies and the settings</a:t>
            </a:r>
            <a:r>
              <a:rPr lang="en-US" b="1" dirty="0"/>
              <a:t> </a:t>
            </a:r>
            <a:r>
              <a:rPr lang="en-US" dirty="0"/>
              <a:t>in which the action unfolds, identifying significant variations in the portrayal of eroticism across seasons. </a:t>
            </a:r>
          </a:p>
        </p:txBody>
      </p:sp>
    </p:spTree>
    <p:extLst>
      <p:ext uri="{BB962C8B-B14F-4D97-AF65-F5344CB8AC3E}">
        <p14:creationId xmlns:p14="http://schemas.microsoft.com/office/powerpoint/2010/main" val="174825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BC8D63-8735-261C-219D-93C64CC0F95D}"/>
              </a:ext>
            </a:extLst>
          </p:cNvPr>
          <p:cNvSpPr>
            <a:spLocks noGrp="1"/>
          </p:cNvSpPr>
          <p:nvPr>
            <p:ph idx="1"/>
          </p:nvPr>
        </p:nvSpPr>
        <p:spPr>
          <a:xfrm>
            <a:off x="203200" y="279400"/>
            <a:ext cx="3706191" cy="6370975"/>
          </a:xfrm>
          <a:solidFill>
            <a:schemeClr val="accent2">
              <a:lumMod val="20000"/>
              <a:lumOff val="80000"/>
            </a:schemeClr>
          </a:solidFill>
        </p:spPr>
        <p:txBody>
          <a:bodyPr>
            <a:normAutofit/>
          </a:bodyPr>
          <a:lstStyle/>
          <a:p>
            <a:pPr marL="0" indent="0">
              <a:buNone/>
            </a:pPr>
            <a:r>
              <a:rPr lang="en-US" sz="2400" b="1"/>
              <a:t>From Variety to Restraint </a:t>
            </a:r>
          </a:p>
          <a:p>
            <a:pPr marL="0" indent="0">
              <a:buNone/>
            </a:pPr>
            <a:r>
              <a:rPr lang="en-US" sz="2400"/>
              <a:t>Sex in Season 3 is much more limited in terms of variety of sexual practices</a:t>
            </a:r>
          </a:p>
          <a:p>
            <a:pPr marL="0" indent="0">
              <a:buNone/>
            </a:pPr>
            <a:r>
              <a:rPr lang="en-US" sz="2400"/>
              <a:t>The female character’ sexual expression is more passive and dependent on the male partner's initiative. </a:t>
            </a:r>
          </a:p>
          <a:p>
            <a:pPr marL="0" indent="0">
              <a:buNone/>
            </a:pPr>
            <a:r>
              <a:rPr lang="en-US" sz="2400"/>
              <a:t>They reinforce a more conservative gender dynamic.</a:t>
            </a:r>
          </a:p>
          <a:p>
            <a:pPr marL="0" indent="0">
              <a:buNone/>
            </a:pPr>
            <a:r>
              <a:rPr lang="en-US" sz="2400"/>
              <a:t>It is worth highlighting that in Season 3, sex is clearly framed around explicit consent and care. </a:t>
            </a:r>
            <a:endParaRPr lang="en-US" sz="2400" dirty="0"/>
          </a:p>
        </p:txBody>
      </p:sp>
      <p:sp>
        <p:nvSpPr>
          <p:cNvPr id="7" name="Content Placeholder 4">
            <a:extLst>
              <a:ext uri="{FF2B5EF4-FFF2-40B4-BE49-F238E27FC236}">
                <a16:creationId xmlns:a16="http://schemas.microsoft.com/office/drawing/2014/main" id="{93DD7AEE-CB33-4977-DE97-88919355A0D7}"/>
              </a:ext>
            </a:extLst>
          </p:cNvPr>
          <p:cNvSpPr txBox="1">
            <a:spLocks/>
          </p:cNvSpPr>
          <p:nvPr/>
        </p:nvSpPr>
        <p:spPr>
          <a:xfrm>
            <a:off x="4171950" y="457201"/>
            <a:ext cx="3149599" cy="571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2050" name="Picture 2">
            <a:extLst>
              <a:ext uri="{FF2B5EF4-FFF2-40B4-BE49-F238E27FC236}">
                <a16:creationId xmlns:a16="http://schemas.microsoft.com/office/drawing/2014/main" id="{AAD654C4-ABCA-E6FD-46DA-BE49CD6879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8" b="-1"/>
          <a:stretch>
            <a:fillRect/>
          </a:stretch>
        </p:blipFill>
        <p:spPr bwMode="auto">
          <a:xfrm>
            <a:off x="4171950" y="457201"/>
            <a:ext cx="3814121" cy="30076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055D6C0-9692-9D2B-D8F4-547678B064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77" b="16092"/>
          <a:stretch>
            <a:fillRect/>
          </a:stretch>
        </p:blipFill>
        <p:spPr bwMode="auto">
          <a:xfrm>
            <a:off x="4171950" y="3652837"/>
            <a:ext cx="3794731" cy="27479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C7678A3-1CC6-2219-8F6F-3EC412A61E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19"/>
          <a:stretch>
            <a:fillRect/>
          </a:stretch>
        </p:blipFill>
        <p:spPr bwMode="auto">
          <a:xfrm>
            <a:off x="8114943" y="3652837"/>
            <a:ext cx="3820090" cy="27312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8457A72-57E5-D076-1EC8-F49EEC4539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4943" y="487961"/>
            <a:ext cx="3854759" cy="297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0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93DD7AEE-CB33-4977-DE97-88919355A0D7}"/>
              </a:ext>
            </a:extLst>
          </p:cNvPr>
          <p:cNvSpPr txBox="1">
            <a:spLocks/>
          </p:cNvSpPr>
          <p:nvPr/>
        </p:nvSpPr>
        <p:spPr>
          <a:xfrm>
            <a:off x="4171950" y="457201"/>
            <a:ext cx="3149599" cy="571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TextBox 8">
            <a:extLst>
              <a:ext uri="{FF2B5EF4-FFF2-40B4-BE49-F238E27FC236}">
                <a16:creationId xmlns:a16="http://schemas.microsoft.com/office/drawing/2014/main" id="{0DB3AE13-3E3D-A44A-D1CB-3DDFC2F2ADB6}"/>
              </a:ext>
            </a:extLst>
          </p:cNvPr>
          <p:cNvSpPr txBox="1"/>
          <p:nvPr/>
        </p:nvSpPr>
        <p:spPr>
          <a:xfrm>
            <a:off x="118096" y="89624"/>
            <a:ext cx="4704036" cy="6678751"/>
          </a:xfrm>
          <a:prstGeom prst="rect">
            <a:avLst/>
          </a:prstGeom>
          <a:solidFill>
            <a:schemeClr val="accent2">
              <a:lumMod val="20000"/>
              <a:lumOff val="80000"/>
            </a:schemeClr>
          </a:solidFill>
        </p:spPr>
        <p:txBody>
          <a:bodyPr wrap="square" rtlCol="0">
            <a:spAutoFit/>
          </a:bodyPr>
          <a:lstStyle/>
          <a:p>
            <a:pPr>
              <a:spcAft>
                <a:spcPts val="800"/>
              </a:spcAft>
            </a:pPr>
            <a:r>
              <a:rPr lang="en-US" sz="2400" b="1" dirty="0"/>
              <a:t>Bodies in Contrast</a:t>
            </a:r>
          </a:p>
          <a:p>
            <a:pPr>
              <a:spcAft>
                <a:spcPts val="800"/>
              </a:spcAft>
            </a:pPr>
            <a:r>
              <a:rPr lang="en-US" sz="2400" dirty="0"/>
              <a:t>Male bodies fully displayed, female bodies partially hidden. Focus is placed on female pleasure, not the ‘male gaze’</a:t>
            </a:r>
          </a:p>
          <a:p>
            <a:pPr>
              <a:spcAft>
                <a:spcPts val="800"/>
              </a:spcAft>
            </a:pPr>
            <a:r>
              <a:rPr lang="en-US" sz="2400" dirty="0"/>
              <a:t>In seasons 1 and 2, presented naturally and confidently during sexual scenes. In 3, the only two coital scenes are slower and centered on Penelope’s inexperience. </a:t>
            </a:r>
          </a:p>
          <a:p>
            <a:pPr>
              <a:spcAft>
                <a:spcPts val="800"/>
              </a:spcAft>
            </a:pPr>
            <a:r>
              <a:rPr lang="en-US" sz="2400" dirty="0"/>
              <a:t>The camera briefly shows her breasts but avoids her stomach; she remains largely motionless, contrasting with the explicit, dynamic scenes of earlier seasons.</a:t>
            </a:r>
          </a:p>
        </p:txBody>
      </p:sp>
      <p:pic>
        <p:nvPicPr>
          <p:cNvPr id="4104" name="Picture 8">
            <a:extLst>
              <a:ext uri="{FF2B5EF4-FFF2-40B4-BE49-F238E27FC236}">
                <a16:creationId xmlns:a16="http://schemas.microsoft.com/office/drawing/2014/main" id="{F55E50C9-B1FA-0744-DECA-31C4580ACF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13" t="17919"/>
          <a:stretch>
            <a:fillRect/>
          </a:stretch>
        </p:blipFill>
        <p:spPr bwMode="auto">
          <a:xfrm>
            <a:off x="8592146" y="3545961"/>
            <a:ext cx="3599853" cy="263100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25C6723A-58D4-49C3-FE55-11F2504673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12" t="21239"/>
          <a:stretch>
            <a:fillRect/>
          </a:stretch>
        </p:blipFill>
        <p:spPr bwMode="auto">
          <a:xfrm>
            <a:off x="4930678" y="723281"/>
            <a:ext cx="3461442" cy="258487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90B02416-421B-26C5-1A09-CBF5C1DB92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607" r="13867" b="5977"/>
          <a:stretch>
            <a:fillRect/>
          </a:stretch>
        </p:blipFill>
        <p:spPr bwMode="auto">
          <a:xfrm>
            <a:off x="4976418" y="3535194"/>
            <a:ext cx="3461442" cy="265577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2A2B7988-4410-E80C-53B1-A9993F1100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18" r="3266" b="3523"/>
          <a:stretch>
            <a:fillRect/>
          </a:stretch>
        </p:blipFill>
        <p:spPr bwMode="auto">
          <a:xfrm>
            <a:off x="8537790" y="681037"/>
            <a:ext cx="3654210" cy="258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68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93DD7AEE-CB33-4977-DE97-88919355A0D7}"/>
              </a:ext>
            </a:extLst>
          </p:cNvPr>
          <p:cNvSpPr txBox="1">
            <a:spLocks/>
          </p:cNvSpPr>
          <p:nvPr/>
        </p:nvSpPr>
        <p:spPr>
          <a:xfrm>
            <a:off x="4171950" y="457201"/>
            <a:ext cx="3149599" cy="571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6F718103-29F2-CB86-473A-6C582CFBD988}"/>
              </a:ext>
            </a:extLst>
          </p:cNvPr>
          <p:cNvSpPr txBox="1"/>
          <p:nvPr/>
        </p:nvSpPr>
        <p:spPr>
          <a:xfrm>
            <a:off x="267322" y="243512"/>
            <a:ext cx="3769029" cy="6309420"/>
          </a:xfrm>
          <a:prstGeom prst="rect">
            <a:avLst/>
          </a:prstGeom>
          <a:solidFill>
            <a:schemeClr val="accent2">
              <a:lumMod val="20000"/>
              <a:lumOff val="80000"/>
            </a:schemeClr>
          </a:solidFill>
        </p:spPr>
        <p:txBody>
          <a:bodyPr wrap="square" rtlCol="0">
            <a:spAutoFit/>
          </a:bodyPr>
          <a:lstStyle/>
          <a:p>
            <a:pPr>
              <a:spcAft>
                <a:spcPts val="800"/>
              </a:spcAft>
            </a:pPr>
            <a:r>
              <a:rPr lang="en-US" sz="2400" b="1" dirty="0"/>
              <a:t>The Geography of Desire</a:t>
            </a:r>
          </a:p>
          <a:p>
            <a:pPr>
              <a:spcAft>
                <a:spcPts val="800"/>
              </a:spcAft>
            </a:pPr>
            <a:r>
              <a:rPr lang="en-US" sz="2400" dirty="0"/>
              <a:t>In Seasons 1 and 2, sex occurs well beyond the confines of the marital bed (in the open).</a:t>
            </a:r>
          </a:p>
          <a:p>
            <a:pPr>
              <a:spcAft>
                <a:spcPts val="800"/>
              </a:spcAft>
            </a:pPr>
            <a:r>
              <a:rPr lang="en-US" sz="2400" dirty="0"/>
              <a:t>Sex scenes between Pen and Colin take place exclusively in private settings. </a:t>
            </a:r>
          </a:p>
          <a:p>
            <a:pPr>
              <a:spcAft>
                <a:spcPts val="800"/>
              </a:spcAft>
            </a:pPr>
            <a:r>
              <a:rPr lang="en-US" sz="2400" dirty="0"/>
              <a:t>Desire is concealed in the presence of a fat body—a shift that signals broader cultural dynamics around normative embodiment and the spatial regulation of sexual visibility. </a:t>
            </a:r>
          </a:p>
        </p:txBody>
      </p:sp>
      <p:pic>
        <p:nvPicPr>
          <p:cNvPr id="5124" name="Picture 4">
            <a:extLst>
              <a:ext uri="{FF2B5EF4-FFF2-40B4-BE49-F238E27FC236}">
                <a16:creationId xmlns:a16="http://schemas.microsoft.com/office/drawing/2014/main" id="{F39F62F2-3F81-B96D-5150-889812EBC9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7" t="9248" r="2579" b="12364"/>
          <a:stretch>
            <a:fillRect/>
          </a:stretch>
        </p:blipFill>
        <p:spPr bwMode="auto">
          <a:xfrm>
            <a:off x="4171950" y="3894115"/>
            <a:ext cx="3920650" cy="25458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279E0232-4BC8-4EC8-C587-C70A9121B2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8936"/>
          <a:stretch>
            <a:fillRect/>
          </a:stretch>
        </p:blipFill>
        <p:spPr bwMode="auto">
          <a:xfrm>
            <a:off x="8228199" y="3894115"/>
            <a:ext cx="3742199" cy="255582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820A6E5E-E221-75DB-8B6D-2B72462F60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9" t="18207" r="5683"/>
          <a:stretch>
            <a:fillRect/>
          </a:stretch>
        </p:blipFill>
        <p:spPr bwMode="auto">
          <a:xfrm>
            <a:off x="4171950" y="357101"/>
            <a:ext cx="5228811" cy="340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04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DA9C-EDAF-ACE3-2E60-A96D7E8F3FA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6DD8EFA0-BF15-8974-B024-AB1C39A1D8FE}"/>
              </a:ext>
            </a:extLst>
          </p:cNvPr>
          <p:cNvSpPr>
            <a:spLocks noGrp="1"/>
          </p:cNvSpPr>
          <p:nvPr>
            <p:ph idx="1"/>
          </p:nvPr>
        </p:nvSpPr>
        <p:spPr>
          <a:xfrm>
            <a:off x="838200" y="1537252"/>
            <a:ext cx="9846365" cy="4955623"/>
          </a:xfrm>
        </p:spPr>
        <p:txBody>
          <a:bodyPr>
            <a:normAutofit lnSpcReduction="10000"/>
          </a:bodyPr>
          <a:lstStyle/>
          <a:p>
            <a:r>
              <a:rPr lang="en-US" dirty="0"/>
              <a:t>The representation of Penelope challenges fatphobic portrayals in meaningful ways (personality, narrative arc, relationships with others and the position of power she occupies). </a:t>
            </a:r>
          </a:p>
          <a:p>
            <a:r>
              <a:rPr lang="en-US" dirty="0"/>
              <a:t>However, the realm of desire and sexuality continues to uphold significant taboos. While she is granted romantic fulfillment and sexual legitimacy, her sexual expression is still shaped by constraints—spatial, visual, and behavioral—that reflect broader cultural discomfort with fat bodies. </a:t>
            </a:r>
          </a:p>
          <a:p>
            <a:r>
              <a:rPr lang="en-US" i="1" dirty="0" err="1"/>
              <a:t>Bridgerton</a:t>
            </a:r>
            <a:r>
              <a:rPr lang="en-US" dirty="0"/>
              <a:t> remains hesitant when it comes to showing how fat bodies love, desire, and are desired, which reveals the persistent structural tension between inclusion and control in the representation of non-normative sexualities on screen.</a:t>
            </a:r>
          </a:p>
        </p:txBody>
      </p:sp>
    </p:spTree>
    <p:extLst>
      <p:ext uri="{BB962C8B-B14F-4D97-AF65-F5344CB8AC3E}">
        <p14:creationId xmlns:p14="http://schemas.microsoft.com/office/powerpoint/2010/main" val="2484190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hugging in a room&#10;&#10;AI-generated content may be incorrect.">
            <a:extLst>
              <a:ext uri="{FF2B5EF4-FFF2-40B4-BE49-F238E27FC236}">
                <a16:creationId xmlns:a16="http://schemas.microsoft.com/office/drawing/2014/main" id="{811B0CA2-D39E-57B2-6341-5374F81AB785}"/>
              </a:ext>
            </a:extLst>
          </p:cNvPr>
          <p:cNvPicPr>
            <a:picLocks noChangeAspect="1"/>
          </p:cNvPicPr>
          <p:nvPr/>
        </p:nvPicPr>
        <p:blipFill>
          <a:blip r:embed="rId2"/>
          <a:stretch>
            <a:fillRect/>
          </a:stretch>
        </p:blipFill>
        <p:spPr>
          <a:xfrm>
            <a:off x="0" y="0"/>
            <a:ext cx="12344400" cy="7357473"/>
          </a:xfrm>
          <a:prstGeom prst="rect">
            <a:avLst/>
          </a:prstGeom>
        </p:spPr>
      </p:pic>
      <p:sp>
        <p:nvSpPr>
          <p:cNvPr id="2" name="TextBox 1">
            <a:extLst>
              <a:ext uri="{FF2B5EF4-FFF2-40B4-BE49-F238E27FC236}">
                <a16:creationId xmlns:a16="http://schemas.microsoft.com/office/drawing/2014/main" id="{36ACEAC0-B046-4498-55C4-E2CBF32F54B8}"/>
              </a:ext>
            </a:extLst>
          </p:cNvPr>
          <p:cNvSpPr txBox="1"/>
          <p:nvPr/>
        </p:nvSpPr>
        <p:spPr>
          <a:xfrm>
            <a:off x="1192696" y="1792356"/>
            <a:ext cx="2967287" cy="2123658"/>
          </a:xfrm>
          <a:prstGeom prst="rect">
            <a:avLst/>
          </a:prstGeom>
          <a:noFill/>
        </p:spPr>
        <p:txBody>
          <a:bodyPr wrap="none" rtlCol="0">
            <a:spAutoFit/>
          </a:bodyPr>
          <a:lstStyle/>
          <a:p>
            <a:r>
              <a:rPr lang="en-US" sz="4400" dirty="0">
                <a:solidFill>
                  <a:schemeClr val="bg1"/>
                </a:solidFill>
              </a:rPr>
              <a:t>Thank you!</a:t>
            </a:r>
          </a:p>
          <a:p>
            <a:endParaRPr lang="en-US" sz="4400" dirty="0">
              <a:solidFill>
                <a:schemeClr val="bg1"/>
              </a:solidFill>
            </a:endParaRPr>
          </a:p>
          <a:p>
            <a:r>
              <a:rPr lang="en-US" sz="4400" dirty="0">
                <a:solidFill>
                  <a:schemeClr val="bg1"/>
                </a:solidFill>
              </a:rPr>
              <a:t>Questions?</a:t>
            </a:r>
          </a:p>
        </p:txBody>
      </p:sp>
    </p:spTree>
    <p:extLst>
      <p:ext uri="{BB962C8B-B14F-4D97-AF65-F5344CB8AC3E}">
        <p14:creationId xmlns:p14="http://schemas.microsoft.com/office/powerpoint/2010/main" val="318230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4BAB3-A469-3980-FBA4-03E18AD07523}"/>
              </a:ext>
            </a:extLst>
          </p:cNvPr>
          <p:cNvSpPr>
            <a:spLocks noGrp="1"/>
          </p:cNvSpPr>
          <p:nvPr>
            <p:ph type="title"/>
          </p:nvPr>
        </p:nvSpPr>
        <p:spPr>
          <a:xfrm>
            <a:off x="572892" y="357809"/>
            <a:ext cx="3493008" cy="5788152"/>
          </a:xfrm>
          <a:solidFill>
            <a:schemeClr val="accent2">
              <a:lumMod val="20000"/>
              <a:lumOff val="80000"/>
            </a:schemeClr>
          </a:solidFill>
        </p:spPr>
        <p:txBody>
          <a:bodyPr anchor="ctr">
            <a:normAutofit/>
          </a:bodyPr>
          <a:lstStyle/>
          <a:p>
            <a:pPr algn="ctr"/>
            <a:r>
              <a:rPr lang="en-US" sz="4000" dirty="0"/>
              <a:t>FAT WOMEN </a:t>
            </a:r>
            <a:br>
              <a:rPr lang="en-US" sz="4000" dirty="0"/>
            </a:br>
            <a:r>
              <a:rPr lang="en-US" sz="4000" dirty="0"/>
              <a:t>IN SERIALIZED FICTION</a:t>
            </a:r>
          </a:p>
        </p:txBody>
      </p:sp>
      <p:graphicFrame>
        <p:nvGraphicFramePr>
          <p:cNvPr id="5" name="Content Placeholder 2">
            <a:extLst>
              <a:ext uri="{FF2B5EF4-FFF2-40B4-BE49-F238E27FC236}">
                <a16:creationId xmlns:a16="http://schemas.microsoft.com/office/drawing/2014/main" id="{DB195BEA-1184-9DEC-99C4-9E8294F5964B}"/>
              </a:ext>
            </a:extLst>
          </p:cNvPr>
          <p:cNvGraphicFramePr>
            <a:graphicFrameLocks noGrp="1"/>
          </p:cNvGraphicFramePr>
          <p:nvPr>
            <p:ph idx="1"/>
            <p:extLst>
              <p:ext uri="{D42A27DB-BD31-4B8C-83A1-F6EECF244321}">
                <p14:modId xmlns:p14="http://schemas.microsoft.com/office/powerpoint/2010/main" val="3184639726"/>
              </p:ext>
            </p:extLst>
          </p:nvPr>
        </p:nvGraphicFramePr>
        <p:xfrm>
          <a:off x="4253949" y="357809"/>
          <a:ext cx="7527234" cy="6188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361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C43507-DCDD-5667-D7B2-C83D20032DF5}"/>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F88D7F4-BE7F-9FA6-6BC6-4754AE330324}"/>
              </a:ext>
            </a:extLst>
          </p:cNvPr>
          <p:cNvSpPr>
            <a:spLocks noGrp="1"/>
          </p:cNvSpPr>
          <p:nvPr>
            <p:ph type="title"/>
          </p:nvPr>
        </p:nvSpPr>
        <p:spPr>
          <a:xfrm>
            <a:off x="4229099" y="329184"/>
            <a:ext cx="7682925" cy="1783080"/>
          </a:xfrm>
        </p:spPr>
        <p:txBody>
          <a:bodyPr anchor="b">
            <a:normAutofit/>
          </a:bodyPr>
          <a:lstStyle/>
          <a:p>
            <a:r>
              <a:rPr lang="en-US" sz="2600" b="1" dirty="0"/>
              <a:t>Penelope </a:t>
            </a:r>
            <a:r>
              <a:rPr lang="en-US" sz="2600" b="1" dirty="0" err="1"/>
              <a:t>Featherington</a:t>
            </a:r>
            <a:r>
              <a:rPr lang="en-US" sz="2600" b="1" dirty="0"/>
              <a:t> </a:t>
            </a:r>
            <a:r>
              <a:rPr lang="en-US" sz="2600" dirty="0"/>
              <a:t>(Nicola Coughlan) in the U.S. television series </a:t>
            </a:r>
            <a:r>
              <a:rPr lang="en-US" sz="2600" b="1" i="1" dirty="0"/>
              <a:t>Bridgerton</a:t>
            </a:r>
            <a:r>
              <a:rPr lang="en-US" sz="2600" dirty="0"/>
              <a:t> (created by Chris Van Dusen and Shonda Rhimes, based on Julia Quinn's book series, Netflix, 2020–2024)</a:t>
            </a:r>
          </a:p>
        </p:txBody>
      </p:sp>
      <p:pic>
        <p:nvPicPr>
          <p:cNvPr id="10" name="Picture 9" descr="A person in a dress&#10;&#10;AI-generated content may be incorrect.">
            <a:extLst>
              <a:ext uri="{FF2B5EF4-FFF2-40B4-BE49-F238E27FC236}">
                <a16:creationId xmlns:a16="http://schemas.microsoft.com/office/drawing/2014/main" id="{512F7B2E-9DC5-DF44-E165-91B686E41175}"/>
              </a:ext>
            </a:extLst>
          </p:cNvPr>
          <p:cNvPicPr>
            <a:picLocks noChangeAspect="1"/>
          </p:cNvPicPr>
          <p:nvPr/>
        </p:nvPicPr>
        <p:blipFill>
          <a:blip r:embed="rId2"/>
          <a:srcRect l="15295" r="16045" b="1"/>
          <a:stretch>
            <a:fillRect/>
          </a:stretch>
        </p:blipFill>
        <p:spPr>
          <a:xfrm>
            <a:off x="279975" y="2877470"/>
            <a:ext cx="3481364" cy="3612680"/>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17"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in a yellow dress sitting at a round table&#10;&#10;AI-generated content may be incorrect.">
            <a:extLst>
              <a:ext uri="{FF2B5EF4-FFF2-40B4-BE49-F238E27FC236}">
                <a16:creationId xmlns:a16="http://schemas.microsoft.com/office/drawing/2014/main" id="{0F91E2D5-9712-B6DB-6E81-C93FD0F4BD9F}"/>
              </a:ext>
            </a:extLst>
          </p:cNvPr>
          <p:cNvPicPr>
            <a:picLocks noChangeAspect="1"/>
          </p:cNvPicPr>
          <p:nvPr/>
        </p:nvPicPr>
        <p:blipFill>
          <a:blip r:embed="rId3"/>
          <a:srcRect r="3" b="5954"/>
          <a:stretch>
            <a:fillRect/>
          </a:stretch>
        </p:blipFill>
        <p:spPr>
          <a:xfrm>
            <a:off x="279975" y="514154"/>
            <a:ext cx="3495206" cy="22353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7" name="Content Placeholder 6">
            <a:extLst>
              <a:ext uri="{FF2B5EF4-FFF2-40B4-BE49-F238E27FC236}">
                <a16:creationId xmlns:a16="http://schemas.microsoft.com/office/drawing/2014/main" id="{9F8793A3-1BEC-4865-61E1-AE4F477EFFDF}"/>
              </a:ext>
            </a:extLst>
          </p:cNvPr>
          <p:cNvSpPr>
            <a:spLocks noGrp="1"/>
          </p:cNvSpPr>
          <p:nvPr>
            <p:ph idx="1"/>
          </p:nvPr>
        </p:nvSpPr>
        <p:spPr>
          <a:xfrm>
            <a:off x="4055157" y="2535701"/>
            <a:ext cx="7856868" cy="3822192"/>
          </a:xfrm>
        </p:spPr>
        <p:txBody>
          <a:bodyPr>
            <a:noAutofit/>
          </a:bodyPr>
          <a:lstStyle/>
          <a:p>
            <a:r>
              <a:rPr lang="en-US" sz="2600" dirty="0"/>
              <a:t>Challenges many stereotypes: </a:t>
            </a:r>
          </a:p>
          <a:p>
            <a:r>
              <a:rPr lang="en-US" sz="2600" dirty="0"/>
              <a:t>Protagonist of Season 3, </a:t>
            </a:r>
          </a:p>
          <a:p>
            <a:r>
              <a:rPr lang="en-US" sz="2600" dirty="0"/>
              <a:t>Portrayed as intelligent, desirable, and emotionally and psychologically complex. </a:t>
            </a:r>
          </a:p>
          <a:p>
            <a:r>
              <a:rPr lang="en-US" sz="2600" dirty="0"/>
              <a:t>Her weight is not the focus of her struggles or achievements, nor does she lose weight to find love (but she conducts a makeover).</a:t>
            </a:r>
          </a:p>
          <a:p>
            <a:r>
              <a:rPr lang="en-US" sz="2600" dirty="0"/>
              <a:t>However, we point out that the show continues to reflect elements of fatphobia, particularly in its portrayal of sexuality.</a:t>
            </a:r>
          </a:p>
        </p:txBody>
      </p:sp>
    </p:spTree>
    <p:extLst>
      <p:ext uri="{BB962C8B-B14F-4D97-AF65-F5344CB8AC3E}">
        <p14:creationId xmlns:p14="http://schemas.microsoft.com/office/powerpoint/2010/main" val="13463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BCFA5-2E1B-F0B7-C6F2-8A1B97388ACF}"/>
            </a:ext>
          </a:extLst>
        </p:cNvPr>
        <p:cNvGrpSpPr/>
        <p:nvPr/>
      </p:nvGrpSpPr>
      <p:grpSpPr>
        <a:xfrm>
          <a:off x="0" y="0"/>
          <a:ext cx="0" cy="0"/>
          <a:chOff x="0" y="0"/>
          <a:chExt cx="0" cy="0"/>
        </a:xfrm>
      </p:grpSpPr>
      <p:pic>
        <p:nvPicPr>
          <p:cNvPr id="4" name="Picture 3" descr="A person touching a person's face&#10;&#10;AI-generated content may be incorrect.">
            <a:extLst>
              <a:ext uri="{FF2B5EF4-FFF2-40B4-BE49-F238E27FC236}">
                <a16:creationId xmlns:a16="http://schemas.microsoft.com/office/drawing/2014/main" id="{3D2BE841-517E-A571-D14E-D7B406763267}"/>
              </a:ext>
            </a:extLst>
          </p:cNvPr>
          <p:cNvPicPr>
            <a:picLocks noChangeAspect="1"/>
          </p:cNvPicPr>
          <p:nvPr/>
        </p:nvPicPr>
        <p:blipFill>
          <a:blip r:embed="rId3">
            <a:alphaModFix amt="50000"/>
          </a:blip>
          <a:srcRect l="21043" r="2" b="2"/>
          <a:stretch>
            <a:fillRect/>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7" name="Content Placeholder 6">
            <a:extLst>
              <a:ext uri="{FF2B5EF4-FFF2-40B4-BE49-F238E27FC236}">
                <a16:creationId xmlns:a16="http://schemas.microsoft.com/office/drawing/2014/main" id="{5DFEEBAC-78C7-AC08-1407-9B46EBB33721}"/>
              </a:ext>
            </a:extLst>
          </p:cNvPr>
          <p:cNvSpPr>
            <a:spLocks noGrp="1"/>
          </p:cNvSpPr>
          <p:nvPr>
            <p:ph idx="1"/>
          </p:nvPr>
        </p:nvSpPr>
        <p:spPr>
          <a:xfrm>
            <a:off x="381000" y="598941"/>
            <a:ext cx="6048375" cy="5660118"/>
          </a:xfrm>
        </p:spPr>
        <p:txBody>
          <a:bodyPr>
            <a:normAutofit/>
          </a:bodyPr>
          <a:lstStyle/>
          <a:p>
            <a:r>
              <a:rPr lang="en-US" dirty="0"/>
              <a:t>Series grounded in eroticism and desire (especially female). </a:t>
            </a:r>
          </a:p>
          <a:p>
            <a:r>
              <a:rPr lang="en-US" dirty="0"/>
              <a:t>In each season there is a leading couple who experience love, desire and sex. </a:t>
            </a:r>
          </a:p>
          <a:p>
            <a:r>
              <a:rPr lang="en-US" dirty="0"/>
              <a:t>The sexual narrative shifts noticeably in Season 3.</a:t>
            </a:r>
          </a:p>
          <a:p>
            <a:r>
              <a:rPr lang="en-US" dirty="0"/>
              <a:t>To explore these dynamics, we analyzed the portrayal of sexuality and love across the three seasons. </a:t>
            </a:r>
          </a:p>
          <a:p>
            <a:r>
              <a:rPr lang="en-US" dirty="0"/>
              <a:t>The methodology combines a quantitative and qualitative approach to audiovisual analysis. </a:t>
            </a:r>
          </a:p>
        </p:txBody>
      </p:sp>
    </p:spTree>
    <p:extLst>
      <p:ext uri="{BB962C8B-B14F-4D97-AF65-F5344CB8AC3E}">
        <p14:creationId xmlns:p14="http://schemas.microsoft.com/office/powerpoint/2010/main" val="42284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361C-8E3E-B8C0-F0E3-3BBFEE958C7A}"/>
              </a:ext>
            </a:extLst>
          </p:cNvPr>
          <p:cNvSpPr>
            <a:spLocks noGrp="1"/>
          </p:cNvSpPr>
          <p:nvPr>
            <p:ph type="title"/>
          </p:nvPr>
        </p:nvSpPr>
        <p:spPr/>
        <p:txBody>
          <a:bodyPr/>
          <a:lstStyle/>
          <a:p>
            <a:r>
              <a:rPr lang="en-US" b="1" dirty="0"/>
              <a:t>QUANTITATIVE</a:t>
            </a:r>
            <a:endParaRPr lang="en-US" dirty="0"/>
          </a:p>
        </p:txBody>
      </p:sp>
      <p:sp>
        <p:nvSpPr>
          <p:cNvPr id="3" name="Content Placeholder 2">
            <a:extLst>
              <a:ext uri="{FF2B5EF4-FFF2-40B4-BE49-F238E27FC236}">
                <a16:creationId xmlns:a16="http://schemas.microsoft.com/office/drawing/2014/main" id="{AB453954-C918-CE53-42DE-C256A88FD60C}"/>
              </a:ext>
            </a:extLst>
          </p:cNvPr>
          <p:cNvSpPr>
            <a:spLocks noGrp="1"/>
          </p:cNvSpPr>
          <p:nvPr>
            <p:ph idx="1"/>
          </p:nvPr>
        </p:nvSpPr>
        <p:spPr>
          <a:xfrm>
            <a:off x="838200" y="1825625"/>
            <a:ext cx="9210261" cy="4800462"/>
          </a:xfrm>
        </p:spPr>
        <p:txBody>
          <a:bodyPr>
            <a:normAutofit lnSpcReduction="10000"/>
          </a:bodyPr>
          <a:lstStyle/>
          <a:p>
            <a:r>
              <a:rPr lang="en-US" dirty="0"/>
              <a:t>We calculated screen time devoted to sexuality by identifying and timing all relevant scenes across different seasons. </a:t>
            </a:r>
          </a:p>
          <a:p>
            <a:r>
              <a:rPr lang="en-US" dirty="0"/>
              <a:t>Each episode was watched closely, with the start and end times of scenes related to sexuality recorded and used to determine total duration. </a:t>
            </a:r>
          </a:p>
          <a:p>
            <a:r>
              <a:rPr lang="en-US" dirty="0"/>
              <a:t>These scenes were then coded as either </a:t>
            </a:r>
            <a:r>
              <a:rPr lang="en-US" b="1" dirty="0"/>
              <a:t>SEX</a:t>
            </a:r>
            <a:r>
              <a:rPr lang="en-US" dirty="0"/>
              <a:t> or </a:t>
            </a:r>
            <a:r>
              <a:rPr lang="en-US" b="1" dirty="0"/>
              <a:t>DESIRE</a:t>
            </a:r>
            <a:r>
              <a:rPr lang="en-US" dirty="0"/>
              <a:t>, based on specific criteria.</a:t>
            </a:r>
          </a:p>
          <a:p>
            <a:pPr marL="0" indent="0">
              <a:buNone/>
            </a:pPr>
            <a:endParaRPr lang="en-US" b="1" i="1" dirty="0"/>
          </a:p>
          <a:p>
            <a:pPr marL="0" indent="0">
              <a:buNone/>
            </a:pPr>
            <a:r>
              <a:rPr lang="en-US" b="1" i="1" dirty="0"/>
              <a:t>Note</a:t>
            </a:r>
            <a:r>
              <a:rPr lang="en-US" i="1" dirty="0"/>
              <a:t>: To ensure inter-coder reliability, we applied double coding</a:t>
            </a:r>
            <a:br>
              <a:rPr lang="en-US" dirty="0"/>
            </a:br>
            <a:endParaRPr lang="en-US" dirty="0"/>
          </a:p>
          <a:p>
            <a:endParaRPr lang="en-US" dirty="0"/>
          </a:p>
        </p:txBody>
      </p:sp>
    </p:spTree>
    <p:extLst>
      <p:ext uri="{BB962C8B-B14F-4D97-AF65-F5344CB8AC3E}">
        <p14:creationId xmlns:p14="http://schemas.microsoft.com/office/powerpoint/2010/main" val="250382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3CC9C06-CF75-B4B0-1012-35B81562A371}"/>
              </a:ext>
            </a:extLst>
          </p:cNvPr>
          <p:cNvSpPr>
            <a:spLocks noGrp="1"/>
          </p:cNvSpPr>
          <p:nvPr>
            <p:ph sz="half" idx="1"/>
          </p:nvPr>
        </p:nvSpPr>
        <p:spPr>
          <a:xfrm>
            <a:off x="838200" y="1045029"/>
            <a:ext cx="5097780" cy="4928175"/>
          </a:xfrm>
        </p:spPr>
        <p:txBody>
          <a:bodyPr>
            <a:normAutofit/>
          </a:bodyPr>
          <a:lstStyle/>
          <a:p>
            <a:pPr marL="0" indent="0">
              <a:buNone/>
            </a:pPr>
            <a:r>
              <a:rPr lang="en-US" sz="2600" b="1" dirty="0"/>
              <a:t>Sex (Code: SEX)</a:t>
            </a:r>
            <a:endParaRPr lang="en-US" sz="2600" dirty="0"/>
          </a:p>
          <a:p>
            <a:r>
              <a:rPr lang="en-US" sz="2600" dirty="0"/>
              <a:t>Applied to explicit representations of sexual acts, including masturbation, physical sexual contact (e.g., touching of genitals, breasts), or consensual sexual practices involving one or more characters. </a:t>
            </a:r>
          </a:p>
        </p:txBody>
      </p:sp>
      <p:sp>
        <p:nvSpPr>
          <p:cNvPr id="6" name="Content Placeholder 5">
            <a:extLst>
              <a:ext uri="{FF2B5EF4-FFF2-40B4-BE49-F238E27FC236}">
                <a16:creationId xmlns:a16="http://schemas.microsoft.com/office/drawing/2014/main" id="{77B4A0A5-5B8D-2446-CEB0-A64E9205A10E}"/>
              </a:ext>
            </a:extLst>
          </p:cNvPr>
          <p:cNvSpPr>
            <a:spLocks noGrp="1"/>
          </p:cNvSpPr>
          <p:nvPr>
            <p:ph sz="half" idx="2"/>
          </p:nvPr>
        </p:nvSpPr>
        <p:spPr>
          <a:xfrm>
            <a:off x="6256020" y="1045029"/>
            <a:ext cx="5097780" cy="4928175"/>
          </a:xfrm>
        </p:spPr>
        <p:txBody>
          <a:bodyPr>
            <a:normAutofit/>
          </a:bodyPr>
          <a:lstStyle/>
          <a:p>
            <a:pPr marL="0" indent="0">
              <a:buNone/>
            </a:pPr>
            <a:r>
              <a:rPr lang="en-US" sz="2600" b="1" dirty="0"/>
              <a:t>Desire (Code: DESIRE)</a:t>
            </a:r>
            <a:endParaRPr lang="en-US" sz="2600" dirty="0"/>
          </a:p>
          <a:p>
            <a:r>
              <a:rPr lang="en-US" sz="2600" dirty="0"/>
              <a:t>Applied when there is sexual or erotic attraction, longing, or tension that is not acted upon through explicit sexual behavior. It includes emotional, psychological, or symbolic expressions of desire, either between characters or internal to a single character.</a:t>
            </a:r>
            <a:br>
              <a:rPr lang="en-US" sz="2600" dirty="0"/>
            </a:br>
            <a:br>
              <a:rPr lang="en-US" sz="2600" dirty="0"/>
            </a:br>
            <a:endParaRPr lang="en-US" sz="2600" dirty="0"/>
          </a:p>
        </p:txBody>
      </p:sp>
    </p:spTree>
    <p:extLst>
      <p:ext uri="{BB962C8B-B14F-4D97-AF65-F5344CB8AC3E}">
        <p14:creationId xmlns:p14="http://schemas.microsoft.com/office/powerpoint/2010/main" val="185927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3D10-2998-3A6A-8915-BD7B12BDC6B1}"/>
              </a:ext>
            </a:extLst>
          </p:cNvPr>
          <p:cNvSpPr>
            <a:spLocks noGrp="1"/>
          </p:cNvSpPr>
          <p:nvPr>
            <p:ph type="title"/>
          </p:nvPr>
        </p:nvSpPr>
        <p:spPr>
          <a:xfrm>
            <a:off x="488949" y="365126"/>
            <a:ext cx="10515600" cy="960091"/>
          </a:xfrm>
        </p:spPr>
        <p:txBody>
          <a:bodyPr>
            <a:normAutofit fontScale="90000"/>
          </a:bodyPr>
          <a:lstStyle/>
          <a:p>
            <a:r>
              <a:rPr lang="en-US" b="1" dirty="0"/>
              <a:t>RESULTS. </a:t>
            </a:r>
            <a:br>
              <a:rPr lang="en-US" b="1" dirty="0"/>
            </a:br>
            <a:r>
              <a:rPr lang="en-US" sz="2900" dirty="0"/>
              <a:t>GRAPH 1: Time Distribution of Sexuality in </a:t>
            </a:r>
            <a:r>
              <a:rPr lang="en-US" sz="2900" i="1" dirty="0"/>
              <a:t>Bridgerton. </a:t>
            </a:r>
            <a:r>
              <a:rPr lang="en-US" sz="2900" dirty="0"/>
              <a:t>Minutes and seconds.</a:t>
            </a:r>
            <a:endParaRPr lang="en-US" sz="2900" b="1" dirty="0"/>
          </a:p>
        </p:txBody>
      </p:sp>
      <p:sp>
        <p:nvSpPr>
          <p:cNvPr id="5" name="Content Placeholder 4">
            <a:extLst>
              <a:ext uri="{FF2B5EF4-FFF2-40B4-BE49-F238E27FC236}">
                <a16:creationId xmlns:a16="http://schemas.microsoft.com/office/drawing/2014/main" id="{7BCA280E-37F3-83F8-03A2-3EB05885364D}"/>
              </a:ext>
            </a:extLst>
          </p:cNvPr>
          <p:cNvSpPr>
            <a:spLocks noGrp="1"/>
          </p:cNvSpPr>
          <p:nvPr>
            <p:ph idx="1"/>
          </p:nvPr>
        </p:nvSpPr>
        <p:spPr>
          <a:xfrm>
            <a:off x="7931426" y="1826826"/>
            <a:ext cx="3912704" cy="4666048"/>
          </a:xfrm>
        </p:spPr>
        <p:txBody>
          <a:bodyPr/>
          <a:lstStyle/>
          <a:p>
            <a:r>
              <a:rPr lang="en-US" dirty="0"/>
              <a:t>Increase of time dedicated to sexuality in Season 3, although lead couple time decreases. </a:t>
            </a:r>
          </a:p>
          <a:p>
            <a:r>
              <a:rPr lang="en-US" dirty="0"/>
              <a:t>Other erotic storylines with other characters compensate this decline.</a:t>
            </a:r>
          </a:p>
        </p:txBody>
      </p:sp>
      <p:pic>
        <p:nvPicPr>
          <p:cNvPr id="3" name="Picture 2">
            <a:extLst>
              <a:ext uri="{FF2B5EF4-FFF2-40B4-BE49-F238E27FC236}">
                <a16:creationId xmlns:a16="http://schemas.microsoft.com/office/drawing/2014/main" id="{31CE4D9E-E3A8-98E2-A00D-92A8C54CE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49" y="1826826"/>
            <a:ext cx="7157323" cy="428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60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D3514-536B-50D0-1079-17FE14B134D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83C25B-536A-3A0B-74AA-8E8D93F318F4}"/>
              </a:ext>
            </a:extLst>
          </p:cNvPr>
          <p:cNvSpPr>
            <a:spLocks noGrp="1"/>
          </p:cNvSpPr>
          <p:nvPr>
            <p:ph idx="1"/>
          </p:nvPr>
        </p:nvSpPr>
        <p:spPr>
          <a:xfrm>
            <a:off x="7674428" y="1826826"/>
            <a:ext cx="4169701" cy="4666048"/>
          </a:xfrm>
        </p:spPr>
        <p:txBody>
          <a:bodyPr/>
          <a:lstStyle/>
          <a:p>
            <a:r>
              <a:rPr lang="en-US" dirty="0"/>
              <a:t>Sex screen time decreases across seasons, but in Season 2 has to do with the plot (substantial time dedicated to desire). </a:t>
            </a:r>
          </a:p>
          <a:p>
            <a:r>
              <a:rPr lang="en-US" dirty="0"/>
              <a:t>Specially decreases in Season 3 when a fat body is involved.</a:t>
            </a:r>
          </a:p>
        </p:txBody>
      </p:sp>
      <p:sp>
        <p:nvSpPr>
          <p:cNvPr id="4" name="Title 3">
            <a:extLst>
              <a:ext uri="{FF2B5EF4-FFF2-40B4-BE49-F238E27FC236}">
                <a16:creationId xmlns:a16="http://schemas.microsoft.com/office/drawing/2014/main" id="{3E7D1C1A-690C-433A-4CE7-B4B596A59BB2}"/>
              </a:ext>
            </a:extLst>
          </p:cNvPr>
          <p:cNvSpPr>
            <a:spLocks noGrp="1"/>
          </p:cNvSpPr>
          <p:nvPr>
            <p:ph type="title"/>
          </p:nvPr>
        </p:nvSpPr>
        <p:spPr>
          <a:xfrm>
            <a:off x="582386" y="365126"/>
            <a:ext cx="10515600" cy="1325563"/>
          </a:xfrm>
        </p:spPr>
        <p:txBody>
          <a:bodyPr>
            <a:normAutofit/>
          </a:bodyPr>
          <a:lstStyle/>
          <a:p>
            <a:r>
              <a:rPr lang="en-US" sz="2600" dirty="0"/>
              <a:t>GRAPH 2: Time Distribution of Sexuality in </a:t>
            </a:r>
            <a:r>
              <a:rPr lang="en-US" sz="2600" i="1" dirty="0"/>
              <a:t>Bridgerton. </a:t>
            </a:r>
            <a:r>
              <a:rPr lang="en-US" sz="2600" dirty="0"/>
              <a:t>Minutes and seconds.</a:t>
            </a:r>
          </a:p>
        </p:txBody>
      </p:sp>
      <p:pic>
        <p:nvPicPr>
          <p:cNvPr id="2050" name="Picture 2">
            <a:extLst>
              <a:ext uri="{FF2B5EF4-FFF2-40B4-BE49-F238E27FC236}">
                <a16:creationId xmlns:a16="http://schemas.microsoft.com/office/drawing/2014/main" id="{3ED53912-5DA5-D7F9-7AA5-5DDE84CB5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386" y="1826826"/>
            <a:ext cx="7051790" cy="423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3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9BEED-0326-F414-1C29-743D99F9D8A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EFB526-1938-E746-750D-D04BCA5F60D4}"/>
              </a:ext>
            </a:extLst>
          </p:cNvPr>
          <p:cNvSpPr>
            <a:spLocks noGrp="1"/>
          </p:cNvSpPr>
          <p:nvPr>
            <p:ph idx="1"/>
          </p:nvPr>
        </p:nvSpPr>
        <p:spPr>
          <a:xfrm>
            <a:off x="7592786" y="1826826"/>
            <a:ext cx="4251344" cy="3609878"/>
          </a:xfrm>
        </p:spPr>
        <p:txBody>
          <a:bodyPr/>
          <a:lstStyle/>
          <a:p>
            <a:r>
              <a:rPr lang="en-US" dirty="0"/>
              <a:t>Desire scenes in Season 3 </a:t>
            </a:r>
            <a:r>
              <a:rPr lang="en-US" b="1" dirty="0"/>
              <a:t>increase</a:t>
            </a:r>
            <a:r>
              <a:rPr lang="en-US" dirty="0"/>
              <a:t> notably.</a:t>
            </a:r>
          </a:p>
          <a:p>
            <a:r>
              <a:rPr lang="en-US" dirty="0"/>
              <a:t>Sex scenes in Season 3 </a:t>
            </a:r>
            <a:r>
              <a:rPr lang="en-US" b="1" dirty="0"/>
              <a:t>decline</a:t>
            </a:r>
            <a:r>
              <a:rPr lang="en-US" dirty="0"/>
              <a:t> dramatically. </a:t>
            </a:r>
          </a:p>
          <a:p>
            <a:r>
              <a:rPr lang="en-US" dirty="0"/>
              <a:t>Reduction of complexity and diversity of sexual expression.</a:t>
            </a:r>
          </a:p>
        </p:txBody>
      </p:sp>
      <p:sp>
        <p:nvSpPr>
          <p:cNvPr id="4" name="Title 3">
            <a:extLst>
              <a:ext uri="{FF2B5EF4-FFF2-40B4-BE49-F238E27FC236}">
                <a16:creationId xmlns:a16="http://schemas.microsoft.com/office/drawing/2014/main" id="{3B12AE38-045F-15AA-35A2-73D5C310C477}"/>
              </a:ext>
            </a:extLst>
          </p:cNvPr>
          <p:cNvSpPr>
            <a:spLocks noGrp="1"/>
          </p:cNvSpPr>
          <p:nvPr>
            <p:ph type="title"/>
          </p:nvPr>
        </p:nvSpPr>
        <p:spPr>
          <a:xfrm>
            <a:off x="624295" y="365126"/>
            <a:ext cx="10515600" cy="1325563"/>
          </a:xfrm>
        </p:spPr>
        <p:txBody>
          <a:bodyPr>
            <a:normAutofit/>
          </a:bodyPr>
          <a:lstStyle/>
          <a:p>
            <a:r>
              <a:rPr lang="en-US" sz="2600" dirty="0"/>
              <a:t>GRAPH 3: Time Distribution of Sexuality in </a:t>
            </a:r>
            <a:r>
              <a:rPr lang="en-US" sz="2600" i="1" dirty="0"/>
              <a:t>Bridgerton. </a:t>
            </a:r>
            <a:r>
              <a:rPr lang="en-US" sz="2600" dirty="0"/>
              <a:t>Number of scenes.</a:t>
            </a:r>
          </a:p>
        </p:txBody>
      </p:sp>
      <p:pic>
        <p:nvPicPr>
          <p:cNvPr id="3074" name="Picture 2">
            <a:extLst>
              <a:ext uri="{FF2B5EF4-FFF2-40B4-BE49-F238E27FC236}">
                <a16:creationId xmlns:a16="http://schemas.microsoft.com/office/drawing/2014/main" id="{9307207B-E92C-A2C8-1C37-9B1B1D294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30" y="1836764"/>
            <a:ext cx="7026943" cy="421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551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3023</TotalTime>
  <Words>1035</Words>
  <Application>Microsoft Macintosh PowerPoint</Application>
  <PresentationFormat>Panorámica</PresentationFormat>
  <Paragraphs>65</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Aptos</vt:lpstr>
      <vt:lpstr>Aptos Display</vt:lpstr>
      <vt:lpstr>Arial</vt:lpstr>
      <vt:lpstr>Office Theme</vt:lpstr>
      <vt:lpstr>Restricting Fat Pleasure: Fatphobia in the Representation of Sexuality in Bridgerton Season 3 </vt:lpstr>
      <vt:lpstr>FAT WOMEN  IN SERIALIZED FICTION</vt:lpstr>
      <vt:lpstr>Penelope Featherington (Nicola Coughlan) in the U.S. television series Bridgerton (created by Chris Van Dusen and Shonda Rhimes, based on Julia Quinn's book series, Netflix, 2020–2024)</vt:lpstr>
      <vt:lpstr>Presentación de PowerPoint</vt:lpstr>
      <vt:lpstr>QUANTITATIVE</vt:lpstr>
      <vt:lpstr>Presentación de PowerPoint</vt:lpstr>
      <vt:lpstr>RESULTS.  GRAPH 1: Time Distribution of Sexuality in Bridgerton. Minutes and seconds.</vt:lpstr>
      <vt:lpstr>GRAPH 2: Time Distribution of Sexuality in Bridgerton. Minutes and seconds.</vt:lpstr>
      <vt:lpstr>GRAPH 3: Time Distribution of Sexuality in Bridgerton. Number of scenes.</vt:lpstr>
      <vt:lpstr>QUALITATIVE</vt:lpstr>
      <vt:lpstr>Presentación de PowerPoint</vt:lpstr>
      <vt:lpstr>Presentación de PowerPoint</vt:lpstr>
      <vt:lpstr>Presentación de PowerPoint</vt:lpstr>
      <vt:lpstr>CONCLUSIONS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Restricting Fat Pleasure: Fatphobia in the Representation of Sexuality and Love in Bridgerton Season 3</dc:title>
  <dc:creator>REBECA MASEDA</dc:creator>
  <cp:lastModifiedBy>Emma Gómez Nicolau</cp:lastModifiedBy>
  <cp:revision>13</cp:revision>
  <dcterms:created xsi:type="dcterms:W3CDTF">2025-05-16T00:32:39Z</dcterms:created>
  <dcterms:modified xsi:type="dcterms:W3CDTF">2025-06-09T15:45:51Z</dcterms:modified>
</cp:coreProperties>
</file>