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6" r:id="rId3"/>
    <p:sldId id="463" r:id="rId5"/>
    <p:sldId id="461" r:id="rId6"/>
    <p:sldId id="495" r:id="rId7"/>
    <p:sldId id="464" r:id="rId8"/>
    <p:sldId id="497" r:id="rId9"/>
    <p:sldId id="498" r:id="rId10"/>
    <p:sldId id="500" r:id="rId11"/>
    <p:sldId id="467" r:id="rId12"/>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1" userDrawn="1">
          <p15:clr>
            <a:srgbClr val="A4A3A4"/>
          </p15:clr>
        </p15:guide>
        <p15:guide id="2" pos="39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孔 融" initials="孔"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FFFF"/>
    <a:srgbClr val="C37247"/>
    <a:srgbClr val="D4A77D"/>
    <a:srgbClr val="151D20"/>
    <a:srgbClr val="8B3A1F"/>
    <a:srgbClr val="10181B"/>
    <a:srgbClr val="000000"/>
    <a:srgbClr val="0F161C"/>
    <a:srgbClr val="171F22"/>
    <a:srgbClr val="B27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9" autoAdjust="0"/>
    <p:restoredTop sz="94660"/>
  </p:normalViewPr>
  <p:slideViewPr>
    <p:cSldViewPr snapToGrid="0" showGuides="1">
      <p:cViewPr varScale="1">
        <p:scale>
          <a:sx n="67" d="100"/>
          <a:sy n="67" d="100"/>
        </p:scale>
        <p:origin x="810" y="78"/>
      </p:cViewPr>
      <p:guideLst>
        <p:guide orient="horz" pos="2061"/>
        <p:guide pos="39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p:nvPr>
            <p:ph type="dt" sz="half" idx="10"/>
          </p:nvPr>
        </p:nvSpPr>
        <p:spPr/>
        <p:txBody>
          <a:bodyPr/>
          <a:lstStyle/>
          <a:p>
            <a:fld id="{DACA1967-D206-41B1-91B6-8254B355A8C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p:nvPr>
            <p:ph type="dt" sz="half" idx="10"/>
          </p:nvPr>
        </p:nvSpPr>
        <p:spPr/>
        <p:txBody>
          <a:bodyPr/>
          <a:lstStyle/>
          <a:p>
            <a:fld id="{DACA1967-D206-41B1-91B6-8254B355A8C6}"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日期占位符 2"/>
          <p:cNvSpPr/>
          <p:nvPr>
            <p:ph type="dt" sz="half" idx="10"/>
          </p:nvPr>
        </p:nvSpPr>
        <p:spPr/>
        <p:txBody>
          <a:bodyPr/>
          <a:lstStyle/>
          <a:p>
            <a:fld id="{DACA1967-D206-41B1-91B6-8254B355A8C6}"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DACA1967-D206-41B1-91B6-8254B355A8C6}"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DACA1967-D206-41B1-91B6-8254B355A8C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AD629BAA-4250-4949-BC65-12F8084EA21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1F3"/>
        </a:solidFill>
        <a:effectLst/>
      </p:bgPr>
    </p:bg>
    <p:spTree>
      <p:nvGrpSpPr>
        <p:cNvPr id="1" name=""/>
        <p:cNvGrpSpPr/>
        <p:nvPr/>
      </p:nvGrpSpPr>
      <p:grpSpPr>
        <a:xfrm>
          <a:off x="0" y="0"/>
          <a:ext cx="0" cy="0"/>
          <a:chOff x="0" y="0"/>
          <a:chExt cx="0" cy="0"/>
        </a:xfrm>
      </p:grpSpPr>
      <p:sp>
        <p:nvSpPr>
          <p:cNvPr id="2" name="标题占位符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A1967-D206-41B1-91B6-8254B355A8C6}" type="datetimeFigureOut">
              <a:rPr lang="zh-CN" altLang="en-US" smtClean="0"/>
            </a:fld>
            <a:endParaRPr lang="zh-CN" altLang="en-US"/>
          </a:p>
        </p:txBody>
      </p:sp>
      <p:sp>
        <p:nvSpPr>
          <p:cNvPr id="5"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29BAA-4250-4949-BC65-12F8084EA21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tags" Target="../tags/tag7.xml"/><Relationship Id="rId6" Type="http://schemas.openxmlformats.org/officeDocument/2006/relationships/image" Target="../media/image4.jpe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5.xml"/><Relationship Id="rId7" Type="http://schemas.openxmlformats.org/officeDocument/2006/relationships/image" Target="../media/image7.png"/><Relationship Id="rId6" Type="http://schemas.openxmlformats.org/officeDocument/2006/relationships/tags" Target="../tags/tag14.xml"/><Relationship Id="rId5" Type="http://schemas.openxmlformats.org/officeDocument/2006/relationships/image" Target="../media/image6.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2" Type="http://schemas.openxmlformats.org/officeDocument/2006/relationships/notesSlide" Target="../notesSlides/notesSlide4.xml"/><Relationship Id="rId11" Type="http://schemas.openxmlformats.org/officeDocument/2006/relationships/slideLayout" Target="../slideLayouts/slideLayout1.xml"/><Relationship Id="rId10" Type="http://schemas.openxmlformats.org/officeDocument/2006/relationships/tags" Target="../tags/tag16.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12.png"/><Relationship Id="rId2" Type="http://schemas.openxmlformats.org/officeDocument/2006/relationships/tags" Target="../tags/tag19.xml"/><Relationship Id="rId16" Type="http://schemas.openxmlformats.org/officeDocument/2006/relationships/notesSlide" Target="../notesSlides/notesSlide6.xml"/><Relationship Id="rId15" Type="http://schemas.openxmlformats.org/officeDocument/2006/relationships/slideLayout" Target="../slideLayouts/slideLayout1.xml"/><Relationship Id="rId14" Type="http://schemas.openxmlformats.org/officeDocument/2006/relationships/tags" Target="../tags/tag27.xml"/><Relationship Id="rId13" Type="http://schemas.openxmlformats.org/officeDocument/2006/relationships/image" Target="../media/image15.png"/><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17.png"/><Relationship Id="rId7" Type="http://schemas.openxmlformats.org/officeDocument/2006/relationships/tags" Target="../tags/tag32.xml"/><Relationship Id="rId6" Type="http://schemas.openxmlformats.org/officeDocument/2006/relationships/image" Target="../media/image16.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xml"/><Relationship Id="rId7" Type="http://schemas.openxmlformats.org/officeDocument/2006/relationships/image" Target="../media/image19.pn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5.jpeg"/><Relationship Id="rId2" Type="http://schemas.openxmlformats.org/officeDocument/2006/relationships/image" Target="../media/image18.png"/><Relationship Id="rId10" Type="http://schemas.openxmlformats.org/officeDocument/2006/relationships/notesSlide" Target="../notesSlides/notesSlide8.xml"/><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image" Target="../media/image20.jpeg"/><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sp>
        <p:nvSpPr>
          <p:cNvPr id="23" name="矩形 22"/>
          <p:cNvSpPr/>
          <p:nvPr/>
        </p:nvSpPr>
        <p:spPr>
          <a:xfrm>
            <a:off x="8518525" y="0"/>
            <a:ext cx="3149600" cy="6656705"/>
          </a:xfrm>
          <a:prstGeom prst="rect">
            <a:avLst/>
          </a:prstGeom>
          <a:solidFill>
            <a:srgbClr val="8B3A1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18" name="组合 17"/>
          <p:cNvGrpSpPr/>
          <p:nvPr/>
        </p:nvGrpSpPr>
        <p:grpSpPr>
          <a:xfrm>
            <a:off x="260985" y="1093470"/>
            <a:ext cx="5045075" cy="4398010"/>
            <a:chOff x="323" y="1540"/>
            <a:chExt cx="7945" cy="6926"/>
          </a:xfrm>
        </p:grpSpPr>
        <p:sp>
          <p:nvSpPr>
            <p:cNvPr id="2" name="文本框 1"/>
            <p:cNvSpPr txBox="1"/>
            <p:nvPr/>
          </p:nvSpPr>
          <p:spPr>
            <a:xfrm>
              <a:off x="323" y="1540"/>
              <a:ext cx="7945" cy="2470"/>
            </a:xfrm>
            <a:prstGeom prst="rect">
              <a:avLst/>
            </a:prstGeom>
            <a:noFill/>
          </p:spPr>
          <p:txBody>
            <a:bodyPr wrap="square" rtlCol="0">
              <a:spAutoFit/>
            </a:bodyPr>
            <a:p>
              <a:pPr algn="ctr"/>
              <a:r>
                <a:rPr lang="en-US" sz="3200" b="1">
                  <a:solidFill>
                    <a:schemeClr val="bg1"/>
                  </a:solidFill>
                  <a:latin typeface="Kozuka Mincho Pro M" charset="-128"/>
                  <a:ea typeface="Kozuka Mincho Pro M" charset="-128"/>
                  <a:cs typeface="Impact" panose="020B0806030902050204" charset="0"/>
                </a:rPr>
                <a:t>"</a:t>
              </a:r>
              <a:r>
                <a:rPr lang="en-US" sz="3200">
                  <a:solidFill>
                    <a:schemeClr val="bg1"/>
                  </a:solidFill>
                  <a:latin typeface="Kozuka Mincho Pro M" charset="-128"/>
                  <a:ea typeface="Kozuka Mincho Pro M" charset="-128"/>
                  <a:cs typeface="Impact" panose="020B0806030902050204" charset="0"/>
                </a:rPr>
                <a:t>Nie Xiaoqian:</a:t>
              </a:r>
              <a:r>
                <a:rPr lang="en-US" sz="3200" b="1">
                  <a:solidFill>
                    <a:schemeClr val="bg1"/>
                  </a:solidFill>
                  <a:latin typeface="Kozuka Mincho Pro M" charset="-128"/>
                  <a:ea typeface="Kozuka Mincho Pro M" charset="-128"/>
                  <a:cs typeface="Impact" panose="020B0806030902050204" charset="0"/>
                </a:rPr>
                <a:t>" </a:t>
              </a:r>
              <a:endParaRPr lang="en-US" sz="3200" b="1">
                <a:solidFill>
                  <a:schemeClr val="bg1"/>
                </a:solidFill>
                <a:latin typeface="Kozuka Mincho Pro M" charset="-128"/>
                <a:ea typeface="Kozuka Mincho Pro M" charset="-128"/>
                <a:cs typeface="Impact" panose="020B0806030902050204" charset="0"/>
              </a:endParaRPr>
            </a:p>
            <a:p>
              <a:pPr algn="ctr"/>
              <a:r>
                <a:rPr lang="en-US" sz="3200" b="1">
                  <a:solidFill>
                    <a:schemeClr val="bg1"/>
                  </a:solidFill>
                  <a:latin typeface="Kozuka Mincho Pro M" charset="-128"/>
                  <a:ea typeface="Kozuka Mincho Pro M" charset="-128"/>
                  <a:cs typeface="Impact" panose="020B0806030902050204" charset="0"/>
                </a:rPr>
                <a:t>A New Female Ghost </a:t>
              </a:r>
              <a:endParaRPr lang="en-US" sz="3200" b="1">
                <a:solidFill>
                  <a:schemeClr val="bg1"/>
                </a:solidFill>
                <a:latin typeface="Kozuka Mincho Pro M" charset="-128"/>
                <a:ea typeface="Kozuka Mincho Pro M" charset="-128"/>
                <a:cs typeface="Impact" panose="020B0806030902050204" charset="0"/>
              </a:endParaRPr>
            </a:p>
            <a:p>
              <a:pPr algn="ctr"/>
              <a:r>
                <a:rPr lang="en-US" sz="3200" b="1">
                  <a:solidFill>
                    <a:schemeClr val="bg1"/>
                  </a:solidFill>
                  <a:latin typeface="Kozuka Mincho Pro M" charset="-128"/>
                  <a:ea typeface="Kozuka Mincho Pro M" charset="-128"/>
                  <a:cs typeface="Impact" panose="020B0806030902050204" charset="0"/>
                </a:rPr>
                <a:t>= A New Woman?</a:t>
              </a:r>
              <a:r>
                <a:rPr lang="en-US" sz="3200" b="1">
                  <a:solidFill>
                    <a:schemeClr val="bg1"/>
                  </a:solidFill>
                  <a:latin typeface="Kozuka Mincho Pro M" charset="-128"/>
                  <a:ea typeface="Kozuka Mincho Pro M" charset="-128"/>
                  <a:cs typeface="Impact" panose="020B0806030902050204" charset="0"/>
                </a:rPr>
                <a:t> </a:t>
              </a:r>
              <a:endParaRPr lang="en-US" sz="3200" b="1">
                <a:solidFill>
                  <a:schemeClr val="bg1"/>
                </a:solidFill>
                <a:latin typeface="Kozuka Mincho Pro M" charset="-128"/>
                <a:ea typeface="Kozuka Mincho Pro M" charset="-128"/>
                <a:cs typeface="Impact" panose="020B0806030902050204" charset="0"/>
              </a:endParaRPr>
            </a:p>
          </p:txBody>
        </p:sp>
        <p:sp>
          <p:nvSpPr>
            <p:cNvPr id="7" name="副标题 29"/>
            <p:cNvSpPr/>
            <p:nvPr>
              <p:custDataLst>
                <p:tags r:id="rId1"/>
              </p:custDataLst>
            </p:nvPr>
          </p:nvSpPr>
          <p:spPr>
            <a:xfrm>
              <a:off x="1169" y="6067"/>
              <a:ext cx="6903" cy="23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l">
                <a:lnSpc>
                  <a:spcPct val="100000"/>
                </a:lnSpc>
              </a:pPr>
              <a:r>
                <a:rPr lang="en-US" altLang="zh-CN" sz="1400" b="1">
                  <a:solidFill>
                    <a:schemeClr val="bg1"/>
                  </a:solidFill>
                  <a:latin typeface="Adobe Myungjo Std M" charset="-128"/>
                  <a:ea typeface="Adobe Myungjo Std M" charset="-128"/>
                  <a:cs typeface="+mn-lt"/>
                </a:rPr>
                <a:t>Presenter:</a:t>
              </a:r>
              <a:r>
                <a:rPr lang="en-US" altLang="zh-CN" sz="1400">
                  <a:solidFill>
                    <a:schemeClr val="bg1"/>
                  </a:solidFill>
                  <a:latin typeface="Adobe Myungjo Std M" charset="-128"/>
                  <a:ea typeface="Adobe Myungjo Std M" charset="-128"/>
                  <a:cs typeface="+mn-lt"/>
                </a:rPr>
                <a:t> Xiangning Hong (Tiffany) </a:t>
              </a:r>
              <a:endParaRPr lang="en-US" altLang="zh-CN" sz="1400">
                <a:solidFill>
                  <a:schemeClr val="bg1"/>
                </a:solidFill>
                <a:latin typeface="Adobe Myungjo Std M" charset="-128"/>
                <a:ea typeface="Adobe Myungjo Std M" charset="-128"/>
                <a:cs typeface="+mn-lt"/>
              </a:endParaRPr>
            </a:p>
            <a:p>
              <a:pPr algn="l">
                <a:lnSpc>
                  <a:spcPct val="100000"/>
                </a:lnSpc>
              </a:pPr>
              <a:r>
                <a:rPr lang="en-US" altLang="zh-CN" sz="1400">
                  <a:solidFill>
                    <a:schemeClr val="bg1"/>
                  </a:solidFill>
                  <a:latin typeface="Adobe Myungjo Std M" charset="-128"/>
                  <a:ea typeface="Adobe Myungjo Std M" charset="-128"/>
                  <a:cs typeface="+mn-lt"/>
                </a:rPr>
                <a:t>School of Communication, Hong Kong Baptist University, Hong Kong, China</a:t>
              </a:r>
              <a:endParaRPr lang="en-US" altLang="zh-CN" sz="1400">
                <a:solidFill>
                  <a:schemeClr val="bg1"/>
                </a:solidFill>
                <a:latin typeface="Adobe Myungjo Std M" charset="-128"/>
                <a:ea typeface="Adobe Myungjo Std M" charset="-128"/>
                <a:cs typeface="+mn-lt"/>
              </a:endParaRPr>
            </a:p>
            <a:p>
              <a:pPr algn="l">
                <a:lnSpc>
                  <a:spcPct val="100000"/>
                </a:lnSpc>
              </a:pPr>
              <a:r>
                <a:rPr lang="en-US" altLang="zh-CN" sz="1400">
                  <a:solidFill>
                    <a:schemeClr val="bg1"/>
                  </a:solidFill>
                  <a:latin typeface="Adobe Myungjo Std M" charset="-128"/>
                  <a:ea typeface="Adobe Myungjo Std M" charset="-128"/>
                  <a:cs typeface="+mn-lt"/>
                </a:rPr>
                <a:t>Department of Communication, Beijing Normal Hong Kong Baptist University, Zhuhai, China</a:t>
              </a:r>
              <a:endParaRPr lang="en-US" altLang="zh-CN" sz="1400">
                <a:solidFill>
                  <a:schemeClr val="bg1"/>
                </a:solidFill>
                <a:latin typeface="Adobe Myungjo Std M" charset="-128"/>
                <a:ea typeface="Adobe Myungjo Std M" charset="-128"/>
                <a:cs typeface="+mn-lt"/>
              </a:endParaRPr>
            </a:p>
            <a:p>
              <a:pPr algn="l">
                <a:lnSpc>
                  <a:spcPct val="100000"/>
                </a:lnSpc>
              </a:pPr>
              <a:endParaRPr lang="en-US" altLang="zh-CN" sz="1400">
                <a:solidFill>
                  <a:schemeClr val="bg1"/>
                </a:solidFill>
                <a:latin typeface="Adobe Myungjo Std M" charset="-128"/>
                <a:ea typeface="Adobe Myungjo Std M" charset="-128"/>
                <a:cs typeface="+mn-lt"/>
              </a:endParaRPr>
            </a:p>
          </p:txBody>
        </p:sp>
      </p:gr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6" name="图片 5"/>
          <p:cNvPicPr>
            <a:picLocks noChangeAspect="1"/>
          </p:cNvPicPr>
          <p:nvPr>
            <p:custDataLst>
              <p:tags r:id="rId2"/>
            </p:custDataLst>
          </p:nvPr>
        </p:nvPicPr>
        <p:blipFill>
          <a:blip r:embed="rId3"/>
          <a:srcRect l="24290" t="4050" r="16150" b="10934"/>
          <a:stretch>
            <a:fillRect/>
          </a:stretch>
        </p:blipFill>
        <p:spPr>
          <a:xfrm>
            <a:off x="5561330" y="1287145"/>
            <a:ext cx="6641465" cy="397065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t="27873"/>
          <a:stretch>
            <a:fillRect/>
          </a:stretch>
        </p:blipFill>
        <p:spPr>
          <a:xfrm>
            <a:off x="2543810" y="0"/>
            <a:ext cx="7757795" cy="3738245"/>
          </a:xfrm>
          <a:prstGeom prst="rect">
            <a:avLst/>
          </a:prstGeom>
        </p:spPr>
      </p:pic>
      <p:sp>
        <p:nvSpPr>
          <p:cNvPr id="32" name="矩形 31"/>
          <p:cNvSpPr/>
          <p:nvPr/>
        </p:nvSpPr>
        <p:spPr>
          <a:xfrm>
            <a:off x="321310" y="2443480"/>
            <a:ext cx="11699240" cy="4294505"/>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 name="文本框 4"/>
          <p:cNvSpPr txBox="1"/>
          <p:nvPr/>
        </p:nvSpPr>
        <p:spPr>
          <a:xfrm>
            <a:off x="556260" y="6985"/>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 Research Method</a:t>
            </a:r>
            <a:endParaRPr lang="en-US" altLang="zh-CN" sz="2800" b="1">
              <a:solidFill>
                <a:schemeClr val="bg1"/>
              </a:solidFill>
              <a:latin typeface="Kozuka Mincho Pr6N B" charset="-128"/>
              <a:ea typeface="Kozuka Mincho Pr6N B" charset="-128"/>
              <a:cs typeface="Impact" panose="020B0806030902050204" charset="0"/>
            </a:endParaRPr>
          </a:p>
        </p:txBody>
      </p:sp>
      <p:sp>
        <p:nvSpPr>
          <p:cNvPr id="18" name="矩形 17"/>
          <p:cNvSpPr/>
          <p:nvPr/>
        </p:nvSpPr>
        <p:spPr>
          <a:xfrm>
            <a:off x="5898515" y="2833370"/>
            <a:ext cx="4512945" cy="3825875"/>
          </a:xfrm>
          <a:prstGeom prst="rect">
            <a:avLst/>
          </a:prstGeom>
          <a:solidFill>
            <a:srgbClr val="15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7" name="矩形 26"/>
          <p:cNvSpPr/>
          <p:nvPr/>
        </p:nvSpPr>
        <p:spPr>
          <a:xfrm>
            <a:off x="918845" y="4425315"/>
            <a:ext cx="4667885" cy="2192020"/>
          </a:xfrm>
          <a:prstGeom prst="rect">
            <a:avLst/>
          </a:prstGeom>
          <a:solidFill>
            <a:srgbClr val="15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2" name="图片 11" descr="/Users/tiffany/Desktop/Hkbu/Research Proposal/会议摘要投稿/西班牙会议摘要/图片/WechatIMG4081.jpgWechatIMG4081"/>
          <p:cNvPicPr>
            <a:picLocks noChangeAspect="1"/>
          </p:cNvPicPr>
          <p:nvPr/>
        </p:nvPicPr>
        <p:blipFill>
          <a:blip r:embed="rId3"/>
          <a:srcRect l="27296" r="27296"/>
          <a:stretch>
            <a:fillRect/>
          </a:stretch>
        </p:blipFill>
        <p:spPr>
          <a:xfrm>
            <a:off x="8900160" y="2725420"/>
            <a:ext cx="2649855" cy="3891915"/>
          </a:xfrm>
          <a:prstGeom prst="rect">
            <a:avLst/>
          </a:prstGeom>
        </p:spPr>
      </p:pic>
      <p:grpSp>
        <p:nvGrpSpPr>
          <p:cNvPr id="13" name="组合 12"/>
          <p:cNvGrpSpPr/>
          <p:nvPr/>
        </p:nvGrpSpPr>
        <p:grpSpPr>
          <a:xfrm>
            <a:off x="5911850" y="3300730"/>
            <a:ext cx="2848610" cy="1625875"/>
            <a:chOff x="10363" y="4191"/>
            <a:chExt cx="4486" cy="2723"/>
          </a:xfrm>
        </p:grpSpPr>
        <p:sp>
          <p:nvSpPr>
            <p:cNvPr id="14" name="文本框 13"/>
            <p:cNvSpPr txBox="1"/>
            <p:nvPr/>
          </p:nvSpPr>
          <p:spPr>
            <a:xfrm>
              <a:off x="10611" y="4191"/>
              <a:ext cx="4238" cy="977"/>
            </a:xfrm>
            <a:prstGeom prst="rect">
              <a:avLst/>
            </a:prstGeom>
            <a:noFill/>
          </p:spPr>
          <p:txBody>
            <a:bodyPr wrap="square" rtlCol="0">
              <a:spAutoFit/>
            </a:bodyPr>
            <a:p>
              <a:pPr algn="r"/>
              <a:r>
                <a:rPr lang="en-US" altLang="zh-CN" sz="1600" b="1">
                  <a:solidFill>
                    <a:schemeClr val="bg1"/>
                  </a:solidFill>
                  <a:latin typeface="Kozuka Mincho Pr6N H" charset="-128"/>
                  <a:ea typeface="Kozuka Mincho Pr6N H" charset="-128"/>
                </a:rPr>
                <a:t>Director</a:t>
              </a:r>
              <a:endParaRPr lang="en-US" altLang="zh-CN" sz="1600" b="1">
                <a:solidFill>
                  <a:schemeClr val="bg1"/>
                </a:solidFill>
                <a:latin typeface="Kozuka Mincho Pr6N H" charset="-128"/>
                <a:ea typeface="Kozuka Mincho Pr6N H" charset="-128"/>
              </a:endParaRPr>
            </a:p>
            <a:p>
              <a:pPr algn="r"/>
              <a:r>
                <a:rPr lang="en-US" altLang="zh-CN" sz="1600" b="1">
                  <a:solidFill>
                    <a:schemeClr val="bg1"/>
                  </a:solidFill>
                  <a:latin typeface="Kozuka Mincho Pr6N H" charset="-128"/>
                  <a:ea typeface="Kozuka Mincho Pr6N H" charset="-128"/>
                </a:rPr>
                <a:t>- Mao Qichao</a:t>
              </a:r>
              <a:endParaRPr lang="en-US" altLang="zh-CN" sz="1600" b="1">
                <a:solidFill>
                  <a:schemeClr val="bg1"/>
                </a:solidFill>
                <a:latin typeface="Kozuka Mincho Pr6N H" charset="-128"/>
                <a:ea typeface="Kozuka Mincho Pr6N H" charset="-128"/>
              </a:endParaRPr>
            </a:p>
          </p:txBody>
        </p:sp>
        <p:sp>
          <p:nvSpPr>
            <p:cNvPr id="15" name="副标题 48"/>
            <p:cNvSpPr/>
            <p:nvPr>
              <p:custDataLst>
                <p:tags r:id="rId4"/>
              </p:custDataLst>
            </p:nvPr>
          </p:nvSpPr>
          <p:spPr>
            <a:xfrm>
              <a:off x="10363" y="5169"/>
              <a:ext cx="4486" cy="17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r">
                <a:lnSpc>
                  <a:spcPct val="150000"/>
                </a:lnSpc>
              </a:pPr>
              <a:r>
                <a:rPr lang="en-US" altLang="zh-CN" sz="1100">
                  <a:solidFill>
                    <a:schemeClr val="bg1"/>
                  </a:solidFill>
                  <a:latin typeface="Adobe Myungjo Std M" charset="-128"/>
                  <a:ea typeface="Adobe Myungjo Std M" charset="-128"/>
                  <a:cs typeface="+mn-lt"/>
                  <a:sym typeface="+mn-ea"/>
                </a:rPr>
                <a:t>"In real life, many of the women around me are exceptional. They embody beauty, kindness, and strength, while also possessing a lively and charming side. They remain calm and composed in challenging situations, with admirable poise and wisdom. These women around me are the ones who represent the image of Xiao Qian in my mind."</a:t>
              </a:r>
              <a:endParaRPr lang="en-US" altLang="zh-CN" sz="1100">
                <a:solidFill>
                  <a:schemeClr val="bg1"/>
                </a:solidFill>
                <a:latin typeface="Adobe Myungjo Std M" charset="-128"/>
                <a:ea typeface="Adobe Myungjo Std M" charset="-128"/>
                <a:cs typeface="+mn-lt"/>
                <a:sym typeface="+mn-ea"/>
              </a:endParaRPr>
            </a:p>
          </p:txBody>
        </p:sp>
      </p:grpSp>
      <p:grpSp>
        <p:nvGrpSpPr>
          <p:cNvPr id="23" name="组合 22"/>
          <p:cNvGrpSpPr/>
          <p:nvPr/>
        </p:nvGrpSpPr>
        <p:grpSpPr>
          <a:xfrm>
            <a:off x="3213735" y="4671060"/>
            <a:ext cx="2372995" cy="1691640"/>
            <a:chOff x="10675" y="4451"/>
            <a:chExt cx="3737" cy="2664"/>
          </a:xfrm>
        </p:grpSpPr>
        <p:sp>
          <p:nvSpPr>
            <p:cNvPr id="24" name="文本框 23"/>
            <p:cNvSpPr txBox="1"/>
            <p:nvPr/>
          </p:nvSpPr>
          <p:spPr>
            <a:xfrm>
              <a:off x="10675" y="4451"/>
              <a:ext cx="3674" cy="919"/>
            </a:xfrm>
            <a:prstGeom prst="rect">
              <a:avLst/>
            </a:prstGeom>
            <a:noFill/>
          </p:spPr>
          <p:txBody>
            <a:bodyPr wrap="square" rtlCol="0">
              <a:spAutoFit/>
            </a:bodyPr>
            <a:p>
              <a:pPr algn="r"/>
              <a:r>
                <a:rPr lang="en-US" altLang="zh-CN" sz="1600" b="1">
                  <a:solidFill>
                    <a:schemeClr val="bg1"/>
                  </a:solidFill>
                  <a:latin typeface="Kozuka Mincho Pr6N H" charset="-128"/>
                  <a:ea typeface="Kozuka Mincho Pr6N H" charset="-128"/>
                </a:rPr>
                <a:t>Screenwriter</a:t>
              </a:r>
              <a:endParaRPr lang="en-US" altLang="zh-CN" sz="1600" b="1">
                <a:solidFill>
                  <a:schemeClr val="bg1"/>
                </a:solidFill>
                <a:latin typeface="Kozuka Mincho Pr6N H" charset="-128"/>
                <a:ea typeface="Kozuka Mincho Pr6N H" charset="-128"/>
              </a:endParaRPr>
            </a:p>
            <a:p>
              <a:pPr algn="r"/>
              <a:r>
                <a:rPr lang="en-US" altLang="zh-CN" sz="1600" b="1">
                  <a:solidFill>
                    <a:schemeClr val="bg1"/>
                  </a:solidFill>
                  <a:latin typeface="Kozuka Mincho Pr6N H" charset="-128"/>
                  <a:ea typeface="Kozuka Mincho Pr6N H" charset="-128"/>
                </a:rPr>
                <a:t>- Cheng Zi</a:t>
              </a:r>
              <a:endParaRPr lang="en-US" altLang="zh-CN" sz="1600" b="1">
                <a:solidFill>
                  <a:schemeClr val="bg1"/>
                </a:solidFill>
                <a:latin typeface="Kozuka Mincho Pr6N H" charset="-128"/>
                <a:ea typeface="Kozuka Mincho Pr6N H" charset="-128"/>
              </a:endParaRPr>
            </a:p>
          </p:txBody>
        </p:sp>
        <p:sp>
          <p:nvSpPr>
            <p:cNvPr id="26" name="副标题 48"/>
            <p:cNvSpPr/>
            <p:nvPr>
              <p:custDataLst>
                <p:tags r:id="rId5"/>
              </p:custDataLst>
            </p:nvPr>
          </p:nvSpPr>
          <p:spPr>
            <a:xfrm>
              <a:off x="10923" y="5370"/>
              <a:ext cx="3489" cy="1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r">
                <a:lnSpc>
                  <a:spcPct val="150000"/>
                </a:lnSpc>
              </a:pPr>
              <a:r>
                <a:rPr lang="en-US" altLang="zh-CN" sz="1200">
                  <a:solidFill>
                    <a:schemeClr val="bg1"/>
                  </a:solidFill>
                  <a:latin typeface="Adobe Myungjo Std M" charset="-128"/>
                  <a:ea typeface="Adobe Myungjo Std M" charset="-128"/>
                  <a:cs typeface="+mn-lt"/>
                </a:rPr>
                <a:t>"I would be proud of Xiaoqian if she were my daughter."</a:t>
              </a:r>
              <a:endParaRPr lang="en-US" altLang="zh-CN" sz="1200">
                <a:solidFill>
                  <a:schemeClr val="bg1"/>
                </a:solidFill>
                <a:latin typeface="Adobe Myungjo Std M" charset="-128"/>
                <a:ea typeface="Adobe Myungjo Std M" charset="-128"/>
                <a:cs typeface="+mn-lt"/>
              </a:endParaRPr>
            </a:p>
          </p:txBody>
        </p:sp>
      </p:grpSp>
      <p:pic>
        <p:nvPicPr>
          <p:cNvPr id="16" name="图片 15" descr="/Users/tiffany/Desktop/Hkbu/Research Proposal/会议摘要投稿/西班牙会议摘要/图片/WechatIMG4082.jpgWechatIMG4082"/>
          <p:cNvPicPr>
            <a:picLocks noChangeAspect="1"/>
          </p:cNvPicPr>
          <p:nvPr/>
        </p:nvPicPr>
        <p:blipFill>
          <a:blip r:embed="rId6"/>
          <a:srcRect l="29725" t="16149" r="22664" b="1608"/>
          <a:stretch>
            <a:fillRect/>
          </a:stretch>
        </p:blipFill>
        <p:spPr>
          <a:xfrm>
            <a:off x="425450" y="2785110"/>
            <a:ext cx="3176270" cy="3832225"/>
          </a:xfrm>
          <a:prstGeom prst="rect">
            <a:avLst/>
          </a:prstGeom>
        </p:spPr>
      </p:pic>
      <p:sp>
        <p:nvSpPr>
          <p:cNvPr id="25" name="文本框 24"/>
          <p:cNvSpPr txBox="1"/>
          <p:nvPr/>
        </p:nvSpPr>
        <p:spPr>
          <a:xfrm>
            <a:off x="3442335" y="2348230"/>
            <a:ext cx="5318125" cy="1445260"/>
          </a:xfrm>
          <a:prstGeom prst="rect">
            <a:avLst/>
          </a:prstGeom>
          <a:noFill/>
          <a:effectLst/>
        </p:spPr>
        <p:txBody>
          <a:bodyPr wrap="square" rtlCol="0">
            <a:spAutoFit/>
          </a:bodyPr>
          <a:p>
            <a:pPr>
              <a:lnSpc>
                <a:spcPct val="100000"/>
              </a:lnSpc>
              <a:spcBef>
                <a:spcPts val="0"/>
              </a:spcBef>
              <a:spcAft>
                <a:spcPts val="0"/>
              </a:spcAft>
            </a:pPr>
            <a:r>
              <a:rPr lang="en-US" altLang="zh-CN" sz="4400" b="1">
                <a:solidFill>
                  <a:schemeClr val="bg1"/>
                </a:solidFill>
                <a:latin typeface="Kozuka Mincho Pr6N H" charset="-128"/>
                <a:ea typeface="Kozuka Mincho Pr6N H" charset="-128"/>
                <a:sym typeface="+mn-ea"/>
              </a:rPr>
              <a:t>Semi-structured </a:t>
            </a:r>
            <a:endParaRPr lang="en-US" altLang="zh-CN" sz="4400" b="1">
              <a:solidFill>
                <a:schemeClr val="bg1"/>
              </a:solidFill>
              <a:latin typeface="Kozuka Mincho Pr6N H" charset="-128"/>
              <a:ea typeface="Kozuka Mincho Pr6N H" charset="-128"/>
              <a:sym typeface="+mn-ea"/>
            </a:endParaRPr>
          </a:p>
          <a:p>
            <a:pPr>
              <a:lnSpc>
                <a:spcPct val="100000"/>
              </a:lnSpc>
              <a:spcBef>
                <a:spcPts val="0"/>
              </a:spcBef>
              <a:spcAft>
                <a:spcPts val="0"/>
              </a:spcAft>
            </a:pPr>
            <a:r>
              <a:rPr lang="en-US" altLang="zh-CN" sz="4400" b="1">
                <a:solidFill>
                  <a:schemeClr val="bg1"/>
                </a:solidFill>
                <a:latin typeface="Kozuka Mincho Pr6N H" charset="-128"/>
                <a:ea typeface="Kozuka Mincho Pr6N H" charset="-128"/>
                <a:sym typeface="+mn-ea"/>
              </a:rPr>
              <a:t>Interview</a:t>
            </a:r>
            <a:endParaRPr lang="en-US" altLang="zh-CN" sz="4400" b="1">
              <a:solidFill>
                <a:schemeClr val="bg1"/>
              </a:solidFill>
              <a:latin typeface="Kozuka Mincho Pr6N H" charset="-128"/>
              <a:ea typeface="Kozuka Mincho Pr6N H" charset="-128"/>
              <a:sym typeface="+mn-ea"/>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1"/>
              <a:srcRect t="9036"/>
              <a:stretch>
                <a:fillRect/>
              </a:stretch>
            </p:blipFill>
            <p:spPr>
              <a:xfrm flipH="1">
                <a:off x="4299" y="3"/>
                <a:ext cx="8952" cy="10182"/>
              </a:xfrm>
              <a:prstGeom prst="rect">
                <a:avLst/>
              </a:prstGeom>
            </p:spPr>
          </p:pic>
        </p:grpSp>
      </p:grpSp>
      <p:sp>
        <p:nvSpPr>
          <p:cNvPr id="32" name="矩形 31"/>
          <p:cNvSpPr/>
          <p:nvPr/>
        </p:nvSpPr>
        <p:spPr>
          <a:xfrm>
            <a:off x="570865" y="536575"/>
            <a:ext cx="11050905" cy="5702935"/>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 name="文本框 2"/>
          <p:cNvSpPr txBox="1"/>
          <p:nvPr>
            <p:custDataLst>
              <p:tags r:id="rId2"/>
            </p:custDataLst>
          </p:nvPr>
        </p:nvSpPr>
        <p:spPr>
          <a:xfrm>
            <a:off x="673735" y="0"/>
            <a:ext cx="5520690" cy="521970"/>
          </a:xfrm>
          <a:prstGeom prst="rect">
            <a:avLst/>
          </a:prstGeom>
          <a:noFill/>
        </p:spPr>
        <p:txBody>
          <a:bodyPr wrap="square" rtlCol="0">
            <a:spAutoFit/>
          </a:bodyPr>
          <a:p>
            <a:r>
              <a:rPr lang="en-US" altLang="zh-CN" sz="2800" b="1">
                <a:solidFill>
                  <a:schemeClr val="bg1"/>
                </a:solidFill>
                <a:latin typeface="Kozuka Mincho Pr6N B" charset="-128"/>
                <a:ea typeface="Kozuka Mincho Pr6N B" charset="-128"/>
                <a:cs typeface="Impact" panose="020B0806030902050204" charset="0"/>
                <a:sym typeface="+mn-ea"/>
              </a:rPr>
              <a:t>Research Method </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graphicFrame>
        <p:nvGraphicFramePr>
          <p:cNvPr id="10" name="表格 9"/>
          <p:cNvGraphicFramePr/>
          <p:nvPr>
            <p:custDataLst>
              <p:tags r:id="rId3"/>
            </p:custDataLst>
          </p:nvPr>
        </p:nvGraphicFramePr>
        <p:xfrm>
          <a:off x="1071245" y="805815"/>
          <a:ext cx="10055860" cy="4664075"/>
        </p:xfrm>
        <a:graphic>
          <a:graphicData uri="http://schemas.openxmlformats.org/drawingml/2006/table">
            <a:tbl>
              <a:tblPr/>
              <a:tblGrid>
                <a:gridCol w="643255"/>
                <a:gridCol w="1152525"/>
                <a:gridCol w="542290"/>
                <a:gridCol w="963295"/>
                <a:gridCol w="1305560"/>
                <a:gridCol w="2845435"/>
                <a:gridCol w="1665605"/>
                <a:gridCol w="937895"/>
              </a:tblGrid>
              <a:tr h="574675">
                <a:tc>
                  <a:txBody>
                    <a:bodyPr/>
                    <a:p>
                      <a:pPr indent="0" algn="ctr">
                        <a:buNone/>
                      </a:pPr>
                      <a:r>
                        <a:rPr lang="en-US" sz="1800" b="1">
                          <a:solidFill>
                            <a:schemeClr val="bg1"/>
                          </a:solidFill>
                          <a:latin typeface="宋体" charset="0"/>
                          <a:cs typeface="宋体" charset="0"/>
                        </a:rPr>
                        <a:t> </a:t>
                      </a:r>
                      <a:endParaRPr lang="en-US" altLang="en-US" sz="1800" b="1">
                        <a:solidFill>
                          <a:schemeClr val="bg1"/>
                        </a:solidFill>
                        <a:latin typeface="宋体" charset="0"/>
                        <a:ea typeface="宋体" charset="0"/>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Pseudonym</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Age</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Gender</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Province</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Viewing Motivation</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Occupation</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chemeClr val="bg1"/>
                          </a:solidFill>
                          <a:latin typeface="Calibri" panose="020F0302020204030204" charset="0"/>
                          <a:cs typeface="Calibri" panose="020F0302020204030204" charset="0"/>
                        </a:rPr>
                        <a:t>Date</a:t>
                      </a:r>
                      <a:endParaRPr lang="en-US" altLang="en-US" sz="1800" b="1">
                        <a:solidFill>
                          <a:schemeClr val="bg1"/>
                        </a:solidFill>
                        <a:latin typeface="Calibri" panose="020F0302020204030204" charset="0"/>
                        <a:ea typeface="Calibri" panose="020F0302020204030204" charset="0"/>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2330">
                <a:tc>
                  <a:txBody>
                    <a:bodyPr/>
                    <a:p>
                      <a:pPr indent="0" algn="ctr">
                        <a:buNone/>
                      </a:pPr>
                      <a:r>
                        <a:rPr lang="en-US" sz="1800" b="1">
                          <a:solidFill>
                            <a:schemeClr val="bg1"/>
                          </a:solidFill>
                          <a:latin typeface="+mn-ea"/>
                          <a:cs typeface="宋体" charset="0"/>
                        </a:rPr>
                        <a:t>1</a:t>
                      </a:r>
                      <a:endParaRPr lang="en-US" altLang="en-US" sz="1800" b="1">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Mei Xiayu</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22</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800" b="0">
                          <a:solidFill>
                            <a:schemeClr val="bg1"/>
                          </a:solidFill>
                          <a:latin typeface="+mn-ea"/>
                          <a:cs typeface="Calibri" panose="020F0302020204030204" charset="0"/>
                        </a:rPr>
                        <a:t>Female</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Shandong</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Exposure to polarized online discourse</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Senior undergraduate student</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800" b="0">
                          <a:solidFill>
                            <a:schemeClr val="bg1"/>
                          </a:solidFill>
                          <a:latin typeface="+mn-ea"/>
                          <a:cs typeface="宋体" charset="0"/>
                        </a:rPr>
                        <a:t>April 4</a:t>
                      </a:r>
                      <a:r>
                        <a:rPr lang="en-US" sz="1800" b="0" baseline="30000">
                          <a:solidFill>
                            <a:schemeClr val="bg1"/>
                          </a:solidFill>
                          <a:latin typeface="+mn-ea"/>
                          <a:cs typeface="宋体" charset="0"/>
                        </a:rPr>
                        <a:t>th</a:t>
                      </a:r>
                      <a:r>
                        <a:rPr lang="en-US" sz="1800" b="0">
                          <a:solidFill>
                            <a:schemeClr val="bg1"/>
                          </a:solidFill>
                          <a:latin typeface="+mn-ea"/>
                          <a:cs typeface="宋体" charset="0"/>
                        </a:rPr>
                        <a:t>2025</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3265">
                <a:tc>
                  <a:txBody>
                    <a:bodyPr/>
                    <a:p>
                      <a:pPr indent="0" algn="ctr">
                        <a:buNone/>
                      </a:pPr>
                      <a:r>
                        <a:rPr lang="en-US" sz="1800" b="1">
                          <a:solidFill>
                            <a:schemeClr val="bg1"/>
                          </a:solidFill>
                          <a:latin typeface="+mn-ea"/>
                          <a:cs typeface="宋体" charset="0"/>
                        </a:rPr>
                        <a:t>2</a:t>
                      </a:r>
                      <a:endParaRPr lang="en-US" altLang="en-US" sz="1800" b="1">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Chuan</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29</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0">
                          <a:solidFill>
                            <a:schemeClr val="bg1"/>
                          </a:solidFill>
                          <a:latin typeface="+mn-ea"/>
                          <a:cs typeface="Calibri" panose="020F0302020204030204" charset="0"/>
                        </a:rPr>
                        <a:t>Guangdong</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Recommendation from friends</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E-commerce operations</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574675">
                <a:tc>
                  <a:txBody>
                    <a:bodyPr/>
                    <a:p>
                      <a:pPr indent="0" algn="ctr">
                        <a:buNone/>
                      </a:pPr>
                      <a:r>
                        <a:rPr lang="en-US" sz="1800" b="1">
                          <a:solidFill>
                            <a:schemeClr val="bg1"/>
                          </a:solidFill>
                          <a:latin typeface="+mn-ea"/>
                          <a:cs typeface="宋体" charset="0"/>
                        </a:rPr>
                        <a:t>3</a:t>
                      </a:r>
                      <a:endParaRPr lang="en-US" altLang="en-US" sz="1800" b="1">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Ball</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28</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0">
                          <a:solidFill>
                            <a:schemeClr val="bg1"/>
                          </a:solidFill>
                          <a:latin typeface="+mn-ea"/>
                          <a:cs typeface="Calibri" panose="020F0302020204030204" charset="0"/>
                        </a:rPr>
                        <a:t>Anhui</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Interest in the male protagonist's voice actor</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Technical</a:t>
                      </a:r>
                      <a:r>
                        <a:rPr lang="en-US" sz="1800" b="0">
                          <a:solidFill>
                            <a:schemeClr val="bg1"/>
                          </a:solidFill>
                          <a:latin typeface="+mn-ea"/>
                          <a:cs typeface="Calibri" panose="020F0302020204030204" charset="0"/>
                        </a:rPr>
                        <a:t>specialist</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964565">
                <a:tc>
                  <a:txBody>
                    <a:bodyPr/>
                    <a:p>
                      <a:pPr indent="0" algn="ctr">
                        <a:buNone/>
                      </a:pPr>
                      <a:r>
                        <a:rPr lang="en-US" sz="1800" b="1">
                          <a:solidFill>
                            <a:schemeClr val="bg1"/>
                          </a:solidFill>
                          <a:latin typeface="+mn-ea"/>
                          <a:cs typeface="宋体" charset="0"/>
                        </a:rPr>
                        <a:t>4</a:t>
                      </a:r>
                      <a:endParaRPr lang="en-US" altLang="en-US" sz="1800" b="1">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Mango</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30</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800" b="0">
                          <a:solidFill>
                            <a:schemeClr val="bg1"/>
                          </a:solidFill>
                          <a:latin typeface="+mn-ea"/>
                          <a:cs typeface="Calibri" panose="020F0302020204030204" charset="0"/>
                        </a:rPr>
                        <a:t>Jiangsu</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Longstanding appreciation for the original story of Nie Xiaoqian</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Accountant</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964565">
                <a:tc>
                  <a:txBody>
                    <a:bodyPr/>
                    <a:p>
                      <a:pPr indent="0" algn="ctr">
                        <a:buNone/>
                      </a:pPr>
                      <a:r>
                        <a:rPr lang="en-US" sz="1800" b="1">
                          <a:solidFill>
                            <a:schemeClr val="bg1"/>
                          </a:solidFill>
                          <a:latin typeface="+mn-ea"/>
                          <a:cs typeface="宋体" charset="0"/>
                        </a:rPr>
                        <a:t>5</a:t>
                      </a:r>
                      <a:endParaRPr lang="en-US" altLang="en-US" sz="1800" b="1">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Lemon</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26</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800" b="0">
                          <a:solidFill>
                            <a:schemeClr val="bg1"/>
                          </a:solidFill>
                          <a:latin typeface="+mn-ea"/>
                          <a:cs typeface="Calibri" panose="020F0302020204030204" charset="0"/>
                        </a:rPr>
                        <a:t>Zhejiang</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宋体" charset="0"/>
                        </a:rPr>
                        <a:t>Appreciation of beautiful and outstanding women as protagonists</a:t>
                      </a:r>
                      <a:endParaRPr lang="en-US" altLang="en-US" sz="1800" b="0">
                        <a:solidFill>
                          <a:schemeClr val="bg1"/>
                        </a:solidFill>
                        <a:latin typeface="+mn-ea"/>
                        <a:cs typeface="宋体"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bg1"/>
                          </a:solidFill>
                          <a:latin typeface="+mn-ea"/>
                          <a:cs typeface="Calibri" panose="020F0302020204030204" charset="0"/>
                        </a:rPr>
                        <a:t>Phd student</a:t>
                      </a:r>
                      <a:endParaRPr lang="en-US" altLang="en-US" sz="1800" b="0">
                        <a:solidFill>
                          <a:schemeClr val="bg1"/>
                        </a:solidFill>
                        <a:latin typeface="+mn-ea"/>
                        <a:cs typeface="Calibri" panose="020F03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
        <p:nvSpPr>
          <p:cNvPr id="12" name="文本框 11"/>
          <p:cNvSpPr txBox="1"/>
          <p:nvPr/>
        </p:nvSpPr>
        <p:spPr>
          <a:xfrm>
            <a:off x="2038985" y="5469890"/>
            <a:ext cx="7787005" cy="1002030"/>
          </a:xfrm>
          <a:prstGeom prst="rect">
            <a:avLst/>
          </a:prstGeom>
          <a:noFill/>
          <a:ln w="9525">
            <a:noFill/>
          </a:ln>
        </p:spPr>
        <p:txBody>
          <a:bodyPr>
            <a:noAutofit/>
          </a:bodyPr>
          <a:p>
            <a:pPr marL="0" indent="0" algn="ctr"/>
            <a:r>
              <a:rPr lang="en-US" sz="3200" b="1" i="1">
                <a:solidFill>
                  <a:schemeClr val="bg1"/>
                </a:solidFill>
                <a:latin typeface="Calibri" panose="020F0302020204030204" charset="0"/>
                <a:cs typeface="宋体" charset="0"/>
              </a:rPr>
              <a:t>Figure. Focus Group Participant Overview</a:t>
            </a:r>
            <a:endParaRPr lang="en-US" altLang="en-US" sz="3200" b="1" i="1">
              <a:solidFill>
                <a:schemeClr val="bg1"/>
              </a:solidFill>
              <a:latin typeface="Calibri" panose="020F0302020204030204" charset="0"/>
              <a:cs typeface="宋体" charset="0"/>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1"/>
              <a:srcRect t="9036"/>
              <a:stretch>
                <a:fillRect/>
              </a:stretch>
            </p:blipFill>
            <p:spPr>
              <a:xfrm flipH="1">
                <a:off x="4299" y="3"/>
                <a:ext cx="8952" cy="10182"/>
              </a:xfrm>
              <a:prstGeom prst="rect">
                <a:avLst/>
              </a:prstGeom>
            </p:spPr>
          </p:pic>
        </p:grpSp>
      </p:grpSp>
      <p:sp>
        <p:nvSpPr>
          <p:cNvPr id="32" name="矩形 31"/>
          <p:cNvSpPr/>
          <p:nvPr/>
        </p:nvSpPr>
        <p:spPr>
          <a:xfrm>
            <a:off x="321310" y="610235"/>
            <a:ext cx="11699240" cy="6127750"/>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 name="文本框 4"/>
          <p:cNvSpPr txBox="1"/>
          <p:nvPr/>
        </p:nvSpPr>
        <p:spPr>
          <a:xfrm>
            <a:off x="687705" y="1905"/>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Analysis and Finding</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sp>
        <p:nvSpPr>
          <p:cNvPr id="6" name="矩形 5"/>
          <p:cNvSpPr/>
          <p:nvPr/>
        </p:nvSpPr>
        <p:spPr>
          <a:xfrm>
            <a:off x="321310" y="610235"/>
            <a:ext cx="11699240" cy="3616960"/>
          </a:xfrm>
          <a:prstGeom prst="rect">
            <a:avLst/>
          </a:prstGeom>
          <a:solidFill>
            <a:srgbClr val="15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文本框 18"/>
          <p:cNvSpPr txBox="1"/>
          <p:nvPr/>
        </p:nvSpPr>
        <p:spPr>
          <a:xfrm>
            <a:off x="4262755" y="4313555"/>
            <a:ext cx="2992755" cy="829310"/>
          </a:xfrm>
          <a:prstGeom prst="rect">
            <a:avLst/>
          </a:prstGeom>
          <a:noFill/>
        </p:spPr>
        <p:txBody>
          <a:bodyPr wrap="square" rtlCol="0">
            <a:noAutofit/>
          </a:bodyPr>
          <a:p>
            <a:pPr algn="l"/>
            <a:r>
              <a:rPr lang="en-US" altLang="zh-CN" sz="1600" b="1">
                <a:solidFill>
                  <a:schemeClr val="bg1"/>
                </a:solidFill>
                <a:latin typeface="Kozuka Mincho Pr6N H" charset="-128"/>
                <a:ea typeface="Kozuka Mincho Pr6N H" charset="-128"/>
              </a:rPr>
              <a:t>KOL Face (</a:t>
            </a:r>
            <a:r>
              <a:rPr lang="zh-CN" altLang="en-US" sz="1600" b="1">
                <a:solidFill>
                  <a:schemeClr val="bg1"/>
                </a:solidFill>
                <a:latin typeface="Kozuka Mincho Pr6N H" charset="-128"/>
                <a:ea typeface="Kozuka Mincho Pr6N H" charset="-128"/>
              </a:rPr>
              <a:t>网红脸）</a:t>
            </a:r>
            <a:endParaRPr lang="zh-CN" altLang="en-US" sz="1600" b="1">
              <a:solidFill>
                <a:schemeClr val="bg1"/>
              </a:solidFill>
              <a:latin typeface="Kozuka Mincho Pr6N H" charset="-128"/>
              <a:ea typeface="Kozuka Mincho Pr6N H" charset="-128"/>
            </a:endParaRPr>
          </a:p>
          <a:p>
            <a:pPr algn="l"/>
            <a:r>
              <a:rPr lang="en-US" altLang="zh-CN" sz="1600" b="1">
                <a:solidFill>
                  <a:schemeClr val="bg1"/>
                </a:solidFill>
                <a:latin typeface="Kozuka Mincho Pr6N H" charset="-128"/>
                <a:ea typeface="Kozuka Mincho Pr6N H" charset="-128"/>
              </a:rPr>
              <a:t>under </a:t>
            </a:r>
            <a:r>
              <a:rPr lang="en-US" altLang="zh-CN" sz="1600" b="1">
                <a:solidFill>
                  <a:schemeClr val="bg1"/>
                </a:solidFill>
                <a:latin typeface="Kozuka Mincho Pr6N H" charset="-128"/>
                <a:ea typeface="Kozuka Mincho Pr6N H" charset="-128"/>
              </a:rPr>
              <a:t>the male gaze in Chinese Conext</a:t>
            </a:r>
            <a:endParaRPr lang="en-US" altLang="zh-CN" sz="1600" b="1">
              <a:solidFill>
                <a:schemeClr val="bg1"/>
              </a:solidFill>
              <a:latin typeface="Kozuka Mincho Pr6N H" charset="-128"/>
              <a:ea typeface="Kozuka Mincho Pr6N H" charset="-128"/>
            </a:endParaRPr>
          </a:p>
        </p:txBody>
      </p:sp>
      <p:sp>
        <p:nvSpPr>
          <p:cNvPr id="16" name="矩形 15"/>
          <p:cNvSpPr/>
          <p:nvPr>
            <p:custDataLst>
              <p:tags r:id="rId2"/>
            </p:custDataLst>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文本框 13"/>
          <p:cNvSpPr txBox="1"/>
          <p:nvPr/>
        </p:nvSpPr>
        <p:spPr>
          <a:xfrm>
            <a:off x="482600" y="3429000"/>
            <a:ext cx="3428365" cy="670560"/>
          </a:xfrm>
          <a:prstGeom prst="rect">
            <a:avLst/>
          </a:prstGeom>
          <a:noFill/>
        </p:spPr>
        <p:txBody>
          <a:bodyPr wrap="square" rtlCol="0">
            <a:noAutofit/>
          </a:bodyPr>
          <a:p>
            <a:pPr algn="l"/>
            <a:r>
              <a:rPr lang="en-US" altLang="zh-CN" sz="1600" b="1">
                <a:solidFill>
                  <a:schemeClr val="bg1"/>
                </a:solidFill>
                <a:latin typeface="Kozuka Mincho Pr6N H" charset="-128"/>
                <a:ea typeface="Kozuka Mincho Pr6N H" charset="-128"/>
                <a:sym typeface="+mn-ea"/>
              </a:rPr>
              <a:t>White snake in </a:t>
            </a:r>
            <a:endParaRPr lang="en-US" altLang="zh-CN" sz="1600" b="1">
              <a:solidFill>
                <a:schemeClr val="bg1"/>
              </a:solidFill>
              <a:latin typeface="Kozuka Mincho Pr6N H" charset="-128"/>
              <a:ea typeface="Kozuka Mincho Pr6N H" charset="-128"/>
              <a:sym typeface="+mn-ea"/>
            </a:endParaRPr>
          </a:p>
          <a:p>
            <a:pPr algn="l"/>
            <a:r>
              <a:rPr lang="en-US" altLang="zh-CN" sz="1600" b="1" i="1">
                <a:solidFill>
                  <a:schemeClr val="bg1"/>
                </a:solidFill>
                <a:latin typeface="Kozuka Mincho Pr6N H" charset="-128"/>
                <a:ea typeface="Kozuka Mincho Pr6N H" charset="-128"/>
                <a:sym typeface="+mn-ea"/>
              </a:rPr>
              <a:t>White Snake </a:t>
            </a:r>
            <a:r>
              <a:rPr lang="en-US" altLang="zh-CN" sz="1600" b="1">
                <a:solidFill>
                  <a:schemeClr val="bg1"/>
                </a:solidFill>
                <a:latin typeface="Kozuka Mincho Pr6N H" charset="-128"/>
                <a:ea typeface="Kozuka Mincho Pr6N H" charset="-128"/>
                <a:sym typeface="+mn-ea"/>
              </a:rPr>
              <a:t>(2019)</a:t>
            </a:r>
            <a:endParaRPr lang="en-US" altLang="zh-CN" sz="1600" b="1">
              <a:solidFill>
                <a:schemeClr val="bg1"/>
              </a:solidFill>
              <a:latin typeface="Kozuka Mincho Pr6N H" charset="-128"/>
              <a:ea typeface="Kozuka Mincho Pr6N H" charset="-128"/>
            </a:endParaRPr>
          </a:p>
        </p:txBody>
      </p:sp>
      <p:sp>
        <p:nvSpPr>
          <p:cNvPr id="10" name="文本框 9"/>
          <p:cNvSpPr txBox="1"/>
          <p:nvPr>
            <p:custDataLst>
              <p:tags r:id="rId3"/>
            </p:custDataLst>
          </p:nvPr>
        </p:nvSpPr>
        <p:spPr>
          <a:xfrm>
            <a:off x="8445500" y="3192145"/>
            <a:ext cx="3428365" cy="670560"/>
          </a:xfrm>
          <a:prstGeom prst="rect">
            <a:avLst/>
          </a:prstGeom>
          <a:noFill/>
        </p:spPr>
        <p:txBody>
          <a:bodyPr wrap="square" rtlCol="0">
            <a:noAutofit/>
          </a:bodyPr>
          <a:p>
            <a:pPr algn="l"/>
            <a:r>
              <a:rPr lang="en-US" altLang="zh-CN" sz="1600" b="1">
                <a:solidFill>
                  <a:schemeClr val="bg1"/>
                </a:solidFill>
                <a:latin typeface="Kozuka Mincho Pr6N H" charset="-128"/>
                <a:ea typeface="Kozuka Mincho Pr6N H" charset="-128"/>
                <a:sym typeface="+mn-ea"/>
              </a:rPr>
              <a:t>Xiaoqian in </a:t>
            </a:r>
            <a:endParaRPr lang="en-US" altLang="zh-CN" sz="1600" b="1">
              <a:solidFill>
                <a:schemeClr val="bg1"/>
              </a:solidFill>
              <a:latin typeface="Kozuka Mincho Pr6N H" charset="-128"/>
              <a:ea typeface="Kozuka Mincho Pr6N H" charset="-128"/>
              <a:sym typeface="+mn-ea"/>
            </a:endParaRPr>
          </a:p>
          <a:p>
            <a:pPr algn="l"/>
            <a:r>
              <a:rPr lang="en-US" altLang="zh-CN" sz="1600" b="1" i="1">
                <a:solidFill>
                  <a:schemeClr val="bg1"/>
                </a:solidFill>
                <a:latin typeface="Kozuka Mincho Pr6N H" charset="-128"/>
                <a:ea typeface="Kozuka Mincho Pr6N H" charset="-128"/>
                <a:sym typeface="+mn-ea"/>
              </a:rPr>
              <a:t>Nie Xiaoqian </a:t>
            </a:r>
            <a:r>
              <a:rPr lang="en-US" altLang="zh-CN" sz="1600" b="1">
                <a:solidFill>
                  <a:schemeClr val="bg1"/>
                </a:solidFill>
                <a:latin typeface="Kozuka Mincho Pr6N H" charset="-128"/>
                <a:ea typeface="Kozuka Mincho Pr6N H" charset="-128"/>
                <a:sym typeface="+mn-ea"/>
              </a:rPr>
              <a:t>(2019)</a:t>
            </a:r>
            <a:endParaRPr lang="en-US" altLang="zh-CN" sz="1600" b="1">
              <a:solidFill>
                <a:schemeClr val="bg1"/>
              </a:solidFill>
              <a:latin typeface="Kozuka Mincho Pr6N H" charset="-128"/>
              <a:ea typeface="Kozuka Mincho Pr6N H" charset="-128"/>
            </a:endParaRPr>
          </a:p>
        </p:txBody>
      </p:sp>
      <p:pic>
        <p:nvPicPr>
          <p:cNvPr id="12" name="图片 11"/>
          <p:cNvPicPr>
            <a:picLocks noChangeAspect="1"/>
          </p:cNvPicPr>
          <p:nvPr>
            <p:custDataLst>
              <p:tags r:id="rId4"/>
            </p:custDataLst>
          </p:nvPr>
        </p:nvPicPr>
        <p:blipFill>
          <a:blip r:embed="rId5"/>
          <a:srcRect l="7140" t="2261" r="2686" b="2761"/>
          <a:stretch>
            <a:fillRect/>
          </a:stretch>
        </p:blipFill>
        <p:spPr>
          <a:xfrm>
            <a:off x="3888105" y="521335"/>
            <a:ext cx="3769360" cy="3602355"/>
          </a:xfrm>
          <a:prstGeom prst="rect">
            <a:avLst/>
          </a:prstGeom>
        </p:spPr>
      </p:pic>
      <p:pic>
        <p:nvPicPr>
          <p:cNvPr id="9" name="图片 8"/>
          <p:cNvPicPr>
            <a:picLocks noChangeAspect="1"/>
          </p:cNvPicPr>
          <p:nvPr>
            <p:custDataLst>
              <p:tags r:id="rId6"/>
            </p:custDataLst>
          </p:nvPr>
        </p:nvPicPr>
        <p:blipFill>
          <a:blip r:embed="rId7"/>
          <a:srcRect l="18714" r="15474"/>
          <a:stretch>
            <a:fillRect/>
          </a:stretch>
        </p:blipFill>
        <p:spPr>
          <a:xfrm>
            <a:off x="572135" y="4338320"/>
            <a:ext cx="3429000" cy="2182495"/>
          </a:xfrm>
          <a:prstGeom prst="rect">
            <a:avLst/>
          </a:prstGeom>
        </p:spPr>
      </p:pic>
      <p:pic>
        <p:nvPicPr>
          <p:cNvPr id="18" name="图片 18"/>
          <p:cNvPicPr>
            <a:picLocks noChangeAspect="1"/>
          </p:cNvPicPr>
          <p:nvPr>
            <p:custDataLst>
              <p:tags r:id="rId8"/>
            </p:custDataLst>
          </p:nvPr>
        </p:nvPicPr>
        <p:blipFill>
          <a:blip r:embed="rId9"/>
          <a:srcRect l="15648" r="15345"/>
          <a:stretch>
            <a:fillRect/>
          </a:stretch>
        </p:blipFill>
        <p:spPr>
          <a:xfrm>
            <a:off x="7782560" y="4227195"/>
            <a:ext cx="4091305" cy="2454910"/>
          </a:xfrm>
          <a:prstGeom prst="rect">
            <a:avLst/>
          </a:prstGeom>
          <a:noFill/>
          <a:ln>
            <a:noFill/>
          </a:ln>
        </p:spPr>
      </p:pic>
    </p:spTree>
    <p:custDataLst>
      <p:tags r:id="rId1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1"/>
              <a:srcRect t="9036"/>
              <a:stretch>
                <a:fillRect/>
              </a:stretch>
            </p:blipFill>
            <p:spPr>
              <a:xfrm flipH="1">
                <a:off x="4299" y="3"/>
                <a:ext cx="8952" cy="10182"/>
              </a:xfrm>
              <a:prstGeom prst="rect">
                <a:avLst/>
              </a:prstGeom>
            </p:spPr>
          </p:pic>
        </p:grpSp>
      </p:grpSp>
      <p:sp>
        <p:nvSpPr>
          <p:cNvPr id="32" name="矩形 31"/>
          <p:cNvSpPr/>
          <p:nvPr/>
        </p:nvSpPr>
        <p:spPr>
          <a:xfrm>
            <a:off x="321310" y="610235"/>
            <a:ext cx="11699240" cy="6127750"/>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 name="文本框 4"/>
          <p:cNvSpPr txBox="1"/>
          <p:nvPr/>
        </p:nvSpPr>
        <p:spPr>
          <a:xfrm>
            <a:off x="687705" y="1905"/>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Analysis and Finding</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sp>
        <p:nvSpPr>
          <p:cNvPr id="6" name="矩形 5"/>
          <p:cNvSpPr/>
          <p:nvPr/>
        </p:nvSpPr>
        <p:spPr>
          <a:xfrm>
            <a:off x="321310" y="610235"/>
            <a:ext cx="11699240" cy="3616960"/>
          </a:xfrm>
          <a:prstGeom prst="rect">
            <a:avLst/>
          </a:prstGeom>
          <a:solidFill>
            <a:srgbClr val="15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descr="/Users/tiffany/Desktop/截屏2025-05-29 14.14.23.png截屏2025-05-29 14.14.23"/>
          <p:cNvPicPr>
            <a:picLocks noChangeAspect="1"/>
          </p:cNvPicPr>
          <p:nvPr/>
        </p:nvPicPr>
        <p:blipFill>
          <a:blip r:embed="rId2"/>
          <a:srcRect l="32008" t="324" r="22070" b="-324"/>
          <a:stretch>
            <a:fillRect/>
          </a:stretch>
        </p:blipFill>
        <p:spPr>
          <a:xfrm>
            <a:off x="798830" y="978535"/>
            <a:ext cx="2898775" cy="3916045"/>
          </a:xfrm>
          <a:prstGeom prst="rect">
            <a:avLst/>
          </a:prstGeom>
        </p:spPr>
      </p:pic>
      <p:pic>
        <p:nvPicPr>
          <p:cNvPr id="3" name="图片 2" descr="/Users/tiffany/Desktop/WechatIMG4121.jpgWechatIMG4121"/>
          <p:cNvPicPr>
            <a:picLocks noChangeAspect="1"/>
          </p:cNvPicPr>
          <p:nvPr/>
        </p:nvPicPr>
        <p:blipFill>
          <a:blip r:embed="rId3"/>
          <a:srcRect l="25900" r="25900"/>
          <a:stretch>
            <a:fillRect/>
          </a:stretch>
        </p:blipFill>
        <p:spPr>
          <a:xfrm>
            <a:off x="4287520" y="672465"/>
            <a:ext cx="2919095" cy="4514850"/>
          </a:xfrm>
          <a:prstGeom prst="rect">
            <a:avLst/>
          </a:prstGeom>
          <a:effectLst>
            <a:outerShdw blurRad="63500" sx="102000" sy="102000" algn="ctr" rotWithShape="0">
              <a:prstClr val="black">
                <a:alpha val="40000"/>
              </a:prstClr>
            </a:outerShdw>
          </a:effectLst>
        </p:spPr>
      </p:pic>
      <p:pic>
        <p:nvPicPr>
          <p:cNvPr id="4" name="图片 3" descr="/Users/tiffany/Desktop/WechatIMG4122.jpgWechatIMG4122"/>
          <p:cNvPicPr>
            <a:picLocks noChangeAspect="1"/>
          </p:cNvPicPr>
          <p:nvPr/>
        </p:nvPicPr>
        <p:blipFill>
          <a:blip r:embed="rId4"/>
          <a:srcRect l="136" t="-305" r="3512" b="305"/>
          <a:stretch>
            <a:fillRect/>
          </a:stretch>
        </p:blipFill>
        <p:spPr>
          <a:xfrm>
            <a:off x="7796530" y="864870"/>
            <a:ext cx="2863215" cy="4161155"/>
          </a:xfrm>
          <a:prstGeom prst="rect">
            <a:avLst/>
          </a:prstGeom>
        </p:spPr>
      </p:pic>
      <p:sp>
        <p:nvSpPr>
          <p:cNvPr id="8" name="文本框 7"/>
          <p:cNvSpPr txBox="1"/>
          <p:nvPr/>
        </p:nvSpPr>
        <p:spPr>
          <a:xfrm>
            <a:off x="7642860" y="5026025"/>
            <a:ext cx="4637405" cy="583565"/>
          </a:xfrm>
          <a:prstGeom prst="rect">
            <a:avLst/>
          </a:prstGeom>
          <a:noFill/>
        </p:spPr>
        <p:txBody>
          <a:bodyPr wrap="square" rtlCol="0">
            <a:spAutoFit/>
          </a:bodyPr>
          <a:p>
            <a:pPr algn="l"/>
            <a:r>
              <a:rPr lang="en-US" altLang="zh-CN" sz="1600" b="1">
                <a:solidFill>
                  <a:schemeClr val="bg1"/>
                </a:solidFill>
                <a:latin typeface="Kozuka Mincho Pr6N H" charset="-128"/>
                <a:ea typeface="Kozuka Mincho Pr6N H" charset="-128"/>
                <a:sym typeface="+mn-ea"/>
              </a:rPr>
              <a:t>Granny as an youthful enchantress</a:t>
            </a:r>
            <a:endParaRPr lang="en-US" altLang="zh-CN" sz="1600" b="1">
              <a:solidFill>
                <a:schemeClr val="bg1"/>
              </a:solidFill>
              <a:latin typeface="Kozuka Mincho Pr6N H" charset="-128"/>
              <a:ea typeface="Kozuka Mincho Pr6N H" charset="-128"/>
              <a:sym typeface="+mn-ea"/>
            </a:endParaRPr>
          </a:p>
          <a:p>
            <a:pPr algn="l"/>
            <a:r>
              <a:rPr lang="en-US" altLang="zh-CN" sz="1600" b="1">
                <a:solidFill>
                  <a:schemeClr val="bg1"/>
                </a:solidFill>
                <a:latin typeface="Kozuka Mincho Pr6N H" charset="-128"/>
                <a:ea typeface="Kozuka Mincho Pr6N H" charset="-128"/>
                <a:sym typeface="+mn-ea"/>
              </a:rPr>
              <a:t>in </a:t>
            </a:r>
            <a:r>
              <a:rPr lang="en-US" altLang="zh-CN" sz="1600" b="1" i="1">
                <a:solidFill>
                  <a:schemeClr val="bg1"/>
                </a:solidFill>
                <a:latin typeface="Kozuka Mincho Pr6N H" charset="-128"/>
                <a:ea typeface="Kozuka Mincho Pr6N H" charset="-128"/>
                <a:sym typeface="+mn-ea"/>
              </a:rPr>
              <a:t>Nie Xiaoqian</a:t>
            </a:r>
            <a:r>
              <a:rPr lang="en-US" altLang="zh-CN" sz="1600" b="1">
                <a:solidFill>
                  <a:schemeClr val="bg1"/>
                </a:solidFill>
                <a:latin typeface="Kozuka Mincho Pr6N H" charset="-128"/>
                <a:ea typeface="Kozuka Mincho Pr6N H" charset="-128"/>
                <a:sym typeface="+mn-ea"/>
              </a:rPr>
              <a:t> (2024)</a:t>
            </a:r>
            <a:endParaRPr lang="en-US" altLang="zh-CN" sz="1600" b="1">
              <a:solidFill>
                <a:schemeClr val="bg1"/>
              </a:solidFill>
              <a:latin typeface="Kozuka Mincho Pr6N H" charset="-128"/>
              <a:ea typeface="Kozuka Mincho Pr6N H" charset="-128"/>
            </a:endParaRPr>
          </a:p>
        </p:txBody>
      </p:sp>
      <p:sp>
        <p:nvSpPr>
          <p:cNvPr id="19" name="文本框 18"/>
          <p:cNvSpPr txBox="1"/>
          <p:nvPr/>
        </p:nvSpPr>
        <p:spPr>
          <a:xfrm>
            <a:off x="4587875" y="5368290"/>
            <a:ext cx="2696210" cy="583565"/>
          </a:xfrm>
          <a:prstGeom prst="rect">
            <a:avLst/>
          </a:prstGeom>
          <a:noFill/>
        </p:spPr>
        <p:txBody>
          <a:bodyPr wrap="square" rtlCol="0">
            <a:spAutoFit/>
          </a:bodyPr>
          <a:p>
            <a:pPr algn="l"/>
            <a:r>
              <a:rPr lang="en-US" altLang="zh-CN" sz="1600" b="1">
                <a:solidFill>
                  <a:schemeClr val="bg1"/>
                </a:solidFill>
                <a:latin typeface="Kozuka Mincho Pr6N H" charset="-128"/>
                <a:ea typeface="Kozuka Mincho Pr6N H" charset="-128"/>
              </a:rPr>
              <a:t>Evil Queen </a:t>
            </a:r>
            <a:endParaRPr lang="en-US" altLang="zh-CN" sz="1600" b="1">
              <a:solidFill>
                <a:schemeClr val="bg1"/>
              </a:solidFill>
              <a:latin typeface="Kozuka Mincho Pr6N H" charset="-128"/>
              <a:ea typeface="Kozuka Mincho Pr6N H" charset="-128"/>
            </a:endParaRPr>
          </a:p>
          <a:p>
            <a:pPr algn="l"/>
            <a:r>
              <a:rPr lang="en-US" altLang="zh-CN" sz="1600" b="1">
                <a:solidFill>
                  <a:schemeClr val="bg1"/>
                </a:solidFill>
                <a:latin typeface="Kozuka Mincho Pr6N H" charset="-128"/>
                <a:ea typeface="Kozuka Mincho Pr6N H" charset="-128"/>
              </a:rPr>
              <a:t>in </a:t>
            </a:r>
            <a:r>
              <a:rPr lang="en-US" altLang="zh-CN" sz="1600" b="1" i="1">
                <a:solidFill>
                  <a:schemeClr val="bg1"/>
                </a:solidFill>
                <a:latin typeface="Kozuka Mincho Pr6N H" charset="-128"/>
                <a:ea typeface="Kozuka Mincho Pr6N H" charset="-128"/>
              </a:rPr>
              <a:t>Snow White </a:t>
            </a:r>
            <a:endParaRPr lang="en-US" altLang="zh-CN" sz="1600" b="1">
              <a:solidFill>
                <a:schemeClr val="bg1"/>
              </a:solidFill>
              <a:latin typeface="Kozuka Mincho Pr6N H" charset="-128"/>
              <a:ea typeface="Kozuka Mincho Pr6N H" charset="-128"/>
            </a:endParaRPr>
          </a:p>
        </p:txBody>
      </p:sp>
      <p:sp>
        <p:nvSpPr>
          <p:cNvPr id="16" name="矩形 15"/>
          <p:cNvSpPr/>
          <p:nvPr>
            <p:custDataLst>
              <p:tags r:id="rId5"/>
            </p:custDataLst>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文本框 13"/>
          <p:cNvSpPr txBox="1"/>
          <p:nvPr/>
        </p:nvSpPr>
        <p:spPr>
          <a:xfrm>
            <a:off x="784860" y="4894580"/>
            <a:ext cx="2696210" cy="829945"/>
          </a:xfrm>
          <a:prstGeom prst="rect">
            <a:avLst/>
          </a:prstGeom>
          <a:noFill/>
        </p:spPr>
        <p:txBody>
          <a:bodyPr wrap="square" rtlCol="0">
            <a:spAutoFit/>
          </a:bodyPr>
          <a:p>
            <a:pPr algn="l"/>
            <a:r>
              <a:rPr lang="en-US" altLang="zh-CN" sz="1600" b="1">
                <a:solidFill>
                  <a:schemeClr val="bg1"/>
                </a:solidFill>
                <a:latin typeface="Kozuka Mincho Pr6N H" charset="-128"/>
                <a:ea typeface="Kozuka Mincho Pr6N H" charset="-128"/>
                <a:sym typeface="+mn-ea"/>
              </a:rPr>
              <a:t>Granny as an aged guardian</a:t>
            </a:r>
            <a:endParaRPr lang="en-US" altLang="zh-CN" sz="1600" b="1">
              <a:solidFill>
                <a:schemeClr val="bg1"/>
              </a:solidFill>
              <a:latin typeface="Kozuka Mincho Pr6N H" charset="-128"/>
              <a:ea typeface="Kozuka Mincho Pr6N H" charset="-128"/>
              <a:sym typeface="+mn-ea"/>
            </a:endParaRPr>
          </a:p>
          <a:p>
            <a:pPr algn="l"/>
            <a:r>
              <a:rPr lang="en-US" altLang="zh-CN" sz="1600" b="1">
                <a:solidFill>
                  <a:schemeClr val="bg1"/>
                </a:solidFill>
                <a:latin typeface="Kozuka Mincho Pr6N H" charset="-128"/>
                <a:ea typeface="Kozuka Mincho Pr6N H" charset="-128"/>
                <a:sym typeface="+mn-ea"/>
              </a:rPr>
              <a:t>in </a:t>
            </a:r>
            <a:r>
              <a:rPr lang="en-US" altLang="zh-CN" sz="1600" b="1" i="1">
                <a:solidFill>
                  <a:schemeClr val="bg1"/>
                </a:solidFill>
                <a:latin typeface="Kozuka Mincho Pr6N H" charset="-128"/>
                <a:ea typeface="Kozuka Mincho Pr6N H" charset="-128"/>
                <a:sym typeface="+mn-ea"/>
              </a:rPr>
              <a:t>Nie Xiaoqian</a:t>
            </a:r>
            <a:r>
              <a:rPr lang="en-US" altLang="zh-CN" sz="1600" b="1">
                <a:solidFill>
                  <a:schemeClr val="bg1"/>
                </a:solidFill>
                <a:latin typeface="Kozuka Mincho Pr6N H" charset="-128"/>
                <a:ea typeface="Kozuka Mincho Pr6N H" charset="-128"/>
                <a:sym typeface="+mn-ea"/>
              </a:rPr>
              <a:t> (2024)</a:t>
            </a:r>
            <a:endParaRPr lang="en-US" altLang="zh-CN" sz="1600" b="1">
              <a:solidFill>
                <a:schemeClr val="bg1"/>
              </a:solidFill>
              <a:latin typeface="Kozuka Mincho Pr6N H" charset="-128"/>
              <a:ea typeface="Kozuka Mincho Pr6N H" charset="-128"/>
            </a:endParaRPr>
          </a:p>
        </p:txBody>
      </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1"/>
              <a:srcRect t="9036"/>
              <a:stretch>
                <a:fillRect/>
              </a:stretch>
            </p:blipFill>
            <p:spPr>
              <a:xfrm flipH="1">
                <a:off x="4299" y="3"/>
                <a:ext cx="8952" cy="10182"/>
              </a:xfrm>
              <a:prstGeom prst="rect">
                <a:avLst/>
              </a:prstGeom>
            </p:spPr>
          </p:pic>
        </p:grpSp>
      </p:grpSp>
      <p:sp>
        <p:nvSpPr>
          <p:cNvPr id="32" name="矩形 31"/>
          <p:cNvSpPr/>
          <p:nvPr/>
        </p:nvSpPr>
        <p:spPr>
          <a:xfrm>
            <a:off x="570865" y="536575"/>
            <a:ext cx="11050905" cy="5702935"/>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0" name="图片 15"/>
          <p:cNvPicPr>
            <a:picLocks noChangeAspect="1"/>
          </p:cNvPicPr>
          <p:nvPr>
            <p:custDataLst>
              <p:tags r:id="rId2"/>
            </p:custDataLst>
          </p:nvPr>
        </p:nvPicPr>
        <p:blipFill>
          <a:blip r:embed="rId3"/>
          <a:srcRect l="10243" r="16818"/>
          <a:stretch>
            <a:fillRect/>
          </a:stretch>
        </p:blipFill>
        <p:spPr>
          <a:xfrm>
            <a:off x="5431790" y="536575"/>
            <a:ext cx="3756660" cy="2167890"/>
          </a:xfrm>
          <a:prstGeom prst="rect">
            <a:avLst/>
          </a:prstGeom>
          <a:noFill/>
          <a:ln>
            <a:noFill/>
          </a:ln>
        </p:spPr>
      </p:pic>
      <p:sp>
        <p:nvSpPr>
          <p:cNvPr id="12" name="文本框 11"/>
          <p:cNvSpPr txBox="1"/>
          <p:nvPr>
            <p:custDataLst>
              <p:tags r:id="rId4"/>
            </p:custDataLst>
          </p:nvPr>
        </p:nvSpPr>
        <p:spPr>
          <a:xfrm>
            <a:off x="4509135" y="2739390"/>
            <a:ext cx="5269230" cy="368300"/>
          </a:xfrm>
          <a:prstGeom prst="rect">
            <a:avLst/>
          </a:prstGeom>
          <a:noFill/>
        </p:spPr>
        <p:txBody>
          <a:bodyPr wrap="square" rtlCol="0">
            <a:spAutoFit/>
          </a:bodyPr>
          <a:p>
            <a:r>
              <a:rPr lang="zh-CN" altLang="en-US" b="1" i="1">
                <a:solidFill>
                  <a:schemeClr val="bg1"/>
                </a:solidFill>
              </a:rPr>
              <a:t>Figur</a:t>
            </a:r>
            <a:r>
              <a:rPr lang="en-US" altLang="zh-CN" b="1" i="1">
                <a:solidFill>
                  <a:schemeClr val="bg1"/>
                </a:solidFill>
              </a:rPr>
              <a:t>e</a:t>
            </a:r>
            <a:r>
              <a:rPr lang="zh-CN" altLang="en-US" b="1" i="1">
                <a:solidFill>
                  <a:schemeClr val="bg1"/>
                </a:solidFill>
              </a:rPr>
              <a:t>. Xiaoqian hugged Ning Sheng to seduce him</a:t>
            </a:r>
            <a:endParaRPr lang="zh-CN" altLang="en-US" b="1" i="1">
              <a:solidFill>
                <a:schemeClr val="bg1"/>
              </a:solidFill>
            </a:endParaRPr>
          </a:p>
        </p:txBody>
      </p:sp>
      <p:pic>
        <p:nvPicPr>
          <p:cNvPr id="13" name="图片 9"/>
          <p:cNvPicPr>
            <a:picLocks noChangeAspect="1"/>
          </p:cNvPicPr>
          <p:nvPr>
            <p:custDataLst>
              <p:tags r:id="rId5"/>
            </p:custDataLst>
          </p:nvPr>
        </p:nvPicPr>
        <p:blipFill>
          <a:blip r:embed="rId6"/>
          <a:srcRect l="2866" r="19210"/>
          <a:stretch>
            <a:fillRect/>
          </a:stretch>
        </p:blipFill>
        <p:spPr>
          <a:xfrm>
            <a:off x="7547610" y="3388995"/>
            <a:ext cx="3927475" cy="2086610"/>
          </a:xfrm>
          <a:prstGeom prst="rect">
            <a:avLst/>
          </a:prstGeom>
          <a:noFill/>
          <a:ln>
            <a:noFill/>
          </a:ln>
        </p:spPr>
      </p:pic>
      <p:sp>
        <p:nvSpPr>
          <p:cNvPr id="14" name="文本框 13"/>
          <p:cNvSpPr txBox="1"/>
          <p:nvPr>
            <p:custDataLst>
              <p:tags r:id="rId7"/>
            </p:custDataLst>
          </p:nvPr>
        </p:nvSpPr>
        <p:spPr>
          <a:xfrm>
            <a:off x="7467600" y="5487035"/>
            <a:ext cx="4239260" cy="645160"/>
          </a:xfrm>
          <a:prstGeom prst="rect">
            <a:avLst/>
          </a:prstGeom>
          <a:noFill/>
        </p:spPr>
        <p:txBody>
          <a:bodyPr wrap="square" rtlCol="0">
            <a:spAutoFit/>
          </a:bodyPr>
          <a:p>
            <a:r>
              <a:rPr lang="zh-CN" altLang="en-US" b="1" i="1">
                <a:solidFill>
                  <a:schemeClr val="bg1"/>
                </a:solidFill>
              </a:rPr>
              <a:t>Figur</a:t>
            </a:r>
            <a:r>
              <a:rPr lang="en-US" altLang="zh-CN" b="1" i="1">
                <a:solidFill>
                  <a:schemeClr val="bg1"/>
                </a:solidFill>
              </a:rPr>
              <a:t>e</a:t>
            </a:r>
            <a:r>
              <a:rPr lang="zh-CN" altLang="en-US" b="1" i="1">
                <a:solidFill>
                  <a:schemeClr val="bg1"/>
                </a:solidFill>
              </a:rPr>
              <a:t>. </a:t>
            </a:r>
            <a:r>
              <a:rPr b="1" i="1">
                <a:solidFill>
                  <a:schemeClr val="bg1"/>
                </a:solidFill>
              </a:rPr>
              <a:t>Xiaoqian lies on the ground in a seductive pose</a:t>
            </a:r>
            <a:endParaRPr b="1" i="1">
              <a:solidFill>
                <a:schemeClr val="bg1"/>
              </a:solidFill>
            </a:endParaRPr>
          </a:p>
        </p:txBody>
      </p:sp>
      <p:pic>
        <p:nvPicPr>
          <p:cNvPr id="15" name="图片 8"/>
          <p:cNvPicPr>
            <a:picLocks noChangeAspect="1"/>
          </p:cNvPicPr>
          <p:nvPr>
            <p:custDataLst>
              <p:tags r:id="rId8"/>
            </p:custDataLst>
          </p:nvPr>
        </p:nvPicPr>
        <p:blipFill>
          <a:blip r:embed="rId9"/>
          <a:srcRect l="19952"/>
          <a:stretch>
            <a:fillRect/>
          </a:stretch>
        </p:blipFill>
        <p:spPr>
          <a:xfrm>
            <a:off x="3270250" y="3350895"/>
            <a:ext cx="3966845" cy="2087245"/>
          </a:xfrm>
          <a:prstGeom prst="rect">
            <a:avLst/>
          </a:prstGeom>
          <a:noFill/>
          <a:ln>
            <a:noFill/>
          </a:ln>
        </p:spPr>
      </p:pic>
      <p:sp>
        <p:nvSpPr>
          <p:cNvPr id="16" name="文本框 15"/>
          <p:cNvSpPr txBox="1"/>
          <p:nvPr>
            <p:custDataLst>
              <p:tags r:id="rId10"/>
            </p:custDataLst>
          </p:nvPr>
        </p:nvSpPr>
        <p:spPr>
          <a:xfrm>
            <a:off x="3251835" y="5487035"/>
            <a:ext cx="3985260" cy="645160"/>
          </a:xfrm>
          <a:prstGeom prst="rect">
            <a:avLst/>
          </a:prstGeom>
          <a:noFill/>
        </p:spPr>
        <p:txBody>
          <a:bodyPr wrap="square" rtlCol="0">
            <a:spAutoFit/>
          </a:bodyPr>
          <a:p>
            <a:r>
              <a:rPr lang="zh-CN" altLang="en-US" b="1" i="1">
                <a:solidFill>
                  <a:schemeClr val="bg1"/>
                </a:solidFill>
              </a:rPr>
              <a:t>Figur</a:t>
            </a:r>
            <a:r>
              <a:rPr lang="en-US" altLang="zh-CN" b="1" i="1">
                <a:solidFill>
                  <a:schemeClr val="bg1"/>
                </a:solidFill>
              </a:rPr>
              <a:t>e</a:t>
            </a:r>
            <a:r>
              <a:rPr lang="zh-CN" altLang="en-US" b="1" i="1">
                <a:solidFill>
                  <a:schemeClr val="bg1"/>
                </a:solidFill>
              </a:rPr>
              <a:t>. Xiaoqian wrapped her bare thighs around Ning Sheng</a:t>
            </a:r>
            <a:endParaRPr lang="zh-CN" altLang="en-US" b="1" i="1">
              <a:solidFill>
                <a:schemeClr val="bg1"/>
              </a:solidFill>
            </a:endParaRPr>
          </a:p>
        </p:txBody>
      </p:sp>
      <p:sp>
        <p:nvSpPr>
          <p:cNvPr id="18" name="文本框 17"/>
          <p:cNvSpPr txBox="1"/>
          <p:nvPr>
            <p:custDataLst>
              <p:tags r:id="rId11"/>
            </p:custDataLst>
          </p:nvPr>
        </p:nvSpPr>
        <p:spPr>
          <a:xfrm>
            <a:off x="673735" y="0"/>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Analysis and Finding </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pic>
        <p:nvPicPr>
          <p:cNvPr id="20" name="图片 19" descr="/Users/tiffany/Desktop/Hkbu/Research Proposal/会议摘要投稿/西班牙会议摘要/图片/WechatIMG4108.jpgWechatIMG4108"/>
          <p:cNvPicPr>
            <a:picLocks noChangeAspect="1"/>
          </p:cNvPicPr>
          <p:nvPr>
            <p:custDataLst>
              <p:tags r:id="rId12"/>
            </p:custDataLst>
          </p:nvPr>
        </p:nvPicPr>
        <p:blipFill>
          <a:blip r:embed="rId13"/>
          <a:srcRect l="19264" t="4466" r="2900" b="6257"/>
          <a:stretch>
            <a:fillRect/>
          </a:stretch>
        </p:blipFill>
        <p:spPr>
          <a:xfrm>
            <a:off x="556260" y="1365250"/>
            <a:ext cx="2570480" cy="4128135"/>
          </a:xfrm>
          <a:prstGeom prst="rect">
            <a:avLst/>
          </a:prstGeom>
        </p:spPr>
      </p:pic>
    </p:spTree>
    <p:custDataLst>
      <p:tags r:id="rId1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1"/>
              <a:srcRect t="9036"/>
              <a:stretch>
                <a:fillRect/>
              </a:stretch>
            </p:blipFill>
            <p:spPr>
              <a:xfrm flipH="1">
                <a:off x="4299" y="3"/>
                <a:ext cx="8952" cy="10182"/>
              </a:xfrm>
              <a:prstGeom prst="rect">
                <a:avLst/>
              </a:prstGeom>
            </p:spPr>
          </p:pic>
        </p:grpSp>
      </p:grpSp>
      <p:sp>
        <p:nvSpPr>
          <p:cNvPr id="32" name="矩形 31"/>
          <p:cNvSpPr/>
          <p:nvPr/>
        </p:nvSpPr>
        <p:spPr>
          <a:xfrm>
            <a:off x="570865" y="536575"/>
            <a:ext cx="11050905" cy="5702935"/>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文本框 13"/>
          <p:cNvSpPr txBox="1"/>
          <p:nvPr>
            <p:custDataLst>
              <p:tags r:id="rId2"/>
            </p:custDataLst>
          </p:nvPr>
        </p:nvSpPr>
        <p:spPr>
          <a:xfrm>
            <a:off x="6028055" y="5082540"/>
            <a:ext cx="5720080" cy="645160"/>
          </a:xfrm>
          <a:prstGeom prst="rect">
            <a:avLst/>
          </a:prstGeom>
          <a:noFill/>
        </p:spPr>
        <p:txBody>
          <a:bodyPr wrap="square" rtlCol="0">
            <a:spAutoFit/>
          </a:bodyPr>
          <a:p>
            <a:r>
              <a:rPr lang="zh-CN" altLang="en-US" b="1" i="1">
                <a:solidFill>
                  <a:schemeClr val="bg1"/>
                </a:solidFill>
              </a:rPr>
              <a:t>Figur</a:t>
            </a:r>
            <a:r>
              <a:rPr lang="en-US" altLang="zh-CN" b="1" i="1">
                <a:solidFill>
                  <a:schemeClr val="bg1"/>
                </a:solidFill>
              </a:rPr>
              <a:t>e</a:t>
            </a:r>
            <a:r>
              <a:rPr lang="zh-CN" altLang="en-US" b="1" i="1">
                <a:solidFill>
                  <a:schemeClr val="bg1"/>
                </a:solidFill>
              </a:rPr>
              <a:t>. </a:t>
            </a:r>
            <a:r>
              <a:rPr b="1" i="1">
                <a:solidFill>
                  <a:schemeClr val="bg1"/>
                </a:solidFill>
              </a:rPr>
              <a:t>Xiaoqian is breaking the spectral red ribbons from the underworld judge</a:t>
            </a:r>
            <a:endParaRPr b="1" i="1">
              <a:solidFill>
                <a:schemeClr val="bg1"/>
              </a:solidFill>
            </a:endParaRPr>
          </a:p>
        </p:txBody>
      </p:sp>
      <p:sp>
        <p:nvSpPr>
          <p:cNvPr id="16" name="文本框 15"/>
          <p:cNvSpPr txBox="1"/>
          <p:nvPr>
            <p:custDataLst>
              <p:tags r:id="rId3"/>
            </p:custDataLst>
          </p:nvPr>
        </p:nvSpPr>
        <p:spPr>
          <a:xfrm>
            <a:off x="1071245" y="4944110"/>
            <a:ext cx="4502150" cy="645160"/>
          </a:xfrm>
          <a:prstGeom prst="rect">
            <a:avLst/>
          </a:prstGeom>
          <a:noFill/>
        </p:spPr>
        <p:txBody>
          <a:bodyPr wrap="square" rtlCol="0">
            <a:spAutoFit/>
          </a:bodyPr>
          <a:p>
            <a:r>
              <a:rPr lang="zh-CN" altLang="en-US" b="1" i="1">
                <a:solidFill>
                  <a:schemeClr val="bg1"/>
                </a:solidFill>
              </a:rPr>
              <a:t>Figur</a:t>
            </a:r>
            <a:r>
              <a:rPr lang="en-US" altLang="zh-CN" b="1" i="1">
                <a:solidFill>
                  <a:schemeClr val="bg1"/>
                </a:solidFill>
              </a:rPr>
              <a:t>e</a:t>
            </a:r>
            <a:r>
              <a:rPr lang="zh-CN" altLang="en-US" b="1" i="1">
                <a:solidFill>
                  <a:schemeClr val="bg1"/>
                </a:solidFill>
              </a:rPr>
              <a:t>. The Judge of the Underworld threatens Xiaoqian</a:t>
            </a:r>
            <a:endParaRPr lang="zh-CN" altLang="en-US" b="1" i="1">
              <a:solidFill>
                <a:schemeClr val="bg1"/>
              </a:solidFill>
            </a:endParaRPr>
          </a:p>
        </p:txBody>
      </p:sp>
      <p:sp>
        <p:nvSpPr>
          <p:cNvPr id="18" name="文本框 17"/>
          <p:cNvSpPr txBox="1"/>
          <p:nvPr>
            <p:custDataLst>
              <p:tags r:id="rId4"/>
            </p:custDataLst>
          </p:nvPr>
        </p:nvSpPr>
        <p:spPr>
          <a:xfrm>
            <a:off x="673735" y="0"/>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Analysis and Finding </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pic>
        <p:nvPicPr>
          <p:cNvPr id="3" name="图片 17"/>
          <p:cNvPicPr>
            <a:picLocks noChangeAspect="1"/>
          </p:cNvPicPr>
          <p:nvPr>
            <p:custDataLst>
              <p:tags r:id="rId5"/>
            </p:custDataLst>
          </p:nvPr>
        </p:nvPicPr>
        <p:blipFill>
          <a:blip r:embed="rId6"/>
          <a:srcRect l="12224" r="9434"/>
          <a:stretch>
            <a:fillRect/>
          </a:stretch>
        </p:blipFill>
        <p:spPr>
          <a:xfrm>
            <a:off x="6194425" y="1998345"/>
            <a:ext cx="5285740" cy="2792730"/>
          </a:xfrm>
          <a:prstGeom prst="rect">
            <a:avLst/>
          </a:prstGeom>
          <a:noFill/>
          <a:ln>
            <a:noFill/>
          </a:ln>
        </p:spPr>
      </p:pic>
      <p:pic>
        <p:nvPicPr>
          <p:cNvPr id="10" name="图片 10"/>
          <p:cNvPicPr>
            <a:picLocks noChangeAspect="1"/>
          </p:cNvPicPr>
          <p:nvPr>
            <p:custDataLst>
              <p:tags r:id="rId7"/>
            </p:custDataLst>
          </p:nvPr>
        </p:nvPicPr>
        <p:blipFill>
          <a:blip r:embed="rId8"/>
          <a:srcRect l="20789"/>
          <a:stretch>
            <a:fillRect/>
          </a:stretch>
        </p:blipFill>
        <p:spPr>
          <a:xfrm>
            <a:off x="673735" y="1986280"/>
            <a:ext cx="5395595" cy="2820670"/>
          </a:xfrm>
          <a:prstGeom prst="rect">
            <a:avLst/>
          </a:prstGeom>
          <a:noFill/>
          <a:ln>
            <a:noFill/>
          </a:ln>
        </p:spPr>
      </p:pic>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22885" r="1464"/>
          <a:stretch>
            <a:fillRect/>
          </a:stretch>
        </p:blipFill>
        <p:spPr>
          <a:xfrm>
            <a:off x="2717165" y="1085215"/>
            <a:ext cx="5940425" cy="4523105"/>
          </a:xfrm>
          <a:prstGeom prst="rect">
            <a:avLst/>
          </a:prstGeom>
        </p:spPr>
      </p:pic>
      <p:grpSp>
        <p:nvGrpSpPr>
          <p:cNvPr id="40" name="组合 39"/>
          <p:cNvGrpSpPr/>
          <p:nvPr/>
        </p:nvGrpSpPr>
        <p:grpSpPr>
          <a:xfrm>
            <a:off x="5431790" y="1905"/>
            <a:ext cx="5940425" cy="6736080"/>
            <a:chOff x="8872" y="309"/>
            <a:chExt cx="9086" cy="10302"/>
          </a:xfrm>
        </p:grpSpPr>
        <p:sp>
          <p:nvSpPr>
            <p:cNvPr id="49" name="矩形 48"/>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51" name="组合 50"/>
            <p:cNvGrpSpPr/>
            <p:nvPr/>
          </p:nvGrpSpPr>
          <p:grpSpPr>
            <a:xfrm>
              <a:off x="8872" y="309"/>
              <a:ext cx="8952" cy="10182"/>
              <a:chOff x="4299" y="3"/>
              <a:chExt cx="8952" cy="10182"/>
            </a:xfrm>
          </p:grpSpPr>
          <p:sp>
            <p:nvSpPr>
              <p:cNvPr id="52" name="矩形 51"/>
              <p:cNvSpPr/>
              <p:nvPr/>
            </p:nvSpPr>
            <p:spPr>
              <a:xfrm>
                <a:off x="5926" y="3"/>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53" name="图片 52" descr="pexels-photo-2590644"/>
              <p:cNvPicPr>
                <a:picLocks noChangeAspect="1"/>
              </p:cNvPicPr>
              <p:nvPr/>
            </p:nvPicPr>
            <p:blipFill>
              <a:blip r:embed="rId3"/>
              <a:srcRect t="9036"/>
              <a:stretch>
                <a:fillRect/>
              </a:stretch>
            </p:blipFill>
            <p:spPr>
              <a:xfrm flipH="1">
                <a:off x="4299" y="3"/>
                <a:ext cx="8952" cy="10182"/>
              </a:xfrm>
              <a:prstGeom prst="rect">
                <a:avLst/>
              </a:prstGeom>
            </p:spPr>
          </p:pic>
        </p:grpSp>
      </p:grpSp>
      <p:sp>
        <p:nvSpPr>
          <p:cNvPr id="32" name="矩形 31"/>
          <p:cNvSpPr/>
          <p:nvPr/>
        </p:nvSpPr>
        <p:spPr>
          <a:xfrm>
            <a:off x="570865" y="536575"/>
            <a:ext cx="11050905" cy="5702935"/>
          </a:xfrm>
          <a:prstGeom prst="rect">
            <a:avLst/>
          </a:prstGeom>
          <a:solidFill>
            <a:srgbClr val="C37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6" name="组合 5"/>
          <p:cNvGrpSpPr/>
          <p:nvPr/>
        </p:nvGrpSpPr>
        <p:grpSpPr>
          <a:xfrm>
            <a:off x="1805940" y="1085215"/>
            <a:ext cx="8963660" cy="4606290"/>
            <a:chOff x="3857" y="1247"/>
            <a:chExt cx="14116" cy="7254"/>
          </a:xfrm>
        </p:grpSpPr>
        <p:grpSp>
          <p:nvGrpSpPr>
            <p:cNvPr id="29" name="组合 28"/>
            <p:cNvGrpSpPr/>
            <p:nvPr/>
          </p:nvGrpSpPr>
          <p:grpSpPr>
            <a:xfrm rot="0" flipH="1">
              <a:off x="3857" y="1247"/>
              <a:ext cx="5710" cy="7254"/>
              <a:chOff x="9713" y="3"/>
              <a:chExt cx="9505" cy="10608"/>
            </a:xfrm>
          </p:grpSpPr>
          <p:sp>
            <p:nvSpPr>
              <p:cNvPr id="23" name="矩形 22"/>
              <p:cNvSpPr/>
              <p:nvPr/>
            </p:nvSpPr>
            <p:spPr>
              <a:xfrm>
                <a:off x="14258" y="3"/>
                <a:ext cx="4960" cy="10483"/>
              </a:xfrm>
              <a:prstGeom prst="rect">
                <a:avLst/>
              </a:prstGeom>
              <a:solidFill>
                <a:srgbClr val="8B3A1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16" name="组合 15"/>
              <p:cNvGrpSpPr/>
              <p:nvPr/>
            </p:nvGrpSpPr>
            <p:grpSpPr>
              <a:xfrm>
                <a:off x="9713" y="3"/>
                <a:ext cx="9355" cy="10608"/>
                <a:chOff x="8872" y="309"/>
                <a:chExt cx="9086" cy="10302"/>
              </a:xfrm>
            </p:grpSpPr>
            <p:sp>
              <p:nvSpPr>
                <p:cNvPr id="36" name="矩形 35"/>
                <p:cNvSpPr/>
                <p:nvPr/>
              </p:nvSpPr>
              <p:spPr>
                <a:xfrm>
                  <a:off x="8872" y="309"/>
                  <a:ext cx="9086" cy="10302"/>
                </a:xfrm>
                <a:prstGeom prst="rect">
                  <a:avLst/>
                </a:prstGeom>
                <a:solidFill>
                  <a:srgbClr val="DCB388">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矩形 3"/>
                <p:cNvSpPr/>
                <p:nvPr/>
              </p:nvSpPr>
              <p:spPr>
                <a:xfrm>
                  <a:off x="10499" y="309"/>
                  <a:ext cx="7284" cy="10181"/>
                </a:xfrm>
                <a:prstGeom prst="rect">
                  <a:avLst/>
                </a:prstGeom>
                <a:solidFill>
                  <a:srgbClr val="0F1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grpSp>
          <p:nvGrpSpPr>
            <p:cNvPr id="3" name="组合 2"/>
            <p:cNvGrpSpPr/>
            <p:nvPr/>
          </p:nvGrpSpPr>
          <p:grpSpPr>
            <a:xfrm>
              <a:off x="9802" y="1247"/>
              <a:ext cx="8171" cy="3116"/>
              <a:chOff x="3262" y="1072"/>
              <a:chExt cx="8171" cy="3116"/>
            </a:xfrm>
          </p:grpSpPr>
          <p:sp>
            <p:nvSpPr>
              <p:cNvPr id="38" name="矩形 37"/>
              <p:cNvSpPr/>
              <p:nvPr/>
            </p:nvSpPr>
            <p:spPr>
              <a:xfrm>
                <a:off x="3262" y="1072"/>
                <a:ext cx="3372" cy="3116"/>
              </a:xfrm>
              <a:prstGeom prst="rect">
                <a:avLst/>
              </a:prstGeom>
              <a:solidFill>
                <a:srgbClr val="15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4" name="文本框 33"/>
              <p:cNvSpPr txBox="1"/>
              <p:nvPr/>
            </p:nvSpPr>
            <p:spPr>
              <a:xfrm>
                <a:off x="3638" y="1329"/>
                <a:ext cx="7795" cy="2276"/>
              </a:xfrm>
              <a:prstGeom prst="rect">
                <a:avLst/>
              </a:prstGeom>
              <a:noFill/>
            </p:spPr>
            <p:txBody>
              <a:bodyPr wrap="square" rtlCol="0">
                <a:spAutoFit/>
              </a:bodyPr>
              <a:p>
                <a:pPr algn="l"/>
                <a:r>
                  <a:rPr lang="en-US" altLang="zh-CN" sz="4400" b="1">
                    <a:solidFill>
                      <a:schemeClr val="bg1"/>
                    </a:solidFill>
                    <a:latin typeface="Kozuka Mincho Pr6N B" charset="-128"/>
                    <a:ea typeface="Kozuka Mincho Pr6N B" charset="-128"/>
                    <a:cs typeface="Impact" panose="020B0806030902050204" charset="0"/>
                    <a:sym typeface="+mn-ea"/>
                  </a:rPr>
                  <a:t>Is she </a:t>
                </a:r>
                <a:endParaRPr lang="en-US" altLang="zh-CN" sz="4400" b="1">
                  <a:solidFill>
                    <a:schemeClr val="bg1"/>
                  </a:solidFill>
                  <a:latin typeface="Kozuka Mincho Pr6N B" charset="-128"/>
                  <a:ea typeface="Kozuka Mincho Pr6N B" charset="-128"/>
                  <a:cs typeface="Impact" panose="020B0806030902050204" charset="0"/>
                  <a:sym typeface="+mn-ea"/>
                </a:endParaRPr>
              </a:p>
              <a:p>
                <a:pPr algn="l"/>
                <a:r>
                  <a:rPr lang="en-US" altLang="zh-CN" sz="4400" b="1">
                    <a:solidFill>
                      <a:schemeClr val="bg1"/>
                    </a:solidFill>
                    <a:latin typeface="Kozuka Mincho Pr6N B" charset="-128"/>
                    <a:ea typeface="Kozuka Mincho Pr6N B" charset="-128"/>
                    <a:cs typeface="Impact" panose="020B0806030902050204" charset="0"/>
                    <a:sym typeface="+mn-ea"/>
                  </a:rPr>
                  <a:t>really new?</a:t>
                </a:r>
                <a:endParaRPr lang="en-US" altLang="zh-CN" sz="4400" b="1">
                  <a:solidFill>
                    <a:schemeClr val="bg1"/>
                  </a:solidFill>
                  <a:latin typeface="Kozuka Mincho Pr6N B" charset="-128"/>
                  <a:ea typeface="Kozuka Mincho Pr6N B" charset="-128"/>
                  <a:cs typeface="Impact" panose="020B0806030902050204" charset="0"/>
                  <a:sym typeface="+mn-ea"/>
                </a:endParaRPr>
              </a:p>
            </p:txBody>
          </p:sp>
        </p:grpSp>
      </p:grpSp>
      <p:sp>
        <p:nvSpPr>
          <p:cNvPr id="8" name="文本框 7"/>
          <p:cNvSpPr txBox="1"/>
          <p:nvPr>
            <p:custDataLst>
              <p:tags r:id="rId4"/>
            </p:custDataLst>
          </p:nvPr>
        </p:nvSpPr>
        <p:spPr>
          <a:xfrm>
            <a:off x="687070" y="1905"/>
            <a:ext cx="5520690" cy="521970"/>
          </a:xfrm>
          <a:prstGeom prst="rect">
            <a:avLst/>
          </a:prstGeom>
          <a:noFill/>
        </p:spPr>
        <p:txBody>
          <a:bodyPr wrap="square" rtlCol="0">
            <a:spAutoFit/>
          </a:bodyPr>
          <a:p>
            <a:pPr algn="l"/>
            <a:r>
              <a:rPr lang="en-US" altLang="zh-CN" sz="2800" b="1">
                <a:solidFill>
                  <a:schemeClr val="bg1"/>
                </a:solidFill>
                <a:latin typeface="Kozuka Mincho Pr6N B" charset="-128"/>
                <a:ea typeface="Kozuka Mincho Pr6N B" charset="-128"/>
                <a:cs typeface="Impact" panose="020B0806030902050204" charset="0"/>
                <a:sym typeface="+mn-ea"/>
              </a:rPr>
              <a:t>Conclusion</a:t>
            </a:r>
            <a:endParaRPr lang="en-US" altLang="zh-CN" sz="2800" b="1">
              <a:solidFill>
                <a:schemeClr val="bg1"/>
              </a:solidFill>
              <a:latin typeface="Kozuka Mincho Pr6N B" charset="-128"/>
              <a:ea typeface="Kozuka Mincho Pr6N B" charset="-128"/>
              <a:cs typeface="Impact" panose="020B0806030902050204" charset="0"/>
              <a:sym typeface="+mn-ea"/>
            </a:endParaRPr>
          </a:p>
        </p:txBody>
      </p:sp>
      <p:sp>
        <p:nvSpPr>
          <p:cNvPr id="9" name="副标题 53"/>
          <p:cNvSpPr/>
          <p:nvPr>
            <p:custDataLst>
              <p:tags r:id="rId5"/>
            </p:custDataLst>
          </p:nvPr>
        </p:nvSpPr>
        <p:spPr>
          <a:xfrm>
            <a:off x="6847205" y="3163570"/>
            <a:ext cx="4333240" cy="26104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l">
              <a:lnSpc>
                <a:spcPct val="150000"/>
              </a:lnSpc>
            </a:pPr>
            <a:r>
              <a:rPr lang="en-US" altLang="zh-CN" sz="1600">
                <a:solidFill>
                  <a:schemeClr val="bg1"/>
                </a:solidFill>
                <a:latin typeface="Adobe Myungjo Std M" charset="-128"/>
                <a:ea typeface="Adobe Myungjo Std M" charset="-128"/>
                <a:cs typeface="+mn-lt"/>
              </a:rPr>
              <a:t>The answer, perhaps, is not in the radical sense advocated by Euro-American edcfeminism. However, through her contradictions: her acts of strength coupled with sacrifice, moments of voice intertwined with silence, and processes of becoming alongside unbecoming.</a:t>
            </a:r>
            <a:endParaRPr lang="en-US" altLang="zh-CN" sz="1600">
              <a:solidFill>
                <a:schemeClr val="bg1"/>
              </a:solidFill>
              <a:latin typeface="Adobe Myungjo Std M" charset="-128"/>
              <a:ea typeface="Adobe Myungjo Std M" charset="-128"/>
              <a:cs typeface="+mn-lt"/>
            </a:endParaRPr>
          </a:p>
        </p:txBody>
      </p:sp>
      <p:pic>
        <p:nvPicPr>
          <p:cNvPr id="10" name="图片 9"/>
          <p:cNvPicPr>
            <a:picLocks noChangeAspect="1"/>
          </p:cNvPicPr>
          <p:nvPr>
            <p:custDataLst>
              <p:tags r:id="rId6"/>
            </p:custDataLst>
          </p:nvPr>
        </p:nvPicPr>
        <p:blipFill>
          <a:blip r:embed="rId7"/>
          <a:srcRect l="8690" r="8632"/>
          <a:stretch>
            <a:fillRect/>
          </a:stretch>
        </p:blipFill>
        <p:spPr>
          <a:xfrm>
            <a:off x="1543050" y="762000"/>
            <a:ext cx="4208780" cy="5091430"/>
          </a:xfrm>
          <a:prstGeom prst="rect">
            <a:avLst/>
          </a:prstGeom>
        </p:spPr>
      </p:pic>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1D20"/>
        </a:solid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alphaModFix amt="40000"/>
          </a:blip>
          <a:stretch>
            <a:fillRect/>
          </a:stretch>
        </p:blipFill>
        <p:spPr>
          <a:xfrm>
            <a:off x="3436620" y="1022350"/>
            <a:ext cx="7785735" cy="4173220"/>
          </a:xfrm>
          <a:prstGeom prst="rect">
            <a:avLst/>
          </a:prstGeom>
        </p:spPr>
      </p:pic>
      <p:sp>
        <p:nvSpPr>
          <p:cNvPr id="23" name="矩形 22"/>
          <p:cNvSpPr/>
          <p:nvPr/>
        </p:nvSpPr>
        <p:spPr>
          <a:xfrm>
            <a:off x="7727315" y="0"/>
            <a:ext cx="3149600" cy="6656705"/>
          </a:xfrm>
          <a:prstGeom prst="rect">
            <a:avLst/>
          </a:prstGeom>
          <a:solidFill>
            <a:srgbClr val="8B3A1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160655" y="117475"/>
            <a:ext cx="395605" cy="28448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矩形 16"/>
          <p:cNvSpPr/>
          <p:nvPr/>
        </p:nvSpPr>
        <p:spPr>
          <a:xfrm>
            <a:off x="798830" y="6132195"/>
            <a:ext cx="11075035" cy="107315"/>
          </a:xfrm>
          <a:prstGeom prst="rect">
            <a:avLst/>
          </a:prstGeom>
          <a:solidFill>
            <a:srgbClr val="C37247">
              <a:alpha val="3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p:nvSpPr>
        <p:spPr>
          <a:xfrm>
            <a:off x="1647825" y="2447925"/>
            <a:ext cx="6188710" cy="1483995"/>
          </a:xfrm>
          <a:prstGeom prst="rect">
            <a:avLst/>
          </a:prstGeom>
          <a:noFill/>
        </p:spPr>
        <p:txBody>
          <a:bodyPr wrap="square" rtlCol="0">
            <a:noAutofit/>
          </a:bodyPr>
          <a:p>
            <a:pPr algn="dist"/>
            <a:r>
              <a:rPr lang="en-US" sz="8800" b="1">
                <a:solidFill>
                  <a:schemeClr val="bg1"/>
                </a:solidFill>
                <a:latin typeface="Kozuka Mincho Pro M" charset="-128"/>
                <a:ea typeface="Kozuka Mincho Pro M" charset="-128"/>
                <a:cs typeface="Impact" panose="020B0806030902050204" charset="0"/>
              </a:rPr>
              <a:t>THANKS</a:t>
            </a:r>
            <a:r>
              <a:rPr lang="zh-CN" altLang="en-US" sz="8000" b="1">
                <a:solidFill>
                  <a:schemeClr val="bg1"/>
                </a:solidFill>
                <a:latin typeface="Kozuka Mincho Pro M" charset="-128"/>
                <a:ea typeface="Kozuka Mincho Pro M" charset="-128"/>
                <a:cs typeface="Impact" panose="020B0806030902050204" charset="0"/>
              </a:rPr>
              <a:t>！</a:t>
            </a:r>
            <a:endParaRPr lang="zh-CN" altLang="en-US" sz="8000" b="1">
              <a:solidFill>
                <a:schemeClr val="bg1"/>
              </a:solidFill>
              <a:latin typeface="Kozuka Mincho Pro M" charset="-128"/>
              <a:ea typeface="Kozuka Mincho Pro M" charset="-128"/>
              <a:cs typeface="Impact" panose="020B0806030902050204" charset="0"/>
            </a:endParaRPr>
          </a:p>
          <a:p>
            <a:pPr algn="dist"/>
            <a:endParaRPr lang="en-US" altLang="zh-CN" sz="8000" b="1">
              <a:solidFill>
                <a:schemeClr val="bg1"/>
              </a:solidFill>
              <a:latin typeface="Kozuka Mincho Pro M" charset="-128"/>
              <a:ea typeface="Kozuka Mincho Pro M" charset="-128"/>
              <a:cs typeface="Impact" panose="020B0806030902050204" charset="0"/>
            </a:endParaRPr>
          </a:p>
        </p:txBody>
      </p:sp>
      <p:sp>
        <p:nvSpPr>
          <p:cNvPr id="19" name="矩形 18"/>
          <p:cNvSpPr/>
          <p:nvPr/>
        </p:nvSpPr>
        <p:spPr>
          <a:xfrm>
            <a:off x="920115" y="5866130"/>
            <a:ext cx="151130" cy="471170"/>
          </a:xfrm>
          <a:prstGeom prst="rect">
            <a:avLst/>
          </a:prstGeom>
          <a:solidFill>
            <a:srgbClr val="D9AE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副标题 29"/>
          <p:cNvSpPr/>
          <p:nvPr>
            <p:custDataLst>
              <p:tags r:id="rId3"/>
            </p:custDataLst>
          </p:nvPr>
        </p:nvSpPr>
        <p:spPr>
          <a:xfrm>
            <a:off x="4142740" y="3989705"/>
            <a:ext cx="6373495" cy="15233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l">
              <a:lnSpc>
                <a:spcPct val="100000"/>
              </a:lnSpc>
            </a:pPr>
            <a:r>
              <a:rPr lang="en-US" altLang="zh-CN" sz="2800" b="1">
                <a:solidFill>
                  <a:schemeClr val="bg1"/>
                </a:solidFill>
                <a:latin typeface="Adobe Myungjo Std M" charset="-128"/>
                <a:ea typeface="Adobe Myungjo Std M" charset="-128"/>
                <a:cs typeface="+mn-lt"/>
              </a:rPr>
              <a:t>Email:</a:t>
            </a:r>
            <a:endParaRPr lang="en-US" altLang="zh-CN" sz="2800" b="1">
              <a:solidFill>
                <a:schemeClr val="bg1"/>
              </a:solidFill>
              <a:latin typeface="Adobe Myungjo Std M" charset="-128"/>
              <a:ea typeface="Adobe Myungjo Std M" charset="-128"/>
              <a:cs typeface="+mn-lt"/>
            </a:endParaRPr>
          </a:p>
          <a:p>
            <a:pPr algn="l">
              <a:lnSpc>
                <a:spcPct val="100000"/>
              </a:lnSpc>
            </a:pPr>
            <a:r>
              <a:rPr lang="en-US" altLang="zh-CN" sz="2800" b="1">
                <a:solidFill>
                  <a:schemeClr val="bg1"/>
                </a:solidFill>
                <a:latin typeface="Adobe Myungjo Std M" charset="-128"/>
                <a:ea typeface="Adobe Myungjo Std M" charset="-128"/>
                <a:cs typeface="+mn-lt"/>
              </a:rPr>
              <a:t>24483478@life.hkbu.edu.hk</a:t>
            </a:r>
            <a:endParaRPr lang="en-US" altLang="zh-CN" sz="2800" b="1">
              <a:solidFill>
                <a:schemeClr val="bg1"/>
              </a:solidFill>
              <a:latin typeface="Adobe Myungjo Std M" charset="-128"/>
              <a:ea typeface="Adobe Myungjo Std M" charset="-128"/>
              <a:cs typeface="+mn-lt"/>
            </a:endParaRPr>
          </a:p>
        </p:txBody>
      </p:sp>
    </p:spTree>
    <p:custDataLst>
      <p:tags r:id="rId4"/>
    </p:custDataLst>
  </p:cSld>
  <p:clrMapOvr>
    <a:masterClrMapping/>
  </p:clrMapOvr>
</p:sld>
</file>

<file path=ppt/tags/tag1.xml><?xml version="1.0" encoding="utf-8"?>
<p:tagLst xmlns:p="http://schemas.openxmlformats.org/presentationml/2006/main">
  <p:tag name="KSO_WM_UNIT_ISCONTENTSTITLE" val="0"/>
  <p:tag name="KSO_WM_UNIT_PRESET_TEXT" val="If you do something, do it well."/>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00982_1*b*1"/>
  <p:tag name="KSO_WM_TEMPLATE_CATEGORY" val="custom"/>
  <p:tag name="KSO_WM_TEMPLATE_INDEX" val="20200982"/>
  <p:tag name="KSO_WM_UNIT_LAYERLEVEL" val="1"/>
  <p:tag name="KSO_WM_TAG_VERSION" val="1.0"/>
  <p:tag name="KSO_WM_BEAUTIFY_FLAG" val="#wm#"/>
</p:tagLst>
</file>

<file path=ppt/tags/tag10.xml><?xml version="1.0" encoding="utf-8"?>
<p:tagLst xmlns:p="http://schemas.openxmlformats.org/presentationml/2006/main">
  <p:tag name="KSO_WM_SLIDE_MODEL_TYPE" val="cover"/>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LIDE_MODEL_TYPE" val="cover"/>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SLIDE_MODEL_TYPE" val="cover"/>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SLIDE_MODEL_TYPE" val="cover"/>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SLIDE_MODEL_TYPE" val="cover"/>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SLIDE_MODEL_TYPE" val="cover"/>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ISCONTENTSTITLE" val="0"/>
  <p:tag name="KSO_WM_UNIT_PRESET_TEXT" val="If you do something, do it well."/>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00982_1*b*1"/>
  <p:tag name="KSO_WM_TEMPLATE_CATEGORY" val="custom"/>
  <p:tag name="KSO_WM_TEMPLATE_INDEX" val="20200982"/>
  <p:tag name="KSO_WM_UNIT_LAYERLEVEL" val="1"/>
  <p:tag name="KSO_WM_TAG_VERSION" val="1.0"/>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SLIDE_MODEL_TYPE" val="cover"/>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ISCONTENTSTITLE" val="0"/>
  <p:tag name="KSO_WM_UNIT_PRESET_TEXT" val="If you do something, do it well."/>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00982_1*b*1"/>
  <p:tag name="KSO_WM_TEMPLATE_CATEGORY" val="custom"/>
  <p:tag name="KSO_WM_TEMPLATE_INDEX" val="20200982"/>
  <p:tag name="KSO_WM_UNIT_LAYERLEVEL" val="1"/>
  <p:tag name="KSO_WM_TAG_VERSION" val="1.0"/>
  <p:tag name="KSO_WM_BEAUTIFY_FLAG" val=""/>
</p:tagLst>
</file>

<file path=ppt/tags/tag41.xml><?xml version="1.0" encoding="utf-8"?>
<p:tagLst xmlns:p="http://schemas.openxmlformats.org/presentationml/2006/main">
  <p:tag name="KSO_WM_SLIDE_MODEL_TYPE" val="cover"/>
</p:tagLst>
</file>

<file path=ppt/tags/tag5.xml><?xml version="1.0" encoding="utf-8"?>
<p:tagLst xmlns:p="http://schemas.openxmlformats.org/presentationml/2006/main">
  <p:tag name="KSO_WM_UNIT_ISCONTENTSTITLE" val="0"/>
  <p:tag name="KSO_WM_UNIT_PRESET_TEXT" val="If you do something, do it well."/>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00982_1*b*1"/>
  <p:tag name="KSO_WM_TEMPLATE_CATEGORY" val="custom"/>
  <p:tag name="KSO_WM_TEMPLATE_INDEX" val="20200982"/>
  <p:tag name="KSO_WM_UNIT_LAYERLEVEL" val="1"/>
  <p:tag name="KSO_WM_TAG_VERSION" val="1.0"/>
  <p:tag name="KSO_WM_BEAUTIFY_FLAG" val="#wm#"/>
</p:tagLst>
</file>

<file path=ppt/tags/tag6.xml><?xml version="1.0" encoding="utf-8"?>
<p:tagLst xmlns:p="http://schemas.openxmlformats.org/presentationml/2006/main">
  <p:tag name="KSO_WM_UNIT_ISCONTENTSTITLE" val="0"/>
  <p:tag name="KSO_WM_UNIT_PRESET_TEXT" val="If you do something, do it well."/>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00982_1*b*1"/>
  <p:tag name="KSO_WM_TEMPLATE_CATEGORY" val="custom"/>
  <p:tag name="KSO_WM_TEMPLATE_INDEX" val="20200982"/>
  <p:tag name="KSO_WM_UNIT_LAYERLEVEL" val="1"/>
  <p:tag name="KSO_WM_TAG_VERSION" val="1.0"/>
  <p:tag name="KSO_WM_BEAUTIFY_FLAG" val="#wm#"/>
</p:tagLst>
</file>

<file path=ppt/tags/tag7.xml><?xml version="1.0" encoding="utf-8"?>
<p:tagLst xmlns:p="http://schemas.openxmlformats.org/presentationml/2006/main">
  <p:tag name="KSO_WM_SLIDE_MODEL_TYPE" val="cover"/>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TABLE_ENDDRAG_ORIGIN_RECT" val="791*367"/>
  <p:tag name="TABLE_ENDDRAG_RECT" val="96*63*791*3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2273</Words>
  <Application>WPS 文字</Application>
  <PresentationFormat>宽屏</PresentationFormat>
  <Paragraphs>173</Paragraphs>
  <Slides>9</Slides>
  <Notes>0</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9</vt:i4>
      </vt:variant>
    </vt:vector>
  </HeadingPairs>
  <TitlesOfParts>
    <vt:vector size="37" baseType="lpstr">
      <vt:lpstr>Arial</vt:lpstr>
      <vt:lpstr>宋体</vt:lpstr>
      <vt:lpstr>Wingdings</vt:lpstr>
      <vt:lpstr>Kozuka Mincho Pro M</vt:lpstr>
      <vt:lpstr>冬青黑体简体中文</vt:lpstr>
      <vt:lpstr>Impact</vt:lpstr>
      <vt:lpstr>Adobe Myungjo Std M</vt:lpstr>
      <vt:lpstr>Kozuka Mincho Pr6N B</vt:lpstr>
      <vt:lpstr>Kozuka Mincho Pr6N H</vt:lpstr>
      <vt:lpstr>黑体</vt:lpstr>
      <vt:lpstr>汉仪中黑KW</vt:lpstr>
      <vt:lpstr>等线</vt:lpstr>
      <vt:lpstr>汉仪中等线KW</vt:lpstr>
      <vt:lpstr>微软雅黑</vt:lpstr>
      <vt:lpstr>汉仪旗黑</vt:lpstr>
      <vt:lpstr>宋体</vt:lpstr>
      <vt:lpstr>Arial Unicode MS</vt:lpstr>
      <vt:lpstr>等线 Light</vt:lpstr>
      <vt:lpstr>Calibri</vt:lpstr>
      <vt:lpstr>汉仪书宋二KW</vt:lpstr>
      <vt:lpstr>Times New Roman</vt:lpstr>
      <vt:lpstr>Adobe Myungjo Std M</vt:lpstr>
      <vt:lpstr>Kozuka Mincho Pr6N B</vt:lpstr>
      <vt:lpstr>Kozuka Mincho Pr6N H</vt:lpstr>
      <vt:lpstr>Kozuka Mincho Pro M</vt:lpstr>
      <vt:lpstr>黑体</vt:lpstr>
      <vt:lpstr>苹方-简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Y²</dc:creator>
  <cp:lastModifiedBy>风流月桂轩</cp:lastModifiedBy>
  <cp:revision>2104</cp:revision>
  <dcterms:created xsi:type="dcterms:W3CDTF">2025-06-09T19:57:55Z</dcterms:created>
  <dcterms:modified xsi:type="dcterms:W3CDTF">2025-06-09T19:57:55Z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KSOTemplateUUID">
    <vt:lpwstr>v1.0_mb_eI5mTOb0VxZmXu1vPh/K0g==</vt:lpwstr>
  </property>
  <property fmtid="{D5CDD505-2E9C-101B-9397-08002B2CF9AE}" pid="4" name="ICV">
    <vt:lpwstr>BE37104D69EF2F7B393B286888DC6BD1_43</vt:lpwstr>
  </property>
</Properties>
</file>