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6" r:id="rId1"/>
  </p:sldMasterIdLst>
  <p:sldIdLst>
    <p:sldId id="256" r:id="rId2"/>
    <p:sldId id="257" r:id="rId3"/>
    <p:sldId id="258" r:id="rId4"/>
    <p:sldId id="366" r:id="rId5"/>
    <p:sldId id="365" r:id="rId6"/>
    <p:sldId id="260" r:id="rId7"/>
    <p:sldId id="320" r:id="rId8"/>
    <p:sldId id="367" r:id="rId9"/>
    <p:sldId id="368" r:id="rId10"/>
    <p:sldId id="290" r:id="rId11"/>
    <p:sldId id="360" r:id="rId12"/>
    <p:sldId id="302" r:id="rId13"/>
    <p:sldId id="358" r:id="rId14"/>
    <p:sldId id="362" r:id="rId15"/>
    <p:sldId id="363" r:id="rId16"/>
    <p:sldId id="359" r:id="rId17"/>
    <p:sldId id="369" r:id="rId18"/>
    <p:sldId id="364" r:id="rId19"/>
    <p:sldId id="361" r:id="rId20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04"/>
    <p:restoredTop sz="94712"/>
  </p:normalViewPr>
  <p:slideViewPr>
    <p:cSldViewPr snapToGrid="0">
      <p:cViewPr varScale="1">
        <p:scale>
          <a:sx n="73" d="100"/>
          <a:sy n="73" d="100"/>
        </p:scale>
        <p:origin x="208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088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4088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EADE-8E88-4C7C-8AC5-FB148DE4940E}" type="datetime1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8B9C-477D-492A-96AD-1FC2CC997A73}" type="datetime1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0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8927" y="997973"/>
            <a:ext cx="8473395" cy="49849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3AED5-E26D-4E29-B1B3-7847B6779594}" type="datetime1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44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6794-849E-4626-908B-D15793550EFB}" type="datetime1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1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64E7-5594-42A3-ADBF-E95A7ACEAD64}" type="datetime1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6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4088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2221992"/>
            <a:ext cx="5212080" cy="373989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2B0B-D248-4FFB-8695-AD7FA4B1284A}" type="datetime1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72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929147"/>
            <a:ext cx="10689336" cy="79845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088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4088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1344" y="1756538"/>
            <a:ext cx="5212080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1344" y="2442702"/>
            <a:ext cx="5212080" cy="35191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8EFB-9159-4510-B73F-4F0409ADE937}" type="datetime1">
              <a:rPr lang="en-US" smtClean="0"/>
              <a:t>6/5/25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4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C9412-2452-4BED-A324-9D8C115361AD}" type="datetime1">
              <a:rPr lang="en-US" smtClean="0"/>
              <a:t>6/5/25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63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8F62-D251-40E8-A23C-F4CFE9FEAB41}" type="datetime1">
              <a:rPr lang="en-US" smtClean="0"/>
              <a:t>6/5/25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5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9848"/>
            <a:ext cx="4093599" cy="13167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848"/>
            <a:ext cx="6172200" cy="47912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1176"/>
            <a:ext cx="4093599" cy="33192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76144-149E-4874-93A5-554A0357CF82}" type="datetime1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48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4088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A65D8-0540-4835-AE5C-25D29DBA01BE}" type="datetime1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77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14400"/>
            <a:ext cx="10691265" cy="130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21992"/>
            <a:ext cx="10691265" cy="3739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495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E31BA835-12AC-4E8F-955A-EA3F4DE2791F}" type="datetime1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4088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87E7843D-FF13-4365-9478-9625B70A270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304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5" r:id="rId6"/>
    <p:sldLayoutId id="2147483770" r:id="rId7"/>
    <p:sldLayoutId id="2147483771" r:id="rId8"/>
    <p:sldLayoutId id="2147483772" r:id="rId9"/>
    <p:sldLayoutId id="2147483774" r:id="rId10"/>
    <p:sldLayoutId id="214748377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49E042-2F4B-6784-C46E-5FC8B2F34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4552" y="871758"/>
            <a:ext cx="5825448" cy="38711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dirty="0"/>
              <a:t>“</a:t>
            </a:r>
            <a:r>
              <a:rPr lang="en-US" sz="3400" b="1" i="1" dirty="0" err="1"/>
              <a:t>Cuntalunya</a:t>
            </a:r>
            <a:r>
              <a:rPr lang="en-US" sz="3400" b="1" dirty="0"/>
              <a:t> </a:t>
            </a:r>
            <a:r>
              <a:rPr lang="en-US" sz="3400" b="1" dirty="0" err="1"/>
              <a:t>Triomfant</a:t>
            </a:r>
            <a:r>
              <a:rPr lang="en-US" sz="3400" b="1" dirty="0"/>
              <a:t>”: Reimagining the Catalan Nation in Global Times through a New Feminine Star System</a:t>
            </a:r>
            <a:br>
              <a:rPr lang="en-ES" sz="3400" dirty="0"/>
            </a:br>
            <a:endParaRPr lang="ca-ES" sz="3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46359D-07D7-274E-E6DC-B7CCC4C91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23776" y="3429000"/>
            <a:ext cx="5322013" cy="12001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a-ES" sz="1400" dirty="0"/>
              <a:t>Celia Martínez Sáez</a:t>
            </a:r>
          </a:p>
          <a:p>
            <a:pPr>
              <a:lnSpc>
                <a:spcPct val="100000"/>
              </a:lnSpc>
            </a:pPr>
            <a:r>
              <a:rPr lang="en-GB" sz="1400" dirty="0"/>
              <a:t>Marie Sklodowska-Curie Postdoctoral Fellow</a:t>
            </a:r>
          </a:p>
        </p:txBody>
      </p:sp>
      <p:pic>
        <p:nvPicPr>
          <p:cNvPr id="1028" name="Picture 4" descr="laturra_clips (@laturra0) / X">
            <a:extLst>
              <a:ext uri="{FF2B5EF4-FFF2-40B4-BE49-F238E27FC236}">
                <a16:creationId xmlns:a16="http://schemas.microsoft.com/office/drawing/2014/main" id="{6E73A3DA-EA95-CAAF-AE8E-36482D5BA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r="21897"/>
          <a:stretch>
            <a:fillRect/>
          </a:stretch>
        </p:blipFill>
        <p:spPr bwMode="auto">
          <a:xfrm>
            <a:off x="1" y="10"/>
            <a:ext cx="487679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723900"/>
            <a:ext cx="57062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4" name="Straight Connector 1043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6134100"/>
            <a:ext cx="56681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Departament | Facultat d'Humanitats (UPF)">
            <a:extLst>
              <a:ext uri="{FF2B5EF4-FFF2-40B4-BE49-F238E27FC236}">
                <a16:creationId xmlns:a16="http://schemas.microsoft.com/office/drawing/2014/main" id="{A4196D94-6144-CDD2-F5FB-D63EFA8F0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676" y="4890758"/>
            <a:ext cx="436880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785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93BD-56C6-06A0-AD40-0F8266EA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201" y="-829636"/>
            <a:ext cx="5866550" cy="2525141"/>
          </a:xfrm>
        </p:spPr>
        <p:txBody>
          <a:bodyPr anchor="b">
            <a:normAutofit/>
          </a:bodyPr>
          <a:lstStyle/>
          <a:p>
            <a:r>
              <a:rPr lang="es-ES_tradnl" noProof="0" dirty="0" err="1"/>
              <a:t>Cuntalunya</a:t>
            </a:r>
            <a:endParaRPr lang="es-ES_tradnl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CF811-560F-E0EE-2F66-37CF2D4C3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789" y="2338465"/>
            <a:ext cx="6551374" cy="4096711"/>
          </a:xfrm>
        </p:spPr>
        <p:txBody>
          <a:bodyPr anchor="t">
            <a:normAutofit/>
          </a:bodyPr>
          <a:lstStyle/>
          <a:p>
            <a:pPr marL="285750" indent="-285750"/>
            <a:r>
              <a:rPr lang="en-GB" dirty="0"/>
              <a:t>Term used on social media as a response to the “Catalan Dream” to reimagine Catalan identity as produced by the Catalan celebrity movement from a queer and feminist perspective.</a:t>
            </a:r>
            <a:endParaRPr lang="es-ES_tradnl" sz="2000" noProof="0" dirty="0"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37FC903-3FD3-6990-69AC-FE2572902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"/>
          <a:stretch/>
        </p:blipFill>
        <p:spPr bwMode="auto">
          <a:xfrm>
            <a:off x="6969751" y="1052546"/>
            <a:ext cx="5543445" cy="538263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314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DBE1-3B53-3A55-C3DD-16B286A0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5F4D033-42BF-9BAB-CA48-F686EBD99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3090" y="365125"/>
            <a:ext cx="7579952" cy="619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30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2EDF9F-F72C-F4F5-A6A7-CCC927DD8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5821" y="0"/>
            <a:ext cx="6537747" cy="673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56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A3EE-E7FC-74B5-2799-0132AD80D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1DDF30C-1352-D339-472C-AC2FA76BF5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245" y="0"/>
            <a:ext cx="6972935" cy="69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027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8A237-21CD-4C55-8BD2-AFDCDD5B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0A9A29-CD3E-9610-AE1F-1CAB54FAE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0704" y="735806"/>
            <a:ext cx="8650591" cy="538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68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ADCFF-A162-6FBC-8617-FF428237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B7DE2C-64B5-4152-C09F-5C55136C41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255" y="914400"/>
            <a:ext cx="11007489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90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FC2FCF-D2D6-A37C-38E7-ED074AE48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89" r="-1" b="-1"/>
          <a:stretch/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75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325E-64AC-26DE-67F0-934FAD5BE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/>
              <a:t>Cuntalunya</a:t>
            </a:r>
            <a:endParaRPr lang="ca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C46A0-0677-4BCD-3F1A-C012A9572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Micropolitical expression.</a:t>
            </a:r>
          </a:p>
          <a:p>
            <a:endParaRPr lang="en-US" sz="2800" dirty="0"/>
          </a:p>
          <a:p>
            <a:r>
              <a:rPr lang="en-US" sz="2800" dirty="0"/>
              <a:t>A </a:t>
            </a:r>
            <a:r>
              <a:rPr lang="en-US" sz="2800" b="1" dirty="0"/>
              <a:t>liminal </a:t>
            </a:r>
            <a:r>
              <a:rPr lang="en-US" sz="2800" dirty="0"/>
              <a:t>identity that disrupts traditional nationalism, institutional mainstream feminism, digital/analogical spaces, non-binary fem space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7807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5D5FB-3A3C-171C-9A6F-C00AE350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Conclusions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EEF5B-5451-1735-5A89-5CE34BBB3FC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00634" y="1299123"/>
            <a:ext cx="10691265" cy="430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ES" dirty="0"/>
          </a:p>
          <a:p>
            <a:endParaRPr lang="en-ES" dirty="0"/>
          </a:p>
          <a:p>
            <a:r>
              <a:rPr lang="en-ES" dirty="0"/>
              <a:t>The emergence of a new star system in urban music represents a site of convergence for an ambiguous framework that, on the one hand, aligns with the top-down nation-building mechanisms promoted by Catalan media institutions, while, on the other hand, it evolves into a bottom-up movement originated in social media, that proposes the queering of this star system. </a:t>
            </a:r>
          </a:p>
          <a:p>
            <a:endParaRPr lang="en-ES" dirty="0"/>
          </a:p>
          <a:p>
            <a:r>
              <a:rPr lang="en-ES" dirty="0"/>
              <a:t>Looking at star studies in Catalan culture can open a critical line rarely explored by academia that has a lot of potential: stateless national celebrity systems (like Catalonia’s) can be a platform where meanings of gender and nation are negotiated, contested, reimagined, and </a:t>
            </a:r>
            <a:r>
              <a:rPr lang="en-GB" dirty="0"/>
              <a:t>spectacularized. </a:t>
            </a: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005422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8E1B-A0E5-F04C-35B4-6A0F91CEA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73" y="1568196"/>
            <a:ext cx="10691265" cy="1307592"/>
          </a:xfrm>
        </p:spPr>
        <p:txBody>
          <a:bodyPr>
            <a:noAutofit/>
          </a:bodyPr>
          <a:lstStyle/>
          <a:p>
            <a:pPr algn="ctr"/>
            <a:r>
              <a:rPr lang="ca-ES" sz="4800" dirty="0"/>
              <a:t>THANK YOU!</a:t>
            </a:r>
            <a:br>
              <a:rPr lang="ca-ES" sz="4800" dirty="0"/>
            </a:br>
            <a:br>
              <a:rPr lang="ca-ES" sz="4800" dirty="0"/>
            </a:br>
            <a:r>
              <a:rPr lang="ca-ES" sz="4800" dirty="0" err="1"/>
              <a:t>Celia.martinez@upf.edu</a:t>
            </a:r>
            <a:endParaRPr lang="ca-E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BEA59-469F-844E-25A4-92BBAE021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563449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202AA-0184-BEFA-03AE-3833C7EA7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1EC384-D1D7-3A42-90F7-DA188D67B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625" y="1104868"/>
            <a:ext cx="8709671" cy="46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2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E53615EE-C559-4E03-999B-5477F1626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E0AF9-D75F-BB8C-89BD-2F943B3F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909637"/>
            <a:ext cx="5958216" cy="1316736"/>
          </a:xfrm>
        </p:spPr>
        <p:txBody>
          <a:bodyPr>
            <a:normAutofit/>
          </a:bodyPr>
          <a:lstStyle/>
          <a:p>
            <a:endParaRPr lang="ca-ES"/>
          </a:p>
        </p:txBody>
      </p:sp>
      <p:cxnSp>
        <p:nvCxnSpPr>
          <p:cNvPr id="2064" name="Straight Connector 2063">
            <a:extLst>
              <a:ext uri="{FF2B5EF4-FFF2-40B4-BE49-F238E27FC236}">
                <a16:creationId xmlns:a16="http://schemas.microsoft.com/office/drawing/2014/main" id="{799A8EBD-049C-48E6-97ED-C9102D78F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2376"/>
            <a:ext cx="5715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Straight Connector 2065">
            <a:extLst>
              <a:ext uri="{FF2B5EF4-FFF2-40B4-BE49-F238E27FC236}">
                <a16:creationId xmlns:a16="http://schemas.microsoft.com/office/drawing/2014/main" id="{07AB7C5C-C091-4C25-B1BD-93E2F6948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8546"/>
            <a:ext cx="5715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EDE3C2-931A-CC1A-D952-620D2A4D9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75" y="1130028"/>
            <a:ext cx="10221649" cy="362868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B0606B2-64F4-4621-39FC-CE60C9A52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294043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7A94F-5C4C-F684-BB02-CA153941B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63832F-92E7-F1BF-34AC-E18158478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7018" y="3117850"/>
            <a:ext cx="5638498" cy="3740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AC6EDC-AE23-2712-8EE7-9BF3B1CF5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67" y="762260"/>
            <a:ext cx="7772400" cy="22249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F5456D-3AE0-1A28-F1B3-055B702DB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715230"/>
            <a:ext cx="7772400" cy="54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3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71F1-0AA4-C86C-F6CA-579332D8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9698DD3-F097-FBA0-0C53-E5C7D65D6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6254" y="843135"/>
            <a:ext cx="8560026" cy="2511214"/>
          </a:xfrm>
          <a:prstGeom prst="rect">
            <a:avLst/>
          </a:prstGeom>
        </p:spPr>
      </p:pic>
      <p:pic>
        <p:nvPicPr>
          <p:cNvPr id="5" name="Picture 2" descr="La banda del pati arriba a TV3 | Enderrock.cat">
            <a:extLst>
              <a:ext uri="{FF2B5EF4-FFF2-40B4-BE49-F238E27FC236}">
                <a16:creationId xmlns:a16="http://schemas.microsoft.com/office/drawing/2014/main" id="{3DEC0F50-8289-74F7-A329-08E052850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7759" y="3738669"/>
            <a:ext cx="4673156" cy="311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092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56AD8-0E15-F1C7-278C-23318AE16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7CF72C-4F31-94C8-D3ED-65E90A59F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ES" sz="3200" dirty="0"/>
              <a:t>If a celebrity is understood as a “cultural symbol and conduit for ideas about gender, values, and national identity” (</a:t>
            </a:r>
            <a:r>
              <a:rPr lang="en-GB" sz="3200" dirty="0" err="1"/>
              <a:t>Gundle</a:t>
            </a:r>
            <a:r>
              <a:rPr lang="en-GB" sz="3200" dirty="0"/>
              <a:t> </a:t>
            </a:r>
            <a:r>
              <a:rPr lang="en-ES" sz="3200" dirty="0"/>
              <a:t>263), what do these stars signify in terms of gender, sexuality, and national constructions in the context of globalization and the </a:t>
            </a:r>
            <a:r>
              <a:rPr lang="en-ES" sz="3200" i="1" dirty="0"/>
              <a:t>post-procés</a:t>
            </a:r>
            <a:r>
              <a:rPr lang="en-ES" sz="3200" dirty="0"/>
              <a:t> moment? 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1302598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FB659-ABC9-0660-46D8-FC3013A1B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noProof="0" dirty="0"/>
              <a:t>Case </a:t>
            </a:r>
            <a:r>
              <a:rPr lang="es-ES_tradnl" noProof="0" dirty="0" err="1"/>
              <a:t>study</a:t>
            </a:r>
            <a:r>
              <a:rPr lang="es-ES_tradnl" noProof="0" dirty="0"/>
              <a:t>: julieta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7243B-F431-9632-52F6-FD9A2A7B4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0" y="1428750"/>
            <a:ext cx="9601200" cy="3581400"/>
          </a:xfrm>
        </p:spPr>
        <p:txBody>
          <a:bodyPr/>
          <a:lstStyle/>
          <a:p>
            <a:pPr marL="0" indent="0">
              <a:buNone/>
            </a:pPr>
            <a:endParaRPr lang="es-ES_tradnl" noProof="0" dirty="0"/>
          </a:p>
        </p:txBody>
      </p:sp>
      <p:pic>
        <p:nvPicPr>
          <p:cNvPr id="3074" name="Picture 2" descr="Julieta da un paso más para ser la siguiente diva pop: ficha por Sony Music  | LOS40">
            <a:extLst>
              <a:ext uri="{FF2B5EF4-FFF2-40B4-BE49-F238E27FC236}">
                <a16:creationId xmlns:a16="http://schemas.microsoft.com/office/drawing/2014/main" id="{B9C94C4C-4007-E7C4-F5DE-005C9F364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35" y="2277499"/>
            <a:ext cx="4138246" cy="310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27A6DA-2F04-0A85-5FB5-62E969012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185" y="2256060"/>
            <a:ext cx="5660065" cy="29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34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75478-8782-A6B4-E94A-1C2E7D23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88" y="909637"/>
            <a:ext cx="6400800" cy="1307592"/>
          </a:xfrm>
        </p:spPr>
        <p:txBody>
          <a:bodyPr>
            <a:normAutofit/>
          </a:bodyPr>
          <a:lstStyle/>
          <a:p>
            <a:r>
              <a:rPr lang="ca-ES" dirty="0" err="1"/>
              <a:t>Julieta’s</a:t>
            </a:r>
            <a:r>
              <a:rPr lang="ca-ES" dirty="0"/>
              <a:t> </a:t>
            </a:r>
            <a:r>
              <a:rPr lang="ca-ES" dirty="0" err="1"/>
              <a:t>star</a:t>
            </a:r>
            <a:r>
              <a:rPr lang="ca-ES" dirty="0"/>
              <a:t> text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813B4C-6731-0B72-5252-A79AB0E20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4672" y="723900"/>
            <a:ext cx="10588752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47F5B-C735-E107-9744-33D018D3E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88" y="2221992"/>
            <a:ext cx="6400800" cy="3739896"/>
          </a:xfrm>
        </p:spPr>
        <p:txBody>
          <a:bodyPr>
            <a:normAutofit/>
          </a:bodyPr>
          <a:lstStyle/>
          <a:p>
            <a:r>
              <a:rPr lang="ca-ES" sz="3200" dirty="0" err="1"/>
              <a:t>Hegemonic</a:t>
            </a:r>
            <a:r>
              <a:rPr lang="ca-ES" sz="3200" dirty="0"/>
              <a:t> </a:t>
            </a:r>
            <a:r>
              <a:rPr lang="ca-ES" sz="3200" dirty="0" err="1"/>
              <a:t>femininity</a:t>
            </a:r>
            <a:r>
              <a:rPr lang="ca-ES" sz="3200" dirty="0"/>
              <a:t> </a:t>
            </a:r>
          </a:p>
          <a:p>
            <a:r>
              <a:rPr lang="ca-ES" sz="3200" dirty="0"/>
              <a:t>Neoliberal </a:t>
            </a:r>
            <a:r>
              <a:rPr lang="ca-ES" sz="3200" dirty="0" err="1"/>
              <a:t>discourse</a:t>
            </a:r>
            <a:r>
              <a:rPr lang="ca-ES" sz="3200" dirty="0"/>
              <a:t> of </a:t>
            </a:r>
            <a:r>
              <a:rPr lang="ca-ES" sz="3200" dirty="0" err="1"/>
              <a:t>the</a:t>
            </a:r>
            <a:r>
              <a:rPr lang="ca-ES" sz="3200" dirty="0"/>
              <a:t> “Catalan </a:t>
            </a:r>
            <a:r>
              <a:rPr lang="ca-ES" sz="3200" dirty="0" err="1"/>
              <a:t>Dream</a:t>
            </a:r>
            <a:r>
              <a:rPr lang="ca-ES" sz="3200" dirty="0"/>
              <a:t>”</a:t>
            </a:r>
          </a:p>
          <a:p>
            <a:r>
              <a:rPr lang="en-ES" sz="3200" dirty="0"/>
              <a:t>Historical symbolism of the pop diva and its queer dimension</a:t>
            </a:r>
          </a:p>
          <a:p>
            <a:pPr marL="0" indent="0">
              <a:buNone/>
            </a:pPr>
            <a:endParaRPr lang="en-ES" dirty="0"/>
          </a:p>
        </p:txBody>
      </p:sp>
      <p:pic>
        <p:nvPicPr>
          <p:cNvPr id="4" name="Picture 2" descr="Julieta + Ariox - català">
            <a:extLst>
              <a:ext uri="{FF2B5EF4-FFF2-40B4-BE49-F238E27FC236}">
                <a16:creationId xmlns:a16="http://schemas.microsoft.com/office/drawing/2014/main" id="{5F263541-8EF0-DCF8-DC32-8914DE5F4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8" b="-6"/>
          <a:stretch/>
        </p:blipFill>
        <p:spPr bwMode="auto">
          <a:xfrm>
            <a:off x="7681968" y="890873"/>
            <a:ext cx="3709932" cy="51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0E8146-6E65-2E6C-0C86-547E3C925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065" y="6145599"/>
            <a:ext cx="105828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794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35C35-9351-8957-1DA7-E9FEA5615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err="1"/>
              <a:t>Political</a:t>
            </a:r>
            <a:r>
              <a:rPr lang="ca-ES" dirty="0"/>
              <a:t> </a:t>
            </a:r>
            <a:r>
              <a:rPr lang="ca-ES" dirty="0" err="1"/>
              <a:t>potential</a:t>
            </a:r>
            <a:r>
              <a:rPr lang="ca-ES" dirty="0"/>
              <a:t> of </a:t>
            </a:r>
            <a:r>
              <a:rPr lang="ca-ES" dirty="0" err="1"/>
              <a:t>the</a:t>
            </a:r>
            <a:r>
              <a:rPr lang="ca-ES" dirty="0"/>
              <a:t> diva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99EBE-8F86-3B6D-EBB3-2466DF491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ES" sz="2800" dirty="0"/>
              <a:t>Brett Farmer asserts that female star adoration in queer contexts has been a cornerstone of gay cultural production. </a:t>
            </a:r>
          </a:p>
          <a:p>
            <a:r>
              <a:rPr lang="en-ES" sz="2800" dirty="0"/>
              <a:t>Ann Cvetkovich emphasizes structures of feelings as sites for political and cultural knowledge. Feelings as archives for people who have been excluded from traditional histories. </a:t>
            </a:r>
          </a:p>
          <a:p>
            <a:r>
              <a:rPr lang="en-ES" sz="2800" dirty="0"/>
              <a:t>The diva disrupts the categorical binarism of male/female, self/other, subject/object, image/reality or identification/desire (Farmer 250). </a:t>
            </a:r>
          </a:p>
          <a:p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4104926913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 cap="flat" cmpd="sng" algn="ctr">
          <a:noFill/>
          <a:prstDash val="solid"/>
          <a:miter lim="800000"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14:hiddenLine>
          </a:ext>
        </a:ex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5719</TotalTime>
  <Words>372</Words>
  <Application>Microsoft Macintosh PowerPoint</Application>
  <PresentationFormat>Widescreen</PresentationFormat>
  <Paragraphs>26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Calisto MT</vt:lpstr>
      <vt:lpstr>Times New Roman</vt:lpstr>
      <vt:lpstr>Univers Condensed</vt:lpstr>
      <vt:lpstr>ChronicleVTI</vt:lpstr>
      <vt:lpstr>“Cuntalunya Triomfant”: Reimagining the Catalan Nation in Global Times through a New Feminine Star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study: julieta</vt:lpstr>
      <vt:lpstr>Julieta’s star text</vt:lpstr>
      <vt:lpstr>Political potential of the diva</vt:lpstr>
      <vt:lpstr>Cuntalunya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Cuntalunya</vt:lpstr>
      <vt:lpstr>Conclusions</vt:lpstr>
      <vt:lpstr>THANK YOU!  Celia.martinez@upf.edu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Celia Martinez-Saez</dc:creator>
  <cp:lastModifiedBy>Celia Martinez-Saez</cp:lastModifiedBy>
  <cp:revision>11</cp:revision>
  <dcterms:created xsi:type="dcterms:W3CDTF">2025-06-05T13:29:21Z</dcterms:created>
  <dcterms:modified xsi:type="dcterms:W3CDTF">2025-06-09T12:48:26Z</dcterms:modified>
</cp:coreProperties>
</file>