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8"/>
  </p:notesMasterIdLst>
  <p:handoutMasterIdLst>
    <p:handoutMasterId r:id="rId39"/>
  </p:handoutMasterIdLst>
  <p:sldIdLst>
    <p:sldId id="339" r:id="rId2"/>
    <p:sldId id="287" r:id="rId3"/>
    <p:sldId id="340" r:id="rId4"/>
    <p:sldId id="341" r:id="rId5"/>
    <p:sldId id="342" r:id="rId6"/>
    <p:sldId id="343" r:id="rId7"/>
    <p:sldId id="290" r:id="rId8"/>
    <p:sldId id="310" r:id="rId9"/>
    <p:sldId id="344" r:id="rId10"/>
    <p:sldId id="359" r:id="rId11"/>
    <p:sldId id="309" r:id="rId12"/>
    <p:sldId id="266" r:id="rId13"/>
    <p:sldId id="291" r:id="rId14"/>
    <p:sldId id="312" r:id="rId15"/>
    <p:sldId id="292" r:id="rId16"/>
    <p:sldId id="293" r:id="rId17"/>
    <p:sldId id="313" r:id="rId18"/>
    <p:sldId id="345" r:id="rId19"/>
    <p:sldId id="347" r:id="rId20"/>
    <p:sldId id="348" r:id="rId21"/>
    <p:sldId id="354" r:id="rId22"/>
    <p:sldId id="349" r:id="rId23"/>
    <p:sldId id="350" r:id="rId24"/>
    <p:sldId id="351" r:id="rId25"/>
    <p:sldId id="352" r:id="rId26"/>
    <p:sldId id="355" r:id="rId27"/>
    <p:sldId id="356" r:id="rId28"/>
    <p:sldId id="357" r:id="rId29"/>
    <p:sldId id="358" r:id="rId30"/>
    <p:sldId id="337" r:id="rId31"/>
    <p:sldId id="346" r:id="rId32"/>
    <p:sldId id="353" r:id="rId33"/>
    <p:sldId id="322" r:id="rId34"/>
    <p:sldId id="317" r:id="rId35"/>
    <p:sldId id="319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008"/>
    <a:srgbClr val="B900DE"/>
    <a:srgbClr val="E20000"/>
    <a:srgbClr val="0D01FF"/>
    <a:srgbClr val="D600E6"/>
    <a:srgbClr val="FF33CC"/>
    <a:srgbClr val="01A1E6"/>
    <a:srgbClr val="02A0E4"/>
    <a:srgbClr val="019CE1"/>
    <a:srgbClr val="9C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2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01D867-04C5-AA01-2D31-491406662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83169-6D7C-244D-A4AB-EB69E15051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20A1C-55CD-4AA7-9E0D-63E30E51DF06}" type="datetimeFigureOut">
              <a:rPr lang="en-AU" smtClean="0"/>
              <a:t>10/02/2025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6302A-FD44-96B6-83C6-5D49E94DE3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854A-9A40-0C46-6356-4018038DCF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6FB00-75B3-452A-8BE9-68A10A5796A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2691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EE1D0-1F80-4732-94DA-EBBD5EBDEAC3}" type="datetimeFigureOut">
              <a:rPr lang="en-AU" smtClean="0"/>
              <a:t>10/02/2025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F81F0-90B8-4F7F-B032-321FB57BF3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042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2DF7-6D3B-B284-D425-F47024423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DBDF8-3478-2097-7CE5-D0D466E6D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77715-B02A-F5A0-97D8-5C59F1BEA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37C7-FFE5-41D9-AAE3-A61E38CC470D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05F0C-2E21-ECD0-E613-2023332B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B487-1F89-7D08-EB4A-2C5DEF55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37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E5AD-56E9-9A31-CF7E-5EE21C7F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7F9B-6576-D395-3EEF-DF4603520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A54B-D963-25C2-7C1A-C8179007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ABFD-1BF8-40B1-888A-BA212F97434C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CA148-3179-103B-106D-99909C55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452D-5A98-A15F-8DDE-23685F6D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64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58FB1-4294-D3BD-187B-F9354BB0D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0EBBD-A48C-5D4E-3DDD-9D55D2B3D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D5752-F0E7-B37F-B6BE-64BA57EE7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BD76B-021C-4A36-98B3-98EA57F28011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FFA5-B3BB-6AF4-ECFE-FBD644F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CB70-303E-2CED-1130-19E18D0A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59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DBD0-C57C-EF13-085E-FBCFFB27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3C38-67D6-3AA5-126E-A548F6E1D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2AC1-40F0-0AA2-D28A-9715CC63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82C6-5105-401B-B5E5-15E29FFD463A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46933-3956-988A-79C6-F2707DE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0F201-C089-B1C0-691E-20E487D6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015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8F48-7CCA-6954-EFF1-AD53857A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A4B64-3057-2149-FAF2-C8F1289B3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64AAB-4640-4B6D-8C7E-8424E266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9E8D-7701-4154-8CEE-2344C6C5402F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CF69A-C713-F739-B176-3C904625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A769-25E7-4398-4CD3-4FEA841C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8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9E55-0A4D-FE12-3334-8A09FCD4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FB8F7-9C48-713F-B459-50D40A126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CDBBB-60C8-9F42-A9F3-D780A8A1D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B4249-D49C-D30C-3E5C-901809F2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4A37-0DFB-4138-BAEB-0B3F5EC8421F}" type="datetime1">
              <a:rPr lang="en-AU" smtClean="0"/>
              <a:t>10/02/2025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038CA-DE14-9796-9629-2C9129AD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84939-7F43-6C9A-1636-86118B08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05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9186-245E-2399-4BAF-D433E7A8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68D3C-426C-F7F3-8912-0345E25F1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96558-4ED6-9B83-C17E-7C51BF6B0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156E3-29E7-5FDB-B619-8FC183445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A9E84-BE0F-ED8D-EB05-80CF3A7E2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1FC76-6065-2F58-8988-C7BC7C98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4DA4-7ADC-4D14-BFEA-83304241E310}" type="datetime1">
              <a:rPr lang="en-AU" smtClean="0"/>
              <a:t>10/02/2025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499CE-33A0-B8E0-6EE1-BD67E5A9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04A23-A6D9-AAC5-1C93-7369E59A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1160-CD14-3AC8-8BAF-CD5C20E5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3810C-4BB9-FBA5-7AAF-64E60A1A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2BF4-EC24-4745-AC0D-2543833AF7AE}" type="datetime1">
              <a:rPr lang="en-AU" smtClean="0"/>
              <a:t>10/02/2025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C3904-4DF1-0CD8-352E-EE0DBD6A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DF54F-EEF6-7114-7A60-35BD5676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017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7D4B61-9DC0-2D22-53C1-66E31EB8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A581-320A-47DA-9F43-4DC2F8947A6B}" type="datetime1">
              <a:rPr lang="en-AU" smtClean="0"/>
              <a:t>10/02/2025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CC05C-93AF-634E-CBB5-8A98A289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1B9AE-4E72-6B8A-7D1D-CEF5154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835" y="6538365"/>
            <a:ext cx="2743200" cy="3034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F86119-5094-4101-8CD6-33EEC4AEDD01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BD23A-8E6F-7E72-2C53-6167A9CE35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15285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46B4-0932-9505-073B-3CFBDD9A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11448-1AAB-6291-3A8B-FB6E7C18E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8346E-E037-808A-440D-BA2E5CB1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1A58E-1F21-A2C8-BDB1-A219A077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F8F-9BC0-4086-959A-1B0707BE74F2}" type="datetime1">
              <a:rPr lang="en-AU" smtClean="0"/>
              <a:t>10/02/2025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2609D-EBCF-4AE4-5235-421E35C0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C8106-0163-DE8C-F02D-A46DFC9C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896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6E3F-55E1-A1B2-23F1-1702FB8A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35485-AA33-C15E-9C19-9C9CB55E0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D339E-B364-A48C-82F4-BAB86BF5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3A063-AE77-03CF-4475-8C4285D6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FD34-0C01-4F80-84A0-F8136C153EFF}" type="datetime1">
              <a:rPr lang="en-AU" smtClean="0"/>
              <a:t>10/02/2025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DFE78-CF7D-4196-AD2F-3B88D259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2AA8C-9AD1-6150-A3ED-2CC5E5B2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60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50C-8262-262C-2E33-E1E59AE5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B333-70F5-6787-EA2E-2E8C3C72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221A-EB94-E709-8DBA-8AD3E3A49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D310-A6DE-4F42-99EE-7A932E154CE8}" type="datetime1">
              <a:rPr lang="en-AU" smtClean="0"/>
              <a:t>10/02/2025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A6F5F-ABE0-BBB6-3397-C93EAAA9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33744-B93B-09EF-5116-8FF4C02A2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6119-5094-4101-8CD6-33EEC4AED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00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067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103/PhysRevD.110.034516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4.png"/><Relationship Id="rId3" Type="http://schemas.microsoft.com/office/2007/relationships/media" Target="../media/media4.mp4"/><Relationship Id="rId7" Type="http://schemas.openxmlformats.org/officeDocument/2006/relationships/image" Target="../media/image5.png"/><Relationship Id="rId12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emf"/><Relationship Id="rId10" Type="http://schemas.openxmlformats.org/officeDocument/2006/relationships/image" Target="../media/image61.png"/><Relationship Id="rId4" Type="http://schemas.openxmlformats.org/officeDocument/2006/relationships/video" Target="../media/media4.mp4"/><Relationship Id="rId9" Type="http://schemas.openxmlformats.org/officeDocument/2006/relationships/image" Target="../media/image60.png"/><Relationship Id="rId1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0.png"/><Relationship Id="rId3" Type="http://schemas.microsoft.com/office/2007/relationships/media" Target="../media/media6.mp4"/><Relationship Id="rId7" Type="http://schemas.openxmlformats.org/officeDocument/2006/relationships/image" Target="../media/image66.png"/><Relationship Id="rId12" Type="http://schemas.openxmlformats.org/officeDocument/2006/relationships/image" Target="../media/image62.png"/><Relationship Id="rId2" Type="http://schemas.openxmlformats.org/officeDocument/2006/relationships/video" Target="../media/media5.mp4"/><Relationship Id="rId16" Type="http://schemas.openxmlformats.org/officeDocument/2006/relationships/oleObject" Target="../embeddings/oleObject5.bin"/><Relationship Id="rId1" Type="http://schemas.microsoft.com/office/2007/relationships/media" Target="../media/media5.mp4"/><Relationship Id="rId6" Type="http://schemas.openxmlformats.org/officeDocument/2006/relationships/image" Target="../media/image65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emf"/><Relationship Id="rId10" Type="http://schemas.openxmlformats.org/officeDocument/2006/relationships/image" Target="../media/image5.png"/><Relationship Id="rId4" Type="http://schemas.openxmlformats.org/officeDocument/2006/relationships/video" Target="../media/media6.mp4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8.mp4"/><Relationship Id="rId7" Type="http://schemas.openxmlformats.org/officeDocument/2006/relationships/image" Target="../media/image6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video" Target="../media/media8.mp4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1.png"/><Relationship Id="rId3" Type="http://schemas.openxmlformats.org/officeDocument/2006/relationships/image" Target="../media/image47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5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4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0" Type="http://schemas.openxmlformats.org/officeDocument/2006/relationships/image" Target="../media/image69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8.png"/><Relationship Id="rId10" Type="http://schemas.openxmlformats.org/officeDocument/2006/relationships/image" Target="../media/image69.png"/><Relationship Id="rId4" Type="http://schemas.openxmlformats.org/officeDocument/2006/relationships/image" Target="../media/image97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4" Type="http://schemas.openxmlformats.org/officeDocument/2006/relationships/image" Target="../media/image110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69.pn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4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5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0.png"/><Relationship Id="rId11" Type="http://schemas.openxmlformats.org/officeDocument/2006/relationships/image" Target="../media/image126.png"/><Relationship Id="rId5" Type="http://schemas.openxmlformats.org/officeDocument/2006/relationships/image" Target="../media/image120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0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3" Type="http://schemas.openxmlformats.org/officeDocument/2006/relationships/image" Target="../media/image121.pn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132.png"/><Relationship Id="rId10" Type="http://schemas.openxmlformats.org/officeDocument/2006/relationships/image" Target="../media/image108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6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45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86.png"/><Relationship Id="rId7" Type="http://schemas.openxmlformats.org/officeDocument/2006/relationships/image" Target="../media/image1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69.png"/><Relationship Id="rId9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6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6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D34109B-80A5-A99F-862B-208020ED5495}"/>
              </a:ext>
            </a:extLst>
          </p:cNvPr>
          <p:cNvSpPr txBox="1"/>
          <p:nvPr/>
        </p:nvSpPr>
        <p:spPr>
          <a:xfrm>
            <a:off x="635993" y="4957336"/>
            <a:ext cx="75672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3333B2"/>
                </a:solidFill>
              </a:rPr>
              <a:t>Phys. Rev. D </a:t>
            </a:r>
            <a:r>
              <a:rPr lang="en-AU" sz="2400" b="1" dirty="0">
                <a:solidFill>
                  <a:srgbClr val="3333B2"/>
                </a:solidFill>
              </a:rPr>
              <a:t>110</a:t>
            </a:r>
            <a:r>
              <a:rPr lang="en-AU" sz="2400" dirty="0">
                <a:solidFill>
                  <a:srgbClr val="3333B2"/>
                </a:solidFill>
              </a:rPr>
              <a:t>, 034516 (2024)</a:t>
            </a:r>
            <a:r>
              <a:rPr lang="en-AU" sz="2400" dirty="0"/>
              <a:t>,</a:t>
            </a:r>
            <a:r>
              <a:rPr lang="en-AU" sz="2400" dirty="0">
                <a:solidFill>
                  <a:srgbClr val="3333B2"/>
                </a:solidFill>
              </a:rPr>
              <a:t> arXiv:2405.10670 [hep-</a:t>
            </a:r>
            <a:r>
              <a:rPr lang="en-AU" sz="2400" dirty="0" err="1">
                <a:solidFill>
                  <a:srgbClr val="3333B2"/>
                </a:solidFill>
              </a:rPr>
              <a:t>lat</a:t>
            </a:r>
            <a:r>
              <a:rPr lang="en-AU" sz="2400" dirty="0">
                <a:solidFill>
                  <a:srgbClr val="3333B2"/>
                </a:solidFill>
              </a:rPr>
              <a:t>]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93437D0-2DE6-D660-0E19-CB713773DBF3}"/>
              </a:ext>
            </a:extLst>
          </p:cNvPr>
          <p:cNvSpPr/>
          <p:nvPr/>
        </p:nvSpPr>
        <p:spPr>
          <a:xfrm>
            <a:off x="4777077" y="4957335"/>
            <a:ext cx="3364600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5D39F1-16BC-5A56-BBDD-98854D4E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0218" y="431869"/>
            <a:ext cx="944579" cy="700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54FC75-257D-D8DB-872E-9F49E371FBE2}"/>
              </a:ext>
            </a:extLst>
          </p:cNvPr>
          <p:cNvSpPr txBox="1"/>
          <p:nvPr/>
        </p:nvSpPr>
        <p:spPr>
          <a:xfrm>
            <a:off x="635899" y="2598665"/>
            <a:ext cx="25081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AU" sz="2800" dirty="0">
                <a:solidFill>
                  <a:srgbClr val="3333B2"/>
                </a:solidFill>
              </a:rPr>
              <a:t>Jackson Mickley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BD99C8-55D1-7C90-3C1F-B4F0EE8343B2}"/>
              </a:ext>
            </a:extLst>
          </p:cNvPr>
          <p:cNvCxnSpPr>
            <a:cxnSpLocks/>
          </p:cNvCxnSpPr>
          <p:nvPr/>
        </p:nvCxnSpPr>
        <p:spPr>
          <a:xfrm>
            <a:off x="635900" y="2603643"/>
            <a:ext cx="109201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89DA8D4-B98D-BD28-8F6E-2879C30F51D5}"/>
              </a:ext>
            </a:extLst>
          </p:cNvPr>
          <p:cNvSpPr txBox="1">
            <a:spLocks/>
          </p:cNvSpPr>
          <p:nvPr/>
        </p:nvSpPr>
        <p:spPr>
          <a:xfrm>
            <a:off x="635900" y="1459521"/>
            <a:ext cx="10920199" cy="11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err="1">
                <a:solidFill>
                  <a:srgbClr val="3333B2"/>
                </a:solidFill>
                <a:latin typeface="+mn-lt"/>
                <a:cs typeface="Helvetica" panose="020B0604020202020204" pitchFamily="34" charset="0"/>
              </a:rPr>
              <a:t>Center</a:t>
            </a:r>
            <a:r>
              <a:rPr lang="en-AU" sz="4000" b="1" dirty="0">
                <a:solidFill>
                  <a:srgbClr val="3333B2"/>
                </a:solidFill>
                <a:latin typeface="+mn-lt"/>
                <a:cs typeface="Helvetica" panose="020B0604020202020204" pitchFamily="34" charset="0"/>
              </a:rPr>
              <a:t> vortex geometry through the deconfinement phase transition in pure gauge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28850-1A04-1337-9765-BD36649B9032}"/>
              </a:ext>
            </a:extLst>
          </p:cNvPr>
          <p:cNvSpPr txBox="1"/>
          <p:nvPr/>
        </p:nvSpPr>
        <p:spPr>
          <a:xfrm>
            <a:off x="635898" y="3281014"/>
            <a:ext cx="6685439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3333B2"/>
                </a:solidFill>
              </a:rPr>
              <a:t>In collaboration with</a:t>
            </a:r>
          </a:p>
          <a:p>
            <a:r>
              <a:rPr lang="en-AU" sz="2400" dirty="0">
                <a:solidFill>
                  <a:srgbClr val="3333B2"/>
                </a:solidFill>
              </a:rPr>
              <a:t>Derek Leinweber, Waseem Kamleh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D0832-E407-272E-790B-BB02D032EA97}"/>
              </a:ext>
            </a:extLst>
          </p:cNvPr>
          <p:cNvSpPr txBox="1"/>
          <p:nvPr/>
        </p:nvSpPr>
        <p:spPr>
          <a:xfrm>
            <a:off x="4651130" y="5833440"/>
            <a:ext cx="69049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AU" sz="2000" dirty="0"/>
              <a:t>Confinement and symmetry from vacuum to QCD phase diagram</a:t>
            </a:r>
          </a:p>
          <a:p>
            <a:pPr algn="r"/>
            <a:r>
              <a:rPr lang="en-AU" sz="2000" dirty="0" err="1"/>
              <a:t>Benasque</a:t>
            </a:r>
            <a:r>
              <a:rPr lang="en-AU" sz="2000" dirty="0"/>
              <a:t> Science </a:t>
            </a:r>
            <a:r>
              <a:rPr lang="en-AU" sz="2000" dirty="0" err="1"/>
              <a:t>Center</a:t>
            </a:r>
            <a:r>
              <a:rPr lang="en-AU" sz="2000" dirty="0"/>
              <a:t>, 9-15 February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69DB4-782D-DC83-468C-867B6188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4099" y="431869"/>
            <a:ext cx="931999" cy="700563"/>
          </a:xfrm>
          <a:prstGeom prst="rect">
            <a:avLst/>
          </a:prstGeom>
        </p:spPr>
      </p:pic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91C99215-5E32-0312-C617-3B47C5A4D04E}"/>
              </a:ext>
            </a:extLst>
          </p:cNvPr>
          <p:cNvSpPr/>
          <p:nvPr/>
        </p:nvSpPr>
        <p:spPr>
          <a:xfrm>
            <a:off x="693053" y="4957335"/>
            <a:ext cx="3958077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07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E77B2-8FE1-60C4-D94F-5C8156EC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50CFA-3143-9F0E-3C98-FB8D96EB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97B275-BC47-7C7D-DDED-00940CF74CD7}"/>
              </a:ext>
            </a:extLst>
          </p:cNvPr>
          <p:cNvSpPr txBox="1">
            <a:spLocks/>
          </p:cNvSpPr>
          <p:nvPr/>
        </p:nvSpPr>
        <p:spPr>
          <a:xfrm>
            <a:off x="477741" y="253094"/>
            <a:ext cx="98388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vortex structure: dynamical fermions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FE4691-47A6-9B1E-34E0-8970815225C7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B1CEEF6-944C-5184-EE0F-88EA9E6A1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02" y="1058491"/>
            <a:ext cx="6635396" cy="565004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1D2EDFB-2AFB-2E16-5157-DA9718580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312999"/>
              </p:ext>
            </p:extLst>
          </p:nvPr>
        </p:nvGraphicFramePr>
        <p:xfrm>
          <a:off x="9026525" y="6310313"/>
          <a:ext cx="39528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395280" imgH="799200" progId="Acrobat.Document.DC">
                  <p:embed/>
                </p:oleObj>
              </mc:Choice>
              <mc:Fallback>
                <p:oleObj name="Acrobat Document" showAsIcon="1" r:id="rId3" imgW="395280" imgH="79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26525" y="6310313"/>
                        <a:ext cx="395288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75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red dots&#10;&#10;Description automatically generated with medium confidence">
            <a:extLst>
              <a:ext uri="{FF2B5EF4-FFF2-40B4-BE49-F238E27FC236}">
                <a16:creationId xmlns:a16="http://schemas.microsoft.com/office/drawing/2014/main" id="{042EE186-8E78-F06D-97AB-2F3B3BD7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0" y="2005353"/>
            <a:ext cx="5561909" cy="37542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40F301-26D8-CE1B-D3D6-2A8DEDFD5516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73944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vortices and confinement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404E0C-3DA0-A0C4-2A75-AE51F0F021D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600DAC-61B9-7E10-1630-DEB406551E2D}"/>
              </a:ext>
            </a:extLst>
          </p:cNvPr>
          <p:cNvGrpSpPr/>
          <p:nvPr/>
        </p:nvGrpSpPr>
        <p:grpSpPr>
          <a:xfrm>
            <a:off x="477737" y="1145562"/>
            <a:ext cx="5969011" cy="1292662"/>
            <a:chOff x="477738" y="1251311"/>
            <a:chExt cx="5969011" cy="129266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C7861B-70EF-26AE-16F0-1E045CC16D52}"/>
                </a:ext>
              </a:extLst>
            </p:cNvPr>
            <p:cNvSpPr txBox="1"/>
            <p:nvPr/>
          </p:nvSpPr>
          <p:spPr>
            <a:xfrm>
              <a:off x="477738" y="1251311"/>
              <a:ext cx="596901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vortices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percolate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spacetime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Generates an area law for large loops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i.e.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DD77A8-4F6A-CDD7-9C82-0ABA7A90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7586" y="2151309"/>
              <a:ext cx="2064567" cy="32086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B9ECF3-986E-D59D-F91E-EC6EE94072DC}"/>
              </a:ext>
            </a:extLst>
          </p:cNvPr>
          <p:cNvSpPr txBox="1"/>
          <p:nvPr/>
        </p:nvSpPr>
        <p:spPr>
          <a:xfrm>
            <a:off x="477737" y="4556788"/>
            <a:ext cx="567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percolation implies confinement!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692265E-8C62-7999-F854-D4B74018C1AE}"/>
              </a:ext>
            </a:extLst>
          </p:cNvPr>
          <p:cNvGrpSpPr/>
          <p:nvPr/>
        </p:nvGrpSpPr>
        <p:grpSpPr>
          <a:xfrm>
            <a:off x="7928938" y="2117355"/>
            <a:ext cx="1742788" cy="1789165"/>
            <a:chOff x="7738920" y="1705255"/>
            <a:chExt cx="1742788" cy="1789165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406F08F-E93D-1DD1-5450-0D261F6289E6}"/>
                </a:ext>
              </a:extLst>
            </p:cNvPr>
            <p:cNvCxnSpPr>
              <a:cxnSpLocks/>
            </p:cNvCxnSpPr>
            <p:nvPr/>
          </p:nvCxnSpPr>
          <p:spPr>
            <a:xfrm>
              <a:off x="7793619" y="3317642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D458974-DB88-B97B-64CC-50CFA52CA897}"/>
                </a:ext>
              </a:extLst>
            </p:cNvPr>
            <p:cNvCxnSpPr>
              <a:cxnSpLocks/>
            </p:cNvCxnSpPr>
            <p:nvPr/>
          </p:nvCxnSpPr>
          <p:spPr>
            <a:xfrm>
              <a:off x="8258745" y="3402623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4389A81-8F3D-C80D-6D1E-510282089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9895" y="3281858"/>
              <a:ext cx="223681" cy="212562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BD4CE02-27ED-0D5B-A75C-0621273435F7}"/>
                </a:ext>
              </a:extLst>
            </p:cNvPr>
            <p:cNvCxnSpPr>
              <a:cxnSpLocks/>
            </p:cNvCxnSpPr>
            <p:nvPr/>
          </p:nvCxnSpPr>
          <p:spPr>
            <a:xfrm>
              <a:off x="8967683" y="3284657"/>
              <a:ext cx="444774" cy="83006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78F1BFF-FCA0-209A-884A-28832C978708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3074" y="3053285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087F9D6B-0DB0-C0EF-7D98-3430819D3A67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5321" y="258062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E7BDC68-2D33-95B1-D618-029D83E13A2C}"/>
                </a:ext>
              </a:extLst>
            </p:cNvPr>
            <p:cNvCxnSpPr>
              <a:cxnSpLocks/>
            </p:cNvCxnSpPr>
            <p:nvPr/>
          </p:nvCxnSpPr>
          <p:spPr>
            <a:xfrm rot="15420000">
              <a:off x="9203075" y="2102207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E0F2471-9D78-68F1-FB63-903DA6C292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52197" y="1864899"/>
              <a:ext cx="429936" cy="70808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89CAE278-8CDF-6EE4-E705-2CAE5725E7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4226" y="1784520"/>
              <a:ext cx="420005" cy="69172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DEC66E2-4546-F337-5D9C-406384FE1D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632" y="1705255"/>
              <a:ext cx="398744" cy="65671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7A7D706-9142-6FCA-1AB2-E8FC5ACE4216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822996" y="1884816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C13695C-9B84-6894-271B-958880725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7645" y="2191654"/>
              <a:ext cx="256423" cy="106677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215CEF96-1C41-135F-1804-EC1011347E20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570533" y="250286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FEFB83F-ED95-0F8E-0B9B-116EAFB81683}"/>
                </a:ext>
              </a:extLst>
            </p:cNvPr>
            <p:cNvCxnSpPr>
              <a:cxnSpLocks/>
            </p:cNvCxnSpPr>
            <p:nvPr/>
          </p:nvCxnSpPr>
          <p:spPr>
            <a:xfrm rot="6180000" flipV="1">
              <a:off x="7574733" y="2999024"/>
              <a:ext cx="444774" cy="108000"/>
            </a:xfrm>
            <a:prstGeom prst="straightConnector1">
              <a:avLst/>
            </a:prstGeom>
            <a:ln w="25400">
              <a:solidFill>
                <a:srgbClr val="E2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AEF183A-4D83-0543-9ECF-F82EA76B000E}"/>
              </a:ext>
            </a:extLst>
          </p:cNvPr>
          <p:cNvSpPr/>
          <p:nvPr/>
        </p:nvSpPr>
        <p:spPr>
          <a:xfrm>
            <a:off x="6624638" y="2764730"/>
            <a:ext cx="4029075" cy="909638"/>
          </a:xfrm>
          <a:custGeom>
            <a:avLst/>
            <a:gdLst>
              <a:gd name="connsiteX0" fmla="*/ 0 w 4029075"/>
              <a:gd name="connsiteY0" fmla="*/ 266700 h 909638"/>
              <a:gd name="connsiteX1" fmla="*/ 1119187 w 4029075"/>
              <a:gd name="connsiteY1" fmla="*/ 0 h 909638"/>
              <a:gd name="connsiteX2" fmla="*/ 4029075 w 4029075"/>
              <a:gd name="connsiteY2" fmla="*/ 428625 h 909638"/>
              <a:gd name="connsiteX3" fmla="*/ 3348037 w 4029075"/>
              <a:gd name="connsiteY3" fmla="*/ 909638 h 909638"/>
              <a:gd name="connsiteX4" fmla="*/ 0 w 4029075"/>
              <a:gd name="connsiteY4" fmla="*/ 266700 h 90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909638">
                <a:moveTo>
                  <a:pt x="0" y="266700"/>
                </a:moveTo>
                <a:lnTo>
                  <a:pt x="1119187" y="0"/>
                </a:lnTo>
                <a:lnTo>
                  <a:pt x="4029075" y="428625"/>
                </a:lnTo>
                <a:lnTo>
                  <a:pt x="3348037" y="909638"/>
                </a:lnTo>
                <a:lnTo>
                  <a:pt x="0" y="266700"/>
                </a:ln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7A3878-5DE2-F054-B3E8-AC6511B7324D}"/>
              </a:ext>
            </a:extLst>
          </p:cNvPr>
          <p:cNvGrpSpPr/>
          <p:nvPr/>
        </p:nvGrpSpPr>
        <p:grpSpPr>
          <a:xfrm>
            <a:off x="6469632" y="3192430"/>
            <a:ext cx="4432741" cy="661987"/>
            <a:chOff x="6469632" y="3192430"/>
            <a:chExt cx="4432741" cy="661987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47C9404-0DE8-7024-7B71-F089BC3A5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420" y="3580416"/>
              <a:ext cx="72822" cy="14294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12BED6F-381B-4E9C-3A0C-56D60536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615" y="3543147"/>
              <a:ext cx="101875" cy="110607"/>
            </a:xfrm>
            <a:prstGeom prst="rect">
              <a:avLst/>
            </a:prstGeom>
          </p:spPr>
        </p:pic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9795C42A-37C6-04F4-DEB9-33882D4DF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3646" y="3270726"/>
              <a:ext cx="688727" cy="4996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C71C683-64DD-7EAA-96B6-0514B0E1C0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9632" y="3192430"/>
              <a:ext cx="3371850" cy="6619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9953D0-F047-F324-AF4E-DBEE9ADDD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488">
            <a:off x="8149580" y="2946742"/>
            <a:ext cx="1038961" cy="473812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D493C70-162F-187D-1054-F122F9703D42}"/>
              </a:ext>
            </a:extLst>
          </p:cNvPr>
          <p:cNvGrpSpPr/>
          <p:nvPr/>
        </p:nvGrpSpPr>
        <p:grpSpPr>
          <a:xfrm>
            <a:off x="477737" y="2666510"/>
            <a:ext cx="5969011" cy="1661993"/>
            <a:chOff x="477737" y="2666510"/>
            <a:chExt cx="5969011" cy="16619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F83DA9-3109-E723-253B-E2DA49CE2E60}"/>
                </a:ext>
              </a:extLst>
            </p:cNvPr>
            <p:cNvGrpSpPr/>
            <p:nvPr/>
          </p:nvGrpSpPr>
          <p:grpSpPr>
            <a:xfrm>
              <a:off x="477737" y="2666510"/>
              <a:ext cx="5969011" cy="1661993"/>
              <a:chOff x="477737" y="2666510"/>
              <a:chExt cx="5969011" cy="166199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46EBA6-C7C2-F8A2-7201-AED4C394333F}"/>
                  </a:ext>
                </a:extLst>
              </p:cNvPr>
              <p:cNvSpPr txBox="1"/>
              <p:nvPr/>
            </p:nvSpPr>
            <p:spPr>
              <a:xfrm>
                <a:off x="477737" y="2666510"/>
                <a:ext cx="5969011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3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Space-time loops give access to static </a:t>
                </a:r>
                <a:r>
                  <a:rPr lang="en-AU" sz="2400" dirty="0">
                    <a:solidFill>
                      <a:srgbClr val="04A008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quark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AU" sz="2400" dirty="0">
                    <a:solidFill>
                      <a:srgbClr val="B900DE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antiquark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potential</a:t>
                </a:r>
                <a:endParaRPr lang="en-AU" sz="2200" i="1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For large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Area law gives linear potential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BA1A56-B62C-547D-B34C-338081DED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627" y="3604157"/>
                <a:ext cx="91502" cy="179615"/>
              </a:xfrm>
              <a:prstGeom prst="rect">
                <a:avLst/>
              </a:prstGeom>
            </p:spPr>
          </p:pic>
          <p:pic>
            <p:nvPicPr>
              <p:cNvPr id="14" name="Picture 13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EAE6607-B12D-14C6-31E6-8647211F8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0340" y="3516401"/>
                <a:ext cx="2237880" cy="32296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9FE2A6-3248-83A7-F35C-953CCB7CD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5171" y="3599319"/>
                <a:ext cx="507455" cy="189289"/>
              </a:xfrm>
              <a:prstGeom prst="rect">
                <a:avLst/>
              </a:prstGeom>
            </p:spPr>
          </p:pic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654972C-DF9E-F551-79EF-A211400CB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41" y="3984425"/>
              <a:ext cx="1211923" cy="264710"/>
            </a:xfrm>
            <a:prstGeom prst="rect">
              <a:avLst/>
            </a:prstGeom>
          </p:spPr>
        </p:pic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BAB20A25-A0C9-D06E-D19E-A2021EAA5D11}"/>
              </a:ext>
            </a:extLst>
          </p:cNvPr>
          <p:cNvSpPr txBox="1"/>
          <p:nvPr/>
        </p:nvSpPr>
        <p:spPr>
          <a:xfrm>
            <a:off x="477737" y="5246739"/>
            <a:ext cx="62715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No percolation means </a:t>
            </a:r>
            <a:r>
              <a:rPr lang="en-AU" sz="24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loss of confinement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Trivial expectation value for large loops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i.e. no area law</a:t>
            </a:r>
          </a:p>
        </p:txBody>
      </p:sp>
    </p:spTree>
    <p:extLst>
      <p:ext uri="{BB962C8B-B14F-4D97-AF65-F5344CB8AC3E}">
        <p14:creationId xmlns:p14="http://schemas.microsoft.com/office/powerpoint/2010/main" val="16095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t>12</a:t>
            </a:fld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D3D21C-66B1-1A89-AD84-7BDDDC115DFD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32062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Lattice details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4737B4-794C-CACB-AD31-0D6294E65440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D380FF-3807-D9DE-9990-CE4ADAE6122B}"/>
              </a:ext>
            </a:extLst>
          </p:cNvPr>
          <p:cNvGrpSpPr/>
          <p:nvPr/>
        </p:nvGrpSpPr>
        <p:grpSpPr>
          <a:xfrm>
            <a:off x="477738" y="3553729"/>
            <a:ext cx="5533875" cy="2046714"/>
            <a:chOff x="477735" y="3792470"/>
            <a:chExt cx="5533875" cy="20467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399AE4-CA6C-B5B0-6DE3-B411EBC95FFD}"/>
                </a:ext>
              </a:extLst>
            </p:cNvPr>
            <p:cNvGrpSpPr/>
            <p:nvPr/>
          </p:nvGrpSpPr>
          <p:grpSpPr>
            <a:xfrm>
              <a:off x="477735" y="3792470"/>
              <a:ext cx="5533875" cy="2046714"/>
              <a:chOff x="477735" y="3792470"/>
              <a:chExt cx="5533875" cy="204671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F06A84-3F24-6D08-37F3-F3951C9AE85F}"/>
                  </a:ext>
                </a:extLst>
              </p:cNvPr>
              <p:cNvSpPr txBox="1"/>
              <p:nvPr/>
            </p:nvSpPr>
            <p:spPr>
              <a:xfrm>
                <a:off x="477735" y="3792470"/>
                <a:ext cx="5533875" cy="2046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Ensembles are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Iwasaki renormalization-group-improved action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Fixed lattice spacing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100 configurations for each</a:t>
                </a:r>
              </a:p>
            </p:txBody>
          </p:sp>
          <p:pic>
            <p:nvPicPr>
              <p:cNvPr id="23" name="Picture 2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66E8A0F-0041-345C-9C79-2265FD5DA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932" y="3860208"/>
                <a:ext cx="1120095" cy="311742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822FA83-32F4-D9A0-B591-65EF68C8C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196" y="5080011"/>
              <a:ext cx="1317753" cy="2172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B1ED898-F51B-05F3-C089-C262D0BB3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55" y="5519711"/>
              <a:ext cx="277406" cy="2232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50CAB0-8DA4-CF88-EC7B-49BBF6E0010E}"/>
              </a:ext>
            </a:extLst>
          </p:cNvPr>
          <p:cNvGrpSpPr/>
          <p:nvPr/>
        </p:nvGrpSpPr>
        <p:grpSpPr>
          <a:xfrm>
            <a:off x="477738" y="1719222"/>
            <a:ext cx="5969011" cy="1585049"/>
            <a:chOff x="477738" y="1811457"/>
            <a:chExt cx="5969011" cy="158504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0C4C2EE-ECEA-97BA-2E88-15212AD36A2F}"/>
                </a:ext>
              </a:extLst>
            </p:cNvPr>
            <p:cNvGrpSpPr/>
            <p:nvPr/>
          </p:nvGrpSpPr>
          <p:grpSpPr>
            <a:xfrm>
              <a:off x="477738" y="1811457"/>
              <a:ext cx="5969011" cy="1585049"/>
              <a:chOff x="477738" y="4265343"/>
              <a:chExt cx="5969011" cy="158504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717FFD3-644D-B631-C6C6-5756C2AA65EC}"/>
                  </a:ext>
                </a:extLst>
              </p:cNvPr>
              <p:cNvSpPr txBox="1"/>
              <p:nvPr/>
            </p:nvSpPr>
            <p:spPr>
              <a:xfrm>
                <a:off x="477738" y="4265343"/>
                <a:ext cx="5969011" cy="1585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solidFill>
                      <a:srgbClr val="E2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Temperature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given by (inverse) period of temporal dimension</a:t>
                </a:r>
                <a:endPara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Critical temperature                            at which confinement is lost</a:t>
                </a:r>
              </a:p>
            </p:txBody>
          </p:sp>
          <p:pic>
            <p:nvPicPr>
              <p:cNvPr id="91" name="Picture 9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2054F260-AB75-AE13-3108-B8ED2AAFC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245" y="4680894"/>
                <a:ext cx="1596269" cy="358633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4D055BC-AE7F-D551-801B-1F55DE9B7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839" y="2745988"/>
              <a:ext cx="1610229" cy="2232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28E60C8-7083-660C-02CD-ADC10590AE85}"/>
              </a:ext>
            </a:extLst>
          </p:cNvPr>
          <p:cNvGrpSpPr/>
          <p:nvPr/>
        </p:nvGrpSpPr>
        <p:grpSpPr>
          <a:xfrm>
            <a:off x="7025491" y="1965467"/>
            <a:ext cx="3935172" cy="3312000"/>
            <a:chOff x="843301" y="837406"/>
            <a:chExt cx="3935172" cy="331200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D35BC59-65A5-462C-F592-246AA135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93"/>
            <a:stretch/>
          </p:blipFill>
          <p:spPr>
            <a:xfrm>
              <a:off x="3656818" y="837406"/>
              <a:ext cx="1121655" cy="3312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3764ED2-006D-E5AE-17DD-CD8B56B32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82" r="41494"/>
            <a:stretch/>
          </p:blipFill>
          <p:spPr>
            <a:xfrm>
              <a:off x="1735566" y="837406"/>
              <a:ext cx="1922650" cy="33120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42CF36F-EE56-4FD4-1080-47BFC9F0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289"/>
            <a:stretch/>
          </p:blipFill>
          <p:spPr>
            <a:xfrm>
              <a:off x="843301" y="837406"/>
              <a:ext cx="892265" cy="33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09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13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C4FCC2-D38A-F6EB-9058-1851886F7E5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9FB85-7ECC-0954-5763-AF1B07CB21B9}"/>
              </a:ext>
            </a:extLst>
          </p:cNvPr>
          <p:cNvGrpSpPr/>
          <p:nvPr/>
        </p:nvGrpSpPr>
        <p:grpSpPr>
          <a:xfrm>
            <a:off x="477738" y="253094"/>
            <a:ext cx="8232466" cy="700695"/>
            <a:chOff x="477738" y="253094"/>
            <a:chExt cx="8232466" cy="70069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CDBACE4E-9FF3-4413-EE4D-1450DD4CF5F8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5410800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Center vortex structure: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91A3BF-A087-2CA3-34EC-596773B0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3110" y="369356"/>
              <a:ext cx="2797094" cy="531256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44042-96A0-0613-B7C9-08D66EFD4D85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B515AD-26B8-4B68-4FE9-AEF1952A6E55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5037AA-8F8C-B9CD-3DDC-998F444D0648}"/>
                </a:ext>
              </a:extLst>
            </p:cNvPr>
            <p:cNvGrpSpPr/>
            <p:nvPr/>
          </p:nvGrpSpPr>
          <p:grpSpPr>
            <a:xfrm>
              <a:off x="477739" y="1000294"/>
              <a:ext cx="3538450" cy="838691"/>
              <a:chOff x="477739" y="1000294"/>
              <a:chExt cx="3538450" cy="83869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15DD83-E802-C5E1-98EA-BB4CD2364D7A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7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Temporal (fixed-  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B800883-F188-B771-2BC4-63301C7D3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5941" y="1141677"/>
                <a:ext cx="97200" cy="190800"/>
              </a:xfrm>
              <a:prstGeom prst="rect">
                <a:avLst/>
              </a:prstGeom>
            </p:spPr>
          </p:pic>
        </p:grpSp>
        <p:pic>
          <p:nvPicPr>
            <p:cNvPr id="35" name="Picture 3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9786681-6F7F-FF54-ABC4-DC4AADCA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865" y="1571678"/>
              <a:ext cx="648000" cy="19121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E06DC6-2339-0D18-3701-580AF0F252BD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E7A018D-7676-48D2-9124-5A8D6B3FD077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C461A7-BD80-17FF-A3FB-11BF6629396C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7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F9744E2-42AC-2E82-BF69-5DC76B9B1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75939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38" name="Picture 3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6A0D9B9-0F76-4E42-0800-22C630B6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pic>
        <p:nvPicPr>
          <p:cNvPr id="39" name="Nt8 temporal animation">
            <a:hlinkClick r:id="" action="ppaction://media"/>
            <a:extLst>
              <a:ext uri="{FF2B5EF4-FFF2-40B4-BE49-F238E27FC236}">
                <a16:creationId xmlns:a16="http://schemas.microsoft.com/office/drawing/2014/main" id="{F0F083DA-4F08-AC73-8AD6-44B5417FE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1727" b="1982"/>
          <a:stretch/>
        </p:blipFill>
        <p:spPr>
          <a:xfrm>
            <a:off x="664654" y="1901817"/>
            <a:ext cx="4983501" cy="4798689"/>
          </a:xfrm>
          <a:prstGeom prst="rect">
            <a:avLst/>
          </a:prstGeom>
        </p:spPr>
      </p:pic>
      <p:pic>
        <p:nvPicPr>
          <p:cNvPr id="40" name="Nt8 spatial animation">
            <a:hlinkClick r:id="" action="ppaction://media"/>
            <a:extLst>
              <a:ext uri="{FF2B5EF4-FFF2-40B4-BE49-F238E27FC236}">
                <a16:creationId xmlns:a16="http://schemas.microsoft.com/office/drawing/2014/main" id="{D8891AFE-307F-8D86-229C-D5EF9DAE0CC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74912" y="1934239"/>
            <a:ext cx="4798800" cy="47988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D5186BF-383C-B93D-0049-055C33B984F1}"/>
              </a:ext>
            </a:extLst>
          </p:cNvPr>
          <p:cNvGrpSpPr/>
          <p:nvPr/>
        </p:nvGrpSpPr>
        <p:grpSpPr>
          <a:xfrm>
            <a:off x="9774730" y="6093987"/>
            <a:ext cx="634219" cy="679874"/>
            <a:chOff x="9774730" y="6093987"/>
            <a:chExt cx="634219" cy="679874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0768DAF-2290-D5A0-B730-35329E0BC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4730" y="6245679"/>
              <a:ext cx="544927" cy="5281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20B4934-DD50-C5F4-7045-AA389932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149" y="6093987"/>
              <a:ext cx="64800" cy="127200"/>
            </a:xfrm>
            <a:prstGeom prst="rect">
              <a:avLst/>
            </a:prstGeom>
          </p:spPr>
        </p:pic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303D2E8-F818-5094-1F5E-0FBCB8E0F8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473465"/>
              </p:ext>
            </p:extLst>
          </p:nvPr>
        </p:nvGraphicFramePr>
        <p:xfrm>
          <a:off x="658813" y="6302375"/>
          <a:ext cx="395287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4" imgW="395280" imgH="799200" progId="Acrobat.Document.DC">
                  <p:embed/>
                </p:oleObj>
              </mc:Choice>
              <mc:Fallback>
                <p:oleObj name="Acrobat Document" showAsIcon="1" r:id="rId14" imgW="395280" imgH="79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8813" y="6302375"/>
                        <a:ext cx="395287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2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14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C4FCC2-D38A-F6EB-9058-1851886F7E5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644042-96A0-0613-B7C9-08D66EFD4D85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9C35AC9-A39B-2038-233D-951482DEEA02}"/>
              </a:ext>
            </a:extLst>
          </p:cNvPr>
          <p:cNvGrpSpPr/>
          <p:nvPr/>
        </p:nvGrpSpPr>
        <p:grpSpPr>
          <a:xfrm>
            <a:off x="477738" y="253094"/>
            <a:ext cx="8222953" cy="700695"/>
            <a:chOff x="477738" y="253094"/>
            <a:chExt cx="8222953" cy="70069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CDBACE4E-9FF3-4413-EE4D-1450DD4CF5F8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5410800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 err="1">
                  <a:solidFill>
                    <a:srgbClr val="3333B2"/>
                  </a:solidFill>
                  <a:cs typeface="Helvetica" panose="020B0604020202020204" pitchFamily="34" charset="0"/>
                </a:rPr>
                <a:t>Center</a:t>
              </a:r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 vortex structure: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C9A50C-C99F-800B-024B-A745B891F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6343" y="368730"/>
              <a:ext cx="2784348" cy="528835"/>
            </a:xfrm>
            <a:prstGeom prst="rect">
              <a:avLst/>
            </a:prstGeom>
          </p:spPr>
        </p:pic>
      </p:grpSp>
      <p:pic>
        <p:nvPicPr>
          <p:cNvPr id="11" name="Nt4 temporal animation">
            <a:hlinkClick r:id="" action="ppaction://media"/>
            <a:extLst>
              <a:ext uri="{FF2B5EF4-FFF2-40B4-BE49-F238E27FC236}">
                <a16:creationId xmlns:a16="http://schemas.microsoft.com/office/drawing/2014/main" id="{3EDFB493-CC89-C78C-11FA-F9A511E41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138" b="1550"/>
          <a:stretch/>
        </p:blipFill>
        <p:spPr>
          <a:xfrm>
            <a:off x="669326" y="1921349"/>
            <a:ext cx="4982400" cy="4798689"/>
          </a:xfrm>
          <a:prstGeom prst="rect">
            <a:avLst/>
          </a:prstGeom>
        </p:spPr>
      </p:pic>
      <p:pic>
        <p:nvPicPr>
          <p:cNvPr id="12" name="Nt4 spatial animation">
            <a:hlinkClick r:id="" action="ppaction://media"/>
            <a:extLst>
              <a:ext uri="{FF2B5EF4-FFF2-40B4-BE49-F238E27FC236}">
                <a16:creationId xmlns:a16="http://schemas.microsoft.com/office/drawing/2014/main" id="{EADBF0BD-F8A4-57FA-8566-D6917712CD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4912" y="1934239"/>
            <a:ext cx="4798800" cy="4798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99E17A-F2C1-4D8C-EA2D-BC5D45D5B96E}"/>
              </a:ext>
            </a:extLst>
          </p:cNvPr>
          <p:cNvGrpSpPr/>
          <p:nvPr/>
        </p:nvGrpSpPr>
        <p:grpSpPr>
          <a:xfrm>
            <a:off x="9855415" y="6313099"/>
            <a:ext cx="421090" cy="451799"/>
            <a:chOff x="9828520" y="6268274"/>
            <a:chExt cx="421090" cy="45179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B422EC-CBC3-C70B-FAA2-F88EB6B7D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8520" y="6400800"/>
              <a:ext cx="329395" cy="319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1FA0DB-F65B-2B56-99B6-84FD76353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810" y="6268274"/>
              <a:ext cx="64800" cy="127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FC3066-04B3-2C2D-91C0-9273FDC48490}"/>
              </a:ext>
            </a:extLst>
          </p:cNvPr>
          <p:cNvGrpSpPr/>
          <p:nvPr/>
        </p:nvGrpSpPr>
        <p:grpSpPr>
          <a:xfrm>
            <a:off x="6211787" y="1000293"/>
            <a:ext cx="3538450" cy="838691"/>
            <a:chOff x="6211787" y="1000293"/>
            <a:chExt cx="3538450" cy="8386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81CDCEC-6BE0-BA63-D007-E857E84DC610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32CBDF-0D57-7B9E-7E43-F705BA4CA921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10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Visualizing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335D896-E134-5358-3C03-55E715066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75939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22" name="Picture 2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6D112B9-EF12-14ED-C302-AC076CDA5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42AED-FA27-BBA7-C875-2509ACBE652F}"/>
              </a:ext>
            </a:extLst>
          </p:cNvPr>
          <p:cNvGrpSpPr/>
          <p:nvPr/>
        </p:nvGrpSpPr>
        <p:grpSpPr>
          <a:xfrm>
            <a:off x="477739" y="1000294"/>
            <a:ext cx="3538450" cy="838691"/>
            <a:chOff x="477739" y="1000294"/>
            <a:chExt cx="3538450" cy="83869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EE657E-6500-4397-0563-A7072BCE5BC6}"/>
                </a:ext>
              </a:extLst>
            </p:cNvPr>
            <p:cNvGrpSpPr/>
            <p:nvPr/>
          </p:nvGrpSpPr>
          <p:grpSpPr>
            <a:xfrm>
              <a:off x="477739" y="1000294"/>
              <a:ext cx="3538450" cy="838691"/>
              <a:chOff x="477739" y="1000294"/>
              <a:chExt cx="3538450" cy="83869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613291-1EAB-BE46-D34E-54DCCC399221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10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Temporal (fixed-  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Visualizing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8A2ACEB-74B5-27A2-8CD3-0DB59DDAF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5941" y="1141677"/>
                <a:ext cx="97200" cy="190800"/>
              </a:xfrm>
              <a:prstGeom prst="rect">
                <a:avLst/>
              </a:prstGeom>
            </p:spPr>
          </p:pic>
        </p:grp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6D7630C-E0FA-1C5E-541D-17D724B24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865" y="1571678"/>
              <a:ext cx="648000" cy="191213"/>
            </a:xfrm>
            <a:prstGeom prst="rect">
              <a:avLst/>
            </a:prstGeom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639C44F-9C90-E787-6223-B476CA68A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007495"/>
              </p:ext>
            </p:extLst>
          </p:nvPr>
        </p:nvGraphicFramePr>
        <p:xfrm>
          <a:off x="663575" y="6300788"/>
          <a:ext cx="39528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4" imgW="395280" imgH="799200" progId="Acrobat.Document.DC">
                  <p:embed/>
                </p:oleObj>
              </mc:Choice>
              <mc:Fallback>
                <p:oleObj name="Acrobat Document" showAsIcon="1" r:id="rId14" imgW="395280" imgH="79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3575" y="6300788"/>
                        <a:ext cx="395288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A963DC-2FEE-A36A-E529-EB67C6E28F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731411"/>
              </p:ext>
            </p:extLst>
          </p:nvPr>
        </p:nvGraphicFramePr>
        <p:xfrm>
          <a:off x="6497638" y="6321425"/>
          <a:ext cx="395287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6" imgW="395280" imgH="799200" progId="Acrobat.Document.DC">
                  <p:embed/>
                </p:oleObj>
              </mc:Choice>
              <mc:Fallback>
                <p:oleObj name="Acrobat Document" showAsIcon="1" r:id="rId16" imgW="395280" imgH="79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97638" y="6321425"/>
                        <a:ext cx="395287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5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emporal animation">
            <a:hlinkClick r:id="" action="ppaction://media"/>
            <a:extLst>
              <a:ext uri="{FF2B5EF4-FFF2-40B4-BE49-F238E27FC236}">
                <a16:creationId xmlns:a16="http://schemas.microsoft.com/office/drawing/2014/main" id="{254EA9F5-39D0-B098-CDC6-A1C009E9E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723" t="11117" r="2150" b="7720"/>
          <a:stretch/>
        </p:blipFill>
        <p:spPr>
          <a:xfrm>
            <a:off x="1892174" y="1307564"/>
            <a:ext cx="8075691" cy="359630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5A5D22B2-1771-7C20-06FC-90BB4ED8E8FA}"/>
              </a:ext>
            </a:extLst>
          </p:cNvPr>
          <p:cNvGrpSpPr/>
          <p:nvPr/>
        </p:nvGrpSpPr>
        <p:grpSpPr>
          <a:xfrm>
            <a:off x="1516914" y="5937406"/>
            <a:ext cx="9143734" cy="584775"/>
            <a:chOff x="-2098290" y="6060194"/>
            <a:chExt cx="9143734" cy="584775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108DAE7-F264-145F-34A4-C8D3F12E0438}"/>
                </a:ext>
              </a:extLst>
            </p:cNvPr>
            <p:cNvSpPr txBox="1"/>
            <p:nvPr/>
          </p:nvSpPr>
          <p:spPr>
            <a:xfrm>
              <a:off x="-2098290" y="6060194"/>
              <a:ext cx="9143734" cy="584775"/>
            </a:xfrm>
            <a:prstGeom prst="rect">
              <a:avLst/>
            </a:prstGeom>
            <a:noFill/>
            <a:ln w="12700">
              <a:solidFill>
                <a:srgbClr val="3333B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tx1"/>
                </a:buClr>
              </a:pPr>
              <a:r>
                <a:rPr lang="en-AU" sz="3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Vortex sheet aligns with temporal dimension above</a:t>
              </a:r>
              <a:endParaRPr lang="en-AU" sz="32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" name="Picture 9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297F970-0769-0D53-5D87-C15780CF7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973" y="6207439"/>
              <a:ext cx="389152" cy="35377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15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B6F7A7-57E6-6637-6EBB-95DF9A370696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704734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Cylinders..?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B96C38-2F3F-EB7F-CA7F-02FF36BD0180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F5A3C-A7A7-B4A7-0E79-3FC60A3625CF}"/>
              </a:ext>
            </a:extLst>
          </p:cNvPr>
          <p:cNvGrpSpPr/>
          <p:nvPr/>
        </p:nvGrpSpPr>
        <p:grpSpPr>
          <a:xfrm>
            <a:off x="6945424" y="4892161"/>
            <a:ext cx="2771979" cy="461665"/>
            <a:chOff x="477739" y="1000294"/>
            <a:chExt cx="2771979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A19F38-7261-4CCA-616C-4D51A120745E}"/>
                </a:ext>
              </a:extLst>
            </p:cNvPr>
            <p:cNvSpPr txBox="1"/>
            <p:nvPr/>
          </p:nvSpPr>
          <p:spPr>
            <a:xfrm>
              <a:off x="477739" y="1000294"/>
              <a:ext cx="2771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Spatial (fixed-  </a:t>
              </a:r>
              <a:r>
                <a:rPr lang="en-AU" sz="6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) slice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D2830A-0DE8-AAD0-2F63-A5D45208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574" y="1175939"/>
              <a:ext cx="172800" cy="15634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71A4A4-A99D-989F-D2BD-04B30CCE19BC}"/>
              </a:ext>
            </a:extLst>
          </p:cNvPr>
          <p:cNvGrpSpPr/>
          <p:nvPr/>
        </p:nvGrpSpPr>
        <p:grpSpPr>
          <a:xfrm>
            <a:off x="6804236" y="4892161"/>
            <a:ext cx="3054356" cy="461665"/>
            <a:chOff x="477740" y="1000294"/>
            <a:chExt cx="3054356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0EF7A9-3962-D703-6C46-3CC10BD5FB85}"/>
                </a:ext>
              </a:extLst>
            </p:cNvPr>
            <p:cNvSpPr txBox="1"/>
            <p:nvPr/>
          </p:nvSpPr>
          <p:spPr>
            <a:xfrm>
              <a:off x="477740" y="1000294"/>
              <a:ext cx="305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39C2E3-2169-7B92-6980-803D2C47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834" y="1141677"/>
              <a:ext cx="97200" cy="190800"/>
            </a:xfrm>
            <a:prstGeom prst="rect">
              <a:avLst/>
            </a:prstGeom>
          </p:spPr>
        </p:pic>
      </p:grpSp>
      <p:pic>
        <p:nvPicPr>
          <p:cNvPr id="31" name="Spatial animation">
            <a:hlinkClick r:id="" action="ppaction://media"/>
            <a:extLst>
              <a:ext uri="{FF2B5EF4-FFF2-40B4-BE49-F238E27FC236}">
                <a16:creationId xmlns:a16="http://schemas.microsoft.com/office/drawing/2014/main" id="{F620C228-B17E-D194-FADA-AB3926F009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6772" t="21528" r="2039" b="16043"/>
          <a:stretch/>
        </p:blipFill>
        <p:spPr>
          <a:xfrm>
            <a:off x="1892174" y="1612034"/>
            <a:ext cx="8075691" cy="27643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AD4609-19DE-F942-CBB4-8A68532DC1A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1"/>
          <a:stretch/>
        </p:blipFill>
        <p:spPr>
          <a:xfrm>
            <a:off x="1830267" y="1027215"/>
            <a:ext cx="4081646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35EAC3-1094-D9C4-4DE8-FFABD3A42CD9}"/>
              </a:ext>
            </a:extLst>
          </p:cNvPr>
          <p:cNvSpPr txBox="1">
            <a:spLocks/>
          </p:cNvSpPr>
          <p:nvPr/>
        </p:nvSpPr>
        <p:spPr>
          <a:xfrm>
            <a:off x="477736" y="253094"/>
            <a:ext cx="813872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Deconfinement from </a:t>
            </a:r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vortices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634ADF-25D9-A7CE-595D-B3C19D158058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9B8AF44-A9AE-189D-34BC-B7EBE6F60649}"/>
              </a:ext>
            </a:extLst>
          </p:cNvPr>
          <p:cNvSpPr txBox="1"/>
          <p:nvPr/>
        </p:nvSpPr>
        <p:spPr>
          <a:xfrm>
            <a:off x="477736" y="5311360"/>
            <a:ext cx="56770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Results specifically in an absence of vortices piercing </a:t>
            </a:r>
            <a:r>
              <a: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space-time loops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Loss of confinement!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866123-A9E2-2F86-CE8F-C2ED5F891F32}"/>
              </a:ext>
            </a:extLst>
          </p:cNvPr>
          <p:cNvSpPr txBox="1"/>
          <p:nvPr/>
        </p:nvSpPr>
        <p:spPr>
          <a:xfrm>
            <a:off x="477736" y="2768932"/>
            <a:ext cx="596901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structure 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frozen in temporal slices</a:t>
            </a:r>
            <a:endParaRPr lang="en-AU" sz="2200" i="1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Still observe percolation in the three spatial dimensions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3DA455-5F71-82D8-87BE-5EE12842B316}"/>
              </a:ext>
            </a:extLst>
          </p:cNvPr>
          <p:cNvGrpSpPr/>
          <p:nvPr/>
        </p:nvGrpSpPr>
        <p:grpSpPr>
          <a:xfrm>
            <a:off x="477738" y="1143775"/>
            <a:ext cx="6102675" cy="1585049"/>
            <a:chOff x="477738" y="1251311"/>
            <a:chExt cx="6102675" cy="158504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F4ECE9-25FD-5E67-8FAE-3BA065AE81C9}"/>
                </a:ext>
              </a:extLst>
            </p:cNvPr>
            <p:cNvSpPr txBox="1"/>
            <p:nvPr/>
          </p:nvSpPr>
          <p:spPr>
            <a:xfrm>
              <a:off x="477738" y="1251311"/>
              <a:ext cx="6102675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2D vortex sheet aligns with temporal dimension above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Percolation reduced from full four dimensions to three-dimensional submanifold</a:t>
              </a:r>
            </a:p>
          </p:txBody>
        </p:sp>
        <p:pic>
          <p:nvPicPr>
            <p:cNvPr id="88" name="Picture 8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9394BE9-8207-9B1E-A139-93336C9E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702" y="1747157"/>
              <a:ext cx="275763" cy="2506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0" name="Picture 89" descr="A grid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7904B6C6-2A35-DDB4-4B63-BEAA0A245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76" y="1377163"/>
            <a:ext cx="4920853" cy="492085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EBD13471-B109-98DB-E9A4-A127519F0ADE}"/>
              </a:ext>
            </a:extLst>
          </p:cNvPr>
          <p:cNvSpPr txBox="1"/>
          <p:nvPr/>
        </p:nvSpPr>
        <p:spPr>
          <a:xfrm>
            <a:off x="477736" y="4024757"/>
            <a:ext cx="61026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Lines predominantly </a:t>
            </a:r>
            <a:r>
              <a:rPr lang="en-AU" sz="2400" dirty="0">
                <a:solidFill>
                  <a:srgbClr val="E2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parallel to temporal axis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in spatial slices</a:t>
            </a:r>
            <a:endParaRPr lang="en-AU" sz="2200" i="1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Closed under periodic boundary conditions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A8133F9-745D-FE7C-AB1B-6AAB827D3382}"/>
              </a:ext>
            </a:extLst>
          </p:cNvPr>
          <p:cNvGrpSpPr/>
          <p:nvPr/>
        </p:nvGrpSpPr>
        <p:grpSpPr>
          <a:xfrm>
            <a:off x="10148207" y="5886281"/>
            <a:ext cx="421090" cy="451799"/>
            <a:chOff x="9828520" y="6268274"/>
            <a:chExt cx="421090" cy="451799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8A25B42-9E00-1544-C51D-0E9274093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8520" y="6400800"/>
              <a:ext cx="329395" cy="319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A5E3945-D7CF-AC54-021E-3C6758CC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810" y="6268274"/>
              <a:ext cx="64800" cy="127200"/>
            </a:xfrm>
            <a:prstGeom prst="rect">
              <a:avLst/>
            </a:prstGeom>
          </p:spPr>
        </p:pic>
      </p:grp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3FE3735-2BAA-1867-1B49-93C82A47A985}"/>
              </a:ext>
            </a:extLst>
          </p:cNvPr>
          <p:cNvSpPr/>
          <p:nvPr/>
        </p:nvSpPr>
        <p:spPr>
          <a:xfrm>
            <a:off x="9748158" y="4122963"/>
            <a:ext cx="204107" cy="1200150"/>
          </a:xfrm>
          <a:custGeom>
            <a:avLst/>
            <a:gdLst>
              <a:gd name="connsiteX0" fmla="*/ 106135 w 204107"/>
              <a:gd name="connsiteY0" fmla="*/ 1077686 h 1200150"/>
              <a:gd name="connsiteX1" fmla="*/ 204107 w 204107"/>
              <a:gd name="connsiteY1" fmla="*/ 0 h 1200150"/>
              <a:gd name="connsiteX2" fmla="*/ 73478 w 204107"/>
              <a:gd name="connsiteY2" fmla="*/ 163286 h 1200150"/>
              <a:gd name="connsiteX3" fmla="*/ 0 w 204107"/>
              <a:gd name="connsiteY3" fmla="*/ 1200150 h 1200150"/>
              <a:gd name="connsiteX4" fmla="*/ 106135 w 204107"/>
              <a:gd name="connsiteY4" fmla="*/ 107768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07" h="1200150">
                <a:moveTo>
                  <a:pt x="106135" y="1077686"/>
                </a:moveTo>
                <a:lnTo>
                  <a:pt x="204107" y="0"/>
                </a:lnTo>
                <a:lnTo>
                  <a:pt x="73478" y="163286"/>
                </a:lnTo>
                <a:lnTo>
                  <a:pt x="0" y="1200150"/>
                </a:lnTo>
                <a:lnTo>
                  <a:pt x="106135" y="1077686"/>
                </a:ln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19050">
            <a:solidFill>
              <a:srgbClr val="B900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490D5C9-71B2-C28E-A901-83C7550722BD}"/>
              </a:ext>
            </a:extLst>
          </p:cNvPr>
          <p:cNvSpPr/>
          <p:nvPr/>
        </p:nvSpPr>
        <p:spPr>
          <a:xfrm>
            <a:off x="8798125" y="3290207"/>
            <a:ext cx="649874" cy="245302"/>
          </a:xfrm>
          <a:custGeom>
            <a:avLst/>
            <a:gdLst>
              <a:gd name="connsiteX0" fmla="*/ 522514 w 522514"/>
              <a:gd name="connsiteY0" fmla="*/ 155122 h 212272"/>
              <a:gd name="connsiteX1" fmla="*/ 383721 w 522514"/>
              <a:gd name="connsiteY1" fmla="*/ 212272 h 212272"/>
              <a:gd name="connsiteX2" fmla="*/ 0 w 522514"/>
              <a:gd name="connsiteY2" fmla="*/ 48986 h 212272"/>
              <a:gd name="connsiteX3" fmla="*/ 155121 w 522514"/>
              <a:gd name="connsiteY3" fmla="*/ 0 h 212272"/>
              <a:gd name="connsiteX4" fmla="*/ 522514 w 522514"/>
              <a:gd name="connsiteY4" fmla="*/ 155122 h 21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14" h="212272">
                <a:moveTo>
                  <a:pt x="522514" y="155122"/>
                </a:moveTo>
                <a:lnTo>
                  <a:pt x="383721" y="212272"/>
                </a:lnTo>
                <a:lnTo>
                  <a:pt x="0" y="48986"/>
                </a:lnTo>
                <a:lnTo>
                  <a:pt x="155121" y="0"/>
                </a:lnTo>
                <a:lnTo>
                  <a:pt x="522514" y="155122"/>
                </a:ln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 w="19050">
            <a:solidFill>
              <a:srgbClr val="B900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7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91" grpId="0"/>
      <p:bldP spid="99" grpId="0" animBg="1"/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17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35EAC3-1094-D9C4-4DE8-FFABD3A42CD9}"/>
              </a:ext>
            </a:extLst>
          </p:cNvPr>
          <p:cNvSpPr txBox="1">
            <a:spLocks/>
          </p:cNvSpPr>
          <p:nvPr/>
        </p:nvSpPr>
        <p:spPr>
          <a:xfrm>
            <a:off x="477737" y="253094"/>
            <a:ext cx="506581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Quantifying alignment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634ADF-25D9-A7CE-595D-B3C19D158058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8C9FFC8-1314-06B7-59B9-1DC97F82DEBC}"/>
              </a:ext>
            </a:extLst>
          </p:cNvPr>
          <p:cNvGrpSpPr/>
          <p:nvPr/>
        </p:nvGrpSpPr>
        <p:grpSpPr>
          <a:xfrm>
            <a:off x="477738" y="1104359"/>
            <a:ext cx="6224752" cy="1585049"/>
            <a:chOff x="477738" y="1251311"/>
            <a:chExt cx="6224752" cy="158504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F4ECE9-25FD-5E67-8FAE-3BA065AE81C9}"/>
                </a:ext>
              </a:extLst>
            </p:cNvPr>
            <p:cNvSpPr txBox="1"/>
            <p:nvPr/>
          </p:nvSpPr>
          <p:spPr>
            <a:xfrm>
              <a:off x="477738" y="1251311"/>
              <a:ext cx="622475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Suppose a plaquette in temporal slice    is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pierced by a vortex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Is this plaquette still pierced in the same direction</a:t>
              </a:r>
              <a:r>
                <a:rPr lang="en-AU" sz="2200" i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 temporal slice             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7437F0-04FF-8D73-323F-32BF0395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195" y="1394253"/>
              <a:ext cx="97200" cy="190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67AC3B-2D8A-C3C3-6B88-1FA4A505E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6474" y="2516585"/>
              <a:ext cx="719627" cy="212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FE22E4-B9DC-29AF-4A4F-B9ACA70AD08D}"/>
              </a:ext>
            </a:extLst>
          </p:cNvPr>
          <p:cNvGrpSpPr/>
          <p:nvPr/>
        </p:nvGrpSpPr>
        <p:grpSpPr>
          <a:xfrm>
            <a:off x="7732330" y="2053351"/>
            <a:ext cx="1483741" cy="1483739"/>
            <a:chOff x="7156079" y="1538103"/>
            <a:chExt cx="1483741" cy="14837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CFD2DF-3142-2404-53D8-132815B067D6}"/>
                </a:ext>
              </a:extLst>
            </p:cNvPr>
            <p:cNvSpPr/>
            <p:nvPr/>
          </p:nvSpPr>
          <p:spPr>
            <a:xfrm>
              <a:off x="7230110" y="1612133"/>
              <a:ext cx="1335680" cy="1335680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593B6A-FA5E-DA1D-91F9-0F4C7B719B48}"/>
                </a:ext>
              </a:extLst>
            </p:cNvPr>
            <p:cNvSpPr/>
            <p:nvPr/>
          </p:nvSpPr>
          <p:spPr>
            <a:xfrm>
              <a:off x="7156080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7A99E3-1D5A-D561-0724-299113D88B76}"/>
                </a:ext>
              </a:extLst>
            </p:cNvPr>
            <p:cNvSpPr/>
            <p:nvPr/>
          </p:nvSpPr>
          <p:spPr>
            <a:xfrm>
              <a:off x="8491761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8D5EF7-C17C-F658-A502-62920D2134B0}"/>
                </a:ext>
              </a:extLst>
            </p:cNvPr>
            <p:cNvSpPr/>
            <p:nvPr/>
          </p:nvSpPr>
          <p:spPr>
            <a:xfrm>
              <a:off x="8491761" y="1538104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F01B71-CE06-2E3F-ACC3-C067764B22D8}"/>
                </a:ext>
              </a:extLst>
            </p:cNvPr>
            <p:cNvSpPr/>
            <p:nvPr/>
          </p:nvSpPr>
          <p:spPr>
            <a:xfrm>
              <a:off x="7156079" y="153810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56F207-D13F-3201-6EA6-57CC342016B8}"/>
              </a:ext>
            </a:extLst>
          </p:cNvPr>
          <p:cNvGrpSpPr/>
          <p:nvPr/>
        </p:nvGrpSpPr>
        <p:grpSpPr>
          <a:xfrm>
            <a:off x="7373199" y="2922274"/>
            <a:ext cx="879423" cy="1013452"/>
            <a:chOff x="6748805" y="2643717"/>
            <a:chExt cx="879423" cy="1013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3051E-4B82-0F27-B6C7-32DD28A07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43" y="3507224"/>
              <a:ext cx="61585" cy="149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5420AA-4CE2-AD3A-9321-D46921857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805" y="2643717"/>
              <a:ext cx="87500" cy="1800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123D49-7A68-A099-D249-388F4327DBD9}"/>
                </a:ext>
              </a:extLst>
            </p:cNvPr>
            <p:cNvCxnSpPr/>
            <p:nvPr/>
          </p:nvCxnSpPr>
          <p:spPr>
            <a:xfrm>
              <a:off x="6773765" y="3592703"/>
              <a:ext cx="7200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ADB3853-5429-7F69-3355-93B8743914F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413765" y="3232703"/>
              <a:ext cx="720000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011630FC-E22B-F562-8D9E-65A061629BBB}"/>
              </a:ext>
            </a:extLst>
          </p:cNvPr>
          <p:cNvSpPr/>
          <p:nvPr/>
        </p:nvSpPr>
        <p:spPr>
          <a:xfrm>
            <a:off x="7814499" y="2135809"/>
            <a:ext cx="1335681" cy="1335681"/>
          </a:xfrm>
          <a:prstGeom prst="mathMultiply">
            <a:avLst>
              <a:gd name="adj1" fmla="val 0"/>
            </a:avLst>
          </a:prstGeom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F3D112-51E7-F69C-3D3E-E3D19C86E7AF}"/>
              </a:ext>
            </a:extLst>
          </p:cNvPr>
          <p:cNvGrpSpPr/>
          <p:nvPr/>
        </p:nvGrpSpPr>
        <p:grpSpPr>
          <a:xfrm>
            <a:off x="7947068" y="1291333"/>
            <a:ext cx="1063791" cy="523220"/>
            <a:chOff x="7351021" y="1231608"/>
            <a:chExt cx="1063791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2B46A-192C-30F8-92D5-A8DE42A6CAE7}"/>
                </a:ext>
              </a:extLst>
            </p:cNvPr>
            <p:cNvSpPr txBox="1"/>
            <p:nvPr/>
          </p:nvSpPr>
          <p:spPr>
            <a:xfrm>
              <a:off x="7351021" y="1231608"/>
              <a:ext cx="1063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/>
                <a:t>Slice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3251A4-922D-B47C-81D4-E1F798A7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697" y="1396391"/>
              <a:ext cx="110038" cy="216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1AB4A8-8434-F08D-844F-B2AB0F4D2CF7}"/>
              </a:ext>
            </a:extLst>
          </p:cNvPr>
          <p:cNvGrpSpPr/>
          <p:nvPr/>
        </p:nvGrpSpPr>
        <p:grpSpPr>
          <a:xfrm>
            <a:off x="9782105" y="2053102"/>
            <a:ext cx="1483741" cy="1483739"/>
            <a:chOff x="7156079" y="1538103"/>
            <a:chExt cx="1483741" cy="14837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ACFA24-E1D3-C77C-CE1B-5688D0F1FCC4}"/>
                </a:ext>
              </a:extLst>
            </p:cNvPr>
            <p:cNvSpPr/>
            <p:nvPr/>
          </p:nvSpPr>
          <p:spPr>
            <a:xfrm>
              <a:off x="7230110" y="1612133"/>
              <a:ext cx="1335680" cy="1335680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32E5396-1080-31E7-A4DA-0D0FF0AF4313}"/>
                </a:ext>
              </a:extLst>
            </p:cNvPr>
            <p:cNvSpPr/>
            <p:nvPr/>
          </p:nvSpPr>
          <p:spPr>
            <a:xfrm>
              <a:off x="7156080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1A248E-F94D-03A3-6D5F-4FC50BC73B99}"/>
                </a:ext>
              </a:extLst>
            </p:cNvPr>
            <p:cNvSpPr/>
            <p:nvPr/>
          </p:nvSpPr>
          <p:spPr>
            <a:xfrm>
              <a:off x="8491761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02FC33-AE1F-5290-94DE-57A737A8C1D8}"/>
                </a:ext>
              </a:extLst>
            </p:cNvPr>
            <p:cNvSpPr/>
            <p:nvPr/>
          </p:nvSpPr>
          <p:spPr>
            <a:xfrm>
              <a:off x="8491761" y="1538104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EF71ABA-EFA7-27AF-7C98-608418F1ED88}"/>
                </a:ext>
              </a:extLst>
            </p:cNvPr>
            <p:cNvSpPr/>
            <p:nvPr/>
          </p:nvSpPr>
          <p:spPr>
            <a:xfrm>
              <a:off x="7156079" y="153810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C47FB84A-4606-38B6-52F4-D193E7AA8D35}"/>
              </a:ext>
            </a:extLst>
          </p:cNvPr>
          <p:cNvSpPr/>
          <p:nvPr/>
        </p:nvSpPr>
        <p:spPr>
          <a:xfrm>
            <a:off x="9864274" y="2135560"/>
            <a:ext cx="1335681" cy="1335681"/>
          </a:xfrm>
          <a:prstGeom prst="mathMultiply">
            <a:avLst>
              <a:gd name="adj1" fmla="val 0"/>
            </a:avLst>
          </a:prstGeom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953E60-D1C4-AE24-E223-612209649856}"/>
              </a:ext>
            </a:extLst>
          </p:cNvPr>
          <p:cNvGrpSpPr/>
          <p:nvPr/>
        </p:nvGrpSpPr>
        <p:grpSpPr>
          <a:xfrm>
            <a:off x="9578203" y="1285019"/>
            <a:ext cx="1906461" cy="523220"/>
            <a:chOff x="9450847" y="1326656"/>
            <a:chExt cx="1906461" cy="52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0B60D9-0124-E803-F852-CAFD7200ABF1}"/>
                </a:ext>
              </a:extLst>
            </p:cNvPr>
            <p:cNvSpPr txBox="1"/>
            <p:nvPr/>
          </p:nvSpPr>
          <p:spPr>
            <a:xfrm>
              <a:off x="9450847" y="1326656"/>
              <a:ext cx="19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/>
                <a:t>Slice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B53F0CF-6599-D459-874B-5C3013E26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85993" y="1460111"/>
              <a:ext cx="926974" cy="2736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0473F7-6F7F-6A36-A4B8-96F0090DEC8E}"/>
              </a:ext>
            </a:extLst>
          </p:cNvPr>
          <p:cNvGrpSpPr/>
          <p:nvPr/>
        </p:nvGrpSpPr>
        <p:grpSpPr>
          <a:xfrm>
            <a:off x="7732330" y="4169658"/>
            <a:ext cx="1483741" cy="1483739"/>
            <a:chOff x="7156079" y="1538103"/>
            <a:chExt cx="1483741" cy="148373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61E8AB3-48DA-623D-4712-B4B7B130F10D}"/>
                </a:ext>
              </a:extLst>
            </p:cNvPr>
            <p:cNvSpPr/>
            <p:nvPr/>
          </p:nvSpPr>
          <p:spPr>
            <a:xfrm>
              <a:off x="7230110" y="1612133"/>
              <a:ext cx="1335680" cy="1335680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F9ECF2-698E-79F1-086A-0BDC546F2D9B}"/>
                </a:ext>
              </a:extLst>
            </p:cNvPr>
            <p:cNvSpPr/>
            <p:nvPr/>
          </p:nvSpPr>
          <p:spPr>
            <a:xfrm>
              <a:off x="7156080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D44B9E-5D11-7F05-6ECD-3DFB58615E2E}"/>
                </a:ext>
              </a:extLst>
            </p:cNvPr>
            <p:cNvSpPr/>
            <p:nvPr/>
          </p:nvSpPr>
          <p:spPr>
            <a:xfrm>
              <a:off x="8491761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F862A13-7199-0D07-95DD-A10D9F38D3DA}"/>
                </a:ext>
              </a:extLst>
            </p:cNvPr>
            <p:cNvSpPr/>
            <p:nvPr/>
          </p:nvSpPr>
          <p:spPr>
            <a:xfrm>
              <a:off x="8491761" y="1538104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74A9CA1-E212-2720-BA1C-E2F0EF4EA588}"/>
                </a:ext>
              </a:extLst>
            </p:cNvPr>
            <p:cNvSpPr/>
            <p:nvPr/>
          </p:nvSpPr>
          <p:spPr>
            <a:xfrm>
              <a:off x="7156079" y="153810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1867AE4D-BB18-E4A0-57DA-9A656DC8D484}"/>
              </a:ext>
            </a:extLst>
          </p:cNvPr>
          <p:cNvSpPr/>
          <p:nvPr/>
        </p:nvSpPr>
        <p:spPr>
          <a:xfrm>
            <a:off x="7974091" y="2307841"/>
            <a:ext cx="1003922" cy="1003922"/>
          </a:xfrm>
          <a:prstGeom prst="ellipse">
            <a:avLst/>
          </a:prstGeom>
          <a:noFill/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09504F-2241-0706-4907-27BD2E3FDE8E}"/>
              </a:ext>
            </a:extLst>
          </p:cNvPr>
          <p:cNvGrpSpPr/>
          <p:nvPr/>
        </p:nvGrpSpPr>
        <p:grpSpPr>
          <a:xfrm>
            <a:off x="9782105" y="4169409"/>
            <a:ext cx="1483741" cy="1483739"/>
            <a:chOff x="7156079" y="1538103"/>
            <a:chExt cx="1483741" cy="148373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751A6BD-B48C-83E8-8656-9E0B589FA277}"/>
                </a:ext>
              </a:extLst>
            </p:cNvPr>
            <p:cNvSpPr/>
            <p:nvPr/>
          </p:nvSpPr>
          <p:spPr>
            <a:xfrm>
              <a:off x="7230110" y="1612133"/>
              <a:ext cx="1335680" cy="1335680"/>
            </a:xfrm>
            <a:prstGeom prst="rect">
              <a:avLst/>
            </a:prstGeom>
            <a:noFill/>
            <a:ln w="158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E55698D-C85C-4EEE-B580-31786D19BCB7}"/>
                </a:ext>
              </a:extLst>
            </p:cNvPr>
            <p:cNvSpPr/>
            <p:nvPr/>
          </p:nvSpPr>
          <p:spPr>
            <a:xfrm>
              <a:off x="7156080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14BB316-0BA6-0AE9-0DC4-6D5FF40BF622}"/>
                </a:ext>
              </a:extLst>
            </p:cNvPr>
            <p:cNvSpPr/>
            <p:nvPr/>
          </p:nvSpPr>
          <p:spPr>
            <a:xfrm>
              <a:off x="8491761" y="287378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19154D6-9F2A-DCB0-3A0E-99692D0E98B7}"/>
                </a:ext>
              </a:extLst>
            </p:cNvPr>
            <p:cNvSpPr/>
            <p:nvPr/>
          </p:nvSpPr>
          <p:spPr>
            <a:xfrm>
              <a:off x="8491761" y="1538104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EF7ABE1-3F5E-4D3D-0BA6-AC8E5AA6012C}"/>
                </a:ext>
              </a:extLst>
            </p:cNvPr>
            <p:cNvSpPr/>
            <p:nvPr/>
          </p:nvSpPr>
          <p:spPr>
            <a:xfrm>
              <a:off x="7156079" y="1538103"/>
              <a:ext cx="148059" cy="14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1CEDFF55-6BE2-CB01-E8ED-4C6A84C0BDAF}"/>
              </a:ext>
            </a:extLst>
          </p:cNvPr>
          <p:cNvSpPr/>
          <p:nvPr/>
        </p:nvSpPr>
        <p:spPr>
          <a:xfrm>
            <a:off x="10029473" y="2309339"/>
            <a:ext cx="1003922" cy="1003922"/>
          </a:xfrm>
          <a:prstGeom prst="ellipse">
            <a:avLst/>
          </a:prstGeom>
          <a:noFill/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4AFE9-7BE0-BD7E-82F0-388F5B55D2B7}"/>
              </a:ext>
            </a:extLst>
          </p:cNvPr>
          <p:cNvGrpSpPr/>
          <p:nvPr/>
        </p:nvGrpSpPr>
        <p:grpSpPr>
          <a:xfrm>
            <a:off x="7984454" y="4409318"/>
            <a:ext cx="1003922" cy="1003922"/>
            <a:chOff x="7551751" y="4662411"/>
            <a:chExt cx="1003922" cy="1003922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90D892B-40E0-8577-B484-05EF8DE55C17}"/>
                </a:ext>
              </a:extLst>
            </p:cNvPr>
            <p:cNvSpPr/>
            <p:nvPr/>
          </p:nvSpPr>
          <p:spPr>
            <a:xfrm>
              <a:off x="7551751" y="4662411"/>
              <a:ext cx="1003922" cy="1003922"/>
            </a:xfrm>
            <a:prstGeom prst="ellipse">
              <a:avLst/>
            </a:prstGeom>
            <a:noFill/>
            <a:ln>
              <a:solidFill>
                <a:srgbClr val="0D01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5AFE9D6-D4E6-2FD5-FD15-E8A06C1E5BFE}"/>
                </a:ext>
              </a:extLst>
            </p:cNvPr>
            <p:cNvSpPr/>
            <p:nvPr/>
          </p:nvSpPr>
          <p:spPr>
            <a:xfrm>
              <a:off x="7920232" y="5043396"/>
              <a:ext cx="258807" cy="258807"/>
            </a:xfrm>
            <a:prstGeom prst="ellipse">
              <a:avLst/>
            </a:prstGeom>
            <a:solidFill>
              <a:srgbClr val="0D0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6" name="Multiplication Sign 105">
            <a:extLst>
              <a:ext uri="{FF2B5EF4-FFF2-40B4-BE49-F238E27FC236}">
                <a16:creationId xmlns:a16="http://schemas.microsoft.com/office/drawing/2014/main" id="{FEF6C609-E4F3-381D-F7B1-D767E72F764D}"/>
              </a:ext>
            </a:extLst>
          </p:cNvPr>
          <p:cNvSpPr/>
          <p:nvPr/>
        </p:nvSpPr>
        <p:spPr>
          <a:xfrm>
            <a:off x="9864274" y="4236091"/>
            <a:ext cx="1335681" cy="1335681"/>
          </a:xfrm>
          <a:prstGeom prst="mathMultiply">
            <a:avLst>
              <a:gd name="adj1" fmla="val 0"/>
            </a:avLst>
          </a:prstGeom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5CB5AF0-67F7-5575-36DA-C195FF098D0B}"/>
              </a:ext>
            </a:extLst>
          </p:cNvPr>
          <p:cNvSpPr/>
          <p:nvPr/>
        </p:nvSpPr>
        <p:spPr>
          <a:xfrm>
            <a:off x="10029473" y="4409870"/>
            <a:ext cx="1003922" cy="1003922"/>
          </a:xfrm>
          <a:prstGeom prst="ellipse">
            <a:avLst/>
          </a:prstGeom>
          <a:noFill/>
          <a:ln>
            <a:solidFill>
              <a:srgbClr val="0D0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9" name="Picture 78" descr="A green tick and red x&#10;&#10;Description automatically generated">
            <a:extLst>
              <a:ext uri="{FF2B5EF4-FFF2-40B4-BE49-F238E27FC236}">
                <a16:creationId xmlns:a16="http://schemas.microsoft.com/office/drawing/2014/main" id="{DEF49083-B605-932C-1B09-8B6335FD5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37" b="77551" l="59400" r="91182">
                        <a14:foregroundMark x1="90692" y1="31429" x2="90692" y2="31429"/>
                        <a14:foregroundMark x1="91304" y1="30714" x2="91304" y2="30714"/>
                        <a14:foregroundMark x1="90080" y1="26837" x2="90080" y2="26837"/>
                        <a14:foregroundMark x1="60257" y1="75102" x2="60257" y2="75102"/>
                        <a14:foregroundMark x1="60012" y1="30408" x2="60012" y2="30408"/>
                        <a14:foregroundMark x1="60012" y1="30408" x2="60012" y2="30408"/>
                        <a14:foregroundMark x1="60012" y1="28980" x2="60012" y2="28980"/>
                        <a14:foregroundMark x1="59400" y1="77551" x2="59400" y2="7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05" t="22484" r="6819" b="19489"/>
          <a:stretch/>
        </p:blipFill>
        <p:spPr>
          <a:xfrm>
            <a:off x="8704012" y="4789813"/>
            <a:ext cx="1345347" cy="133568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9E834C3-A951-DE31-58E4-E5628ED7E6BB}"/>
              </a:ext>
            </a:extLst>
          </p:cNvPr>
          <p:cNvGrpSpPr/>
          <p:nvPr/>
        </p:nvGrpSpPr>
        <p:grpSpPr>
          <a:xfrm>
            <a:off x="477737" y="2750267"/>
            <a:ext cx="6474762" cy="2092881"/>
            <a:chOff x="477737" y="2750267"/>
            <a:chExt cx="6474762" cy="209288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D8D22BE-6E64-7B71-F758-64CD23CA61F3}"/>
                </a:ext>
              </a:extLst>
            </p:cNvPr>
            <p:cNvGrpSpPr/>
            <p:nvPr/>
          </p:nvGrpSpPr>
          <p:grpSpPr>
            <a:xfrm>
              <a:off x="477737" y="2750267"/>
              <a:ext cx="6474762" cy="2092881"/>
              <a:chOff x="477737" y="2897219"/>
              <a:chExt cx="6474762" cy="2092881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6866123-A9E2-2F86-CE8F-C2ED5F891F32}"/>
                  </a:ext>
                </a:extLst>
              </p:cNvPr>
              <p:cNvSpPr txBox="1"/>
              <p:nvPr/>
            </p:nvSpPr>
            <p:spPr>
              <a:xfrm>
                <a:off x="477737" y="2897219"/>
                <a:ext cx="6474762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Define indicator function</a:t>
                </a:r>
                <a:endParaRPr lang="en-AU" sz="2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24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Equals    only when                  and                             are both       or both </a:t>
                </a:r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1530709B-5E02-757A-3D0F-224B9E383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48514" y="3412486"/>
                <a:ext cx="5324534" cy="792000"/>
              </a:xfrm>
              <a:prstGeom prst="rect">
                <a:avLst/>
              </a:prstGeom>
            </p:spPr>
          </p:pic>
          <p:pic>
            <p:nvPicPr>
              <p:cNvPr id="83" name="Picture 8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5D48426-C794-6E54-9C55-D71F1BA4A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3902" y="4669103"/>
                <a:ext cx="317729" cy="205200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2EC7B286-6EFD-112A-8DCB-6B90EC411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7076" y="4335941"/>
                <a:ext cx="93469" cy="183600"/>
              </a:xfrm>
              <a:prstGeom prst="rect">
                <a:avLst/>
              </a:prstGeom>
            </p:spPr>
          </p:pic>
          <p:pic>
            <p:nvPicPr>
              <p:cNvPr id="87" name="Picture 8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34010FC-D38C-2941-BF2E-0CDEE5E97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5443" y="4669103"/>
                <a:ext cx="313789" cy="183600"/>
              </a:xfrm>
              <a:prstGeom prst="rect">
                <a:avLst/>
              </a:prstGeom>
            </p:spPr>
          </p:pic>
          <p:pic>
            <p:nvPicPr>
              <p:cNvPr id="92" name="Picture 91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2351A71-E529-A552-7E4C-671002821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4779" y="4310502"/>
                <a:ext cx="989329" cy="280800"/>
              </a:xfrm>
              <a:prstGeom prst="rect">
                <a:avLst/>
              </a:prstGeom>
            </p:spPr>
          </p:pic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2B21EDE-C1CE-7A09-9269-AF654F4C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498" y="4161463"/>
              <a:ext cx="1554195" cy="280800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1FDD177-E23D-0F97-B801-CF66C6582677}"/>
              </a:ext>
            </a:extLst>
          </p:cNvPr>
          <p:cNvGrpSpPr/>
          <p:nvPr/>
        </p:nvGrpSpPr>
        <p:grpSpPr>
          <a:xfrm>
            <a:off x="477737" y="4903931"/>
            <a:ext cx="4960102" cy="1754326"/>
            <a:chOff x="477737" y="5036370"/>
            <a:chExt cx="4960102" cy="175432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07E16FA-1817-A7ED-36A6-33AF5FA0551F}"/>
                </a:ext>
              </a:extLst>
            </p:cNvPr>
            <p:cNvGrpSpPr/>
            <p:nvPr/>
          </p:nvGrpSpPr>
          <p:grpSpPr>
            <a:xfrm>
              <a:off x="477737" y="5036370"/>
              <a:ext cx="4960102" cy="1754326"/>
              <a:chOff x="477737" y="5206784"/>
              <a:chExt cx="4960102" cy="1754326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9B8AF44-A9AE-189D-34BC-B7EBE6F60649}"/>
                  </a:ext>
                </a:extLst>
              </p:cNvPr>
              <p:cNvSpPr txBox="1"/>
              <p:nvPr/>
            </p:nvSpPr>
            <p:spPr>
              <a:xfrm>
                <a:off x="477737" y="5206784"/>
                <a:ext cx="496010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Define correlation measure</a:t>
                </a:r>
                <a:endParaRPr lang="en-AU" sz="2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3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66000" lvl="1" indent="-342900">
                  <a:spcAft>
                    <a:spcPts val="24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Separation restricted to</a:t>
                </a:r>
              </a:p>
            </p:txBody>
          </p: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AF6C6DE0-71D6-0BAA-E48B-3011D5722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53009" y="5705826"/>
                <a:ext cx="3497331" cy="810000"/>
              </a:xfrm>
              <a:prstGeom prst="rect">
                <a:avLst/>
              </a:prstGeom>
            </p:spPr>
          </p:pic>
        </p:grp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469BC30-68BD-B0AB-CAE1-9B3E4F56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207" y="6475514"/>
              <a:ext cx="1298994" cy="24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0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/>
      <p:bldP spid="68" grpId="1" animBg="1"/>
      <p:bldP spid="106" grpId="0" animBg="1"/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59CD0-85AD-CC06-8053-B7DCA14E9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E3A87-CC4D-C004-5738-9B5AF9D2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240B2E2-A754-2032-6488-D3ECBA3C777E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48114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Temporal correlation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D25DAD-B1AA-37FF-B1D0-08964D772AC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9F6BDF7-F463-CEF2-9937-1F6B3C18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249" y="1498645"/>
            <a:ext cx="5400000" cy="466285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CB778D0-0649-5D35-332C-8FC574F2AF5D}"/>
              </a:ext>
            </a:extLst>
          </p:cNvPr>
          <p:cNvGrpSpPr/>
          <p:nvPr/>
        </p:nvGrpSpPr>
        <p:grpSpPr>
          <a:xfrm>
            <a:off x="477736" y="986509"/>
            <a:ext cx="6021675" cy="1631216"/>
            <a:chOff x="477737" y="1737049"/>
            <a:chExt cx="6021675" cy="16312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DE24A4-CE99-9998-3E27-D707C52F6130}"/>
                </a:ext>
              </a:extLst>
            </p:cNvPr>
            <p:cNvSpPr txBox="1"/>
            <p:nvPr/>
          </p:nvSpPr>
          <p:spPr>
            <a:xfrm>
              <a:off x="477737" y="1737049"/>
              <a:ext cx="60216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Significant increase as we cross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Growth above      indicates the alignment becomes stronger at high temperatures</a:t>
              </a:r>
            </a:p>
            <a:p>
              <a:pPr marL="666000" lvl="1" indent="-342900">
                <a:spcAft>
                  <a:spcPts val="3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and                    become closer</a:t>
              </a:r>
            </a:p>
          </p:txBody>
        </p:sp>
        <p:pic>
          <p:nvPicPr>
            <p:cNvPr id="43" name="Picture 4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53DDBBE-7D23-10DE-783C-860821DCE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895" y="1863739"/>
              <a:ext cx="275763" cy="25069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5CC562E-B9D5-AAA9-56DB-2F38D745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826" y="2299829"/>
              <a:ext cx="245521" cy="22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CD4991F-19CD-137B-9F4A-F60B2964B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841" y="3052379"/>
              <a:ext cx="1056317" cy="2376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FC3C129-B252-5DB2-4A4E-4A62C110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896" y="3052379"/>
              <a:ext cx="1056318" cy="237600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F1CED9E-2025-D2D5-5A00-76006CF224F3}"/>
              </a:ext>
            </a:extLst>
          </p:cNvPr>
          <p:cNvGrpSpPr/>
          <p:nvPr/>
        </p:nvGrpSpPr>
        <p:grpSpPr>
          <a:xfrm>
            <a:off x="477735" y="2647791"/>
            <a:ext cx="6021675" cy="877163"/>
            <a:chOff x="477736" y="3226804"/>
            <a:chExt cx="6021675" cy="8771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F7B17EB-33CD-94C0-6A8C-FDB855E9B36A}"/>
                </a:ext>
              </a:extLst>
            </p:cNvPr>
            <p:cNvSpPr txBox="1"/>
            <p:nvPr/>
          </p:nvSpPr>
          <p:spPr>
            <a:xfrm>
              <a:off x="477736" y="3226804"/>
              <a:ext cx="602167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Nonzero value                                 below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Random chance vortex is invariant</a:t>
              </a:r>
            </a:p>
          </p:txBody>
        </p:sp>
        <p:pic>
          <p:nvPicPr>
            <p:cNvPr id="89" name="Picture 8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EBF3495-31CC-7183-1E22-DE69346DF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535" y="3376918"/>
              <a:ext cx="245521" cy="22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C4CB251-8471-B4F7-1B77-EA9568E7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17" y="3340918"/>
              <a:ext cx="2050698" cy="288000"/>
            </a:xfrm>
            <a:prstGeom prst="rect">
              <a:avLst/>
            </a:prstGeom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51762F66-0198-E60A-0243-157EF6663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15" y="3639068"/>
            <a:ext cx="3006078" cy="30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1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B0237-D40C-AF13-8BD1-1CCE0F81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mporal animation">
            <a:hlinkClick r:id="" action="ppaction://media"/>
            <a:extLst>
              <a:ext uri="{FF2B5EF4-FFF2-40B4-BE49-F238E27FC236}">
                <a16:creationId xmlns:a16="http://schemas.microsoft.com/office/drawing/2014/main" id="{7EB83AA3-A090-BCC1-FCDE-AF5D0C4CE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918" t="24471" r="3918" b="17259"/>
          <a:stretch/>
        </p:blipFill>
        <p:spPr>
          <a:xfrm>
            <a:off x="584178" y="4533158"/>
            <a:ext cx="5575705" cy="1762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D543DC-EB97-32DA-9457-6C7D46EBAD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b="7315"/>
          <a:stretch/>
        </p:blipFill>
        <p:spPr>
          <a:xfrm>
            <a:off x="521424" y="4504560"/>
            <a:ext cx="5702400" cy="18453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BFCD5-5218-B551-FC91-AACEE878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46DFDE9-A567-B395-09CA-F550163C5AFE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4282521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Secondary clusters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8FA7ACB-C325-753D-5479-0E1B2C7450C7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8A9F871-5203-2E83-2BDF-2C47586DB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29" y="1363892"/>
            <a:ext cx="5400000" cy="47861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03AB9-C866-40E6-3991-20C2C24988D5}"/>
              </a:ext>
            </a:extLst>
          </p:cNvPr>
          <p:cNvGrpSpPr/>
          <p:nvPr/>
        </p:nvGrpSpPr>
        <p:grpSpPr>
          <a:xfrm>
            <a:off x="477734" y="1035017"/>
            <a:ext cx="5788595" cy="2000548"/>
            <a:chOff x="477734" y="1035017"/>
            <a:chExt cx="5788595" cy="20005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5E77082-18B9-0083-737D-ADBAD283899F}"/>
                </a:ext>
              </a:extLst>
            </p:cNvPr>
            <p:cNvGrpSpPr/>
            <p:nvPr/>
          </p:nvGrpSpPr>
          <p:grpSpPr>
            <a:xfrm>
              <a:off x="477734" y="1035017"/>
              <a:ext cx="5788595" cy="2000548"/>
              <a:chOff x="477734" y="1102682"/>
              <a:chExt cx="5788595" cy="200054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BD77E-E7BB-E46D-F10A-CF0224DE4157}"/>
                  </a:ext>
                </a:extLst>
              </p:cNvPr>
              <p:cNvSpPr txBox="1"/>
              <p:nvPr/>
            </p:nvSpPr>
            <p:spPr>
              <a:xfrm>
                <a:off x="477734" y="1102682"/>
                <a:ext cx="5788595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7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Small loops disconnected from percolating cluster in three-dimensional slices</a:t>
                </a:r>
                <a:endParaRPr lang="en-AU" sz="2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Well defined in temporal slices for all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is average number of secondary clusters per temporal slice 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8CC579-F16A-BBDD-993A-F643DD400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643" y="2436639"/>
                <a:ext cx="1122075" cy="26117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F390E8-7AE9-609F-26E0-55F517DD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531" y="1962460"/>
              <a:ext cx="191566" cy="18826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1727CB1-B142-606B-D418-496375EDB271}"/>
              </a:ext>
            </a:extLst>
          </p:cNvPr>
          <p:cNvSpPr txBox="1"/>
          <p:nvPr/>
        </p:nvSpPr>
        <p:spPr>
          <a:xfrm>
            <a:off x="477734" y="3963008"/>
            <a:ext cx="548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7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Connected to alignment of vortex sheet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D669EE-8F11-677C-8992-C8A19A89529F}"/>
              </a:ext>
            </a:extLst>
          </p:cNvPr>
          <p:cNvGrpSpPr/>
          <p:nvPr/>
        </p:nvGrpSpPr>
        <p:grpSpPr>
          <a:xfrm>
            <a:off x="477734" y="3035565"/>
            <a:ext cx="5788595" cy="877163"/>
            <a:chOff x="477734" y="3035565"/>
            <a:chExt cx="5788595" cy="8771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B0F7417-AB44-5854-BA3E-BBBF622B5074}"/>
                </a:ext>
              </a:extLst>
            </p:cNvPr>
            <p:cNvGrpSpPr/>
            <p:nvPr/>
          </p:nvGrpSpPr>
          <p:grpSpPr>
            <a:xfrm>
              <a:off x="477734" y="3035565"/>
              <a:ext cx="5788595" cy="877163"/>
              <a:chOff x="477734" y="3035565"/>
              <a:chExt cx="5788595" cy="877163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FDD67AD-A6C7-9E31-6CF8-BF1C022C832F}"/>
                  </a:ext>
                </a:extLst>
              </p:cNvPr>
              <p:cNvSpPr txBox="1"/>
              <p:nvPr/>
            </p:nvSpPr>
            <p:spPr>
              <a:xfrm>
                <a:off x="477734" y="3035565"/>
                <a:ext cx="5788595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7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Pronounced drop through 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Down to         secondary cluster per slice!</a:t>
                </a:r>
              </a:p>
            </p:txBody>
          </p:sp>
          <p:pic>
            <p:nvPicPr>
              <p:cNvPr id="21" name="Picture 2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79F0835-A517-636E-D69B-1830556C2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572" y="3162477"/>
                <a:ext cx="275763" cy="25069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2B37118-22E1-EA17-D63D-EEF1E3FCB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782" y="3594451"/>
              <a:ext cx="401629" cy="1872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4B16EE-2C3B-E8D3-E844-E5F86A1708B7}"/>
              </a:ext>
            </a:extLst>
          </p:cNvPr>
          <p:cNvGrpSpPr/>
          <p:nvPr/>
        </p:nvGrpSpPr>
        <p:grpSpPr>
          <a:xfrm>
            <a:off x="3703470" y="6155306"/>
            <a:ext cx="2562859" cy="400110"/>
            <a:chOff x="477740" y="1000294"/>
            <a:chExt cx="2562859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80F7E4-9EE4-1DD9-7806-807151325FFC}"/>
                </a:ext>
              </a:extLst>
            </p:cNvPr>
            <p:cNvSpPr txBox="1"/>
            <p:nvPr/>
          </p:nvSpPr>
          <p:spPr>
            <a:xfrm>
              <a:off x="477740" y="1000294"/>
              <a:ext cx="2562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buClr>
                  <a:schemeClr val="tx1"/>
                </a:buClr>
              </a:pPr>
              <a:r>
                <a:rPr lang="en-AU" sz="20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Temporal (fixed-  ) slice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563321-C556-5893-8210-10A36385E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144" y="1115298"/>
              <a:ext cx="88030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4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BD91C981-1790-241A-BBD0-9716F4A9143D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2289956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Overview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527" y="6539593"/>
            <a:ext cx="2743200" cy="310603"/>
          </a:xfrm>
        </p:spPr>
        <p:txBody>
          <a:bodyPr/>
          <a:lstStyle/>
          <a:p>
            <a:fld id="{0AF86119-5094-4101-8CD6-33EEC4AEDD01}" type="slidenum">
              <a:rPr lang="en-AU" smtClean="0"/>
              <a:t>2</a:t>
            </a:fld>
            <a:endParaRPr lang="en-AU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156834-071C-6042-6275-AE75CC85635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red triangles&#10;&#10;Description automatically generated">
            <a:extLst>
              <a:ext uri="{FF2B5EF4-FFF2-40B4-BE49-F238E27FC236}">
                <a16:creationId xmlns:a16="http://schemas.microsoft.com/office/drawing/2014/main" id="{EB5C5014-4D3F-DA42-A153-90FD49AD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03" y="1654485"/>
            <a:ext cx="3988126" cy="424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19F42-1505-49CF-99B3-EBC4F9464799}"/>
              </a:ext>
            </a:extLst>
          </p:cNvPr>
          <p:cNvSpPr txBox="1"/>
          <p:nvPr/>
        </p:nvSpPr>
        <p:spPr>
          <a:xfrm>
            <a:off x="477739" y="1241173"/>
            <a:ext cx="641348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Introduction to </a:t>
            </a:r>
            <a:r>
              <a:rPr lang="en-AU" sz="24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center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vortices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Identification on the lattice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structures at zero temperature</a:t>
            </a: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How are </a:t>
            </a:r>
            <a:r>
              <a:rPr lang="en-AU" sz="2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center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vortices related to </a:t>
            </a:r>
            <a:r>
              <a:rPr lang="en-AU" sz="22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confinement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6CF64-BCEC-AC31-8FB1-BD7F01082705}"/>
              </a:ext>
            </a:extLst>
          </p:cNvPr>
          <p:cNvSpPr txBox="1"/>
          <p:nvPr/>
        </p:nvSpPr>
        <p:spPr>
          <a:xfrm>
            <a:off x="477738" y="3069349"/>
            <a:ext cx="641348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Evolution through the </a:t>
            </a:r>
            <a:r>
              <a:rPr lang="en-AU" sz="2400" dirty="0">
                <a:solidFill>
                  <a:srgbClr val="FF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deconfinement phase transition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Alignment with the temporal dimension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Quantified by temporal correlation measure</a:t>
            </a: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Relation to secondary clusters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06304-00F6-0C8D-EE36-9A527B8482D5}"/>
              </a:ext>
            </a:extLst>
          </p:cNvPr>
          <p:cNvSpPr txBox="1"/>
          <p:nvPr/>
        </p:nvSpPr>
        <p:spPr>
          <a:xfrm>
            <a:off x="477737" y="5266857"/>
            <a:ext cx="641348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Collection of vortex statistics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Vortex density, branching point densities, vortex chain lengths all sensitive to the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3404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F555-83D2-26CA-0DD1-845F05BD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479CA-2123-F216-13F0-FD86A71B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20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B03428F9-501C-2CAE-C11D-D6FA9AC5DDD3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340398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density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1B5E936-E1A8-0C5F-3B45-E11D44AA17A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FB9A53-70E0-316C-DF72-4B13C128416A}"/>
              </a:ext>
            </a:extLst>
          </p:cNvPr>
          <p:cNvGrpSpPr/>
          <p:nvPr/>
        </p:nvGrpSpPr>
        <p:grpSpPr>
          <a:xfrm>
            <a:off x="477731" y="1060468"/>
            <a:ext cx="4836649" cy="1600438"/>
            <a:chOff x="477735" y="1101080"/>
            <a:chExt cx="4836649" cy="16004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607864-2210-E9A7-9B93-73F055760119}"/>
                </a:ext>
              </a:extLst>
            </p:cNvPr>
            <p:cNvSpPr txBox="1"/>
            <p:nvPr/>
          </p:nvSpPr>
          <p:spPr>
            <a:xfrm>
              <a:off x="477735" y="1101080"/>
              <a:ext cx="483664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Number of vortices per unit area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3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plaquettes in 3D slices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3909CB-8F86-7898-62FF-79A1FD3D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824" y="1645431"/>
              <a:ext cx="3853347" cy="576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F70641-02F0-6984-8A27-4919BF00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6326" y="2392867"/>
              <a:ext cx="700457" cy="216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14BCC21-6A5F-6CF8-F10E-F85C9CF42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96" y="1504474"/>
            <a:ext cx="5400000" cy="46511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EF6512-C647-10C4-2263-6614E14C3047}"/>
              </a:ext>
            </a:extLst>
          </p:cNvPr>
          <p:cNvGrpSpPr/>
          <p:nvPr/>
        </p:nvGrpSpPr>
        <p:grpSpPr>
          <a:xfrm>
            <a:off x="477732" y="2759344"/>
            <a:ext cx="4836649" cy="1592744"/>
            <a:chOff x="6211786" y="1000293"/>
            <a:chExt cx="4836649" cy="15927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7DEFD6-023B-D3FE-8C3D-B8EE2F827F88}"/>
                </a:ext>
              </a:extLst>
            </p:cNvPr>
            <p:cNvGrpSpPr/>
            <p:nvPr/>
          </p:nvGrpSpPr>
          <p:grpSpPr>
            <a:xfrm>
              <a:off x="6211786" y="1000293"/>
              <a:ext cx="4836649" cy="1592744"/>
              <a:chOff x="477738" y="1000294"/>
              <a:chExt cx="4836649" cy="159274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1EC5A9-E670-8655-CD17-071FFE00BBF6}"/>
                  </a:ext>
                </a:extLst>
              </p:cNvPr>
              <p:cNvSpPr txBox="1"/>
              <p:nvPr/>
            </p:nvSpPr>
            <p:spPr>
              <a:xfrm>
                <a:off x="477738" y="1000294"/>
                <a:ext cx="4836649" cy="1592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solidFill>
                      <a:srgbClr val="E2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AU" sz="2400" dirty="0">
                    <a:solidFill>
                      <a:srgbClr val="E2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Visualizing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Substantial drop in vortex density – matches loss of percolating cluster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BBDD493-1D3A-7780-F3FF-56F82831C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75939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28" name="Picture 2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B239306-C2E6-6460-1371-58BB1A04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47B6BC-43DF-565A-EE5B-60A8A7E29743}"/>
              </a:ext>
            </a:extLst>
          </p:cNvPr>
          <p:cNvGrpSpPr/>
          <p:nvPr/>
        </p:nvGrpSpPr>
        <p:grpSpPr>
          <a:xfrm>
            <a:off x="477732" y="4450525"/>
            <a:ext cx="5483450" cy="1669688"/>
            <a:chOff x="477735" y="4692839"/>
            <a:chExt cx="5483450" cy="16696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96A17DB-056A-2D0C-4B49-24CEB316A4E7}"/>
                </a:ext>
              </a:extLst>
            </p:cNvPr>
            <p:cNvGrpSpPr/>
            <p:nvPr/>
          </p:nvGrpSpPr>
          <p:grpSpPr>
            <a:xfrm>
              <a:off x="477735" y="4692839"/>
              <a:ext cx="5483450" cy="1669688"/>
              <a:chOff x="477739" y="1000294"/>
              <a:chExt cx="5483450" cy="166968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4C8623E-742F-3FBD-D1F9-168199F66730}"/>
                  </a:ext>
                </a:extLst>
              </p:cNvPr>
              <p:cNvGrpSpPr/>
              <p:nvPr/>
            </p:nvGrpSpPr>
            <p:grpSpPr>
              <a:xfrm>
                <a:off x="477739" y="1000294"/>
                <a:ext cx="5483450" cy="1669688"/>
                <a:chOff x="477739" y="1000294"/>
                <a:chExt cx="5483450" cy="1669688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0E7AD8-155B-F3E9-2183-AF40A84DC1A4}"/>
                    </a:ext>
                  </a:extLst>
                </p:cNvPr>
                <p:cNvSpPr txBox="1"/>
                <p:nvPr/>
              </p:nvSpPr>
              <p:spPr>
                <a:xfrm>
                  <a:off x="477739" y="1000294"/>
                  <a:ext cx="5483450" cy="16696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spcAft>
                      <a:spcPts val="300"/>
                    </a:spcAft>
                    <a:buClr>
                      <a:schemeClr val="tx1"/>
                    </a:buClr>
                    <a:buBlip>
                      <a:blip r:embed="rId2"/>
                    </a:buBlip>
                  </a:pPr>
                  <a:r>
                    <a:rPr lang="en-AU" sz="2400" dirty="0">
                      <a:solidFill>
                        <a:srgbClr val="0D01FF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Temporal</a:t>
                  </a:r>
                  <a:r>
                    <a:rPr lang="en-AU" sz="2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(fixed-  ) </a:t>
                  </a:r>
                  <a:r>
                    <a:rPr lang="en-AU" sz="2400" dirty="0">
                      <a:solidFill>
                        <a:srgbClr val="0D01FF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slices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Visualizing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Also see a decrease through     !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Continued increase at high temperatures</a:t>
                  </a: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7E93233E-2FF8-6736-6582-74584EB970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5941" y="1141677"/>
                  <a:ext cx="97200" cy="190800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2C991E3C-2845-CB7D-ED53-C05D96CC0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8865" y="1571678"/>
                <a:ext cx="648000" cy="191213"/>
              </a:xfrm>
              <a:prstGeom prst="rect">
                <a:avLst/>
              </a:prstGeom>
            </p:spPr>
          </p:pic>
        </p:grp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46DDD37-035A-4930-1547-CCBE798F4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476" y="5636528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A440648-4CDE-F360-4998-C1CC7754AE9B}"/>
              </a:ext>
            </a:extLst>
          </p:cNvPr>
          <p:cNvSpPr txBox="1"/>
          <p:nvPr/>
        </p:nvSpPr>
        <p:spPr>
          <a:xfrm>
            <a:off x="477732" y="6218651"/>
            <a:ext cx="883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Consider space-space and space-time plaquettes separately?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96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C67C-AB25-F0B2-ABD5-893308E5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E699EC-5A28-E9F1-01B0-A0B111CD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21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056F6F81-50A1-E8ED-C025-4A195C4676EB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89424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density: space-space/space-time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A1E859-2492-4BE5-FCF1-A6687A9AF79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CE24D4-70AB-BA77-57D1-5542359C5E9C}"/>
              </a:ext>
            </a:extLst>
          </p:cNvPr>
          <p:cNvSpPr txBox="1"/>
          <p:nvPr/>
        </p:nvSpPr>
        <p:spPr>
          <a:xfrm>
            <a:off x="477731" y="1060468"/>
            <a:ext cx="521089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Total proportions of space-space and space-time plaquettes pierced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Space-space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density is </a:t>
            </a:r>
            <a:r>
              <a:rPr lang="en-AU" sz="2200" i="1" dirty="0">
                <a:ea typeface="Cambria Math" panose="02040503050406030204" pitchFamily="18" charset="0"/>
                <a:cs typeface="Times New Roman" panose="02020603050405020304" pitchFamily="18" charset="0"/>
              </a:rPr>
              <a:t>equivalent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AU" sz="2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temporal slices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density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B0F5C4-7771-C3CA-B8B0-F5C65FAE0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8196" y="1504474"/>
            <a:ext cx="5399999" cy="46511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C45B5C-2927-79F2-A73D-E65268FABCA9}"/>
              </a:ext>
            </a:extLst>
          </p:cNvPr>
          <p:cNvGrpSpPr/>
          <p:nvPr/>
        </p:nvGrpSpPr>
        <p:grpSpPr>
          <a:xfrm>
            <a:off x="477731" y="2699888"/>
            <a:ext cx="4836649" cy="1592744"/>
            <a:chOff x="477732" y="2759344"/>
            <a:chExt cx="4836649" cy="15927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9371EF-52DA-F697-631C-EDD8D487F70F}"/>
                </a:ext>
              </a:extLst>
            </p:cNvPr>
            <p:cNvSpPr txBox="1"/>
            <p:nvPr/>
          </p:nvSpPr>
          <p:spPr>
            <a:xfrm>
              <a:off x="477732" y="2759344"/>
              <a:ext cx="4836649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Space-time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density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Even larger drop through      – matches temporal alignment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Soft decrease above </a:t>
              </a:r>
            </a:p>
          </p:txBody>
        </p: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07C46D2-6945-8425-7EE5-94CD6675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89" y="3291024"/>
              <a:ext cx="245521" cy="22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F5A674B-449E-571F-B967-AFD401A36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966" y="4031338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BEAAD9-514B-E52D-92AD-351AA14A4BD7}"/>
              </a:ext>
            </a:extLst>
          </p:cNvPr>
          <p:cNvGrpSpPr/>
          <p:nvPr/>
        </p:nvGrpSpPr>
        <p:grpSpPr>
          <a:xfrm>
            <a:off x="477731" y="4346786"/>
            <a:ext cx="4955914" cy="2300630"/>
            <a:chOff x="477731" y="4346786"/>
            <a:chExt cx="4955914" cy="23006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1A400B-585F-7DF0-5629-C9A9DA88C305}"/>
                </a:ext>
              </a:extLst>
            </p:cNvPr>
            <p:cNvSpPr txBox="1"/>
            <p:nvPr/>
          </p:nvSpPr>
          <p:spPr>
            <a:xfrm>
              <a:off x="477731" y="4346786"/>
              <a:ext cx="4955914" cy="230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Larger </a:t>
              </a: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space-time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density as       is approached from below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Vortex sheet prepares to align with temporal dimension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Lots of small “wiggles” – more space-time plaquettes pierced</a:t>
              </a:r>
            </a:p>
          </p:txBody>
        </p:sp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EF4294F-53DA-59B5-F1EA-9E077F414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093" y="4472533"/>
              <a:ext cx="275763" cy="25069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155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E566-2F82-5CDF-4E98-43AAE82F0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E17DCB8B-9626-76D0-2217-ABEAA9BB4BCB}"/>
              </a:ext>
            </a:extLst>
          </p:cNvPr>
          <p:cNvGrpSpPr/>
          <p:nvPr/>
        </p:nvGrpSpPr>
        <p:grpSpPr>
          <a:xfrm>
            <a:off x="477739" y="1160056"/>
            <a:ext cx="5440056" cy="2000548"/>
            <a:chOff x="477739" y="1089720"/>
            <a:chExt cx="5440056" cy="200054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E80EAB4-2975-4AF8-04D3-7DD0FB23D495}"/>
                </a:ext>
              </a:extLst>
            </p:cNvPr>
            <p:cNvGrpSpPr/>
            <p:nvPr/>
          </p:nvGrpSpPr>
          <p:grpSpPr>
            <a:xfrm>
              <a:off x="477739" y="1089720"/>
              <a:ext cx="5440056" cy="2000548"/>
              <a:chOff x="584925" y="1138475"/>
              <a:chExt cx="5440056" cy="200054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D4636B-9065-6E27-2A6D-FF6FFE3B95C0}"/>
                  </a:ext>
                </a:extLst>
              </p:cNvPr>
              <p:cNvSpPr txBox="1"/>
              <p:nvPr/>
            </p:nvSpPr>
            <p:spPr>
              <a:xfrm>
                <a:off x="584925" y="1138475"/>
                <a:ext cx="5288337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 charge only conserved modulo      in</a:t>
                </a:r>
                <a:endParaRPr lang="en-AU" sz="2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An                  vortex can branch into two                  vortices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New feature of            compared to 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ECD890E-8608-BDE1-547F-6734440D2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3864" y="1263418"/>
                <a:ext cx="251117" cy="2016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C725C2-355B-6AD6-D953-BBE8431CA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317" y="1607733"/>
                <a:ext cx="839365" cy="2952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3BEC53-815F-F4AD-7FB5-96CF7E52D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798" y="2801403"/>
                <a:ext cx="613302" cy="252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E39950F-B41F-77DC-9CDE-1A76B9871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0081" y="2801403"/>
                <a:ext cx="613301" cy="25200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AE3D590-0662-0EF5-AF92-FEBF9B84B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372" y="2361204"/>
              <a:ext cx="924557" cy="1836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BBCB757-0EBB-1575-D88F-031F8CA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177" y="2019007"/>
              <a:ext cx="956348" cy="234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3D9DC-CDDB-3A5B-4AF1-F760043C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22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D0702844-6B43-5AF9-1E11-E501062E5FD6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3843249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Branching points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4685DE-84B5-6DC2-87D9-2A4760DF33C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D2DF047-FC2C-24CD-CAE5-676CD889F357}"/>
              </a:ext>
            </a:extLst>
          </p:cNvPr>
          <p:cNvSpPr txBox="1"/>
          <p:nvPr/>
        </p:nvSpPr>
        <p:spPr>
          <a:xfrm>
            <a:off x="477739" y="3281272"/>
            <a:ext cx="5879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Can also be viewed as monopoles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Three vortices emerging from/converging to a point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This is how they appear in the visualizations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93CF8-FA08-BE2B-532B-3BF31ACA3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72" y="4154513"/>
            <a:ext cx="3591040" cy="2312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57AC7B-A9F5-D85A-D150-09483B3E3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76" y="1344905"/>
            <a:ext cx="2210761" cy="231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2F1A00-34BB-0B51-0280-BFC00530829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92" y="1344904"/>
            <a:ext cx="2306837" cy="231272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642285D-E485-ABA4-6DC8-29F9D800BFA6}"/>
              </a:ext>
            </a:extLst>
          </p:cNvPr>
          <p:cNvGrpSpPr/>
          <p:nvPr/>
        </p:nvGrpSpPr>
        <p:grpSpPr>
          <a:xfrm>
            <a:off x="477739" y="5033156"/>
            <a:ext cx="5879099" cy="1292662"/>
            <a:chOff x="477739" y="4962820"/>
            <a:chExt cx="5879099" cy="129266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E6927D2-25FB-C90E-7D3F-C31520008842}"/>
                </a:ext>
              </a:extLst>
            </p:cNvPr>
            <p:cNvSpPr txBox="1"/>
            <p:nvPr/>
          </p:nvSpPr>
          <p:spPr>
            <a:xfrm>
              <a:off x="477739" y="4962820"/>
              <a:ext cx="587909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Precise terminology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Three emerging     </a:t>
              </a:r>
              <a:r>
                <a:rPr lang="en-AU" sz="2200" dirty="0">
                  <a:solidFill>
                    <a:srgbClr val="04A008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monopole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Three converging     </a:t>
              </a:r>
              <a:r>
                <a:rPr lang="en-AU" sz="22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anti-monopole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4305F1-FF09-73C0-B003-A0D2B127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739" y="5602553"/>
              <a:ext cx="190800" cy="6814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2371481-75BB-44C4-FBA4-E31E89E90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163" y="6009930"/>
              <a:ext cx="190800" cy="68142"/>
            </a:xfrm>
            <a:prstGeom prst="rect">
              <a:avLst/>
            </a:prstGeom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C17AD0D5-F91B-C84B-D19A-3DD930CB4436}"/>
              </a:ext>
            </a:extLst>
          </p:cNvPr>
          <p:cNvSpPr/>
          <p:nvPr/>
        </p:nvSpPr>
        <p:spPr>
          <a:xfrm>
            <a:off x="8740444" y="5641700"/>
            <a:ext cx="180000" cy="180000"/>
          </a:xfrm>
          <a:prstGeom prst="ellipse">
            <a:avLst/>
          </a:prstGeom>
          <a:solidFill>
            <a:srgbClr val="04A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21D622F-0AA6-322D-5CF0-58346F8755D3}"/>
              </a:ext>
            </a:extLst>
          </p:cNvPr>
          <p:cNvSpPr/>
          <p:nvPr/>
        </p:nvSpPr>
        <p:spPr>
          <a:xfrm>
            <a:off x="9508664" y="4707164"/>
            <a:ext cx="180000" cy="180000"/>
          </a:xfrm>
          <a:prstGeom prst="ellipse">
            <a:avLst/>
          </a:prstGeom>
          <a:solidFill>
            <a:srgbClr val="B90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5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52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6164B-CDEF-1766-E3FB-621526FA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9407C-F131-78B4-656C-252002C1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23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9DBDCF1-B5E1-3F7A-9314-08301F7D35E2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3352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Branching point density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A4E0FC-0FDC-0B73-AB2E-613227CAB317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827AA875-5873-E1E7-5EDA-2999B6EA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5" y="1504474"/>
            <a:ext cx="5400000" cy="46511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312B12-303D-C9D1-E407-FCB73D2D1554}"/>
              </a:ext>
            </a:extLst>
          </p:cNvPr>
          <p:cNvGrpSpPr/>
          <p:nvPr/>
        </p:nvGrpSpPr>
        <p:grpSpPr>
          <a:xfrm>
            <a:off x="477735" y="1065638"/>
            <a:ext cx="6134080" cy="1116890"/>
            <a:chOff x="477735" y="1065638"/>
            <a:chExt cx="6134080" cy="11168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096757-5A98-06D2-1FCA-C2B084C83ED2}"/>
                </a:ext>
              </a:extLst>
            </p:cNvPr>
            <p:cNvSpPr txBox="1"/>
            <p:nvPr/>
          </p:nvSpPr>
          <p:spPr>
            <a:xfrm>
              <a:off x="477735" y="1065638"/>
              <a:ext cx="613408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Number of branching points per unit volume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58B7E66-C796-FECF-EECA-761CA7F3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109" y="1606528"/>
              <a:ext cx="4657023" cy="576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AFEDBE-B50F-53AF-A6FD-933F8A21F7D6}"/>
              </a:ext>
            </a:extLst>
          </p:cNvPr>
          <p:cNvGrpSpPr/>
          <p:nvPr/>
        </p:nvGrpSpPr>
        <p:grpSpPr>
          <a:xfrm>
            <a:off x="477731" y="4343294"/>
            <a:ext cx="5808769" cy="2346796"/>
            <a:chOff x="477738" y="1000294"/>
            <a:chExt cx="5808769" cy="23467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46D278-37AB-EF35-EEB7-69AA83B8C00A}"/>
                </a:ext>
              </a:extLst>
            </p:cNvPr>
            <p:cNvGrpSpPr/>
            <p:nvPr/>
          </p:nvGrpSpPr>
          <p:grpSpPr>
            <a:xfrm>
              <a:off x="477738" y="1000294"/>
              <a:ext cx="5808769" cy="2346796"/>
              <a:chOff x="477738" y="1000294"/>
              <a:chExt cx="5808769" cy="234679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ACC08F-FA0B-1659-A8BE-4A37CCFE99D1}"/>
                  </a:ext>
                </a:extLst>
              </p:cNvPr>
              <p:cNvSpPr txBox="1"/>
              <p:nvPr/>
            </p:nvSpPr>
            <p:spPr>
              <a:xfrm>
                <a:off x="477738" y="1000294"/>
                <a:ext cx="5808769" cy="234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3"/>
                  </a:buBlip>
                </a:pPr>
                <a:r>
                  <a:rPr lang="en-AU" sz="24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Temporal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(fixed-  ) </a:t>
                </a:r>
                <a:r>
                  <a:rPr lang="en-AU" sz="24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Visualizing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Same qualitative </a:t>
                </a:r>
                <a:r>
                  <a:rPr lang="en-AU" sz="22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behavior</a:t>
                </a: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as vortex density – more vortices, more branching chances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What about the number of branching points </a:t>
                </a:r>
                <a:r>
                  <a:rPr lang="en-AU" sz="2200" i="1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relative</a:t>
                </a: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to the number of vortices?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7F1FBD2-E8DD-B026-057F-C23419BDC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5941" y="1141677"/>
                <a:ext cx="97200" cy="190800"/>
              </a:xfrm>
              <a:prstGeom prst="rect">
                <a:avLst/>
              </a:prstGeom>
            </p:spPr>
          </p:pic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63CD15C-D11B-11EC-AC9F-4684267D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865" y="1571678"/>
              <a:ext cx="648000" cy="19121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B4B36B-A1AF-78CF-A1A3-D1C861C111A5}"/>
              </a:ext>
            </a:extLst>
          </p:cNvPr>
          <p:cNvGrpSpPr/>
          <p:nvPr/>
        </p:nvGrpSpPr>
        <p:grpSpPr>
          <a:xfrm>
            <a:off x="477731" y="2297974"/>
            <a:ext cx="5043837" cy="2008242"/>
            <a:chOff x="477731" y="2297974"/>
            <a:chExt cx="5043837" cy="20082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CDEAC0-993A-A7EB-9279-D252DE5BE9FD}"/>
                </a:ext>
              </a:extLst>
            </p:cNvPr>
            <p:cNvGrpSpPr/>
            <p:nvPr/>
          </p:nvGrpSpPr>
          <p:grpSpPr>
            <a:xfrm>
              <a:off x="477731" y="2297974"/>
              <a:ext cx="5043837" cy="2008242"/>
              <a:chOff x="6211786" y="1000293"/>
              <a:chExt cx="5043837" cy="200824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90BE40B-3EAD-5CDA-7803-1AA8590A673E}"/>
                  </a:ext>
                </a:extLst>
              </p:cNvPr>
              <p:cNvGrpSpPr/>
              <p:nvPr/>
            </p:nvGrpSpPr>
            <p:grpSpPr>
              <a:xfrm>
                <a:off x="6211786" y="1000293"/>
                <a:ext cx="5043837" cy="2008242"/>
                <a:chOff x="477738" y="1000294"/>
                <a:chExt cx="5043837" cy="2008242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882A95-A64A-30AA-D49F-8FDBA7AC7B6E}"/>
                    </a:ext>
                  </a:extLst>
                </p:cNvPr>
                <p:cNvSpPr txBox="1"/>
                <p:nvPr/>
              </p:nvSpPr>
              <p:spPr>
                <a:xfrm>
                  <a:off x="477738" y="1000294"/>
                  <a:ext cx="5043837" cy="2008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spcAft>
                      <a:spcPts val="300"/>
                    </a:spcAft>
                    <a:buClr>
                      <a:schemeClr val="tx1"/>
                    </a:buClr>
                    <a:buBlip>
                      <a:blip r:embed="rId3"/>
                    </a:buBlip>
                  </a:pPr>
                  <a:r>
                    <a:rPr lang="en-AU" sz="2400" dirty="0">
                      <a:solidFill>
                        <a:srgbClr val="E2000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Spatial</a:t>
                  </a:r>
                  <a:r>
                    <a:rPr lang="en-AU" sz="2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(fixed-  </a:t>
                  </a:r>
                  <a:r>
                    <a:rPr lang="en-AU" sz="6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AU" sz="2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AU" sz="2400" dirty="0">
                      <a:solidFill>
                        <a:srgbClr val="E2000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slices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Visualizing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Significant drop through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Branching points necessarily pierce space-time plaquettes – suppressed</a:t>
                  </a: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E0FCD1ED-1B13-8D96-DEFE-2E7E75A0F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7681" y="1175939"/>
                  <a:ext cx="172800" cy="156343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EBCDD0B-D78E-B93D-8042-E2AECB013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5170" y="1525173"/>
                <a:ext cx="575347" cy="237718"/>
              </a:xfrm>
              <a:prstGeom prst="rect">
                <a:avLst/>
              </a:prstGeom>
            </p:spPr>
          </p:pic>
        </p:grpSp>
        <p:pic>
          <p:nvPicPr>
            <p:cNvPr id="22" name="Picture 2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903D60E-EA88-49B9-830C-91C81F69C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650" y="3235258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35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A0BB-910C-4C68-4B39-21ACBF9D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F3D63-0BCC-FEEF-1963-F48D7DD2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24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55BB4F5-8660-58E5-129C-9F385C9382EF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67926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Linear branching point density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32E13DE-4692-5748-BA03-9EE9022EF371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7BBBE35-05D6-1B06-3A10-5E18DBA0A68C}"/>
              </a:ext>
            </a:extLst>
          </p:cNvPr>
          <p:cNvGrpSpPr/>
          <p:nvPr/>
        </p:nvGrpSpPr>
        <p:grpSpPr>
          <a:xfrm>
            <a:off x="477735" y="1004094"/>
            <a:ext cx="5923065" cy="1938992"/>
            <a:chOff x="477735" y="1065638"/>
            <a:chExt cx="5923065" cy="1938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76E72D-D2DB-0071-FF9A-BC927CAB4A84}"/>
                </a:ext>
              </a:extLst>
            </p:cNvPr>
            <p:cNvSpPr txBox="1"/>
            <p:nvPr/>
          </p:nvSpPr>
          <p:spPr>
            <a:xfrm>
              <a:off x="477735" y="1065638"/>
              <a:ext cx="59230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8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Number of branching points per unit </a:t>
              </a:r>
              <a:r>
                <a:rPr lang="en-AU" sz="2400" i="1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length</a:t>
              </a:r>
              <a:endParaRPr lang="en-AU" sz="2200" i="1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Naive estimate of probability for vortex chain to branch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58A5B-5130-4CBF-38CC-5A11790E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880" y="1606528"/>
              <a:ext cx="4452175" cy="522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5246BA1-580F-94C3-E7D5-D9F775F6A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5" y="1504473"/>
            <a:ext cx="5400000" cy="46511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53E913-81D0-BB3D-2558-3BDA71B90BEB}"/>
              </a:ext>
            </a:extLst>
          </p:cNvPr>
          <p:cNvSpPr txBox="1"/>
          <p:nvPr/>
        </p:nvSpPr>
        <p:spPr>
          <a:xfrm>
            <a:off x="477736" y="4026818"/>
            <a:ext cx="561826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Temporal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slices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Familiar qualitative </a:t>
            </a:r>
            <a:r>
              <a:rPr lang="en-AU" sz="2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behavior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, but subdued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Second factor driving the evolution in the </a:t>
            </a:r>
            <a:r>
              <a:rPr lang="en-AU" sz="2200" i="1" dirty="0">
                <a:ea typeface="Cambria Math" panose="02040503050406030204" pitchFamily="18" charset="0"/>
                <a:cs typeface="Times New Roman" panose="02020603050405020304" pitchFamily="18" charset="0"/>
              </a:rPr>
              <a:t>volume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branching point density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ADAB40-311D-1175-6EB4-2D44094CBB71}"/>
              </a:ext>
            </a:extLst>
          </p:cNvPr>
          <p:cNvGrpSpPr/>
          <p:nvPr/>
        </p:nvGrpSpPr>
        <p:grpSpPr>
          <a:xfrm>
            <a:off x="477735" y="2878657"/>
            <a:ext cx="5043837" cy="1177245"/>
            <a:chOff x="477731" y="2297974"/>
            <a:chExt cx="5043837" cy="11772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D37030-913C-254B-B01F-A51BFA024EEC}"/>
                </a:ext>
              </a:extLst>
            </p:cNvPr>
            <p:cNvSpPr txBox="1"/>
            <p:nvPr/>
          </p:nvSpPr>
          <p:spPr>
            <a:xfrm>
              <a:off x="477731" y="2297974"/>
              <a:ext cx="504383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Spatial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Continued decline above      , in accord with growing alignment</a:t>
              </a:r>
            </a:p>
          </p:txBody>
        </p: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BAD911C-C091-F06D-618D-5B43A00D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572" y="2830811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DBF8E0-98DF-4048-2C50-40FE184AF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5" y="1504473"/>
            <a:ext cx="5400000" cy="465119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6C1B4B3-35ED-BD25-FAED-02E7FEEE63C3}"/>
              </a:ext>
            </a:extLst>
          </p:cNvPr>
          <p:cNvGrpSpPr/>
          <p:nvPr/>
        </p:nvGrpSpPr>
        <p:grpSpPr>
          <a:xfrm>
            <a:off x="584924" y="5590478"/>
            <a:ext cx="5923064" cy="1177245"/>
            <a:chOff x="584924" y="5590478"/>
            <a:chExt cx="5923064" cy="11772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796A5C-2769-FC5A-9B25-0B68B0D93E5A}"/>
                </a:ext>
              </a:extLst>
            </p:cNvPr>
            <p:cNvSpPr txBox="1"/>
            <p:nvPr/>
          </p:nvSpPr>
          <p:spPr>
            <a:xfrm>
              <a:off x="584924" y="5590478"/>
              <a:ext cx="5923064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3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Total average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constant above </a:t>
              </a:r>
              <a:endParaRPr lang="en-AU" sz="24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Reduction in spatial slices compensated by a proportionate increase in temporal slices</a:t>
              </a:r>
            </a:p>
          </p:txBody>
        </p: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5AB6C1A-1284-1151-6683-2D541EAF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147" y="5719767"/>
              <a:ext cx="275763" cy="25069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026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ED62-4448-E28E-70DF-0D84C2300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05E5C-C399-6574-084D-E89C8B62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25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AC19D887-7B6F-8254-9DF0-E39270694A60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4721791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chain lengths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8BEE166-CED0-C2FF-13D7-7AD5991A7EA9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2596EF-D718-AE96-42D0-BC2594CF8D57}"/>
              </a:ext>
            </a:extLst>
          </p:cNvPr>
          <p:cNvSpPr txBox="1"/>
          <p:nvPr/>
        </p:nvSpPr>
        <p:spPr>
          <a:xfrm>
            <a:off x="477738" y="1013966"/>
            <a:ext cx="51311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Analyze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intrinsic distribution of branching points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Every </a:t>
            </a:r>
            <a:r>
              <a:rPr lang="en-AU" sz="22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monopole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must terminate at an </a:t>
            </a:r>
            <a:r>
              <a:rPr lang="en-AU" sz="22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anti-monopole</a:t>
            </a:r>
          </a:p>
          <a:p>
            <a:pPr marL="666000" lvl="1" indent="-342900">
              <a:spcAft>
                <a:spcPts val="3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Allows the calculation of </a:t>
            </a:r>
            <a:r>
              <a:rPr lang="en-AU" sz="2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vortex chain lengths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between branching points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2883CA-6BD8-6B14-1D4F-EDCC930D2D87}"/>
              </a:ext>
            </a:extLst>
          </p:cNvPr>
          <p:cNvSpPr txBox="1"/>
          <p:nvPr/>
        </p:nvSpPr>
        <p:spPr>
          <a:xfrm>
            <a:off x="477738" y="3342029"/>
            <a:ext cx="60216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Histogram of the chain lengths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Logarithmic scale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Normalized to unit probability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56C33E0-20B7-5897-C23D-9EF8DF90D88F}"/>
              </a:ext>
            </a:extLst>
          </p:cNvPr>
          <p:cNvGrpSpPr/>
          <p:nvPr/>
        </p:nvGrpSpPr>
        <p:grpSpPr>
          <a:xfrm>
            <a:off x="6085114" y="1654485"/>
            <a:ext cx="5464629" cy="3766817"/>
            <a:chOff x="6085114" y="1654485"/>
            <a:chExt cx="5464629" cy="376681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2AC375D-F522-DC67-B3E5-E3F021488E22}"/>
                </a:ext>
              </a:extLst>
            </p:cNvPr>
            <p:cNvSpPr/>
            <p:nvPr/>
          </p:nvSpPr>
          <p:spPr>
            <a:xfrm>
              <a:off x="10716937" y="2241520"/>
              <a:ext cx="180000" cy="180000"/>
            </a:xfrm>
            <a:prstGeom prst="ellipse">
              <a:avLst/>
            </a:prstGeom>
            <a:solidFill>
              <a:srgbClr val="B900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700CF4-26CA-16F0-9559-42079AE6CBA7}"/>
                </a:ext>
              </a:extLst>
            </p:cNvPr>
            <p:cNvGrpSpPr/>
            <p:nvPr/>
          </p:nvGrpSpPr>
          <p:grpSpPr>
            <a:xfrm>
              <a:off x="6085114" y="1654485"/>
              <a:ext cx="5464629" cy="3766817"/>
              <a:chOff x="6072776" y="2255448"/>
              <a:chExt cx="4330087" cy="2984767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234892-34EA-44B1-8B8D-FF7D17AFB9F8}"/>
                  </a:ext>
                </a:extLst>
              </p:cNvPr>
              <p:cNvGrpSpPr/>
              <p:nvPr/>
            </p:nvGrpSpPr>
            <p:grpSpPr>
              <a:xfrm>
                <a:off x="6072776" y="2255448"/>
                <a:ext cx="4330087" cy="2984767"/>
                <a:chOff x="6072776" y="2255448"/>
                <a:chExt cx="4330087" cy="2984767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42E52A61-6D05-66EE-0E55-0A18A472B404}"/>
                    </a:ext>
                  </a:extLst>
                </p:cNvPr>
                <p:cNvGrpSpPr/>
                <p:nvPr/>
              </p:nvGrpSpPr>
              <p:grpSpPr>
                <a:xfrm>
                  <a:off x="6072776" y="2255448"/>
                  <a:ext cx="4330087" cy="2984767"/>
                  <a:chOff x="6072776" y="2255448"/>
                  <a:chExt cx="4330087" cy="2984767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2BF8CBCD-1A87-F05F-7AD1-CCDDE16930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72776" y="2255448"/>
                    <a:ext cx="4330087" cy="2981258"/>
                  </a:xfrm>
                  <a:prstGeom prst="rect">
                    <a:avLst/>
                  </a:prstGeom>
                </p:spPr>
              </p:pic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09466AEA-88F3-C88A-B0E0-061FA42921C2}"/>
                      </a:ext>
                    </a:extLst>
                  </p:cNvPr>
                  <p:cNvSpPr/>
                  <p:nvPr/>
                </p:nvSpPr>
                <p:spPr>
                  <a:xfrm>
                    <a:off x="9673102" y="4659924"/>
                    <a:ext cx="729761" cy="5802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95FBB6E9-CD4C-8048-B82B-6B2DAD39BF1F}"/>
                        </a:ext>
                      </a:extLst>
                    </p:cNvPr>
                    <p:cNvSpPr txBox="1"/>
                    <p:nvPr/>
                  </p:nvSpPr>
                  <p:spPr>
                    <a:xfrm rot="20188683">
                      <a:off x="7924072" y="3574415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isometricOffAxis1Top">
                        <a:rot lat="20093067" lon="19595474" rev="1274101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95FBB6E9-CD4C-8048-B82B-6B2DAD39BF1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188683">
                      <a:off x="7924072" y="3574415"/>
                      <a:ext cx="324127" cy="30777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57C4F2F-49D0-6F59-AD63-68D6736FEB98}"/>
                    </a:ext>
                  </a:extLst>
                </p:cNvPr>
                <p:cNvCxnSpPr/>
                <p:nvPr/>
              </p:nvCxnSpPr>
              <p:spPr>
                <a:xfrm flipV="1">
                  <a:off x="6866793" y="4554415"/>
                  <a:ext cx="492369" cy="1318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B36FD6F7-0989-BA0C-334F-227FCBFCFEA1}"/>
                    </a:ext>
                  </a:extLst>
                </p:cNvPr>
                <p:cNvCxnSpPr/>
                <p:nvPr/>
              </p:nvCxnSpPr>
              <p:spPr>
                <a:xfrm flipH="1" flipV="1">
                  <a:off x="7455158" y="4053374"/>
                  <a:ext cx="28526" cy="4617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1EB10DF1-346E-2B74-6700-61BD7F32D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4687" y="3872685"/>
                  <a:ext cx="472005" cy="1137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2B72431-1A42-5558-0B0B-991BD8ECCB7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H="1" flipV="1">
                  <a:off x="7871380" y="3597619"/>
                  <a:ext cx="192517" cy="216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0CA1C954-A233-9439-B4F3-E78802225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89766" y="3491668"/>
                  <a:ext cx="391596" cy="936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60F0588-ACB8-E6FF-CC30-326EF4F10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27399" y="3307481"/>
                  <a:ext cx="198000" cy="180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507FAE04-3D9A-FFD8-DDEB-E3EC3980001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124197" y="3209732"/>
                  <a:ext cx="301228" cy="72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58275AF8-C989-77D4-471C-489B9528FDA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>
                  <a:off x="9493102" y="2757980"/>
                  <a:ext cx="240000" cy="144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6603899B-FE24-9538-4A58-DF3FEFEF1E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69575" y="4592365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orthographicFront">
                        <a:rot lat="600000" lon="19764000" rev="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6603899B-FE24-9538-4A58-DF3FEFEF1E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69575" y="4592365"/>
                      <a:ext cx="324127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C6CDD1A-8A37-662A-BDAF-88F8ECF03D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79497" y="4177170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isometricOffAxis1Right">
                        <a:rot lat="1362555" lon="19391493" rev="99904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  <a:scene3d>
                        <a:camera prst="isometricRightUp"/>
                        <a:lightRig rig="threePt" dir="t"/>
                      </a:scene3d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C6CDD1A-8A37-662A-BDAF-88F8ECF03D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79497" y="4177170"/>
                      <a:ext cx="324127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D0349546-E6FB-9D48-1508-A979F76F2D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44570" y="3902498"/>
                      <a:ext cx="32412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  <a:scene3d>
                        <a:camera prst="isometricOffAxis1Right"/>
                        <a:lightRig rig="threePt" dir="t"/>
                      </a:scene3d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D0349546-E6FB-9D48-1508-A979F76F2D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44570" y="3902498"/>
                      <a:ext cx="324127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15EF1A0-FDEE-23F7-C270-67DD824CC6BE}"/>
                        </a:ext>
                      </a:extLst>
                    </p:cNvPr>
                    <p:cNvSpPr txBox="1"/>
                    <p:nvPr/>
                  </p:nvSpPr>
                  <p:spPr>
                    <a:xfrm rot="1167562">
                      <a:off x="7976736" y="3473700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isometricTopUp"/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A15EF1A0-FDEE-23F7-C270-67DD824CC6B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167562">
                      <a:off x="7976736" y="3473700"/>
                      <a:ext cx="324127" cy="30777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15EF7F0F-2293-F6FE-123F-0C8B7332BA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77012" y="3271213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orthographicFront">
                        <a:rot lat="20094000" lon="19596000" rev="300000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15EF7F0F-2293-F6FE-123F-0C8B7332BA8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77012" y="3271213"/>
                      <a:ext cx="324127" cy="30777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3799A096-7270-0393-2187-03E8E89D3918}"/>
                        </a:ext>
                      </a:extLst>
                    </p:cNvPr>
                    <p:cNvSpPr txBox="1"/>
                    <p:nvPr/>
                  </p:nvSpPr>
                  <p:spPr>
                    <a:xfrm rot="953385">
                      <a:off x="8170741" y="3195328"/>
                      <a:ext cx="32412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  <a:scene3d>
                        <a:camera prst="isometricTopUp"/>
                        <a:lightRig rig="threePt" dir="t"/>
                      </a:scene3d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3799A096-7270-0393-2187-03E8E89D391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953385">
                      <a:off x="8170741" y="3195328"/>
                      <a:ext cx="324127" cy="307777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92736F80-5E2E-226F-2BE6-256BD564D595}"/>
                        </a:ext>
                      </a:extLst>
                    </p:cNvPr>
                    <p:cNvSpPr txBox="1"/>
                    <p:nvPr/>
                  </p:nvSpPr>
                  <p:spPr>
                    <a:xfrm rot="21289365">
                      <a:off x="8364597" y="3018775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isometricOffAxis1Left">
                        <a:rot lat="1063044" lon="3209794" rev="2140624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  <a:scene3d>
                        <a:camera prst="isometricOffAxis1Left"/>
                        <a:lightRig rig="threePt" dir="t"/>
                      </a:scene3d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92736F80-5E2E-226F-2BE6-256BD564D5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1289365">
                      <a:off x="8364597" y="3018775"/>
                      <a:ext cx="324127" cy="30777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68296F87-0D0A-EFD3-1EAA-235EB07E91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9318" y="2893199"/>
                      <a:ext cx="324127" cy="307777"/>
                    </a:xfrm>
                    <a:prstGeom prst="rect">
                      <a:avLst/>
                    </a:prstGeom>
                    <a:noFill/>
                    <a:scene3d>
                      <a:camera prst="isometricOffAxis1Left">
                        <a:rot lat="1042007" lon="2895927" rev="21311577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68296F87-0D0A-EFD3-1EAA-235EB07E91F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9318" y="2893199"/>
                      <a:ext cx="324127" cy="30777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CF533AF5-82EE-3229-06F0-03510FCA31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58881" y="2886955"/>
                      <a:ext cx="423514" cy="307777"/>
                    </a:xfrm>
                    <a:prstGeom prst="rect">
                      <a:avLst/>
                    </a:prstGeom>
                    <a:noFill/>
                    <a:scene3d>
                      <a:camera prst="orthographicFront">
                        <a:rot lat="600000" lon="19766982" rev="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CF533AF5-82EE-3229-06F0-03510FCA31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58881" y="2886955"/>
                      <a:ext cx="423514" cy="30777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FF68403F-DFE2-717E-421B-B85BBEAA92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65795" y="2801864"/>
                      <a:ext cx="423514" cy="307777"/>
                    </a:xfrm>
                    <a:prstGeom prst="rect">
                      <a:avLst/>
                    </a:prstGeom>
                    <a:noFill/>
                    <a:scene3d>
                      <a:camera prst="orthographicFront">
                        <a:rot lat="600000" lon="19764000" rev="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FF68403F-DFE2-717E-421B-B85BBEAA927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65795" y="2801864"/>
                      <a:ext cx="423514" cy="30777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793E2C03-8058-0C36-F080-6DBDCB4080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42504" y="2776173"/>
                      <a:ext cx="423514" cy="307777"/>
                    </a:xfrm>
                    <a:prstGeom prst="rect">
                      <a:avLst/>
                    </a:prstGeom>
                    <a:noFill/>
                    <a:scene3d>
                      <a:camera prst="orthographicFront">
                        <a:rot lat="1641562" lon="2839417" rev="21277589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AU" sz="1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oMath>
                        </m:oMathPara>
                      </a14:m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793E2C03-8058-0C36-F080-6DBDCB4080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42504" y="2776173"/>
                      <a:ext cx="423514" cy="30777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116A46D-4410-DC9C-6AEE-F73EA83267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8193" y="2901820"/>
                <a:ext cx="12193" cy="312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C3C2B2D-971E-DA26-2765-53B99481F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080" y="2856649"/>
                <a:ext cx="180000" cy="10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046D75C-BE89-112C-8BA5-8B8B2A99C2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8740" y="2875311"/>
                <a:ext cx="361896" cy="7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60E4594-2E95-1A72-80BC-3621A78CF3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7232" y="2791920"/>
                <a:ext cx="361896" cy="72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164F9F-77BD-E15A-64C8-9FC14C459A69}"/>
                </a:ext>
              </a:extLst>
            </p:cNvPr>
            <p:cNvSpPr/>
            <p:nvPr/>
          </p:nvSpPr>
          <p:spPr>
            <a:xfrm>
              <a:off x="6888571" y="4487071"/>
              <a:ext cx="180000" cy="180000"/>
            </a:xfrm>
            <a:prstGeom prst="ellipse">
              <a:avLst/>
            </a:prstGeom>
            <a:solidFill>
              <a:srgbClr val="04A0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895158E-355D-E0CE-F46A-59465DAA08E3}"/>
              </a:ext>
            </a:extLst>
          </p:cNvPr>
          <p:cNvSpPr txBox="1"/>
          <p:nvPr/>
        </p:nvSpPr>
        <p:spPr>
          <a:xfrm>
            <a:off x="477738" y="4629750"/>
            <a:ext cx="5297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Predominantly linear!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Chain lengths exponentially distributed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Breaks down at short distances due to branching point clustering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0DF1F2D-3058-EAEF-BFF6-902FC09A3EDC}"/>
              </a:ext>
            </a:extLst>
          </p:cNvPr>
          <p:cNvSpPr txBox="1"/>
          <p:nvPr/>
        </p:nvSpPr>
        <p:spPr>
          <a:xfrm>
            <a:off x="477738" y="6256025"/>
            <a:ext cx="5511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Does this change at </a:t>
            </a:r>
            <a:r>
              <a:rPr lang="en-AU" sz="2400" dirty="0">
                <a:solidFill>
                  <a:srgbClr val="FF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high temperatures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E4DBC-71A4-FD37-A873-065D7D7403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694" y="1724838"/>
            <a:ext cx="5456934" cy="42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BCF5-1D0E-75B2-CA70-95868151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9BABDD-8939-594F-E348-0E9AC54B1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694" y="1724838"/>
            <a:ext cx="5456934" cy="4252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43D8E5-6FB7-84F4-F3A2-4779948A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694" y="1724838"/>
            <a:ext cx="5456934" cy="42527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C06149-0D55-7DC3-1527-33687A5E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26</a:t>
            </a:fld>
            <a:endParaRPr lang="en-AU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6218FC-8683-84C0-AE4F-F7FA7A00ADDE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3089D1-069D-E25F-7452-4A5607F13C01}"/>
              </a:ext>
            </a:extLst>
          </p:cNvPr>
          <p:cNvSpPr txBox="1"/>
          <p:nvPr/>
        </p:nvSpPr>
        <p:spPr>
          <a:xfrm>
            <a:off x="477739" y="1154247"/>
            <a:ext cx="529791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Only consider temporal slices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Percolating cluster at all temperatures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C13456-7740-2C47-8C14-30DB34251B67}"/>
              </a:ext>
            </a:extLst>
          </p:cNvPr>
          <p:cNvSpPr txBox="1"/>
          <p:nvPr/>
        </p:nvSpPr>
        <p:spPr>
          <a:xfrm>
            <a:off x="477738" y="2043130"/>
            <a:ext cx="52979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Branching points no longer cluster at short distances!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Reduced probability for branching points to occur near each other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Suggests the clustering at low temperatures is a physical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E84BC0-4E98-5941-44EC-AECFC79E940C}"/>
              </a:ext>
            </a:extLst>
          </p:cNvPr>
          <p:cNvSpPr txBox="1"/>
          <p:nvPr/>
        </p:nvSpPr>
        <p:spPr>
          <a:xfrm>
            <a:off x="477738" y="4393952"/>
            <a:ext cx="529791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Steeper histogram slope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Probability to branch </a:t>
            </a:r>
            <a:r>
              <a:rPr lang="en-AU" sz="2200" i="1" dirty="0">
                <a:ea typeface="Cambria Math" panose="02040503050406030204" pitchFamily="18" charset="0"/>
                <a:cs typeface="Times New Roman" panose="02020603050405020304" pitchFamily="18" charset="0"/>
              </a:rPr>
              <a:t>enhanced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at long distances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0CF33C-252E-FED1-7FFC-A178A60640D9}"/>
              </a:ext>
            </a:extLst>
          </p:cNvPr>
          <p:cNvSpPr txBox="1"/>
          <p:nvPr/>
        </p:nvSpPr>
        <p:spPr>
          <a:xfrm>
            <a:off x="477738" y="5621389"/>
            <a:ext cx="5511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Internal rearrangement of branching points within the percolating cluster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99FC9F-BC84-8043-47FB-88B2D55FDF10}"/>
              </a:ext>
            </a:extLst>
          </p:cNvPr>
          <p:cNvGrpSpPr/>
          <p:nvPr/>
        </p:nvGrpSpPr>
        <p:grpSpPr>
          <a:xfrm>
            <a:off x="477738" y="253094"/>
            <a:ext cx="7644455" cy="700695"/>
            <a:chOff x="477738" y="253094"/>
            <a:chExt cx="7644455" cy="700695"/>
          </a:xfrm>
        </p:grpSpPr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8E5CC24E-B098-AC8D-7E02-9FEDE9BECB5A}"/>
                </a:ext>
              </a:extLst>
            </p:cNvPr>
            <p:cNvSpPr txBox="1">
              <a:spLocks/>
            </p:cNvSpPr>
            <p:nvPr/>
          </p:nvSpPr>
          <p:spPr>
            <a:xfrm>
              <a:off x="477738" y="253094"/>
              <a:ext cx="4859372" cy="700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4400" dirty="0">
                  <a:solidFill>
                    <a:srgbClr val="3333B2"/>
                  </a:solidFill>
                  <a:cs typeface="Helvetica" panose="020B0604020202020204" pitchFamily="34" charset="0"/>
                </a:rPr>
                <a:t>Vortex chain lengths:</a:t>
              </a:r>
              <a:endParaRPr lang="en-AU" dirty="0">
                <a:solidFill>
                  <a:srgbClr val="3333B2"/>
                </a:solidFill>
                <a:cs typeface="Helvetica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C8B013-6D53-A041-2D7B-80389BF1F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7845" y="368730"/>
              <a:ext cx="2784348" cy="528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8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B9C42-785D-A9F4-9675-2CE0A577E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7451A-4BB6-5CFC-02B3-2DA13657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27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C727DF9-597F-E7CD-C845-1D11F0E49512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99216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Vortex chain lengths: temperature evolution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516C0BF-8F65-3EF3-EE72-8F5E6DE93034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46DDD5-5554-A093-067C-36BC84D13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0629" y="3953420"/>
            <a:ext cx="3599999" cy="2805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3A9D0-F6F3-65EA-2101-4F77DC435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776" y="3953420"/>
            <a:ext cx="3599999" cy="2805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CED9EF-CA7E-34A5-8FBC-D2C6FB8D9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24" y="3931203"/>
            <a:ext cx="3599999" cy="2805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07F210-1812-AD14-9A45-89663923A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0629" y="1037482"/>
            <a:ext cx="3599999" cy="2805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A42BE7-BF8D-3F62-DA1D-37EBC518B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776" y="1037482"/>
            <a:ext cx="3599999" cy="2805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B4AD3-A9ED-E512-44C8-F044CAA4C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24" y="1039692"/>
            <a:ext cx="3599999" cy="28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50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E5F9A-1C4C-8F3B-50D9-DBFF5798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0FAD8-2D5F-E3D1-7725-B3B9ABA7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28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D6312F0-7FC3-38EE-79EA-BA8390D8D799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48312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Branching probability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F44214-3340-8D9A-4249-BFB5F8B6168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0485DC-D442-015A-C80B-B1252EFC6600}"/>
              </a:ext>
            </a:extLst>
          </p:cNvPr>
          <p:cNvGrpSpPr/>
          <p:nvPr/>
        </p:nvGrpSpPr>
        <p:grpSpPr>
          <a:xfrm>
            <a:off x="477738" y="1032751"/>
            <a:ext cx="5511076" cy="1661993"/>
            <a:chOff x="477738" y="1096528"/>
            <a:chExt cx="5511076" cy="16619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B6E212-50C4-EBD5-90F4-BD0BAC1570F2}"/>
                </a:ext>
              </a:extLst>
            </p:cNvPr>
            <p:cNvSpPr txBox="1"/>
            <p:nvPr/>
          </p:nvSpPr>
          <p:spPr>
            <a:xfrm>
              <a:off x="477738" y="1096528"/>
              <a:ext cx="551107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Exponential distribution implies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constant branching probability</a:t>
              </a:r>
              <a:endParaRPr lang="en-AU" sz="2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Model chain lengths by</a:t>
              </a:r>
              <a:endParaRPr lang="en-AU" sz="22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3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Constant ratio: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A800B4-77C4-CC1A-839B-D60EE123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98" y="2378362"/>
              <a:ext cx="2346000" cy="306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DEDCAE-9CCF-76DB-6B73-203440800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987" y="1972533"/>
              <a:ext cx="1571849" cy="302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5811F6-9E5E-7EA2-9002-D9DB5588627A}"/>
              </a:ext>
            </a:extLst>
          </p:cNvPr>
          <p:cNvGrpSpPr/>
          <p:nvPr/>
        </p:nvGrpSpPr>
        <p:grpSpPr>
          <a:xfrm>
            <a:off x="477737" y="2769962"/>
            <a:ext cx="5618261" cy="2000548"/>
            <a:chOff x="486250" y="2901259"/>
            <a:chExt cx="5618261" cy="20005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1CF1F35-B9E5-301E-EDAC-4B1BC3FA7A18}"/>
                </a:ext>
              </a:extLst>
            </p:cNvPr>
            <p:cNvGrpSpPr/>
            <p:nvPr/>
          </p:nvGrpSpPr>
          <p:grpSpPr>
            <a:xfrm>
              <a:off x="486250" y="2901259"/>
              <a:ext cx="5618261" cy="2000548"/>
              <a:chOff x="486250" y="2901259"/>
              <a:chExt cx="5618261" cy="200054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FCD9430-163B-52D5-EC55-D98132649F7E}"/>
                  </a:ext>
                </a:extLst>
              </p:cNvPr>
              <p:cNvGrpSpPr/>
              <p:nvPr/>
            </p:nvGrpSpPr>
            <p:grpSpPr>
              <a:xfrm>
                <a:off x="486250" y="2901259"/>
                <a:ext cx="5618261" cy="2000548"/>
                <a:chOff x="486250" y="2901259"/>
                <a:chExt cx="5618261" cy="2000548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13C2678-3899-77E7-701E-DDC0690D7B2E}"/>
                    </a:ext>
                  </a:extLst>
                </p:cNvPr>
                <p:cNvSpPr txBox="1"/>
                <p:nvPr/>
              </p:nvSpPr>
              <p:spPr>
                <a:xfrm>
                  <a:off x="486250" y="2901259"/>
                  <a:ext cx="5618261" cy="2000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spcAft>
                      <a:spcPts val="600"/>
                    </a:spcAft>
                    <a:buClr>
                      <a:schemeClr val="tx1"/>
                    </a:buClr>
                    <a:buBlip>
                      <a:blip r:embed="rId2"/>
                    </a:buBlip>
                  </a:pPr>
                  <a:r>
                    <a:rPr lang="en-AU" sz="2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Consider sequence of independent trials with fixed probability of success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Probability of </a:t>
                  </a:r>
                  <a:r>
                    <a:rPr lang="en-AU" sz="2200" dirty="0">
                      <a:solidFill>
                        <a:srgbClr val="E2000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first success</a:t>
                  </a: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after     trials given by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Similarly: </a:t>
                  </a:r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FA49FA6-997B-08A2-E6FC-E9409A205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5619" y="4119050"/>
                  <a:ext cx="2371328" cy="29880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0B5D057-F09C-F2D4-73E8-B972A0465B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9112" y="4564288"/>
                  <a:ext cx="2893966" cy="2628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050677B-840F-D85F-CDFE-DA00AA9B8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7381" y="3874637"/>
                <a:ext cx="165600" cy="13680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062B08-35E1-709A-83D8-A511211A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022" y="3449206"/>
              <a:ext cx="173690" cy="2092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FE5BBC-9F7E-EEB6-A809-BAF154B69A1F}"/>
              </a:ext>
            </a:extLst>
          </p:cNvPr>
          <p:cNvGrpSpPr/>
          <p:nvPr/>
        </p:nvGrpSpPr>
        <p:grpSpPr>
          <a:xfrm>
            <a:off x="477737" y="4843086"/>
            <a:ext cx="5511077" cy="461665"/>
            <a:chOff x="477738" y="4948388"/>
            <a:chExt cx="5511077" cy="46166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8C0C23-260C-B7D1-B5BA-7EFA95257AD3}"/>
                </a:ext>
              </a:extLst>
            </p:cNvPr>
            <p:cNvSpPr txBox="1"/>
            <p:nvPr/>
          </p:nvSpPr>
          <p:spPr>
            <a:xfrm>
              <a:off x="477738" y="4948388"/>
              <a:ext cx="5511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Probability of success is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840E7E-3E50-5678-8A3F-8B786BEA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226" y="4975282"/>
              <a:ext cx="1689229" cy="360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70219A-13B7-5E15-AA82-6B9C4D6F757E}"/>
              </a:ext>
            </a:extLst>
          </p:cNvPr>
          <p:cNvGrpSpPr/>
          <p:nvPr/>
        </p:nvGrpSpPr>
        <p:grpSpPr>
          <a:xfrm>
            <a:off x="477737" y="5377327"/>
            <a:ext cx="5618261" cy="1292662"/>
            <a:chOff x="477737" y="5377327"/>
            <a:chExt cx="5618261" cy="12926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FEE06B-5726-FCB8-D6EB-199E468F43ED}"/>
                </a:ext>
              </a:extLst>
            </p:cNvPr>
            <p:cNvGrpSpPr/>
            <p:nvPr/>
          </p:nvGrpSpPr>
          <p:grpSpPr>
            <a:xfrm>
              <a:off x="477737" y="5377327"/>
              <a:ext cx="5618261" cy="1292662"/>
              <a:chOff x="477737" y="5331645"/>
              <a:chExt cx="5618261" cy="1292662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20155E-4B48-6A14-3804-0E81F11975E8}"/>
                  </a:ext>
                </a:extLst>
              </p:cNvPr>
              <p:cNvSpPr txBox="1"/>
              <p:nvPr/>
            </p:nvSpPr>
            <p:spPr>
              <a:xfrm>
                <a:off x="477737" y="5331645"/>
                <a:ext cx="561826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Perform exponential fits to chain lengths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“Success”     branching point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Chain length of          success after     trials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2DC0F62-44E0-6579-9FEE-D4C83D888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4969" y="6359677"/>
                <a:ext cx="165600" cy="1368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EF5007E-49F8-2CB7-6154-F05767663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4510" y="5969011"/>
                <a:ext cx="190800" cy="6814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9089567-2972-598C-1E56-4D30E1B9F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4797" y="6385041"/>
                <a:ext cx="190800" cy="6814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FF41E1-3916-912B-7139-54BF1F249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745" y="6404502"/>
              <a:ext cx="165600" cy="1368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C38974-58E5-4AAA-5DDC-454B3917BE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818835"/>
            <a:ext cx="5400000" cy="42299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76C3D36-AD76-EA6C-DC27-A7662B6BE3A3}"/>
              </a:ext>
            </a:extLst>
          </p:cNvPr>
          <p:cNvGrpSpPr/>
          <p:nvPr/>
        </p:nvGrpSpPr>
        <p:grpSpPr>
          <a:xfrm>
            <a:off x="3926152" y="2314584"/>
            <a:ext cx="396712" cy="244090"/>
            <a:chOff x="3926152" y="2314584"/>
            <a:chExt cx="396712" cy="24409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9FFC99-8337-45F1-D78A-383299938A22}"/>
                </a:ext>
              </a:extLst>
            </p:cNvPr>
            <p:cNvSpPr/>
            <p:nvPr/>
          </p:nvSpPr>
          <p:spPr>
            <a:xfrm>
              <a:off x="3926152" y="2314584"/>
              <a:ext cx="396711" cy="244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AC71D46-A8B3-D284-B3EC-7564C2E3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154" y="2317474"/>
              <a:ext cx="396710" cy="2412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8E902B-A111-C71D-E354-DE0F5417D7B5}"/>
              </a:ext>
            </a:extLst>
          </p:cNvPr>
          <p:cNvGrpSpPr/>
          <p:nvPr/>
        </p:nvGrpSpPr>
        <p:grpSpPr>
          <a:xfrm>
            <a:off x="3481090" y="4446501"/>
            <a:ext cx="565403" cy="231788"/>
            <a:chOff x="6160629" y="1242386"/>
            <a:chExt cx="565403" cy="23178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E79769-E819-4910-F360-B036A166CAE3}"/>
                </a:ext>
              </a:extLst>
            </p:cNvPr>
            <p:cNvSpPr/>
            <p:nvPr/>
          </p:nvSpPr>
          <p:spPr>
            <a:xfrm>
              <a:off x="6160629" y="1242386"/>
              <a:ext cx="565403" cy="226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FC9558-3648-7265-C544-EA079BBA9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629" y="1247374"/>
              <a:ext cx="565403" cy="22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9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1004-2F79-A22D-5590-7F751CEA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F1958-9212-9339-04B5-630C28EB4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761327"/>
            <a:ext cx="5400000" cy="42084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94DB51-F574-279B-3F38-A0D05278A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406" y="1431641"/>
            <a:ext cx="5400000" cy="46511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A5C7-B7BF-73C8-3FB2-9712BB6B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29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E353BE2-4AAA-0619-EC19-506733CAA25F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335880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Branching rate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9A9FC5-504F-3FB5-3EFA-5A39EAAD0F3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9F929C5-8D7C-A2CF-CD8D-DFCBC1FA03CD}"/>
              </a:ext>
            </a:extLst>
          </p:cNvPr>
          <p:cNvSpPr txBox="1"/>
          <p:nvPr/>
        </p:nvSpPr>
        <p:spPr>
          <a:xfrm>
            <a:off x="472960" y="6175738"/>
            <a:ext cx="755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Long-distance branching enhanced at high temperatures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D1DB7F-3763-3EC1-487F-4C6D574EADE8}"/>
              </a:ext>
            </a:extLst>
          </p:cNvPr>
          <p:cNvGrpSpPr/>
          <p:nvPr/>
        </p:nvGrpSpPr>
        <p:grpSpPr>
          <a:xfrm>
            <a:off x="475349" y="1080790"/>
            <a:ext cx="5824450" cy="1292662"/>
            <a:chOff x="477738" y="1213322"/>
            <a:chExt cx="5824450" cy="12926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60D7CE-96F2-58A1-CC3B-2AB3516C7B19}"/>
                </a:ext>
              </a:extLst>
            </p:cNvPr>
            <p:cNvSpPr txBox="1"/>
            <p:nvPr/>
          </p:nvSpPr>
          <p:spPr>
            <a:xfrm>
              <a:off x="477738" y="1213322"/>
              <a:ext cx="582445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4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Perform fits for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chain lengths</a:t>
              </a:r>
              <a:endParaRPr lang="en-AU" sz="22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i.e. ignore short-distance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behavior</a:t>
              </a:r>
              <a:endParaRPr lang="en-AU" sz="2200" dirty="0">
                <a:solidFill>
                  <a:srgbClr val="B900DE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3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Accurately captures long-distance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behavior</a:t>
              </a:r>
              <a:endParaRPr lang="en-AU" sz="2200" dirty="0"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2F803D-EB77-0F0F-B26B-4DCB6355A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509" y="1321736"/>
              <a:ext cx="941749" cy="23151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8B9B56-B7C0-B0A1-DAB4-D4D6FC6167C6}"/>
              </a:ext>
            </a:extLst>
          </p:cNvPr>
          <p:cNvGrpSpPr/>
          <p:nvPr/>
        </p:nvGrpSpPr>
        <p:grpSpPr>
          <a:xfrm>
            <a:off x="477736" y="2430293"/>
            <a:ext cx="5511077" cy="1661993"/>
            <a:chOff x="477736" y="2457188"/>
            <a:chExt cx="5511077" cy="166199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A99B28F-B280-9D87-CDF2-600866226899}"/>
                </a:ext>
              </a:extLst>
            </p:cNvPr>
            <p:cNvSpPr txBox="1"/>
            <p:nvPr/>
          </p:nvSpPr>
          <p:spPr>
            <a:xfrm>
              <a:off x="477736" y="2457188"/>
              <a:ext cx="5511077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4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Convert branching probability to physical branching rate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Divide by lattice spacing: rate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Gives a probability per unit length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FE4D312-6AD3-9F31-CBB9-BAC9D43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68" y="3347693"/>
              <a:ext cx="755998" cy="2988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71B2E2-52C9-7417-6633-33B57A433FFA}"/>
              </a:ext>
            </a:extLst>
          </p:cNvPr>
          <p:cNvGrpSpPr/>
          <p:nvPr/>
        </p:nvGrpSpPr>
        <p:grpSpPr>
          <a:xfrm>
            <a:off x="472960" y="4149127"/>
            <a:ext cx="5400000" cy="1969770"/>
            <a:chOff x="472960" y="4149127"/>
            <a:chExt cx="5400000" cy="19697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F5DC49-5377-2251-5ED6-4617CA4DE207}"/>
                </a:ext>
              </a:extLst>
            </p:cNvPr>
            <p:cNvSpPr txBox="1"/>
            <p:nvPr/>
          </p:nvSpPr>
          <p:spPr>
            <a:xfrm>
              <a:off x="472960" y="4149127"/>
              <a:ext cx="540000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4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Look at temperature evolution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Same qualitative trends, including a small decrease through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Branching rate at high temperatures exceeds low temperatures!</a:t>
              </a:r>
            </a:p>
          </p:txBody>
        </p:sp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CECEDB2-EEB3-7120-EB16-994782A8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282" y="5053686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90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0A17-E8E1-0908-2301-0183E7D2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69E106-695D-76C7-646F-F9C94D29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7E7C62-1780-99E0-5CEE-D785F3D5AB24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85968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What are </a:t>
            </a:r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vortices?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76D92F-E990-E8BD-6962-A954D3D509A7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AE636C-606A-88BF-AEC7-E371084C85E7}"/>
              </a:ext>
            </a:extLst>
          </p:cNvPr>
          <p:cNvSpPr txBox="1"/>
          <p:nvPr/>
        </p:nvSpPr>
        <p:spPr>
          <a:xfrm>
            <a:off x="477737" y="1166595"/>
            <a:ext cx="62670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 err="1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Center</a:t>
            </a:r>
            <a:r>
              <a: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 vortices</a:t>
            </a: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 are surface-like topological defects that exist in the QCD vacuum</a:t>
            </a:r>
            <a:endParaRPr lang="en-AU" sz="24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Possess some finite thickness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Form tube-like structures in three-dimensional slices of the four-dimensional spacetime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0E0F8B-C376-8A8F-6E8E-B5E9F7BD1DB8}"/>
              </a:ext>
            </a:extLst>
          </p:cNvPr>
          <p:cNvGrpSpPr/>
          <p:nvPr/>
        </p:nvGrpSpPr>
        <p:grpSpPr>
          <a:xfrm>
            <a:off x="477737" y="3345888"/>
            <a:ext cx="5969011" cy="1596905"/>
            <a:chOff x="477736" y="3032678"/>
            <a:chExt cx="5969011" cy="15969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C91460-075D-96BC-B9FF-A87CE52087F8}"/>
                </a:ext>
              </a:extLst>
            </p:cNvPr>
            <p:cNvGrpSpPr/>
            <p:nvPr/>
          </p:nvGrpSpPr>
          <p:grpSpPr>
            <a:xfrm>
              <a:off x="477736" y="3032678"/>
              <a:ext cx="5969011" cy="1596905"/>
              <a:chOff x="477736" y="3032678"/>
              <a:chExt cx="5969011" cy="159690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00569A-A073-0A4A-D2F8-B8AD81E90F79}"/>
                  </a:ext>
                </a:extLst>
              </p:cNvPr>
              <p:cNvSpPr txBox="1"/>
              <p:nvPr/>
            </p:nvSpPr>
            <p:spPr>
              <a:xfrm>
                <a:off x="477736" y="3032678"/>
                <a:ext cx="596901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Form the conserved flow of </a:t>
                </a:r>
                <a:r>
                  <a:rPr lang="en-A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charge, quantized by the </a:t>
                </a:r>
                <a:r>
                  <a:rPr lang="en-A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of</a:t>
                </a:r>
                <a:endPara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pic>
            <p:nvPicPr>
              <p:cNvPr id="41" name="Picture 4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1B672AB-1083-3945-2987-F7F9E49B9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213" y="3981583"/>
                <a:ext cx="4280630" cy="648000"/>
              </a:xfrm>
              <a:prstGeom prst="rect">
                <a:avLst/>
              </a:prstGeom>
            </p:spPr>
          </p:pic>
        </p:grpSp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BC8E3D2-0E41-5538-0CFD-9CCDF3DC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798" y="3500714"/>
              <a:ext cx="710138" cy="29179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3B9A56-2D27-52BD-E0C8-57CE151419FD}"/>
              </a:ext>
            </a:extLst>
          </p:cNvPr>
          <p:cNvGrpSpPr/>
          <p:nvPr/>
        </p:nvGrpSpPr>
        <p:grpSpPr>
          <a:xfrm>
            <a:off x="477737" y="5287164"/>
            <a:ext cx="5969011" cy="1246495"/>
            <a:chOff x="477737" y="5142311"/>
            <a:chExt cx="5969011" cy="12464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2F341E-238B-9101-6398-B576716CAE22}"/>
                </a:ext>
              </a:extLst>
            </p:cNvPr>
            <p:cNvGrpSpPr/>
            <p:nvPr/>
          </p:nvGrpSpPr>
          <p:grpSpPr>
            <a:xfrm>
              <a:off x="477737" y="5142311"/>
              <a:ext cx="5969011" cy="1246495"/>
              <a:chOff x="477737" y="5142311"/>
              <a:chExt cx="5969011" cy="124649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29820D-C0A6-280E-E9DC-96CE7FFCF644}"/>
                  </a:ext>
                </a:extLst>
              </p:cNvPr>
              <p:cNvSpPr txBox="1"/>
              <p:nvPr/>
            </p:nvSpPr>
            <p:spPr>
              <a:xfrm>
                <a:off x="477737" y="5142311"/>
                <a:ext cx="596901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Any Wilson loop that encircles a vortex picks up a factor of </a:t>
                </a:r>
                <a:endPara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9DA73FD-40FB-C1BC-F0F7-BFE07987F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49161" y="6050473"/>
                <a:ext cx="1808154" cy="259200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8F90A0-7E3B-CE42-790B-3346E02B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4" y="5635959"/>
              <a:ext cx="307337" cy="2592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3CAE01A-5EBA-AF00-83BC-E9E1BF85B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6" y="1044800"/>
            <a:ext cx="3420000" cy="3420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5E6DC3D-F464-7AEF-28A4-FD1CDC361D99}"/>
              </a:ext>
            </a:extLst>
          </p:cNvPr>
          <p:cNvGrpSpPr/>
          <p:nvPr/>
        </p:nvGrpSpPr>
        <p:grpSpPr>
          <a:xfrm>
            <a:off x="6995932" y="4555811"/>
            <a:ext cx="4572009" cy="2286005"/>
            <a:chOff x="6995932" y="4555811"/>
            <a:chExt cx="4572009" cy="228600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2022BC-C6F5-569D-741C-BE4261A12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932" y="4555811"/>
              <a:ext cx="4572009" cy="22860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AF3F9FC-79F9-472B-C41D-184600CAA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574" y="5904211"/>
              <a:ext cx="162000" cy="216000"/>
            </a:xfrm>
            <a:prstGeom prst="rect">
              <a:avLst/>
            </a:prstGeom>
            <a:scene3d>
              <a:camera prst="isometricOffAxis1Left">
                <a:rot lat="472661" lon="2400000" rev="21516117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9987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BD91C981-1790-241A-BBD0-9716F4A9143D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66887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Conclusion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4AE4FB7-BBCE-A9A0-1A62-F3261C2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527" y="6539593"/>
            <a:ext cx="2743200" cy="310603"/>
          </a:xfrm>
        </p:spPr>
        <p:txBody>
          <a:bodyPr/>
          <a:lstStyle/>
          <a:p>
            <a:fld id="{0AF86119-5094-4101-8CD6-33EEC4AEDD01}" type="slidenum">
              <a:rPr lang="en-AU" smtClean="0"/>
              <a:t>30</a:t>
            </a:fld>
            <a:endParaRPr lang="en-AU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156834-071C-6042-6275-AE75CC85635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0B813B-CB86-3190-B06C-4DDE5A1C572F}"/>
              </a:ext>
            </a:extLst>
          </p:cNvPr>
          <p:cNvSpPr txBox="1"/>
          <p:nvPr/>
        </p:nvSpPr>
        <p:spPr>
          <a:xfrm>
            <a:off x="3314700" y="6164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40EA7F-DF6D-8B6F-D8D6-1D894477C185}"/>
              </a:ext>
            </a:extLst>
          </p:cNvPr>
          <p:cNvGrpSpPr/>
          <p:nvPr/>
        </p:nvGrpSpPr>
        <p:grpSpPr>
          <a:xfrm>
            <a:off x="477738" y="1040877"/>
            <a:ext cx="9041449" cy="877163"/>
            <a:chOff x="477738" y="1074554"/>
            <a:chExt cx="9041449" cy="8771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1585CF-2B5A-98BF-640B-CEE6B20366A7}"/>
                </a:ext>
              </a:extLst>
            </p:cNvPr>
            <p:cNvSpPr txBox="1"/>
            <p:nvPr/>
          </p:nvSpPr>
          <p:spPr>
            <a:xfrm>
              <a:off x="477738" y="1074554"/>
              <a:ext cx="9041449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Below      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vortices </a:t>
              </a:r>
              <a:r>
                <a: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percolate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all four spacetime dimensions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18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Gives rise to confinement through area law for space-time Wilson loops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BBEE4C-41BE-16A9-ED44-5ACB8D6D5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6314" y="1205226"/>
              <a:ext cx="275762" cy="2506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6AB6D6-6B51-8356-E85C-729769DEB2D9}"/>
              </a:ext>
            </a:extLst>
          </p:cNvPr>
          <p:cNvGrpSpPr/>
          <p:nvPr/>
        </p:nvGrpSpPr>
        <p:grpSpPr>
          <a:xfrm>
            <a:off x="477738" y="1949651"/>
            <a:ext cx="10142520" cy="2123658"/>
            <a:chOff x="477738" y="1922192"/>
            <a:chExt cx="10142520" cy="212365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06226E2-D685-FFE2-D025-6B31E135E7F1}"/>
                </a:ext>
              </a:extLst>
            </p:cNvPr>
            <p:cNvGrpSpPr/>
            <p:nvPr/>
          </p:nvGrpSpPr>
          <p:grpSpPr>
            <a:xfrm>
              <a:off x="477738" y="1922192"/>
              <a:ext cx="10142520" cy="2123658"/>
              <a:chOff x="477738" y="2415209"/>
              <a:chExt cx="10142520" cy="212365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55849A-DF2B-3724-F859-AF98BEFAC4F8}"/>
                  </a:ext>
                </a:extLst>
              </p:cNvPr>
              <p:cNvSpPr txBox="1"/>
              <p:nvPr/>
            </p:nvSpPr>
            <p:spPr>
              <a:xfrm>
                <a:off x="477738" y="2415209"/>
                <a:ext cx="10142520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2"/>
                  </a:buBlip>
                </a:pPr>
                <a:r>
                  <a:rPr lang="en-AU" sz="2400" dirty="0">
                    <a:solidFill>
                      <a:srgbClr val="E2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Above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, </a:t>
                </a:r>
                <a:r>
                  <a:rPr lang="en-A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vortex sheet </a:t>
                </a:r>
                <a:r>
                  <a:rPr lang="en-AU" sz="2400" dirty="0">
                    <a:solidFill>
                      <a:srgbClr val="E2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aligns with the temporal dimension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Results specifically in an absence of space-time areas pierced above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Three-dimensional spatial percolating cluster </a:t>
                </a:r>
                <a:r>
                  <a:rPr lang="en-AU" sz="2200" dirty="0">
                    <a:solidFill>
                      <a:srgbClr val="04A008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frozen in temporal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Quantified by a correlation measure – discontinuous jump at the phase transition</a:t>
                </a:r>
              </a:p>
              <a:p>
                <a:pPr marL="666000" lvl="1" indent="-342900">
                  <a:spcAft>
                    <a:spcPts val="18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Secondary clusters suppressed in 3D slices</a:t>
                </a:r>
              </a:p>
            </p:txBody>
          </p:sp>
          <p:pic>
            <p:nvPicPr>
              <p:cNvPr id="19" name="Picture 1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0943A89C-E278-C3E6-45C7-33F36632C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6821" y="2989259"/>
                <a:ext cx="248822" cy="22620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A9AD17-5161-6BDA-354F-C1518988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6314" y="2050542"/>
              <a:ext cx="275762" cy="25069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70ECC1-22B9-1E5C-BBF1-C65666D9DB77}"/>
              </a:ext>
            </a:extLst>
          </p:cNvPr>
          <p:cNvGrpSpPr/>
          <p:nvPr/>
        </p:nvGrpSpPr>
        <p:grpSpPr>
          <a:xfrm>
            <a:off x="477738" y="5429193"/>
            <a:ext cx="8649163" cy="1292662"/>
            <a:chOff x="477738" y="5465053"/>
            <a:chExt cx="8649163" cy="12926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E7499C-E233-49D1-5A80-6C9ACAD2EB8C}"/>
                </a:ext>
              </a:extLst>
            </p:cNvPr>
            <p:cNvSpPr txBox="1"/>
            <p:nvPr/>
          </p:nvSpPr>
          <p:spPr>
            <a:xfrm>
              <a:off x="477738" y="5465053"/>
              <a:ext cx="864916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Internal rearrangement of branching point geometry through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Clustering radius lost above the phase transition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Long-distance branching probability enhanced at high temperatures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7ACEE1-4DA7-F848-13B5-8C03EBF3A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53631" y="5595803"/>
              <a:ext cx="275761" cy="25069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7FB39E-E2AF-AE9C-6C04-D31A3028BF28}"/>
              </a:ext>
            </a:extLst>
          </p:cNvPr>
          <p:cNvGrpSpPr/>
          <p:nvPr/>
        </p:nvGrpSpPr>
        <p:grpSpPr>
          <a:xfrm>
            <a:off x="477738" y="4104920"/>
            <a:ext cx="9521389" cy="1292662"/>
            <a:chOff x="477738" y="4111427"/>
            <a:chExt cx="9521389" cy="129266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5C1FD2-4BE9-1AB3-573A-158A10BD70A7}"/>
                </a:ext>
              </a:extLst>
            </p:cNvPr>
            <p:cNvSpPr txBox="1"/>
            <p:nvPr/>
          </p:nvSpPr>
          <p:spPr>
            <a:xfrm>
              <a:off x="477738" y="4111427"/>
              <a:ext cx="9521389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Vortex and branching point densities all sensitive to the phase transition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Sudden decrease at      , more pronounced in </a:t>
              </a:r>
              <a:r>
                <a:rPr lang="en-AU" sz="2200" dirty="0">
                  <a:solidFill>
                    <a:srgbClr val="B900DE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spatial slices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Rapid increase above       in </a:t>
              </a:r>
              <a:r>
                <a:rPr lang="en-AU" sz="2200" dirty="0">
                  <a:solidFill>
                    <a:srgbClr val="04A008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temporal slices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– growing disorder at very high</a:t>
              </a:r>
            </a:p>
          </p:txBody>
        </p:sp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29ACFCB-6C43-A5E8-D4EA-545B18C8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185" y="4679253"/>
              <a:ext cx="249481" cy="22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D00FC65-AB8C-534B-9F9B-71D52440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440" y="5087451"/>
              <a:ext cx="249481" cy="22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983077-CFE4-8FC5-42A4-5BA08F3B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745" y="5083768"/>
              <a:ext cx="194148" cy="19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2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40386-0F46-EA35-1709-C01F4873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D303-3E2F-67B4-56ED-D25FC08B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31</a:t>
            </a:fld>
            <a:endParaRPr lang="en-AU" dirty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E4F1CCF-23BB-454C-83BB-085CFB137CA9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14313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Algorithmic concerns?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519559-380B-D643-983B-8D6377DC6B3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E32986-A0E7-97B4-AB84-EC4C21B8AAD0}"/>
              </a:ext>
            </a:extLst>
          </p:cNvPr>
          <p:cNvSpPr txBox="1"/>
          <p:nvPr/>
        </p:nvSpPr>
        <p:spPr>
          <a:xfrm>
            <a:off x="477735" y="1109800"/>
            <a:ext cx="63264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Could the alignment be an algorithmic effect?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FF0000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Ergodicity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of Markov chain</a:t>
            </a:r>
          </a:p>
          <a:p>
            <a:pPr marL="666000" lvl="1" indent="-342900">
              <a:spcAft>
                <a:spcPts val="3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solidFill>
                  <a:srgbClr val="04A008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Lattice-spacing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 dependence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59191D-1F7A-F17E-EEF9-48F5358FCC90}"/>
              </a:ext>
            </a:extLst>
          </p:cNvPr>
          <p:cNvGrpSpPr/>
          <p:nvPr/>
        </p:nvGrpSpPr>
        <p:grpSpPr>
          <a:xfrm>
            <a:off x="477735" y="2473607"/>
            <a:ext cx="5555511" cy="2416046"/>
            <a:chOff x="477736" y="2551837"/>
            <a:chExt cx="5555511" cy="2416046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246FBFD-6628-FC18-7C88-26D172A6922E}"/>
                </a:ext>
              </a:extLst>
            </p:cNvPr>
            <p:cNvSpPr txBox="1"/>
            <p:nvPr/>
          </p:nvSpPr>
          <p:spPr>
            <a:xfrm>
              <a:off x="477736" y="2551837"/>
              <a:ext cx="5555511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E2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Ergodicity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 thermalize 100 independent hot starts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Utilize Wilson action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still increases through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Correlation is slightly smaller, but alignment persists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E63813-BBBE-194C-124C-CC1FA1CD5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805" y="3893961"/>
              <a:ext cx="1056317" cy="237600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31D41FB-7A71-65A4-609F-241174FE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883" y="3890431"/>
              <a:ext cx="245521" cy="2232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A68E151-BF1A-57FC-5A57-E3F1E6158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793624"/>
            <a:ext cx="5399999" cy="466285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478BB27-DAF8-09EA-7D0B-DF7F489B3CBA}"/>
              </a:ext>
            </a:extLst>
          </p:cNvPr>
          <p:cNvGrpSpPr/>
          <p:nvPr/>
        </p:nvGrpSpPr>
        <p:grpSpPr>
          <a:xfrm>
            <a:off x="477735" y="4955152"/>
            <a:ext cx="5681021" cy="1661993"/>
            <a:chOff x="477735" y="5044802"/>
            <a:chExt cx="5681021" cy="16619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270133-0ACE-3966-EF0D-A14F39CDFFD0}"/>
                </a:ext>
              </a:extLst>
            </p:cNvPr>
            <p:cNvSpPr txBox="1"/>
            <p:nvPr/>
          </p:nvSpPr>
          <p:spPr>
            <a:xfrm>
              <a:off x="477735" y="5044802"/>
              <a:ext cx="568102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solidFill>
                    <a:srgbClr val="04A008"/>
                  </a:solidFill>
                  <a:ea typeface="Cambria Math" panose="02040503050406030204" pitchFamily="18" charset="0"/>
                  <a:cs typeface="Times New Roman" panose="02020603050405020304" pitchFamily="18" charset="0"/>
                </a:rPr>
                <a:t>Continuum limit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: halve the lattice spacing (                      )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Double the lattice volume (                 )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Correlation is even larger!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2FACA2E-6E07-7A4A-FA37-90F62DDD5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99" y="5529930"/>
              <a:ext cx="1461603" cy="216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5A79B6-ED88-2DC4-5650-EE18B013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360" y="5913175"/>
              <a:ext cx="1034790" cy="28800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CF34CF2-4996-0E26-FC1F-0F89F020F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9" y="1793623"/>
            <a:ext cx="5399999" cy="46628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F3642E-898E-F500-6676-9A705CCB7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628" y="1793622"/>
            <a:ext cx="5400000" cy="46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6F16-4843-1ADF-90A6-C00DD0DE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E1AB66-B547-77E6-4D33-F43FAA886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3144" y="1508463"/>
            <a:ext cx="5146121" cy="51461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C6F0B-5538-8337-0BAB-157D0D10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32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4D33B6-6CF4-B1DA-EF81-9E49ABCB29C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C631BB-E4FA-2828-CCFE-AF9DE7FA43D3}"/>
              </a:ext>
            </a:extLst>
          </p:cNvPr>
          <p:cNvCxnSpPr>
            <a:cxnSpLocks/>
          </p:cNvCxnSpPr>
          <p:nvPr/>
        </p:nvCxnSpPr>
        <p:spPr>
          <a:xfrm>
            <a:off x="6096000" y="1078750"/>
            <a:ext cx="0" cy="565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244C6C-1A73-C5C3-816D-ABD95262CF32}"/>
              </a:ext>
            </a:extLst>
          </p:cNvPr>
          <p:cNvGrpSpPr/>
          <p:nvPr/>
        </p:nvGrpSpPr>
        <p:grpSpPr>
          <a:xfrm>
            <a:off x="9962992" y="6238291"/>
            <a:ext cx="421090" cy="451799"/>
            <a:chOff x="9828520" y="6268274"/>
            <a:chExt cx="421090" cy="45179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9840462-678D-7C6D-59E6-529BFAF35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8520" y="6400800"/>
              <a:ext cx="329395" cy="319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3C4984-9CB2-6F44-DDC5-B4086D2CA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810" y="6268274"/>
              <a:ext cx="64800" cy="12720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9D7DDF6-4AD5-5A35-74E0-5906F325388D}"/>
              </a:ext>
            </a:extLst>
          </p:cNvPr>
          <p:cNvSpPr txBox="1"/>
          <p:nvPr/>
        </p:nvSpPr>
        <p:spPr>
          <a:xfrm>
            <a:off x="6211786" y="1000293"/>
            <a:ext cx="534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Finer lattice, fixed physical volume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46A728-CA22-76FA-C3EB-5192DE5443DF}"/>
              </a:ext>
            </a:extLst>
          </p:cNvPr>
          <p:cNvSpPr txBox="1"/>
          <p:nvPr/>
        </p:nvSpPr>
        <p:spPr>
          <a:xfrm>
            <a:off x="477738" y="1000294"/>
            <a:ext cx="561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chemeClr val="tx1"/>
              </a:buClr>
              <a:buBlip>
                <a:blip r:embed="rId4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Hot start using Wilson action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696164-5AE1-9EEB-C8F5-3C1C80201C2D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5143133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Algorithmic concerns?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94549-1FF2-C408-1D82-74B51A2B3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4" y="1508463"/>
            <a:ext cx="5146121" cy="51461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10A019-BCF4-67A1-A82B-94BF0940E42F}"/>
              </a:ext>
            </a:extLst>
          </p:cNvPr>
          <p:cNvGrpSpPr/>
          <p:nvPr/>
        </p:nvGrpSpPr>
        <p:grpSpPr>
          <a:xfrm>
            <a:off x="4364659" y="6220538"/>
            <a:ext cx="421090" cy="451799"/>
            <a:chOff x="9828520" y="6268274"/>
            <a:chExt cx="421090" cy="45179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5F76C9-5A44-3536-2F21-2315638C6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8520" y="6400800"/>
              <a:ext cx="329395" cy="319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572C91-27C6-9A6D-8919-988BA2A5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810" y="6268274"/>
              <a:ext cx="64800" cy="1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6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64308-EA8E-8713-88C7-258FEDD0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33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E9879F-1275-0CE5-E32E-CB07BDCA8BA4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DED1D91-5634-5232-7324-5B784ACFCB59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2206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Full QCD: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65859-EFCE-AAF3-65E1-BD15BCC42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4204" y="367198"/>
            <a:ext cx="2785966" cy="532800"/>
          </a:xfrm>
          <a:prstGeom prst="rect">
            <a:avLst/>
          </a:prstGeom>
        </p:spPr>
      </p:pic>
      <p:pic>
        <p:nvPicPr>
          <p:cNvPr id="13" name="Picture 12" descr="A colorful dots on a white background&#10;&#10;Description automatically generated">
            <a:extLst>
              <a:ext uri="{FF2B5EF4-FFF2-40B4-BE49-F238E27FC236}">
                <a16:creationId xmlns:a16="http://schemas.microsoft.com/office/drawing/2014/main" id="{E5B7AFD3-8675-D3E7-F9C4-1D7E38935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1217" r="14526" b="1277"/>
          <a:stretch/>
        </p:blipFill>
        <p:spPr>
          <a:xfrm>
            <a:off x="6841199" y="1040670"/>
            <a:ext cx="4737024" cy="5626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0DF82-D62C-98D4-66D5-88DCB96E221A}"/>
              </a:ext>
            </a:extLst>
          </p:cNvPr>
          <p:cNvGrpSpPr/>
          <p:nvPr/>
        </p:nvGrpSpPr>
        <p:grpSpPr>
          <a:xfrm>
            <a:off x="7255187" y="5824708"/>
            <a:ext cx="955238" cy="853860"/>
            <a:chOff x="8873282" y="5973791"/>
            <a:chExt cx="955238" cy="85386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0057EE8-A54D-8A70-47BB-077ADCD38D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3942" y="6117018"/>
              <a:ext cx="854578" cy="7106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B6F4D3-142E-EDBF-6830-E2BC03AD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82" y="5973791"/>
              <a:ext cx="64800" cy="127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212F7C-668E-EE9A-55C2-F38DAB364E88}"/>
              </a:ext>
            </a:extLst>
          </p:cNvPr>
          <p:cNvGrpSpPr/>
          <p:nvPr/>
        </p:nvGrpSpPr>
        <p:grpSpPr>
          <a:xfrm>
            <a:off x="477738" y="1366162"/>
            <a:ext cx="3538450" cy="838691"/>
            <a:chOff x="6211787" y="1000293"/>
            <a:chExt cx="3538450" cy="8386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34424E-8208-EC68-D0B4-6F5D83B74D56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62BF2C-E6F1-21A3-E3AC-B8904315B82A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5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417F6C7-33E4-2525-367B-6C9F22C23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84731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A49CCD8-D1A0-7202-C07D-5CE7F068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577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71901-B79E-D5C7-3939-A7D34DE9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34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1CF1B6-FEF9-1098-618A-DC04352D412C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DA6983F-252F-7F35-AC56-D198FE9F96DE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2206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Full QCD: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FAA89-393C-314E-58EA-3A6BD131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1" y="367198"/>
            <a:ext cx="2805224" cy="532799"/>
          </a:xfrm>
          <a:prstGeom prst="rect">
            <a:avLst/>
          </a:prstGeom>
        </p:spPr>
      </p:pic>
      <p:pic>
        <p:nvPicPr>
          <p:cNvPr id="31" name="Picture 30" descr="A colorful lines and dots&#10;&#10;Description automatically generated with medium confidence">
            <a:extLst>
              <a:ext uri="{FF2B5EF4-FFF2-40B4-BE49-F238E27FC236}">
                <a16:creationId xmlns:a16="http://schemas.microsoft.com/office/drawing/2014/main" id="{4549F600-ED67-15C8-B502-43573C7A0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665" r="17466" b="875"/>
          <a:stretch/>
        </p:blipFill>
        <p:spPr>
          <a:xfrm>
            <a:off x="7143736" y="1028992"/>
            <a:ext cx="4434488" cy="56285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5EE47F-7618-AF12-C736-329CC784AF55}"/>
              </a:ext>
            </a:extLst>
          </p:cNvPr>
          <p:cNvGrpSpPr/>
          <p:nvPr/>
        </p:nvGrpSpPr>
        <p:grpSpPr>
          <a:xfrm>
            <a:off x="7549102" y="6085963"/>
            <a:ext cx="661323" cy="592605"/>
            <a:chOff x="9167197" y="6235046"/>
            <a:chExt cx="661323" cy="59260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4417ED4-9D86-3433-619E-5661095DB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9852" y="6354769"/>
              <a:ext cx="568668" cy="4728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9725EA-FB9C-B549-9241-001A9BEE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197" y="6235046"/>
              <a:ext cx="64800" cy="1272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EA68F8F-849C-9E6E-C84F-70942F91881C}"/>
              </a:ext>
            </a:extLst>
          </p:cNvPr>
          <p:cNvSpPr/>
          <p:nvPr/>
        </p:nvSpPr>
        <p:spPr>
          <a:xfrm>
            <a:off x="1592036" y="2617225"/>
            <a:ext cx="3649435" cy="51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662D87-3B03-8C82-D057-8BB7E88AF4CC}"/>
              </a:ext>
            </a:extLst>
          </p:cNvPr>
          <p:cNvGrpSpPr/>
          <p:nvPr/>
        </p:nvGrpSpPr>
        <p:grpSpPr>
          <a:xfrm>
            <a:off x="477738" y="1366162"/>
            <a:ext cx="3538450" cy="838691"/>
            <a:chOff x="6211787" y="1000293"/>
            <a:chExt cx="3538450" cy="8386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CAAA8FE-CB3F-4195-E5DA-D58AAC04EB0F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6C8568-BFA0-4278-8BD6-468DA22028B4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5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D3F225B-F7E6-330B-9ED6-8DB0EF841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84731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C125283-12CF-CEDA-7C4D-D6A0C601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338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649FB-2237-C64E-DD9B-98812AAA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35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FD4E1C-AD2B-76E2-090D-C37F5C548928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95D95DF-C072-B682-282E-E27AFE14788A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2206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Full QCD: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218A5-DB81-C052-B8F7-2A4730DA1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1" y="367198"/>
            <a:ext cx="2805224" cy="532799"/>
          </a:xfrm>
          <a:prstGeom prst="rect">
            <a:avLst/>
          </a:prstGeom>
        </p:spPr>
      </p:pic>
      <p:pic>
        <p:nvPicPr>
          <p:cNvPr id="35" name="Picture 34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01619874-FF3F-6763-F97C-695E501F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804" r="19028" b="1206"/>
          <a:stretch/>
        </p:blipFill>
        <p:spPr>
          <a:xfrm>
            <a:off x="7306863" y="1027316"/>
            <a:ext cx="4290504" cy="5605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9851C7-45E3-5C95-1EEF-9FBC229478B7}"/>
              </a:ext>
            </a:extLst>
          </p:cNvPr>
          <p:cNvGrpSpPr/>
          <p:nvPr/>
        </p:nvGrpSpPr>
        <p:grpSpPr>
          <a:xfrm>
            <a:off x="7720550" y="6232922"/>
            <a:ext cx="489875" cy="445646"/>
            <a:chOff x="9338645" y="6382005"/>
            <a:chExt cx="489875" cy="44564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722FCB-AD53-0B3E-E677-1B21418FBA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9466" y="6504129"/>
              <a:ext cx="389054" cy="3235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AAEA87-5C93-2630-62BB-6F97FF3B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645" y="6382005"/>
              <a:ext cx="64800" cy="127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1BB902-1CB9-B4D0-AC53-0968CC6DB724}"/>
              </a:ext>
            </a:extLst>
          </p:cNvPr>
          <p:cNvGrpSpPr/>
          <p:nvPr/>
        </p:nvGrpSpPr>
        <p:grpSpPr>
          <a:xfrm>
            <a:off x="477738" y="1366162"/>
            <a:ext cx="3538450" cy="838691"/>
            <a:chOff x="6211787" y="1000293"/>
            <a:chExt cx="3538450" cy="8386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2F3AE97-A6F7-DD6C-AB4A-B5BFAC2A0C70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49A3D0-FC75-0C01-5AEA-E3472A57E8BE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5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D1D970-40EA-9957-4EDE-4B0876A01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84731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4BB5936-BAEC-19C1-E410-513B9980E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624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87C27B-D0D7-A3E3-5518-4A27CFC6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36</a:t>
            </a:fld>
            <a:endParaRPr lang="en-A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28E967-D2FC-5C53-2072-BEE941FA6676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F446E1B-6B23-AB0E-1160-D86058788F50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2220638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Full QCD: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0BE2E-A6F8-E20C-907A-B44D3307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1" y="367198"/>
            <a:ext cx="2805224" cy="532799"/>
          </a:xfrm>
          <a:prstGeom prst="rect">
            <a:avLst/>
          </a:prstGeom>
        </p:spPr>
      </p:pic>
      <p:pic>
        <p:nvPicPr>
          <p:cNvPr id="37" name="Picture 36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2636C7B3-C86B-E928-9B2B-EA8B77D11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694" r="21007" b="1317"/>
          <a:stretch/>
        </p:blipFill>
        <p:spPr>
          <a:xfrm>
            <a:off x="7502965" y="1012171"/>
            <a:ext cx="4123994" cy="56386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91C347-4CD4-0DD4-2A55-828A1B038E2A}"/>
              </a:ext>
            </a:extLst>
          </p:cNvPr>
          <p:cNvGrpSpPr/>
          <p:nvPr/>
        </p:nvGrpSpPr>
        <p:grpSpPr>
          <a:xfrm>
            <a:off x="7903530" y="6392160"/>
            <a:ext cx="306895" cy="286408"/>
            <a:chOff x="9521625" y="6541243"/>
            <a:chExt cx="306895" cy="28640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595A182-1F92-652F-C03C-1400745512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7245" y="6660279"/>
              <a:ext cx="201275" cy="167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E32D9F-0944-154E-0996-82481DF7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625" y="6541243"/>
              <a:ext cx="64800" cy="127200"/>
            </a:xfrm>
            <a:prstGeom prst="rect">
              <a:avLst/>
            </a:prstGeom>
          </p:spPr>
        </p:pic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326703C-875A-280B-9924-F33FD7F40A01}"/>
              </a:ext>
            </a:extLst>
          </p:cNvPr>
          <p:cNvSpPr/>
          <p:nvPr/>
        </p:nvSpPr>
        <p:spPr>
          <a:xfrm>
            <a:off x="9143715" y="3943350"/>
            <a:ext cx="963658" cy="620486"/>
          </a:xfrm>
          <a:custGeom>
            <a:avLst/>
            <a:gdLst>
              <a:gd name="connsiteX0" fmla="*/ 272 w 963658"/>
              <a:gd name="connsiteY0" fmla="*/ 171450 h 620486"/>
              <a:gd name="connsiteX1" fmla="*/ 8436 w 963658"/>
              <a:gd name="connsiteY1" fmla="*/ 391886 h 620486"/>
              <a:gd name="connsiteX2" fmla="*/ 24765 w 963658"/>
              <a:gd name="connsiteY2" fmla="*/ 416379 h 620486"/>
              <a:gd name="connsiteX3" fmla="*/ 32929 w 963658"/>
              <a:gd name="connsiteY3" fmla="*/ 440872 h 620486"/>
              <a:gd name="connsiteX4" fmla="*/ 65586 w 963658"/>
              <a:gd name="connsiteY4" fmla="*/ 489857 h 620486"/>
              <a:gd name="connsiteX5" fmla="*/ 81915 w 963658"/>
              <a:gd name="connsiteY5" fmla="*/ 514350 h 620486"/>
              <a:gd name="connsiteX6" fmla="*/ 98243 w 963658"/>
              <a:gd name="connsiteY6" fmla="*/ 547007 h 620486"/>
              <a:gd name="connsiteX7" fmla="*/ 130900 w 963658"/>
              <a:gd name="connsiteY7" fmla="*/ 563336 h 620486"/>
              <a:gd name="connsiteX8" fmla="*/ 179886 w 963658"/>
              <a:gd name="connsiteY8" fmla="*/ 595993 h 620486"/>
              <a:gd name="connsiteX9" fmla="*/ 245200 w 963658"/>
              <a:gd name="connsiteY9" fmla="*/ 620486 h 620486"/>
              <a:gd name="connsiteX10" fmla="*/ 343172 w 963658"/>
              <a:gd name="connsiteY10" fmla="*/ 604157 h 620486"/>
              <a:gd name="connsiteX11" fmla="*/ 367665 w 963658"/>
              <a:gd name="connsiteY11" fmla="*/ 595993 h 620486"/>
              <a:gd name="connsiteX12" fmla="*/ 408486 w 963658"/>
              <a:gd name="connsiteY12" fmla="*/ 571500 h 620486"/>
              <a:gd name="connsiteX13" fmla="*/ 432979 w 963658"/>
              <a:gd name="connsiteY13" fmla="*/ 563336 h 620486"/>
              <a:gd name="connsiteX14" fmla="*/ 473800 w 963658"/>
              <a:gd name="connsiteY14" fmla="*/ 547007 h 620486"/>
              <a:gd name="connsiteX15" fmla="*/ 849358 w 963658"/>
              <a:gd name="connsiteY15" fmla="*/ 514350 h 620486"/>
              <a:gd name="connsiteX16" fmla="*/ 922836 w 963658"/>
              <a:gd name="connsiteY16" fmla="*/ 457200 h 620486"/>
              <a:gd name="connsiteX17" fmla="*/ 931000 w 963658"/>
              <a:gd name="connsiteY17" fmla="*/ 432707 h 620486"/>
              <a:gd name="connsiteX18" fmla="*/ 947329 w 963658"/>
              <a:gd name="connsiteY18" fmla="*/ 408215 h 620486"/>
              <a:gd name="connsiteX19" fmla="*/ 963658 w 963658"/>
              <a:gd name="connsiteY19" fmla="*/ 367393 h 620486"/>
              <a:gd name="connsiteX20" fmla="*/ 955493 w 963658"/>
              <a:gd name="connsiteY20" fmla="*/ 236765 h 620486"/>
              <a:gd name="connsiteX21" fmla="*/ 947329 w 963658"/>
              <a:gd name="connsiteY21" fmla="*/ 195943 h 620486"/>
              <a:gd name="connsiteX22" fmla="*/ 890179 w 963658"/>
              <a:gd name="connsiteY22" fmla="*/ 130629 h 620486"/>
              <a:gd name="connsiteX23" fmla="*/ 857522 w 963658"/>
              <a:gd name="connsiteY23" fmla="*/ 81643 h 620486"/>
              <a:gd name="connsiteX24" fmla="*/ 784043 w 963658"/>
              <a:gd name="connsiteY24" fmla="*/ 48986 h 620486"/>
              <a:gd name="connsiteX25" fmla="*/ 759550 w 963658"/>
              <a:gd name="connsiteY25" fmla="*/ 40822 h 620486"/>
              <a:gd name="connsiteX26" fmla="*/ 735058 w 963658"/>
              <a:gd name="connsiteY26" fmla="*/ 32657 h 620486"/>
              <a:gd name="connsiteX27" fmla="*/ 579936 w 963658"/>
              <a:gd name="connsiteY27" fmla="*/ 16329 h 620486"/>
              <a:gd name="connsiteX28" fmla="*/ 441143 w 963658"/>
              <a:gd name="connsiteY28" fmla="*/ 0 h 620486"/>
              <a:gd name="connsiteX29" fmla="*/ 245200 w 963658"/>
              <a:gd name="connsiteY29" fmla="*/ 8165 h 620486"/>
              <a:gd name="connsiteX30" fmla="*/ 212543 w 963658"/>
              <a:gd name="connsiteY30" fmla="*/ 16329 h 620486"/>
              <a:gd name="connsiteX31" fmla="*/ 98243 w 963658"/>
              <a:gd name="connsiteY31" fmla="*/ 65315 h 620486"/>
              <a:gd name="connsiteX32" fmla="*/ 65586 w 963658"/>
              <a:gd name="connsiteY32" fmla="*/ 89807 h 620486"/>
              <a:gd name="connsiteX33" fmla="*/ 8436 w 963658"/>
              <a:gd name="connsiteY33" fmla="*/ 146957 h 620486"/>
              <a:gd name="connsiteX34" fmla="*/ 272 w 963658"/>
              <a:gd name="connsiteY34" fmla="*/ 171450 h 6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3658" h="620486">
                <a:moveTo>
                  <a:pt x="272" y="171450"/>
                </a:moveTo>
                <a:cubicBezTo>
                  <a:pt x="272" y="212271"/>
                  <a:pt x="1120" y="318722"/>
                  <a:pt x="8436" y="391886"/>
                </a:cubicBezTo>
                <a:cubicBezTo>
                  <a:pt x="9412" y="401650"/>
                  <a:pt x="20377" y="407603"/>
                  <a:pt x="24765" y="416379"/>
                </a:cubicBezTo>
                <a:cubicBezTo>
                  <a:pt x="28614" y="424076"/>
                  <a:pt x="28750" y="433349"/>
                  <a:pt x="32929" y="440872"/>
                </a:cubicBezTo>
                <a:cubicBezTo>
                  <a:pt x="42459" y="458027"/>
                  <a:pt x="54700" y="473529"/>
                  <a:pt x="65586" y="489857"/>
                </a:cubicBezTo>
                <a:cubicBezTo>
                  <a:pt x="71029" y="498021"/>
                  <a:pt x="77527" y="505573"/>
                  <a:pt x="81915" y="514350"/>
                </a:cubicBezTo>
                <a:cubicBezTo>
                  <a:pt x="87358" y="525236"/>
                  <a:pt x="89637" y="538401"/>
                  <a:pt x="98243" y="547007"/>
                </a:cubicBezTo>
                <a:cubicBezTo>
                  <a:pt x="106849" y="555613"/>
                  <a:pt x="120014" y="557893"/>
                  <a:pt x="130900" y="563336"/>
                </a:cubicBezTo>
                <a:cubicBezTo>
                  <a:pt x="159601" y="606386"/>
                  <a:pt x="130680" y="574904"/>
                  <a:pt x="179886" y="595993"/>
                </a:cubicBezTo>
                <a:cubicBezTo>
                  <a:pt x="253466" y="627527"/>
                  <a:pt x="141667" y="599780"/>
                  <a:pt x="245200" y="620486"/>
                </a:cubicBezTo>
                <a:cubicBezTo>
                  <a:pt x="277857" y="615043"/>
                  <a:pt x="310707" y="610650"/>
                  <a:pt x="343172" y="604157"/>
                </a:cubicBezTo>
                <a:cubicBezTo>
                  <a:pt x="351611" y="602469"/>
                  <a:pt x="359968" y="599842"/>
                  <a:pt x="367665" y="595993"/>
                </a:cubicBezTo>
                <a:cubicBezTo>
                  <a:pt x="381858" y="588896"/>
                  <a:pt x="394293" y="578597"/>
                  <a:pt x="408486" y="571500"/>
                </a:cubicBezTo>
                <a:cubicBezTo>
                  <a:pt x="416183" y="567651"/>
                  <a:pt x="424921" y="566358"/>
                  <a:pt x="432979" y="563336"/>
                </a:cubicBezTo>
                <a:cubicBezTo>
                  <a:pt x="446701" y="558190"/>
                  <a:pt x="459640" y="550783"/>
                  <a:pt x="473800" y="547007"/>
                </a:cubicBezTo>
                <a:cubicBezTo>
                  <a:pt x="595488" y="514557"/>
                  <a:pt x="726333" y="521185"/>
                  <a:pt x="849358" y="514350"/>
                </a:cubicBezTo>
                <a:cubicBezTo>
                  <a:pt x="886723" y="495668"/>
                  <a:pt x="893179" y="496743"/>
                  <a:pt x="922836" y="457200"/>
                </a:cubicBezTo>
                <a:cubicBezTo>
                  <a:pt x="927999" y="450315"/>
                  <a:pt x="927151" y="440404"/>
                  <a:pt x="931000" y="432707"/>
                </a:cubicBezTo>
                <a:cubicBezTo>
                  <a:pt x="935388" y="423931"/>
                  <a:pt x="942941" y="416991"/>
                  <a:pt x="947329" y="408215"/>
                </a:cubicBezTo>
                <a:cubicBezTo>
                  <a:pt x="953883" y="395107"/>
                  <a:pt x="958215" y="381000"/>
                  <a:pt x="963658" y="367393"/>
                </a:cubicBezTo>
                <a:cubicBezTo>
                  <a:pt x="960936" y="323850"/>
                  <a:pt x="959629" y="280196"/>
                  <a:pt x="955493" y="236765"/>
                </a:cubicBezTo>
                <a:cubicBezTo>
                  <a:pt x="954177" y="222951"/>
                  <a:pt x="953535" y="208355"/>
                  <a:pt x="947329" y="195943"/>
                </a:cubicBezTo>
                <a:cubicBezTo>
                  <a:pt x="927099" y="155482"/>
                  <a:pt x="913981" y="161231"/>
                  <a:pt x="890179" y="130629"/>
                </a:cubicBezTo>
                <a:cubicBezTo>
                  <a:pt x="878131" y="115138"/>
                  <a:pt x="873851" y="92528"/>
                  <a:pt x="857522" y="81643"/>
                </a:cubicBezTo>
                <a:cubicBezTo>
                  <a:pt x="818708" y="55768"/>
                  <a:pt x="842336" y="68417"/>
                  <a:pt x="784043" y="48986"/>
                </a:cubicBezTo>
                <a:lnTo>
                  <a:pt x="759550" y="40822"/>
                </a:lnTo>
                <a:cubicBezTo>
                  <a:pt x="751386" y="38101"/>
                  <a:pt x="743547" y="34072"/>
                  <a:pt x="735058" y="32657"/>
                </a:cubicBezTo>
                <a:cubicBezTo>
                  <a:pt x="640508" y="16899"/>
                  <a:pt x="725219" y="29536"/>
                  <a:pt x="579936" y="16329"/>
                </a:cubicBezTo>
                <a:cubicBezTo>
                  <a:pt x="541095" y="12798"/>
                  <a:pt x="480656" y="4940"/>
                  <a:pt x="441143" y="0"/>
                </a:cubicBezTo>
                <a:cubicBezTo>
                  <a:pt x="375829" y="2722"/>
                  <a:pt x="310405" y="3507"/>
                  <a:pt x="245200" y="8165"/>
                </a:cubicBezTo>
                <a:cubicBezTo>
                  <a:pt x="234008" y="8964"/>
                  <a:pt x="223110" y="12555"/>
                  <a:pt x="212543" y="16329"/>
                </a:cubicBezTo>
                <a:cubicBezTo>
                  <a:pt x="200628" y="20584"/>
                  <a:pt x="123471" y="49547"/>
                  <a:pt x="98243" y="65315"/>
                </a:cubicBezTo>
                <a:cubicBezTo>
                  <a:pt x="86704" y="72527"/>
                  <a:pt x="75208" y="80185"/>
                  <a:pt x="65586" y="89807"/>
                </a:cubicBezTo>
                <a:cubicBezTo>
                  <a:pt x="-10613" y="166006"/>
                  <a:pt x="95520" y="81646"/>
                  <a:pt x="8436" y="146957"/>
                </a:cubicBezTo>
                <a:cubicBezTo>
                  <a:pt x="-2310" y="179195"/>
                  <a:pt x="272" y="130629"/>
                  <a:pt x="272" y="17145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8D8AD8-5E3A-ACBE-3212-6DDD4E36B528}"/>
              </a:ext>
            </a:extLst>
          </p:cNvPr>
          <p:cNvGrpSpPr/>
          <p:nvPr/>
        </p:nvGrpSpPr>
        <p:grpSpPr>
          <a:xfrm>
            <a:off x="477738" y="1366162"/>
            <a:ext cx="3538450" cy="838691"/>
            <a:chOff x="6211787" y="1000293"/>
            <a:chExt cx="3538450" cy="83869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A15CC5-449B-D11F-8BBA-9E0AF3A7F6B6}"/>
                </a:ext>
              </a:extLst>
            </p:cNvPr>
            <p:cNvGrpSpPr/>
            <p:nvPr/>
          </p:nvGrpSpPr>
          <p:grpSpPr>
            <a:xfrm>
              <a:off x="6211787" y="1000293"/>
              <a:ext cx="3538450" cy="838691"/>
              <a:chOff x="477739" y="1000294"/>
              <a:chExt cx="3538450" cy="83869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A6D5E4-9605-A289-B872-92E8FA15A8A9}"/>
                  </a:ext>
                </a:extLst>
              </p:cNvPr>
              <p:cNvSpPr txBox="1"/>
              <p:nvPr/>
            </p:nvSpPr>
            <p:spPr>
              <a:xfrm>
                <a:off x="477739" y="1000294"/>
                <a:ext cx="3538450" cy="838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Clr>
                    <a:schemeClr val="tx1"/>
                  </a:buClr>
                  <a:buBlip>
                    <a:blip r:embed="rId5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Spatial (fixed-  </a:t>
                </a:r>
                <a:r>
                  <a:rPr lang="en-AU" sz="6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) slices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Visualising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7BA1F2F-F271-11F4-A2DD-C7A2C668E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81" y="1184731"/>
                <a:ext cx="172800" cy="156343"/>
              </a:xfrm>
              <a:prstGeom prst="rect">
                <a:avLst/>
              </a:prstGeom>
            </p:spPr>
          </p:pic>
        </p:grpSp>
        <p:pic>
          <p:nvPicPr>
            <p:cNvPr id="18" name="Picture 1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CDE5AEB-6621-59D9-5442-68E101E4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0" y="1525173"/>
              <a:ext cx="575347" cy="237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267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DEF3-D074-B8B0-2867-9FC33B7A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062C1D-2144-AB34-2498-C9BBC176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37F7D0-C781-5330-0973-DE960D17DE34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6072531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Identification on the lattice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0EB5EA-CDAC-D5F7-5AAF-BE50371726DD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9E82FF-F42A-E611-684E-2DB38D60C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68" y="1050408"/>
            <a:ext cx="2991132" cy="301013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D9B5CD4-7FE6-4075-98DA-D22779BE2162}"/>
              </a:ext>
            </a:extLst>
          </p:cNvPr>
          <p:cNvGrpSpPr/>
          <p:nvPr/>
        </p:nvGrpSpPr>
        <p:grpSpPr>
          <a:xfrm>
            <a:off x="477736" y="1132037"/>
            <a:ext cx="6969348" cy="1661993"/>
            <a:chOff x="477737" y="1166595"/>
            <a:chExt cx="6969348" cy="16619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C2DCE8-A0C0-50B8-B29D-6BB121FFF1C8}"/>
                </a:ext>
              </a:extLst>
            </p:cNvPr>
            <p:cNvGrpSpPr/>
            <p:nvPr/>
          </p:nvGrpSpPr>
          <p:grpSpPr>
            <a:xfrm>
              <a:off x="477737" y="1166595"/>
              <a:ext cx="6969348" cy="1661993"/>
              <a:chOff x="477737" y="1166595"/>
              <a:chExt cx="6969348" cy="166199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6D0558-737E-1CEB-6F4E-A98324E0A18F}"/>
                  </a:ext>
                </a:extLst>
              </p:cNvPr>
              <p:cNvSpPr txBox="1"/>
              <p:nvPr/>
            </p:nvSpPr>
            <p:spPr>
              <a:xfrm>
                <a:off x="477737" y="1166595"/>
                <a:ext cx="696934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Clr>
                    <a:schemeClr val="tx1"/>
                  </a:buClr>
                  <a:buBlip>
                    <a:blip r:embed="rId3"/>
                  </a:buBlip>
                </a:pP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             </a:t>
                </a:r>
                <a:r>
                  <a:rPr lang="en-AU" sz="2400" dirty="0" err="1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en-AU" sz="24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vortex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can be created by multiplying a single link by a </a:t>
                </a:r>
                <a:r>
                  <a:rPr lang="en-AU" sz="2400" dirty="0" err="1">
                    <a:ea typeface="Cambria Math" panose="02040503050406030204" pitchFamily="18" charset="0"/>
                    <a:cs typeface="Times New Roman" panose="02020603050405020304" pitchFamily="18" charset="0"/>
                  </a:rPr>
                  <a:t>center</a:t>
                </a:r>
                <a:r>
                  <a:rPr lang="en-AU" sz="2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phase</a:t>
                </a:r>
                <a:endParaRPr lang="en-AU" sz="2400" dirty="0">
                  <a:solidFill>
                    <a:srgbClr val="0D01FF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Decompose gauge field as</a:t>
                </a:r>
              </a:p>
              <a:p>
                <a:pPr marL="666000" lvl="1" indent="-342900">
                  <a:spcAft>
                    <a:spcPts val="6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•"/>
                </a:pP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Seek to gauge away the </a:t>
                </a:r>
                <a:r>
                  <a:rPr lang="en-AU" sz="2200" dirty="0">
                    <a:solidFill>
                      <a:srgbClr val="04A008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vortex-removed</a:t>
                </a:r>
                <a:r>
                  <a:rPr lang="en-AU" sz="2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part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D9A2EEE-A947-223B-2941-E792D85A4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735" y="1639943"/>
                <a:ext cx="2152797" cy="313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9ADA26A-33E3-F95B-27D1-5B16EF6B3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85092" y="2090696"/>
                <a:ext cx="2336606" cy="2736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90FE103-37AA-96AE-B3F2-4AAAD6516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1992" y="2494774"/>
                <a:ext cx="654124" cy="2736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77A51C-3F62-133E-FC6C-AFD8A476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555" y="1284971"/>
              <a:ext cx="657004" cy="21131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16C9D-5B90-64F3-2CDF-1C3EBF880C5B}"/>
              </a:ext>
            </a:extLst>
          </p:cNvPr>
          <p:cNvGrpSpPr/>
          <p:nvPr/>
        </p:nvGrpSpPr>
        <p:grpSpPr>
          <a:xfrm>
            <a:off x="477736" y="2931583"/>
            <a:ext cx="5969011" cy="1969770"/>
            <a:chOff x="477736" y="3041393"/>
            <a:chExt cx="5969011" cy="19697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DF81BA-C173-1CC5-BCC7-A58C0CB22C08}"/>
                </a:ext>
              </a:extLst>
            </p:cNvPr>
            <p:cNvSpPr txBox="1"/>
            <p:nvPr/>
          </p:nvSpPr>
          <p:spPr>
            <a:xfrm>
              <a:off x="477736" y="3041393"/>
              <a:ext cx="5969011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Find the gauge transformation to bring each link as close as possible to an element of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Maxmize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the functional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Known as ‘Maximal 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Gauge’ (MCG)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109A495-4F5B-E9DF-06D7-C0340930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3876" y="3526248"/>
              <a:ext cx="307337" cy="2592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929A01-1F25-F1C5-4ADD-511E7488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173" y="3928528"/>
              <a:ext cx="2346984" cy="6552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E4A563-9C08-0168-A56D-D3D36DC32966}"/>
              </a:ext>
            </a:extLst>
          </p:cNvPr>
          <p:cNvGrpSpPr/>
          <p:nvPr/>
        </p:nvGrpSpPr>
        <p:grpSpPr>
          <a:xfrm>
            <a:off x="477735" y="5034552"/>
            <a:ext cx="5969011" cy="1523494"/>
            <a:chOff x="477736" y="5218057"/>
            <a:chExt cx="5969011" cy="152349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FFF884-AEAA-A6F2-7B70-4E377F2AA2C4}"/>
                </a:ext>
              </a:extLst>
            </p:cNvPr>
            <p:cNvGrpSpPr/>
            <p:nvPr/>
          </p:nvGrpSpPr>
          <p:grpSpPr>
            <a:xfrm>
              <a:off x="477736" y="5218057"/>
              <a:ext cx="5969011" cy="1523494"/>
              <a:chOff x="477737" y="5287164"/>
              <a:chExt cx="5969011" cy="152349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908CF2E-CB19-63A1-4D8F-3B2B483DF3D9}"/>
                  </a:ext>
                </a:extLst>
              </p:cNvPr>
              <p:cNvGrpSpPr/>
              <p:nvPr/>
            </p:nvGrpSpPr>
            <p:grpSpPr>
              <a:xfrm>
                <a:off x="477737" y="5287164"/>
                <a:ext cx="5969011" cy="1523494"/>
                <a:chOff x="477737" y="5287164"/>
                <a:chExt cx="5969011" cy="1523494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3417715-8488-F087-1063-921AE5D352F2}"/>
                    </a:ext>
                  </a:extLst>
                </p:cNvPr>
                <p:cNvSpPr txBox="1"/>
                <p:nvPr/>
              </p:nvSpPr>
              <p:spPr>
                <a:xfrm>
                  <a:off x="477737" y="5287164"/>
                  <a:ext cx="5969011" cy="1523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spcAft>
                      <a:spcPts val="1200"/>
                    </a:spcAft>
                    <a:buClr>
                      <a:schemeClr val="tx1"/>
                    </a:buClr>
                    <a:buBlip>
                      <a:blip r:embed="rId3"/>
                    </a:buBlip>
                  </a:pPr>
                  <a:r>
                    <a:rPr lang="en-AU" sz="24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Project links onto nearest       element</a:t>
                  </a:r>
                  <a:endParaRPr lang="en-AU" sz="2400" dirty="0">
                    <a:solidFill>
                      <a:srgbClr val="0D01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marL="666000" lvl="1" indent="-342900">
                    <a:spcAft>
                      <a:spcPts val="18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666000" lvl="1" indent="-342900">
                    <a:spcAft>
                      <a:spcPts val="600"/>
                    </a:spcAft>
                    <a:buClr>
                      <a:schemeClr val="tx1"/>
                    </a:buClr>
                    <a:buFont typeface="Calibri" panose="020F0502020204030204" pitchFamily="34" charset="0"/>
                    <a:buChar char="•"/>
                  </a:pPr>
                  <a:r>
                    <a:rPr lang="en-AU" sz="2200" dirty="0"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     defined by</a:t>
                  </a: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9C079A5-4FF7-B4DE-23FA-7B5DA6119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9007" y="5414621"/>
                  <a:ext cx="307337" cy="259200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635C4C7-F3C5-BE61-5577-25FA53CDB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59723" y="5749618"/>
                <a:ext cx="4358606" cy="6444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7AAE06-9CEF-CFF6-08E7-1CE8E7DC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722" y="6405762"/>
              <a:ext cx="645517" cy="288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F843F8-A359-E083-E244-DD823EDC1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749" y="6363823"/>
              <a:ext cx="2715899" cy="35640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DA04CF2-3C42-0E14-CBAD-BEDA3E47F4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7775" y="4254947"/>
            <a:ext cx="2484117" cy="24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57CE-ABEF-C59F-A97B-29536018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2B284AE-B347-4B98-3EB1-4D91AE85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DE60D7-F8D6-496B-875C-9C0547E6B1AD}"/>
              </a:ext>
            </a:extLst>
          </p:cNvPr>
          <p:cNvSpPr txBox="1">
            <a:spLocks/>
          </p:cNvSpPr>
          <p:nvPr/>
        </p:nvSpPr>
        <p:spPr>
          <a:xfrm>
            <a:off x="477738" y="253094"/>
            <a:ext cx="6072531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Identification on the lattice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31B0C1-8D6B-3E76-CC22-BB24A7F075D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4AD555-6749-7C12-AE96-D714851CBEED}"/>
              </a:ext>
            </a:extLst>
          </p:cNvPr>
          <p:cNvSpPr txBox="1"/>
          <p:nvPr/>
        </p:nvSpPr>
        <p:spPr>
          <a:xfrm>
            <a:off x="477736" y="979161"/>
            <a:ext cx="6072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Distribution of link phases before/after MCG</a:t>
            </a:r>
            <a:endParaRPr lang="en-AU" sz="22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56294-05FC-DEC2-30E1-ED213F4DF040}"/>
              </a:ext>
            </a:extLst>
          </p:cNvPr>
          <p:cNvSpPr txBox="1"/>
          <p:nvPr/>
        </p:nvSpPr>
        <p:spPr>
          <a:xfrm>
            <a:off x="477736" y="5527042"/>
            <a:ext cx="660886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These vortices are infinitely thin</a:t>
            </a:r>
            <a:endParaRPr lang="en-AU" sz="24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Represent the ‘axis of rotation’ or ‘guiding </a:t>
            </a:r>
            <a:r>
              <a:rPr lang="en-AU" sz="2200" dirty="0" err="1">
                <a:ea typeface="Cambria Math" panose="02040503050406030204" pitchFamily="18" charset="0"/>
                <a:cs typeface="Times New Roman" panose="02020603050405020304" pitchFamily="18" charset="0"/>
              </a:rPr>
              <a:t>center</a:t>
            </a: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’ of the physical vortex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C85465-0E4A-0920-90D3-B83D4917123C}"/>
              </a:ext>
            </a:extLst>
          </p:cNvPr>
          <p:cNvGrpSpPr/>
          <p:nvPr/>
        </p:nvGrpSpPr>
        <p:grpSpPr>
          <a:xfrm>
            <a:off x="477736" y="3501992"/>
            <a:ext cx="6367830" cy="1969770"/>
            <a:chOff x="477736" y="2931583"/>
            <a:chExt cx="6367830" cy="19697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5445C4-8243-C459-7F70-460EFC9CCEDE}"/>
                </a:ext>
              </a:extLst>
            </p:cNvPr>
            <p:cNvSpPr txBox="1"/>
            <p:nvPr/>
          </p:nvSpPr>
          <p:spPr>
            <a:xfrm>
              <a:off x="477736" y="2931583"/>
              <a:ext cx="636783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Vortices identified by nontrivial plaquettes in </a:t>
              </a: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-projected field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        is the ‘</a:t>
              </a:r>
              <a:r>
                <a:rPr lang="en-AU" sz="22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charge’ of the vortex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7D871-F232-6F3E-5371-711A13A69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929" y="3768461"/>
              <a:ext cx="4611794" cy="702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AFEAFA-C84E-2193-2548-D2B6D8FDB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137" y="4571006"/>
              <a:ext cx="1493794" cy="273600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451CEA8-39F9-489F-5B0C-5FBA465B8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77" y="3748133"/>
            <a:ext cx="3854552" cy="2941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7D46D-B2B9-D202-F458-F4B41E758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689" y="1466197"/>
            <a:ext cx="4428273" cy="205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94037-8737-292B-42BF-F6E6F31B62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040" y="1466197"/>
            <a:ext cx="4381637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B7FC5-B71C-C176-6158-7132195D2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42D80C4-4848-7BCF-2DCD-D47DADC985D0}"/>
              </a:ext>
            </a:extLst>
          </p:cNvPr>
          <p:cNvGrpSpPr/>
          <p:nvPr/>
        </p:nvGrpSpPr>
        <p:grpSpPr>
          <a:xfrm>
            <a:off x="477736" y="2733529"/>
            <a:ext cx="9659795" cy="1292662"/>
            <a:chOff x="477735" y="2912775"/>
            <a:chExt cx="9659795" cy="129266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C1ACBE-DD15-B1E6-E399-A6D541AEAB79}"/>
                </a:ext>
              </a:extLst>
            </p:cNvPr>
            <p:cNvSpPr txBox="1"/>
            <p:nvPr/>
          </p:nvSpPr>
          <p:spPr>
            <a:xfrm>
              <a:off x="477735" y="2912775"/>
              <a:ext cx="965979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Clr>
                  <a:schemeClr val="tx1"/>
                </a:buClr>
                <a:buBlip>
                  <a:blip r:embed="rId2"/>
                </a:buBlip>
              </a:pP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Visualizations exclusively show the flow of                    </a:t>
              </a:r>
              <a:r>
                <a:rPr lang="en-AU" sz="2400" dirty="0" err="1">
                  <a:ea typeface="Cambria Math" panose="02040503050406030204" pitchFamily="18" charset="0"/>
                  <a:cs typeface="Times New Roman" panose="02020603050405020304" pitchFamily="18" charset="0"/>
                </a:rPr>
                <a:t>center</a:t>
              </a:r>
              <a:r>
                <a:rPr lang="en-AU" sz="24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charge</a:t>
              </a:r>
              <a:endParaRPr lang="en-AU" sz="2400" dirty="0">
                <a:solidFill>
                  <a:srgbClr val="0D01FF"/>
                </a:solidFill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666000" lvl="1" indent="-342900">
                <a:spcAft>
                  <a:spcPts val="6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direction determined by right-hand rule</a:t>
              </a:r>
            </a:p>
            <a:p>
              <a:pPr marL="666000" lvl="1" indent="-342900">
                <a:spcAft>
                  <a:spcPts val="2400"/>
                </a:spcAft>
                <a:buClr>
                  <a:schemeClr val="tx1"/>
                </a:buClr>
                <a:buFont typeface="Calibri" panose="020F0502020204030204" pitchFamily="34" charset="0"/>
                <a:buChar char="•"/>
              </a:pPr>
              <a:r>
                <a:rPr lang="en-AU" sz="2200" dirty="0"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    rendered in opposite direction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400607-B2C8-BA4D-065E-2395C14E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551" y="3883823"/>
              <a:ext cx="997071" cy="19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D97F97-558F-A20F-54DF-18C013DA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797" y="3466890"/>
              <a:ext cx="998825" cy="2196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0F86859-2E77-D64B-2E7D-595388533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495" y="3010586"/>
              <a:ext cx="1146194" cy="252000"/>
            </a:xfrm>
            <a:prstGeom prst="rect">
              <a:avLst/>
            </a:prstGeom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1454BA2-0B18-2FD5-8AAF-35162AF0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fld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370A19-A03C-D62C-932B-86E018C1E643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7760654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Visualizing </a:t>
            </a:r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vortex structure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297710-EA26-CF73-A60C-C8FF62E2F27E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9ECF1F-75ED-AF87-F7E8-91E589583CBC}"/>
              </a:ext>
            </a:extLst>
          </p:cNvPr>
          <p:cNvSpPr txBox="1"/>
          <p:nvPr/>
        </p:nvSpPr>
        <p:spPr>
          <a:xfrm>
            <a:off x="477736" y="1025369"/>
            <a:ext cx="86750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AU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Visualize vortex structure in three-dimensional slices of the lattice</a:t>
            </a:r>
            <a:endParaRPr lang="en-AU" sz="2400" dirty="0">
              <a:solidFill>
                <a:srgbClr val="0D01FF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Hold one coordinate fixed, show the remaining three</a:t>
            </a:r>
          </a:p>
          <a:p>
            <a:pPr marL="666000" lvl="1" indent="-342900">
              <a:spcAft>
                <a:spcPts val="6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2D vortex sheet reduced to 1D vortex line</a:t>
            </a:r>
          </a:p>
          <a:p>
            <a:pPr marL="666000" lvl="1" indent="-342900">
              <a:spcAft>
                <a:spcPts val="1800"/>
              </a:spcAft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en-AU" sz="2200" dirty="0">
                <a:ea typeface="Cambria Math" panose="02040503050406030204" pitchFamily="18" charset="0"/>
                <a:cs typeface="Times New Roman" panose="02020603050405020304" pitchFamily="18" charset="0"/>
              </a:rPr>
              <a:t>Animate by varying slice coordinate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999CB0-AB35-9725-F3F4-761CDE79C111}"/>
              </a:ext>
            </a:extLst>
          </p:cNvPr>
          <p:cNvGrpSpPr/>
          <p:nvPr/>
        </p:nvGrpSpPr>
        <p:grpSpPr>
          <a:xfrm>
            <a:off x="2132890" y="4185307"/>
            <a:ext cx="6861640" cy="2656509"/>
            <a:chOff x="2132890" y="4185307"/>
            <a:chExt cx="6861640" cy="26565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4C4D9-3581-1BAC-A95F-0A54BF74D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890" y="4411928"/>
              <a:ext cx="6861640" cy="242988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1D9DD1D-71CD-9793-2D1A-86E250093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305" y="4186269"/>
              <a:ext cx="1146194" cy="252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B89BD8-3DE5-1DE9-396C-2C5508BDE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291" y="4185307"/>
              <a:ext cx="1142099" cy="22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54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40F301-26D8-CE1B-D3D6-2A8DEDFD5516}"/>
              </a:ext>
            </a:extLst>
          </p:cNvPr>
          <p:cNvSpPr txBox="1">
            <a:spLocks/>
          </p:cNvSpPr>
          <p:nvPr/>
        </p:nvSpPr>
        <p:spPr>
          <a:xfrm>
            <a:off x="477739" y="253094"/>
            <a:ext cx="8015630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vortex structure: pure gauge</a:t>
            </a:r>
            <a:endParaRPr lang="en-AU" dirty="0">
              <a:solidFill>
                <a:srgbClr val="3333B2"/>
              </a:solidFill>
              <a:cs typeface="Helvetica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404E0C-3DA0-A0C4-2A75-AE51F0F021D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t64_spatial_animation">
            <a:hlinkClick r:id="" action="ppaction://media"/>
            <a:extLst>
              <a:ext uri="{FF2B5EF4-FFF2-40B4-BE49-F238E27FC236}">
                <a16:creationId xmlns:a16="http://schemas.microsoft.com/office/drawing/2014/main" id="{8C381494-E3BE-FF07-7BB4-62D7D3594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955" y="1082731"/>
            <a:ext cx="8422089" cy="568491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5FAD1D8-10F5-63FB-B007-CF4C8364DF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555757"/>
              </p:ext>
            </p:extLst>
          </p:nvPr>
        </p:nvGraphicFramePr>
        <p:xfrm>
          <a:off x="9925050" y="6369050"/>
          <a:ext cx="395288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395280" imgH="799200" progId="Acrobat.Document.DC">
                  <p:embed/>
                </p:oleObj>
              </mc:Choice>
              <mc:Fallback>
                <p:oleObj name="Acrobat Document" showAsIcon="1" r:id="rId5" imgW="395280" imgH="79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5050" y="6369050"/>
                        <a:ext cx="395288" cy="79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t128 animation">
            <a:hlinkClick r:id="" action="ppaction://media"/>
            <a:extLst>
              <a:ext uri="{FF2B5EF4-FFF2-40B4-BE49-F238E27FC236}">
                <a16:creationId xmlns:a16="http://schemas.microsoft.com/office/drawing/2014/main" id="{B89DC8D7-2F14-6972-98AA-4F1BA0A68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666" y="1082876"/>
            <a:ext cx="8426667" cy="568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54841-81D8-908E-1C3A-C7229402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40F301-26D8-CE1B-D3D6-2A8DEDFD5516}"/>
              </a:ext>
            </a:extLst>
          </p:cNvPr>
          <p:cNvSpPr txBox="1">
            <a:spLocks/>
          </p:cNvSpPr>
          <p:nvPr/>
        </p:nvSpPr>
        <p:spPr>
          <a:xfrm>
            <a:off x="477741" y="253094"/>
            <a:ext cx="8042006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 err="1">
                <a:solidFill>
                  <a:srgbClr val="3333B2"/>
                </a:solidFill>
                <a:cs typeface="Helvetica" panose="020B0604020202020204" pitchFamily="34" charset="0"/>
              </a:rPr>
              <a:t>Center</a:t>
            </a:r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 vortex structure: finer lattice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404E0C-3DA0-A0C4-2A75-AE51F0F021D5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1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39EB-3CD0-D120-B2B6-5C32926B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60BA4-2F6D-5623-A885-15123794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86119-5094-4101-8CD6-33EEC4AEDD01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EE85AB-4E9B-8C59-48D6-2BD710C2D0A6}"/>
              </a:ext>
            </a:extLst>
          </p:cNvPr>
          <p:cNvSpPr txBox="1">
            <a:spLocks/>
          </p:cNvSpPr>
          <p:nvPr/>
        </p:nvSpPr>
        <p:spPr>
          <a:xfrm>
            <a:off x="477741" y="253094"/>
            <a:ext cx="5878235" cy="700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400" dirty="0">
                <a:solidFill>
                  <a:srgbClr val="3333B2"/>
                </a:solidFill>
                <a:cs typeface="Helvetica" panose="020B0604020202020204" pitchFamily="34" charset="0"/>
              </a:rPr>
              <a:t>Not-so-secondary clusters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B7923-CAC7-21DB-1843-AE453FC2DDBF}"/>
              </a:ext>
            </a:extLst>
          </p:cNvPr>
          <p:cNvCxnSpPr>
            <a:cxnSpLocks/>
          </p:cNvCxnSpPr>
          <p:nvPr/>
        </p:nvCxnSpPr>
        <p:spPr>
          <a:xfrm>
            <a:off x="584924" y="953789"/>
            <a:ext cx="10975705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661FD3-2799-5288-06D9-18883965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B7ED3-C63E-4995-08AE-D3BC4707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A45FB-CB17-2D69-E14E-9069850C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7401"/>
            <a:ext cx="8359200" cy="58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13F74-E79F-909C-B49A-F5BCEF6BA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BDB325-3981-E06D-EF61-3FBE9088E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65ECCA-F503-7211-74B7-036EC44D0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48EECF-81B6-18F6-63A1-440ACC8E1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236A44-3D8B-8793-00D7-EFBA80E9A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B9DA08-4D40-DEBC-4174-CC803BFCD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6000"/>
            <a:ext cx="8359200" cy="583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F01037-923B-02CB-5EF9-222F005BD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0" y="1024599"/>
            <a:ext cx="8359200" cy="5832000"/>
          </a:xfrm>
          <a:prstGeom prst="rect">
            <a:avLst/>
          </a:prstGeom>
        </p:spPr>
      </p:pic>
      <p:sp>
        <p:nvSpPr>
          <p:cNvPr id="28" name="Arrow: Up 27">
            <a:extLst>
              <a:ext uri="{FF2B5EF4-FFF2-40B4-BE49-F238E27FC236}">
                <a16:creationId xmlns:a16="http://schemas.microsoft.com/office/drawing/2014/main" id="{5924D9EE-F383-CE43-10B7-E76B38960EC3}"/>
              </a:ext>
            </a:extLst>
          </p:cNvPr>
          <p:cNvSpPr/>
          <p:nvPr/>
        </p:nvSpPr>
        <p:spPr>
          <a:xfrm rot="20138204">
            <a:off x="8270368" y="370255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12FF6119-9134-55E7-621F-B520DAB602BC}"/>
              </a:ext>
            </a:extLst>
          </p:cNvPr>
          <p:cNvSpPr/>
          <p:nvPr/>
        </p:nvSpPr>
        <p:spPr>
          <a:xfrm rot="20138204">
            <a:off x="8252437" y="359497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B3074F1E-F3AE-BB07-608D-3317D9C3AA31}"/>
              </a:ext>
            </a:extLst>
          </p:cNvPr>
          <p:cNvSpPr/>
          <p:nvPr/>
        </p:nvSpPr>
        <p:spPr>
          <a:xfrm rot="20138204">
            <a:off x="8234508" y="355911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5F1F2604-23AF-E3A3-0B26-D6D879D30593}"/>
              </a:ext>
            </a:extLst>
          </p:cNvPr>
          <p:cNvSpPr/>
          <p:nvPr/>
        </p:nvSpPr>
        <p:spPr>
          <a:xfrm rot="20138204">
            <a:off x="8216577" y="3521363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89983CF2-BF89-24CA-3357-19C32CB62CA8}"/>
              </a:ext>
            </a:extLst>
          </p:cNvPr>
          <p:cNvSpPr/>
          <p:nvPr/>
        </p:nvSpPr>
        <p:spPr>
          <a:xfrm rot="20138204">
            <a:off x="8261401" y="3381087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D2F23401-A3FD-AB9F-D6BF-E3D7016A1BE4}"/>
              </a:ext>
            </a:extLst>
          </p:cNvPr>
          <p:cNvSpPr/>
          <p:nvPr/>
        </p:nvSpPr>
        <p:spPr>
          <a:xfrm rot="20138204">
            <a:off x="8216580" y="3273505"/>
            <a:ext cx="366812" cy="998716"/>
          </a:xfrm>
          <a:prstGeom prst="upArrow">
            <a:avLst>
              <a:gd name="adj1" fmla="val 49999"/>
              <a:gd name="adj2" fmla="val 1402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90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13035</TotalTime>
  <Words>1518</Words>
  <Application>Microsoft Office PowerPoint</Application>
  <PresentationFormat>Widescreen</PresentationFormat>
  <Paragraphs>304</Paragraphs>
  <Slides>36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Helvetica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Lattice Quantum Chromodynamics at Finite Temperature</dc:title>
  <dc:creator>Jackson Mickley</dc:creator>
  <cp:lastModifiedBy>Jackson Mickley</cp:lastModifiedBy>
  <cp:revision>1649</cp:revision>
  <dcterms:created xsi:type="dcterms:W3CDTF">2022-08-04T06:17:52Z</dcterms:created>
  <dcterms:modified xsi:type="dcterms:W3CDTF">2025-02-10T19:15:37Z</dcterms:modified>
</cp:coreProperties>
</file>