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59" r:id="rId5"/>
    <p:sldId id="260" r:id="rId6"/>
    <p:sldId id="258" r:id="rId7"/>
    <p:sldId id="263" r:id="rId8"/>
    <p:sldId id="264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15"/>
  </p:normalViewPr>
  <p:slideViewPr>
    <p:cSldViewPr snapToGrid="0">
      <p:cViewPr varScale="1">
        <p:scale>
          <a:sx n="117" d="100"/>
          <a:sy n="117" d="100"/>
        </p:scale>
        <p:origin x="6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8F370-8B28-7040-B203-83C6DDB29877}" type="datetimeFigureOut">
              <a:rPr lang="en-US" smtClean="0"/>
              <a:t>7/26/24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9DF21-B1A0-CB44-A6E3-9D2ACD2C2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90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9DF21-B1A0-CB44-A6E3-9D2ACD2C22C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3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78402-0646-1C65-C636-33A9F2F2E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23F551-0782-B190-D002-2501F8705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E2B32-862E-11AD-158D-41531E4C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0683-DF84-8F4C-98F5-381FA6776FBB}" type="datetime1">
              <a:rPr lang="en-CA" smtClean="0"/>
              <a:t>2024-07-26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8B556-7ADC-2580-38B9-8A19A4B9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B2009-6BC8-0382-0A17-8DDD4B2CF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CF39-8CD7-B441-8B9B-42F250F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0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FD30D-B1C0-D240-44DD-D9957A93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201132-AF47-65E0-2326-039684066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65707-6A75-1087-CA27-1C2A2DE31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4AE8-D934-8140-9050-90F063E9E7F0}" type="datetime1">
              <a:rPr lang="en-CA" smtClean="0"/>
              <a:t>2024-07-26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207F1-ABA4-313D-AA90-CDB679C34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10BD8-D030-05B9-0ADE-5D10D6B0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CF39-8CD7-B441-8B9B-42F250F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8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085634-2755-1D06-3081-37B75E3792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33E925-D4B1-1919-7A71-074ACCF09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A6BD4-1B51-215E-49EE-AE7E2A91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73AE-9C95-EC46-A758-E12EC14AADEB}" type="datetime1">
              <a:rPr lang="en-CA" smtClean="0"/>
              <a:t>2024-07-26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B9F9F-CCAA-A09C-F1AB-5A1A28322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2B7DA-BA5B-C42D-1726-73E5762D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CF39-8CD7-B441-8B9B-42F250F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6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2FBEB-F97F-A292-493A-66324C0A8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8A6B8-6E57-59CB-FA5F-9FB3383D6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80069-1B5B-06A1-4D98-7FD3455CB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59B4-8D7C-B545-9EC5-FCA0F9DE7480}" type="datetime1">
              <a:rPr lang="en-CA" smtClean="0"/>
              <a:t>2024-07-26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76C2-6073-9F92-1F59-4DEF2B268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186F3-414E-2A5B-0274-44302E6F3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CF39-8CD7-B441-8B9B-42F250F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1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355F7-F357-1097-228B-BE5DF68B5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87BB6-038D-4FAF-60ED-638DC7823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C76EE-4260-B989-D619-B56D2DC6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DF76-5588-0D4B-BC6A-826A9D5C6AB7}" type="datetime1">
              <a:rPr lang="en-CA" smtClean="0"/>
              <a:t>2024-07-26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026E8-2438-DD5E-60F8-10FBB7EBC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BA8B7-A0D9-C77D-5F0F-9EB47F34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CF39-8CD7-B441-8B9B-42F250F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2A5E5-04CA-FB49-C8AF-D43C2D4E0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1D570-B272-B625-D42A-47A567C47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E32AE-9B22-031C-D856-02AB023F7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2E498-DAAF-6E9E-DD91-1338AC35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EFBD-ECE6-6047-9976-A7E9436BBCBB}" type="datetime1">
              <a:rPr lang="en-CA" smtClean="0"/>
              <a:t>2024-07-26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D3AA0-37C3-5092-DA1D-A32E219B3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3C101-5E01-3690-3087-90BB0C0C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CF39-8CD7-B441-8B9B-42F250F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0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418F1-1FCA-8AD6-A6EE-9D83606C5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CB54A-F605-E9C7-2663-970EC0C55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F26A0-E617-5B27-88FA-415820480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721895-E7CA-BB6C-789E-6C5E666D79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C6C354-5A87-8FD8-1E80-58A48B88FD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0B4316-3777-A21E-A67F-3BE01535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8860-146B-2843-93FD-55FF6413DA52}" type="datetime1">
              <a:rPr lang="en-CA" smtClean="0"/>
              <a:t>2024-07-26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9B670B-9A24-44DF-FF4E-D220F7EF9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28AE75-C085-0C50-2162-8131EB77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CF39-8CD7-B441-8B9B-42F250F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7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19A87-057D-F759-45A5-37D751F11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99026-8D60-6BA6-4917-6DDD443F0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4BA1-3B19-FD47-B7F3-70C261D2192A}" type="datetime1">
              <a:rPr lang="en-CA" smtClean="0"/>
              <a:t>2024-07-26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95FFE-A41E-7E73-130F-6A5A9755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213BD7-30DF-9289-32D2-A0EE6007A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CF39-8CD7-B441-8B9B-42F250F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7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531584-0B25-05F0-9951-CD7E416C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FFFE-FA62-1C4A-B368-9E4A0283F350}" type="datetime1">
              <a:rPr lang="en-CA" smtClean="0"/>
              <a:t>2024-07-26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0E1F4-6732-E13C-D68F-C1F9AE83E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C4C0C-2827-BE43-5CBA-D0F76D80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CF39-8CD7-B441-8B9B-42F250F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7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7BF13-465E-7423-759C-B53996B57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2CCBF-6BE2-8B78-7321-553DC6C68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AFA41-DEA3-7C81-AFD3-56DC0E6AB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D1A93-E906-13AD-6634-ADF7A27FF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9093-6BB5-2A49-9EAD-151CECDFB663}" type="datetime1">
              <a:rPr lang="en-CA" smtClean="0"/>
              <a:t>2024-07-26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87E98-70F7-B85E-BE17-8E3760194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1F417-D42B-E181-48DA-F2C6BEC6E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CF39-8CD7-B441-8B9B-42F250F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7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3E3D-2C8D-A2B7-A832-A6FC2C8D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14A7C0-F2A0-C349-B360-007338E595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A2EEE-BB9A-9214-328D-F27A63781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3422E-02D7-5A83-68B0-5DF77B02E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9634-1A47-B348-8973-B670C9B368A2}" type="datetime1">
              <a:rPr lang="en-CA" smtClean="0"/>
              <a:t>2024-07-26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340FD-8732-5476-7969-122998CC9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6B985-2A0D-8701-3B35-40FAEF21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CF39-8CD7-B441-8B9B-42F250F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76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5947E9-547E-F31B-2A53-8879D728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4DD6F-EDB3-DB9A-4896-B205B947D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AE2FE-FEC2-D1B1-30A1-5DF510C56E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8B7937-4175-B144-8DDE-F87D35148122}" type="datetime1">
              <a:rPr lang="en-CA" smtClean="0"/>
              <a:t>2024-07-26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943F2-9291-88BF-0815-7B07ABC55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DA107-57CC-B523-6191-0D46806C5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80CF39-8CD7-B441-8B9B-42F250F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2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54543-098E-B735-3464-D20120FF4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714" y="407319"/>
            <a:ext cx="9884229" cy="2454049"/>
          </a:xfrm>
        </p:spPr>
        <p:txBody>
          <a:bodyPr>
            <a:normAutofit fontScale="90000"/>
          </a:bodyPr>
          <a:lstStyle/>
          <a:p>
            <a:r>
              <a:rPr lang="en-US" dirty="0"/>
              <a:t>Future insights into Metal ion-RNA interaction prediction and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AE168-D3C5-87E3-B26B-44C878226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6632"/>
            <a:ext cx="9144000" cy="1655762"/>
          </a:xfrm>
        </p:spPr>
        <p:txBody>
          <a:bodyPr/>
          <a:lstStyle/>
          <a:p>
            <a:r>
              <a:rPr lang="en-US" dirty="0"/>
              <a:t>Dina Hussein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B369F-7C11-28EF-7E30-A7C5B147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CF39-8CD7-B441-8B9B-42F250F04351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39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D2DE2-D067-29A3-DAF5-E970EE7B9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5" y="136526"/>
            <a:ext cx="11039955" cy="36970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Q: </a:t>
            </a:r>
            <a:r>
              <a:rPr lang="en-US" dirty="0"/>
              <a:t>Do we have force field model for metal ions for CHARMM or GROMACS?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39906-3290-0A8E-B3E6-88926D0C6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CF39-8CD7-B441-8B9B-42F250F04351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90511F-A763-0B05-D89D-E2A6AC5259B7}"/>
              </a:ext>
            </a:extLst>
          </p:cNvPr>
          <p:cNvSpPr txBox="1"/>
          <p:nvPr/>
        </p:nvSpPr>
        <p:spPr>
          <a:xfrm>
            <a:off x="723900" y="3833582"/>
            <a:ext cx="110345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Q: </a:t>
            </a:r>
            <a:r>
              <a:rPr lang="en-US" sz="4400" dirty="0">
                <a:latin typeface="+mj-lt"/>
                <a:ea typeface="+mj-ea"/>
                <a:cs typeface="+mj-cs"/>
              </a:rPr>
              <a:t>How to incorporate transition metal ions in molecular dynamics?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30B6DC-038B-71D4-E301-3E967749B9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9612" t="10135" r="7598"/>
          <a:stretch/>
        </p:blipFill>
        <p:spPr>
          <a:xfrm>
            <a:off x="6439437" y="4425207"/>
            <a:ext cx="3614670" cy="229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6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CDE32-16A1-B678-C1A7-0C957F6B4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51" y="28580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AACBF-9190-05BB-522D-00576EA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CF39-8CD7-B441-8B9B-42F250F04351}" type="slidenum">
              <a:rPr lang="en-US" smtClean="0"/>
              <a:t>10</a:t>
            </a:fld>
            <a:endParaRPr lang="en-US"/>
          </a:p>
        </p:txBody>
      </p:sp>
      <p:pic>
        <p:nvPicPr>
          <p:cNvPr id="5" name="Content Placeholder 4" descr="A red and white sign&#10;&#10;Description automatically generated">
            <a:extLst>
              <a:ext uri="{FF2B5EF4-FFF2-40B4-BE49-F238E27FC236}">
                <a16:creationId xmlns:a16="http://schemas.microsoft.com/office/drawing/2014/main" id="{130E4B2C-B4CF-F324-03AC-650CC6F1E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881" y="2493481"/>
            <a:ext cx="1941949" cy="1941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73E21A-DD45-7809-0C45-3B79EDAB6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540" y="5765568"/>
            <a:ext cx="4495661" cy="11576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13F08B-3C20-9B6C-3A4A-6E9B0F1C6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70" y="1704433"/>
            <a:ext cx="4357370" cy="1452456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918F01D-E7FF-2561-FBFB-3E31E6AD4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2" y="4992225"/>
            <a:ext cx="3238740" cy="1546687"/>
          </a:xfrm>
          <a:prstGeom prst="rect">
            <a:avLst/>
          </a:prstGeom>
        </p:spPr>
      </p:pic>
      <p:pic>
        <p:nvPicPr>
          <p:cNvPr id="14" name="Picture 13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10969238-9EAE-EF10-A4AC-805D89E7CC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611"/>
          <a:stretch/>
        </p:blipFill>
        <p:spPr>
          <a:xfrm>
            <a:off x="34747" y="3037723"/>
            <a:ext cx="4811237" cy="17950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0FABCD-0BE8-95C1-AF3E-37FB96B2E4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6882" y="3950096"/>
            <a:ext cx="4864100" cy="800100"/>
          </a:xfrm>
          <a:prstGeom prst="rect">
            <a:avLst/>
          </a:prstGeom>
        </p:spPr>
      </p:pic>
      <p:pic>
        <p:nvPicPr>
          <p:cNvPr id="18" name="Picture 17" descr="A logo with text on it&#10;&#10;Description automatically generated">
            <a:extLst>
              <a:ext uri="{FF2B5EF4-FFF2-40B4-BE49-F238E27FC236}">
                <a16:creationId xmlns:a16="http://schemas.microsoft.com/office/drawing/2014/main" id="{DB71CF86-F2D7-D346-0AF2-C483957574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0" y="20424"/>
            <a:ext cx="3810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3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5B62-531C-EADC-4660-FBE8A41DB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201008"/>
            <a:ext cx="10515600" cy="1325563"/>
          </a:xfrm>
        </p:spPr>
        <p:txBody>
          <a:bodyPr/>
          <a:lstStyle/>
          <a:p>
            <a:r>
              <a:rPr lang="en-US" dirty="0"/>
              <a:t>Riboswitch: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146510-107D-5199-D368-E6DC1297F0E8}"/>
              </a:ext>
            </a:extLst>
          </p:cNvPr>
          <p:cNvGrpSpPr/>
          <p:nvPr/>
        </p:nvGrpSpPr>
        <p:grpSpPr>
          <a:xfrm>
            <a:off x="2371371" y="974649"/>
            <a:ext cx="7210280" cy="746336"/>
            <a:chOff x="1171721" y="2105521"/>
            <a:chExt cx="7210280" cy="746336"/>
          </a:xfrm>
        </p:grpSpPr>
        <p:grpSp>
          <p:nvGrpSpPr>
            <p:cNvPr id="4" name="Group 62">
              <a:extLst>
                <a:ext uri="{FF2B5EF4-FFF2-40B4-BE49-F238E27FC236}">
                  <a16:creationId xmlns:a16="http://schemas.microsoft.com/office/drawing/2014/main" id="{309966A2-4645-816C-E512-54AA6CE2AD10}"/>
                </a:ext>
              </a:extLst>
            </p:cNvPr>
            <p:cNvGrpSpPr/>
            <p:nvPr/>
          </p:nvGrpSpPr>
          <p:grpSpPr>
            <a:xfrm>
              <a:off x="1171721" y="2105521"/>
              <a:ext cx="7210280" cy="746336"/>
              <a:chOff x="4603434" y="1190040"/>
              <a:chExt cx="6865010" cy="734297"/>
            </a:xfrm>
          </p:grpSpPr>
          <p:sp>
            <p:nvSpPr>
              <p:cNvPr id="5" name="Right Arrow 63">
                <a:extLst>
                  <a:ext uri="{FF2B5EF4-FFF2-40B4-BE49-F238E27FC236}">
                    <a16:creationId xmlns:a16="http://schemas.microsoft.com/office/drawing/2014/main" id="{A792C0AE-0BC8-CF27-A33E-53010E607F2E}"/>
                  </a:ext>
                </a:extLst>
              </p:cNvPr>
              <p:cNvSpPr/>
              <p:nvPr/>
            </p:nvSpPr>
            <p:spPr>
              <a:xfrm>
                <a:off x="4603434" y="1302395"/>
                <a:ext cx="6865010" cy="621942"/>
              </a:xfrm>
              <a:prstGeom prst="rightArrow">
                <a:avLst/>
              </a:prstGeom>
              <a:solidFill>
                <a:srgbClr val="00B0F0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" name="Straight Connector 64">
                <a:extLst>
                  <a:ext uri="{FF2B5EF4-FFF2-40B4-BE49-F238E27FC236}">
                    <a16:creationId xmlns:a16="http://schemas.microsoft.com/office/drawing/2014/main" id="{FC79BF8D-37FF-BC43-9A1E-793BBC431179}"/>
                  </a:ext>
                </a:extLst>
              </p:cNvPr>
              <p:cNvCxnSpPr/>
              <p:nvPr/>
            </p:nvCxnSpPr>
            <p:spPr>
              <a:xfrm>
                <a:off x="7126700" y="1488676"/>
                <a:ext cx="0" cy="2520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5">
                <a:extLst>
                  <a:ext uri="{FF2B5EF4-FFF2-40B4-BE49-F238E27FC236}">
                    <a16:creationId xmlns:a16="http://schemas.microsoft.com/office/drawing/2014/main" id="{8EF22367-851B-4F40-A1D6-CEC5844F07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89185" y="1485104"/>
                <a:ext cx="0" cy="28413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66">
                <a:extLst>
                  <a:ext uri="{FF2B5EF4-FFF2-40B4-BE49-F238E27FC236}">
                    <a16:creationId xmlns:a16="http://schemas.microsoft.com/office/drawing/2014/main" id="{3D6FB4FC-1BE1-E588-DCB5-86B0F8EA2291}"/>
                  </a:ext>
                </a:extLst>
              </p:cNvPr>
              <p:cNvSpPr txBox="1"/>
              <p:nvPr/>
            </p:nvSpPr>
            <p:spPr>
              <a:xfrm>
                <a:off x="5030462" y="1190040"/>
                <a:ext cx="1151934" cy="550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b="1" dirty="0"/>
                  <a:t>5’ UTR</a:t>
                </a:r>
              </a:p>
            </p:txBody>
          </p:sp>
          <p:sp>
            <p:nvSpPr>
              <p:cNvPr id="9" name="TextBox 67">
                <a:extLst>
                  <a:ext uri="{FF2B5EF4-FFF2-40B4-BE49-F238E27FC236}">
                    <a16:creationId xmlns:a16="http://schemas.microsoft.com/office/drawing/2014/main" id="{5A18BBD1-9BCA-92B5-3F65-D5FD9C60701D}"/>
                  </a:ext>
                </a:extLst>
              </p:cNvPr>
              <p:cNvSpPr txBox="1"/>
              <p:nvPr/>
            </p:nvSpPr>
            <p:spPr>
              <a:xfrm>
                <a:off x="9964382" y="1190040"/>
                <a:ext cx="962167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b="1" dirty="0"/>
                  <a:t>3’ UTR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E6169D-B1A2-06C2-19E8-EAF81515D8BA}"/>
                </a:ext>
              </a:extLst>
            </p:cNvPr>
            <p:cNvSpPr/>
            <p:nvPr/>
          </p:nvSpPr>
          <p:spPr>
            <a:xfrm flipH="1">
              <a:off x="3838603" y="2396082"/>
              <a:ext cx="2845222" cy="2981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i="1" err="1">
                  <a:solidFill>
                    <a:schemeClr val="tx1"/>
                  </a:solidFill>
                </a:rPr>
                <a:t>czcD</a:t>
              </a:r>
              <a:r>
                <a:rPr lang="en-IN">
                  <a:solidFill>
                    <a:schemeClr val="tx1"/>
                  </a:solidFill>
                </a:rPr>
                <a:t> gene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4D3ADC-CDF1-F413-DAE8-81AEA4BB1CA6}"/>
                </a:ext>
              </a:extLst>
            </p:cNvPr>
            <p:cNvSpPr/>
            <p:nvPr/>
          </p:nvSpPr>
          <p:spPr>
            <a:xfrm flipH="1">
              <a:off x="6762803" y="2396082"/>
              <a:ext cx="1172878" cy="298132"/>
            </a:xfrm>
            <a:prstGeom prst="rect">
              <a:avLst/>
            </a:prstGeom>
            <a:solidFill>
              <a:srgbClr val="FE71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6B81AC-82DA-90D1-0D89-B65A53318782}"/>
                </a:ext>
              </a:extLst>
            </p:cNvPr>
            <p:cNvSpPr txBox="1"/>
            <p:nvPr/>
          </p:nvSpPr>
          <p:spPr>
            <a:xfrm>
              <a:off x="1623484" y="2351122"/>
              <a:ext cx="1918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Ni-Co Riboswitch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9503BC4-249A-1534-650A-83BF99FC5DA7}"/>
              </a:ext>
            </a:extLst>
          </p:cNvPr>
          <p:cNvSpPr txBox="1"/>
          <p:nvPr/>
        </p:nvSpPr>
        <p:spPr>
          <a:xfrm>
            <a:off x="4316267" y="1833940"/>
            <a:ext cx="2815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Transcriptional riboswitch</a:t>
            </a: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2C788911-3139-F245-FA85-51A1A6C7FE3A}"/>
              </a:ext>
            </a:extLst>
          </p:cNvPr>
          <p:cNvSpPr/>
          <p:nvPr/>
        </p:nvSpPr>
        <p:spPr>
          <a:xfrm>
            <a:off x="5375824" y="2203272"/>
            <a:ext cx="241200" cy="70321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447982-AD4E-B0BD-7F3E-B874828D5044}"/>
              </a:ext>
            </a:extLst>
          </p:cNvPr>
          <p:cNvSpPr/>
          <p:nvPr/>
        </p:nvSpPr>
        <p:spPr>
          <a:xfrm>
            <a:off x="4773736" y="2906485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CzcD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07962D38-9252-71DE-B891-253B3E3094F1}"/>
              </a:ext>
            </a:extLst>
          </p:cNvPr>
          <p:cNvSpPr/>
          <p:nvPr/>
        </p:nvSpPr>
        <p:spPr>
          <a:xfrm>
            <a:off x="5375824" y="3275817"/>
            <a:ext cx="241200" cy="70321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64FE73-05B2-149E-E83C-C8EF663C01DE}"/>
              </a:ext>
            </a:extLst>
          </p:cNvPr>
          <p:cNvSpPr txBox="1"/>
          <p:nvPr/>
        </p:nvSpPr>
        <p:spPr>
          <a:xfrm>
            <a:off x="4176174" y="3979030"/>
            <a:ext cx="2937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CzcD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heavy metal ion transporter proteins </a:t>
            </a:r>
            <a:endParaRPr lang="en-US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56562E32-A603-BCD3-E7D3-D8A5783D370B}"/>
              </a:ext>
            </a:extLst>
          </p:cNvPr>
          <p:cNvSpPr/>
          <p:nvPr/>
        </p:nvSpPr>
        <p:spPr>
          <a:xfrm>
            <a:off x="5370353" y="4616903"/>
            <a:ext cx="241200" cy="70321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964B6FEF-E395-F30E-FE7D-B5F6C9803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372" y="4969078"/>
            <a:ext cx="1734092" cy="1734092"/>
          </a:xfrm>
          <a:prstGeom prst="rect">
            <a:avLst/>
          </a:prstGeom>
        </p:spPr>
      </p:pic>
      <p:sp>
        <p:nvSpPr>
          <p:cNvPr id="24" name="Arc 23">
            <a:extLst>
              <a:ext uri="{FF2B5EF4-FFF2-40B4-BE49-F238E27FC236}">
                <a16:creationId xmlns:a16="http://schemas.microsoft.com/office/drawing/2014/main" id="{27EFA081-152B-FD93-7D73-DBA4436DB8CF}"/>
              </a:ext>
            </a:extLst>
          </p:cNvPr>
          <p:cNvSpPr/>
          <p:nvPr/>
        </p:nvSpPr>
        <p:spPr>
          <a:xfrm rot="5101748">
            <a:off x="4929433" y="5754449"/>
            <a:ext cx="524820" cy="961746"/>
          </a:xfrm>
          <a:prstGeom prst="arc">
            <a:avLst>
              <a:gd name="adj1" fmla="val 17924795"/>
              <a:gd name="adj2" fmla="val 377160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hord 24">
            <a:extLst>
              <a:ext uri="{FF2B5EF4-FFF2-40B4-BE49-F238E27FC236}">
                <a16:creationId xmlns:a16="http://schemas.microsoft.com/office/drawing/2014/main" id="{F662E13A-005E-2360-0761-DACCF573F266}"/>
              </a:ext>
            </a:extLst>
          </p:cNvPr>
          <p:cNvSpPr/>
          <p:nvPr/>
        </p:nvSpPr>
        <p:spPr>
          <a:xfrm rot="4790383">
            <a:off x="4844579" y="6223392"/>
            <a:ext cx="315685" cy="309425"/>
          </a:xfrm>
          <a:prstGeom prst="chord">
            <a:avLst>
              <a:gd name="adj1" fmla="val 4052245"/>
              <a:gd name="adj2" fmla="val 1194154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hord 25">
            <a:extLst>
              <a:ext uri="{FF2B5EF4-FFF2-40B4-BE49-F238E27FC236}">
                <a16:creationId xmlns:a16="http://schemas.microsoft.com/office/drawing/2014/main" id="{E7A3E9AF-6ADB-87AB-AFF6-A50FE90CA83D}"/>
              </a:ext>
            </a:extLst>
          </p:cNvPr>
          <p:cNvSpPr/>
          <p:nvPr/>
        </p:nvSpPr>
        <p:spPr>
          <a:xfrm rot="4790383">
            <a:off x="4910321" y="6426380"/>
            <a:ext cx="315685" cy="309425"/>
          </a:xfrm>
          <a:prstGeom prst="chord">
            <a:avLst>
              <a:gd name="adj1" fmla="val 4052245"/>
              <a:gd name="adj2" fmla="val 1194154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35CDAF79-E546-9CB0-8683-AB0B1728D283}"/>
              </a:ext>
            </a:extLst>
          </p:cNvPr>
          <p:cNvSpPr/>
          <p:nvPr/>
        </p:nvSpPr>
        <p:spPr>
          <a:xfrm rot="5101748">
            <a:off x="5057936" y="5875196"/>
            <a:ext cx="524820" cy="961746"/>
          </a:xfrm>
          <a:prstGeom prst="arc">
            <a:avLst>
              <a:gd name="adj1" fmla="val 17924795"/>
              <a:gd name="adj2" fmla="val 377160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B01701A-F90F-42EF-C9E9-F3F451425C2F}"/>
              </a:ext>
            </a:extLst>
          </p:cNvPr>
          <p:cNvSpPr/>
          <p:nvPr/>
        </p:nvSpPr>
        <p:spPr>
          <a:xfrm>
            <a:off x="4465004" y="6387485"/>
            <a:ext cx="324995" cy="31568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M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56B891D-295B-0C2A-AF89-3BAB80951DF3}"/>
              </a:ext>
            </a:extLst>
          </p:cNvPr>
          <p:cNvSpPr/>
          <p:nvPr/>
        </p:nvSpPr>
        <p:spPr>
          <a:xfrm>
            <a:off x="4085177" y="6333473"/>
            <a:ext cx="282928" cy="2806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M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6588A6E-F438-8025-4B15-E6EE0F957C15}"/>
              </a:ext>
            </a:extLst>
          </p:cNvPr>
          <p:cNvSpPr/>
          <p:nvPr/>
        </p:nvSpPr>
        <p:spPr>
          <a:xfrm>
            <a:off x="4427157" y="6015090"/>
            <a:ext cx="324995" cy="31568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M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8EED932-F269-66A1-1059-5684F33146CB}"/>
              </a:ext>
            </a:extLst>
          </p:cNvPr>
          <p:cNvSpPr/>
          <p:nvPr/>
        </p:nvSpPr>
        <p:spPr>
          <a:xfrm>
            <a:off x="4029196" y="5874004"/>
            <a:ext cx="284829" cy="26955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M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FD41C7A-8BE1-760E-BCEC-199257594D0D}"/>
              </a:ext>
            </a:extLst>
          </p:cNvPr>
          <p:cNvSpPr/>
          <p:nvPr/>
        </p:nvSpPr>
        <p:spPr>
          <a:xfrm>
            <a:off x="3798538" y="6095811"/>
            <a:ext cx="284829" cy="29671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50508AB8-1CB3-26DF-C21A-548D664B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CF39-8CD7-B441-8B9B-42F250F043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97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8" grpId="0"/>
      <p:bldP spid="19" grpId="0" animBg="1"/>
      <p:bldP spid="20" grpId="0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30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-shape structure-Co ions" descr="H-shape structure-Co ions">
            <a:hlinkClick r:id="" action="ppaction://media"/>
            <a:extLst>
              <a:ext uri="{FF2B5EF4-FFF2-40B4-BE49-F238E27FC236}">
                <a16:creationId xmlns:a16="http://schemas.microsoft.com/office/drawing/2014/main" id="{438BB4BC-3806-AFD1-9006-B409872080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04153" y="1274746"/>
            <a:ext cx="8205428" cy="44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60E3A1-D42C-72CA-399A-29A6CFF0243B}"/>
              </a:ext>
            </a:extLst>
          </p:cNvPr>
          <p:cNvSpPr txBox="1"/>
          <p:nvPr/>
        </p:nvSpPr>
        <p:spPr>
          <a:xfrm>
            <a:off x="246119" y="6040494"/>
            <a:ext cx="5572367" cy="644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secondary structure of </a:t>
            </a:r>
            <a:r>
              <a:rPr lang="en-US" i="1" dirty="0"/>
              <a:t>E. bacterium </a:t>
            </a:r>
            <a:r>
              <a:rPr lang="en-US" dirty="0"/>
              <a:t>Ni-Co riboswitch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ED08A3-B393-CBB5-1B88-2FE24CD8F4A0}"/>
              </a:ext>
            </a:extLst>
          </p:cNvPr>
          <p:cNvSpPr txBox="1"/>
          <p:nvPr/>
        </p:nvSpPr>
        <p:spPr>
          <a:xfrm>
            <a:off x="6144577" y="6040494"/>
            <a:ext cx="488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3D structure of Ni-Co riboswitch PDB: [4RUM]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614094E-2815-B3F4-18BF-382CB205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78BB-A0D7-2848-8826-B70DCDF999CE}" type="slidenum">
              <a:rPr lang="en-US" smtClean="0"/>
              <a:t>2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066D4AA-8500-96C7-FDA8-164DDF66E954}"/>
              </a:ext>
            </a:extLst>
          </p:cNvPr>
          <p:cNvGrpSpPr/>
          <p:nvPr/>
        </p:nvGrpSpPr>
        <p:grpSpPr>
          <a:xfrm>
            <a:off x="-414196" y="1112187"/>
            <a:ext cx="6461621" cy="5042480"/>
            <a:chOff x="383341" y="758037"/>
            <a:chExt cx="6461621" cy="5042480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75BC2B9F-FC6F-5020-5CB2-5F060A66C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3341" y="758037"/>
              <a:ext cx="6461621" cy="504248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3C4B1C5-9C42-7615-EFE8-234288934BF3}"/>
                </a:ext>
              </a:extLst>
            </p:cNvPr>
            <p:cNvSpPr txBox="1"/>
            <p:nvPr/>
          </p:nvSpPr>
          <p:spPr>
            <a:xfrm>
              <a:off x="2816615" y="4056845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1730E7"/>
                  </a:solidFill>
                </a:rPr>
                <a:t>P1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FDB3F5-747A-AAAD-639A-15779B81F50A}"/>
                </a:ext>
              </a:extLst>
            </p:cNvPr>
            <p:cNvSpPr txBox="1"/>
            <p:nvPr/>
          </p:nvSpPr>
          <p:spPr>
            <a:xfrm>
              <a:off x="1926908" y="2993570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00A5AA"/>
                  </a:solidFill>
                </a:rPr>
                <a:t>P2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F381535-0CDB-CD81-1AEE-DF46405903CA}"/>
                </a:ext>
              </a:extLst>
            </p:cNvPr>
            <p:cNvSpPr txBox="1"/>
            <p:nvPr/>
          </p:nvSpPr>
          <p:spPr>
            <a:xfrm>
              <a:off x="3438242" y="1779081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00DD4B"/>
                  </a:solidFill>
                </a:rPr>
                <a:t>P3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936CAD-BE11-8D27-FCDE-7CA607E544B8}"/>
                </a:ext>
              </a:extLst>
            </p:cNvPr>
            <p:cNvSpPr txBox="1"/>
            <p:nvPr/>
          </p:nvSpPr>
          <p:spPr>
            <a:xfrm>
              <a:off x="4389132" y="3370492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CBE800"/>
                  </a:solidFill>
                </a:rPr>
                <a:t>P4</a:t>
              </a: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8E0F5804-0B7F-6780-CB7E-12958E876B0B}"/>
              </a:ext>
            </a:extLst>
          </p:cNvPr>
          <p:cNvSpPr txBox="1">
            <a:spLocks/>
          </p:cNvSpPr>
          <p:nvPr/>
        </p:nvSpPr>
        <p:spPr>
          <a:xfrm>
            <a:off x="642257" y="37016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2D-3D structure of Ni-Co aptamer</a:t>
            </a:r>
          </a:p>
        </p:txBody>
      </p:sp>
    </p:spTree>
    <p:extLst>
      <p:ext uri="{BB962C8B-B14F-4D97-AF65-F5344CB8AC3E}">
        <p14:creationId xmlns:p14="http://schemas.microsoft.com/office/powerpoint/2010/main" val="250075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5F7BA-F107-51B0-A50D-8A1EB67F5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370165"/>
            <a:ext cx="10515600" cy="1325563"/>
          </a:xfrm>
        </p:spPr>
        <p:txBody>
          <a:bodyPr/>
          <a:lstStyle/>
          <a:p>
            <a:r>
              <a:rPr lang="en-US" dirty="0" err="1"/>
              <a:t>Sm</a:t>
            </a:r>
            <a:r>
              <a:rPr lang="en-US" dirty="0"/>
              <a:t>-FRET on Ni-Co Riboswitch from </a:t>
            </a:r>
            <a:r>
              <a:rPr lang="en-US" i="1" dirty="0"/>
              <a:t>E. bacterium 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445B8AB-A948-9E7F-3714-887178C4BBB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4149" y="5847928"/>
            <a:ext cx="5265332" cy="28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400" b="1" dirty="0"/>
              <a:t>Lei sung and Nesbitt, </a:t>
            </a:r>
            <a:r>
              <a:rPr lang="en-US" sz="1400" b="1" i="1" dirty="0" err="1"/>
              <a:t>J.Phys.Chem.B</a:t>
            </a:r>
            <a:r>
              <a:rPr lang="en-US" sz="1400" b="1" i="1" dirty="0"/>
              <a:t> </a:t>
            </a:r>
            <a:r>
              <a:rPr lang="en-US" sz="1400" b="1" dirty="0"/>
              <a:t>(2020)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397A27-BB02-E0D6-4913-E9C4C9D87313}"/>
              </a:ext>
            </a:extLst>
          </p:cNvPr>
          <p:cNvGrpSpPr/>
          <p:nvPr/>
        </p:nvGrpSpPr>
        <p:grpSpPr>
          <a:xfrm>
            <a:off x="2053471" y="1782814"/>
            <a:ext cx="8085058" cy="3698503"/>
            <a:chOff x="2053471" y="1730466"/>
            <a:chExt cx="8085058" cy="369850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7427EEC-7BDE-9EDE-10BD-321147AC507C}"/>
                </a:ext>
              </a:extLst>
            </p:cNvPr>
            <p:cNvGrpSpPr/>
            <p:nvPr/>
          </p:nvGrpSpPr>
          <p:grpSpPr>
            <a:xfrm>
              <a:off x="2053471" y="1750520"/>
              <a:ext cx="7870371" cy="3678449"/>
              <a:chOff x="40835" y="1171978"/>
              <a:chExt cx="4489241" cy="2881402"/>
            </a:xfrm>
          </p:grpSpPr>
          <p:pic>
            <p:nvPicPr>
              <p:cNvPr id="5" name="Main graphic">
                <a:extLst>
                  <a:ext uri="{FF2B5EF4-FFF2-40B4-BE49-F238E27FC236}">
                    <a16:creationId xmlns:a16="http://schemas.microsoft.com/office/drawing/2014/main" id="{3FE5E4B0-D44C-10F8-E6D1-709BED5FF822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rcRect l="1" t="54232" r="-2452"/>
              <a:stretch/>
            </p:blipFill>
            <p:spPr>
              <a:xfrm>
                <a:off x="218942" y="1171978"/>
                <a:ext cx="4311134" cy="2881402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5F01A3-06CB-D5A6-E758-A13056F6C8B0}"/>
                  </a:ext>
                </a:extLst>
              </p:cNvPr>
              <p:cNvSpPr txBox="1"/>
              <p:nvPr/>
            </p:nvSpPr>
            <p:spPr>
              <a:xfrm>
                <a:off x="40835" y="2768957"/>
                <a:ext cx="4711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/>
                  <a:t>P1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D377FB-E47D-FC0E-10C5-86373559987B}"/>
                  </a:ext>
                </a:extLst>
              </p:cNvPr>
              <p:cNvSpPr txBox="1"/>
              <p:nvPr/>
            </p:nvSpPr>
            <p:spPr>
              <a:xfrm>
                <a:off x="107013" y="1171978"/>
                <a:ext cx="541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/>
                  <a:t>P2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3C2C0F-FCFE-1512-9108-13891E52BE38}"/>
                  </a:ext>
                </a:extLst>
              </p:cNvPr>
              <p:cNvSpPr txBox="1"/>
              <p:nvPr/>
            </p:nvSpPr>
            <p:spPr>
              <a:xfrm>
                <a:off x="1021530" y="1171978"/>
                <a:ext cx="541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P3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54C26B-0D26-0D8D-8BE0-CEFF0FA7DA6D}"/>
                  </a:ext>
                </a:extLst>
              </p:cNvPr>
              <p:cNvSpPr txBox="1"/>
              <p:nvPr/>
            </p:nvSpPr>
            <p:spPr>
              <a:xfrm>
                <a:off x="909818" y="2961678"/>
                <a:ext cx="541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P4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E85421-158A-6C33-8E7B-0B278901AE4D}"/>
                </a:ext>
              </a:extLst>
            </p:cNvPr>
            <p:cNvSpPr txBox="1"/>
            <p:nvPr/>
          </p:nvSpPr>
          <p:spPr>
            <a:xfrm>
              <a:off x="6583564" y="1750520"/>
              <a:ext cx="949352" cy="432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P4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738538A-8657-1D83-3CCE-1FFA6126CF7B}"/>
                </a:ext>
              </a:extLst>
            </p:cNvPr>
            <p:cNvSpPr txBox="1"/>
            <p:nvPr/>
          </p:nvSpPr>
          <p:spPr>
            <a:xfrm>
              <a:off x="6108888" y="3898400"/>
              <a:ext cx="949352" cy="432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P3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B05A07-F182-9CF0-8FA8-993AB8B7B837}"/>
                </a:ext>
              </a:extLst>
            </p:cNvPr>
            <p:cNvSpPr txBox="1"/>
            <p:nvPr/>
          </p:nvSpPr>
          <p:spPr>
            <a:xfrm>
              <a:off x="9083798" y="3779986"/>
              <a:ext cx="949352" cy="432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P3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609F9A-5093-A517-F6E2-B70BAF9130E1}"/>
                </a:ext>
              </a:extLst>
            </p:cNvPr>
            <p:cNvSpPr txBox="1"/>
            <p:nvPr/>
          </p:nvSpPr>
          <p:spPr>
            <a:xfrm>
              <a:off x="9189177" y="1730466"/>
              <a:ext cx="949352" cy="432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P4</a:t>
              </a:r>
            </a:p>
          </p:txBody>
        </p:sp>
      </p:grp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2B779C5-F920-F1B5-5C5F-00F8F2299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CF39-8CD7-B441-8B9B-42F250F043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5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27428-8ABD-339C-5978-74268EA02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Sequence </a:t>
            </a:r>
            <a:r>
              <a:rPr lang="en-CA" dirty="0"/>
              <a:t>Alignment of Ni-Co Riboswitch Constructs (</a:t>
            </a:r>
            <a:r>
              <a:rPr lang="en-CA" i="1" dirty="0"/>
              <a:t>E. bacterium </a:t>
            </a:r>
            <a:r>
              <a:rPr lang="en-CA" dirty="0"/>
              <a:t>and </a:t>
            </a:r>
            <a:r>
              <a:rPr lang="en-CA" i="1" dirty="0"/>
              <a:t>L. monocytogenes</a:t>
            </a:r>
            <a:r>
              <a:rPr lang="en-CA" dirty="0"/>
              <a:t>) </a:t>
            </a:r>
            <a:endParaRPr lang="en-US" dirty="0"/>
          </a:p>
        </p:txBody>
      </p:sp>
      <p:pic>
        <p:nvPicPr>
          <p:cNvPr id="4" name="Content Placeholder 3" descr="A close-up of a bar code&#10;&#10;Description automatically generated">
            <a:extLst>
              <a:ext uri="{FF2B5EF4-FFF2-40B4-BE49-F238E27FC236}">
                <a16:creationId xmlns:a16="http://schemas.microsoft.com/office/drawing/2014/main" id="{E0FF7D9A-AF75-7214-0A9B-ECB5ECC13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1" y="2319933"/>
            <a:ext cx="10515600" cy="221813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F70896-0AD2-3E30-B18B-B0E01404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CF39-8CD7-B441-8B9B-42F250F043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74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DB6D-9E7E-736C-2919-13A146164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561"/>
            <a:ext cx="10515600" cy="1325563"/>
          </a:xfrm>
        </p:spPr>
        <p:txBody>
          <a:bodyPr/>
          <a:lstStyle/>
          <a:p>
            <a:r>
              <a:rPr lang="en-US" dirty="0"/>
              <a:t>Ni- Co riboswitch: binding specifically to first-row transition metal 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9D7C56-ED7E-D649-044D-15754985C009}"/>
              </a:ext>
            </a:extLst>
          </p:cNvPr>
          <p:cNvGrpSpPr/>
          <p:nvPr/>
        </p:nvGrpSpPr>
        <p:grpSpPr>
          <a:xfrm>
            <a:off x="5727" y="1216444"/>
            <a:ext cx="6277287" cy="4582416"/>
            <a:chOff x="325930" y="942621"/>
            <a:chExt cx="6277287" cy="4582416"/>
          </a:xfrm>
        </p:grpSpPr>
        <p:pic>
          <p:nvPicPr>
            <p:cNvPr id="6" name="Main graphic">
              <a:extLst>
                <a:ext uri="{FF2B5EF4-FFF2-40B4-BE49-F238E27FC236}">
                  <a16:creationId xmlns:a16="http://schemas.microsoft.com/office/drawing/2014/main" id="{572F88F0-70C7-83BE-547C-2CAB559D6810}"/>
                </a:ext>
              </a:extLst>
            </p:cNvPr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/>
          </p:blipFill>
          <p:spPr>
            <a:xfrm>
              <a:off x="325930" y="942621"/>
              <a:ext cx="6277287" cy="4418866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59535D-74EC-8CFE-D7FC-5FBFDD4CAA15}"/>
                </a:ext>
              </a:extLst>
            </p:cNvPr>
            <p:cNvSpPr/>
            <p:nvPr/>
          </p:nvSpPr>
          <p:spPr>
            <a:xfrm>
              <a:off x="325930" y="2859110"/>
              <a:ext cx="4580921" cy="26659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Main graphic">
            <a:extLst>
              <a:ext uri="{FF2B5EF4-FFF2-40B4-BE49-F238E27FC236}">
                <a16:creationId xmlns:a16="http://schemas.microsoft.com/office/drawing/2014/main" id="{1766EF36-670B-47E8-61C2-FA135A0766FF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49478" y="3304613"/>
            <a:ext cx="4580920" cy="3264600"/>
          </a:xfrm>
          <a:prstGeom prst="rect">
            <a:avLst/>
          </a:prstGeom>
          <a:ln>
            <a:noFill/>
          </a:ln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1CE49E9-E56A-2AD1-8961-DA83D06DC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737646" y="2542007"/>
            <a:ext cx="6454354" cy="39087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5C548E-EC0A-17F2-7831-479F2C3F9A79}"/>
              </a:ext>
            </a:extLst>
          </p:cNvPr>
          <p:cNvSpPr/>
          <p:nvPr/>
        </p:nvSpPr>
        <p:spPr>
          <a:xfrm>
            <a:off x="5834130" y="2846231"/>
            <a:ext cx="2768957" cy="14810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96EEEB-F313-B952-D7DA-EFFA188DF369}"/>
              </a:ext>
            </a:extLst>
          </p:cNvPr>
          <p:cNvSpPr/>
          <p:nvPr/>
        </p:nvSpPr>
        <p:spPr>
          <a:xfrm>
            <a:off x="5804846" y="4936913"/>
            <a:ext cx="2768957" cy="14810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9FFA63-C4BB-CE63-2E48-9942D7DEE9D1}"/>
              </a:ext>
            </a:extLst>
          </p:cNvPr>
          <p:cNvSpPr/>
          <p:nvPr/>
        </p:nvSpPr>
        <p:spPr>
          <a:xfrm>
            <a:off x="7635240" y="6450786"/>
            <a:ext cx="3718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Xu and Jr. </a:t>
            </a:r>
            <a:r>
              <a:rPr lang="en-US" sz="1600" i="1" dirty="0"/>
              <a:t>ACS. </a:t>
            </a:r>
            <a:r>
              <a:rPr lang="en-US" sz="1600" i="1" dirty="0" err="1"/>
              <a:t>Bio&amp;MED.Chem</a:t>
            </a:r>
            <a:r>
              <a:rPr lang="en-US" sz="1600" dirty="0"/>
              <a:t>. (2022)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8CD27B7-45A3-A7C5-F92D-2AEB9DF01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CF39-8CD7-B441-8B9B-42F250F043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72683-685C-8B44-C9DF-CB9FFC0DE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In Vivo</a:t>
            </a:r>
            <a:r>
              <a:rPr lang="en-US" dirty="0"/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EF3FEB-589F-4622-A9DF-68A3A856649A}"/>
              </a:ext>
            </a:extLst>
          </p:cNvPr>
          <p:cNvSpPr/>
          <p:nvPr/>
        </p:nvSpPr>
        <p:spPr>
          <a:xfrm>
            <a:off x="1810380" y="1035804"/>
            <a:ext cx="8016904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endParaRPr lang="en-C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1-To study conformational changes of </a:t>
            </a:r>
            <a:r>
              <a:rPr lang="en-CA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E.bacterium</a:t>
            </a:r>
            <a:r>
              <a:rPr lang="en-CA" sz="20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Ni-Co aptamer and probe the tertiary interactions because of binding to different metal ions.          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954FA8C-3DEE-831A-CAD3-5C4646492793}"/>
              </a:ext>
            </a:extLst>
          </p:cNvPr>
          <p:cNvSpPr/>
          <p:nvPr/>
        </p:nvSpPr>
        <p:spPr>
          <a:xfrm>
            <a:off x="2394715" y="2535539"/>
            <a:ext cx="367120" cy="335425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FBBCE3-356D-3E11-FBE8-16A1C8FA01B2}"/>
              </a:ext>
            </a:extLst>
          </p:cNvPr>
          <p:cNvSpPr/>
          <p:nvPr/>
        </p:nvSpPr>
        <p:spPr>
          <a:xfrm>
            <a:off x="2394715" y="5031077"/>
            <a:ext cx="367120" cy="335425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2CF7BFF-1410-5C05-B698-AAC9C7D72778}"/>
              </a:ext>
            </a:extLst>
          </p:cNvPr>
          <p:cNvSpPr/>
          <p:nvPr/>
        </p:nvSpPr>
        <p:spPr>
          <a:xfrm>
            <a:off x="4158336" y="2535539"/>
            <a:ext cx="367120" cy="335425"/>
          </a:xfrm>
          <a:prstGeom prst="ellipse">
            <a:avLst/>
          </a:prstGeom>
          <a:solidFill>
            <a:srgbClr val="9C000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FC1957-87EB-5DDE-8A85-2862BF72D363}"/>
              </a:ext>
            </a:extLst>
          </p:cNvPr>
          <p:cNvSpPr/>
          <p:nvPr/>
        </p:nvSpPr>
        <p:spPr>
          <a:xfrm>
            <a:off x="4158336" y="5031077"/>
            <a:ext cx="367120" cy="301518"/>
          </a:xfrm>
          <a:prstGeom prst="ellipse">
            <a:avLst/>
          </a:prstGeom>
          <a:solidFill>
            <a:srgbClr val="9C000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7FDCDD-DE7A-AD18-66D4-2B9C547E2E6E}"/>
              </a:ext>
            </a:extLst>
          </p:cNvPr>
          <p:cNvSpPr txBox="1"/>
          <p:nvPr/>
        </p:nvSpPr>
        <p:spPr>
          <a:xfrm>
            <a:off x="1915732" y="4004194"/>
            <a:ext cx="81169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2-To study conformational changes of </a:t>
            </a:r>
            <a:r>
              <a:rPr lang="en-CA" sz="2000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L.monocytogenes</a:t>
            </a:r>
            <a:r>
              <a:rPr lang="en-CA" sz="2000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Ni-Co aptamer and probe the tertiary interactions because of binding to different metal ions.     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4B1D47-547A-94FB-0371-954DC0FF80E1}"/>
              </a:ext>
            </a:extLst>
          </p:cNvPr>
          <p:cNvSpPr txBox="1"/>
          <p:nvPr/>
        </p:nvSpPr>
        <p:spPr>
          <a:xfrm>
            <a:off x="2825800" y="2516508"/>
            <a:ext cx="634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C186EB-2156-6667-5A7E-EDABACBE046A}"/>
              </a:ext>
            </a:extLst>
          </p:cNvPr>
          <p:cNvSpPr txBox="1"/>
          <p:nvPr/>
        </p:nvSpPr>
        <p:spPr>
          <a:xfrm>
            <a:off x="2825800" y="4980217"/>
            <a:ext cx="917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495111-8B0C-C0BB-56B7-808D6D539093}"/>
              </a:ext>
            </a:extLst>
          </p:cNvPr>
          <p:cNvSpPr txBox="1"/>
          <p:nvPr/>
        </p:nvSpPr>
        <p:spPr>
          <a:xfrm>
            <a:off x="4775608" y="2525641"/>
            <a:ext cx="634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723245-928F-66C3-FAD9-AFE96B1AEB95}"/>
              </a:ext>
            </a:extLst>
          </p:cNvPr>
          <p:cNvSpPr txBox="1"/>
          <p:nvPr/>
        </p:nvSpPr>
        <p:spPr>
          <a:xfrm>
            <a:off x="4775607" y="4963263"/>
            <a:ext cx="634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endParaRPr lang="en-US" dirty="0"/>
          </a:p>
        </p:txBody>
      </p:sp>
      <p:sp>
        <p:nvSpPr>
          <p:cNvPr id="14" name="Multiply 13">
            <a:extLst>
              <a:ext uri="{FF2B5EF4-FFF2-40B4-BE49-F238E27FC236}">
                <a16:creationId xmlns:a16="http://schemas.microsoft.com/office/drawing/2014/main" id="{53AED35E-1FA7-8EEF-EC59-B327059C0D28}"/>
              </a:ext>
            </a:extLst>
          </p:cNvPr>
          <p:cNvSpPr/>
          <p:nvPr/>
        </p:nvSpPr>
        <p:spPr>
          <a:xfrm>
            <a:off x="3996541" y="3000594"/>
            <a:ext cx="750853" cy="592429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1B6A73-700C-3986-0EB1-764DCD970B38}"/>
              </a:ext>
            </a:extLst>
          </p:cNvPr>
          <p:cNvSpPr txBox="1"/>
          <p:nvPr/>
        </p:nvSpPr>
        <p:spPr>
          <a:xfrm>
            <a:off x="2347940" y="3030029"/>
            <a:ext cx="6123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✓</a:t>
            </a:r>
            <a:endParaRPr lang="en-US" sz="4000" b="1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F9CA5F-315C-6F37-AA6B-BC519682FB78}"/>
              </a:ext>
            </a:extLst>
          </p:cNvPr>
          <p:cNvGrpSpPr/>
          <p:nvPr/>
        </p:nvGrpSpPr>
        <p:grpSpPr>
          <a:xfrm>
            <a:off x="2110192" y="5685499"/>
            <a:ext cx="8210685" cy="753174"/>
            <a:chOff x="2071555" y="6104826"/>
            <a:chExt cx="8210685" cy="753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665CCB-DA7D-B398-BD58-D36BDA3AA894}"/>
                </a:ext>
              </a:extLst>
            </p:cNvPr>
            <p:cNvSpPr txBox="1"/>
            <p:nvPr/>
          </p:nvSpPr>
          <p:spPr>
            <a:xfrm>
              <a:off x="4158336" y="6150114"/>
              <a:ext cx="612390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sz="4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✓</a:t>
              </a:r>
              <a:endParaRPr lang="en-US" sz="40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7F6E60-67A6-90A5-0A3A-5974D7387F72}"/>
                </a:ext>
              </a:extLst>
            </p:cNvPr>
            <p:cNvSpPr txBox="1"/>
            <p:nvPr/>
          </p:nvSpPr>
          <p:spPr>
            <a:xfrm>
              <a:off x="2071555" y="6104826"/>
              <a:ext cx="612390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sz="4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✓</a:t>
              </a:r>
              <a:endParaRPr lang="en-US" sz="4000" b="1" dirty="0"/>
            </a:p>
          </p:txBody>
        </p:sp>
      </p:grp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208ED15-162F-95EC-40CA-DC28FD34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CF39-8CD7-B441-8B9B-42F250F043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0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5BC29-4BD4-510C-146B-F04A65484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035F5-E2F8-E49D-AC6C-439C2FD5F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L. monocytogenes : </a:t>
            </a:r>
            <a:r>
              <a:rPr lang="en-US" dirty="0"/>
              <a:t>Pathogenic bacteria – possibility of anti-bacterial drug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Development of methods for current  structural techniques such as Cryo-EM and X-ray crystallography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anaerobic conditions 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-Differentiate between these metal ions?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Prediction tools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A3D7-F6F2-5A73-61C5-C80CC9D81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CF39-8CD7-B441-8B9B-42F250F043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5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5F7BA-F107-51B0-A50D-8A1EB67F5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90" y="261712"/>
            <a:ext cx="11373732" cy="1360301"/>
          </a:xfrm>
        </p:spPr>
        <p:txBody>
          <a:bodyPr/>
          <a:lstStyle/>
          <a:p>
            <a:r>
              <a:rPr lang="en-US" dirty="0" err="1"/>
              <a:t>SmFRET</a:t>
            </a:r>
            <a:r>
              <a:rPr lang="en-US" dirty="0"/>
              <a:t> on Ni-Co Riboswitch from </a:t>
            </a:r>
            <a:r>
              <a:rPr lang="en-US" i="1" dirty="0"/>
              <a:t>E. bacterium 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445B8AB-A948-9E7F-3714-887178C4BBB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4149" y="5847928"/>
            <a:ext cx="5265332" cy="28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Lei sung and Nesbitt, </a:t>
            </a:r>
            <a:r>
              <a:rPr lang="en-US" sz="1400" b="1" i="1" dirty="0" err="1"/>
              <a:t>J.Phys.Chem.B</a:t>
            </a:r>
            <a:r>
              <a:rPr lang="en-US" sz="1400" b="1" i="1" dirty="0"/>
              <a:t> </a:t>
            </a:r>
            <a:r>
              <a:rPr lang="en-US" sz="1400" b="1" dirty="0"/>
              <a:t>(2020)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FAC916-19DA-8701-6253-08CDC2E46FCF}"/>
              </a:ext>
            </a:extLst>
          </p:cNvPr>
          <p:cNvGrpSpPr/>
          <p:nvPr/>
        </p:nvGrpSpPr>
        <p:grpSpPr>
          <a:xfrm>
            <a:off x="2057399" y="1730466"/>
            <a:ext cx="8081130" cy="3733241"/>
            <a:chOff x="2057399" y="1730466"/>
            <a:chExt cx="8081130" cy="373324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7427EEC-7BDE-9EDE-10BD-321147AC507C}"/>
                </a:ext>
              </a:extLst>
            </p:cNvPr>
            <p:cNvGrpSpPr/>
            <p:nvPr/>
          </p:nvGrpSpPr>
          <p:grpSpPr>
            <a:xfrm>
              <a:off x="2057399" y="1785258"/>
              <a:ext cx="7870371" cy="3678449"/>
              <a:chOff x="40835" y="1171978"/>
              <a:chExt cx="4489241" cy="2881402"/>
            </a:xfrm>
          </p:grpSpPr>
          <p:pic>
            <p:nvPicPr>
              <p:cNvPr id="5" name="Main graphic">
                <a:extLst>
                  <a:ext uri="{FF2B5EF4-FFF2-40B4-BE49-F238E27FC236}">
                    <a16:creationId xmlns:a16="http://schemas.microsoft.com/office/drawing/2014/main" id="{3FE5E4B0-D44C-10F8-E6D1-709BED5FF822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rcRect l="1" t="54232" r="-2452"/>
              <a:stretch/>
            </p:blipFill>
            <p:spPr>
              <a:xfrm>
                <a:off x="218942" y="1171978"/>
                <a:ext cx="4311134" cy="2881402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5F01A3-06CB-D5A6-E758-A13056F6C8B0}"/>
                  </a:ext>
                </a:extLst>
              </p:cNvPr>
              <p:cNvSpPr txBox="1"/>
              <p:nvPr/>
            </p:nvSpPr>
            <p:spPr>
              <a:xfrm>
                <a:off x="40835" y="2768957"/>
                <a:ext cx="4711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/>
                  <a:t>P1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D377FB-E47D-FC0E-10C5-86373559987B}"/>
                  </a:ext>
                </a:extLst>
              </p:cNvPr>
              <p:cNvSpPr txBox="1"/>
              <p:nvPr/>
            </p:nvSpPr>
            <p:spPr>
              <a:xfrm>
                <a:off x="107013" y="1171978"/>
                <a:ext cx="541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/>
                  <a:t>P2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3C2C0F-FCFE-1512-9108-13891E52BE38}"/>
                  </a:ext>
                </a:extLst>
              </p:cNvPr>
              <p:cNvSpPr txBox="1"/>
              <p:nvPr/>
            </p:nvSpPr>
            <p:spPr>
              <a:xfrm>
                <a:off x="1021530" y="1171978"/>
                <a:ext cx="541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P3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54C26B-0D26-0D8D-8BE0-CEFF0FA7DA6D}"/>
                  </a:ext>
                </a:extLst>
              </p:cNvPr>
              <p:cNvSpPr txBox="1"/>
              <p:nvPr/>
            </p:nvSpPr>
            <p:spPr>
              <a:xfrm>
                <a:off x="909818" y="2961678"/>
                <a:ext cx="541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P4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E85421-158A-6C33-8E7B-0B278901AE4D}"/>
                </a:ext>
              </a:extLst>
            </p:cNvPr>
            <p:cNvSpPr txBox="1"/>
            <p:nvPr/>
          </p:nvSpPr>
          <p:spPr>
            <a:xfrm>
              <a:off x="6583564" y="1750520"/>
              <a:ext cx="949352" cy="432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P4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738538A-8657-1D83-3CCE-1FFA6126CF7B}"/>
                </a:ext>
              </a:extLst>
            </p:cNvPr>
            <p:cNvSpPr txBox="1"/>
            <p:nvPr/>
          </p:nvSpPr>
          <p:spPr>
            <a:xfrm>
              <a:off x="6108888" y="3898400"/>
              <a:ext cx="949352" cy="432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P3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B05A07-F182-9CF0-8FA8-993AB8B7B837}"/>
                </a:ext>
              </a:extLst>
            </p:cNvPr>
            <p:cNvSpPr txBox="1"/>
            <p:nvPr/>
          </p:nvSpPr>
          <p:spPr>
            <a:xfrm>
              <a:off x="9083798" y="3779986"/>
              <a:ext cx="949352" cy="432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P3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609F9A-5093-A517-F6E2-B70BAF9130E1}"/>
                </a:ext>
              </a:extLst>
            </p:cNvPr>
            <p:cNvSpPr txBox="1"/>
            <p:nvPr/>
          </p:nvSpPr>
          <p:spPr>
            <a:xfrm>
              <a:off x="9189177" y="1730466"/>
              <a:ext cx="949352" cy="432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P4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5294AF-4A50-8A27-B642-7FD39C62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CF39-8CD7-B441-8B9B-42F250F043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08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</TotalTime>
  <Words>315</Words>
  <Application>Microsoft Macintosh PowerPoint</Application>
  <PresentationFormat>Widescreen</PresentationFormat>
  <Paragraphs>78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Times New Roman</vt:lpstr>
      <vt:lpstr>Office Theme</vt:lpstr>
      <vt:lpstr>Future insights into Metal ion-RNA interaction prediction and analysis</vt:lpstr>
      <vt:lpstr>Riboswitch: </vt:lpstr>
      <vt:lpstr>PowerPoint Presentation</vt:lpstr>
      <vt:lpstr>Sm-FRET on Ni-Co Riboswitch from E. bacterium </vt:lpstr>
      <vt:lpstr>Sequence Alignment of Ni-Co Riboswitch Constructs (E. bacterium and L. monocytogenes) </vt:lpstr>
      <vt:lpstr>Ni- Co riboswitch: binding specifically to first-row transition metal ions</vt:lpstr>
      <vt:lpstr>In Vivo?</vt:lpstr>
      <vt:lpstr>Motivation:</vt:lpstr>
      <vt:lpstr>SmFRET on Ni-Co Riboswitch from E. bacterium </vt:lpstr>
      <vt:lpstr>Q: Do we have force field model for metal ions for CHARMM or GROMACS?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Dina Hussein</dc:creator>
  <cp:lastModifiedBy>Dina Hussein</cp:lastModifiedBy>
  <cp:revision>3</cp:revision>
  <dcterms:created xsi:type="dcterms:W3CDTF">2024-07-25T21:19:15Z</dcterms:created>
  <dcterms:modified xsi:type="dcterms:W3CDTF">2024-07-26T08:12:11Z</dcterms:modified>
</cp:coreProperties>
</file>