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3" r:id="rId1"/>
    <p:sldMasterId id="2147483953" r:id="rId2"/>
  </p:sldMasterIdLst>
  <p:notesMasterIdLst>
    <p:notesMasterId r:id="rId75"/>
  </p:notesMasterIdLst>
  <p:handoutMasterIdLst>
    <p:handoutMasterId r:id="rId76"/>
  </p:handoutMasterIdLst>
  <p:sldIdLst>
    <p:sldId id="679" r:id="rId3"/>
    <p:sldId id="805" r:id="rId4"/>
    <p:sldId id="1007" r:id="rId5"/>
    <p:sldId id="1005" r:id="rId6"/>
    <p:sldId id="1003" r:id="rId7"/>
    <p:sldId id="1004" r:id="rId8"/>
    <p:sldId id="1006" r:id="rId9"/>
    <p:sldId id="770" r:id="rId10"/>
    <p:sldId id="793" r:id="rId11"/>
    <p:sldId id="807" r:id="rId12"/>
    <p:sldId id="808" r:id="rId13"/>
    <p:sldId id="813" r:id="rId14"/>
    <p:sldId id="1041" r:id="rId15"/>
    <p:sldId id="794" r:id="rId16"/>
    <p:sldId id="852" r:id="rId17"/>
    <p:sldId id="1011" r:id="rId18"/>
    <p:sldId id="853" r:id="rId19"/>
    <p:sldId id="378" r:id="rId20"/>
    <p:sldId id="828" r:id="rId21"/>
    <p:sldId id="1059" r:id="rId22"/>
    <p:sldId id="1060" r:id="rId23"/>
    <p:sldId id="731" r:id="rId24"/>
    <p:sldId id="841" r:id="rId25"/>
    <p:sldId id="965" r:id="rId26"/>
    <p:sldId id="1058" r:id="rId27"/>
    <p:sldId id="795" r:id="rId28"/>
    <p:sldId id="815" r:id="rId29"/>
    <p:sldId id="719" r:id="rId30"/>
    <p:sldId id="817" r:id="rId31"/>
    <p:sldId id="818" r:id="rId32"/>
    <p:sldId id="1002" r:id="rId33"/>
    <p:sldId id="1063" r:id="rId34"/>
    <p:sldId id="1061" r:id="rId35"/>
    <p:sldId id="1062" r:id="rId36"/>
    <p:sldId id="1050" r:id="rId37"/>
    <p:sldId id="1254" r:id="rId38"/>
    <p:sldId id="982" r:id="rId39"/>
    <p:sldId id="820" r:id="rId40"/>
    <p:sldId id="768" r:id="rId41"/>
    <p:sldId id="822" r:id="rId42"/>
    <p:sldId id="722" r:id="rId43"/>
    <p:sldId id="1051" r:id="rId44"/>
    <p:sldId id="1052" r:id="rId45"/>
    <p:sldId id="998" r:id="rId46"/>
    <p:sldId id="847" r:id="rId47"/>
    <p:sldId id="740" r:id="rId48"/>
    <p:sldId id="996" r:id="rId49"/>
    <p:sldId id="1255" r:id="rId50"/>
    <p:sldId id="1008" r:id="rId51"/>
    <p:sldId id="848" r:id="rId52"/>
    <p:sldId id="849" r:id="rId53"/>
    <p:sldId id="988" r:id="rId54"/>
    <p:sldId id="800" r:id="rId55"/>
    <p:sldId id="851" r:id="rId56"/>
    <p:sldId id="993" r:id="rId57"/>
    <p:sldId id="803" r:id="rId58"/>
    <p:sldId id="810" r:id="rId59"/>
    <p:sldId id="992" r:id="rId60"/>
    <p:sldId id="729" r:id="rId61"/>
    <p:sldId id="830" r:id="rId62"/>
    <p:sldId id="831" r:id="rId63"/>
    <p:sldId id="836" r:id="rId64"/>
    <p:sldId id="838" r:id="rId65"/>
    <p:sldId id="970" r:id="rId66"/>
    <p:sldId id="973" r:id="rId67"/>
    <p:sldId id="995" r:id="rId68"/>
    <p:sldId id="819" r:id="rId69"/>
    <p:sldId id="821" r:id="rId70"/>
    <p:sldId id="976" r:id="rId71"/>
    <p:sldId id="983" r:id="rId72"/>
    <p:sldId id="978" r:id="rId73"/>
    <p:sldId id="1000" r:id="rId74"/>
  </p:sldIdLst>
  <p:sldSz cx="12192000" cy="6858000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, LSW &amp; helioscopes" id="{ED0D41BA-2176-444B-BBF8-F6919B693616}">
          <p14:sldIdLst>
            <p14:sldId id="679"/>
            <p14:sldId id="805"/>
            <p14:sldId id="1007"/>
            <p14:sldId id="1005"/>
            <p14:sldId id="1003"/>
            <p14:sldId id="1004"/>
            <p14:sldId id="1006"/>
            <p14:sldId id="770"/>
            <p14:sldId id="793"/>
            <p14:sldId id="807"/>
            <p14:sldId id="808"/>
            <p14:sldId id="813"/>
            <p14:sldId id="1041"/>
            <p14:sldId id="794"/>
            <p14:sldId id="852"/>
            <p14:sldId id="1011"/>
            <p14:sldId id="853"/>
            <p14:sldId id="378"/>
            <p14:sldId id="828"/>
            <p14:sldId id="1059"/>
            <p14:sldId id="1060"/>
            <p14:sldId id="731"/>
            <p14:sldId id="841"/>
            <p14:sldId id="965"/>
            <p14:sldId id="1058"/>
          </p14:sldIdLst>
        </p14:section>
        <p14:section name="haloscopes" id="{7BD9CE03-9A13-4C34-B837-3E50CED0BF75}">
          <p14:sldIdLst>
            <p14:sldId id="795"/>
            <p14:sldId id="815"/>
            <p14:sldId id="719"/>
            <p14:sldId id="817"/>
            <p14:sldId id="818"/>
            <p14:sldId id="1002"/>
            <p14:sldId id="1063"/>
            <p14:sldId id="1061"/>
            <p14:sldId id="1062"/>
            <p14:sldId id="1050"/>
            <p14:sldId id="1254"/>
            <p14:sldId id="982"/>
            <p14:sldId id="820"/>
            <p14:sldId id="768"/>
            <p14:sldId id="822"/>
            <p14:sldId id="722"/>
            <p14:sldId id="1051"/>
            <p14:sldId id="1052"/>
            <p14:sldId id="998"/>
            <p14:sldId id="847"/>
            <p14:sldId id="740"/>
          </p14:sldIdLst>
        </p14:section>
        <p14:section name="Backup slides" id="{5C114705-B683-9944-9793-931CDB66F7B4}">
          <p14:sldIdLst>
            <p14:sldId id="996"/>
            <p14:sldId id="1255"/>
            <p14:sldId id="1008"/>
            <p14:sldId id="848"/>
            <p14:sldId id="849"/>
            <p14:sldId id="988"/>
            <p14:sldId id="800"/>
            <p14:sldId id="851"/>
            <p14:sldId id="993"/>
            <p14:sldId id="803"/>
            <p14:sldId id="810"/>
            <p14:sldId id="992"/>
            <p14:sldId id="729"/>
            <p14:sldId id="830"/>
            <p14:sldId id="831"/>
            <p14:sldId id="836"/>
            <p14:sldId id="838"/>
            <p14:sldId id="970"/>
            <p14:sldId id="973"/>
            <p14:sldId id="995"/>
            <p14:sldId id="819"/>
            <p14:sldId id="821"/>
            <p14:sldId id="976"/>
            <p14:sldId id="983"/>
            <p14:sldId id="978"/>
            <p14:sldId id="1000"/>
          </p14:sldIdLst>
        </p14:section>
        <p14:section name="Sección sin título" id="{D45EC9AF-5067-42BA-B498-4EB0220BCE2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66"/>
    <a:srgbClr val="000000"/>
    <a:srgbClr val="FFCC00"/>
    <a:srgbClr val="604A7B"/>
    <a:srgbClr val="00CC00"/>
    <a:srgbClr val="FFFF59"/>
    <a:srgbClr val="66CCFF"/>
    <a:srgbClr val="AAC2CE"/>
    <a:srgbClr val="B2C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6405" autoAdjust="0"/>
  </p:normalViewPr>
  <p:slideViewPr>
    <p:cSldViewPr>
      <p:cViewPr varScale="1">
        <p:scale>
          <a:sx n="58" d="100"/>
          <a:sy n="58" d="100"/>
        </p:scale>
        <p:origin x="746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200" d="100"/>
        <a:sy n="2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5472" y="2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DAC434-57B5-4769-89E6-6BBAE94552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360DA4-8D5E-4E37-9F14-946485C94F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71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60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910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522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025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95EE-C30A-F247-8705-D87F53548AB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1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181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931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555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06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67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6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58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64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79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92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9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51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78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91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2334-6086-44A2-A3BB-BB5D4437BE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25F8-8AC8-44D7-8795-6A519DC2A4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96A0-6244-413C-A1BF-7893D7316E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60864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4170241" y="6247377"/>
            <a:ext cx="386112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Igor G. Irastorza / CAPA / UNIZAR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874176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fld id="{A35A0063-D13D-43EA-8BEC-F58F5873B65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B790-2045-4D36-A3EF-939E1571D4A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  <a:lvl2pPr>
              <a:defRPr b="0">
                <a:latin typeface="Arial Rounded MT Bold" panose="020F0704030504030204" pitchFamily="34" charset="0"/>
              </a:defRPr>
            </a:lvl2pPr>
            <a:lvl3pPr>
              <a:defRPr b="0">
                <a:latin typeface="Arial Rounded MT Bold" panose="020F0704030504030204" pitchFamily="34" charset="0"/>
              </a:defRPr>
            </a:lvl3pPr>
            <a:lvl4pPr>
              <a:defRPr b="0">
                <a:latin typeface="Arial Rounded MT Bold" panose="020F0704030504030204" pitchFamily="34" charset="0"/>
              </a:defRPr>
            </a:lvl4pPr>
            <a:lvl5pPr>
              <a:defRPr b="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C6C05-09A8-460D-949E-C6F151265E2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3B55-BFC4-4687-9384-428574F1932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D8E4-48F8-4215-98F9-38F474810F5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C8A0-726D-4DE7-8FFB-304568B9B1F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5FBB-932A-4BE0-859B-9914A16CF9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9C45-1885-40DB-B4C7-32E268262F0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D465-FE49-4989-BC2F-A7E3161CE36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7DE8-429B-47CE-81FB-6E9F719F001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EB57-7506-4724-AB82-85CC693FE61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A81-CC34-491A-9545-D13FCC1D45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51AA-CB1F-49B3-A9DC-B9B749BC4A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047C6-8122-4040-8CD0-C3A41F19D7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ED60-023C-465D-BC28-EB48800B53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911D-659D-4AE7-8787-7C58F3EC6F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3DDA9-5E9A-42C1-B697-0058DF3B48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1DAC-FCA3-4C8E-A191-5EBB45095B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7E95768-89EF-43A3-88F1-08430E2B60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96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741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E95768-89EF-43A3-88F1-08430E2B603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outline-icons-by-designcontest/Camera-icon.html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0.png"/><Relationship Id="rId7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openxmlformats.org/officeDocument/2006/relationships/hyperlink" Target="http://www.iconpng.com/icon/48438" TargetMode="Externa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png.com/icon/48438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iconarchive.com/show/outline-icons-by-designcontest/Camera-icon.html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0.png"/><Relationship Id="rId7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050.png"/><Relationship Id="rId7" Type="http://schemas.openxmlformats.org/officeDocument/2006/relationships/image" Target="../media/image20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86.svg"/><Relationship Id="rId4" Type="http://schemas.openxmlformats.org/officeDocument/2006/relationships/image" Target="../media/image90.png"/><Relationship Id="rId9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indico.cern.ch/event/1115163/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hyperlink" Target="http://www.google.com/url?sa=i&amp;rct=j&amp;q=&amp;esrc=s&amp;frm=1&amp;source=images&amp;cd=&amp;cad=rja&amp;docid=IiRUURf4sN7QUM&amp;tbnid=-U0flVQzeo_JZM:&amp;ved=0CAUQjRw&amp;url=http://www.accessscience.com/popup.aspx?id=681600&amp;name=print&amp;ei=HklYUuqTGIq-0QW49oHQCA&amp;bvm=bv.53899372,d.Yms&amp;psig=AFQjCNF3GwWCc4ufqbe8pewz6YqaCD39Qg&amp;ust=1381603859694899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3.jpeg"/><Relationship Id="rId4" Type="http://schemas.openxmlformats.org/officeDocument/2006/relationships/hyperlink" Target="http://www.google.com/url?sa=i&amp;rct=j&amp;q=&amp;esrc=s&amp;frm=1&amp;source=images&amp;cd=&amp;cad=rja&amp;docid=ZfbU508O6wUUGM&amp;tbnid=DRmeezVaLIOLuM:&amp;ved=0CAUQjRw&amp;url=http://cerncourier.com/cws/article/cern/28396&amp;ei=1EpYUtb2KOHM0QWL0IGgBg&amp;psig=AFQjCNH_Ka-Sjr14PqzK1lN6wQ360jistA&amp;ust=138160418022217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6.png"/><Relationship Id="rId4" Type="http://schemas.openxmlformats.org/officeDocument/2006/relationships/hyperlink" Target="http://arxiv.org/abs/arXiv:1811.09278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hyperlink" Target="http://www.iconpng.com/icon/4843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www.google.com/url?sa=i&amp;rct=j&amp;q=&amp;esrc=s&amp;source=images&amp;cd=&amp;cad=rja&amp;uact=8&amp;ved=0CAcQjRw&amp;url=http://www.clker.com/clipart-27752.html&amp;ei=2FZ2VP23Jcj7arv3gOgG&amp;bvm=bv.80642063,d.d2s&amp;psig=AFQjCNERwxYKKc2eYbiRecKzt2s8S8bmeA&amp;ust=141712816782458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iconarchive.com/show/outline-icons-by-designcontest/Camera-icon.html" TargetMode="External"/><Relationship Id="rId5" Type="http://schemas.openxmlformats.org/officeDocument/2006/relationships/image" Target="../media/image25.jpeg"/><Relationship Id="rId10" Type="http://schemas.openxmlformats.org/officeDocument/2006/relationships/image" Target="../media/image21.png"/><Relationship Id="rId4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9" Type="http://schemas.openxmlformats.org/officeDocument/2006/relationships/hyperlink" Target="http://www.google.com/url?sa=i&amp;rct=j&amp;q=&amp;esrc=s&amp;source=images&amp;cd=&amp;cad=rja&amp;uact=8&amp;ved=0CAcQjRw&amp;url=http://www.clker.com/clipart-27752.html&amp;ei=2FZ2VP23Jcj7arv3gOgG&amp;bvm=bv.80642063,d.d2s&amp;psig=AFQjCNERwxYKKc2eYbiRecKzt2s8S8bmeA&amp;ust=14171281678245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221089"/>
            <a:ext cx="2759759" cy="208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7368" y="78532"/>
            <a:ext cx="11449272" cy="3998540"/>
          </a:xfr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4000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	Recent progress on axion searches	</a:t>
            </a:r>
            <a:r>
              <a:rPr lang="en-US" sz="4000" noProof="0" dirty="0">
                <a:solidFill>
                  <a:srgbClr val="C00000"/>
                </a:solidFill>
                <a:effectLst/>
                <a:latin typeface="Arial Rounded MT Bold" pitchFamily="34" charset="0"/>
              </a:rPr>
              <a:t/>
            </a:r>
            <a:br>
              <a:rPr lang="en-US" sz="4000" noProof="0" dirty="0">
                <a:solidFill>
                  <a:srgbClr val="C00000"/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Igor G. Irastorza</a:t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800" noProof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itchFamily="34" charset="0"/>
              </a:rPr>
              <a:t>LI - International Meeting on Fundamental Physics</a:t>
            </a:r>
            <a:br>
              <a:rPr lang="en-US" sz="1800" noProof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err="1">
                <a:solidFill>
                  <a:schemeClr val="accent6">
                    <a:lumMod val="75000"/>
                  </a:schemeClr>
                </a:solidFill>
                <a:effectLst/>
                <a:latin typeface="Arial Rounded MT Bold" pitchFamily="34" charset="0"/>
              </a:rPr>
              <a:t>Benasque</a:t>
            </a:r>
            <a:r>
              <a:rPr lang="en-US" sz="1600" noProof="0" dirty="0">
                <a:solidFill>
                  <a:schemeClr val="accent6">
                    <a:lumMod val="75000"/>
                  </a:schemeClr>
                </a:solidFill>
                <a:effectLst/>
                <a:latin typeface="Arial Rounded MT Bold" pitchFamily="34" charset="0"/>
              </a:rPr>
              <a:t> Science Center, Sep 09 - Sep 14, 2024</a:t>
            </a:r>
            <a: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endParaRPr lang="en-US" sz="2800" noProof="0" dirty="0">
              <a:solidFill>
                <a:srgbClr val="C00000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859" t="47110" r="8848" b="8213"/>
          <a:stretch/>
        </p:blipFill>
        <p:spPr bwMode="auto">
          <a:xfrm>
            <a:off x="479375" y="4221089"/>
            <a:ext cx="2025225" cy="209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622" t="50829" r="41248" b="6541"/>
          <a:stretch/>
        </p:blipFill>
        <p:spPr bwMode="auto">
          <a:xfrm>
            <a:off x="9048328" y="4221089"/>
            <a:ext cx="2808312" cy="20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Magnet4"/>
          <p:cNvPicPr>
            <a:picLocks noChangeAspect="1" noChangeArrowheads="1"/>
          </p:cNvPicPr>
          <p:nvPr/>
        </p:nvPicPr>
        <p:blipFill rotWithShape="1">
          <a:blip r:embed="rId5" cstate="print"/>
          <a:srcRect l="3244" r="28199"/>
          <a:stretch/>
        </p:blipFill>
        <p:spPr bwMode="auto">
          <a:xfrm>
            <a:off x="2639616" y="4219585"/>
            <a:ext cx="3261565" cy="20924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85" y="1808631"/>
            <a:ext cx="3840037" cy="65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0601" r="2693" b="26288"/>
          <a:stretch/>
        </p:blipFill>
        <p:spPr>
          <a:xfrm>
            <a:off x="3791744" y="1124743"/>
            <a:ext cx="8208912" cy="252028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rial Rounded MT Bold" pitchFamily="34" charset="0"/>
              </a:rPr>
              <a:t>Light-shining-through-wall (LSW)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67409" y="2350620"/>
            <a:ext cx="3053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>
                <a:latin typeface="Arial Rounded MT Bold" pitchFamily="34" charset="0"/>
              </a:rPr>
              <a:t>Standard </a:t>
            </a:r>
            <a:r>
              <a:rPr lang="es-ES" b="0" err="1">
                <a:latin typeface="Arial Rounded MT Bold" pitchFamily="34" charset="0"/>
              </a:rPr>
              <a:t>configuration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</a:t>
            </a: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67408" y="4510861"/>
            <a:ext cx="3026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err="1">
                <a:latin typeface="Arial Rounded MT Bold" pitchFamily="34" charset="0"/>
              </a:rPr>
              <a:t>Enhanced</a:t>
            </a:r>
            <a:r>
              <a:rPr lang="es-ES" b="0">
                <a:latin typeface="Arial Rounded MT Bold" pitchFamily="34" charset="0"/>
              </a:rPr>
              <a:t> “</a:t>
            </a:r>
            <a:r>
              <a:rPr lang="es-ES" b="0" err="1">
                <a:latin typeface="Arial Rounded MT Bold" pitchFamily="34" charset="0"/>
              </a:rPr>
              <a:t>resonant</a:t>
            </a:r>
            <a:r>
              <a:rPr lang="es-ES" b="0">
                <a:latin typeface="Arial Rounded MT Bold" pitchFamily="34" charset="0"/>
              </a:rPr>
              <a:t>” </a:t>
            </a:r>
          </a:p>
          <a:p>
            <a:r>
              <a:rPr lang="es-ES" b="0" err="1">
                <a:latin typeface="Arial Rounded MT Bold" pitchFamily="34" charset="0"/>
              </a:rPr>
              <a:t>configuration</a:t>
            </a:r>
            <a:r>
              <a:rPr lang="es-ES" b="0">
                <a:latin typeface="Arial Rounded MT Bold" pitchFamily="34" charset="0"/>
              </a:rPr>
              <a:t> (</a:t>
            </a:r>
            <a:r>
              <a:rPr lang="es-ES" b="0" err="1">
                <a:latin typeface="Arial Rounded MT Bold" pitchFamily="34" charset="0"/>
              </a:rPr>
              <a:t>future</a:t>
            </a:r>
            <a:r>
              <a:rPr lang="es-ES" b="0">
                <a:latin typeface="Arial Rounded MT Bold" pitchFamily="34" charset="0"/>
              </a:rPr>
              <a:t>)    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</a:t>
            </a: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3429000"/>
            <a:ext cx="8246368" cy="2897372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0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51" y="1176283"/>
            <a:ext cx="5061113" cy="375456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From ALPS-I to ALPS-II experiments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378" y="5129338"/>
            <a:ext cx="6850172" cy="946924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>
                <a:latin typeface="Arial Rounded MT Bold" pitchFamily="34" charset="0"/>
              </a:rPr>
              <a:t>ALPS-II entered data taking phase this year</a:t>
            </a:r>
            <a:r>
              <a:rPr lang="en-US" sz="1800" dirty="0"/>
              <a:t> at DESY!!</a:t>
            </a:r>
          </a:p>
          <a:p>
            <a:pPr marL="0" indent="0">
              <a:buNone/>
            </a:pPr>
            <a:r>
              <a:rPr lang="en-US" sz="1800" noProof="0" dirty="0">
                <a:latin typeface="Arial Rounded MT Bold" pitchFamily="34" charset="0"/>
              </a:rPr>
              <a:t>(resonant, 12+12 magnets,…)</a:t>
            </a:r>
          </a:p>
          <a:p>
            <a:pPr marL="0" indent="0">
              <a:buNone/>
            </a:pPr>
            <a:r>
              <a:rPr lang="en-US" sz="1800" dirty="0"/>
              <a:t>3000x better sensitivity than ALPS-I expected </a:t>
            </a:r>
            <a:endParaRPr lang="en-US" sz="1800" noProof="0" dirty="0">
              <a:latin typeface="Arial Rounded MT Bold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6040" y="4800682"/>
            <a:ext cx="3504502" cy="1681864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2325C-BEA1-824E-8A96-32D3E40AA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27" y="2374615"/>
            <a:ext cx="5568753" cy="214597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067F29A-A5D0-204B-A321-E7B7E4A61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38634"/>
          <a:stretch/>
        </p:blipFill>
        <p:spPr bwMode="auto">
          <a:xfrm>
            <a:off x="119336" y="1191496"/>
            <a:ext cx="4176463" cy="143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50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Other purely laboratory searches</a:t>
            </a:r>
            <a:endParaRPr lang="en-US" sz="2400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5400" y="1340769"/>
            <a:ext cx="10873208" cy="1922959"/>
          </a:xfrm>
        </p:spPr>
        <p:txBody>
          <a:bodyPr/>
          <a:lstStyle/>
          <a:p>
            <a:pPr>
              <a:buNone/>
            </a:pPr>
            <a:r>
              <a:rPr lang="en-US" sz="1800" dirty="0"/>
              <a:t>Other LSW experiments active in the past, some at different photon energies: </a:t>
            </a:r>
          </a:p>
          <a:p>
            <a:pPr>
              <a:buNone/>
            </a:pPr>
            <a:r>
              <a:rPr lang="en-US" sz="1800" dirty="0">
                <a:solidFill>
                  <a:srgbClr val="0070C0"/>
                </a:solidFill>
              </a:rPr>
              <a:t>	</a:t>
            </a:r>
            <a:r>
              <a:rPr lang="es-ES" sz="1800" dirty="0">
                <a:solidFill>
                  <a:srgbClr val="0070C0"/>
                </a:solidFill>
              </a:rPr>
              <a:t>OSQAR@CERN, CROWS@CERN, </a:t>
            </a:r>
            <a:r>
              <a:rPr lang="es-ES" sz="1800" dirty="0" err="1">
                <a:solidFill>
                  <a:srgbClr val="0070C0"/>
                </a:solidFill>
              </a:rPr>
              <a:t>GammeV</a:t>
            </a:r>
            <a:r>
              <a:rPr lang="es-ES" sz="1800" dirty="0">
                <a:solidFill>
                  <a:srgbClr val="0070C0"/>
                </a:solidFill>
              </a:rPr>
              <a:t> &amp; REAP @ </a:t>
            </a:r>
            <a:r>
              <a:rPr lang="es-ES" sz="1800" dirty="0" err="1">
                <a:solidFill>
                  <a:srgbClr val="0070C0"/>
                </a:solidFill>
              </a:rPr>
              <a:t>Fermilab</a:t>
            </a:r>
            <a:r>
              <a:rPr lang="es-ES" sz="1800" dirty="0">
                <a:solidFill>
                  <a:srgbClr val="0070C0"/>
                </a:solidFill>
              </a:rPr>
              <a:t>, US, BMV @ Toulouse,…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es-ES" sz="1800" dirty="0" err="1">
                <a:latin typeface="Arial Rounded MT Bold" pitchFamily="34" charset="0"/>
              </a:rPr>
              <a:t>Possible</a:t>
            </a:r>
            <a:r>
              <a:rPr lang="es-ES" sz="1800" dirty="0">
                <a:latin typeface="Arial Rounded MT Bold" pitchFamily="34" charset="0"/>
              </a:rPr>
              <a:t> future </a:t>
            </a:r>
            <a:r>
              <a:rPr lang="es-ES" sz="1800" dirty="0" err="1">
                <a:latin typeface="Arial Rounded MT Bold" pitchFamily="34" charset="0"/>
              </a:rPr>
              <a:t>extrapolation</a:t>
            </a:r>
            <a:r>
              <a:rPr lang="es-ES" sz="1800" dirty="0">
                <a:latin typeface="Arial Rounded MT Bold" pitchFamily="34" charset="0"/>
              </a:rPr>
              <a:t>: JURA 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(&amp; </a:t>
            </a:r>
            <a:r>
              <a:rPr lang="es-ES" sz="1800" dirty="0" err="1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also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STAX </a:t>
            </a:r>
            <a:r>
              <a:rPr lang="es-ES" sz="1800" dirty="0" err="1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with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MW)</a:t>
            </a:r>
          </a:p>
          <a:p>
            <a:pPr marL="0" indent="0">
              <a:buNone/>
            </a:pPr>
            <a:r>
              <a:rPr lang="en-US" sz="1800" dirty="0"/>
              <a:t>Laser polarization experiments (sensitive to VMB): </a:t>
            </a:r>
            <a:r>
              <a:rPr lang="es-ES" sz="1800" dirty="0">
                <a:solidFill>
                  <a:srgbClr val="0070C0"/>
                </a:solidFill>
                <a:latin typeface="Arial Rounded MT Bold" pitchFamily="34" charset="0"/>
              </a:rPr>
              <a:t>PVLAS @ Ferrara, … Future (</a:t>
            </a:r>
            <a:r>
              <a:rPr lang="es-ES" sz="1800" dirty="0" err="1">
                <a:solidFill>
                  <a:srgbClr val="0070C0"/>
                </a:solidFill>
                <a:latin typeface="Arial Rounded MT Bold" pitchFamily="34" charset="0"/>
              </a:rPr>
              <a:t>project</a:t>
            </a:r>
            <a:r>
              <a:rPr lang="es-ES" sz="1800" dirty="0">
                <a:solidFill>
                  <a:srgbClr val="0070C0"/>
                </a:solidFill>
                <a:latin typeface="Arial Rounded MT Bold" pitchFamily="34" charset="0"/>
              </a:rPr>
              <a:t>): VMB@CERN</a:t>
            </a:r>
          </a:p>
          <a:p>
            <a:pPr>
              <a:buNone/>
            </a:pPr>
            <a:r>
              <a:rPr lang="en-US" sz="2000" noProof="0" dirty="0">
                <a:latin typeface="Arial Rounded MT Bold" pitchFamily="34" charset="0"/>
              </a:rPr>
              <a:t>Short-range axion-mediated macroscopic forces: ARIADNE</a:t>
            </a:r>
          </a:p>
          <a:p>
            <a:pPr lvl="1"/>
            <a:r>
              <a:rPr lang="en-US" sz="1600" dirty="0"/>
              <a:t>NMR techniques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Sensitive to (products of) fermion couplings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Good prospects for sub-</a:t>
            </a:r>
            <a:r>
              <a:rPr lang="en-US" sz="1600" noProof="0" dirty="0" err="1">
                <a:latin typeface="Arial Rounded MT Bold" pitchFamily="34" charset="0"/>
              </a:rPr>
              <a:t>meV</a:t>
            </a:r>
            <a:r>
              <a:rPr lang="en-US" sz="1600" noProof="0" dirty="0">
                <a:latin typeface="Arial Rounded MT Bold" pitchFamily="34" charset="0"/>
              </a:rPr>
              <a:t> axion </a:t>
            </a:r>
          </a:p>
          <a:p>
            <a:pPr lvl="1"/>
            <a:endParaRPr lang="en-US" sz="1600" dirty="0"/>
          </a:p>
          <a:p>
            <a:pPr lvl="1"/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r>
              <a:rPr lang="en-US" sz="1800" noProof="0" dirty="0">
                <a:latin typeface="Arial Rounded MT Bold" pitchFamily="34" charset="0"/>
              </a:rPr>
              <a:t>	</a:t>
            </a:r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400" noProof="0" dirty="0">
              <a:latin typeface="Symbol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560" y="4247157"/>
            <a:ext cx="19716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499" y="3375507"/>
            <a:ext cx="4486090" cy="29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847528" y="5570656"/>
            <a:ext cx="1224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err="1">
                <a:latin typeface="Arial Rounded MT Bold" pitchFamily="34" charset="0"/>
              </a:rPr>
              <a:t>Rotating</a:t>
            </a:r>
            <a:r>
              <a:rPr lang="es-ES" sz="1400" b="0">
                <a:latin typeface="Arial Rounded MT Bold" pitchFamily="34" charset="0"/>
              </a:rPr>
              <a:t> </a:t>
            </a:r>
            <a:r>
              <a:rPr lang="es-ES" sz="1400" b="0" err="1">
                <a:latin typeface="Arial Rounded MT Bold" pitchFamily="34" charset="0"/>
              </a:rPr>
              <a:t>source</a:t>
            </a:r>
            <a:endParaRPr lang="es-ES" sz="1400" b="0">
              <a:latin typeface="Arial Rounded MT Bold" pitchFamily="34" charset="0"/>
            </a:endParaRPr>
          </a:p>
          <a:p>
            <a:r>
              <a:rPr lang="es-ES" sz="1400" b="0" err="1">
                <a:latin typeface="Arial Rounded MT Bold" pitchFamily="34" charset="0"/>
              </a:rPr>
              <a:t>mass</a:t>
            </a:r>
            <a:endParaRPr lang="es-ES" sz="1400" b="0"/>
          </a:p>
        </p:txBody>
      </p:sp>
      <p:cxnSp>
        <p:nvCxnSpPr>
          <p:cNvPr id="14" name="13 Conector recto de flecha"/>
          <p:cNvCxnSpPr>
            <a:cxnSpLocks/>
          </p:cNvCxnSpPr>
          <p:nvPr/>
        </p:nvCxnSpPr>
        <p:spPr>
          <a:xfrm flipV="1">
            <a:off x="2639616" y="5438514"/>
            <a:ext cx="671770" cy="20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1847528" y="557065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err="1">
                <a:latin typeface="Arial Rounded MT Bold" pitchFamily="34" charset="0"/>
              </a:rPr>
              <a:t>Rotating</a:t>
            </a:r>
            <a:r>
              <a:rPr lang="es-ES" sz="1400" b="0">
                <a:latin typeface="Arial Rounded MT Bold" pitchFamily="34" charset="0"/>
              </a:rPr>
              <a:t> </a:t>
            </a:r>
            <a:r>
              <a:rPr lang="es-ES" sz="1400" b="0" err="1">
                <a:latin typeface="Arial Rounded MT Bold" pitchFamily="34" charset="0"/>
              </a:rPr>
              <a:t>source</a:t>
            </a:r>
            <a:endParaRPr lang="es-ES" sz="1400" b="0"/>
          </a:p>
        </p:txBody>
      </p:sp>
      <p:cxnSp>
        <p:nvCxnSpPr>
          <p:cNvPr id="17" name="16 Conector recto de flecha"/>
          <p:cNvCxnSpPr>
            <a:cxnSpLocks/>
          </p:cNvCxnSpPr>
          <p:nvPr/>
        </p:nvCxnSpPr>
        <p:spPr>
          <a:xfrm flipH="1" flipV="1">
            <a:off x="4727848" y="5349118"/>
            <a:ext cx="605585" cy="178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5350244" y="5218681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>
                <a:latin typeface="Arial Rounded MT Bold" pitchFamily="34" charset="0"/>
              </a:rPr>
              <a:t>NMR </a:t>
            </a:r>
            <a:r>
              <a:rPr lang="es-ES" sz="1400" b="0" dirty="0" err="1">
                <a:latin typeface="Arial Rounded MT Bold" pitchFamily="34" charset="0"/>
              </a:rPr>
              <a:t>sample</a:t>
            </a:r>
            <a:endParaRPr lang="es-ES" sz="1400" b="0" dirty="0"/>
          </a:p>
        </p:txBody>
      </p:sp>
      <p:sp>
        <p:nvSpPr>
          <p:cNvPr id="22" name="21 Rectángulo"/>
          <p:cNvSpPr/>
          <p:nvPr/>
        </p:nvSpPr>
        <p:spPr>
          <a:xfrm>
            <a:off x="9264352" y="5349118"/>
            <a:ext cx="264604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 err="1">
                <a:latin typeface="Arial Rounded MT Bold" pitchFamily="34" charset="0"/>
              </a:rPr>
              <a:t>Arvanitaki</a:t>
            </a:r>
            <a:r>
              <a:rPr lang="en-US" sz="1100" b="0">
                <a:latin typeface="Arial Rounded MT Bold" pitchFamily="34" charset="0"/>
              </a:rPr>
              <a:t>, </a:t>
            </a:r>
            <a:r>
              <a:rPr lang="en-US" sz="1100" b="0" err="1">
                <a:latin typeface="Arial Rounded MT Bold" pitchFamily="34" charset="0"/>
              </a:rPr>
              <a:t>Geraci</a:t>
            </a:r>
            <a:endParaRPr lang="en-US" sz="1100" b="0">
              <a:latin typeface="Arial Rounded MT Bold" pitchFamily="34" charset="0"/>
            </a:endParaRPr>
          </a:p>
          <a:p>
            <a:pPr algn="ctr"/>
            <a:r>
              <a:rPr lang="en-US" sz="1100" b="0">
                <a:latin typeface="Arial Rounded MT Bold" pitchFamily="34" charset="0"/>
              </a:rPr>
              <a:t>Phys. Rev. </a:t>
            </a:r>
            <a:r>
              <a:rPr lang="en-US" sz="1100" b="0" err="1">
                <a:latin typeface="Arial Rounded MT Bold" pitchFamily="34" charset="0"/>
              </a:rPr>
              <a:t>Lett</a:t>
            </a:r>
            <a:r>
              <a:rPr lang="en-US" sz="1100" b="0">
                <a:latin typeface="Arial Rounded MT Bold" pitchFamily="34" charset="0"/>
              </a:rPr>
              <a:t>. 113, 161801 (2014)</a:t>
            </a:r>
            <a:endParaRPr lang="es-ES" sz="1100" b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3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Axion-mediated macroscopic forces</a:t>
            </a:r>
            <a:endParaRPr lang="en-US" sz="2400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5400" y="1340769"/>
            <a:ext cx="10873208" cy="1922959"/>
          </a:xfrm>
        </p:spPr>
        <p:txBody>
          <a:bodyPr/>
          <a:lstStyle/>
          <a:p>
            <a:pPr>
              <a:buNone/>
            </a:pPr>
            <a:r>
              <a:rPr lang="en-US" sz="1800" noProof="0" dirty="0">
                <a:latin typeface="Arial Rounded MT Bold" pitchFamily="34" charset="0"/>
              </a:rPr>
              <a:t>Axions could be detected as short-range deviation of gravity…</a:t>
            </a:r>
          </a:p>
          <a:p>
            <a:pPr>
              <a:buNone/>
            </a:pPr>
            <a:r>
              <a:rPr lang="en-US" sz="1600" noProof="0" dirty="0">
                <a:latin typeface="Arial Rounded MT Bold" pitchFamily="34" charset="0"/>
              </a:rPr>
              <a:t>	(but traditionally though without enough sensitivity to QCD axions)</a:t>
            </a:r>
            <a:endParaRPr lang="en-US" sz="1800" noProof="0" dirty="0">
              <a:latin typeface="Arial Rounded MT Bold" pitchFamily="34" charset="0"/>
            </a:endParaRPr>
          </a:p>
          <a:p>
            <a:pPr>
              <a:buNone/>
            </a:pPr>
            <a:r>
              <a:rPr lang="en-US" sz="1800" noProof="0" dirty="0">
                <a:latin typeface="Arial Rounded MT Bold" pitchFamily="34" charset="0"/>
              </a:rPr>
              <a:t>Recently proposed: ARIADNE experiment </a:t>
            </a:r>
          </a:p>
          <a:p>
            <a:pPr>
              <a:buNone/>
            </a:pPr>
            <a:r>
              <a:rPr lang="en-US" sz="1800" noProof="0" dirty="0">
                <a:latin typeface="Arial Rounded MT Bold" pitchFamily="34" charset="0"/>
              </a:rPr>
              <a:t>Short-range force by NMR technique</a:t>
            </a: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r>
              <a:rPr lang="en-US" sz="1600" noProof="0" dirty="0">
                <a:latin typeface="Arial Rounded MT Bold" pitchFamily="34" charset="0"/>
              </a:rPr>
              <a:t>Sensitive to (products of) fermion couplings</a:t>
            </a:r>
          </a:p>
          <a:p>
            <a:pPr>
              <a:buNone/>
            </a:pPr>
            <a:r>
              <a:rPr lang="en-US" sz="1600" noProof="0" dirty="0">
                <a:latin typeface="Arial Rounded MT Bold" pitchFamily="34" charset="0"/>
              </a:rPr>
              <a:t>Good prospects for sub-</a:t>
            </a:r>
            <a:r>
              <a:rPr lang="en-US" sz="1600" noProof="0" dirty="0" err="1">
                <a:latin typeface="Arial Rounded MT Bold" pitchFamily="34" charset="0"/>
              </a:rPr>
              <a:t>meV</a:t>
            </a:r>
            <a:r>
              <a:rPr lang="en-US" sz="1600" noProof="0" dirty="0">
                <a:latin typeface="Arial Rounded MT Bold" pitchFamily="34" charset="0"/>
              </a:rPr>
              <a:t> axion </a:t>
            </a:r>
          </a:p>
          <a:p>
            <a:pPr>
              <a:buNone/>
            </a:pPr>
            <a:r>
              <a:rPr lang="en-US" sz="1200" noProof="0" dirty="0">
                <a:latin typeface="Arial Rounded MT Bold" pitchFamily="34" charset="0"/>
              </a:rPr>
              <a:t>(assuming CP-violating effects not far from current bound on </a:t>
            </a:r>
            <a:r>
              <a:rPr lang="en-US" sz="1200" dirty="0">
                <a:latin typeface="Symbol" pitchFamily="2" charset="2"/>
              </a:rPr>
              <a:t>q</a:t>
            </a:r>
            <a:r>
              <a:rPr lang="en-US" sz="1200" noProof="0" dirty="0">
                <a:latin typeface="Arial Rounded MT Bold" pitchFamily="34" charset="0"/>
              </a:rPr>
              <a:t>)</a:t>
            </a:r>
            <a:endParaRPr lang="en-US" sz="1200" noProof="0" dirty="0">
              <a:latin typeface="Symbol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5" y="3789041"/>
            <a:ext cx="19716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2478" y="3356993"/>
            <a:ext cx="4486090" cy="29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847528" y="5229200"/>
            <a:ext cx="1224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err="1">
                <a:latin typeface="Arial Rounded MT Bold" pitchFamily="34" charset="0"/>
              </a:rPr>
              <a:t>Rotating</a:t>
            </a:r>
            <a:r>
              <a:rPr lang="es-ES" sz="1400" b="0">
                <a:latin typeface="Arial Rounded MT Bold" pitchFamily="34" charset="0"/>
              </a:rPr>
              <a:t> </a:t>
            </a:r>
            <a:r>
              <a:rPr lang="es-ES" sz="1400" b="0" err="1">
                <a:latin typeface="Arial Rounded MT Bold" pitchFamily="34" charset="0"/>
              </a:rPr>
              <a:t>source</a:t>
            </a:r>
            <a:endParaRPr lang="es-ES" sz="1400" b="0">
              <a:latin typeface="Arial Rounded MT Bold" pitchFamily="34" charset="0"/>
            </a:endParaRPr>
          </a:p>
          <a:p>
            <a:r>
              <a:rPr lang="es-ES" sz="1400" b="0" err="1">
                <a:latin typeface="Arial Rounded MT Bold" pitchFamily="34" charset="0"/>
              </a:rPr>
              <a:t>mass</a:t>
            </a:r>
            <a:endParaRPr lang="es-ES" sz="1400" b="0"/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2639616" y="4797152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1847528" y="5229200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err="1">
                <a:latin typeface="Arial Rounded MT Bold" pitchFamily="34" charset="0"/>
              </a:rPr>
              <a:t>Rotating</a:t>
            </a:r>
            <a:r>
              <a:rPr lang="es-ES" sz="1400" b="0">
                <a:latin typeface="Arial Rounded MT Bold" pitchFamily="34" charset="0"/>
              </a:rPr>
              <a:t> </a:t>
            </a:r>
            <a:r>
              <a:rPr lang="es-ES" sz="1400" b="0" err="1">
                <a:latin typeface="Arial Rounded MT Bold" pitchFamily="34" charset="0"/>
              </a:rPr>
              <a:t>source</a:t>
            </a:r>
            <a:endParaRPr lang="es-ES" sz="1400" b="0"/>
          </a:p>
        </p:txBody>
      </p:sp>
      <p:cxnSp>
        <p:nvCxnSpPr>
          <p:cNvPr id="17" name="16 Conector recto de flecha"/>
          <p:cNvCxnSpPr/>
          <p:nvPr/>
        </p:nvCxnSpPr>
        <p:spPr>
          <a:xfrm flipH="1" flipV="1">
            <a:off x="4367808" y="4941168"/>
            <a:ext cx="28803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4583832" y="4869160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>
                <a:latin typeface="Arial Rounded MT Bold" pitchFamily="34" charset="0"/>
              </a:rPr>
              <a:t>NMR </a:t>
            </a:r>
            <a:r>
              <a:rPr lang="es-ES" sz="1400" b="0" err="1">
                <a:latin typeface="Arial Rounded MT Bold" pitchFamily="34" charset="0"/>
              </a:rPr>
              <a:t>sample</a:t>
            </a:r>
            <a:endParaRPr lang="es-ES" sz="1400" b="0"/>
          </a:p>
        </p:txBody>
      </p:sp>
      <p:sp>
        <p:nvSpPr>
          <p:cNvPr id="22" name="21 Rectángulo"/>
          <p:cNvSpPr/>
          <p:nvPr/>
        </p:nvSpPr>
        <p:spPr>
          <a:xfrm>
            <a:off x="7608168" y="2924945"/>
            <a:ext cx="264604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 err="1">
                <a:latin typeface="Arial Rounded MT Bold" pitchFamily="34" charset="0"/>
              </a:rPr>
              <a:t>Arvanitaki</a:t>
            </a:r>
            <a:r>
              <a:rPr lang="en-US" sz="1100" b="0">
                <a:latin typeface="Arial Rounded MT Bold" pitchFamily="34" charset="0"/>
              </a:rPr>
              <a:t>, </a:t>
            </a:r>
            <a:r>
              <a:rPr lang="en-US" sz="1100" b="0" err="1">
                <a:latin typeface="Arial Rounded MT Bold" pitchFamily="34" charset="0"/>
              </a:rPr>
              <a:t>Geraci</a:t>
            </a:r>
            <a:endParaRPr lang="en-US" sz="1100" b="0">
              <a:latin typeface="Arial Rounded MT Bold" pitchFamily="34" charset="0"/>
            </a:endParaRPr>
          </a:p>
          <a:p>
            <a:pPr algn="ctr"/>
            <a:r>
              <a:rPr lang="en-US" sz="1100" b="0">
                <a:latin typeface="Arial Rounded MT Bold" pitchFamily="34" charset="0"/>
              </a:rPr>
              <a:t>Phys. Rev. </a:t>
            </a:r>
            <a:r>
              <a:rPr lang="en-US" sz="1100" b="0" err="1">
                <a:latin typeface="Arial Rounded MT Bold" pitchFamily="34" charset="0"/>
              </a:rPr>
              <a:t>Lett</a:t>
            </a:r>
            <a:r>
              <a:rPr lang="en-US" sz="1100" b="0">
                <a:latin typeface="Arial Rounded MT Bold" pitchFamily="34" charset="0"/>
              </a:rPr>
              <a:t>. 113, 161801 (2014)</a:t>
            </a:r>
            <a:endParaRPr lang="es-ES" sz="1100" b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16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1772816"/>
            <a:ext cx="3096344" cy="3096344"/>
          </a:xfrm>
          <a:prstGeom prst="rect">
            <a:avLst/>
          </a:prstGeom>
          <a:noFill/>
        </p:spPr>
      </p:pic>
      <p:pic>
        <p:nvPicPr>
          <p:cNvPr id="15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4" cstate="print"/>
          <a:srcRect r="42222" b="5459"/>
          <a:stretch>
            <a:fillRect/>
          </a:stretch>
        </p:blipFill>
        <p:spPr bwMode="auto">
          <a:xfrm rot="5400000" flipV="1">
            <a:off x="6564052" y="3969060"/>
            <a:ext cx="1872208" cy="21602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rial Rounded MT Bold" pitchFamily="34" charset="0"/>
              </a:rPr>
              <a:t>Solar axions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IMFP2024 - </a:t>
            </a:r>
            <a:r>
              <a:rPr lang="en-US" b="0" dirty="0" err="1"/>
              <a:t>Benasque</a:t>
            </a:r>
            <a:endParaRPr lang="es-ES" b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/>
              <a:pPr>
                <a:defRPr/>
              </a:pPr>
              <a:t>14</a:t>
            </a:fld>
            <a:endParaRPr lang="es-ES" b="0"/>
          </a:p>
        </p:txBody>
      </p:sp>
      <p:pic>
        <p:nvPicPr>
          <p:cNvPr id="14338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4" cstate="print"/>
          <a:srcRect r="35556"/>
          <a:stretch>
            <a:fillRect/>
          </a:stretch>
        </p:blipFill>
        <p:spPr bwMode="auto">
          <a:xfrm flipV="1">
            <a:off x="7392144" y="3068960"/>
            <a:ext cx="2088232" cy="228498"/>
          </a:xfrm>
          <a:prstGeom prst="rect">
            <a:avLst/>
          </a:prstGeom>
          <a:noFill/>
        </p:spPr>
      </p:pic>
      <p:pic>
        <p:nvPicPr>
          <p:cNvPr id="14342" name="Picture 6" descr="http://b68389.medialib.glogster.com/media/5a8fc46935192dbd420f1942b07feceec7c9aba45298eed86850581a78812c9e/dotted-line.png"/>
          <p:cNvPicPr>
            <a:picLocks noChangeAspect="1" noChangeArrowheads="1"/>
          </p:cNvPicPr>
          <p:nvPr/>
        </p:nvPicPr>
        <p:blipFill>
          <a:blip r:embed="rId5" cstate="print"/>
          <a:srcRect l="-1694"/>
          <a:stretch>
            <a:fillRect/>
          </a:stretch>
        </p:blipFill>
        <p:spPr bwMode="auto">
          <a:xfrm>
            <a:off x="3935760" y="2708920"/>
            <a:ext cx="4320480" cy="1152128"/>
          </a:xfrm>
          <a:prstGeom prst="rect">
            <a:avLst/>
          </a:prstGeom>
          <a:noFill/>
        </p:spPr>
      </p:pic>
      <p:sp>
        <p:nvSpPr>
          <p:cNvPr id="12" name="11 Elipse"/>
          <p:cNvSpPr/>
          <p:nvPr/>
        </p:nvSpPr>
        <p:spPr>
          <a:xfrm>
            <a:off x="7320136" y="2996952"/>
            <a:ext cx="360040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46" name="Picture 10" descr="https://encrypted-tbn1.gstatic.com/images?q=tbn:ANd9GcSxNNzTRIwe63MXoxuCE6xqkxOn2pBuE6UDZ6QZk8XmView1ubXH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6080" y="4170734"/>
            <a:ext cx="1346498" cy="1346498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5536486" y="24928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 i="1">
                <a:latin typeface="Times New Roman" pitchFamily="18" charset="0"/>
                <a:cs typeface="Times New Roman" pitchFamily="18" charset="0"/>
              </a:rPr>
              <a:t>a</a:t>
            </a:r>
            <a:endParaRPr lang="es-ES" b="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8314468" y="2492897"/>
            <a:ext cx="373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>
                <a:latin typeface="Symbol" pitchFamily="18" charset="2"/>
                <a:cs typeface="Times New Roman" pitchFamily="18" charset="0"/>
              </a:rPr>
              <a:t>g</a:t>
            </a:r>
            <a:endParaRPr lang="es-ES" b="0">
              <a:latin typeface="Symbol" pitchFamily="18" charset="2"/>
              <a:cs typeface="Times New Roman" pitchFamily="18" charset="0"/>
            </a:endParaRPr>
          </a:p>
        </p:txBody>
      </p:sp>
      <p:grpSp>
        <p:nvGrpSpPr>
          <p:cNvPr id="3" name="23 Grupo"/>
          <p:cNvGrpSpPr/>
          <p:nvPr/>
        </p:nvGrpSpPr>
        <p:grpSpPr>
          <a:xfrm>
            <a:off x="8760296" y="2410906"/>
            <a:ext cx="1547664" cy="1882190"/>
            <a:chOff x="7236296" y="2410906"/>
            <a:chExt cx="1547664" cy="1882190"/>
          </a:xfrm>
        </p:grpSpPr>
        <p:pic>
          <p:nvPicPr>
            <p:cNvPr id="14350" name="Picture 14" descr="Camera icon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075305">
              <a:off x="7370330" y="2410906"/>
              <a:ext cx="1380605" cy="1380605"/>
            </a:xfrm>
            <a:prstGeom prst="rect">
              <a:avLst/>
            </a:prstGeom>
            <a:noFill/>
          </p:spPr>
        </p:pic>
        <p:sp>
          <p:nvSpPr>
            <p:cNvPr id="21" name="20 Rectángulo"/>
            <p:cNvSpPr/>
            <p:nvPr/>
          </p:nvSpPr>
          <p:spPr>
            <a:xfrm>
              <a:off x="7236296" y="3646765"/>
              <a:ext cx="1547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0" err="1">
                  <a:latin typeface="Arial Rounded MT Bold" pitchFamily="34" charset="0"/>
                </a:rPr>
                <a:t>Photon</a:t>
              </a:r>
              <a:r>
                <a:rPr lang="es-ES" b="0">
                  <a:latin typeface="Arial Rounded MT Bold" pitchFamily="34" charset="0"/>
                </a:rPr>
                <a:t> detector</a:t>
              </a:r>
              <a:endParaRPr lang="es-ES"/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2495600" y="4509121"/>
            <a:ext cx="1547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0">
                <a:latin typeface="Arial Rounded MT Bold" pitchFamily="34" charset="0"/>
              </a:rPr>
              <a:t>Axions </a:t>
            </a:r>
            <a:r>
              <a:rPr lang="es-ES" b="0" err="1">
                <a:latin typeface="Arial Rounded MT Bold" pitchFamily="34" charset="0"/>
              </a:rPr>
              <a:t>from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 err="1">
                <a:latin typeface="Arial Rounded MT Bold" pitchFamily="34" charset="0"/>
              </a:rPr>
              <a:t>the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 err="1">
                <a:latin typeface="Arial Rounded MT Bold" pitchFamily="34" charset="0"/>
              </a:rPr>
              <a:t>Sun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2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233" y="1268760"/>
            <a:ext cx="454051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https://encrypted-tbn2.gstatic.com/images?q=tbn:ANd9GcTTiOpy5Ofiq68JKHmUTMkFKk4pucE4jGwOWa5eGRWrj1nVm4X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7661" y="129626"/>
            <a:ext cx="3096344" cy="3096344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715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Solar Axions</a:t>
            </a:r>
          </a:p>
        </p:txBody>
      </p:sp>
      <p:sp>
        <p:nvSpPr>
          <p:cNvPr id="3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15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591944" y="3499167"/>
            <a:ext cx="2736304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>
                <a:latin typeface="Arial Rounded MT Bold" pitchFamily="34" charset="0"/>
              </a:rPr>
              <a:t>van Bibber PRD 39 (89)</a:t>
            </a:r>
          </a:p>
          <a:p>
            <a:pPr algn="ctr"/>
            <a:r>
              <a:rPr lang="en-US" sz="1100" b="0">
                <a:latin typeface="Arial Rounded MT Bold" pitchFamily="34" charset="0"/>
              </a:rPr>
              <a:t>CAST JCAP 04(2007)010</a:t>
            </a:r>
          </a:p>
        </p:txBody>
      </p:sp>
      <p:sp>
        <p:nvSpPr>
          <p:cNvPr id="4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Igor G. Irastorza / </a:t>
            </a:r>
          </a:p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CAPA / UNIZAR</a:t>
            </a:r>
          </a:p>
        </p:txBody>
      </p:sp>
      <p:pic>
        <p:nvPicPr>
          <p:cNvPr id="50" name="Picture 167"/>
          <p:cNvPicPr>
            <a:picLocks noChangeAspect="1" noChangeArrowheads="1"/>
          </p:cNvPicPr>
          <p:nvPr/>
        </p:nvPicPr>
        <p:blipFill>
          <a:blip r:embed="rId5" cstate="print"/>
          <a:srcRect l="26563" t="23958" r="16406" b="16667"/>
          <a:stretch>
            <a:fillRect/>
          </a:stretch>
        </p:blipFill>
        <p:spPr bwMode="auto">
          <a:xfrm>
            <a:off x="10250317" y="1323090"/>
            <a:ext cx="1368152" cy="11554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1" name="50 Rectángulo"/>
          <p:cNvSpPr/>
          <p:nvPr/>
        </p:nvSpPr>
        <p:spPr>
          <a:xfrm>
            <a:off x="6023992" y="4095658"/>
            <a:ext cx="266429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_tradnl" sz="1400" b="0">
                <a:solidFill>
                  <a:srgbClr val="000000"/>
                </a:solidFill>
                <a:latin typeface="Arial Rounded MT Bold" pitchFamily="34" charset="0"/>
              </a:rPr>
              <a:t>Non-hadronic “ABC” Solar axion flux at </a:t>
            </a:r>
            <a:r>
              <a:rPr lang="es-ES_tradnl" sz="1400" b="0" err="1">
                <a:solidFill>
                  <a:srgbClr val="000000"/>
                </a:solidFill>
                <a:latin typeface="Arial Rounded MT Bold" pitchFamily="34" charset="0"/>
              </a:rPr>
              <a:t>Earth</a:t>
            </a:r>
            <a:endParaRPr lang="es-ES_tradnl" sz="1400" b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hangingPunct="0">
              <a:defRPr/>
            </a:pP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(</a:t>
            </a:r>
            <a:r>
              <a:rPr lang="es-ES_tradnl" sz="1200" b="0" err="1">
                <a:solidFill>
                  <a:srgbClr val="000000"/>
                </a:solidFill>
                <a:latin typeface="Arial Rounded MT Bold" pitchFamily="34" charset="0"/>
              </a:rPr>
              <a:t>only</a:t>
            </a: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200" b="0" err="1">
                <a:solidFill>
                  <a:srgbClr val="000000"/>
                </a:solidFill>
                <a:latin typeface="Arial Rounded MT Bold" pitchFamily="34" charset="0"/>
              </a:rPr>
              <a:t>if</a:t>
            </a: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 axion </a:t>
            </a:r>
            <a:r>
              <a:rPr lang="es-ES_tradnl" sz="1200" b="0" err="1">
                <a:solidFill>
                  <a:srgbClr val="000000"/>
                </a:solidFill>
                <a:latin typeface="Arial Rounded MT Bold" pitchFamily="34" charset="0"/>
              </a:rPr>
              <a:t>couples</a:t>
            </a: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200" b="0" err="1">
                <a:solidFill>
                  <a:srgbClr val="000000"/>
                </a:solidFill>
                <a:latin typeface="Arial Rounded MT Bold" pitchFamily="34" charset="0"/>
              </a:rPr>
              <a:t>to</a:t>
            </a: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200" b="0" err="1">
                <a:solidFill>
                  <a:srgbClr val="000000"/>
                </a:solidFill>
                <a:latin typeface="Arial Rounded MT Bold" pitchFamily="34" charset="0"/>
              </a:rPr>
              <a:t>electron</a:t>
            </a:r>
            <a:r>
              <a:rPr lang="es-ES_tradnl" sz="1200" b="0">
                <a:solidFill>
                  <a:srgbClr val="000000"/>
                </a:solidFill>
                <a:latin typeface="Arial Rounded MT Bold" pitchFamily="34" charset="0"/>
              </a:rPr>
              <a:t>)</a:t>
            </a:r>
            <a:endParaRPr lang="es-ES" sz="1200" b="0" baseline="-25000">
              <a:latin typeface="Arial Rounded MT Bold" pitchFamily="34" charset="0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5591944" y="1491220"/>
            <a:ext cx="2736304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" sz="1600" b="0">
                <a:solidFill>
                  <a:srgbClr val="000000"/>
                </a:solidFill>
                <a:latin typeface="Arial Rounded MT Bold" pitchFamily="34" charset="0"/>
              </a:rPr>
              <a:t>Standard Primakoff </a:t>
            </a:r>
            <a:r>
              <a:rPr lang="es-ES" sz="1600" b="0" err="1">
                <a:solidFill>
                  <a:srgbClr val="000000"/>
                </a:solidFill>
                <a:latin typeface="Arial Rounded MT Bold" pitchFamily="34" charset="0"/>
              </a:rPr>
              <a:t>spectrum</a:t>
            </a:r>
            <a:r>
              <a:rPr lang="es-ES" sz="16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</a:p>
          <a:p>
            <a:pPr algn="ctr" eaLnBrk="0" hangingPunct="0">
              <a:defRPr/>
            </a:pPr>
            <a:endParaRPr lang="es-ES" sz="1600" b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hangingPunct="0">
              <a:defRPr/>
            </a:pP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Robust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prediction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from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axion 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models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.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Conversion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of solar plasma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fotons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into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axion (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only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axion-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photon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coupling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" sz="1400" b="0" err="1">
                <a:solidFill>
                  <a:srgbClr val="000000"/>
                </a:solidFill>
                <a:latin typeface="Arial Rounded MT Bold" pitchFamily="34" charset="0"/>
              </a:rPr>
              <a:t>involed</a:t>
            </a:r>
            <a:r>
              <a:rPr lang="es-ES" sz="1400" b="0">
                <a:solidFill>
                  <a:srgbClr val="000000"/>
                </a:solidFill>
                <a:latin typeface="Arial Rounded MT Bold" pitchFamily="34" charset="0"/>
              </a:rPr>
              <a:t>) </a:t>
            </a:r>
            <a:endParaRPr lang="es-ES" sz="1400" b="0" baseline="-25000">
              <a:latin typeface="Arial Rounded MT Bold" pitchFamily="34" charset="0"/>
            </a:endParaRPr>
          </a:p>
        </p:txBody>
      </p:sp>
      <p:cxnSp>
        <p:nvCxnSpPr>
          <p:cNvPr id="53" name="52 Conector recto de flecha"/>
          <p:cNvCxnSpPr>
            <a:cxnSpLocks/>
            <a:stCxn id="52" idx="1"/>
          </p:cNvCxnSpPr>
          <p:nvPr/>
        </p:nvCxnSpPr>
        <p:spPr>
          <a:xfrm flipH="1">
            <a:off x="2991492" y="2445328"/>
            <a:ext cx="2600452" cy="1822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>
            <a:cxnSpLocks/>
            <a:stCxn id="51" idx="1"/>
          </p:cNvCxnSpPr>
          <p:nvPr/>
        </p:nvCxnSpPr>
        <p:spPr>
          <a:xfrm flipH="1">
            <a:off x="2920861" y="4449601"/>
            <a:ext cx="3103131" cy="350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59 Rectángulo"/>
          <p:cNvSpPr/>
          <p:nvPr/>
        </p:nvSpPr>
        <p:spPr>
          <a:xfrm>
            <a:off x="6023992" y="4895582"/>
            <a:ext cx="264604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100">
                <a:latin typeface="Trebuchet MS" pitchFamily="34" charset="0"/>
              </a:rPr>
              <a:t>Redondo, JCAP 1312 008</a:t>
            </a:r>
          </a:p>
        </p:txBody>
      </p:sp>
      <p:sp>
        <p:nvSpPr>
          <p:cNvPr id="15" name="Marcador de fecha 3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90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0605" y="274588"/>
            <a:ext cx="726871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…and more solar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xions</a:t>
            </a:r>
            <a:endParaRPr lang="en-US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79372" y="1412776"/>
            <a:ext cx="7016756" cy="1575754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noProof="0" dirty="0">
                <a:latin typeface="Arial Rounded MT Bold" pitchFamily="34" charset="0"/>
              </a:rPr>
              <a:t>Via </a:t>
            </a:r>
            <a:r>
              <a:rPr lang="en-US" sz="2000" noProof="0" dirty="0">
                <a:solidFill>
                  <a:schemeClr val="accent1"/>
                </a:solidFill>
                <a:latin typeface="Arial Rounded MT Bold" pitchFamily="34" charset="0"/>
              </a:rPr>
              <a:t>axion-nucleon couplings</a:t>
            </a:r>
            <a:r>
              <a:rPr lang="en-US" sz="2000" noProof="0" dirty="0">
                <a:latin typeface="Arial Rounded MT Bold" pitchFamily="34" charset="0"/>
              </a:rPr>
              <a:t>: monochromatic lines from nuclear transitions:</a:t>
            </a:r>
          </a:p>
          <a:p>
            <a:pPr lvl="1" eaLnBrk="1" hangingPunct="1">
              <a:defRPr/>
            </a:pPr>
            <a:r>
              <a:rPr lang="en-US" sz="1600" dirty="0"/>
              <a:t>E.g. 14.4 keV axions emitted in the M1 transition of Fe-57 nuclei, MeV axions from 7Li and D(</a:t>
            </a:r>
            <a:r>
              <a:rPr lang="en-US" sz="1600" dirty="0" err="1"/>
              <a:t>p;</a:t>
            </a:r>
            <a:r>
              <a:rPr lang="en-US" sz="1600" dirty="0" err="1">
                <a:latin typeface="Symbol" pitchFamily="2" charset="2"/>
              </a:rPr>
              <a:t>g</a:t>
            </a:r>
            <a:r>
              <a:rPr lang="en-US" sz="1600" dirty="0"/>
              <a:t>)</a:t>
            </a:r>
            <a:r>
              <a:rPr lang="en-US" sz="1600" baseline="30000" dirty="0"/>
              <a:t>3</a:t>
            </a:r>
            <a:r>
              <a:rPr lang="en-US" sz="1600" dirty="0"/>
              <a:t>He nuclear transitions or Tm-169.</a:t>
            </a:r>
            <a:endParaRPr lang="en-US" sz="2000" dirty="0"/>
          </a:p>
          <a:p>
            <a:pPr eaLnBrk="1" hangingPunct="1">
              <a:defRPr/>
            </a:pPr>
            <a:endParaRPr lang="en-US" sz="2000" noProof="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sz="2000" noProof="0" dirty="0">
                <a:latin typeface="Arial Rounded MT Bold" pitchFamily="34" charset="0"/>
              </a:rPr>
              <a:t>More </a:t>
            </a:r>
            <a:r>
              <a:rPr lang="en-US" sz="2000" dirty="0"/>
              <a:t>recently proposed: p</a:t>
            </a:r>
            <a:r>
              <a:rPr lang="en-US" sz="2000" noProof="0" dirty="0" err="1">
                <a:latin typeface="Arial Rounded MT Bold" pitchFamily="34" charset="0"/>
              </a:rPr>
              <a:t>hotons</a:t>
            </a:r>
            <a:r>
              <a:rPr lang="en-US" sz="2000" noProof="0" dirty="0">
                <a:latin typeface="Arial Rounded MT Bold" pitchFamily="34" charset="0"/>
              </a:rPr>
              <a:t> interacting with macroscopic solar </a:t>
            </a:r>
            <a:r>
              <a:rPr lang="en-US" sz="2000" dirty="0"/>
              <a:t>B-</a:t>
            </a:r>
            <a:r>
              <a:rPr lang="en-US" sz="2000" noProof="0" dirty="0">
                <a:latin typeface="Arial Rounded MT Bold" pitchFamily="34" charset="0"/>
              </a:rPr>
              <a:t>fields. </a:t>
            </a:r>
            <a:endParaRPr lang="en-US" sz="1600" noProof="0" dirty="0">
              <a:latin typeface="Arial Rounded MT Bold" pitchFamily="34" charset="0"/>
            </a:endParaRPr>
          </a:p>
          <a:p>
            <a:pPr eaLnBrk="1" hangingPunct="1">
              <a:defRPr/>
            </a:pPr>
            <a:endParaRPr lang="en-US" sz="2000" noProof="0" dirty="0">
              <a:latin typeface="Arial Rounded MT Bold" pitchFamily="34" charset="0"/>
            </a:endParaRPr>
          </a:p>
        </p:txBody>
      </p:sp>
      <p:pic>
        <p:nvPicPr>
          <p:cNvPr id="44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898" y="-51911"/>
            <a:ext cx="3096344" cy="3096344"/>
          </a:xfrm>
          <a:prstGeom prst="rect">
            <a:avLst/>
          </a:prstGeom>
          <a:noFill/>
        </p:spPr>
      </p:pic>
      <p:grpSp>
        <p:nvGrpSpPr>
          <p:cNvPr id="45" name="63 Grupo"/>
          <p:cNvGrpSpPr/>
          <p:nvPr/>
        </p:nvGrpSpPr>
        <p:grpSpPr>
          <a:xfrm>
            <a:off x="7428656" y="1410489"/>
            <a:ext cx="3168352" cy="3960440"/>
            <a:chOff x="4572000" y="1484784"/>
            <a:chExt cx="3168352" cy="3960440"/>
          </a:xfrm>
        </p:grpSpPr>
        <p:cxnSp>
          <p:nvCxnSpPr>
            <p:cNvPr id="46" name="28 Conector recto de flecha"/>
            <p:cNvCxnSpPr/>
            <p:nvPr/>
          </p:nvCxnSpPr>
          <p:spPr>
            <a:xfrm flipH="1">
              <a:off x="5278475" y="1628800"/>
              <a:ext cx="2173845" cy="25922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30 Conector recto de flecha"/>
            <p:cNvCxnSpPr/>
            <p:nvPr/>
          </p:nvCxnSpPr>
          <p:spPr>
            <a:xfrm flipH="1">
              <a:off x="5064719" y="1628800"/>
              <a:ext cx="2531618" cy="237626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31 Conector recto de flecha"/>
            <p:cNvCxnSpPr/>
            <p:nvPr/>
          </p:nvCxnSpPr>
          <p:spPr>
            <a:xfrm flipH="1">
              <a:off x="4932041" y="1628800"/>
              <a:ext cx="2664295" cy="201622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32 Conector recto de flecha"/>
            <p:cNvCxnSpPr/>
            <p:nvPr/>
          </p:nvCxnSpPr>
          <p:spPr>
            <a:xfrm flipH="1">
              <a:off x="4860032" y="1653912"/>
              <a:ext cx="2599090" cy="17750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33 Conector recto de flecha"/>
            <p:cNvCxnSpPr/>
            <p:nvPr/>
          </p:nvCxnSpPr>
          <p:spPr>
            <a:xfrm flipH="1">
              <a:off x="4639473" y="1628800"/>
              <a:ext cx="2812847" cy="16561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34 Conector recto de flecha"/>
            <p:cNvCxnSpPr/>
            <p:nvPr/>
          </p:nvCxnSpPr>
          <p:spPr>
            <a:xfrm flipH="1">
              <a:off x="4678879" y="1556792"/>
              <a:ext cx="2773441" cy="1460079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35 Conector recto de flecha"/>
            <p:cNvCxnSpPr/>
            <p:nvPr/>
          </p:nvCxnSpPr>
          <p:spPr>
            <a:xfrm flipH="1">
              <a:off x="4572000" y="1484784"/>
              <a:ext cx="2808312" cy="132316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37 Conector recto de flecha"/>
            <p:cNvCxnSpPr/>
            <p:nvPr/>
          </p:nvCxnSpPr>
          <p:spPr>
            <a:xfrm flipH="1">
              <a:off x="5436096" y="1628800"/>
              <a:ext cx="2160240" cy="280831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38 Conector recto de flecha"/>
            <p:cNvCxnSpPr/>
            <p:nvPr/>
          </p:nvCxnSpPr>
          <p:spPr>
            <a:xfrm flipH="1">
              <a:off x="5580112" y="1700808"/>
              <a:ext cx="1944216" cy="295232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39 Conector recto de flecha"/>
            <p:cNvCxnSpPr/>
            <p:nvPr/>
          </p:nvCxnSpPr>
          <p:spPr>
            <a:xfrm flipH="1">
              <a:off x="6012160" y="1772816"/>
              <a:ext cx="1512168" cy="316835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40 Conector recto de flecha"/>
            <p:cNvCxnSpPr/>
            <p:nvPr/>
          </p:nvCxnSpPr>
          <p:spPr>
            <a:xfrm flipH="1">
              <a:off x="6372200" y="1700808"/>
              <a:ext cx="1296144" cy="34563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41 Conector recto de flecha"/>
            <p:cNvCxnSpPr/>
            <p:nvPr/>
          </p:nvCxnSpPr>
          <p:spPr>
            <a:xfrm flipH="1">
              <a:off x="6804248" y="1700808"/>
              <a:ext cx="864096" cy="360040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42 Conector recto de flecha"/>
            <p:cNvCxnSpPr/>
            <p:nvPr/>
          </p:nvCxnSpPr>
          <p:spPr>
            <a:xfrm flipH="1">
              <a:off x="7380312" y="1700808"/>
              <a:ext cx="360040" cy="374441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 rot="19465398">
              <a:off x="5607109" y="2208180"/>
              <a:ext cx="11496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folHlink"/>
                  </a:solidFill>
                  <a:latin typeface="Arial Rounded MT Bold" pitchFamily="34" charset="0"/>
                </a:rPr>
                <a:t>axions</a:t>
              </a:r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2050" name="Picture 2" descr="Figure">
            <a:extLst>
              <a:ext uri="{FF2B5EF4-FFF2-40B4-BE49-F238E27FC236}">
                <a16:creationId xmlns:a16="http://schemas.microsoft.com/office/drawing/2014/main" id="{80038B0D-2D89-3B42-AB0B-64CE1A242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74" y="3930769"/>
            <a:ext cx="383699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C2F449E-C789-224A-87D3-D8B8249FFC18}"/>
                  </a:ext>
                </a:extLst>
              </p:cNvPr>
              <p:cNvSpPr/>
              <p:nvPr/>
            </p:nvSpPr>
            <p:spPr>
              <a:xfrm>
                <a:off x="575712" y="4048716"/>
                <a:ext cx="2981257" cy="2328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longitudinal and transversal plasmons conversion.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s-E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s-E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 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TP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s-ES" sz="1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too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50"/>
                    </a:solidFill>
                    <a:latin typeface="Arial Rounded MT Bold" pitchFamily="34" charset="0"/>
                  </a:rPr>
                  <a:t>Depend on solar B-field. Poorly known but constrained: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E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C2F449E-C789-224A-87D3-D8B8249FF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12" y="4048716"/>
                <a:ext cx="2981257" cy="2328266"/>
              </a:xfrm>
              <a:prstGeom prst="rect">
                <a:avLst/>
              </a:prstGeom>
              <a:blipFill>
                <a:blip r:embed="rId5"/>
                <a:stretch>
                  <a:fillRect l="-851" t="-54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59 Rectángulo">
            <a:extLst>
              <a:ext uri="{FF2B5EF4-FFF2-40B4-BE49-F238E27FC236}">
                <a16:creationId xmlns:a16="http://schemas.microsoft.com/office/drawing/2014/main" id="{D621BAED-B431-794E-8C26-BDD802EDC423}"/>
              </a:ext>
            </a:extLst>
          </p:cNvPr>
          <p:cNvSpPr/>
          <p:nvPr/>
        </p:nvSpPr>
        <p:spPr>
          <a:xfrm>
            <a:off x="4321236" y="2748353"/>
            <a:ext cx="288032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100" dirty="0">
                <a:latin typeface="Trebuchet MS" pitchFamily="34" charset="0"/>
              </a:rPr>
              <a:t>See recent study Di </a:t>
            </a:r>
            <a:r>
              <a:rPr lang="en-US" sz="1100" dirty="0" err="1">
                <a:latin typeface="Trebuchet MS" pitchFamily="34" charset="0"/>
              </a:rPr>
              <a:t>Luzio</a:t>
            </a:r>
            <a:r>
              <a:rPr lang="en-US" sz="1100" dirty="0">
                <a:latin typeface="Trebuchet MS" pitchFamily="34" charset="0"/>
              </a:rPr>
              <a:t> et al, EPJC 82, 2111.06407 [hep-</a:t>
            </a:r>
            <a:r>
              <a:rPr lang="en-US" sz="1100" dirty="0" err="1">
                <a:latin typeface="Trebuchet MS" pitchFamily="34" charset="0"/>
              </a:rPr>
              <a:t>ph</a:t>
            </a:r>
            <a:r>
              <a:rPr lang="en-US" sz="1100" dirty="0">
                <a:latin typeface="Trebuchet MS" pitchFamily="34" charset="0"/>
              </a:rPr>
              <a:t>]</a:t>
            </a:r>
          </a:p>
        </p:txBody>
      </p:sp>
      <p:sp>
        <p:nvSpPr>
          <p:cNvPr id="26" name="59 Rectángulo">
            <a:extLst>
              <a:ext uri="{FF2B5EF4-FFF2-40B4-BE49-F238E27FC236}">
                <a16:creationId xmlns:a16="http://schemas.microsoft.com/office/drawing/2014/main" id="{121A9F8A-F985-564B-B0C1-C47CF181B073}"/>
              </a:ext>
            </a:extLst>
          </p:cNvPr>
          <p:cNvSpPr/>
          <p:nvPr/>
        </p:nvSpPr>
        <p:spPr>
          <a:xfrm>
            <a:off x="7786428" y="5728199"/>
            <a:ext cx="2459609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100" dirty="0">
                <a:latin typeface="Trebuchet MS" pitchFamily="34" charset="0"/>
              </a:rPr>
              <a:t>See e.g. Caputo et al 2005.00078, Guarini et al. 2010.06601</a:t>
            </a:r>
          </a:p>
        </p:txBody>
      </p:sp>
    </p:spTree>
    <p:extLst>
      <p:ext uri="{BB962C8B-B14F-4D97-AF65-F5344CB8AC3E}">
        <p14:creationId xmlns:p14="http://schemas.microsoft.com/office/powerpoint/2010/main" val="1343852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12 Grupo"/>
          <p:cNvGrpSpPr/>
          <p:nvPr/>
        </p:nvGrpSpPr>
        <p:grpSpPr>
          <a:xfrm>
            <a:off x="2639616" y="4653137"/>
            <a:ext cx="7229182" cy="1703214"/>
            <a:chOff x="315219" y="4293096"/>
            <a:chExt cx="7799203" cy="1656184"/>
          </a:xfrm>
        </p:grpSpPr>
        <p:sp>
          <p:nvSpPr>
            <p:cNvPr id="28" name="27 Rectángulo"/>
            <p:cNvSpPr/>
            <p:nvPr/>
          </p:nvSpPr>
          <p:spPr bwMode="auto">
            <a:xfrm>
              <a:off x="315219" y="4293096"/>
              <a:ext cx="3184970" cy="1656184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4934" r="47382"/>
            <a:stretch>
              <a:fillRect/>
            </a:stretch>
          </p:blipFill>
          <p:spPr bwMode="auto">
            <a:xfrm>
              <a:off x="799888" y="4810999"/>
              <a:ext cx="3819436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4100" r="2124"/>
            <a:stretch>
              <a:fillRect/>
            </a:stretch>
          </p:blipFill>
          <p:spPr bwMode="auto">
            <a:xfrm>
              <a:off x="4608004" y="4802691"/>
              <a:ext cx="3506418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715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Axion helioscopes</a:t>
            </a: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3022375"/>
            <a:ext cx="8640960" cy="20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570747" y="1646339"/>
            <a:ext cx="2448272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0">
                <a:latin typeface="Arial Rounded MT Bold" pitchFamily="34" charset="0"/>
              </a:rPr>
              <a:t>Axion helioscope concept</a:t>
            </a:r>
          </a:p>
          <a:p>
            <a:r>
              <a:rPr lang="fr-FR" sz="1400" b="0">
                <a:latin typeface="Arial Rounded MT Bold" pitchFamily="34" charset="0"/>
              </a:rPr>
              <a:t>P. Sikivie, 1983</a:t>
            </a:r>
          </a:p>
          <a:p>
            <a:r>
              <a:rPr lang="fr-FR" sz="1400" b="0">
                <a:latin typeface="Arial Rounded MT Bold" pitchFamily="34" charset="0"/>
              </a:rPr>
              <a:t>+ K. van Bibber, G. Raffelt, et al. (1989) </a:t>
            </a:r>
          </a:p>
          <a:p>
            <a:r>
              <a:rPr lang="fr-FR" sz="1400" b="0">
                <a:latin typeface="Arial Rounded MT Bold" pitchFamily="34" charset="0"/>
              </a:rPr>
              <a:t>(use of buffer </a:t>
            </a:r>
            <a:r>
              <a:rPr lang="fr-FR" sz="1400" b="0" err="1">
                <a:latin typeface="Arial Rounded MT Bold" pitchFamily="34" charset="0"/>
              </a:rPr>
              <a:t>gas</a:t>
            </a:r>
            <a:r>
              <a:rPr lang="fr-FR" sz="1400" b="0">
                <a:latin typeface="Arial Rounded MT Bold" pitchFamily="34" charset="0"/>
              </a:rPr>
              <a:t>)</a:t>
            </a:r>
          </a:p>
          <a:p>
            <a:endParaRPr lang="es-ES" sz="1400"/>
          </a:p>
        </p:txBody>
      </p:sp>
      <p:cxnSp>
        <p:nvCxnSpPr>
          <p:cNvPr id="18" name="17 Conector recto de flecha"/>
          <p:cNvCxnSpPr>
            <a:cxnSpLocks/>
          </p:cNvCxnSpPr>
          <p:nvPr/>
        </p:nvCxnSpPr>
        <p:spPr>
          <a:xfrm flipH="1">
            <a:off x="8616280" y="3223999"/>
            <a:ext cx="720080" cy="97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3257863" y="1656386"/>
            <a:ext cx="547260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 b="0">
                <a:latin typeface="Arial Rounded MT Bold" pitchFamily="34" charset="0"/>
              </a:rPr>
              <a:t>Pioneer implementations of helioscope concept: </a:t>
            </a:r>
          </a:p>
          <a:p>
            <a:pPr lvl="1" eaLnBrk="1" hangingPunct="1">
              <a:defRPr/>
            </a:pPr>
            <a:r>
              <a:rPr lang="en-US" sz="1200" b="0">
                <a:latin typeface="Arial Rounded MT Bold" pitchFamily="34" charset="0"/>
              </a:rPr>
              <a:t>Brookhaven (just few hours of data) [Lazarus et at. PRL 69 (92)]</a:t>
            </a:r>
          </a:p>
          <a:p>
            <a:pPr lvl="1" eaLnBrk="1" hangingPunct="1">
              <a:defRPr/>
            </a:pPr>
            <a:r>
              <a:rPr lang="en-US" sz="1200" b="0">
                <a:latin typeface="Arial Rounded MT Bold" pitchFamily="34" charset="0"/>
              </a:rPr>
              <a:t>TOKYO Helioscope (SUMICO): 2.3 m long 4 T magnet </a:t>
            </a:r>
          </a:p>
          <a:p>
            <a:pPr lvl="1" eaLnBrk="1" hangingPunct="1">
              <a:defRPr/>
            </a:pPr>
            <a:endParaRPr lang="en-US" sz="1200" b="0">
              <a:latin typeface="Arial Rounded MT Bold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1200" b="0">
                <a:latin typeface="Arial Rounded MT Bold" pitchFamily="34" charset="0"/>
              </a:rPr>
              <a:t>Current state-of-the-art: CERN Axion Solar Telescope (</a:t>
            </a:r>
            <a:r>
              <a:rPr lang="en-US" sz="1200" b="0">
                <a:solidFill>
                  <a:srgbClr val="FF0000"/>
                </a:solidFill>
                <a:latin typeface="Arial Rounded MT Bold" pitchFamily="34" charset="0"/>
              </a:rPr>
              <a:t>CAST</a:t>
            </a:r>
            <a:r>
              <a:rPr lang="en-US" sz="1200" b="0">
                <a:latin typeface="Arial Rounded MT Bold" pitchFamily="34" charset="0"/>
              </a:rPr>
              <a:t>) </a:t>
            </a:r>
            <a:endParaRPr lang="en-US" sz="2000" b="0">
              <a:latin typeface="Arial Rounded MT Bold" pitchFamily="34" charset="0"/>
            </a:endParaRPr>
          </a:p>
        </p:txBody>
      </p:sp>
      <p:sp>
        <p:nvSpPr>
          <p:cNvPr id="20" name="Marcador de fecha 2">
            <a:extLst>
              <a:ext uri="{FF2B5EF4-FFF2-40B4-BE49-F238E27FC236}">
                <a16:creationId xmlns:a16="http://schemas.microsoft.com/office/drawing/2014/main" id="{7099D4F6-D488-F24D-9F39-09D12E62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21" name="Marcador de pie de página 3">
            <a:extLst>
              <a:ext uri="{FF2B5EF4-FFF2-40B4-BE49-F238E27FC236}">
                <a16:creationId xmlns:a16="http://schemas.microsoft.com/office/drawing/2014/main" id="{1BBB3B30-E4A0-6248-80E2-843D585E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1F14A3C0-6AF8-CD45-81D8-BA3DBE3E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583832" y="3223999"/>
            <a:ext cx="792088" cy="421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9552384" y="3223999"/>
            <a:ext cx="792088" cy="421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16 Conector recto de flecha"/>
          <p:cNvCxnSpPr>
            <a:cxnSpLocks/>
          </p:cNvCxnSpPr>
          <p:nvPr/>
        </p:nvCxnSpPr>
        <p:spPr>
          <a:xfrm>
            <a:off x="9480376" y="3223999"/>
            <a:ext cx="383704" cy="781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8904312" y="2269892"/>
            <a:ext cx="239992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eaLnBrk="1" hangingPunct="1">
              <a:defRPr sz="1200" b="0">
                <a:latin typeface="Arial Rounded MT Bold" pitchFamily="34" charset="0"/>
              </a:defRPr>
            </a:lvl1pPr>
            <a:lvl2pPr lvl="1" eaLnBrk="1" hangingPunct="1">
              <a:defRPr sz="1200" b="0">
                <a:latin typeface="Arial Rounded MT Bold" pitchFamily="34" charset="0"/>
              </a:defRPr>
            </a:lvl2pPr>
          </a:lstStyle>
          <a:p>
            <a:r>
              <a:rPr lang="fr-FR" sz="1400"/>
              <a:t>X-ray </a:t>
            </a:r>
            <a:r>
              <a:rPr lang="fr-FR" sz="1400" err="1"/>
              <a:t>Focussing</a:t>
            </a:r>
            <a:r>
              <a:rPr lang="fr-FR" sz="1400"/>
              <a:t> &amp; </a:t>
            </a:r>
          </a:p>
          <a:p>
            <a:r>
              <a:rPr lang="fr-FR" sz="1400" err="1"/>
              <a:t>low</a:t>
            </a:r>
            <a:r>
              <a:rPr lang="fr-FR" sz="1400"/>
              <a:t>-background</a:t>
            </a:r>
          </a:p>
          <a:p>
            <a:r>
              <a:rPr lang="fr-FR" sz="1400" err="1"/>
              <a:t>Later</a:t>
            </a:r>
            <a:r>
              <a:rPr lang="fr-FR" sz="1400"/>
              <a:t> innovations by CAST</a:t>
            </a:r>
          </a:p>
        </p:txBody>
      </p:sp>
    </p:spTree>
    <p:extLst>
      <p:ext uri="{BB962C8B-B14F-4D97-AF65-F5344CB8AC3E}">
        <p14:creationId xmlns:p14="http://schemas.microsoft.com/office/powerpoint/2010/main" val="121705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noProof="0" dirty="0">
                <a:latin typeface="Arial Rounded MT Bold" pitchFamily="34" charset="0"/>
              </a:rPr>
              <a:t>CAST experiment @ CERN</a:t>
            </a:r>
          </a:p>
        </p:txBody>
      </p:sp>
      <p:sp>
        <p:nvSpPr>
          <p:cNvPr id="286727" name="Rectangle 7"/>
          <p:cNvSpPr>
            <a:spLocks noGrp="1" noChangeArrowheads="1"/>
          </p:cNvSpPr>
          <p:nvPr>
            <p:ph idx="1"/>
          </p:nvPr>
        </p:nvSpPr>
        <p:spPr>
          <a:xfrm>
            <a:off x="388620" y="1028700"/>
            <a:ext cx="6427460" cy="1567086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noProof="0" dirty="0">
                <a:latin typeface="Arial Rounded MT Bold" pitchFamily="34" charset="0"/>
                <a:ea typeface="+mj-ea"/>
                <a:cs typeface="+mj-cs"/>
              </a:rPr>
              <a:t>Decommissioned LHC test magnet (L=10m, B=9 T)</a:t>
            </a:r>
          </a:p>
          <a:p>
            <a:pPr eaLnBrk="1" hangingPunct="1">
              <a:defRPr/>
            </a:pPr>
            <a:r>
              <a:rPr lang="en-US" sz="1800" noProof="0" dirty="0">
                <a:latin typeface="Arial Rounded MT Bold" pitchFamily="34" charset="0"/>
                <a:ea typeface="+mj-ea"/>
                <a:cs typeface="+mj-cs"/>
              </a:rPr>
              <a:t>Moving platform ±8°V ±40°H (to allow up to 50 days / year of alignment)</a:t>
            </a:r>
          </a:p>
          <a:p>
            <a:pPr eaLnBrk="1" hangingPunct="1">
              <a:defRPr/>
            </a:pPr>
            <a:r>
              <a:rPr lang="en-US" sz="1800" noProof="0" dirty="0">
                <a:latin typeface="Arial Rounded MT Bold" pitchFamily="34" charset="0"/>
                <a:ea typeface="+mj-ea"/>
                <a:cs typeface="+mj-cs"/>
              </a:rPr>
              <a:t>4 magnet bores to look for X rays </a:t>
            </a:r>
          </a:p>
          <a:p>
            <a:pPr eaLnBrk="1" hangingPunct="1">
              <a:defRPr/>
            </a:pPr>
            <a:endParaRPr lang="en-US" sz="1800" noProof="0" dirty="0"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17" name="Picture 3" descr="EMagnet4"/>
          <p:cNvPicPr>
            <a:picLocks noChangeAspect="1" noChangeArrowheads="1"/>
          </p:cNvPicPr>
          <p:nvPr/>
        </p:nvPicPr>
        <p:blipFill>
          <a:blip r:embed="rId2" cstate="print"/>
          <a:srcRect l="3244" r="2438"/>
          <a:stretch>
            <a:fillRect/>
          </a:stretch>
        </p:blipFill>
        <p:spPr bwMode="auto">
          <a:xfrm>
            <a:off x="1703512" y="2371722"/>
            <a:ext cx="8424936" cy="3928712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" name="AutoShape 4"/>
          <p:cNvSpPr>
            <a:spLocks/>
          </p:cNvSpPr>
          <p:nvPr/>
        </p:nvSpPr>
        <p:spPr bwMode="auto">
          <a:xfrm>
            <a:off x="6132658" y="3055307"/>
            <a:ext cx="902612" cy="449339"/>
          </a:xfrm>
          <a:prstGeom prst="borderCallout2">
            <a:avLst>
              <a:gd name="adj1" fmla="val 18750"/>
              <a:gd name="adj2" fmla="val -7079"/>
              <a:gd name="adj3" fmla="val 18750"/>
              <a:gd name="adj4" fmla="val -30532"/>
              <a:gd name="adj5" fmla="val 97917"/>
              <a:gd name="adj6" fmla="val -55014"/>
            </a:avLst>
          </a:prstGeom>
          <a:solidFill>
            <a:srgbClr val="FFCC00"/>
          </a:solidFill>
          <a:ln w="190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050" b="0">
                <a:solidFill>
                  <a:srgbClr val="000000"/>
                </a:solidFill>
                <a:latin typeface="Arial Rounded MT Bold" pitchFamily="34" charset="0"/>
              </a:rPr>
              <a:t>LHC test magnet</a:t>
            </a:r>
          </a:p>
        </p:txBody>
      </p:sp>
      <p:sp>
        <p:nvSpPr>
          <p:cNvPr id="27" name="AutoShape 4"/>
          <p:cNvSpPr>
            <a:spLocks/>
          </p:cNvSpPr>
          <p:nvPr/>
        </p:nvSpPr>
        <p:spPr bwMode="auto">
          <a:xfrm>
            <a:off x="1908210" y="2636912"/>
            <a:ext cx="1368152" cy="360040"/>
          </a:xfrm>
          <a:prstGeom prst="borderCallout2">
            <a:avLst>
              <a:gd name="adj1" fmla="val 114740"/>
              <a:gd name="adj2" fmla="val 45485"/>
              <a:gd name="adj3" fmla="val 204970"/>
              <a:gd name="adj4" fmla="val 46882"/>
              <a:gd name="adj5" fmla="val 431334"/>
              <a:gd name="adj6" fmla="val 85856"/>
            </a:avLst>
          </a:prstGeom>
          <a:solidFill>
            <a:srgbClr val="FFCC00"/>
          </a:solidFill>
          <a:ln w="190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050" b="0">
                <a:solidFill>
                  <a:srgbClr val="000000"/>
                </a:solidFill>
                <a:latin typeface="Arial Rounded MT Bold" pitchFamily="34" charset="0"/>
              </a:rPr>
              <a:t>Moving platform ±8°V ±40°H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456" y="4818223"/>
            <a:ext cx="1892622" cy="1096360"/>
          </a:xfrm>
          <a:prstGeom prst="rect">
            <a:avLst/>
          </a:prstGeom>
        </p:spPr>
      </p:pic>
      <p:sp>
        <p:nvSpPr>
          <p:cNvPr id="25" name="AutoShape 5"/>
          <p:cNvSpPr>
            <a:spLocks/>
          </p:cNvSpPr>
          <p:nvPr/>
        </p:nvSpPr>
        <p:spPr bwMode="auto">
          <a:xfrm>
            <a:off x="2720906" y="5012356"/>
            <a:ext cx="1070838" cy="530774"/>
          </a:xfrm>
          <a:prstGeom prst="borderCallout2">
            <a:avLst>
              <a:gd name="adj1" fmla="val 31718"/>
              <a:gd name="adj2" fmla="val -7079"/>
              <a:gd name="adj3" fmla="val 31718"/>
              <a:gd name="adj4" fmla="val -26403"/>
              <a:gd name="adj5" fmla="val -244048"/>
              <a:gd name="adj6" fmla="val -71212"/>
            </a:avLst>
          </a:prstGeom>
          <a:solidFill>
            <a:srgbClr val="FFCC00"/>
          </a:solidFill>
          <a:ln w="190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000" b="0">
                <a:solidFill>
                  <a:srgbClr val="000000"/>
                </a:solidFill>
                <a:latin typeface="Arial Rounded MT Bold" pitchFamily="34" charset="0"/>
              </a:rPr>
              <a:t>2 low background Micromegas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404" t="13659" r="29562" b="7994"/>
          <a:stretch/>
        </p:blipFill>
        <p:spPr bwMode="auto">
          <a:xfrm>
            <a:off x="9636627" y="4608563"/>
            <a:ext cx="1283909" cy="2097051"/>
          </a:xfrm>
          <a:prstGeom prst="rect">
            <a:avLst/>
          </a:prstGeom>
          <a:noFill/>
          <a:ln w="38100" cap="flat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" name="AutoShape 6"/>
          <p:cNvSpPr>
            <a:spLocks/>
          </p:cNvSpPr>
          <p:nvPr/>
        </p:nvSpPr>
        <p:spPr bwMode="auto">
          <a:xfrm>
            <a:off x="8112224" y="5124241"/>
            <a:ext cx="1512168" cy="504056"/>
          </a:xfrm>
          <a:prstGeom prst="borderCallout2">
            <a:avLst>
              <a:gd name="adj1" fmla="val -10392"/>
              <a:gd name="adj2" fmla="val 57861"/>
              <a:gd name="adj3" fmla="val -66250"/>
              <a:gd name="adj4" fmla="val 66765"/>
              <a:gd name="adj5" fmla="val -177326"/>
              <a:gd name="adj6" fmla="val 80787"/>
            </a:avLst>
          </a:prstGeom>
          <a:solidFill>
            <a:srgbClr val="FFCC00"/>
          </a:solidFill>
          <a:ln w="190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000" b="0">
                <a:solidFill>
                  <a:srgbClr val="000000"/>
                </a:solidFill>
                <a:latin typeface="Arial Rounded MT Bold" pitchFamily="34" charset="0"/>
              </a:rPr>
              <a:t>1 </a:t>
            </a:r>
            <a:r>
              <a:rPr lang="en-GB" sz="1000" b="0" err="1">
                <a:solidFill>
                  <a:srgbClr val="000000"/>
                </a:solidFill>
                <a:latin typeface="Arial Rounded MT Bold" pitchFamily="34" charset="0"/>
              </a:rPr>
              <a:t>Micromegas</a:t>
            </a:r>
            <a:r>
              <a:rPr lang="en-GB" sz="1000" b="0">
                <a:solidFill>
                  <a:srgbClr val="000000"/>
                </a:solidFill>
                <a:latin typeface="Arial Rounded MT Bold" pitchFamily="34" charset="0"/>
              </a:rPr>
              <a:t> + XRT</a:t>
            </a:r>
          </a:p>
          <a:p>
            <a:pPr algn="ctr"/>
            <a:r>
              <a:rPr lang="en-GB" sz="1000" b="0">
                <a:solidFill>
                  <a:srgbClr val="000000"/>
                </a:solidFill>
                <a:latin typeface="Arial Rounded MT Bold" pitchFamily="34" charset="0"/>
              </a:rPr>
              <a:t>1 Ingrid + XRT</a:t>
            </a: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6744072" y="1052736"/>
            <a:ext cx="4472880" cy="15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800" b="0">
                <a:latin typeface="Arial Rounded MT Bold" pitchFamily="34" charset="0"/>
                <a:ea typeface="+mj-ea"/>
                <a:cs typeface="+mj-cs"/>
              </a:rPr>
              <a:t>3 X rays detector prototypes used.</a:t>
            </a:r>
          </a:p>
          <a:p>
            <a:pPr eaLnBrk="1" hangingPunct="1">
              <a:defRPr/>
            </a:pPr>
            <a:r>
              <a:rPr lang="en-US" sz="1800" b="0">
                <a:latin typeface="Arial Rounded MT Bold" pitchFamily="34" charset="0"/>
                <a:ea typeface="+mj-ea"/>
                <a:cs typeface="+mj-cs"/>
              </a:rPr>
              <a:t>X ray Focusing System to increase signal/noise ratio.</a:t>
            </a:r>
          </a:p>
          <a:p>
            <a:pPr eaLnBrk="1" hangingPunct="1">
              <a:defRPr/>
            </a:pPr>
            <a:endParaRPr lang="en-US" sz="1800" b="0"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sp>
        <p:nvSpPr>
          <p:cNvPr id="16" name="15 CuadroTexto">
            <a:extLst>
              <a:ext uri="{FF2B5EF4-FFF2-40B4-BE49-F238E27FC236}">
                <a16:creationId xmlns:a16="http://schemas.microsoft.com/office/drawing/2014/main" id="{6D768480-1ED3-574D-8D2A-68B9F9D5B06D}"/>
              </a:ext>
            </a:extLst>
          </p:cNvPr>
          <p:cNvSpPr txBox="1"/>
          <p:nvPr/>
        </p:nvSpPr>
        <p:spPr>
          <a:xfrm>
            <a:off x="7162353" y="2445149"/>
            <a:ext cx="2778605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b="0">
                <a:latin typeface="Arial Rounded MT Bold" pitchFamily="34" charset="0"/>
              </a:rPr>
              <a:t>CAST: last </a:t>
            </a:r>
            <a:r>
              <a:rPr lang="fr-FR" sz="1100" b="0" err="1">
                <a:latin typeface="Arial Rounded MT Bold" pitchFamily="34" charset="0"/>
              </a:rPr>
              <a:t>solar</a:t>
            </a:r>
            <a:r>
              <a:rPr lang="fr-FR" sz="1100" b="0">
                <a:latin typeface="Arial Rounded MT Bold" pitchFamily="34" charset="0"/>
              </a:rPr>
              <a:t> </a:t>
            </a:r>
            <a:r>
              <a:rPr lang="fr-FR" sz="1100" b="0" err="1">
                <a:latin typeface="Arial Rounded MT Bold" pitchFamily="34" charset="0"/>
              </a:rPr>
              <a:t>axion</a:t>
            </a:r>
            <a:r>
              <a:rPr lang="fr-FR" sz="1100" b="0">
                <a:latin typeface="Arial Rounded MT Bold" pitchFamily="34" charset="0"/>
              </a:rPr>
              <a:t> configuration</a:t>
            </a:r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1596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9489" y="1136483"/>
            <a:ext cx="3910902" cy="16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294087"/>
            <a:ext cx="4428091" cy="42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Latest CAST limit (2017)</a:t>
            </a:r>
            <a:endParaRPr lang="en-US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4706973" y="5536989"/>
            <a:ext cx="2397139" cy="540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1805756"/>
            <a:ext cx="3373562" cy="45035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9" name="Line 6"/>
          <p:cNvSpPr>
            <a:spLocks noChangeShapeType="1"/>
          </p:cNvSpPr>
          <p:nvPr/>
        </p:nvSpPr>
        <p:spPr bwMode="auto">
          <a:xfrm rot="10800000" flipH="1" flipV="1">
            <a:off x="6096001" y="2459956"/>
            <a:ext cx="864096" cy="1041052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6960096" y="3140968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 flipV="1">
            <a:off x="5303913" y="4620196"/>
            <a:ext cx="1728192" cy="392980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7032104" y="4797152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4295800" y="1268760"/>
            <a:ext cx="3672408" cy="792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20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Enabled by the </a:t>
            </a:r>
          </a:p>
          <a:p>
            <a:pPr algn="ctr"/>
            <a:r>
              <a:rPr lang="en-US" sz="20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IAXO pathfinder system</a:t>
            </a:r>
            <a:endParaRPr lang="en-US" sz="20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7616" y="2390923"/>
            <a:ext cx="3724275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DAE69D3-3FB5-EB4B-AF81-DEA289B24D0F}"/>
              </a:ext>
            </a:extLst>
          </p:cNvPr>
          <p:cNvSpPr>
            <a:spLocks/>
          </p:cNvSpPr>
          <p:nvPr/>
        </p:nvSpPr>
        <p:spPr bwMode="auto">
          <a:xfrm>
            <a:off x="551382" y="1807866"/>
            <a:ext cx="3337052" cy="6693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136525"/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Detector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JCAP12 (2015) </a:t>
            </a:r>
          </a:p>
          <a:p>
            <a:pPr marL="136525"/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Physics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Nature Physics 13 (2017) 584-590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61E0C99-239D-E445-9EEB-3B15D4136F01}"/>
              </a:ext>
            </a:extLst>
          </p:cNvPr>
          <p:cNvGrpSpPr/>
          <p:nvPr/>
        </p:nvGrpSpPr>
        <p:grpSpPr>
          <a:xfrm>
            <a:off x="281593" y="2649328"/>
            <a:ext cx="4141096" cy="2082357"/>
            <a:chOff x="226712" y="3933056"/>
            <a:chExt cx="4933184" cy="2480660"/>
          </a:xfrm>
        </p:grpSpPr>
        <p:sp>
          <p:nvSpPr>
            <p:cNvPr id="3" name="Flecha derecha 2"/>
            <p:cNvSpPr/>
            <p:nvPr/>
          </p:nvSpPr>
          <p:spPr>
            <a:xfrm rot="20203879">
              <a:off x="4160650" y="5691565"/>
              <a:ext cx="592173" cy="36004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4" name="Picture 15">
              <a:extLst>
                <a:ext uri="{FF2B5EF4-FFF2-40B4-BE49-F238E27FC236}">
                  <a16:creationId xmlns:a16="http://schemas.microsoft.com/office/drawing/2014/main" id="{E2195A06-43E4-5848-9E39-52D1C34F5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33942"/>
            <a:stretch>
              <a:fillRect/>
            </a:stretch>
          </p:blipFill>
          <p:spPr bwMode="auto">
            <a:xfrm>
              <a:off x="226712" y="3933056"/>
              <a:ext cx="4933184" cy="248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ED33E64C-21C1-E840-87C9-EDC49B129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65917"/>
            <a:stretch>
              <a:fillRect/>
            </a:stretch>
          </p:blipFill>
          <p:spPr bwMode="auto">
            <a:xfrm>
              <a:off x="2614548" y="3933056"/>
              <a:ext cx="2545348" cy="248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Line 6">
              <a:extLst>
                <a:ext uri="{FF2B5EF4-FFF2-40B4-BE49-F238E27FC236}">
                  <a16:creationId xmlns:a16="http://schemas.microsoft.com/office/drawing/2014/main" id="{B90D3919-2C36-2147-A7C9-C5A466D505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8832" y="4689230"/>
              <a:ext cx="504057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s-ES" sz="1400" b="0">
                <a:latin typeface="Arial Rounded MT Bold" pitchFamily="34" charset="0"/>
              </a:endParaRPr>
            </a:p>
          </p:txBody>
        </p:sp>
        <p:sp>
          <p:nvSpPr>
            <p:cNvPr id="27" name="21 Rectángulo">
              <a:extLst>
                <a:ext uri="{FF2B5EF4-FFF2-40B4-BE49-F238E27FC236}">
                  <a16:creationId xmlns:a16="http://schemas.microsoft.com/office/drawing/2014/main" id="{FB6732FF-9434-4D48-ABAD-35BA7AF70890}"/>
                </a:ext>
              </a:extLst>
            </p:cNvPr>
            <p:cNvSpPr/>
            <p:nvPr/>
          </p:nvSpPr>
          <p:spPr>
            <a:xfrm>
              <a:off x="1328832" y="4401199"/>
              <a:ext cx="638195" cy="3024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0" dirty="0">
                  <a:latin typeface="Arial Rounded MT Bold" pitchFamily="34" charset="0"/>
                </a:rPr>
                <a:t>5 mm</a:t>
              </a:r>
              <a:endParaRPr lang="es-ES" sz="1000" b="0" dirty="0">
                <a:latin typeface="Arial Rounded MT Bold" pitchFamily="34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FB3DE870-487B-7C4C-A582-0366E93EA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4" y="5643064"/>
              <a:ext cx="1838375" cy="32339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  <a:latin typeface="Arial Rounded MT Bold" pitchFamily="34" charset="0"/>
                  <a:ea typeface="Arial Bold" charset="0"/>
                  <a:cs typeface="Arial Bold" charset="0"/>
                </a:rPr>
                <a:t>Calibration data</a:t>
              </a:r>
              <a:endParaRPr lang="en-US" sz="1400" b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0B61C57F-7EB3-5D4F-8A13-75415C5B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656" y="5643064"/>
              <a:ext cx="1566192" cy="32339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  <a:latin typeface="Arial Rounded MT Bold" pitchFamily="34" charset="0"/>
                  <a:ea typeface="Arial Bold" charset="0"/>
                  <a:cs typeface="Arial Bold" charset="0"/>
                </a:rPr>
                <a:t>“axion” data</a:t>
              </a:r>
              <a:endParaRPr lang="en-US" sz="1400" b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31" name="33 CuadroTexto">
            <a:extLst>
              <a:ext uri="{FF2B5EF4-FFF2-40B4-BE49-F238E27FC236}">
                <a16:creationId xmlns:a16="http://schemas.microsoft.com/office/drawing/2014/main" id="{6894FBE2-4AF1-4B43-A636-99AE5311D6C7}"/>
              </a:ext>
            </a:extLst>
          </p:cNvPr>
          <p:cNvSpPr txBox="1"/>
          <p:nvPr/>
        </p:nvSpPr>
        <p:spPr>
          <a:xfrm>
            <a:off x="695211" y="5102808"/>
            <a:ext cx="3572073" cy="10643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Best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SNR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of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any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previous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detector</a:t>
            </a: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290 tracking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hour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acquired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(6.5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months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operation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) </a:t>
            </a: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3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observed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(1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expected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9CBF9D7F-2FF4-EED2-1FE7-DA8C19586084}"/>
              </a:ext>
            </a:extLst>
          </p:cNvPr>
          <p:cNvSpPr/>
          <p:nvPr/>
        </p:nvSpPr>
        <p:spPr>
          <a:xfrm>
            <a:off x="2639616" y="625549"/>
            <a:ext cx="1913613" cy="485839"/>
          </a:xfrm>
          <a:custGeom>
            <a:avLst/>
            <a:gdLst>
              <a:gd name="connsiteX0" fmla="*/ 0 w 1913613"/>
              <a:gd name="connsiteY0" fmla="*/ 188843 h 191162"/>
              <a:gd name="connsiteX1" fmla="*/ 109330 w 1913613"/>
              <a:gd name="connsiteY1" fmla="*/ 159026 h 191162"/>
              <a:gd name="connsiteX2" fmla="*/ 188844 w 1913613"/>
              <a:gd name="connsiteY2" fmla="*/ 119269 h 191162"/>
              <a:gd name="connsiteX3" fmla="*/ 337930 w 1913613"/>
              <a:gd name="connsiteY3" fmla="*/ 29817 h 191162"/>
              <a:gd name="connsiteX4" fmla="*/ 288235 w 1913613"/>
              <a:gd name="connsiteY4" fmla="*/ 99391 h 191162"/>
              <a:gd name="connsiteX5" fmla="*/ 238539 w 1913613"/>
              <a:gd name="connsiteY5" fmla="*/ 149087 h 191162"/>
              <a:gd name="connsiteX6" fmla="*/ 208722 w 1913613"/>
              <a:gd name="connsiteY6" fmla="*/ 188843 h 191162"/>
              <a:gd name="connsiteX7" fmla="*/ 288235 w 1913613"/>
              <a:gd name="connsiteY7" fmla="*/ 149087 h 191162"/>
              <a:gd name="connsiteX8" fmla="*/ 437322 w 1913613"/>
              <a:gd name="connsiteY8" fmla="*/ 49696 h 191162"/>
              <a:gd name="connsiteX9" fmla="*/ 417444 w 1913613"/>
              <a:gd name="connsiteY9" fmla="*/ 109330 h 191162"/>
              <a:gd name="connsiteX10" fmla="*/ 377687 w 1913613"/>
              <a:gd name="connsiteY10" fmla="*/ 168965 h 191162"/>
              <a:gd name="connsiteX11" fmla="*/ 447261 w 1913613"/>
              <a:gd name="connsiteY11" fmla="*/ 129209 h 191162"/>
              <a:gd name="connsiteX12" fmla="*/ 626165 w 1913613"/>
              <a:gd name="connsiteY12" fmla="*/ 79513 h 191162"/>
              <a:gd name="connsiteX13" fmla="*/ 675861 w 1913613"/>
              <a:gd name="connsiteY13" fmla="*/ 89452 h 191162"/>
              <a:gd name="connsiteX14" fmla="*/ 695739 w 1913613"/>
              <a:gd name="connsiteY14" fmla="*/ 99391 h 191162"/>
              <a:gd name="connsiteX15" fmla="*/ 685800 w 1913613"/>
              <a:gd name="connsiteY15" fmla="*/ 129209 h 191162"/>
              <a:gd name="connsiteX16" fmla="*/ 705678 w 1913613"/>
              <a:gd name="connsiteY16" fmla="*/ 109330 h 191162"/>
              <a:gd name="connsiteX17" fmla="*/ 765313 w 1913613"/>
              <a:gd name="connsiteY17" fmla="*/ 79513 h 191162"/>
              <a:gd name="connsiteX18" fmla="*/ 755374 w 1913613"/>
              <a:gd name="connsiteY18" fmla="*/ 159026 h 191162"/>
              <a:gd name="connsiteX19" fmla="*/ 745435 w 1913613"/>
              <a:gd name="connsiteY19" fmla="*/ 188843 h 191162"/>
              <a:gd name="connsiteX20" fmla="*/ 775252 w 1913613"/>
              <a:gd name="connsiteY20" fmla="*/ 178904 h 191162"/>
              <a:gd name="connsiteX21" fmla="*/ 834887 w 1913613"/>
              <a:gd name="connsiteY21" fmla="*/ 139148 h 191162"/>
              <a:gd name="connsiteX22" fmla="*/ 934278 w 1913613"/>
              <a:gd name="connsiteY22" fmla="*/ 99391 h 191162"/>
              <a:gd name="connsiteX23" fmla="*/ 1073426 w 1913613"/>
              <a:gd name="connsiteY23" fmla="*/ 59635 h 191162"/>
              <a:gd name="connsiteX24" fmla="*/ 1053548 w 1913613"/>
              <a:gd name="connsiteY24" fmla="*/ 109330 h 191162"/>
              <a:gd name="connsiteX25" fmla="*/ 1043609 w 1913613"/>
              <a:gd name="connsiteY25" fmla="*/ 139148 h 191162"/>
              <a:gd name="connsiteX26" fmla="*/ 1093304 w 1913613"/>
              <a:gd name="connsiteY26" fmla="*/ 99391 h 191162"/>
              <a:gd name="connsiteX27" fmla="*/ 1162878 w 1913613"/>
              <a:gd name="connsiteY27" fmla="*/ 59635 h 191162"/>
              <a:gd name="connsiteX28" fmla="*/ 1232452 w 1913613"/>
              <a:gd name="connsiteY28" fmla="*/ 39756 h 191162"/>
              <a:gd name="connsiteX29" fmla="*/ 1262270 w 1913613"/>
              <a:gd name="connsiteY29" fmla="*/ 29817 h 191162"/>
              <a:gd name="connsiteX30" fmla="*/ 1232452 w 1913613"/>
              <a:gd name="connsiteY30" fmla="*/ 109330 h 191162"/>
              <a:gd name="connsiteX31" fmla="*/ 1222513 w 1913613"/>
              <a:gd name="connsiteY31" fmla="*/ 139148 h 191162"/>
              <a:gd name="connsiteX32" fmla="*/ 1252330 w 1913613"/>
              <a:gd name="connsiteY32" fmla="*/ 119269 h 191162"/>
              <a:gd name="connsiteX33" fmla="*/ 1292087 w 1913613"/>
              <a:gd name="connsiteY33" fmla="*/ 89452 h 191162"/>
              <a:gd name="connsiteX34" fmla="*/ 1500809 w 1913613"/>
              <a:gd name="connsiteY34" fmla="*/ 0 h 191162"/>
              <a:gd name="connsiteX35" fmla="*/ 1520687 w 1913613"/>
              <a:gd name="connsiteY35" fmla="*/ 49696 h 191162"/>
              <a:gd name="connsiteX36" fmla="*/ 1530626 w 1913613"/>
              <a:gd name="connsiteY36" fmla="*/ 119269 h 191162"/>
              <a:gd name="connsiteX37" fmla="*/ 1659835 w 1913613"/>
              <a:gd name="connsiteY37" fmla="*/ 49696 h 191162"/>
              <a:gd name="connsiteX38" fmla="*/ 1779104 w 1913613"/>
              <a:gd name="connsiteY38" fmla="*/ 9939 h 191162"/>
              <a:gd name="connsiteX39" fmla="*/ 1858617 w 1913613"/>
              <a:gd name="connsiteY39" fmla="*/ 0 h 191162"/>
              <a:gd name="connsiteX40" fmla="*/ 1848678 w 1913613"/>
              <a:gd name="connsiteY40" fmla="*/ 79513 h 191162"/>
              <a:gd name="connsiteX41" fmla="*/ 1828800 w 1913613"/>
              <a:gd name="connsiteY41" fmla="*/ 109330 h 191162"/>
              <a:gd name="connsiteX42" fmla="*/ 1878496 w 1913613"/>
              <a:gd name="connsiteY42" fmla="*/ 79513 h 191162"/>
              <a:gd name="connsiteX43" fmla="*/ 1908313 w 1913613"/>
              <a:gd name="connsiteY43" fmla="*/ 59635 h 191162"/>
              <a:gd name="connsiteX44" fmla="*/ 1908313 w 1913613"/>
              <a:gd name="connsiteY44" fmla="*/ 119269 h 19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913613" h="191162">
                <a:moveTo>
                  <a:pt x="0" y="188843"/>
                </a:moveTo>
                <a:cubicBezTo>
                  <a:pt x="36443" y="178904"/>
                  <a:pt x="73885" y="172085"/>
                  <a:pt x="109330" y="159026"/>
                </a:cubicBezTo>
                <a:cubicBezTo>
                  <a:pt x="137136" y="148782"/>
                  <a:pt x="162879" y="133550"/>
                  <a:pt x="188844" y="119269"/>
                </a:cubicBezTo>
                <a:cubicBezTo>
                  <a:pt x="281420" y="68353"/>
                  <a:pt x="279423" y="68823"/>
                  <a:pt x="337930" y="29817"/>
                </a:cubicBezTo>
                <a:cubicBezTo>
                  <a:pt x="323679" y="51195"/>
                  <a:pt x="304675" y="80896"/>
                  <a:pt x="288235" y="99391"/>
                </a:cubicBezTo>
                <a:cubicBezTo>
                  <a:pt x="272671" y="116900"/>
                  <a:pt x="254103" y="131578"/>
                  <a:pt x="238539" y="149087"/>
                </a:cubicBezTo>
                <a:cubicBezTo>
                  <a:pt x="227534" y="161468"/>
                  <a:pt x="192157" y="188843"/>
                  <a:pt x="208722" y="188843"/>
                </a:cubicBezTo>
                <a:cubicBezTo>
                  <a:pt x="238355" y="188843"/>
                  <a:pt x="262923" y="164494"/>
                  <a:pt x="288235" y="149087"/>
                </a:cubicBezTo>
                <a:cubicBezTo>
                  <a:pt x="339254" y="118032"/>
                  <a:pt x="437322" y="49696"/>
                  <a:pt x="437322" y="49696"/>
                </a:cubicBezTo>
                <a:cubicBezTo>
                  <a:pt x="430696" y="69574"/>
                  <a:pt x="426815" y="90589"/>
                  <a:pt x="417444" y="109330"/>
                </a:cubicBezTo>
                <a:cubicBezTo>
                  <a:pt x="406760" y="130699"/>
                  <a:pt x="356944" y="180818"/>
                  <a:pt x="377687" y="168965"/>
                </a:cubicBezTo>
                <a:cubicBezTo>
                  <a:pt x="400878" y="155713"/>
                  <a:pt x="422790" y="139915"/>
                  <a:pt x="447261" y="129209"/>
                </a:cubicBezTo>
                <a:cubicBezTo>
                  <a:pt x="508390" y="102465"/>
                  <a:pt x="561716" y="93835"/>
                  <a:pt x="626165" y="79513"/>
                </a:cubicBezTo>
                <a:cubicBezTo>
                  <a:pt x="642730" y="82826"/>
                  <a:pt x="663915" y="77507"/>
                  <a:pt x="675861" y="89452"/>
                </a:cubicBezTo>
                <a:cubicBezTo>
                  <a:pt x="695064" y="108655"/>
                  <a:pt x="619671" y="150103"/>
                  <a:pt x="695739" y="99391"/>
                </a:cubicBezTo>
                <a:cubicBezTo>
                  <a:pt x="692426" y="109330"/>
                  <a:pt x="678392" y="121801"/>
                  <a:pt x="685800" y="129209"/>
                </a:cubicBezTo>
                <a:cubicBezTo>
                  <a:pt x="692426" y="135835"/>
                  <a:pt x="698361" y="115184"/>
                  <a:pt x="705678" y="109330"/>
                </a:cubicBezTo>
                <a:cubicBezTo>
                  <a:pt x="733201" y="87311"/>
                  <a:pt x="733822" y="90010"/>
                  <a:pt x="765313" y="79513"/>
                </a:cubicBezTo>
                <a:cubicBezTo>
                  <a:pt x="762000" y="106017"/>
                  <a:pt x="760152" y="132746"/>
                  <a:pt x="755374" y="159026"/>
                </a:cubicBezTo>
                <a:cubicBezTo>
                  <a:pt x="753500" y="169334"/>
                  <a:pt x="738027" y="181435"/>
                  <a:pt x="745435" y="188843"/>
                </a:cubicBezTo>
                <a:cubicBezTo>
                  <a:pt x="752843" y="196251"/>
                  <a:pt x="766094" y="183992"/>
                  <a:pt x="775252" y="178904"/>
                </a:cubicBezTo>
                <a:cubicBezTo>
                  <a:pt x="796136" y="167302"/>
                  <a:pt x="813519" y="149832"/>
                  <a:pt x="834887" y="139148"/>
                </a:cubicBezTo>
                <a:cubicBezTo>
                  <a:pt x="866802" y="123190"/>
                  <a:pt x="900796" y="111727"/>
                  <a:pt x="934278" y="99391"/>
                </a:cubicBezTo>
                <a:cubicBezTo>
                  <a:pt x="1017779" y="68627"/>
                  <a:pt x="1004723" y="73375"/>
                  <a:pt x="1073426" y="59635"/>
                </a:cubicBezTo>
                <a:cubicBezTo>
                  <a:pt x="1066800" y="76200"/>
                  <a:pt x="1059812" y="92625"/>
                  <a:pt x="1053548" y="109330"/>
                </a:cubicBezTo>
                <a:cubicBezTo>
                  <a:pt x="1049869" y="119140"/>
                  <a:pt x="1033445" y="141689"/>
                  <a:pt x="1043609" y="139148"/>
                </a:cubicBezTo>
                <a:cubicBezTo>
                  <a:pt x="1064189" y="134003"/>
                  <a:pt x="1075653" y="111158"/>
                  <a:pt x="1093304" y="99391"/>
                </a:cubicBezTo>
                <a:cubicBezTo>
                  <a:pt x="1115528" y="84575"/>
                  <a:pt x="1138327" y="70157"/>
                  <a:pt x="1162878" y="59635"/>
                </a:cubicBezTo>
                <a:cubicBezTo>
                  <a:pt x="1185047" y="50134"/>
                  <a:pt x="1209350" y="46687"/>
                  <a:pt x="1232452" y="39756"/>
                </a:cubicBezTo>
                <a:cubicBezTo>
                  <a:pt x="1242487" y="36745"/>
                  <a:pt x="1252331" y="33130"/>
                  <a:pt x="1262270" y="29817"/>
                </a:cubicBezTo>
                <a:cubicBezTo>
                  <a:pt x="1243092" y="125702"/>
                  <a:pt x="1266577" y="41080"/>
                  <a:pt x="1232452" y="109330"/>
                </a:cubicBezTo>
                <a:cubicBezTo>
                  <a:pt x="1227767" y="118701"/>
                  <a:pt x="1213142" y="134463"/>
                  <a:pt x="1222513" y="139148"/>
                </a:cubicBezTo>
                <a:cubicBezTo>
                  <a:pt x="1233197" y="144490"/>
                  <a:pt x="1242610" y="126212"/>
                  <a:pt x="1252330" y="119269"/>
                </a:cubicBezTo>
                <a:cubicBezTo>
                  <a:pt x="1265810" y="109641"/>
                  <a:pt x="1277572" y="97435"/>
                  <a:pt x="1292087" y="89452"/>
                </a:cubicBezTo>
                <a:cubicBezTo>
                  <a:pt x="1441348" y="7359"/>
                  <a:pt x="1400089" y="20144"/>
                  <a:pt x="1500809" y="0"/>
                </a:cubicBezTo>
                <a:cubicBezTo>
                  <a:pt x="1507435" y="16565"/>
                  <a:pt x="1518717" y="31964"/>
                  <a:pt x="1520687" y="49696"/>
                </a:cubicBezTo>
                <a:cubicBezTo>
                  <a:pt x="1530100" y="134414"/>
                  <a:pt x="1483715" y="48902"/>
                  <a:pt x="1530626" y="119269"/>
                </a:cubicBezTo>
                <a:cubicBezTo>
                  <a:pt x="1574182" y="93136"/>
                  <a:pt x="1611439" y="69055"/>
                  <a:pt x="1659835" y="49696"/>
                </a:cubicBezTo>
                <a:cubicBezTo>
                  <a:pt x="1698745" y="34132"/>
                  <a:pt x="1738448" y="20103"/>
                  <a:pt x="1779104" y="9939"/>
                </a:cubicBezTo>
                <a:cubicBezTo>
                  <a:pt x="1805017" y="3461"/>
                  <a:pt x="1832113" y="3313"/>
                  <a:pt x="1858617" y="0"/>
                </a:cubicBezTo>
                <a:cubicBezTo>
                  <a:pt x="1871109" y="49964"/>
                  <a:pt x="1875796" y="32057"/>
                  <a:pt x="1848678" y="79513"/>
                </a:cubicBezTo>
                <a:cubicBezTo>
                  <a:pt x="1842751" y="89884"/>
                  <a:pt x="1816855" y="109330"/>
                  <a:pt x="1828800" y="109330"/>
                </a:cubicBezTo>
                <a:cubicBezTo>
                  <a:pt x="1848118" y="109330"/>
                  <a:pt x="1862114" y="89752"/>
                  <a:pt x="1878496" y="79513"/>
                </a:cubicBezTo>
                <a:cubicBezTo>
                  <a:pt x="1888626" y="73182"/>
                  <a:pt x="1901146" y="50079"/>
                  <a:pt x="1908313" y="59635"/>
                </a:cubicBezTo>
                <a:cubicBezTo>
                  <a:pt x="1920240" y="75537"/>
                  <a:pt x="1908313" y="99391"/>
                  <a:pt x="1908313" y="119269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33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noProof="0" dirty="0">
                <a:latin typeface="Arial Rounded MT Bold" pitchFamily="34" charset="0"/>
              </a:rPr>
              <a:t>Why axions?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7408" y="1340768"/>
            <a:ext cx="6264696" cy="4495800"/>
          </a:xfrm>
        </p:spPr>
        <p:txBody>
          <a:bodyPr/>
          <a:lstStyle/>
          <a:p>
            <a:r>
              <a:rPr lang="en-US" sz="1800" noProof="0" dirty="0">
                <a:latin typeface="Arial Rounded MT Bold" pitchFamily="34" charset="0"/>
              </a:rPr>
              <a:t>Most compelling solution to the </a:t>
            </a:r>
            <a:r>
              <a:rPr lang="en-US" sz="1800" b="1" noProof="0" dirty="0">
                <a:solidFill>
                  <a:srgbClr val="FF0000"/>
                </a:solidFill>
                <a:latin typeface="Arial Rounded MT Bold" pitchFamily="34" charset="0"/>
              </a:rPr>
              <a:t>Strong CP problem </a:t>
            </a:r>
            <a:r>
              <a:rPr lang="en-US" sz="1800" noProof="0" dirty="0">
                <a:latin typeface="Arial Rounded MT Bold" pitchFamily="34" charset="0"/>
              </a:rPr>
              <a:t>of the SM</a:t>
            </a:r>
          </a:p>
          <a:p>
            <a:endParaRPr lang="en-US" sz="1800" noProof="0" dirty="0">
              <a:latin typeface="Arial Rounded MT Bold" pitchFamily="34" charset="0"/>
            </a:endParaRPr>
          </a:p>
          <a:p>
            <a:r>
              <a:rPr lang="en-US" sz="1800" noProof="0" dirty="0">
                <a:latin typeface="Arial Rounded MT Bold" pitchFamily="34" charset="0"/>
              </a:rPr>
              <a:t>Axion-like particles (ALPs) </a:t>
            </a:r>
            <a:r>
              <a:rPr lang="en-US" sz="1800" b="1" noProof="0" dirty="0">
                <a:solidFill>
                  <a:srgbClr val="FF0000"/>
                </a:solidFill>
                <a:latin typeface="Arial Rounded MT Bold" pitchFamily="34" charset="0"/>
              </a:rPr>
              <a:t>predicted by many extensions </a:t>
            </a:r>
            <a:r>
              <a:rPr lang="en-US" sz="1800" noProof="0" dirty="0">
                <a:latin typeface="Arial Rounded MT Bold" pitchFamily="34" charset="0"/>
              </a:rPr>
              <a:t>of the SM (e.g. string theory)</a:t>
            </a:r>
          </a:p>
          <a:p>
            <a:r>
              <a:rPr lang="en-US" sz="1800" noProof="0" dirty="0">
                <a:latin typeface="Arial Rounded MT Bold" pitchFamily="34" charset="0"/>
              </a:rPr>
              <a:t>Axions, like WIMPs, may </a:t>
            </a:r>
            <a:r>
              <a:rPr lang="en-US" sz="1800" b="1" noProof="0" dirty="0">
                <a:solidFill>
                  <a:srgbClr val="FF0000"/>
                </a:solidFill>
                <a:latin typeface="Arial Rounded MT Bold" pitchFamily="34" charset="0"/>
              </a:rPr>
              <a:t>solve the DM problem </a:t>
            </a:r>
            <a:r>
              <a:rPr lang="en-US" sz="1800" i="1" noProof="0" dirty="0">
                <a:latin typeface="Arial Rounded MT Bold" pitchFamily="34" charset="0"/>
              </a:rPr>
              <a:t>for free</a:t>
            </a:r>
            <a:r>
              <a:rPr lang="en-US" sz="1800" noProof="0" dirty="0">
                <a:latin typeface="Arial Rounded MT Bold" pitchFamily="34" charset="0"/>
              </a:rPr>
              <a:t>. (i.e. not </a:t>
            </a:r>
            <a:r>
              <a:rPr lang="en-US" sz="1800" i="1" noProof="0" dirty="0">
                <a:latin typeface="Arial Rounded MT Bold" pitchFamily="34" charset="0"/>
              </a:rPr>
              <a:t>ad hoc</a:t>
            </a:r>
            <a:r>
              <a:rPr lang="en-US" sz="1800" noProof="0" dirty="0">
                <a:latin typeface="Arial Rounded MT Bold" pitchFamily="34" charset="0"/>
              </a:rPr>
              <a:t> solution to DM)</a:t>
            </a:r>
          </a:p>
          <a:p>
            <a:r>
              <a:rPr lang="en-US" sz="1800" b="1" noProof="0" dirty="0">
                <a:solidFill>
                  <a:srgbClr val="FF0000"/>
                </a:solidFill>
                <a:latin typeface="Arial Rounded MT Bold" pitchFamily="34" charset="0"/>
              </a:rPr>
              <a:t>Astrophysical hints </a:t>
            </a:r>
            <a:r>
              <a:rPr lang="en-US" sz="1800" noProof="0" dirty="0">
                <a:latin typeface="Arial Rounded MT Bold" pitchFamily="34" charset="0"/>
              </a:rPr>
              <a:t>for axion/ALPs?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Transparency of the Universe to UHE gammas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Stellar anomalous cooling 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 g</a:t>
            </a:r>
            <a:r>
              <a:rPr lang="en-US" sz="1600" baseline="-25000" noProof="0" dirty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baseline="-25000" noProof="0" dirty="0"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 ~ few 10</a:t>
            </a:r>
            <a:r>
              <a:rPr lang="en-US" sz="1600" baseline="30000" noProof="0" dirty="0">
                <a:latin typeface="Arial Rounded MT Bold" pitchFamily="34" charset="0"/>
                <a:sym typeface="Wingdings" pitchFamily="2" charset="2"/>
              </a:rPr>
              <a:t>-11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 GeV</a:t>
            </a:r>
            <a:r>
              <a:rPr lang="en-US" sz="1600" baseline="30000" noProof="0" dirty="0">
                <a:latin typeface="Arial Rounded MT Bold" pitchFamily="34" charset="0"/>
                <a:sym typeface="Wingdings" pitchFamily="2" charset="2"/>
              </a:rPr>
              <a:t>-1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 / m</a:t>
            </a:r>
            <a:r>
              <a:rPr lang="en-US" sz="1600" baseline="-25000" noProof="0" dirty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 ~few </a:t>
            </a:r>
            <a:r>
              <a:rPr lang="en-US" sz="1600" noProof="0" dirty="0" err="1">
                <a:latin typeface="Arial Rounded MT Bold" pitchFamily="34" charset="0"/>
                <a:sym typeface="Wingdings" pitchFamily="2" charset="2"/>
              </a:rPr>
              <a:t>meV</a:t>
            </a:r>
            <a:r>
              <a:rPr lang="en-US" sz="1600" noProof="0" dirty="0">
                <a:latin typeface="Arial Rounded MT Bold" pitchFamily="34" charset="0"/>
                <a:sym typeface="Wingdings" pitchFamily="2" charset="2"/>
              </a:rPr>
              <a:t>  ?</a:t>
            </a:r>
            <a:endParaRPr lang="en-US" sz="1800" noProof="0" dirty="0">
              <a:latin typeface="Arial Rounded MT Bold" pitchFamily="34" charset="0"/>
            </a:endParaRPr>
          </a:p>
          <a:p>
            <a:pPr lvl="1">
              <a:buNone/>
            </a:pPr>
            <a:endParaRPr lang="en-US" sz="1400" noProof="0" dirty="0">
              <a:latin typeface="Arial Rounded MT Bold" pitchFamily="34" charset="0"/>
            </a:endParaRPr>
          </a:p>
          <a:p>
            <a:r>
              <a:rPr lang="en-US" sz="1800" noProof="0" dirty="0">
                <a:latin typeface="Arial Rounded MT Bold" pitchFamily="34" charset="0"/>
              </a:rPr>
              <a:t>Relevant axion/ALP parameter space at </a:t>
            </a:r>
            <a:r>
              <a:rPr lang="en-US" sz="1800" b="1" noProof="0" dirty="0">
                <a:solidFill>
                  <a:srgbClr val="FF0000"/>
                </a:solidFill>
                <a:latin typeface="Arial Rounded MT Bold" pitchFamily="34" charset="0"/>
              </a:rPr>
              <a:t>reach of current and near-future experiments</a:t>
            </a:r>
          </a:p>
          <a:p>
            <a:r>
              <a:rPr lang="en-US" sz="1800" noProof="0" dirty="0">
                <a:latin typeface="Arial Rounded MT Bold" pitchFamily="34" charset="0"/>
              </a:rPr>
              <a:t>Rapidly increasing experimental efforts devoted to axions</a:t>
            </a:r>
            <a:endParaRPr lang="en-US" sz="1800" noProof="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032104" y="1700808"/>
            <a:ext cx="50405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3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9489" y="1136483"/>
            <a:ext cx="3910902" cy="16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294087"/>
            <a:ext cx="4428091" cy="42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Latest CAST limit</a:t>
            </a:r>
            <a:endParaRPr lang="en-US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4706973" y="5536989"/>
            <a:ext cx="2397139" cy="540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1805756"/>
            <a:ext cx="3373562" cy="45035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9" name="Line 6"/>
          <p:cNvSpPr>
            <a:spLocks noChangeShapeType="1"/>
          </p:cNvSpPr>
          <p:nvPr/>
        </p:nvSpPr>
        <p:spPr bwMode="auto">
          <a:xfrm rot="10800000" flipH="1" flipV="1">
            <a:off x="6096001" y="2459956"/>
            <a:ext cx="864096" cy="1041052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6960096" y="3140968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 flipV="1">
            <a:off x="5303913" y="4620196"/>
            <a:ext cx="1728192" cy="392980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7032104" y="4797152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4295800" y="1268760"/>
            <a:ext cx="3672408" cy="792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20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Enabled by the </a:t>
            </a:r>
          </a:p>
          <a:p>
            <a:pPr algn="ctr"/>
            <a:r>
              <a:rPr lang="en-US" sz="20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IAXO pathfinder system</a:t>
            </a:r>
            <a:endParaRPr lang="en-US" sz="20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7616" y="2390923"/>
            <a:ext cx="3724275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DAE69D3-3FB5-EB4B-AF81-DEA289B24D0F}"/>
              </a:ext>
            </a:extLst>
          </p:cNvPr>
          <p:cNvSpPr>
            <a:spLocks/>
          </p:cNvSpPr>
          <p:nvPr/>
        </p:nvSpPr>
        <p:spPr bwMode="auto">
          <a:xfrm>
            <a:off x="551382" y="1807866"/>
            <a:ext cx="3337052" cy="6693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136525"/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Detector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JCAP12 (2015) </a:t>
            </a:r>
          </a:p>
          <a:p>
            <a:pPr marL="136525"/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Physics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Nature Physics 13 (2017) 584-590</a:t>
            </a:r>
          </a:p>
          <a:p>
            <a:pPr marL="136525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Updated: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Rounded MT Bold" panose="020F0704030504030204" pitchFamily="34" charset="0"/>
                <a:cs typeface="Arial" pitchFamily="34" charset="0"/>
                <a:sym typeface="Wingdings" pitchFamily="2" charset="2"/>
              </a:rPr>
              <a:t>2406.16840 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61E0C99-239D-E445-9EEB-3B15D4136F01}"/>
              </a:ext>
            </a:extLst>
          </p:cNvPr>
          <p:cNvGrpSpPr/>
          <p:nvPr/>
        </p:nvGrpSpPr>
        <p:grpSpPr>
          <a:xfrm>
            <a:off x="281593" y="2649328"/>
            <a:ext cx="4141096" cy="2082357"/>
            <a:chOff x="226712" y="3933056"/>
            <a:chExt cx="4933184" cy="2480660"/>
          </a:xfrm>
        </p:grpSpPr>
        <p:sp>
          <p:nvSpPr>
            <p:cNvPr id="3" name="Flecha derecha 2"/>
            <p:cNvSpPr/>
            <p:nvPr/>
          </p:nvSpPr>
          <p:spPr>
            <a:xfrm rot="20203879">
              <a:off x="4160650" y="5691565"/>
              <a:ext cx="592173" cy="36004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4" name="Picture 15">
              <a:extLst>
                <a:ext uri="{FF2B5EF4-FFF2-40B4-BE49-F238E27FC236}">
                  <a16:creationId xmlns:a16="http://schemas.microsoft.com/office/drawing/2014/main" id="{E2195A06-43E4-5848-9E39-52D1C34F5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33942"/>
            <a:stretch>
              <a:fillRect/>
            </a:stretch>
          </p:blipFill>
          <p:spPr bwMode="auto">
            <a:xfrm>
              <a:off x="226712" y="3933056"/>
              <a:ext cx="4933184" cy="248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ED33E64C-21C1-E840-87C9-EDC49B129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65917"/>
            <a:stretch>
              <a:fillRect/>
            </a:stretch>
          </p:blipFill>
          <p:spPr bwMode="auto">
            <a:xfrm>
              <a:off x="2614548" y="3933056"/>
              <a:ext cx="2545348" cy="248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Line 6">
              <a:extLst>
                <a:ext uri="{FF2B5EF4-FFF2-40B4-BE49-F238E27FC236}">
                  <a16:creationId xmlns:a16="http://schemas.microsoft.com/office/drawing/2014/main" id="{B90D3919-2C36-2147-A7C9-C5A466D505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991545" y="4941168"/>
              <a:ext cx="504057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s-ES" sz="1400" b="0">
                <a:latin typeface="Arial Rounded MT Bold" pitchFamily="34" charset="0"/>
              </a:endParaRPr>
            </a:p>
          </p:txBody>
        </p:sp>
        <p:sp>
          <p:nvSpPr>
            <p:cNvPr id="27" name="21 Rectángulo">
              <a:extLst>
                <a:ext uri="{FF2B5EF4-FFF2-40B4-BE49-F238E27FC236}">
                  <a16:creationId xmlns:a16="http://schemas.microsoft.com/office/drawing/2014/main" id="{FB6732FF-9434-4D48-ABAD-35BA7AF70890}"/>
                </a:ext>
              </a:extLst>
            </p:cNvPr>
            <p:cNvSpPr/>
            <p:nvPr/>
          </p:nvSpPr>
          <p:spPr>
            <a:xfrm>
              <a:off x="1991545" y="4653137"/>
              <a:ext cx="638195" cy="3024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0">
                  <a:latin typeface="Arial Rounded MT Bold" pitchFamily="34" charset="0"/>
                </a:rPr>
                <a:t>5 mm</a:t>
              </a:r>
              <a:endParaRPr lang="es-ES" sz="1000" b="0">
                <a:latin typeface="Arial Rounded MT Bold" pitchFamily="34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FB3DE870-487B-7C4C-A582-0366E93EA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4" y="5643064"/>
              <a:ext cx="1838375" cy="32339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  <a:latin typeface="Arial Rounded MT Bold" pitchFamily="34" charset="0"/>
                  <a:ea typeface="Arial Bold" charset="0"/>
                  <a:cs typeface="Arial Bold" charset="0"/>
                </a:rPr>
                <a:t>Calibration data</a:t>
              </a:r>
              <a:endParaRPr lang="en-US" sz="1400" b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0B61C57F-7EB3-5D4F-8A13-75415C5B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656" y="5643064"/>
              <a:ext cx="1566192" cy="32339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  <a:latin typeface="Arial Rounded MT Bold" pitchFamily="34" charset="0"/>
                  <a:ea typeface="Arial Bold" charset="0"/>
                  <a:cs typeface="Arial Bold" charset="0"/>
                </a:rPr>
                <a:t>“axion” data</a:t>
              </a:r>
              <a:endParaRPr lang="en-US" sz="1400" b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31" name="33 CuadroTexto">
            <a:extLst>
              <a:ext uri="{FF2B5EF4-FFF2-40B4-BE49-F238E27FC236}">
                <a16:creationId xmlns:a16="http://schemas.microsoft.com/office/drawing/2014/main" id="{6894FBE2-4AF1-4B43-A636-99AE5311D6C7}"/>
              </a:ext>
            </a:extLst>
          </p:cNvPr>
          <p:cNvSpPr txBox="1"/>
          <p:nvPr/>
        </p:nvSpPr>
        <p:spPr>
          <a:xfrm>
            <a:off x="695211" y="4973468"/>
            <a:ext cx="3572073" cy="1335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Best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SNR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of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any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previous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detector</a:t>
            </a: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290 tracking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hour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acquired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(6.5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months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operation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) </a:t>
            </a: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3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observed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(1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expected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Statistic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doubled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later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on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:  new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results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2024: 0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(1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expected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78010-4D30-C7C2-B02C-11BF9BC4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232" y="2463014"/>
            <a:ext cx="4214862" cy="517468"/>
          </a:xfrm>
          <a:prstGeom prst="rect">
            <a:avLst/>
          </a:prstGeom>
          <a:ln w="28575">
            <a:solidFill>
              <a:srgbClr val="FF0000"/>
            </a:solidFill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4B4218-EEE6-11AD-5C27-665E2B8C0219}"/>
              </a:ext>
            </a:extLst>
          </p:cNvPr>
          <p:cNvSpPr txBox="1"/>
          <p:nvPr/>
        </p:nvSpPr>
        <p:spPr>
          <a:xfrm>
            <a:off x="9192344" y="2843962"/>
            <a:ext cx="207470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Rounded MT Bold" panose="020F0704030504030204" pitchFamily="34" charset="0"/>
                <a:cs typeface="Arial" pitchFamily="34" charset="0"/>
                <a:sym typeface="Wingdings" pitchFamily="2" charset="2"/>
              </a:rPr>
              <a:t>Updated limit (2024)</a:t>
            </a:r>
            <a:endParaRPr lang="en-ES" sz="1100" dirty="0"/>
          </a:p>
        </p:txBody>
      </p:sp>
    </p:spTree>
    <p:extLst>
      <p:ext uri="{BB962C8B-B14F-4D97-AF65-F5344CB8AC3E}">
        <p14:creationId xmlns:p14="http://schemas.microsoft.com/office/powerpoint/2010/main" val="205532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Latest CAST limit (2024)</a:t>
            </a:r>
            <a:endParaRPr lang="en-US" dirty="0"/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6960096" y="3140968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7032104" y="4797152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7616" y="2390923"/>
            <a:ext cx="3724275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DAE69D3-3FB5-EB4B-AF81-DEA289B24D0F}"/>
              </a:ext>
            </a:extLst>
          </p:cNvPr>
          <p:cNvSpPr>
            <a:spLocks/>
          </p:cNvSpPr>
          <p:nvPr/>
        </p:nvSpPr>
        <p:spPr bwMode="auto">
          <a:xfrm>
            <a:off x="8828689" y="1316797"/>
            <a:ext cx="1981212" cy="6693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136525"/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Under review by PRL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  <a:p>
            <a:pPr marL="136525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preprint: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Rounded MT Bold" panose="020F0704030504030204" pitchFamily="34" charset="0"/>
                <a:cs typeface="Arial" pitchFamily="34" charset="0"/>
                <a:sym typeface="Wingdings" pitchFamily="2" charset="2"/>
              </a:rPr>
              <a:t>2406.16840 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31" name="33 CuadroTexto">
            <a:extLst>
              <a:ext uri="{FF2B5EF4-FFF2-40B4-BE49-F238E27FC236}">
                <a16:creationId xmlns:a16="http://schemas.microsoft.com/office/drawing/2014/main" id="{6894FBE2-4AF1-4B43-A636-99AE5311D6C7}"/>
              </a:ext>
            </a:extLst>
          </p:cNvPr>
          <p:cNvSpPr txBox="1"/>
          <p:nvPr/>
        </p:nvSpPr>
        <p:spPr>
          <a:xfrm>
            <a:off x="1127259" y="4869160"/>
            <a:ext cx="4968741" cy="1335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Doubles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statistics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of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2017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result</a:t>
            </a:r>
            <a:endParaRPr lang="es-ES" sz="1200" b="0" dirty="0">
              <a:latin typeface="Arial Rounded MT Bold" pitchFamily="34" charset="0"/>
              <a:ea typeface="Arial Bold" charset="0"/>
              <a:cs typeface="Arial Bold" charset="0"/>
            </a:endParaRP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No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seen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endParaRPr lang="es-ES" sz="1200" b="0" dirty="0">
              <a:latin typeface="Arial Rounded MT Bold" pitchFamily="34" charset="0"/>
              <a:ea typeface="Arial Bold" charset="0"/>
              <a:cs typeface="Arial Bold" charset="0"/>
            </a:endParaRP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Best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limit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on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g / CAST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legacy</a:t>
            </a:r>
            <a:endParaRPr lang="es-ES" sz="1200" b="0" dirty="0">
              <a:latin typeface="Arial Rounded MT Bold" pitchFamily="34" charset="0"/>
              <a:ea typeface="Arial Bold" charset="0"/>
              <a:cs typeface="Arial Bold" charset="0"/>
            </a:endParaRPr>
          </a:p>
          <a:p>
            <a:pPr marL="350838" lvl="1" indent="-171450">
              <a:buFont typeface="Arial" panose="020B0604020202020204" pitchFamily="34" charset="0"/>
              <a:buChar char="•"/>
            </a:pP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Use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of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Xe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to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increase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efficiency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,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improve</a:t>
            </a:r>
            <a:r>
              <a:rPr lang="es-ES" sz="12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200" b="0" dirty="0" err="1">
                <a:latin typeface="Arial Rounded MT Bold" pitchFamily="34" charset="0"/>
                <a:ea typeface="Arial Bold" charset="0"/>
                <a:cs typeface="Arial Bold" charset="0"/>
              </a:rPr>
              <a:t>background</a:t>
            </a:r>
            <a:endParaRPr lang="es-ES" sz="1200" b="0" dirty="0">
              <a:latin typeface="Arial Rounded MT Bold" pitchFamily="34" charset="0"/>
              <a:ea typeface="Arial Bold" charset="0"/>
              <a:cs typeface="Arial 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B4218-EEE6-11AD-5C27-665E2B8C0219}"/>
              </a:ext>
            </a:extLst>
          </p:cNvPr>
          <p:cNvSpPr txBox="1"/>
          <p:nvPr/>
        </p:nvSpPr>
        <p:spPr>
          <a:xfrm>
            <a:off x="9192344" y="2843962"/>
            <a:ext cx="207470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Rounded MT Bold" panose="020F0704030504030204" pitchFamily="34" charset="0"/>
                <a:cs typeface="Arial" pitchFamily="34" charset="0"/>
                <a:sym typeface="Wingdings" pitchFamily="2" charset="2"/>
              </a:rPr>
              <a:t>Updated limit (2024)</a:t>
            </a:r>
            <a:endParaRPr lang="en-ES" sz="11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090799-4121-0AD1-F7B2-11BAAB514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65" y="2325038"/>
            <a:ext cx="2945246" cy="2438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B369F7-076D-C788-D839-BCEA3292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7" y="2284686"/>
            <a:ext cx="2927783" cy="24621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72203E54-DE0A-8E8E-07B6-8C916E4B11BF}"/>
              </a:ext>
            </a:extLst>
          </p:cNvPr>
          <p:cNvGrpSpPr/>
          <p:nvPr/>
        </p:nvGrpSpPr>
        <p:grpSpPr>
          <a:xfrm>
            <a:off x="642981" y="1393346"/>
            <a:ext cx="7830108" cy="676359"/>
            <a:chOff x="642981" y="1393346"/>
            <a:chExt cx="7830108" cy="67635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4EC5670-AD96-161B-9FFE-385A42A60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1010"/>
            <a:stretch/>
          </p:blipFill>
          <p:spPr>
            <a:xfrm>
              <a:off x="642981" y="1835212"/>
              <a:ext cx="7772400" cy="23449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6E76347-F203-073B-94E0-1C6F2F2E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1837"/>
            <a:stretch/>
          </p:blipFill>
          <p:spPr>
            <a:xfrm>
              <a:off x="700689" y="1393346"/>
              <a:ext cx="7772400" cy="47376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A203DE0F-2585-A996-8EE1-F64B37D1B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049" y="2242777"/>
            <a:ext cx="5454860" cy="4093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8010-4D30-C7C2-B02C-11BF9BC4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80" y="2390923"/>
            <a:ext cx="4214862" cy="517468"/>
          </a:xfrm>
          <a:prstGeom prst="rect">
            <a:avLst/>
          </a:prstGeom>
          <a:ln w="28575">
            <a:solidFill>
              <a:srgbClr val="FF0000"/>
            </a:solidFill>
            <a:headEnd/>
            <a:tailEnd/>
          </a:ln>
        </p:spPr>
      </p:pic>
      <p:sp>
        <p:nvSpPr>
          <p:cNvPr id="32" name="Esquina doblada 31">
            <a:extLst>
              <a:ext uri="{FF2B5EF4-FFF2-40B4-BE49-F238E27FC236}">
                <a16:creationId xmlns:a16="http://schemas.microsoft.com/office/drawing/2014/main" id="{97288BAC-FEF9-B1D1-7EFB-B9ED564B518E}"/>
              </a:ext>
            </a:extLst>
          </p:cNvPr>
          <p:cNvSpPr/>
          <p:nvPr/>
        </p:nvSpPr>
        <p:spPr>
          <a:xfrm>
            <a:off x="609600" y="1277235"/>
            <a:ext cx="8128000" cy="850452"/>
          </a:xfrm>
          <a:prstGeom prst="foldedCorner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8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 rotWithShape="1">
          <a:blip r:embed="rId2" cstate="print"/>
          <a:srcRect l="12552" t="8869" r="13931" b="7529"/>
          <a:stretch/>
        </p:blipFill>
        <p:spPr bwMode="auto">
          <a:xfrm>
            <a:off x="4223792" y="171465"/>
            <a:ext cx="7920880" cy="636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– Conceptual Design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556792"/>
            <a:ext cx="4104456" cy="223224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Large toroidal 8-coil magnet </a:t>
            </a:r>
            <a:r>
              <a:rPr lang="en-US" sz="2000" i="1" noProof="0" dirty="0">
                <a:latin typeface="Arial Rounded MT Bold" pitchFamily="34" charset="0"/>
              </a:rPr>
              <a:t>L = </a:t>
            </a:r>
            <a:r>
              <a:rPr lang="en-US" sz="2000" noProof="0" dirty="0">
                <a:latin typeface="Arial Rounded MT Bold" pitchFamily="34" charset="0"/>
              </a:rPr>
              <a:t>~20 m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8 bores: 600 mm diameter each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8 x-ray telescopes + 8 detection systems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Rotating platform with services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sp>
        <p:nvSpPr>
          <p:cNvPr id="9" name="20 Esquina doblada">
            <a:extLst>
              <a:ext uri="{FF2B5EF4-FFF2-40B4-BE49-F238E27FC236}">
                <a16:creationId xmlns:a16="http://schemas.microsoft.com/office/drawing/2014/main" id="{D75787DE-DA82-5441-AF3A-EFE81690FDCB}"/>
              </a:ext>
            </a:extLst>
          </p:cNvPr>
          <p:cNvSpPr/>
          <p:nvPr/>
        </p:nvSpPr>
        <p:spPr>
          <a:xfrm>
            <a:off x="983432" y="5445224"/>
            <a:ext cx="2304256" cy="575345"/>
          </a:xfrm>
          <a:prstGeom prst="foldedCorner">
            <a:avLst>
              <a:gd name="adj" fmla="val 26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200">
                <a:latin typeface="Arial Rounded MT Bold" panose="020F0704030504030204" pitchFamily="34" charset="0"/>
              </a:rPr>
              <a:t>IAXO CDR: </a:t>
            </a:r>
            <a:r>
              <a:rPr lang="es-ES" sz="1200" b="0">
                <a:latin typeface="Arial Rounded MT Bold" pitchFamily="34" charset="0"/>
              </a:rPr>
              <a:t>JINST 9 (2014) T05002 (arXiv:1401.3233)</a:t>
            </a:r>
            <a:endParaRPr lang="es-ES" sz="1200" b="0" i="1">
              <a:latin typeface="Arial Rounded MT Bold" panose="020F0704030504030204" pitchFamily="34" charset="0"/>
            </a:endParaRPr>
          </a:p>
        </p:txBody>
      </p:sp>
      <p:sp>
        <p:nvSpPr>
          <p:cNvPr id="11" name="16 Rectángulo">
            <a:extLst>
              <a:ext uri="{FF2B5EF4-FFF2-40B4-BE49-F238E27FC236}">
                <a16:creationId xmlns:a16="http://schemas.microsoft.com/office/drawing/2014/main" id="{F8FC51EE-D464-A345-A7F0-10E22F7FBBB5}"/>
              </a:ext>
            </a:extLst>
          </p:cNvPr>
          <p:cNvSpPr/>
          <p:nvPr/>
        </p:nvSpPr>
        <p:spPr>
          <a:xfrm>
            <a:off x="5879976" y="1772816"/>
            <a:ext cx="167545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0">
                <a:latin typeface="Arial Rounded MT Bold" pitchFamily="34" charset="0"/>
              </a:rPr>
              <a:t>&gt;10</a:t>
            </a:r>
            <a:r>
              <a:rPr lang="en-US" sz="1400" b="0" baseline="30000">
                <a:latin typeface="Arial Rounded MT Bold" pitchFamily="34" charset="0"/>
              </a:rPr>
              <a:t>4 </a:t>
            </a:r>
            <a:r>
              <a:rPr lang="en-US" sz="1400" b="0">
                <a:latin typeface="Arial Rounded MT Bold" pitchFamily="34" charset="0"/>
              </a:rPr>
              <a:t>x CAST SNR</a:t>
            </a:r>
            <a:endParaRPr lang="es-ES" sz="1400" baseline="30000"/>
          </a:p>
        </p:txBody>
      </p:sp>
    </p:spTree>
    <p:extLst>
      <p:ext uri="{BB962C8B-B14F-4D97-AF65-F5344CB8AC3E}">
        <p14:creationId xmlns:p14="http://schemas.microsoft.com/office/powerpoint/2010/main" val="2695088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>
            <a:extLst>
              <a:ext uri="{FF2B5EF4-FFF2-40B4-BE49-F238E27FC236}">
                <a16:creationId xmlns:a16="http://schemas.microsoft.com/office/drawing/2014/main" id="{4CA4721C-A2C5-F911-1D2A-8CB75A02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262105"/>
            <a:ext cx="5867739" cy="4795360"/>
          </a:xfrm>
          <a:prstGeom prst="rect">
            <a:avLst/>
          </a:prstGeom>
        </p:spPr>
      </p:pic>
      <p:pic>
        <p:nvPicPr>
          <p:cNvPr id="19" name="Imagen 10">
            <a:extLst>
              <a:ext uri="{FF2B5EF4-FFF2-40B4-BE49-F238E27FC236}">
                <a16:creationId xmlns:a16="http://schemas.microsoft.com/office/drawing/2014/main" id="{841AD288-F74F-2044-9550-41834494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87" y="1611438"/>
            <a:ext cx="1665558" cy="593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56" y="2726107"/>
            <a:ext cx="3336326" cy="1422973"/>
          </a:xfrm>
          <a:prstGeom prst="rect">
            <a:avLst/>
          </a:prstGeom>
        </p:spPr>
      </p:pic>
      <p:sp>
        <p:nvSpPr>
          <p:cNvPr id="15" name="2 Marcador de contenido"/>
          <p:cNvSpPr txBox="1">
            <a:spLocks/>
          </p:cNvSpPr>
          <p:nvPr/>
        </p:nvSpPr>
        <p:spPr bwMode="auto">
          <a:xfrm>
            <a:off x="191344" y="1450876"/>
            <a:ext cx="62646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Intermediate experimental stage before IAXO: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solidFill>
                  <a:srgbClr val="FF0000"/>
                </a:solidFill>
                <a:latin typeface="Arial Rounded MT Bold" pitchFamily="34" charset="0"/>
                <a:cs typeface="+mn-cs"/>
                <a:sym typeface="Wingdings" pitchFamily="2" charset="2"/>
              </a:rPr>
              <a:t>Prototype </a:t>
            </a: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of final IAXO system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Relevant </a:t>
            </a:r>
            <a:r>
              <a:rPr lang="en-US" b="0" dirty="0">
                <a:solidFill>
                  <a:srgbClr val="FF0000"/>
                </a:solidFill>
                <a:latin typeface="Arial Rounded MT Bold" pitchFamily="34" charset="0"/>
                <a:cs typeface="+mn-cs"/>
                <a:sym typeface="Wingdings" pitchFamily="2" charset="2"/>
              </a:rPr>
              <a:t>physics</a:t>
            </a: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Approved by DESY in 2019.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Rely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on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CERN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magnet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SC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expertise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&amp; experience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with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CAST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Collaborations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with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ESA &amp; NASA (x-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ray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optics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Magnet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delayed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,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expected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  <a:sym typeface="Wingdings" pitchFamily="2" charset="2"/>
              </a:rPr>
              <a:t>for</a:t>
            </a:r>
            <a:r>
              <a:rPr lang="es-ES" b="0" dirty="0">
                <a:latin typeface="Arial Rounded MT Bold" pitchFamily="34" charset="0"/>
                <a:cs typeface="+mn-cs"/>
                <a:sym typeface="Wingdings" pitchFamily="2" charset="2"/>
              </a:rPr>
              <a:t> 2028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Rounded MT Bold" pitchFamily="34" charset="0"/>
              </a:rPr>
              <a:t>BabyIAXO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sp>
        <p:nvSpPr>
          <p:cNvPr id="11" name="16 Rectángulo">
            <a:extLst>
              <a:ext uri="{FF2B5EF4-FFF2-40B4-BE49-F238E27FC236}">
                <a16:creationId xmlns:a16="http://schemas.microsoft.com/office/drawing/2014/main" id="{EB3804B4-23D7-DE4C-89C2-1E280AA5B307}"/>
              </a:ext>
            </a:extLst>
          </p:cNvPr>
          <p:cNvSpPr/>
          <p:nvPr/>
        </p:nvSpPr>
        <p:spPr>
          <a:xfrm>
            <a:off x="9906941" y="5450912"/>
            <a:ext cx="167545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0" dirty="0">
                <a:latin typeface="Arial Rounded MT Bold" pitchFamily="34" charset="0"/>
              </a:rPr>
              <a:t>~100x CAST SNR</a:t>
            </a:r>
            <a:endParaRPr lang="es-ES" sz="1400" baseline="30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4A5C27D-EDB9-A740-839E-185B6E1C2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08" y="2857667"/>
            <a:ext cx="1386585" cy="1556637"/>
          </a:xfrm>
          <a:prstGeom prst="rect">
            <a:avLst/>
          </a:prstGeom>
        </p:spPr>
      </p:pic>
      <p:pic>
        <p:nvPicPr>
          <p:cNvPr id="14" name="Picture 2" descr="C:\Users\Elisa\Google Drive\Tesis - IAXO\IAXO-D0 Montaje\IMG_20160707_122103.jpg">
            <a:extLst>
              <a:ext uri="{FF2B5EF4-FFF2-40B4-BE49-F238E27FC236}">
                <a16:creationId xmlns:a16="http://schemas.microsoft.com/office/drawing/2014/main" id="{27452E7B-4597-1A4B-8C06-558223749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992" r="13388" b="12730"/>
          <a:stretch/>
        </p:blipFill>
        <p:spPr bwMode="auto">
          <a:xfrm>
            <a:off x="4903615" y="2069927"/>
            <a:ext cx="1628447" cy="1797325"/>
          </a:xfrm>
          <a:prstGeom prst="rect">
            <a:avLst/>
          </a:prstGeom>
          <a:ln w="9525">
            <a:solidFill>
              <a:schemeClr val="tx1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n de erc logo">
            <a:hlinkClick r:id="rId7"/>
            <a:extLst>
              <a:ext uri="{FF2B5EF4-FFF2-40B4-BE49-F238E27FC236}">
                <a16:creationId xmlns:a16="http://schemas.microsoft.com/office/drawing/2014/main" id="{F6E7A96E-713A-3340-B90F-AF3BB410A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50313" y="4311721"/>
            <a:ext cx="932087" cy="932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579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69" y="1171169"/>
            <a:ext cx="7248575" cy="527050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en-US" sz="3600" dirty="0">
                <a:latin typeface="Arial Rounded MT Bold" pitchFamily="34" charset="0"/>
              </a:rPr>
              <a:t>Helioscopes &amp; astrophysics</a:t>
            </a:r>
            <a:endParaRPr lang="en-U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9118039" y="3849675"/>
            <a:ext cx="2483768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 Rounded MT Bold" pitchFamily="34" charset="0"/>
              </a:rPr>
              <a:t>… as well as a large fraction of the axion &amp; ALP models invoked in the “stellar cooling anomaly”</a:t>
            </a:r>
          </a:p>
          <a:p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But for this the </a:t>
            </a:r>
            <a:r>
              <a:rPr lang="en-US" sz="1600" b="0" i="1" dirty="0" err="1">
                <a:solidFill>
                  <a:srgbClr val="0000FF"/>
                </a:solidFill>
                <a:latin typeface="Arial Rounded MT Bold" pitchFamily="34" charset="0"/>
              </a:rPr>
              <a:t>g</a:t>
            </a:r>
            <a:r>
              <a:rPr lang="en-US" sz="1600" b="0" i="1" baseline="-25000" dirty="0" err="1">
                <a:solidFill>
                  <a:srgbClr val="0000FF"/>
                </a:solidFill>
                <a:latin typeface="Arial Rounded MT Bold" pitchFamily="34" charset="0"/>
              </a:rPr>
              <a:t>ae</a:t>
            </a:r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 is particularly interesting (see backup slides)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51384" y="4418888"/>
            <a:ext cx="223224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0">
                <a:latin typeface="Arial Rounded MT Bold" pitchFamily="34" charset="0"/>
              </a:rPr>
              <a:t>IAXO  </a:t>
            </a:r>
            <a:r>
              <a:rPr lang="es-ES" sz="1600" b="0" err="1">
                <a:latin typeface="Arial Rounded MT Bold" pitchFamily="34" charset="0"/>
              </a:rPr>
              <a:t>will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fully</a:t>
            </a:r>
            <a:r>
              <a:rPr lang="es-ES" sz="1600" b="0">
                <a:latin typeface="Arial Rounded MT Bold" pitchFamily="34" charset="0"/>
              </a:rPr>
              <a:t> explore ALP </a:t>
            </a:r>
            <a:r>
              <a:rPr lang="es-ES" sz="1600" b="0" err="1">
                <a:latin typeface="Arial Rounded MT Bold" pitchFamily="34" charset="0"/>
              </a:rPr>
              <a:t>models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invoked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to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solve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the</a:t>
            </a:r>
            <a:r>
              <a:rPr lang="es-ES" sz="1600" b="0">
                <a:latin typeface="Arial Rounded MT Bold" pitchFamily="34" charset="0"/>
              </a:rPr>
              <a:t> “</a:t>
            </a:r>
            <a:r>
              <a:rPr lang="es-ES" sz="1600" b="0" err="1">
                <a:latin typeface="Arial Rounded MT Bold" pitchFamily="34" charset="0"/>
              </a:rPr>
              <a:t>transparency</a:t>
            </a:r>
            <a:r>
              <a:rPr lang="es-ES" sz="1600" b="0">
                <a:latin typeface="Arial Rounded MT Bold" pitchFamily="34" charset="0"/>
              </a:rPr>
              <a:t> </a:t>
            </a:r>
            <a:r>
              <a:rPr lang="es-ES" sz="1600" b="0" err="1">
                <a:latin typeface="Arial Rounded MT Bold" pitchFamily="34" charset="0"/>
              </a:rPr>
              <a:t>hint</a:t>
            </a:r>
            <a:r>
              <a:rPr lang="es-ES" sz="1600" b="0">
                <a:latin typeface="Arial Rounded MT Bold" pitchFamily="34" charset="0"/>
              </a:rPr>
              <a:t>”</a:t>
            </a:r>
            <a:endParaRPr lang="es-ES" sz="1600" b="0">
              <a:solidFill>
                <a:srgbClr val="FF0000"/>
              </a:solidFill>
            </a:endParaRPr>
          </a:p>
        </p:txBody>
      </p:sp>
      <p:cxnSp>
        <p:nvCxnSpPr>
          <p:cNvPr id="18" name="17 Conector recto de flecha"/>
          <p:cNvCxnSpPr>
            <a:cxnSpLocks/>
          </p:cNvCxnSpPr>
          <p:nvPr/>
        </p:nvCxnSpPr>
        <p:spPr>
          <a:xfrm flipV="1">
            <a:off x="2423592" y="3744284"/>
            <a:ext cx="1944216" cy="76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 flipV="1">
            <a:off x="8184232" y="3284984"/>
            <a:ext cx="95976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Igor G. </a:t>
            </a:r>
            <a:r>
              <a:rPr lang="es-ES" err="1"/>
              <a:t>Irastorza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13" name="16 Rectángulo"/>
          <p:cNvSpPr/>
          <p:nvPr/>
        </p:nvSpPr>
        <p:spPr>
          <a:xfrm>
            <a:off x="9118039" y="2474312"/>
            <a:ext cx="223224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IAXO+:  </a:t>
            </a:r>
            <a:r>
              <a:rPr lang="es-ES" sz="1400" b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enhanced</a:t>
            </a:r>
            <a:r>
              <a:rPr lang="es-ES" sz="1400" b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scenario</a:t>
            </a:r>
            <a:r>
              <a:rPr lang="es-ES" sz="1400" b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with x10 (x4) </a:t>
            </a:r>
            <a:r>
              <a:rPr lang="es-ES" sz="1400" b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higher</a:t>
            </a:r>
            <a:r>
              <a:rPr lang="es-ES" sz="1400" b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FOM (MFOM) with </a:t>
            </a:r>
            <a:r>
              <a:rPr lang="es-ES" sz="1400" b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respect</a:t>
            </a:r>
            <a:r>
              <a:rPr lang="es-ES" sz="1400" b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to </a:t>
            </a:r>
            <a:r>
              <a:rPr lang="es-ES" sz="1400" b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LoI</a:t>
            </a:r>
            <a:endParaRPr lang="es-ES" sz="1400" b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912424" y="6055234"/>
            <a:ext cx="1756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0">
                <a:solidFill>
                  <a:srgbClr val="0070C0"/>
                </a:solidFill>
                <a:latin typeface="Arial Rounded MT Bold" pitchFamily="34" charset="0"/>
              </a:rPr>
              <a:t>MFOM = </a:t>
            </a:r>
            <a:r>
              <a:rPr lang="es-ES" sz="1200" b="0" err="1">
                <a:solidFill>
                  <a:srgbClr val="0070C0"/>
                </a:solidFill>
                <a:latin typeface="Arial Rounded MT Bold" pitchFamily="34" charset="0"/>
              </a:rPr>
              <a:t>Magnet</a:t>
            </a:r>
            <a:r>
              <a:rPr lang="es-ES" sz="1200" b="0">
                <a:solidFill>
                  <a:srgbClr val="0070C0"/>
                </a:solidFill>
                <a:latin typeface="Arial Rounded MT Bold" pitchFamily="34" charset="0"/>
              </a:rPr>
              <a:t> FOM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033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264C8D-A8C1-8F6A-E43B-6DA0BA4B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000" y="5332708"/>
            <a:ext cx="1420055" cy="79569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E56F09-4FE4-5542-8AC0-0980EC073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1" y="1484784"/>
            <a:ext cx="10798098" cy="4489004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BabyIAXO as a generic axion(-like) facility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617B51-B120-DC74-227C-75F74E9C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23" y="2719306"/>
            <a:ext cx="4045725" cy="3084208"/>
          </a:xfrm>
          <a:prstGeom prst="rect">
            <a:avLst/>
          </a:prstGeom>
        </p:spPr>
      </p:pic>
      <p:pic>
        <p:nvPicPr>
          <p:cNvPr id="20" name="Picture 4" descr="银河图标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56829">
            <a:off x="10644648" y="2497822"/>
            <a:ext cx="1296143" cy="1296144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841" y="3115643"/>
            <a:ext cx="1058180" cy="10581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9734872" cy="1143000"/>
          </a:xfrm>
        </p:spPr>
        <p:txBody>
          <a:bodyPr/>
          <a:lstStyle/>
          <a:p>
            <a:r>
              <a:rPr lang="es-ES" dirty="0" err="1"/>
              <a:t>Beyond</a:t>
            </a:r>
            <a:r>
              <a:rPr lang="es-ES" dirty="0"/>
              <a:t> </a:t>
            </a:r>
            <a:r>
              <a:rPr lang="es-ES" dirty="0" err="1"/>
              <a:t>baseline</a:t>
            </a:r>
            <a:endParaRPr lang="es-ES" dirty="0"/>
          </a:p>
        </p:txBody>
      </p:sp>
      <p:pic>
        <p:nvPicPr>
          <p:cNvPr id="12" name="Picture 2" descr="https://encrypted-tbn2.gstatic.com/images?q=tbn:ANd9GcTTiOpy5Ofiq68JKHmUTMkFKk4pucE4jGwOWa5eGRWrj1nVm4X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376" y="2246060"/>
            <a:ext cx="1038924" cy="1038924"/>
          </a:xfrm>
          <a:prstGeom prst="rect">
            <a:avLst/>
          </a:prstGeom>
          <a:noFill/>
        </p:spPr>
      </p:pic>
      <p:sp>
        <p:nvSpPr>
          <p:cNvPr id="3" name="Llamada rectangular redondeada 2"/>
          <p:cNvSpPr/>
          <p:nvPr/>
        </p:nvSpPr>
        <p:spPr>
          <a:xfrm>
            <a:off x="263352" y="3667547"/>
            <a:ext cx="2478930" cy="2467869"/>
          </a:xfrm>
          <a:prstGeom prst="wedgeRoundRectCallout">
            <a:avLst>
              <a:gd name="adj1" fmla="val -17441"/>
              <a:gd name="adj2" fmla="val -676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 Rounded MT Bold" panose="020F0704030504030204" pitchFamily="34" charset="77"/>
              </a:rPr>
              <a:t>Other (non-</a:t>
            </a:r>
            <a:r>
              <a:rPr lang="en-US" sz="1400" b="0" dirty="0" err="1">
                <a:latin typeface="Arial Rounded MT Bold" panose="020F0704030504030204" pitchFamily="34" charset="77"/>
              </a:rPr>
              <a:t>Primakoff</a:t>
            </a:r>
            <a:r>
              <a:rPr lang="en-US" sz="1400" b="0" dirty="0">
                <a:latin typeface="Arial Rounded MT Bold" panose="020F0704030504030204" pitchFamily="34" charset="77"/>
              </a:rPr>
              <a:t>) 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solar axion production </a:t>
            </a:r>
            <a:r>
              <a:rPr lang="en-US" sz="1400" b="0" dirty="0">
                <a:latin typeface="Arial Rounded MT Bold" panose="020F0704030504030204" pitchFamily="34" charset="77"/>
              </a:rPr>
              <a:t>mechanisms:</a:t>
            </a:r>
          </a:p>
          <a:p>
            <a:pPr algn="ctr"/>
            <a:endParaRPr lang="en-US" sz="1400" b="0" dirty="0">
              <a:latin typeface="Arial Rounded MT Bold" panose="020F0704030504030204" pitchFamily="34" charset="77"/>
            </a:endParaRP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“ABC” axions (~1 keV)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12 keV or HE axions from nuclear transitions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LE axions from plasmon conversion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>
              <a:latin typeface="Arial Rounded MT Bold" panose="020F0704030504030204" pitchFamily="34" charset="77"/>
            </a:endParaRPr>
          </a:p>
        </p:txBody>
      </p:sp>
      <p:sp>
        <p:nvSpPr>
          <p:cNvPr id="15" name="Llamada rectangular redondeada 14"/>
          <p:cNvSpPr/>
          <p:nvPr/>
        </p:nvSpPr>
        <p:spPr>
          <a:xfrm>
            <a:off x="2032000" y="2048922"/>
            <a:ext cx="2911872" cy="876022"/>
          </a:xfrm>
          <a:prstGeom prst="wedgeRoundRectCallout">
            <a:avLst>
              <a:gd name="adj1" fmla="val -13031"/>
              <a:gd name="adj2" fmla="val 9102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 Rounded MT Bold" panose="020F0704030504030204" pitchFamily="34" charset="77"/>
              </a:rPr>
              <a:t>Axions from 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SN</a:t>
            </a:r>
            <a:r>
              <a:rPr lang="en-US" sz="1400" b="0" dirty="0">
                <a:latin typeface="Arial Rounded MT Bold" panose="020F0704030504030204" pitchFamily="34" charset="77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>
              <a:latin typeface="Arial Rounded MT Bold" panose="020F07040305040302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O(100MeV) energies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Requires large HE </a:t>
            </a:r>
            <a:r>
              <a:rPr lang="en-US" sz="1200" b="0" dirty="0">
                <a:latin typeface="Symbol" pitchFamily="2" charset="2"/>
              </a:rPr>
              <a:t>g</a:t>
            </a:r>
            <a:r>
              <a:rPr lang="en-US" sz="1200" b="0" dirty="0">
                <a:latin typeface="Arial Rounded MT Bold" panose="020F0704030504030204" pitchFamily="34" charset="77"/>
              </a:rPr>
              <a:t>-ray detect</a:t>
            </a:r>
            <a:r>
              <a:rPr lang="es-ES" sz="1200" b="0" dirty="0" err="1">
                <a:latin typeface="Arial Rounded MT Bold" panose="020F0704030504030204" pitchFamily="34" charset="77"/>
              </a:rPr>
              <a:t>or</a:t>
            </a:r>
            <a:endParaRPr lang="es-ES" sz="1200" b="0" dirty="0">
              <a:latin typeface="Arial Rounded MT Bold" panose="020F0704030504030204" pitchFamily="34" charset="77"/>
            </a:endParaRPr>
          </a:p>
        </p:txBody>
      </p:sp>
      <p:sp>
        <p:nvSpPr>
          <p:cNvPr id="17" name="Llamada rectangular redondeada 16"/>
          <p:cNvSpPr/>
          <p:nvPr/>
        </p:nvSpPr>
        <p:spPr>
          <a:xfrm>
            <a:off x="7032104" y="2211131"/>
            <a:ext cx="3667492" cy="1889759"/>
          </a:xfrm>
          <a:prstGeom prst="wedgeRoundRectCallout">
            <a:avLst>
              <a:gd name="adj1" fmla="val 56429"/>
              <a:gd name="adj2" fmla="val 41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Dark Matter </a:t>
            </a:r>
            <a:r>
              <a:rPr lang="en-US" sz="1400" b="0" dirty="0">
                <a:latin typeface="Arial Rounded MT Bold" panose="020F0704030504030204" pitchFamily="34" charset="77"/>
              </a:rPr>
              <a:t>axions: </a:t>
            </a:r>
          </a:p>
          <a:p>
            <a:pPr algn="ctr"/>
            <a:endParaRPr lang="en-US" sz="1400" b="0" dirty="0">
              <a:latin typeface="Arial Rounded MT Bold" panose="020F070403050403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 Rounded MT Bold" panose="020F0704030504030204" pitchFamily="34" charset="77"/>
              </a:rPr>
              <a:t>Axion haloscope setup (RF cavities) inside BabyIAXO bores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 Rounded MT Bold" panose="020F0704030504030204" pitchFamily="34" charset="77"/>
              </a:rPr>
              <a:t>Other axion DM sensors (pick-up coils or emitting surfaces)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 Rounded MT Bold" panose="020F0704030504030204" pitchFamily="34" charset="77"/>
              </a:rPr>
              <a:t>Synergies with quantum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 Rounded MT Bold" panose="020F0704030504030204" pitchFamily="34" charset="77"/>
              </a:rPr>
              <a:t>Extra cryogenics needed?</a:t>
            </a:r>
          </a:p>
        </p:txBody>
      </p:sp>
      <p:sp>
        <p:nvSpPr>
          <p:cNvPr id="18" name="Llamada rectangular redondeada 17"/>
          <p:cNvSpPr/>
          <p:nvPr/>
        </p:nvSpPr>
        <p:spPr>
          <a:xfrm>
            <a:off x="8518571" y="4216626"/>
            <a:ext cx="1897792" cy="1440160"/>
          </a:xfrm>
          <a:prstGeom prst="wedgeRoundRectCallout">
            <a:avLst>
              <a:gd name="adj1" fmla="val -14281"/>
              <a:gd name="adj2" fmla="val 28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 Rounded MT Bold" panose="020F0704030504030204" pitchFamily="34" charset="77"/>
              </a:rPr>
              <a:t>Other 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WISPs</a:t>
            </a:r>
            <a:r>
              <a:rPr lang="en-US" sz="1400" b="0" dirty="0">
                <a:latin typeface="Arial Rounded MT Bold" panose="020F0704030504030204" pitchFamily="34" charset="77"/>
              </a:rPr>
              <a:t>: hidden (dark) photons, chameleons, …</a:t>
            </a:r>
          </a:p>
        </p:txBody>
      </p:sp>
      <p:sp>
        <p:nvSpPr>
          <p:cNvPr id="21" name="Llamada rectangular redondeada 20"/>
          <p:cNvSpPr/>
          <p:nvPr/>
        </p:nvSpPr>
        <p:spPr>
          <a:xfrm>
            <a:off x="3001707" y="4365104"/>
            <a:ext cx="2559199" cy="2218258"/>
          </a:xfrm>
          <a:prstGeom prst="wedgeRoundRectCallout">
            <a:avLst>
              <a:gd name="adj1" fmla="val -5316"/>
              <a:gd name="adj2" fmla="val -1393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 Rounded MT Bold" panose="020F0704030504030204" pitchFamily="34" charset="77"/>
              </a:rPr>
              <a:t>post-Discovery “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precision</a:t>
            </a:r>
            <a:r>
              <a:rPr lang="en-US" sz="1400" b="0" dirty="0">
                <a:latin typeface="Arial Rounded MT Bold" panose="020F0704030504030204" pitchFamily="34" charset="77"/>
              </a:rPr>
              <a:t>” physics:</a:t>
            </a:r>
          </a:p>
          <a:p>
            <a:pPr algn="ctr"/>
            <a:endParaRPr lang="en-US" sz="1400" b="0" dirty="0">
              <a:latin typeface="Arial Rounded MT Bold" panose="020F0704030504030204" pitchFamily="34" charset="77"/>
            </a:endParaRP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Signal polarization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Axion mass determination (spectral distortions)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</a:rPr>
              <a:t>Multi-coupling determination </a:t>
            </a:r>
            <a:r>
              <a:rPr lang="en-US" sz="1200" b="0" dirty="0">
                <a:latin typeface="Arial Rounded MT Bold" panose="020F0704030504030204" pitchFamily="34" charset="77"/>
                <a:sym typeface="Wingdings" pitchFamily="2" charset="2"/>
              </a:rPr>
              <a:t> QCD axion model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anose="020F0704030504030204" pitchFamily="34" charset="77"/>
                <a:sym typeface="Wingdings" pitchFamily="2" charset="2"/>
              </a:rPr>
              <a:t>Solar physics (B &amp; T of solar core)</a:t>
            </a:r>
            <a:endParaRPr lang="en-US" sz="1400" b="0" dirty="0">
              <a:latin typeface="Arial Rounded MT Bold" panose="020F0704030504030204" pitchFamily="34" charset="77"/>
            </a:endParaRPr>
          </a:p>
        </p:txBody>
      </p:sp>
      <p:pic>
        <p:nvPicPr>
          <p:cNvPr id="7" name="Imagen 10">
            <a:extLst>
              <a:ext uri="{FF2B5EF4-FFF2-40B4-BE49-F238E27FC236}">
                <a16:creationId xmlns:a16="http://schemas.microsoft.com/office/drawing/2014/main" id="{2CB36472-9E28-DF1C-9EB1-B531DCD54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749" y="476672"/>
            <a:ext cx="1946819" cy="693638"/>
          </a:xfrm>
          <a:prstGeom prst="rect">
            <a:avLst/>
          </a:prstGeom>
        </p:spPr>
      </p:pic>
      <p:sp>
        <p:nvSpPr>
          <p:cNvPr id="11" name="Llamada rectangular redondeada 14">
            <a:extLst>
              <a:ext uri="{FF2B5EF4-FFF2-40B4-BE49-F238E27FC236}">
                <a16:creationId xmlns:a16="http://schemas.microsoft.com/office/drawing/2014/main" id="{5E548EA4-B231-739B-5A83-68F07339DEDC}"/>
              </a:ext>
            </a:extLst>
          </p:cNvPr>
          <p:cNvSpPr/>
          <p:nvPr/>
        </p:nvSpPr>
        <p:spPr>
          <a:xfrm>
            <a:off x="8318189" y="5892844"/>
            <a:ext cx="2446259" cy="581054"/>
          </a:xfrm>
          <a:prstGeom prst="wedgeRoundRectCallout">
            <a:avLst>
              <a:gd name="adj1" fmla="val -59775"/>
              <a:gd name="adj2" fmla="val -5081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 Rounded MT Bold" panose="020F0704030504030204" pitchFamily="34" charset="77"/>
              </a:rPr>
              <a:t>And also high-frequency 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Gravitational Waves!!</a:t>
            </a:r>
            <a:endParaRPr lang="en-US" sz="1400" b="0" dirty="0">
              <a:latin typeface="Arial Rounded MT Bold" panose="020F0704030504030204" pitchFamily="34" charset="77"/>
            </a:endParaRPr>
          </a:p>
        </p:txBody>
      </p:sp>
      <p:sp>
        <p:nvSpPr>
          <p:cNvPr id="4" name="Marcador de fecha 6">
            <a:extLst>
              <a:ext uri="{FF2B5EF4-FFF2-40B4-BE49-F238E27FC236}">
                <a16:creationId xmlns:a16="http://schemas.microsoft.com/office/drawing/2014/main" id="{25B1DDC5-8CE4-6E09-7B92-9AB227F0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7">
            <a:extLst>
              <a:ext uri="{FF2B5EF4-FFF2-40B4-BE49-F238E27FC236}">
                <a16:creationId xmlns:a16="http://schemas.microsoft.com/office/drawing/2014/main" id="{5F030F63-1612-6930-FF35-F964EF38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/>
              <a:t>Igor G. </a:t>
            </a:r>
            <a:r>
              <a:rPr lang="es-ES" err="1"/>
              <a:t>Irastorza</a:t>
            </a:r>
            <a:endParaRPr lang="es-ES"/>
          </a:p>
        </p:txBody>
      </p:sp>
      <p:sp>
        <p:nvSpPr>
          <p:cNvPr id="6" name="Marcador de número de diapositiva 8">
            <a:extLst>
              <a:ext uri="{FF2B5EF4-FFF2-40B4-BE49-F238E27FC236}">
                <a16:creationId xmlns:a16="http://schemas.microsoft.com/office/drawing/2014/main" id="{A9CBF44C-14D8-B4C5-61CF-BE1C08AB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3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42222" b="5459"/>
          <a:stretch>
            <a:fillRect/>
          </a:stretch>
        </p:blipFill>
        <p:spPr bwMode="auto">
          <a:xfrm rot="5400000" flipV="1">
            <a:off x="6564052" y="3969060"/>
            <a:ext cx="1872208" cy="21602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rial Rounded MT Bold" pitchFamily="34" charset="0"/>
              </a:rPr>
              <a:t>Dark matter axions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IMFP2024 - </a:t>
            </a:r>
            <a:r>
              <a:rPr lang="en-US" b="0" dirty="0" err="1"/>
              <a:t>Benasque</a:t>
            </a:r>
            <a:endParaRPr lang="es-ES" b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/>
              <a:pPr>
                <a:defRPr/>
              </a:pPr>
              <a:t>26</a:t>
            </a:fld>
            <a:endParaRPr lang="es-ES" b="0"/>
          </a:p>
        </p:txBody>
      </p:sp>
      <p:pic>
        <p:nvPicPr>
          <p:cNvPr id="14338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35556"/>
          <a:stretch>
            <a:fillRect/>
          </a:stretch>
        </p:blipFill>
        <p:spPr bwMode="auto">
          <a:xfrm flipV="1">
            <a:off x="7392144" y="3068960"/>
            <a:ext cx="2088232" cy="228498"/>
          </a:xfrm>
          <a:prstGeom prst="rect">
            <a:avLst/>
          </a:prstGeom>
          <a:noFill/>
        </p:spPr>
      </p:pic>
      <p:pic>
        <p:nvPicPr>
          <p:cNvPr id="14342" name="Picture 6" descr="http://b68389.medialib.glogster.com/media/5a8fc46935192dbd420f1942b07feceec7c9aba45298eed86850581a78812c9e/dotted-line.png"/>
          <p:cNvPicPr>
            <a:picLocks noChangeAspect="1" noChangeArrowheads="1"/>
          </p:cNvPicPr>
          <p:nvPr/>
        </p:nvPicPr>
        <p:blipFill>
          <a:blip r:embed="rId3" cstate="print"/>
          <a:srcRect l="-1694"/>
          <a:stretch>
            <a:fillRect/>
          </a:stretch>
        </p:blipFill>
        <p:spPr bwMode="auto">
          <a:xfrm>
            <a:off x="3935760" y="2708920"/>
            <a:ext cx="4320480" cy="1152128"/>
          </a:xfrm>
          <a:prstGeom prst="rect">
            <a:avLst/>
          </a:prstGeom>
          <a:noFill/>
        </p:spPr>
      </p:pic>
      <p:sp>
        <p:nvSpPr>
          <p:cNvPr id="12" name="11 Elipse"/>
          <p:cNvSpPr/>
          <p:nvPr/>
        </p:nvSpPr>
        <p:spPr>
          <a:xfrm>
            <a:off x="7320136" y="2996952"/>
            <a:ext cx="360040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46" name="Picture 10" descr="https://encrypted-tbn1.gstatic.com/images?q=tbn:ANd9GcSxNNzTRIwe63MXoxuCE6xqkxOn2pBuE6UDZ6QZk8XmView1ubXH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170734"/>
            <a:ext cx="1346498" cy="1346498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5536486" y="24928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 i="1">
                <a:latin typeface="Times New Roman" pitchFamily="18" charset="0"/>
                <a:cs typeface="Times New Roman" pitchFamily="18" charset="0"/>
              </a:rPr>
              <a:t>a</a:t>
            </a:r>
            <a:endParaRPr lang="es-ES" b="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8314468" y="2492897"/>
            <a:ext cx="373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>
                <a:latin typeface="Symbol" pitchFamily="18" charset="2"/>
                <a:cs typeface="Times New Roman" pitchFamily="18" charset="0"/>
              </a:rPr>
              <a:t>g</a:t>
            </a:r>
            <a:endParaRPr lang="es-ES" b="0">
              <a:latin typeface="Symbol" pitchFamily="18" charset="2"/>
              <a:cs typeface="Times New Roman" pitchFamily="18" charset="0"/>
            </a:endParaRPr>
          </a:p>
        </p:txBody>
      </p:sp>
      <p:grpSp>
        <p:nvGrpSpPr>
          <p:cNvPr id="3" name="23 Grupo"/>
          <p:cNvGrpSpPr/>
          <p:nvPr/>
        </p:nvGrpSpPr>
        <p:grpSpPr>
          <a:xfrm>
            <a:off x="8760296" y="2410906"/>
            <a:ext cx="1547664" cy="1882190"/>
            <a:chOff x="7236296" y="2410906"/>
            <a:chExt cx="1547664" cy="1882190"/>
          </a:xfrm>
        </p:grpSpPr>
        <p:pic>
          <p:nvPicPr>
            <p:cNvPr id="14350" name="Picture 14" descr="Camera icon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075305">
              <a:off x="7370330" y="2410906"/>
              <a:ext cx="1380605" cy="1380605"/>
            </a:xfrm>
            <a:prstGeom prst="rect">
              <a:avLst/>
            </a:prstGeom>
            <a:noFill/>
          </p:spPr>
        </p:pic>
        <p:sp>
          <p:nvSpPr>
            <p:cNvPr id="21" name="20 Rectángulo"/>
            <p:cNvSpPr/>
            <p:nvPr/>
          </p:nvSpPr>
          <p:spPr>
            <a:xfrm>
              <a:off x="7236296" y="3646765"/>
              <a:ext cx="1547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0" err="1">
                  <a:latin typeface="Arial Rounded MT Bold" pitchFamily="34" charset="0"/>
                </a:rPr>
                <a:t>Photon</a:t>
              </a:r>
              <a:r>
                <a:rPr lang="es-ES" b="0">
                  <a:latin typeface="Arial Rounded MT Bold" pitchFamily="34" charset="0"/>
                </a:rPr>
                <a:t> detector</a:t>
              </a:r>
              <a:endParaRPr lang="es-ES"/>
            </a:p>
          </p:txBody>
        </p:sp>
      </p:grpSp>
      <p:pic>
        <p:nvPicPr>
          <p:cNvPr id="174084" name="Picture 4" descr="银河图标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63552" y="1700809"/>
            <a:ext cx="3148608" cy="3148609"/>
          </a:xfrm>
          <a:prstGeom prst="rect">
            <a:avLst/>
          </a:prstGeom>
          <a:noFill/>
        </p:spPr>
      </p:pic>
      <p:sp>
        <p:nvSpPr>
          <p:cNvPr id="20" name="19 Rectángulo"/>
          <p:cNvSpPr/>
          <p:nvPr/>
        </p:nvSpPr>
        <p:spPr>
          <a:xfrm>
            <a:off x="2532112" y="4221089"/>
            <a:ext cx="1547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0">
                <a:latin typeface="Arial Rounded MT Bold" pitchFamily="34" charset="0"/>
              </a:rPr>
              <a:t>Axions </a:t>
            </a:r>
            <a:r>
              <a:rPr lang="es-ES" b="0" err="1">
                <a:latin typeface="Arial Rounded MT Bold" pitchFamily="34" charset="0"/>
              </a:rPr>
              <a:t>from</a:t>
            </a:r>
            <a:r>
              <a:rPr lang="es-ES" b="0">
                <a:latin typeface="Arial Rounded MT Bold" pitchFamily="34" charset="0"/>
              </a:rPr>
              <a:t> DM halo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4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>
                <a:latin typeface="Arial Rounded MT Bold" pitchFamily="34" charset="0"/>
              </a:rPr>
              <a:t>IMFP2024 - </a:t>
            </a:r>
            <a:r>
              <a:rPr lang="en-US" b="0" dirty="0" err="1">
                <a:latin typeface="Arial Rounded MT Bold" pitchFamily="34" charset="0"/>
              </a:rPr>
              <a:t>Benasque</a:t>
            </a:r>
            <a:endParaRPr lang="es-ES" b="0" dirty="0">
              <a:latin typeface="Arial Rounded MT Bold" pitchFamily="34" charset="0"/>
            </a:endParaRPr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Igor G. Irastorza / CAPA / UNIZAR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6DA6E-FFCD-46D4-A094-568E261C0EF5}" type="slidenum">
              <a:rPr lang="es-ES" b="0" smtClean="0">
                <a:latin typeface="Arial Rounded MT Bold" pitchFamily="34" charset="0"/>
              </a:rPr>
              <a:pPr>
                <a:defRPr/>
              </a:pPr>
              <a:t>27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Detecting DM axions: “</a:t>
            </a:r>
            <a:r>
              <a:rPr lang="en-US" sz="36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”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7" y="1484785"/>
            <a:ext cx="6840588" cy="3484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Assumption: DM is mostly axions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0" dirty="0">
                <a:latin typeface="Arial Rounded MT Bold" pitchFamily="34" charset="0"/>
              </a:rPr>
              <a:t>Resonant cavities (Sikivie,1983)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0" dirty="0" err="1">
                <a:latin typeface="Arial Rounded MT Bold" pitchFamily="34" charset="0"/>
              </a:rPr>
              <a:t>Primakoff</a:t>
            </a:r>
            <a:r>
              <a:rPr lang="en-US" sz="1800" noProof="0" dirty="0">
                <a:latin typeface="Arial Rounded MT Bold" pitchFamily="34" charset="0"/>
              </a:rPr>
              <a:t> conversion inside a “tunable” resonant cavity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0" dirty="0">
                <a:latin typeface="Arial Rounded MT Bold" pitchFamily="34" charset="0"/>
              </a:rPr>
              <a:t>Energy of photon = m</a:t>
            </a:r>
            <a:r>
              <a:rPr lang="en-US" sz="1800" baseline="-25000" noProof="0" dirty="0">
                <a:latin typeface="Arial Rounded MT Bold" pitchFamily="34" charset="0"/>
              </a:rPr>
              <a:t>a</a:t>
            </a:r>
            <a:r>
              <a:rPr lang="en-US" sz="1800" noProof="0" dirty="0">
                <a:latin typeface="Arial Rounded MT Bold" pitchFamily="34" charset="0"/>
              </a:rPr>
              <a:t>c</a:t>
            </a:r>
            <a:r>
              <a:rPr lang="en-US" sz="1800" baseline="30000" noProof="0" dirty="0">
                <a:latin typeface="Arial Rounded MT Bold" pitchFamily="34" charset="0"/>
              </a:rPr>
              <a:t>2</a:t>
            </a:r>
            <a:r>
              <a:rPr lang="en-US" sz="1800" noProof="0" dirty="0">
                <a:latin typeface="Arial Rounded MT Bold" pitchFamily="34" charset="0"/>
              </a:rPr>
              <a:t>+O(</a:t>
            </a:r>
            <a:r>
              <a:rPr lang="en-US" sz="1800" noProof="0" dirty="0">
                <a:latin typeface="Symbol" pitchFamily="2" charset="2"/>
              </a:rPr>
              <a:t>b</a:t>
            </a:r>
            <a:r>
              <a:rPr lang="en-US" sz="1800" baseline="30000" noProof="0" dirty="0">
                <a:latin typeface="Arial Rounded MT Bold" pitchFamily="34" charset="0"/>
              </a:rPr>
              <a:t>2</a:t>
            </a:r>
            <a:r>
              <a:rPr lang="en-US" sz="1800" noProof="0" dirty="0">
                <a:latin typeface="Arial Rounded MT Bold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noProof="0" dirty="0">
              <a:effectLst>
                <a:outerShdw blurRad="38100" dist="38100" dir="2700000" algn="tl">
                  <a:srgbClr val="0000AC"/>
                </a:outerShdw>
              </a:effectLst>
              <a:latin typeface="Arial Rounded MT Bold" pitchFamily="34" charset="0"/>
            </a:endParaRPr>
          </a:p>
        </p:txBody>
      </p:sp>
      <p:grpSp>
        <p:nvGrpSpPr>
          <p:cNvPr id="2" name="34 Grupo"/>
          <p:cNvGrpSpPr>
            <a:grpSpLocks/>
          </p:cNvGrpSpPr>
          <p:nvPr/>
        </p:nvGrpSpPr>
        <p:grpSpPr bwMode="auto">
          <a:xfrm>
            <a:off x="5232400" y="2849248"/>
            <a:ext cx="2951164" cy="2811999"/>
            <a:chOff x="3707903" y="2849444"/>
            <a:chExt cx="2952329" cy="2812496"/>
          </a:xfrm>
        </p:grpSpPr>
        <p:sp>
          <p:nvSpPr>
            <p:cNvPr id="17" name="16 Cubo"/>
            <p:cNvSpPr/>
            <p:nvPr/>
          </p:nvSpPr>
          <p:spPr bwMode="auto">
            <a:xfrm>
              <a:off x="5940810" y="3645361"/>
              <a:ext cx="431944" cy="1873230"/>
            </a:xfrm>
            <a:prstGeom prst="cub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8" name="17 Cubo"/>
            <p:cNvSpPr/>
            <p:nvPr/>
          </p:nvSpPr>
          <p:spPr bwMode="auto">
            <a:xfrm>
              <a:off x="3707903" y="3645237"/>
              <a:ext cx="439140" cy="1944683"/>
            </a:xfrm>
            <a:prstGeom prst="cub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9588" name="13 Cilindro"/>
            <p:cNvSpPr>
              <a:spLocks noChangeArrowheads="1"/>
            </p:cNvSpPr>
            <p:nvPr/>
          </p:nvSpPr>
          <p:spPr bwMode="auto">
            <a:xfrm>
              <a:off x="4211960" y="3501005"/>
              <a:ext cx="1649247" cy="2160935"/>
            </a:xfrm>
            <a:prstGeom prst="can">
              <a:avLst>
                <a:gd name="adj" fmla="val 25002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s-ES"/>
            </a:p>
          </p:txBody>
        </p:sp>
        <p:sp>
          <p:nvSpPr>
            <p:cNvPr id="19" name="18 Flecha abajo"/>
            <p:cNvSpPr/>
            <p:nvPr/>
          </p:nvSpPr>
          <p:spPr bwMode="auto">
            <a:xfrm rot="10800000">
              <a:off x="4427326" y="4005665"/>
              <a:ext cx="289039" cy="1367079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9590" name="19 Rectángulo"/>
            <p:cNvSpPr>
              <a:spLocks noChangeArrowheads="1"/>
            </p:cNvSpPr>
            <p:nvPr/>
          </p:nvSpPr>
          <p:spPr bwMode="auto">
            <a:xfrm>
              <a:off x="4636258" y="4489956"/>
              <a:ext cx="5838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800">
                  <a:solidFill>
                    <a:srgbClr val="000000"/>
                  </a:solidFill>
                </a:rPr>
                <a:t>B</a:t>
              </a:r>
              <a:r>
                <a:rPr lang="es-ES" sz="2800" baseline="-25000">
                  <a:solidFill>
                    <a:srgbClr val="000000"/>
                  </a:solidFill>
                </a:rPr>
                <a:t>0</a:t>
              </a:r>
            </a:p>
          </p:txBody>
        </p:sp>
        <p:cxnSp>
          <p:nvCxnSpPr>
            <p:cNvPr id="109591" name="22 Conector recto"/>
            <p:cNvCxnSpPr>
              <a:cxnSpLocks noChangeShapeType="1"/>
            </p:cNvCxnSpPr>
            <p:nvPr/>
          </p:nvCxnSpPr>
          <p:spPr bwMode="auto">
            <a:xfrm flipV="1">
              <a:off x="5436096" y="2996952"/>
              <a:ext cx="0" cy="648072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109592" name="25 Conector recto"/>
            <p:cNvCxnSpPr>
              <a:cxnSpLocks noChangeShapeType="1"/>
            </p:cNvCxnSpPr>
            <p:nvPr/>
          </p:nvCxnSpPr>
          <p:spPr bwMode="auto">
            <a:xfrm>
              <a:off x="5436096" y="2996952"/>
              <a:ext cx="1224136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09593" name="26 Triángulo isósceles"/>
            <p:cNvSpPr>
              <a:spLocks noChangeArrowheads="1"/>
            </p:cNvSpPr>
            <p:nvPr/>
          </p:nvSpPr>
          <p:spPr bwMode="auto">
            <a:xfrm rot="5400000">
              <a:off x="5889399" y="2821253"/>
              <a:ext cx="311091" cy="367474"/>
            </a:xfrm>
            <a:prstGeom prst="triangle">
              <a:avLst>
                <a:gd name="adj" fmla="val 44764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27 Grupo"/>
          <p:cNvGrpSpPr>
            <a:grpSpLocks/>
          </p:cNvGrpSpPr>
          <p:nvPr/>
        </p:nvGrpSpPr>
        <p:grpSpPr bwMode="auto">
          <a:xfrm>
            <a:off x="-1104900" y="3597276"/>
            <a:ext cx="13763625" cy="1679575"/>
            <a:chOff x="-2628800" y="3597244"/>
            <a:chExt cx="13763053" cy="1679736"/>
          </a:xfrm>
        </p:grpSpPr>
        <p:sp>
          <p:nvSpPr>
            <p:cNvPr id="109583" name="10 Forma libre"/>
            <p:cNvSpPr>
              <a:spLocks/>
            </p:cNvSpPr>
            <p:nvPr/>
          </p:nvSpPr>
          <p:spPr bwMode="auto">
            <a:xfrm>
              <a:off x="-2556792" y="3597244"/>
              <a:ext cx="13538645" cy="551836"/>
            </a:xfrm>
            <a:custGeom>
              <a:avLst/>
              <a:gdLst>
                <a:gd name="T0" fmla="*/ 0 w 10818891"/>
                <a:gd name="T1" fmla="*/ 39696 h 992863"/>
                <a:gd name="T2" fmla="*/ 10779752 w 10818891"/>
                <a:gd name="T3" fmla="*/ 1761 h 992863"/>
                <a:gd name="T4" fmla="*/ 22476342 w 10818891"/>
                <a:gd name="T5" fmla="*/ 50261 h 992863"/>
                <a:gd name="T6" fmla="*/ 33200528 w 10818891"/>
                <a:gd name="T7" fmla="*/ 16167 h 9928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18891"/>
                <a:gd name="T13" fmla="*/ 0 h 992863"/>
                <a:gd name="T14" fmla="*/ 10818891 w 10818891"/>
                <a:gd name="T15" fmla="*/ 992863 h 9928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18891" h="992863">
                  <a:moveTo>
                    <a:pt x="0" y="748419"/>
                  </a:moveTo>
                  <a:cubicBezTo>
                    <a:pt x="1146018" y="374209"/>
                    <a:pt x="2292036" y="0"/>
                    <a:pt x="3512745" y="33196"/>
                  </a:cubicBezTo>
                  <a:cubicBezTo>
                    <a:pt x="4733454" y="66392"/>
                    <a:pt x="6106563" y="902329"/>
                    <a:pt x="7324254" y="947596"/>
                  </a:cubicBezTo>
                  <a:cubicBezTo>
                    <a:pt x="8541945" y="992863"/>
                    <a:pt x="9680418" y="648831"/>
                    <a:pt x="10818891" y="30480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9584" name="11 Forma libre"/>
            <p:cNvSpPr>
              <a:spLocks/>
            </p:cNvSpPr>
            <p:nvPr/>
          </p:nvSpPr>
          <p:spPr bwMode="auto">
            <a:xfrm>
              <a:off x="-2628800" y="4101300"/>
              <a:ext cx="13538645" cy="551836"/>
            </a:xfrm>
            <a:custGeom>
              <a:avLst/>
              <a:gdLst>
                <a:gd name="T0" fmla="*/ 0 w 10818891"/>
                <a:gd name="T1" fmla="*/ 39696 h 992863"/>
                <a:gd name="T2" fmla="*/ 10779752 w 10818891"/>
                <a:gd name="T3" fmla="*/ 1761 h 992863"/>
                <a:gd name="T4" fmla="*/ 22476342 w 10818891"/>
                <a:gd name="T5" fmla="*/ 50261 h 992863"/>
                <a:gd name="T6" fmla="*/ 33200528 w 10818891"/>
                <a:gd name="T7" fmla="*/ 16167 h 9928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18891"/>
                <a:gd name="T13" fmla="*/ 0 h 992863"/>
                <a:gd name="T14" fmla="*/ 10818891 w 10818891"/>
                <a:gd name="T15" fmla="*/ 992863 h 9928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18891" h="992863">
                  <a:moveTo>
                    <a:pt x="0" y="748419"/>
                  </a:moveTo>
                  <a:cubicBezTo>
                    <a:pt x="1146018" y="374209"/>
                    <a:pt x="2292036" y="0"/>
                    <a:pt x="3512745" y="33196"/>
                  </a:cubicBezTo>
                  <a:cubicBezTo>
                    <a:pt x="4733454" y="66392"/>
                    <a:pt x="6106563" y="902329"/>
                    <a:pt x="7324254" y="947596"/>
                  </a:cubicBezTo>
                  <a:cubicBezTo>
                    <a:pt x="8541945" y="992863"/>
                    <a:pt x="9680418" y="648831"/>
                    <a:pt x="10818891" y="30480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9585" name="12 Forma libre"/>
            <p:cNvSpPr>
              <a:spLocks/>
            </p:cNvSpPr>
            <p:nvPr/>
          </p:nvSpPr>
          <p:spPr bwMode="auto">
            <a:xfrm>
              <a:off x="-2404392" y="4725144"/>
              <a:ext cx="13538645" cy="551836"/>
            </a:xfrm>
            <a:custGeom>
              <a:avLst/>
              <a:gdLst>
                <a:gd name="T0" fmla="*/ 0 w 10818891"/>
                <a:gd name="T1" fmla="*/ 39696 h 992863"/>
                <a:gd name="T2" fmla="*/ 10779752 w 10818891"/>
                <a:gd name="T3" fmla="*/ 1761 h 992863"/>
                <a:gd name="T4" fmla="*/ 22476342 w 10818891"/>
                <a:gd name="T5" fmla="*/ 50261 h 992863"/>
                <a:gd name="T6" fmla="*/ 33200528 w 10818891"/>
                <a:gd name="T7" fmla="*/ 16167 h 9928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18891"/>
                <a:gd name="T13" fmla="*/ 0 h 992863"/>
                <a:gd name="T14" fmla="*/ 10818891 w 10818891"/>
                <a:gd name="T15" fmla="*/ 992863 h 9928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18891" h="992863">
                  <a:moveTo>
                    <a:pt x="0" y="748419"/>
                  </a:moveTo>
                  <a:cubicBezTo>
                    <a:pt x="1146018" y="374209"/>
                    <a:pt x="2292036" y="0"/>
                    <a:pt x="3512745" y="33196"/>
                  </a:cubicBezTo>
                  <a:cubicBezTo>
                    <a:pt x="4733454" y="66392"/>
                    <a:pt x="6106563" y="902329"/>
                    <a:pt x="7324254" y="947596"/>
                  </a:cubicBezTo>
                  <a:cubicBezTo>
                    <a:pt x="8541945" y="992863"/>
                    <a:pt x="9680418" y="648831"/>
                    <a:pt x="10818891" y="30480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5" name="8 Rectángulo"/>
          <p:cNvSpPr>
            <a:spLocks noChangeArrowheads="1"/>
          </p:cNvSpPr>
          <p:nvPr/>
        </p:nvSpPr>
        <p:spPr bwMode="auto">
          <a:xfrm>
            <a:off x="1571625" y="3834764"/>
            <a:ext cx="294445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b="0">
                <a:latin typeface="Arial Rounded MT Bold" pitchFamily="34" charset="0"/>
              </a:rPr>
              <a:t>Axion DM </a:t>
            </a:r>
            <a:r>
              <a:rPr lang="es-ES" b="0" err="1">
                <a:latin typeface="Arial Rounded MT Bold" pitchFamily="34" charset="0"/>
              </a:rPr>
              <a:t>field</a:t>
            </a:r>
            <a:endParaRPr lang="es-ES" b="0">
              <a:latin typeface="Arial Rounded MT Bold" pitchFamily="34" charset="0"/>
            </a:endParaRPr>
          </a:p>
          <a:p>
            <a:pPr algn="ctr">
              <a:defRPr/>
            </a:pPr>
            <a:r>
              <a:rPr lang="es-ES" b="0">
                <a:latin typeface="Arial Rounded MT Bold" pitchFamily="34" charset="0"/>
              </a:rPr>
              <a:t>Non-</a:t>
            </a:r>
            <a:r>
              <a:rPr lang="es-ES" b="0" err="1">
                <a:latin typeface="Arial Rounded MT Bold" pitchFamily="34" charset="0"/>
              </a:rPr>
              <a:t>relativistic</a:t>
            </a:r>
            <a:endParaRPr lang="es-ES" b="0">
              <a:latin typeface="Arial Rounded MT Bold" pitchFamily="34" charset="0"/>
            </a:endParaRPr>
          </a:p>
          <a:p>
            <a:pPr algn="ctr">
              <a:defRPr/>
            </a:pPr>
            <a:r>
              <a:rPr lang="es-ES" b="0" err="1">
                <a:latin typeface="Arial Rounded MT Bold" pitchFamily="34" charset="0"/>
              </a:rPr>
              <a:t>Frequency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 axion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mass</a:t>
            </a:r>
            <a:endParaRPr lang="es-ES" b="0">
              <a:latin typeface="Arial Rounded MT Bold" pitchFamily="34" charset="0"/>
            </a:endParaRPr>
          </a:p>
        </p:txBody>
      </p:sp>
      <p:grpSp>
        <p:nvGrpSpPr>
          <p:cNvPr id="4" name="24 Grupo"/>
          <p:cNvGrpSpPr>
            <a:grpSpLocks/>
          </p:cNvGrpSpPr>
          <p:nvPr/>
        </p:nvGrpSpPr>
        <p:grpSpPr bwMode="auto">
          <a:xfrm>
            <a:off x="8760074" y="1268760"/>
            <a:ext cx="3240582" cy="5103465"/>
            <a:chOff x="7236073" y="1268760"/>
            <a:chExt cx="3240582" cy="5103465"/>
          </a:xfrm>
        </p:grpSpPr>
        <p:sp>
          <p:nvSpPr>
            <p:cNvPr id="109580" name="AutoShape 4"/>
            <p:cNvSpPr>
              <a:spLocks/>
            </p:cNvSpPr>
            <p:nvPr/>
          </p:nvSpPr>
          <p:spPr bwMode="auto">
            <a:xfrm>
              <a:off x="7307635" y="1268760"/>
              <a:ext cx="3169020" cy="1054328"/>
            </a:xfrm>
            <a:prstGeom prst="borderCallout2">
              <a:avLst>
                <a:gd name="adj1" fmla="val 18750"/>
                <a:gd name="adj2" fmla="val -7079"/>
                <a:gd name="adj3" fmla="val 18750"/>
                <a:gd name="adj4" fmla="val -30532"/>
                <a:gd name="adj5" fmla="val 233051"/>
                <a:gd name="adj6" fmla="val -77134"/>
              </a:avLst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GB" sz="1600" b="0">
                  <a:solidFill>
                    <a:srgbClr val="000000"/>
                  </a:solidFill>
                  <a:latin typeface="Arial Rounded MT Bold" pitchFamily="34" charset="0"/>
                </a:rPr>
                <a:t>Primakoff conversion of DM axions into microwave photons inside cavity</a:t>
              </a:r>
            </a:p>
          </p:txBody>
        </p:sp>
        <p:sp>
          <p:nvSpPr>
            <p:cNvPr id="109581" name="AutoShape 4"/>
            <p:cNvSpPr>
              <a:spLocks/>
            </p:cNvSpPr>
            <p:nvPr/>
          </p:nvSpPr>
          <p:spPr bwMode="auto">
            <a:xfrm>
              <a:off x="7236073" y="5084763"/>
              <a:ext cx="3096566" cy="1287462"/>
            </a:xfrm>
            <a:prstGeom prst="borderCallout2">
              <a:avLst>
                <a:gd name="adj1" fmla="val 67065"/>
                <a:gd name="adj2" fmla="val -6630"/>
                <a:gd name="adj3" fmla="val 67796"/>
                <a:gd name="adj4" fmla="val -33690"/>
                <a:gd name="adj5" fmla="val 19023"/>
                <a:gd name="adj6" fmla="val -68106"/>
              </a:avLst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GB" sz="1600" b="0">
                  <a:solidFill>
                    <a:srgbClr val="000000"/>
                  </a:solidFill>
                  <a:latin typeface="Arial Rounded MT Bold" pitchFamily="34" charset="0"/>
                </a:rPr>
                <a:t>If cavity tuned to the axion frequency, conversion is “boosted” by resonant factor </a:t>
              </a:r>
            </a:p>
            <a:p>
              <a:pPr algn="ctr"/>
              <a:r>
                <a:rPr lang="en-GB" sz="1600" b="0">
                  <a:solidFill>
                    <a:srgbClr val="000000"/>
                  </a:solidFill>
                  <a:latin typeface="Arial Rounded MT Bold" pitchFamily="34" charset="0"/>
                </a:rPr>
                <a:t>(Q quality factor)</a:t>
              </a:r>
            </a:p>
          </p:txBody>
        </p:sp>
      </p:grpSp>
      <p:sp>
        <p:nvSpPr>
          <p:cNvPr id="32" name="AutoShape 4"/>
          <p:cNvSpPr>
            <a:spLocks/>
          </p:cNvSpPr>
          <p:nvPr/>
        </p:nvSpPr>
        <p:spPr bwMode="auto">
          <a:xfrm>
            <a:off x="2279576" y="5262102"/>
            <a:ext cx="2808363" cy="975187"/>
          </a:xfrm>
          <a:prstGeom prst="borderCallout2">
            <a:avLst>
              <a:gd name="adj1" fmla="val 55162"/>
              <a:gd name="adj2" fmla="val 102616"/>
              <a:gd name="adj3" fmla="val 53514"/>
              <a:gd name="adj4" fmla="val 122051"/>
              <a:gd name="adj5" fmla="val 24977"/>
              <a:gd name="adj6" fmla="val 133231"/>
            </a:avLst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600" b="0">
                <a:solidFill>
                  <a:srgbClr val="000000"/>
                </a:solidFill>
                <a:latin typeface="Arial Rounded MT Bold" pitchFamily="34" charset="0"/>
              </a:rPr>
              <a:t>Cavity dimensions smaller than de Broglie wavelength of axions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2562662"/>
            <a:ext cx="3932086" cy="9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482CF-B567-5E4A-ADFB-4A136B51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761" y="180870"/>
            <a:ext cx="5461494" cy="346630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6105"/>
            <a:ext cx="4762872" cy="1143000"/>
          </a:xfrm>
        </p:spPr>
        <p:txBody>
          <a:bodyPr/>
          <a:lstStyle/>
          <a:p>
            <a:pPr algn="l"/>
            <a:r>
              <a:rPr lang="en-US" sz="40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ADMX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582930" y="1685925"/>
            <a:ext cx="5225038" cy="4540847"/>
          </a:xfrm>
        </p:spPr>
        <p:txBody>
          <a:bodyPr/>
          <a:lstStyle/>
          <a:p>
            <a:r>
              <a:rPr lang="en-US" sz="2000" dirty="0"/>
              <a:t>Leading </a:t>
            </a:r>
            <a:r>
              <a:rPr lang="en-US" sz="2000" dirty="0" err="1"/>
              <a:t>haloscope</a:t>
            </a:r>
            <a:endParaRPr lang="en-US" sz="2800" dirty="0"/>
          </a:p>
          <a:p>
            <a:pPr lvl="1"/>
            <a:r>
              <a:rPr lang="en-US" sz="1600" dirty="0"/>
              <a:t>Many years of R&amp;D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First results &gt;10 years ago.</a:t>
            </a:r>
          </a:p>
          <a:p>
            <a:r>
              <a:rPr lang="en-US" sz="2000" dirty="0"/>
              <a:t>Sensitivity to </a:t>
            </a:r>
            <a:r>
              <a:rPr lang="en-US" sz="2000" b="1" dirty="0">
                <a:solidFill>
                  <a:srgbClr val="FF0000"/>
                </a:solidFill>
              </a:rPr>
              <a:t>few </a:t>
            </a:r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b="1" dirty="0" err="1">
                <a:solidFill>
                  <a:srgbClr val="FF0000"/>
                </a:solidFill>
              </a:rPr>
              <a:t>eV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proven</a:t>
            </a:r>
          </a:p>
          <a:p>
            <a:r>
              <a:rPr lang="en-US" sz="2000" noProof="0" dirty="0">
                <a:latin typeface="Arial Rounded MT Bold" pitchFamily="34" charset="0"/>
              </a:rPr>
              <a:t>Now producing new results:</a:t>
            </a:r>
          </a:p>
          <a:p>
            <a:pPr lvl="1"/>
            <a:r>
              <a:rPr lang="en-US" sz="1600" noProof="0" dirty="0">
                <a:latin typeface="Arial Rounded MT Bold" pitchFamily="34" charset="0"/>
              </a:rPr>
              <a:t>First data down to DFSZ coupling (2.7 to 3.3 </a:t>
            </a:r>
            <a:r>
              <a:rPr lang="en-US" sz="1600" noProof="0" dirty="0" err="1">
                <a:latin typeface="Symbol" pitchFamily="2" charset="2"/>
              </a:rPr>
              <a:t>m</a:t>
            </a:r>
            <a:r>
              <a:rPr lang="en-US" sz="1600" noProof="0" dirty="0" err="1">
                <a:latin typeface="Arial Rounded MT Bold" pitchFamily="34" charset="0"/>
              </a:rPr>
              <a:t>eV</a:t>
            </a:r>
            <a:r>
              <a:rPr lang="en-US" sz="1600" noProof="0" dirty="0">
                <a:latin typeface="Arial Rounded MT Bold" pitchFamily="34" charset="0"/>
              </a:rPr>
              <a:t>)… </a:t>
            </a:r>
          </a:p>
          <a:p>
            <a:endParaRPr lang="en-US" sz="2800" noProof="0" dirty="0">
              <a:latin typeface="Arial Rounded MT Bold" pitchFamily="34" charset="0"/>
            </a:endParaRPr>
          </a:p>
          <a:p>
            <a:r>
              <a:rPr lang="en-US" sz="2000" noProof="0" dirty="0">
                <a:latin typeface="Arial Rounded MT Bold" pitchFamily="34" charset="0"/>
              </a:rPr>
              <a:t>Current program will surely cover 1-10 </a:t>
            </a:r>
            <a:r>
              <a:rPr lang="en-US" sz="2000" noProof="0" dirty="0" err="1">
                <a:latin typeface="Symbol" pitchFamily="18" charset="2"/>
              </a:rPr>
              <a:t>m</a:t>
            </a:r>
            <a:r>
              <a:rPr lang="en-US" sz="2000" noProof="0" dirty="0" err="1">
                <a:latin typeface="Arial Rounded MT Bold" pitchFamily="34" charset="0"/>
              </a:rPr>
              <a:t>eV</a:t>
            </a:r>
            <a:r>
              <a:rPr lang="en-US" sz="2000" noProof="0" dirty="0">
                <a:latin typeface="Arial Rounded MT Bold" pitchFamily="34" charset="0"/>
              </a:rPr>
              <a:t> with high sensitivity (i.e. reaching even pessimistic coupling). </a:t>
            </a:r>
          </a:p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What about higher masses?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300" y="601560"/>
            <a:ext cx="2332586" cy="175508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3816A3-C34F-6635-C86F-B5F3156BC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77" t="94477" r="4315" b="-2189"/>
          <a:stretch/>
        </p:blipFill>
        <p:spPr>
          <a:xfrm>
            <a:off x="8688288" y="791661"/>
            <a:ext cx="3312368" cy="28029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53607A0-9E8E-006F-6355-BDC0F6BF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4" y="3628235"/>
            <a:ext cx="5508946" cy="26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Higher-m</a:t>
            </a:r>
            <a:r>
              <a:rPr lang="en-US" sz="3200" baseline="-250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</a:t>
            </a:r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sz="3200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0" name="2 Marcador de contenido"/>
          <p:cNvSpPr>
            <a:spLocks noGrp="1"/>
          </p:cNvSpPr>
          <p:nvPr>
            <p:ph idx="1"/>
          </p:nvPr>
        </p:nvSpPr>
        <p:spPr>
          <a:xfrm>
            <a:off x="695400" y="1559816"/>
            <a:ext cx="5400600" cy="4594947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Problematic: </a:t>
            </a:r>
          </a:p>
          <a:p>
            <a:pPr marL="0" indent="0">
              <a:buNone/>
            </a:pPr>
            <a:r>
              <a:rPr lang="en-US" sz="1800" noProof="0" dirty="0">
                <a:latin typeface="Arial Rounded MT Bold" pitchFamily="34" charset="0"/>
              </a:rPr>
              <a:t>higher m</a:t>
            </a:r>
            <a:r>
              <a:rPr lang="en-US" sz="1800" baseline="-25000" noProof="0" dirty="0">
                <a:latin typeface="Arial Rounded MT Bold" pitchFamily="34" charset="0"/>
              </a:rPr>
              <a:t>a</a:t>
            </a:r>
            <a:r>
              <a:rPr lang="en-US" sz="1800" noProof="0" dirty="0">
                <a:latin typeface="Arial Rounded MT Bold" pitchFamily="34" charset="0"/>
              </a:rPr>
              <a:t> </a:t>
            </a:r>
            <a:r>
              <a:rPr lang="en-US" sz="1800" noProof="0" dirty="0">
                <a:latin typeface="Arial Rounded MT Bold" pitchFamily="34" charset="0"/>
                <a:sym typeface="Wingdings" panose="05000000000000000000" pitchFamily="2" charset="2"/>
              </a:rPr>
              <a:t> lower V  lower sensitivity</a:t>
            </a: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r>
              <a:rPr lang="en-US" sz="1800" noProof="0" dirty="0">
                <a:latin typeface="Arial Rounded MT Bold" pitchFamily="34" charset="0"/>
                <a:sym typeface="Wingdings" panose="05000000000000000000" pitchFamily="2" charset="2"/>
              </a:rPr>
              <a:t>R&amp;D to go to:</a:t>
            </a:r>
          </a:p>
          <a:p>
            <a:pPr lvl="1"/>
            <a:r>
              <a:rPr lang="en-US" sz="1400" noProof="0" dirty="0">
                <a:latin typeface="Arial Rounded MT Bold" pitchFamily="34" charset="0"/>
                <a:sym typeface="Wingdings" panose="05000000000000000000" pitchFamily="2" charset="2"/>
              </a:rPr>
              <a:t>Higher B magnets</a:t>
            </a:r>
          </a:p>
          <a:p>
            <a:pPr lvl="1"/>
            <a:r>
              <a:rPr lang="en-US" sz="1400" noProof="0" dirty="0">
                <a:latin typeface="Arial Rounded MT Bold" pitchFamily="34" charset="0"/>
                <a:sym typeface="Wingdings" panose="05000000000000000000" pitchFamily="2" charset="2"/>
              </a:rPr>
              <a:t>Larger instrumented volumes</a:t>
            </a:r>
          </a:p>
          <a:p>
            <a:pPr lvl="1"/>
            <a:r>
              <a:rPr lang="en-US" sz="1400" noProof="0" dirty="0">
                <a:latin typeface="Arial Rounded MT Bold" pitchFamily="34" charset="0"/>
                <a:sym typeface="Wingdings" panose="05000000000000000000" pitchFamily="2" charset="2"/>
              </a:rPr>
              <a:t>Lower noise sensors</a:t>
            </a:r>
          </a:p>
          <a:p>
            <a:pPr lvl="1"/>
            <a:r>
              <a:rPr lang="en-US" sz="1400" noProof="0" dirty="0">
                <a:latin typeface="Arial Rounded MT Bold" pitchFamily="34" charset="0"/>
                <a:sym typeface="Wingdings" panose="05000000000000000000" pitchFamily="2" charset="2"/>
              </a:rPr>
              <a:t>Higher Q cavities </a:t>
            </a:r>
          </a:p>
          <a:p>
            <a:endParaRPr lang="en-US" sz="1800" noProof="0" dirty="0">
              <a:latin typeface="Arial Rounded MT Bold" pitchFamily="34" charset="0"/>
            </a:endParaRPr>
          </a:p>
          <a:p>
            <a:pPr marL="0" indent="0"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51984" y="1559816"/>
            <a:ext cx="38271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>
                <a:latin typeface="Arial Rounded MT Bold" pitchFamily="34" charset="0"/>
              </a:rPr>
              <a:t>Very active R&amp;D in </a:t>
            </a:r>
            <a:r>
              <a:rPr lang="es-ES" b="0" dirty="0" err="1">
                <a:latin typeface="Arial Rounded MT Bold" pitchFamily="34" charset="0"/>
              </a:rPr>
              <a:t>many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groups</a:t>
            </a:r>
            <a:r>
              <a:rPr lang="es-ES" b="0" dirty="0">
                <a:latin typeface="Arial Rounded MT Bold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latin typeface="Arial Rounded MT 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latin typeface="Arial Rounded MT Bold" pitchFamily="34" charset="0"/>
              </a:rPr>
              <a:t>More </a:t>
            </a:r>
            <a:r>
              <a:rPr lang="es-ES" b="0" dirty="0" err="1">
                <a:latin typeface="Arial Rounded MT Bold" pitchFamily="34" charset="0"/>
              </a:rPr>
              <a:t>powerful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magnets</a:t>
            </a:r>
            <a:endParaRPr lang="es-ES" b="0" dirty="0">
              <a:latin typeface="Arial Rounded MT 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latin typeface="Arial Rounded MT 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latin typeface="Arial Rounded MT 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 err="1">
                <a:latin typeface="Arial Rounded MT Bold" pitchFamily="34" charset="0"/>
              </a:rPr>
              <a:t>Multicell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structures</a:t>
            </a:r>
            <a:r>
              <a:rPr lang="es-ES" b="0" dirty="0">
                <a:latin typeface="Arial Rounded MT Bold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0" dirty="0" err="1">
                <a:latin typeface="Arial Rounded MT Bold" pitchFamily="34" charset="0"/>
              </a:rPr>
              <a:t>Phase-matched</a:t>
            </a:r>
            <a:endParaRPr lang="es-ES" b="0" dirty="0">
              <a:latin typeface="Arial Rounded MT Bold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0" dirty="0" err="1">
                <a:latin typeface="Arial Rounded MT Bold" pitchFamily="34" charset="0"/>
              </a:rPr>
              <a:t>Filter-like</a:t>
            </a:r>
            <a:r>
              <a:rPr lang="es-ES" b="0" dirty="0">
                <a:latin typeface="Arial Rounded MT Bold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0" dirty="0" err="1">
                <a:latin typeface="Arial Rounded MT Bold" pitchFamily="34" charset="0"/>
              </a:rPr>
              <a:t>Dielectric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loading</a:t>
            </a:r>
            <a:endParaRPr lang="es-ES" b="0" dirty="0">
              <a:latin typeface="Arial Rounded MT Bold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0" dirty="0" err="1">
                <a:latin typeface="Arial Rounded MT Bold" pitchFamily="34" charset="0"/>
              </a:rPr>
              <a:t>Photonic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bandgap</a:t>
            </a:r>
            <a:endParaRPr lang="es-ES" b="0" dirty="0">
              <a:latin typeface="Arial Rounded MT Bold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0" dirty="0">
                <a:latin typeface="Arial Rounded MT Bold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latin typeface="Arial Rounded MT 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latin typeface="Arial Rounded MT Bold" pitchFamily="34" charset="0"/>
              </a:rPr>
              <a:t>SC </a:t>
            </a:r>
            <a:r>
              <a:rPr lang="es-ES" b="0" dirty="0" err="1">
                <a:latin typeface="Arial Rounded MT Bold" pitchFamily="34" charset="0"/>
              </a:rPr>
              <a:t>deposited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cavities</a:t>
            </a:r>
            <a:endParaRPr lang="es-ES" b="0" dirty="0">
              <a:latin typeface="Arial Rounded MT Bold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6310" r="5577"/>
          <a:stretch/>
        </p:blipFill>
        <p:spPr>
          <a:xfrm>
            <a:off x="335360" y="2725840"/>
            <a:ext cx="5688632" cy="1000125"/>
          </a:xfrm>
          <a:prstGeom prst="rect">
            <a:avLst/>
          </a:prstGeom>
        </p:spPr>
      </p:pic>
      <p:cxnSp>
        <p:nvCxnSpPr>
          <p:cNvPr id="5" name="Conector angular 4"/>
          <p:cNvCxnSpPr/>
          <p:nvPr/>
        </p:nvCxnSpPr>
        <p:spPr>
          <a:xfrm rot="5400000" flipH="1" flipV="1">
            <a:off x="2819636" y="3897051"/>
            <a:ext cx="792088" cy="144016"/>
          </a:xfrm>
          <a:prstGeom prst="bentConnector3">
            <a:avLst>
              <a:gd name="adj1" fmla="val 2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3719736" y="3428999"/>
            <a:ext cx="0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/>
          <p:nvPr/>
        </p:nvCxnSpPr>
        <p:spPr>
          <a:xfrm rot="5400000" flipH="1" flipV="1">
            <a:off x="3289922" y="3791275"/>
            <a:ext cx="1183663" cy="972107"/>
          </a:xfrm>
          <a:prstGeom prst="bentConnector3">
            <a:avLst>
              <a:gd name="adj1" fmla="val -16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 flipV="1">
            <a:off x="3143672" y="3555918"/>
            <a:ext cx="2520280" cy="1584353"/>
          </a:xfrm>
          <a:prstGeom prst="bentConnector3">
            <a:avLst>
              <a:gd name="adj1" fmla="val 1003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CF4A322A-33D6-3F48-B4F1-52AF2EDAE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517" y="2889229"/>
            <a:ext cx="2620782" cy="1367571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F4B18B05-281C-2B44-8C41-89C1726FB8EB}"/>
              </a:ext>
            </a:extLst>
          </p:cNvPr>
          <p:cNvSpPr/>
          <p:nvPr/>
        </p:nvSpPr>
        <p:spPr>
          <a:xfrm>
            <a:off x="9455917" y="4251688"/>
            <a:ext cx="20003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>
                <a:latin typeface="Arial Rounded MT Bold" pitchFamily="34" charset="0"/>
              </a:rPr>
              <a:t>CAST-CAPP project</a:t>
            </a:r>
          </a:p>
          <a:p>
            <a:pPr algn="ctr">
              <a:buNone/>
            </a:pPr>
            <a:r>
              <a:rPr lang="en-US" sz="1200">
                <a:latin typeface="Arial Rounded MT Bold" pitchFamily="34" charset="0"/>
              </a:rPr>
              <a:t>In the CAST magnet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DD7A39DC-13CD-2B48-8E92-54A0AD5B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4019" y="1621554"/>
            <a:ext cx="1874589" cy="104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15658EA5-DCB1-5546-9FEF-453F75DC0E9C}"/>
              </a:ext>
            </a:extLst>
          </p:cNvPr>
          <p:cNvSpPr/>
          <p:nvPr/>
        </p:nvSpPr>
        <p:spPr>
          <a:xfrm>
            <a:off x="10693859" y="2161300"/>
            <a:ext cx="131590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>
                <a:latin typeface="Arial Rounded MT Bold" pitchFamily="34" charset="0"/>
              </a:rPr>
              <a:t>RADES project</a:t>
            </a:r>
          </a:p>
          <a:p>
            <a:pPr algn="ctr">
              <a:buNone/>
            </a:pPr>
            <a:r>
              <a:rPr lang="en-US" sz="1200">
                <a:latin typeface="Arial Rounded MT Bold" pitchFamily="34" charset="0"/>
              </a:rPr>
              <a:t>in CAST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DB0A150B-CB76-974F-BF63-830901555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792" y="581902"/>
            <a:ext cx="2100741" cy="111166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9A7B1FE-C305-2144-A15E-7C913ACF5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446" y="5516734"/>
            <a:ext cx="1933847" cy="825604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A82BF310-DF24-F44A-9406-9EEAC9737DE4}"/>
              </a:ext>
            </a:extLst>
          </p:cNvPr>
          <p:cNvSpPr/>
          <p:nvPr/>
        </p:nvSpPr>
        <p:spPr>
          <a:xfrm>
            <a:off x="6851782" y="5308974"/>
            <a:ext cx="1740025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>
                <a:solidFill>
                  <a:schemeClr val="tx1"/>
                </a:solidFill>
                <a:sym typeface="Wingdings" panose="05000000000000000000" pitchFamily="2" charset="2"/>
              </a:rPr>
              <a:t>QUAX</a:t>
            </a:r>
            <a:r>
              <a:rPr lang="en-US" sz="1200">
                <a:solidFill>
                  <a:schemeClr val="tx1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 at LNL</a:t>
            </a:r>
            <a:endParaRPr lang="en-US" sz="120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A67BEEF-1A43-D144-8357-8A61ECD03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328" y="4722516"/>
            <a:ext cx="1697704" cy="1411798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E8B3DFD3-706E-B041-9361-F96607C06248}"/>
              </a:ext>
            </a:extLst>
          </p:cNvPr>
          <p:cNvSpPr/>
          <p:nvPr/>
        </p:nvSpPr>
        <p:spPr>
          <a:xfrm>
            <a:off x="9096291" y="6020968"/>
            <a:ext cx="174002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 dirty="0">
                <a:latin typeface="Arial Rounded MT Bold" pitchFamily="34" charset="0"/>
              </a:rPr>
              <a:t>“Pizza cavity”</a:t>
            </a:r>
          </a:p>
          <a:p>
            <a:pPr algn="ctr">
              <a:buNone/>
            </a:pPr>
            <a:r>
              <a:rPr lang="en-US" sz="1200" dirty="0">
                <a:latin typeface="Arial Rounded MT Bold" pitchFamily="34" charset="0"/>
              </a:rPr>
              <a:t>at CAPP</a:t>
            </a:r>
          </a:p>
          <a:p>
            <a:pPr algn="ctr">
              <a:buNone/>
            </a:pPr>
            <a:r>
              <a:rPr lang="es-ES" sz="1200" dirty="0">
                <a:latin typeface="Arial Rounded MT Bold" pitchFamily="34" charset="0"/>
                <a:sym typeface="Wingdings" panose="05000000000000000000" pitchFamily="2" charset="2"/>
              </a:rPr>
              <a:t> </a:t>
            </a:r>
            <a:r>
              <a:rPr lang="es-ES" sz="1200" dirty="0">
                <a:solidFill>
                  <a:srgbClr val="FF0000"/>
                </a:solidFill>
                <a:latin typeface="Arial Rounded MT Bold" pitchFamily="34" charset="0"/>
                <a:sym typeface="Wingdings" panose="05000000000000000000" pitchFamily="2" charset="2"/>
              </a:rPr>
              <a:t>2008.10141</a:t>
            </a:r>
            <a:endParaRPr lang="en-US" sz="1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9895" y="1260100"/>
            <a:ext cx="5402558" cy="41851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>
                <a:latin typeface="Arial Rounded MT Bold" pitchFamily="34" charset="0"/>
              </a:rPr>
              <a:t>Beyond axions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268760"/>
            <a:ext cx="5987008" cy="1296144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Many extensions of SM predict axion-like particles</a:t>
            </a:r>
          </a:p>
          <a:p>
            <a:pPr lvl="1"/>
            <a:r>
              <a:rPr lang="en-US" sz="1800" noProof="0" dirty="0">
                <a:latin typeface="Arial Rounded MT Bold" pitchFamily="34" charset="0"/>
              </a:rPr>
              <a:t>Higher scale symmetry breaking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6888088" y="5374957"/>
            <a:ext cx="3643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 err="1">
                <a:latin typeface="Arial Rounded MT Bold" pitchFamily="34" charset="0"/>
              </a:rPr>
              <a:t>String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theory</a:t>
            </a:r>
            <a:r>
              <a:rPr lang="es-ES" b="0" dirty="0">
                <a:latin typeface="Arial Rounded MT Bold" pitchFamily="34" charset="0"/>
              </a:rPr>
              <a:t> </a:t>
            </a:r>
            <a:r>
              <a:rPr lang="es-ES" b="0" dirty="0" err="1">
                <a:latin typeface="Arial Rounded MT Bold" pitchFamily="34" charset="0"/>
              </a:rPr>
              <a:t>predicts</a:t>
            </a:r>
            <a:r>
              <a:rPr lang="es-ES" b="0" dirty="0">
                <a:latin typeface="Arial Rounded MT Bold" pitchFamily="34" charset="0"/>
              </a:rPr>
              <a:t> a </a:t>
            </a:r>
            <a:r>
              <a:rPr lang="es-ES" b="0" dirty="0" err="1">
                <a:latin typeface="Arial Rounded MT Bold" pitchFamily="34" charset="0"/>
              </a:rPr>
              <a:t>plenitude</a:t>
            </a:r>
            <a:r>
              <a:rPr lang="es-ES" b="0" dirty="0">
                <a:latin typeface="Arial Rounded MT Bold" pitchFamily="34" charset="0"/>
              </a:rPr>
              <a:t> of </a:t>
            </a:r>
            <a:r>
              <a:rPr lang="es-ES" b="0" dirty="0" err="1">
                <a:latin typeface="Arial Rounded MT Bold" pitchFamily="34" charset="0"/>
              </a:rPr>
              <a:t>ALPs</a:t>
            </a:r>
            <a:endParaRPr lang="es-ES" b="0" dirty="0"/>
          </a:p>
        </p:txBody>
      </p:sp>
      <p:sp>
        <p:nvSpPr>
          <p:cNvPr id="31" name="30 Rectángulo"/>
          <p:cNvSpPr/>
          <p:nvPr/>
        </p:nvSpPr>
        <p:spPr>
          <a:xfrm>
            <a:off x="4943872" y="2348880"/>
            <a:ext cx="1740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Generic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ALPs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parameter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space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  <a:sym typeface="Wingdings" pitchFamily="2" charset="2"/>
              </a:rPr>
              <a:t>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b="0" dirty="0">
                <a:latin typeface="Arial Rounded MT Bold" panose="020F0704030504030204" pitchFamily="34" charset="0"/>
              </a:rPr>
              <a:t>Igor G. Irastorza / CAPA / UNIZAR</a:t>
            </a:r>
          </a:p>
        </p:txBody>
      </p:sp>
      <p:sp>
        <p:nvSpPr>
          <p:cNvPr id="33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3</a:t>
            </a:fld>
            <a:endParaRPr lang="es-ES" b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547" y="4555095"/>
            <a:ext cx="1677541" cy="17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14"/>
          <p:cNvGrpSpPr/>
          <p:nvPr/>
        </p:nvGrpSpPr>
        <p:grpSpPr>
          <a:xfrm>
            <a:off x="238840" y="2483036"/>
            <a:ext cx="5065072" cy="4042308"/>
            <a:chOff x="76200" y="381000"/>
            <a:chExt cx="9067800" cy="5867400"/>
          </a:xfrm>
        </p:grpSpPr>
        <p:sp>
          <p:nvSpPr>
            <p:cNvPr id="20" name="Ellipse 3"/>
            <p:cNvSpPr/>
            <p:nvPr/>
          </p:nvSpPr>
          <p:spPr>
            <a:xfrm>
              <a:off x="76200" y="381000"/>
              <a:ext cx="9067800" cy="5867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Arial Rounded MT Bold" pitchFamily="34" charset="0"/>
              </a:endParaRPr>
            </a:p>
          </p:txBody>
        </p:sp>
        <p:sp>
          <p:nvSpPr>
            <p:cNvPr id="21" name="Rectangle 6"/>
            <p:cNvSpPr/>
            <p:nvPr/>
          </p:nvSpPr>
          <p:spPr>
            <a:xfrm>
              <a:off x="2175091" y="824075"/>
              <a:ext cx="4508031" cy="1338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  <a:latin typeface="Arial Rounded MT Bold" pitchFamily="34" charset="0"/>
                </a:rPr>
                <a:t>Weakly</a:t>
              </a:r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r>
                <a:rPr lang="fr-FR" dirty="0" err="1">
                  <a:solidFill>
                    <a:srgbClr val="000000"/>
                  </a:solidFill>
                  <a:latin typeface="Arial Rounded MT Bold" pitchFamily="34" charset="0"/>
                </a:rPr>
                <a:t>Interacting</a:t>
              </a:r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  </a:t>
              </a:r>
              <a:r>
                <a:rPr lang="fr-FR" dirty="0" err="1">
                  <a:solidFill>
                    <a:srgbClr val="000000"/>
                  </a:solidFill>
                  <a:latin typeface="Arial Rounded MT Bold" pitchFamily="34" charset="0"/>
                </a:rPr>
                <a:t>Sub</a:t>
              </a:r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-eV </a:t>
              </a:r>
              <a:r>
                <a:rPr lang="fr-FR" dirty="0" err="1">
                  <a:solidFill>
                    <a:srgbClr val="000000"/>
                  </a:solidFill>
                  <a:latin typeface="Arial Rounded MT Bold" pitchFamily="34" charset="0"/>
                </a:rPr>
                <a:t>Particles</a:t>
              </a:r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  <a:p>
              <a:pPr algn="ctr"/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 (</a:t>
              </a:r>
              <a:r>
                <a:rPr lang="fr-FR" dirty="0" err="1">
                  <a:solidFill>
                    <a:srgbClr val="000000"/>
                  </a:solidFill>
                  <a:latin typeface="Arial Rounded MT Bold" pitchFamily="34" charset="0"/>
                </a:rPr>
                <a:t>WISPs</a:t>
              </a:r>
              <a:r>
                <a:rPr lang="fr-FR" dirty="0">
                  <a:solidFill>
                    <a:srgbClr val="000000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2" name="Ellipse 7"/>
            <p:cNvSpPr/>
            <p:nvPr/>
          </p:nvSpPr>
          <p:spPr>
            <a:xfrm>
              <a:off x="381000" y="2209800"/>
              <a:ext cx="5410200" cy="33528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23" name="Rectangle 8"/>
            <p:cNvSpPr/>
            <p:nvPr/>
          </p:nvSpPr>
          <p:spPr>
            <a:xfrm>
              <a:off x="5483300" y="2155451"/>
              <a:ext cx="2461879" cy="107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Hidden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Photons </a:t>
              </a:r>
            </a:p>
            <a:p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(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HPs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4" name="Rectangle 9"/>
            <p:cNvSpPr/>
            <p:nvPr/>
          </p:nvSpPr>
          <p:spPr>
            <a:xfrm>
              <a:off x="5965365" y="4180729"/>
              <a:ext cx="2689499" cy="758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Millicharged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Particles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5607708" y="5029200"/>
              <a:ext cx="2273272" cy="4461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Chameleons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883333" y="2699999"/>
              <a:ext cx="4255592" cy="936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>
                  <a:solidFill>
                    <a:srgbClr val="000000"/>
                  </a:solidFill>
                  <a:latin typeface="Arial Rounded MT Bold" pitchFamily="34" charset="0"/>
                </a:rPr>
                <a:t>Axion </a:t>
              </a:r>
              <a:r>
                <a:rPr lang="fr-FR" b="1" dirty="0" err="1">
                  <a:solidFill>
                    <a:srgbClr val="000000"/>
                  </a:solidFill>
                  <a:latin typeface="Arial Rounded MT Bold" pitchFamily="34" charset="0"/>
                </a:rPr>
                <a:t>Like</a:t>
              </a:r>
              <a:r>
                <a:rPr lang="fr-FR" b="1" dirty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r>
                <a:rPr lang="fr-FR" b="1" dirty="0" err="1">
                  <a:solidFill>
                    <a:srgbClr val="000000"/>
                  </a:solidFill>
                  <a:latin typeface="Arial Rounded MT Bold" pitchFamily="34" charset="0"/>
                </a:rPr>
                <a:t>particles</a:t>
              </a:r>
              <a:endParaRPr lang="fr-FR" b="1" dirty="0">
                <a:solidFill>
                  <a:srgbClr val="000000"/>
                </a:solidFill>
                <a:latin typeface="Arial Rounded MT Bold" pitchFamily="34" charset="0"/>
              </a:endParaRPr>
            </a:p>
            <a:p>
              <a:pPr algn="ctr"/>
              <a:r>
                <a:rPr lang="fr-FR" b="1" dirty="0">
                  <a:solidFill>
                    <a:srgbClr val="000000"/>
                  </a:solidFill>
                  <a:latin typeface="Arial Rounded MT Bold" pitchFamily="34" charset="0"/>
                </a:rPr>
                <a:t> (</a:t>
              </a:r>
              <a:r>
                <a:rPr lang="fr-FR" b="1" dirty="0" err="1">
                  <a:solidFill>
                    <a:srgbClr val="000000"/>
                  </a:solidFill>
                  <a:latin typeface="Arial Rounded MT Bold" pitchFamily="34" charset="0"/>
                </a:rPr>
                <a:t>ALPs</a:t>
              </a:r>
              <a:r>
                <a:rPr lang="fr-FR" b="1" dirty="0">
                  <a:solidFill>
                    <a:srgbClr val="000000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7" name="Ellipse 12"/>
            <p:cNvSpPr/>
            <p:nvPr/>
          </p:nvSpPr>
          <p:spPr>
            <a:xfrm>
              <a:off x="672195" y="3678297"/>
              <a:ext cx="2549744" cy="12954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000000"/>
                  </a:solidFill>
                  <a:latin typeface="Arial Rounded MT Bold" pitchFamily="34" charset="0"/>
                </a:rPr>
                <a:t>AXIONS</a:t>
              </a:r>
            </a:p>
          </p:txBody>
        </p:sp>
        <p:sp>
          <p:nvSpPr>
            <p:cNvPr id="28" name="Rectangle 13"/>
            <p:cNvSpPr/>
            <p:nvPr/>
          </p:nvSpPr>
          <p:spPr>
            <a:xfrm>
              <a:off x="3401948" y="3659758"/>
              <a:ext cx="2353518" cy="13830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Stringy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ALPs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  <a:p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Arion</a:t>
              </a:r>
            </a:p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Majoron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Familon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655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6624736" cy="1143000"/>
          </a:xfrm>
        </p:spPr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Higher-m</a:t>
            </a:r>
            <a:r>
              <a:rPr lang="en-US" sz="3600" baseline="-25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6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sz="3600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0" name="2 Marcador de contenido"/>
          <p:cNvSpPr>
            <a:spLocks noGrp="1"/>
          </p:cNvSpPr>
          <p:nvPr>
            <p:ph idx="1"/>
          </p:nvPr>
        </p:nvSpPr>
        <p:spPr>
          <a:xfrm>
            <a:off x="335360" y="1340769"/>
            <a:ext cx="7833934" cy="4751156"/>
          </a:xfrm>
        </p:spPr>
        <p:txBody>
          <a:bodyPr/>
          <a:lstStyle/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HAYSTAC</a:t>
            </a:r>
            <a:r>
              <a:rPr lang="en-US" sz="2000" noProof="0" dirty="0">
                <a:latin typeface="Arial Rounded MT Bold" pitchFamily="34" charset="0"/>
              </a:rPr>
              <a:t> @ Yale: started as ADMX test bed for new ideas. </a:t>
            </a:r>
          </a:p>
          <a:p>
            <a:pPr lvl="1"/>
            <a:r>
              <a:rPr lang="es-ES" sz="1600" noProof="0" dirty="0" err="1">
                <a:latin typeface="Arial Rounded MT Bold" pitchFamily="34" charset="0"/>
                <a:sym typeface="Wingdings" panose="05000000000000000000" pitchFamily="2" charset="2"/>
              </a:rPr>
              <a:t>First</a:t>
            </a:r>
            <a:r>
              <a:rPr lang="es-ES" sz="1600" noProof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s-ES" sz="1600" noProof="0" dirty="0" err="1">
                <a:latin typeface="Arial Rounded MT Bold" pitchFamily="34" charset="0"/>
                <a:sym typeface="Wingdings" panose="05000000000000000000" pitchFamily="2" charset="2"/>
              </a:rPr>
              <a:t>results</a:t>
            </a:r>
            <a:r>
              <a:rPr lang="es-ES" sz="1600" noProof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s-ES" sz="1600" noProof="0" dirty="0" err="1">
                <a:latin typeface="Arial Rounded MT Bold" pitchFamily="34" charset="0"/>
                <a:sym typeface="Wingdings" panose="05000000000000000000" pitchFamily="2" charset="2"/>
              </a:rPr>
              <a:t>released</a:t>
            </a:r>
            <a:r>
              <a:rPr lang="es-ES" sz="1600" noProof="0" dirty="0">
                <a:latin typeface="Arial Rounded MT Bold" pitchFamily="34" charset="0"/>
                <a:sym typeface="Wingdings" panose="05000000000000000000" pitchFamily="2" charset="2"/>
              </a:rPr>
              <a:t> in 2018  (</a:t>
            </a:r>
            <a:r>
              <a:rPr lang="en-US" sz="1600" dirty="0"/>
              <a:t>1803.03690)</a:t>
            </a:r>
            <a:endParaRPr lang="en-US" sz="16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1600" noProof="0" dirty="0">
                <a:latin typeface="Arial Rounded MT Bold" pitchFamily="34" charset="0"/>
                <a:sym typeface="Wingdings" panose="05000000000000000000" pitchFamily="2" charset="2"/>
              </a:rPr>
              <a:t>Very recent: first result with squeeze states (</a:t>
            </a:r>
            <a:r>
              <a:rPr lang="es-ES" sz="1600" dirty="0"/>
              <a:t>2008.01853)</a:t>
            </a:r>
            <a:endParaRPr lang="en-US" sz="16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CAPP</a:t>
            </a:r>
            <a:r>
              <a:rPr lang="en-US" sz="2000" dirty="0">
                <a:sym typeface="Wingdings" panose="05000000000000000000" pitchFamily="2" charset="2"/>
              </a:rPr>
              <a:t>: recently created “Center for Axion and Precision Physics” at South Korea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Several physics results released CAPP-PACE &amp; CAPP18T, CAPP12T, and </a:t>
            </a: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CAPPMAX (2024)</a:t>
            </a:r>
          </a:p>
          <a:p>
            <a:pPr lvl="1"/>
            <a:r>
              <a:rPr lang="es-ES" sz="1600" dirty="0" err="1">
                <a:sym typeface="Wingdings" panose="05000000000000000000" pitchFamily="2" charset="2"/>
              </a:rPr>
              <a:t>Also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multicell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setup</a:t>
            </a:r>
            <a:r>
              <a:rPr lang="es-ES" sz="1600" dirty="0">
                <a:sym typeface="Wingdings" panose="05000000000000000000" pitchFamily="2" charset="2"/>
              </a:rPr>
              <a:t> (pizza </a:t>
            </a:r>
            <a:r>
              <a:rPr lang="es-ES" sz="1600" dirty="0" err="1">
                <a:sym typeface="Wingdings" panose="05000000000000000000" pitchFamily="2" charset="2"/>
              </a:rPr>
              <a:t>cavity</a:t>
            </a:r>
            <a:r>
              <a:rPr lang="es-ES" sz="1600" dirty="0">
                <a:sym typeface="Wingdings" panose="05000000000000000000" pitchFamily="2" charset="2"/>
              </a:rPr>
              <a:t>)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+ a lot of R&amp;D lines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ADMX-Sidecar</a:t>
            </a:r>
            <a:r>
              <a:rPr lang="en-US" sz="1800" dirty="0"/>
              <a:t> (small demonstrator) + </a:t>
            </a:r>
            <a:r>
              <a:rPr lang="en-US" sz="1800" dirty="0">
                <a:solidFill>
                  <a:srgbClr val="FF0000"/>
                </a:solidFill>
              </a:rPr>
              <a:t>ADMX-EFR</a:t>
            </a:r>
          </a:p>
          <a:p>
            <a:r>
              <a:rPr lang="en-US" sz="1800" dirty="0"/>
              <a:t>Many other projects exploring new cavity designs: 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QUAX</a:t>
            </a:r>
            <a:r>
              <a:rPr lang="en-US" sz="1400" dirty="0"/>
              <a:t> @ LNL: SC coated cavity. Also setups sensitivity to </a:t>
            </a:r>
            <a:r>
              <a:rPr lang="en-US" sz="1400" dirty="0" err="1"/>
              <a:t>g</a:t>
            </a:r>
            <a:r>
              <a:rPr lang="en-US" sz="1400" baseline="-25000" dirty="0" err="1"/>
              <a:t>ae</a:t>
            </a:r>
            <a:r>
              <a:rPr lang="en-US" sz="1400" dirty="0"/>
              <a:t> coupling</a:t>
            </a:r>
          </a:p>
          <a:p>
            <a:pPr lvl="1"/>
            <a:r>
              <a:rPr lang="es-ES" sz="1400" dirty="0">
                <a:solidFill>
                  <a:srgbClr val="FF0000"/>
                </a:solidFill>
              </a:rPr>
              <a:t>RADES &amp; CAST-CAPP </a:t>
            </a:r>
            <a:r>
              <a:rPr lang="es-ES" sz="1400" dirty="0"/>
              <a:t>@ CERN</a:t>
            </a:r>
          </a:p>
          <a:p>
            <a:pPr lvl="1"/>
            <a:r>
              <a:rPr lang="es-ES" sz="1400" dirty="0" err="1"/>
              <a:t>Also</a:t>
            </a:r>
            <a:r>
              <a:rPr lang="es-ES" sz="1400" dirty="0"/>
              <a:t> </a:t>
            </a:r>
            <a:r>
              <a:rPr lang="es-ES" sz="1400" dirty="0">
                <a:solidFill>
                  <a:srgbClr val="FF0000"/>
                </a:solidFill>
              </a:rPr>
              <a:t>ORGAN</a:t>
            </a:r>
            <a:r>
              <a:rPr lang="es-ES" sz="1400" dirty="0"/>
              <a:t> in Australia</a:t>
            </a:r>
          </a:p>
          <a:p>
            <a:pPr lvl="1"/>
            <a:r>
              <a:rPr lang="es-ES" sz="1400" dirty="0">
                <a:solidFill>
                  <a:srgbClr val="FF0000"/>
                </a:solidFill>
              </a:rPr>
              <a:t>TASEH</a:t>
            </a:r>
            <a:r>
              <a:rPr lang="es-ES" sz="1400" dirty="0"/>
              <a:t> in </a:t>
            </a:r>
            <a:r>
              <a:rPr lang="es-ES" sz="1400" dirty="0" err="1"/>
              <a:t>Taiwan</a:t>
            </a:r>
            <a:endParaRPr lang="es-ES" sz="1400" dirty="0"/>
          </a:p>
          <a:p>
            <a:pPr lvl="1"/>
            <a:r>
              <a:rPr lang="en-US" sz="1400" dirty="0"/>
              <a:t>And others!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</a:endParaRPr>
          </a:p>
          <a:p>
            <a:pPr marL="0" indent="0"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072" y="980728"/>
            <a:ext cx="1081416" cy="98583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894174" y="1160596"/>
            <a:ext cx="869149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HAYSTAC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2C8E63-D52F-1D4B-A802-A2B3E1249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421" y="3565482"/>
            <a:ext cx="1944652" cy="85885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176DDC9-809C-8142-AB9B-F17A9D179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4408464"/>
            <a:ext cx="2625755" cy="1916832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D180BC-8082-9741-B509-98EAE27E6D39}"/>
              </a:ext>
            </a:extLst>
          </p:cNvPr>
          <p:cNvSpPr/>
          <p:nvPr/>
        </p:nvSpPr>
        <p:spPr>
          <a:xfrm>
            <a:off x="9782155" y="4440218"/>
            <a:ext cx="153718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 dirty="0">
                <a:latin typeface="Arial Rounded MT Bold" pitchFamily="34" charset="0"/>
              </a:rPr>
              <a:t>CAPP projected </a:t>
            </a:r>
          </a:p>
          <a:p>
            <a:pPr algn="ctr">
              <a:buNone/>
            </a:pPr>
            <a:r>
              <a:rPr lang="en-US" sz="1200" dirty="0">
                <a:latin typeface="Arial Rounded MT Bold" pitchFamily="34" charset="0"/>
              </a:rPr>
              <a:t>5-y plan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4A24A07-DF58-DA42-A15C-450E7B4A2421}"/>
              </a:ext>
            </a:extLst>
          </p:cNvPr>
          <p:cNvSpPr/>
          <p:nvPr/>
        </p:nvSpPr>
        <p:spPr>
          <a:xfrm>
            <a:off x="10196121" y="3157540"/>
            <a:ext cx="112321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100">
                <a:latin typeface="Arial Rounded MT Bold" pitchFamily="34" charset="0"/>
              </a:rPr>
              <a:t>CAPP-PACE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9BCE640C-3A6E-7D40-8160-90CC98620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579" y="2087638"/>
            <a:ext cx="1072360" cy="1341884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90FB7730-58D6-5646-80EC-D526AA49A6D0}"/>
              </a:ext>
            </a:extLst>
          </p:cNvPr>
          <p:cNvSpPr/>
          <p:nvPr/>
        </p:nvSpPr>
        <p:spPr>
          <a:xfrm>
            <a:off x="9477760" y="2193672"/>
            <a:ext cx="786952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100" dirty="0">
                <a:latin typeface="Arial Rounded MT Bold" pitchFamily="34" charset="0"/>
              </a:rPr>
              <a:t>ADMX-Sidecar</a:t>
            </a:r>
          </a:p>
        </p:txBody>
      </p:sp>
    </p:spTree>
    <p:extLst>
      <p:ext uri="{BB962C8B-B14F-4D97-AF65-F5344CB8AC3E}">
        <p14:creationId xmlns:p14="http://schemas.microsoft.com/office/powerpoint/2010/main" val="36169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Higher-m</a:t>
            </a:r>
            <a:r>
              <a:rPr lang="en-US" sz="3200" baseline="-250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</a:t>
            </a:r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sz="3200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65630" y="1518138"/>
            <a:ext cx="5419001" cy="262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rial Rounded MT Bold" pitchFamily="34" charset="0"/>
              </a:rPr>
              <a:t>Squeezed state to reduce noise beyond quantum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rial Rounded MT Bold" pitchFamily="34" charset="0"/>
              </a:rPr>
              <a:t>Quantum information technologies for axion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rial Rounded MT Bold" pitchFamily="34" charset="0"/>
              </a:rPr>
              <a:t>First experimental application HAYSTAC 2008.01853: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rial Rounded MT Bold" pitchFamily="34" charset="0"/>
              </a:rPr>
              <a:t>factor x2 effective faster scan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rial Rounded MT Bold" pitchFamily="34" charset="0"/>
              </a:rPr>
              <a:t>17.14-17.28 </a:t>
            </a:r>
            <a:r>
              <a:rPr lang="en-US" b="0" dirty="0" err="1">
                <a:latin typeface="Symbol" panose="05050102010706020507" pitchFamily="18" charset="2"/>
              </a:rPr>
              <a:t>m</a:t>
            </a:r>
            <a:r>
              <a:rPr lang="en-US" b="0" dirty="0" err="1">
                <a:latin typeface="Arial Rounded MT Bold" pitchFamily="34" charset="0"/>
              </a:rPr>
              <a:t>eV</a:t>
            </a:r>
            <a:r>
              <a:rPr lang="en-US" b="0" dirty="0">
                <a:latin typeface="Arial Rounded MT Bold" pitchFamily="34" charset="0"/>
              </a:rPr>
              <a:t> scanned down to 1.38 x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0" i="1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b="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KSVZ</a:t>
            </a:r>
            <a:endParaRPr lang="en-US" b="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4262674"/>
            <a:ext cx="4967419" cy="2253142"/>
          </a:xfrm>
          <a:prstGeom prst="rect">
            <a:avLst/>
          </a:prstGeom>
        </p:spPr>
      </p:pic>
      <p:sp>
        <p:nvSpPr>
          <p:cNvPr id="19" name="2 Marcador de contenido"/>
          <p:cNvSpPr txBox="1">
            <a:spLocks/>
          </p:cNvSpPr>
          <p:nvPr/>
        </p:nvSpPr>
        <p:spPr bwMode="auto">
          <a:xfrm>
            <a:off x="695400" y="1559816"/>
            <a:ext cx="5400600" cy="459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Problematic: </a:t>
            </a:r>
          </a:p>
          <a:p>
            <a:pPr marL="0" indent="0">
              <a:buFont typeface="Arial" pitchFamily="34" charset="0"/>
              <a:buNone/>
            </a:pPr>
            <a:r>
              <a:rPr lang="en-US" sz="1800"/>
              <a:t>higher m</a:t>
            </a:r>
            <a:r>
              <a:rPr lang="en-US" sz="1800" baseline="-25000"/>
              <a:t>a</a:t>
            </a:r>
            <a:r>
              <a:rPr lang="en-US" sz="1800"/>
              <a:t> </a:t>
            </a:r>
            <a:r>
              <a:rPr lang="en-US" sz="1800">
                <a:sym typeface="Wingdings" panose="05000000000000000000" pitchFamily="2" charset="2"/>
              </a:rPr>
              <a:t> lower V  lower sensitivity</a:t>
            </a:r>
          </a:p>
          <a:p>
            <a:endParaRPr lang="en-US" sz="1800">
              <a:sym typeface="Wingdings" panose="05000000000000000000" pitchFamily="2" charset="2"/>
            </a:endParaRPr>
          </a:p>
          <a:p>
            <a:endParaRPr lang="en-US" sz="1800">
              <a:sym typeface="Wingdings" panose="05000000000000000000" pitchFamily="2" charset="2"/>
            </a:endParaRPr>
          </a:p>
          <a:p>
            <a:endParaRPr lang="en-US" sz="1800">
              <a:sym typeface="Wingdings" panose="05000000000000000000" pitchFamily="2" charset="2"/>
            </a:endParaRPr>
          </a:p>
          <a:p>
            <a:endParaRPr lang="en-US" sz="1800">
              <a:sym typeface="Wingdings" panose="05000000000000000000" pitchFamily="2" charset="2"/>
            </a:endParaRPr>
          </a:p>
          <a:p>
            <a:endParaRPr lang="en-US" sz="1800">
              <a:sym typeface="Wingdings" panose="05000000000000000000" pitchFamily="2" charset="2"/>
            </a:endParaRPr>
          </a:p>
          <a:p>
            <a:r>
              <a:rPr lang="en-US" sz="1800">
                <a:sym typeface="Wingdings" panose="05000000000000000000" pitchFamily="2" charset="2"/>
              </a:rPr>
              <a:t>R&amp;D to go to: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Higher B magnets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Larger instrumented volumes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Lower noise sensors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Higher Q cavities </a:t>
            </a:r>
          </a:p>
          <a:p>
            <a:endParaRPr lang="en-US" sz="1800"/>
          </a:p>
          <a:p>
            <a:pPr marL="0" indent="0">
              <a:buFont typeface="Arial" pitchFamily="34" charset="0"/>
              <a:buNone/>
            </a:pPr>
            <a:endParaRPr lang="en-US" sz="1600"/>
          </a:p>
          <a:p>
            <a:pPr>
              <a:buFont typeface="Arial" pitchFamily="34" charset="0"/>
              <a:buNone/>
            </a:pPr>
            <a:endParaRPr lang="en-U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l="6310" r="5577"/>
          <a:stretch/>
        </p:blipFill>
        <p:spPr>
          <a:xfrm>
            <a:off x="335360" y="2725840"/>
            <a:ext cx="5688632" cy="1000125"/>
          </a:xfrm>
          <a:prstGeom prst="rect">
            <a:avLst/>
          </a:prstGeom>
        </p:spPr>
      </p:pic>
      <p:cxnSp>
        <p:nvCxnSpPr>
          <p:cNvPr id="22" name="Conector angular 21"/>
          <p:cNvCxnSpPr/>
          <p:nvPr/>
        </p:nvCxnSpPr>
        <p:spPr>
          <a:xfrm rot="5400000" flipH="1" flipV="1">
            <a:off x="2819636" y="3897051"/>
            <a:ext cx="792088" cy="144016"/>
          </a:xfrm>
          <a:prstGeom prst="bentConnector3">
            <a:avLst>
              <a:gd name="adj1" fmla="val 2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3719736" y="3428999"/>
            <a:ext cx="0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/>
          <p:nvPr/>
        </p:nvCxnSpPr>
        <p:spPr>
          <a:xfrm rot="5400000" flipH="1" flipV="1">
            <a:off x="3289922" y="3791275"/>
            <a:ext cx="1183663" cy="972107"/>
          </a:xfrm>
          <a:prstGeom prst="bentConnector3">
            <a:avLst>
              <a:gd name="adj1" fmla="val -16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/>
          <p:cNvCxnSpPr/>
          <p:nvPr/>
        </p:nvCxnSpPr>
        <p:spPr>
          <a:xfrm flipV="1">
            <a:off x="3143672" y="3555918"/>
            <a:ext cx="2520280" cy="1584353"/>
          </a:xfrm>
          <a:prstGeom prst="bentConnector3">
            <a:avLst>
              <a:gd name="adj1" fmla="val 1003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1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8">
            <a:extLst>
              <a:ext uri="{FF2B5EF4-FFF2-40B4-BE49-F238E27FC236}">
                <a16:creationId xmlns:a16="http://schemas.microsoft.com/office/drawing/2014/main" id="{D43A0941-FCC3-B1CC-0930-AA10BC2E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07" y="3396586"/>
            <a:ext cx="2608177" cy="1549254"/>
          </a:xfrm>
          <a:prstGeom prst="rect">
            <a:avLst/>
          </a:prstGeom>
        </p:spPr>
      </p:pic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E3E3E456-298A-735E-181F-4735CFDC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22" y="4018625"/>
            <a:ext cx="4270738" cy="224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 Rounded MT Bold" panose="020F0704030504030204" pitchFamily="34" charset="77"/>
                <a:cs typeface="Arial" panose="020B0604020202020204" pitchFamily="34" charset="0"/>
              </a:rPr>
              <a:t>RADES</a:t>
            </a:r>
            <a:endParaRPr lang="en-US" b="1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A6DAE9B-484E-F928-D837-4207AEA3F950}"/>
              </a:ext>
            </a:extLst>
          </p:cNvPr>
          <p:cNvSpPr txBox="1">
            <a:spLocks/>
          </p:cNvSpPr>
          <p:nvPr/>
        </p:nvSpPr>
        <p:spPr bwMode="auto">
          <a:xfrm>
            <a:off x="749970" y="1196752"/>
            <a:ext cx="7703831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Exploratory project emerged at a later stage of CAST: use of “helioscope” magnets for “haloscope” searches</a:t>
            </a:r>
          </a:p>
          <a:p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Creation and build-up “axion haloscope” community in Europe</a:t>
            </a:r>
          </a:p>
          <a:p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Strong boost by ERC-</a:t>
            </a:r>
            <a:r>
              <a:rPr lang="en-US" sz="18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StG</a:t>
            </a:r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 (B. Dobrich) in 2018</a:t>
            </a:r>
          </a:p>
          <a:p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Very interesting results so far:</a:t>
            </a:r>
          </a:p>
          <a:p>
            <a:r>
              <a:rPr lang="en-US" sz="1800" dirty="0">
                <a:latin typeface="Arial Rounded MT Bold" panose="020F0704030504030204" pitchFamily="34" charset="77"/>
                <a:cs typeface="Arial" panose="020B0604020202020204" pitchFamily="34" charset="0"/>
              </a:rPr>
              <a:t>Now ultra-cryogenic setup being built at </a:t>
            </a:r>
            <a:r>
              <a:rPr lang="en-US" sz="1800" dirty="0" smtClean="0">
                <a:latin typeface="Arial Rounded MT Bold" panose="020F0704030504030204" pitchFamily="34" charset="77"/>
                <a:cs typeface="Arial" panose="020B0604020202020204" pitchFamily="34" charset="0"/>
              </a:rPr>
              <a:t>MPP-Munich</a:t>
            </a:r>
          </a:p>
          <a:p>
            <a:r>
              <a:rPr lang="es-ES" sz="1800" dirty="0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DarkQuantum</a:t>
            </a:r>
            <a:r>
              <a:rPr lang="es-ES" sz="1800" dirty="0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ERC-</a:t>
            </a:r>
            <a:r>
              <a:rPr lang="es-ES" sz="1800" dirty="0" err="1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SyG</a:t>
            </a:r>
            <a:r>
              <a:rPr lang="es-ES" sz="1800" dirty="0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1800" dirty="0" err="1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starting</a:t>
            </a:r>
            <a:r>
              <a:rPr lang="es-ES" sz="1800" dirty="0" smtClean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2024</a:t>
            </a:r>
            <a:endParaRPr lang="en-US" sz="1800" dirty="0">
              <a:solidFill>
                <a:srgbClr val="FF0000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B2B8655-90CD-B2FE-9D2D-E17E74408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31" t="3773" r="13224"/>
          <a:stretch/>
        </p:blipFill>
        <p:spPr>
          <a:xfrm>
            <a:off x="8864368" y="867391"/>
            <a:ext cx="2591263" cy="2561609"/>
          </a:xfrm>
          <a:prstGeom prst="rect">
            <a:avLst/>
          </a:prstGeom>
        </p:spPr>
      </p:pic>
      <p:pic>
        <p:nvPicPr>
          <p:cNvPr id="12" name="Imagen 15">
            <a:extLst>
              <a:ext uri="{FF2B5EF4-FFF2-40B4-BE49-F238E27FC236}">
                <a16:creationId xmlns:a16="http://schemas.microsoft.com/office/drawing/2014/main" id="{4AF683D1-31AF-1F54-1DC1-D4D49BBC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64" y="4998041"/>
            <a:ext cx="2171384" cy="1229398"/>
          </a:xfrm>
          <a:prstGeom prst="rect">
            <a:avLst/>
          </a:prstGeom>
        </p:spPr>
      </p:pic>
      <p:sp>
        <p:nvSpPr>
          <p:cNvPr id="15" name="ZoneTexte 9">
            <a:extLst>
              <a:ext uri="{FF2B5EF4-FFF2-40B4-BE49-F238E27FC236}">
                <a16:creationId xmlns:a16="http://schemas.microsoft.com/office/drawing/2014/main" id="{E29CB907-8F54-9387-DE59-16904ADECC35}"/>
              </a:ext>
            </a:extLst>
          </p:cNvPr>
          <p:cNvSpPr txBox="1"/>
          <p:nvPr/>
        </p:nvSpPr>
        <p:spPr>
          <a:xfrm>
            <a:off x="1863156" y="5863031"/>
            <a:ext cx="199116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dk1"/>
                </a:solidFill>
                <a:latin typeface="Arial Rounded MT Bold" panose="020F0704030504030204" pitchFamily="34" charset="77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0000FF"/>
                </a:solidFill>
                <a:cs typeface="Arial" panose="020B0604020202020204" pitchFamily="34" charset="0"/>
              </a:rPr>
              <a:t>JCAP 05 (2018) 040</a:t>
            </a:r>
          </a:p>
          <a:p>
            <a:r>
              <a:rPr lang="en-US" sz="1200" b="0" dirty="0">
                <a:solidFill>
                  <a:srgbClr val="0000FF"/>
                </a:solidFill>
                <a:cs typeface="Arial" panose="020B0604020202020204" pitchFamily="34" charset="0"/>
              </a:rPr>
              <a:t>JHEP 07 (2020) 084</a:t>
            </a:r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B771BF31-529D-8FAB-E5DD-5789B365563A}"/>
              </a:ext>
            </a:extLst>
          </p:cNvPr>
          <p:cNvSpPr txBox="1"/>
          <p:nvPr/>
        </p:nvSpPr>
        <p:spPr>
          <a:xfrm>
            <a:off x="4749702" y="6073551"/>
            <a:ext cx="1991164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dk1"/>
                </a:solidFill>
                <a:latin typeface="Arial Rounded MT Bold" panose="020F0704030504030204" pitchFamily="34" charset="77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0000FF"/>
                </a:solidFill>
                <a:cs typeface="Arial" panose="020B0604020202020204" pitchFamily="34" charset="0"/>
              </a:rPr>
              <a:t>JHEP 21 (2020) 075</a:t>
            </a: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021AB1D1-1543-FD87-9008-E34FCD4DD1E5}"/>
              </a:ext>
            </a:extLst>
          </p:cNvPr>
          <p:cNvSpPr txBox="1"/>
          <p:nvPr/>
        </p:nvSpPr>
        <p:spPr>
          <a:xfrm>
            <a:off x="9191445" y="5782480"/>
            <a:ext cx="252048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dk1"/>
                </a:solidFill>
                <a:latin typeface="Arial Rounded MT Bold" panose="020F0704030504030204" pitchFamily="34" charset="77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0000FF"/>
                </a:solidFill>
                <a:cs typeface="Arial" panose="020B0604020202020204" pitchFamily="34" charset="0"/>
              </a:rPr>
              <a:t>IEEE Trans. Appl. </a:t>
            </a:r>
            <a:r>
              <a:rPr lang="en-US" sz="1200" b="0" dirty="0" err="1">
                <a:solidFill>
                  <a:srgbClr val="0000FF"/>
                </a:solidFill>
                <a:cs typeface="Arial" panose="020B0604020202020204" pitchFamily="34" charset="0"/>
              </a:rPr>
              <a:t>Supercond</a:t>
            </a:r>
            <a:r>
              <a:rPr lang="en-US" sz="1200" b="0" dirty="0">
                <a:solidFill>
                  <a:srgbClr val="0000FF"/>
                </a:solidFill>
                <a:cs typeface="Arial" panose="020B0604020202020204" pitchFamily="34" charset="0"/>
              </a:rPr>
              <a:t>. 32 (2022) 45</a:t>
            </a:r>
          </a:p>
        </p:txBody>
      </p:sp>
      <p:sp>
        <p:nvSpPr>
          <p:cNvPr id="20" name="Llamada rectangular redondeada 2">
            <a:extLst>
              <a:ext uri="{FF2B5EF4-FFF2-40B4-BE49-F238E27FC236}">
                <a16:creationId xmlns:a16="http://schemas.microsoft.com/office/drawing/2014/main" id="{7AED31EF-8C56-CB8B-7F4C-66EEA8DBB373}"/>
              </a:ext>
            </a:extLst>
          </p:cNvPr>
          <p:cNvSpPr/>
          <p:nvPr/>
        </p:nvSpPr>
        <p:spPr>
          <a:xfrm>
            <a:off x="2828239" y="4171213"/>
            <a:ext cx="1872304" cy="1160125"/>
          </a:xfrm>
          <a:prstGeom prst="wedgeRoundRectCallout">
            <a:avLst>
              <a:gd name="adj1" fmla="val -62627"/>
              <a:gd name="adj2" fmla="val -149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>
                <a:latin typeface="Arial Rounded MT Bold" panose="020F0704030504030204" pitchFamily="34" charset="77"/>
                <a:cs typeface="Arial" panose="020B0604020202020204" pitchFamily="34" charset="0"/>
              </a:rPr>
              <a:t>New geometry concepts to scale in V but keeping high resonant </a:t>
            </a:r>
            <a:r>
              <a:rPr lang="en-US" sz="1200" b="0" i="1" dirty="0">
                <a:latin typeface="Arial Rounded MT Bold" panose="020F0704030504030204" pitchFamily="34" charset="77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2" name="Llamada rectangular redondeada 2">
            <a:extLst>
              <a:ext uri="{FF2B5EF4-FFF2-40B4-BE49-F238E27FC236}">
                <a16:creationId xmlns:a16="http://schemas.microsoft.com/office/drawing/2014/main" id="{BA7EF4CD-AD0E-0142-7052-F1AD14B66FB8}"/>
              </a:ext>
            </a:extLst>
          </p:cNvPr>
          <p:cNvSpPr/>
          <p:nvPr/>
        </p:nvSpPr>
        <p:spPr>
          <a:xfrm>
            <a:off x="7330845" y="2991633"/>
            <a:ext cx="1734696" cy="1039019"/>
          </a:xfrm>
          <a:prstGeom prst="wedgeRoundRectCallout">
            <a:avLst>
              <a:gd name="adj1" fmla="val -3505"/>
              <a:gd name="adj2" fmla="val 8309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>
                <a:latin typeface="Arial Rounded MT Bold" panose="020F0704030504030204" pitchFamily="34" charset="77"/>
                <a:cs typeface="Arial" panose="020B0604020202020204" pitchFamily="34" charset="0"/>
              </a:rPr>
              <a:t>Physics result at single </a:t>
            </a:r>
            <a:r>
              <a:rPr lang="en-US" sz="1200" b="0" i="1" dirty="0">
                <a:latin typeface="Arial Rounded MT Bold" panose="020F0704030504030204" pitchFamily="34" charset="77"/>
                <a:cs typeface="Arial" panose="020B0604020202020204" pitchFamily="34" charset="0"/>
              </a:rPr>
              <a:t>f</a:t>
            </a:r>
            <a:r>
              <a:rPr lang="en-US" sz="1200" b="0" dirty="0">
                <a:latin typeface="Arial Rounded MT Bold" panose="020F0704030504030204" pitchFamily="34" charset="77"/>
                <a:cs typeface="Arial" panose="020B0604020202020204" pitchFamily="34" charset="0"/>
              </a:rPr>
              <a:t> point (34.7 </a:t>
            </a:r>
            <a:r>
              <a:rPr lang="en-US" sz="1200" b="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meV</a:t>
            </a:r>
            <a:r>
              <a:rPr lang="en-US" sz="1200" b="0" dirty="0">
                <a:latin typeface="Arial Rounded MT Bold" panose="020F0704030504030204" pitchFamily="34" charset="77"/>
                <a:cs typeface="Arial" panose="020B0604020202020204" pitchFamily="34" charset="0"/>
              </a:rPr>
              <a:t>) in the CAST magnet</a:t>
            </a:r>
            <a:endParaRPr lang="en-US" sz="1200" b="0" i="1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pic>
        <p:nvPicPr>
          <p:cNvPr id="1028" name="Picture 4" descr="Figure">
            <a:extLst>
              <a:ext uri="{FF2B5EF4-FFF2-40B4-BE49-F238E27FC236}">
                <a16:creationId xmlns:a16="http://schemas.microsoft.com/office/drawing/2014/main" id="{8DA2F28B-8C0D-61CB-3DA1-82E6F961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642" y="4698306"/>
            <a:ext cx="2844800" cy="10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lamada rectangular redondeada 2">
            <a:extLst>
              <a:ext uri="{FF2B5EF4-FFF2-40B4-BE49-F238E27FC236}">
                <a16:creationId xmlns:a16="http://schemas.microsoft.com/office/drawing/2014/main" id="{755BA5FA-EABD-B443-52A8-434F8620C8AB}"/>
              </a:ext>
            </a:extLst>
          </p:cNvPr>
          <p:cNvSpPr/>
          <p:nvPr/>
        </p:nvSpPr>
        <p:spPr>
          <a:xfrm>
            <a:off x="9515534" y="3717032"/>
            <a:ext cx="1872304" cy="859699"/>
          </a:xfrm>
          <a:prstGeom prst="wedgeRoundRectCallout">
            <a:avLst>
              <a:gd name="adj1" fmla="val 12189"/>
              <a:gd name="adj2" fmla="val 6888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>
                <a:latin typeface="Arial Rounded MT Bold" panose="020F0704030504030204" pitchFamily="34" charset="77"/>
                <a:cs typeface="Arial" panose="020B0604020202020204" pitchFamily="34" charset="0"/>
              </a:rPr>
              <a:t>Inner HTS coatings to improve Q factor</a:t>
            </a:r>
            <a:endParaRPr lang="en-US" sz="1200" b="0" i="1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pic>
        <p:nvPicPr>
          <p:cNvPr id="24" name="Picture 2" descr="Resultado de imagen de erc logo">
            <a:hlinkClick r:id="rId7"/>
            <a:extLst>
              <a:ext uri="{FF2B5EF4-FFF2-40B4-BE49-F238E27FC236}">
                <a16:creationId xmlns:a16="http://schemas.microsoft.com/office/drawing/2014/main" id="{586E27A0-9C64-521D-B291-8DD026C71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b="23927"/>
          <a:stretch/>
        </p:blipFill>
        <p:spPr bwMode="auto">
          <a:xfrm>
            <a:off x="10881170" y="2760210"/>
            <a:ext cx="1075993" cy="8185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77B897-D541-DAD4-F07E-FB1F735C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6">
            <a:extLst>
              <a:ext uri="{FF2B5EF4-FFF2-40B4-BE49-F238E27FC236}">
                <a16:creationId xmlns:a16="http://schemas.microsoft.com/office/drawing/2014/main" id="{D980742C-C89A-D060-EF8A-13202881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7">
            <a:extLst>
              <a:ext uri="{FF2B5EF4-FFF2-40B4-BE49-F238E27FC236}">
                <a16:creationId xmlns:a16="http://schemas.microsoft.com/office/drawing/2014/main" id="{B7E89D57-B9C0-FC94-DCFB-3F1A1811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8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1919536" y="332656"/>
                <a:ext cx="8291264" cy="1143000"/>
              </a:xfrm>
            </p:spPr>
            <p:txBody>
              <a:bodyPr/>
              <a:lstStyle/>
              <a:p>
                <a:r>
                  <a:rPr lang="en-US" noProof="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Going for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𝑠𝑦𝑠</m:t>
                        </m:r>
                      </m:sub>
                    </m:sSub>
                  </m:oMath>
                </a14:m>
                <a:endParaRPr lang="en-US" noProof="0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19536" y="332656"/>
                <a:ext cx="8291264" cy="1143000"/>
              </a:xfrm>
              <a:blipFill>
                <a:blip r:embed="rId3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630A869-1400-F046-9F8D-6C3F07495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1968133"/>
            <a:ext cx="64770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B6CB6B-0080-4049-AB34-5D8FFEAB3552}"/>
              </a:ext>
            </a:extLst>
          </p:cNvPr>
          <p:cNvSpPr/>
          <p:nvPr/>
        </p:nvSpPr>
        <p:spPr>
          <a:xfrm>
            <a:off x="449848" y="1884855"/>
            <a:ext cx="6101600" cy="896078"/>
          </a:xfrm>
          <a:custGeom>
            <a:avLst/>
            <a:gdLst>
              <a:gd name="connsiteX0" fmla="*/ 0 w 6101600"/>
              <a:gd name="connsiteY0" fmla="*/ 0 h 896078"/>
              <a:gd name="connsiteX1" fmla="*/ 615707 w 6101600"/>
              <a:gd name="connsiteY1" fmla="*/ 0 h 896078"/>
              <a:gd name="connsiteX2" fmla="*/ 1109382 w 6101600"/>
              <a:gd name="connsiteY2" fmla="*/ 0 h 896078"/>
              <a:gd name="connsiteX3" fmla="*/ 1725089 w 6101600"/>
              <a:gd name="connsiteY3" fmla="*/ 0 h 896078"/>
              <a:gd name="connsiteX4" fmla="*/ 2096732 w 6101600"/>
              <a:gd name="connsiteY4" fmla="*/ 0 h 896078"/>
              <a:gd name="connsiteX5" fmla="*/ 2529391 w 6101600"/>
              <a:gd name="connsiteY5" fmla="*/ 0 h 896078"/>
              <a:gd name="connsiteX6" fmla="*/ 3084081 w 6101600"/>
              <a:gd name="connsiteY6" fmla="*/ 0 h 896078"/>
              <a:gd name="connsiteX7" fmla="*/ 3577756 w 6101600"/>
              <a:gd name="connsiteY7" fmla="*/ 0 h 896078"/>
              <a:gd name="connsiteX8" fmla="*/ 3949399 w 6101600"/>
              <a:gd name="connsiteY8" fmla="*/ 0 h 896078"/>
              <a:gd name="connsiteX9" fmla="*/ 4504090 w 6101600"/>
              <a:gd name="connsiteY9" fmla="*/ 0 h 896078"/>
              <a:gd name="connsiteX10" fmla="*/ 4997765 w 6101600"/>
              <a:gd name="connsiteY10" fmla="*/ 0 h 896078"/>
              <a:gd name="connsiteX11" fmla="*/ 6101600 w 6101600"/>
              <a:gd name="connsiteY11" fmla="*/ 0 h 896078"/>
              <a:gd name="connsiteX12" fmla="*/ 6101600 w 6101600"/>
              <a:gd name="connsiteY12" fmla="*/ 430117 h 896078"/>
              <a:gd name="connsiteX13" fmla="*/ 6101600 w 6101600"/>
              <a:gd name="connsiteY13" fmla="*/ 896078 h 896078"/>
              <a:gd name="connsiteX14" fmla="*/ 5485893 w 6101600"/>
              <a:gd name="connsiteY14" fmla="*/ 896078 h 896078"/>
              <a:gd name="connsiteX15" fmla="*/ 4992218 w 6101600"/>
              <a:gd name="connsiteY15" fmla="*/ 896078 h 896078"/>
              <a:gd name="connsiteX16" fmla="*/ 4376511 w 6101600"/>
              <a:gd name="connsiteY16" fmla="*/ 896078 h 896078"/>
              <a:gd name="connsiteX17" fmla="*/ 3821820 w 6101600"/>
              <a:gd name="connsiteY17" fmla="*/ 896078 h 896078"/>
              <a:gd name="connsiteX18" fmla="*/ 3450177 w 6101600"/>
              <a:gd name="connsiteY18" fmla="*/ 896078 h 896078"/>
              <a:gd name="connsiteX19" fmla="*/ 2773455 w 6101600"/>
              <a:gd name="connsiteY19" fmla="*/ 896078 h 896078"/>
              <a:gd name="connsiteX20" fmla="*/ 2401812 w 6101600"/>
              <a:gd name="connsiteY20" fmla="*/ 896078 h 896078"/>
              <a:gd name="connsiteX21" fmla="*/ 1969153 w 6101600"/>
              <a:gd name="connsiteY21" fmla="*/ 896078 h 896078"/>
              <a:gd name="connsiteX22" fmla="*/ 1292430 w 6101600"/>
              <a:gd name="connsiteY22" fmla="*/ 896078 h 896078"/>
              <a:gd name="connsiteX23" fmla="*/ 615707 w 6101600"/>
              <a:gd name="connsiteY23" fmla="*/ 896078 h 896078"/>
              <a:gd name="connsiteX24" fmla="*/ 0 w 6101600"/>
              <a:gd name="connsiteY24" fmla="*/ 896078 h 896078"/>
              <a:gd name="connsiteX25" fmla="*/ 0 w 6101600"/>
              <a:gd name="connsiteY25" fmla="*/ 439078 h 896078"/>
              <a:gd name="connsiteX26" fmla="*/ 0 w 6101600"/>
              <a:gd name="connsiteY26" fmla="*/ 0 h 89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01600" h="896078" extrusionOk="0">
                <a:moveTo>
                  <a:pt x="0" y="0"/>
                </a:moveTo>
                <a:cubicBezTo>
                  <a:pt x="249350" y="-22284"/>
                  <a:pt x="354314" y="68147"/>
                  <a:pt x="615707" y="0"/>
                </a:cubicBezTo>
                <a:cubicBezTo>
                  <a:pt x="877100" y="-68147"/>
                  <a:pt x="1007772" y="5355"/>
                  <a:pt x="1109382" y="0"/>
                </a:cubicBezTo>
                <a:cubicBezTo>
                  <a:pt x="1210993" y="-5355"/>
                  <a:pt x="1512892" y="64"/>
                  <a:pt x="1725089" y="0"/>
                </a:cubicBezTo>
                <a:cubicBezTo>
                  <a:pt x="1937286" y="-64"/>
                  <a:pt x="1921496" y="40810"/>
                  <a:pt x="2096732" y="0"/>
                </a:cubicBezTo>
                <a:cubicBezTo>
                  <a:pt x="2271968" y="-40810"/>
                  <a:pt x="2395821" y="11401"/>
                  <a:pt x="2529391" y="0"/>
                </a:cubicBezTo>
                <a:cubicBezTo>
                  <a:pt x="2662961" y="-11401"/>
                  <a:pt x="2821337" y="54871"/>
                  <a:pt x="3084081" y="0"/>
                </a:cubicBezTo>
                <a:cubicBezTo>
                  <a:pt x="3346825" y="-54871"/>
                  <a:pt x="3414460" y="20173"/>
                  <a:pt x="3577756" y="0"/>
                </a:cubicBezTo>
                <a:cubicBezTo>
                  <a:pt x="3741053" y="-20173"/>
                  <a:pt x="3845569" y="22904"/>
                  <a:pt x="3949399" y="0"/>
                </a:cubicBezTo>
                <a:cubicBezTo>
                  <a:pt x="4053229" y="-22904"/>
                  <a:pt x="4302273" y="23280"/>
                  <a:pt x="4504090" y="0"/>
                </a:cubicBezTo>
                <a:cubicBezTo>
                  <a:pt x="4705907" y="-23280"/>
                  <a:pt x="4822224" y="15178"/>
                  <a:pt x="4997765" y="0"/>
                </a:cubicBezTo>
                <a:cubicBezTo>
                  <a:pt x="5173306" y="-15178"/>
                  <a:pt x="5773520" y="88142"/>
                  <a:pt x="6101600" y="0"/>
                </a:cubicBezTo>
                <a:cubicBezTo>
                  <a:pt x="6133624" y="207156"/>
                  <a:pt x="6073380" y="327077"/>
                  <a:pt x="6101600" y="430117"/>
                </a:cubicBezTo>
                <a:cubicBezTo>
                  <a:pt x="6129820" y="533157"/>
                  <a:pt x="6079016" y="663730"/>
                  <a:pt x="6101600" y="896078"/>
                </a:cubicBezTo>
                <a:cubicBezTo>
                  <a:pt x="5923146" y="950652"/>
                  <a:pt x="5701151" y="824941"/>
                  <a:pt x="5485893" y="896078"/>
                </a:cubicBezTo>
                <a:cubicBezTo>
                  <a:pt x="5270635" y="967215"/>
                  <a:pt x="5222687" y="851717"/>
                  <a:pt x="4992218" y="896078"/>
                </a:cubicBezTo>
                <a:cubicBezTo>
                  <a:pt x="4761750" y="940439"/>
                  <a:pt x="4680784" y="891254"/>
                  <a:pt x="4376511" y="896078"/>
                </a:cubicBezTo>
                <a:cubicBezTo>
                  <a:pt x="4072238" y="900902"/>
                  <a:pt x="3953620" y="842955"/>
                  <a:pt x="3821820" y="896078"/>
                </a:cubicBezTo>
                <a:cubicBezTo>
                  <a:pt x="3690020" y="949201"/>
                  <a:pt x="3566539" y="895672"/>
                  <a:pt x="3450177" y="896078"/>
                </a:cubicBezTo>
                <a:cubicBezTo>
                  <a:pt x="3333815" y="896484"/>
                  <a:pt x="2948766" y="870065"/>
                  <a:pt x="2773455" y="896078"/>
                </a:cubicBezTo>
                <a:cubicBezTo>
                  <a:pt x="2598144" y="922091"/>
                  <a:pt x="2497299" y="856965"/>
                  <a:pt x="2401812" y="896078"/>
                </a:cubicBezTo>
                <a:cubicBezTo>
                  <a:pt x="2306325" y="935191"/>
                  <a:pt x="2125162" y="868263"/>
                  <a:pt x="1969153" y="896078"/>
                </a:cubicBezTo>
                <a:cubicBezTo>
                  <a:pt x="1813144" y="923893"/>
                  <a:pt x="1541115" y="859711"/>
                  <a:pt x="1292430" y="896078"/>
                </a:cubicBezTo>
                <a:cubicBezTo>
                  <a:pt x="1043745" y="932445"/>
                  <a:pt x="791171" y="852558"/>
                  <a:pt x="615707" y="896078"/>
                </a:cubicBezTo>
                <a:cubicBezTo>
                  <a:pt x="440243" y="939598"/>
                  <a:pt x="263867" y="856370"/>
                  <a:pt x="0" y="896078"/>
                </a:cubicBezTo>
                <a:cubicBezTo>
                  <a:pt x="-25136" y="733379"/>
                  <a:pt x="53075" y="575286"/>
                  <a:pt x="0" y="439078"/>
                </a:cubicBezTo>
                <a:cubicBezTo>
                  <a:pt x="-53075" y="302870"/>
                  <a:pt x="50549" y="116843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3782BF59-1F30-1143-B1F7-AB9C88D82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9527906" flipV="1">
            <a:off x="4128778" y="2526479"/>
            <a:ext cx="758049" cy="675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2 Marcador de contenido">
                <a:extLst>
                  <a:ext uri="{FF2B5EF4-FFF2-40B4-BE49-F238E27FC236}">
                    <a16:creationId xmlns:a16="http://schemas.microsoft.com/office/drawing/2014/main" id="{0EA28752-1E79-F74D-82DA-6C743413D8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3051147"/>
                <a:ext cx="7848872" cy="3103616"/>
              </a:xfrm>
            </p:spPr>
            <p:txBody>
              <a:bodyPr/>
              <a:lstStyle/>
              <a:p>
                <a:endParaRPr lang="en-US" sz="1800" noProof="0" dirty="0">
                  <a:latin typeface="Arial Rounded MT Bold" pitchFamily="34" charset="0"/>
                  <a:sym typeface="Wingdings" panose="05000000000000000000" pitchFamily="2" charset="2"/>
                </a:endParaRPr>
              </a:p>
              <a:p>
                <a:r>
                  <a:rPr lang="en-US" sz="1800" dirty="0">
                    <a:sym typeface="Wingdings" panose="05000000000000000000" pitchFamily="2" charset="2"/>
                  </a:rPr>
                  <a:t>Leading </a:t>
                </a:r>
                <a:r>
                  <a:rPr lang="en-US" sz="1800" dirty="0" err="1">
                    <a:sym typeface="Wingdings" panose="05000000000000000000" pitchFamily="2" charset="2"/>
                  </a:rPr>
                  <a:t>haloscopes</a:t>
                </a:r>
                <a:r>
                  <a:rPr lang="en-US" sz="1800" dirty="0">
                    <a:sym typeface="Wingdings" panose="05000000000000000000" pitchFamily="2" charset="2"/>
                  </a:rPr>
                  <a:t> use cryogenics to cool down well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𝑝h𝑦𝑠</m:t>
                        </m:r>
                      </m:sub>
                    </m:sSub>
                    <m:r>
                      <a:rPr lang="es-ES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≪1</m:t>
                    </m:r>
                    <m:r>
                      <m:rPr>
                        <m:nor/>
                      </m:rPr>
                      <a:rPr lang="es-ES" sz="18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nor/>
                      </m:rPr>
                      <a:rPr lang="es-ES" sz="18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K</m:t>
                    </m:r>
                  </m:oMath>
                </a14:m>
                <a:r>
                  <a:rPr lang="en-US" sz="1800" dirty="0">
                    <a:sym typeface="Wingdings" panose="05000000000000000000" pitchFamily="2" charset="2"/>
                  </a:rPr>
                  <a:t>.</a:t>
                </a:r>
              </a:p>
              <a:p>
                <a:r>
                  <a:rPr lang="en-US" sz="1800" dirty="0">
                    <a:sym typeface="Wingdings" panose="05000000000000000000" pitchFamily="2" charset="2"/>
                  </a:rPr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𝑠𝑦</m:t>
                        </m:r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𝑝h𝑦𝑠</m:t>
                        </m:r>
                      </m:sub>
                    </m:sSub>
                    <m:r>
                      <a:rPr lang="es-ES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𝑠𝑒𝑛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anose="05000000000000000000" pitchFamily="2" charset="2"/>
                  </a:rPr>
                  <a:t> (contribution from the sensor technology). New technologies with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𝑠𝑒𝑛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anose="05000000000000000000" pitchFamily="2" charset="2"/>
                  </a:rPr>
                  <a:t> are also needed. Quantum technology needed to profit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𝑝h𝑦𝑠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anose="05000000000000000000" pitchFamily="2" charset="2"/>
                  </a:rPr>
                  <a:t> at reach by dilution refrigerators (SQUID, JPA,…)</a:t>
                </a:r>
              </a:p>
              <a:p>
                <a:r>
                  <a:rPr lang="en-US" sz="1800" noProof="0" dirty="0">
                    <a:latin typeface="Arial Rounded MT Bold" pitchFamily="34" charset="0"/>
                    <a:sym typeface="Wingdings" panose="05000000000000000000" pitchFamily="2" charset="2"/>
                  </a:rPr>
                  <a:t>But </a:t>
                </a:r>
                <a:r>
                  <a:rPr lang="en-US" sz="1800" noProof="0" dirty="0">
                    <a:solidFill>
                      <a:srgbClr val="FF0000"/>
                    </a:solidFill>
                    <a:latin typeface="Arial Rounded MT Bold" pitchFamily="34" charset="0"/>
                    <a:sym typeface="Wingdings" panose="05000000000000000000" pitchFamily="2" charset="2"/>
                  </a:rPr>
                  <a:t>Standard Quantum Limit (SQL)</a:t>
                </a:r>
                <a:r>
                  <a:rPr lang="en-US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: </a:t>
                </a:r>
                <a:r>
                  <a:rPr lang="en-US" sz="1800" dirty="0">
                    <a:sym typeface="Wingdings" panose="05000000000000000000" pitchFamily="2" charset="2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s-ES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𝑝h𝑦𝑠</m:t>
                        </m:r>
                      </m:sub>
                    </m:sSub>
                  </m:oMath>
                </a14:m>
                <a:r>
                  <a:rPr lang="en-US" sz="1800" noProof="0" dirty="0">
                    <a:latin typeface="Arial Rounded MT Bold" pitchFamily="34" charset="0"/>
                    <a:sym typeface="Wingdings" panose="05000000000000000000" pitchFamily="2" charset="2"/>
                  </a:rPr>
                  <a:t> approaches</a:t>
                </a:r>
                <a:r>
                  <a:rPr lang="es-ES" sz="18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sz="18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s-ES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h</m:t>
                    </m:r>
                    <m:r>
                      <a:rPr lang="es-E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lang="en-US" sz="1800" noProof="0" dirty="0">
                    <a:latin typeface="Arial Rounded MT Bold" pitchFamily="34" charset="0"/>
                    <a:sym typeface="Wingdings" panose="05000000000000000000" pitchFamily="2" charset="2"/>
                  </a:rPr>
                  <a:t>, irreducible noise from vacuum fluctuations</a:t>
                </a:r>
              </a:p>
              <a:p>
                <a:endParaRPr lang="en-US" sz="1800" dirty="0">
                  <a:sym typeface="Wingdings" panose="05000000000000000000" pitchFamily="2" charset="2"/>
                </a:endParaRPr>
              </a:p>
              <a:p>
                <a:endParaRPr lang="en-US" sz="1800" dirty="0">
                  <a:sym typeface="Wingdings" panose="05000000000000000000" pitchFamily="2" charset="2"/>
                </a:endParaRPr>
              </a:p>
              <a:p>
                <a:endParaRPr lang="en-US" sz="1800" dirty="0">
                  <a:sym typeface="Wingdings" panose="05000000000000000000" pitchFamily="2" charset="2"/>
                </a:endParaRPr>
              </a:p>
              <a:p>
                <a:pPr>
                  <a:buNone/>
                </a:pPr>
                <a:endParaRPr lang="en-US" sz="1800" noProof="0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17" name="2 Marcador de contenido">
                <a:extLst>
                  <a:ext uri="{FF2B5EF4-FFF2-40B4-BE49-F238E27FC236}">
                    <a16:creationId xmlns:a16="http://schemas.microsoft.com/office/drawing/2014/main" id="{0EA28752-1E79-F74D-82DA-6C743413D8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3051147"/>
                <a:ext cx="7848872" cy="3103616"/>
              </a:xfrm>
              <a:blipFill>
                <a:blip r:embed="rId7"/>
                <a:stretch>
                  <a:fillRect l="-485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246743D-FAF7-3E4A-A947-7944915BF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240" y="1644106"/>
            <a:ext cx="3451088" cy="48242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0CADC3-C9CD-1648-9D5C-FFEC99C54159}"/>
              </a:ext>
            </a:extLst>
          </p:cNvPr>
          <p:cNvSpPr/>
          <p:nvPr/>
        </p:nvSpPr>
        <p:spPr>
          <a:xfrm>
            <a:off x="9656449" y="1340768"/>
            <a:ext cx="2200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0" dirty="0">
                <a:solidFill>
                  <a:srgbClr val="00B050"/>
                </a:solidFill>
                <a:latin typeface="Arial Rounded MT Bold" pitchFamily="34" charset="0"/>
              </a:rPr>
              <a:t>SQUID amplifier from ADMX collaboration</a:t>
            </a:r>
          </a:p>
        </p:txBody>
      </p:sp>
      <p:sp>
        <p:nvSpPr>
          <p:cNvPr id="26" name="Marcador de fecha 4">
            <a:extLst>
              <a:ext uri="{FF2B5EF4-FFF2-40B4-BE49-F238E27FC236}">
                <a16:creationId xmlns:a16="http://schemas.microsoft.com/office/drawing/2014/main" id="{726428CD-36D3-FC49-8264-7F5A7146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ISSAP2024, </a:t>
            </a:r>
            <a:r>
              <a:rPr lang="en-US" dirty="0" err="1"/>
              <a:t>Padova</a:t>
            </a:r>
            <a:endParaRPr lang="es-ES" dirty="0"/>
          </a:p>
        </p:txBody>
      </p:sp>
      <p:sp>
        <p:nvSpPr>
          <p:cNvPr id="27" name="Marcador de pie de página 6">
            <a:extLst>
              <a:ext uri="{FF2B5EF4-FFF2-40B4-BE49-F238E27FC236}">
                <a16:creationId xmlns:a16="http://schemas.microsoft.com/office/drawing/2014/main" id="{D8FCA5CD-8D57-BF45-B504-95A8B700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- Zaragoza</a:t>
            </a:r>
          </a:p>
        </p:txBody>
      </p:sp>
      <p:sp>
        <p:nvSpPr>
          <p:cNvPr id="28" name="Marcador de número de diapositiva 8">
            <a:extLst>
              <a:ext uri="{FF2B5EF4-FFF2-40B4-BE49-F238E27FC236}">
                <a16:creationId xmlns:a16="http://schemas.microsoft.com/office/drawing/2014/main" id="{C931F376-3D55-6246-A20E-94967731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0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31C9A-C78C-204E-82A0-C61E8BAF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3168945"/>
            <a:ext cx="4074699" cy="32362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Beyond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 SQL: HAYSTAC</a:t>
            </a:r>
            <a:endParaRPr lang="en-US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73" y="1345010"/>
            <a:ext cx="6499539" cy="2948087"/>
          </a:xfrm>
          <a:prstGeom prst="rect">
            <a:avLst/>
          </a:prstGeom>
        </p:spPr>
      </p:pic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0EA28752-1E79-F74D-82DA-6C743413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3958759"/>
            <a:ext cx="7056784" cy="2196004"/>
          </a:xfrm>
        </p:spPr>
        <p:txBody>
          <a:bodyPr/>
          <a:lstStyle/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r>
              <a:rPr lang="en-US" sz="1800" dirty="0"/>
              <a:t>If the cavity vacuum is prepared in a squeezed state, the axion signal can be read with a noise that is effectively lower than the SQL in an amount dependent of the degree of squeezing. </a:t>
            </a:r>
            <a:r>
              <a:rPr lang="en-US" sz="1800" dirty="0">
                <a:solidFill>
                  <a:srgbClr val="0070C0"/>
                </a:solidFill>
              </a:rPr>
              <a:t>Concept studied in </a:t>
            </a:r>
            <a:r>
              <a:rPr lang="en-US" sz="1800" dirty="0" err="1">
                <a:solidFill>
                  <a:srgbClr val="0070C0"/>
                </a:solidFill>
              </a:rPr>
              <a:t>Malnou</a:t>
            </a:r>
            <a:r>
              <a:rPr lang="en-US" sz="1800" dirty="0">
                <a:solidFill>
                  <a:srgbClr val="0070C0"/>
                </a:solidFill>
              </a:rPr>
              <a:t> et. al 2018</a:t>
            </a:r>
          </a:p>
          <a:p>
            <a:r>
              <a:rPr lang="en-US" sz="1800" dirty="0"/>
              <a:t>First experimental application HAYSTAC at Yale </a:t>
            </a:r>
            <a:r>
              <a:rPr lang="en-US" sz="1800" dirty="0">
                <a:solidFill>
                  <a:srgbClr val="0070C0"/>
                </a:solidFill>
              </a:rPr>
              <a:t>(Backes et al 2021). </a:t>
            </a:r>
            <a:r>
              <a:rPr lang="en-US" sz="1800" dirty="0"/>
              <a:t>Factor x2 effective faster scan rate obtained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0C81AB-7C7F-EA47-9E0B-0F491809E7C5}"/>
              </a:ext>
            </a:extLst>
          </p:cNvPr>
          <p:cNvSpPr/>
          <p:nvPr/>
        </p:nvSpPr>
        <p:spPr>
          <a:xfrm>
            <a:off x="6960096" y="1822024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Squeezed photon state: </a:t>
            </a:r>
            <a:r>
              <a:rPr lang="en-US" sz="16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one quadrature has lower variance, and the complementary one has higher-than-normal variance (to respect Heisenberg principle)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F734D-5594-594B-A28A-4D06BF413047}"/>
              </a:ext>
            </a:extLst>
          </p:cNvPr>
          <p:cNvSpPr/>
          <p:nvPr/>
        </p:nvSpPr>
        <p:spPr>
          <a:xfrm>
            <a:off x="263352" y="1345010"/>
            <a:ext cx="376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CC00"/>
                </a:solidFill>
                <a:latin typeface="Arial Rounded MT Bold" panose="020F0704030504030204" pitchFamily="34" charset="77"/>
              </a:rPr>
              <a:t>Quantum information technologies for axion searches</a:t>
            </a:r>
          </a:p>
          <a:p>
            <a:endParaRPr lang="en-US" sz="1600" dirty="0">
              <a:solidFill>
                <a:srgbClr val="00CC00"/>
              </a:solidFill>
              <a:latin typeface="Arial Rounded MT Bold" panose="020F0704030504030204" pitchFamily="34" charset="77"/>
              <a:sym typeface="Wingdings" panose="05000000000000000000" pitchFamily="2" charset="2"/>
            </a:endParaRPr>
          </a:p>
        </p:txBody>
      </p:sp>
      <p:pic>
        <p:nvPicPr>
          <p:cNvPr id="19" name="Imagen 6">
            <a:extLst>
              <a:ext uri="{FF2B5EF4-FFF2-40B4-BE49-F238E27FC236}">
                <a16:creationId xmlns:a16="http://schemas.microsoft.com/office/drawing/2014/main" id="{C66CA818-EACF-8B41-A878-003E14164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3212976"/>
            <a:ext cx="1445444" cy="13176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A66AE9-B2DC-B947-BEBE-42B6EA1FB2D1}"/>
              </a:ext>
            </a:extLst>
          </p:cNvPr>
          <p:cNvSpPr/>
          <p:nvPr/>
        </p:nvSpPr>
        <p:spPr>
          <a:xfrm>
            <a:off x="10730424" y="4724937"/>
            <a:ext cx="694168" cy="1008319"/>
          </a:xfrm>
          <a:custGeom>
            <a:avLst/>
            <a:gdLst>
              <a:gd name="connsiteX0" fmla="*/ 0 w 694168"/>
              <a:gd name="connsiteY0" fmla="*/ 0 h 1008319"/>
              <a:gd name="connsiteX1" fmla="*/ 354026 w 694168"/>
              <a:gd name="connsiteY1" fmla="*/ 0 h 1008319"/>
              <a:gd name="connsiteX2" fmla="*/ 694168 w 694168"/>
              <a:gd name="connsiteY2" fmla="*/ 0 h 1008319"/>
              <a:gd name="connsiteX3" fmla="*/ 694168 w 694168"/>
              <a:gd name="connsiteY3" fmla="*/ 514243 h 1008319"/>
              <a:gd name="connsiteX4" fmla="*/ 694168 w 694168"/>
              <a:gd name="connsiteY4" fmla="*/ 1008319 h 1008319"/>
              <a:gd name="connsiteX5" fmla="*/ 333201 w 694168"/>
              <a:gd name="connsiteY5" fmla="*/ 1008319 h 1008319"/>
              <a:gd name="connsiteX6" fmla="*/ 0 w 694168"/>
              <a:gd name="connsiteY6" fmla="*/ 1008319 h 1008319"/>
              <a:gd name="connsiteX7" fmla="*/ 0 w 694168"/>
              <a:gd name="connsiteY7" fmla="*/ 514243 h 1008319"/>
              <a:gd name="connsiteX8" fmla="*/ 0 w 694168"/>
              <a:gd name="connsiteY8" fmla="*/ 0 h 100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168" h="1008319" extrusionOk="0">
                <a:moveTo>
                  <a:pt x="0" y="0"/>
                </a:moveTo>
                <a:cubicBezTo>
                  <a:pt x="154029" y="-36638"/>
                  <a:pt x="250588" y="9338"/>
                  <a:pt x="354026" y="0"/>
                </a:cubicBezTo>
                <a:cubicBezTo>
                  <a:pt x="457464" y="-9338"/>
                  <a:pt x="527731" y="28784"/>
                  <a:pt x="694168" y="0"/>
                </a:cubicBezTo>
                <a:cubicBezTo>
                  <a:pt x="721152" y="122361"/>
                  <a:pt x="643462" y="292545"/>
                  <a:pt x="694168" y="514243"/>
                </a:cubicBezTo>
                <a:cubicBezTo>
                  <a:pt x="744874" y="735941"/>
                  <a:pt x="638473" y="869157"/>
                  <a:pt x="694168" y="1008319"/>
                </a:cubicBezTo>
                <a:cubicBezTo>
                  <a:pt x="614617" y="1033778"/>
                  <a:pt x="424591" y="1004844"/>
                  <a:pt x="333201" y="1008319"/>
                </a:cubicBezTo>
                <a:cubicBezTo>
                  <a:pt x="241811" y="1011794"/>
                  <a:pt x="85261" y="1007491"/>
                  <a:pt x="0" y="1008319"/>
                </a:cubicBezTo>
                <a:cubicBezTo>
                  <a:pt x="-3910" y="776086"/>
                  <a:pt x="40955" y="738554"/>
                  <a:pt x="0" y="514243"/>
                </a:cubicBezTo>
                <a:cubicBezTo>
                  <a:pt x="-40955" y="289932"/>
                  <a:pt x="52534" y="251405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23" name="Graphic 22" descr="Line arrow Clockwise curve">
            <a:extLst>
              <a:ext uri="{FF2B5EF4-FFF2-40B4-BE49-F238E27FC236}">
                <a16:creationId xmlns:a16="http://schemas.microsoft.com/office/drawing/2014/main" id="{D380B7D8-89B9-0E4E-8F96-AADBBDEAF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3836524" flipH="1" flipV="1">
            <a:off x="11297142" y="4533277"/>
            <a:ext cx="759870" cy="675125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66E94F-3E0F-BDAF-0777-0D0BA22B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F4EEEE1-168A-FBB2-F37B-8FAD29D7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2C989BE-F1AF-328D-C49C-4A309B6C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8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5">
            <a:extLst>
              <a:ext uri="{FF2B5EF4-FFF2-40B4-BE49-F238E27FC236}">
                <a16:creationId xmlns:a16="http://schemas.microsoft.com/office/drawing/2014/main" id="{92828BA7-08CE-23FA-948F-D40782D6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204150"/>
            <a:ext cx="4353389" cy="331282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9361040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Beyond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 SQL: photon counting</a:t>
            </a:r>
            <a:endParaRPr lang="en-US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0EA28752-1E79-F74D-82DA-6C743413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75" y="2206235"/>
            <a:ext cx="7056784" cy="2196004"/>
          </a:xfrm>
        </p:spPr>
        <p:txBody>
          <a:bodyPr/>
          <a:lstStyle/>
          <a:p>
            <a:r>
              <a:rPr lang="en-US" sz="1800" dirty="0"/>
              <a:t>But, how to implement photon counters at these energies? </a:t>
            </a:r>
            <a:r>
              <a:rPr lang="en-US" sz="1800" dirty="0">
                <a:sym typeface="Wingdings" pitchFamily="2" charset="2"/>
              </a:rPr>
              <a:t> quantum technologies 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Several promising ideas. </a:t>
            </a:r>
            <a:r>
              <a:rPr lang="en-US" sz="1800" dirty="0"/>
              <a:t>Some examples:</a:t>
            </a:r>
          </a:p>
          <a:p>
            <a:r>
              <a:rPr lang="en-US" sz="1800" dirty="0" err="1"/>
              <a:t>QUAX+Saclay</a:t>
            </a:r>
            <a:r>
              <a:rPr lang="en-US" sz="1800" dirty="0"/>
              <a:t> group: </a:t>
            </a:r>
            <a:r>
              <a:rPr lang="en-ES" sz="1100" i="0" dirty="0">
                <a:effectLst/>
              </a:rPr>
              <a:t>2403.02321 (x20)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0C81AB-7C7F-EA47-9E0B-0F491809E7C5}"/>
              </a:ext>
            </a:extLst>
          </p:cNvPr>
          <p:cNvSpPr/>
          <p:nvPr/>
        </p:nvSpPr>
        <p:spPr>
          <a:xfrm>
            <a:off x="695400" y="1519998"/>
            <a:ext cx="6713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Counting photons </a:t>
            </a:r>
            <a:r>
              <a:rPr lang="en-US" sz="16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(versus phase preserving readout): SQL is evaded as phase uncertainty is maximal…</a:t>
            </a:r>
          </a:p>
          <a:p>
            <a:endParaRPr lang="en-US" sz="1600" dirty="0">
              <a:solidFill>
                <a:srgbClr val="0070C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3" name="Graphic 22" descr="Line arrow Clockwise curve">
            <a:extLst>
              <a:ext uri="{FF2B5EF4-FFF2-40B4-BE49-F238E27FC236}">
                <a16:creationId xmlns:a16="http://schemas.microsoft.com/office/drawing/2014/main" id="{D380B7D8-89B9-0E4E-8F96-AADBBDEAF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195711" flipH="1" flipV="1">
            <a:off x="7250702" y="1231691"/>
            <a:ext cx="1002964" cy="891108"/>
          </a:xfrm>
          <a:prstGeom prst="rect">
            <a:avLst/>
          </a:prstGeom>
        </p:spPr>
      </p:pic>
      <p:pic>
        <p:nvPicPr>
          <p:cNvPr id="21" name="Picture 2" descr="PDF] Searching for Dark Matter with a Superconducting Qubit. | Semantic  Scholar">
            <a:extLst>
              <a:ext uri="{FF2B5EF4-FFF2-40B4-BE49-F238E27FC236}">
                <a16:creationId xmlns:a16="http://schemas.microsoft.com/office/drawing/2014/main" id="{27762B79-9D28-7668-54C0-ECD1386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80" y="4539256"/>
            <a:ext cx="3505696" cy="17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76325-5834-13F1-D7CA-EEA1F75CA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3552285"/>
            <a:ext cx="3073400" cy="275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58B54-E53A-ADB2-4EB4-3EA4959A738B}"/>
              </a:ext>
            </a:extLst>
          </p:cNvPr>
          <p:cNvSpPr txBox="1"/>
          <p:nvPr/>
        </p:nvSpPr>
        <p:spPr>
          <a:xfrm>
            <a:off x="4040241" y="3933056"/>
            <a:ext cx="32078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 Rounded MT Bold" panose="020F0704030504030204" pitchFamily="34" charset="77"/>
              </a:rPr>
              <a:t>Dixit et al (PRL 126</a:t>
            </a:r>
            <a:r>
              <a:rPr lang="en-US" b="0" dirty="0">
                <a:latin typeface="Arial Rounded MT Bold" panose="020F0704030504030204" pitchFamily="34" charset="77"/>
              </a:rPr>
              <a:t>)</a:t>
            </a:r>
            <a:r>
              <a:rPr lang="en-US" sz="1800" b="0" dirty="0">
                <a:latin typeface="Arial Rounded MT Bold" panose="020F0704030504030204" pitchFamily="34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 Rounded MT Bold" panose="020F0704030504030204" pitchFamily="34" charset="77"/>
              </a:rPr>
              <a:t>RADES / </a:t>
            </a:r>
            <a:r>
              <a:rPr lang="en-US" sz="1800" b="0" dirty="0" err="1">
                <a:latin typeface="Arial Rounded MT Bold" panose="020F0704030504030204" pitchFamily="34" charset="77"/>
              </a:rPr>
              <a:t>DarkQuantum</a:t>
            </a:r>
            <a:r>
              <a:rPr lang="en-US" sz="1800" b="0" dirty="0">
                <a:latin typeface="Arial Rounded MT Bold" panose="020F0704030504030204" pitchFamily="34" charset="77"/>
              </a:rPr>
              <a:t> </a:t>
            </a:r>
            <a:r>
              <a:rPr lang="en-US" b="0" dirty="0">
                <a:latin typeface="Arial Rounded MT Bold" panose="020F0704030504030204" pitchFamily="34" charset="77"/>
              </a:rPr>
              <a:t>ERC-</a:t>
            </a:r>
            <a:r>
              <a:rPr lang="en-US" b="0" dirty="0" err="1">
                <a:latin typeface="Arial Rounded MT Bold" panose="020F0704030504030204" pitchFamily="34" charset="77"/>
              </a:rPr>
              <a:t>SyG</a:t>
            </a:r>
            <a:r>
              <a:rPr lang="en-US" b="0" dirty="0">
                <a:latin typeface="Arial Rounded MT Bold" panose="020F0704030504030204" pitchFamily="34" charset="77"/>
              </a:rPr>
              <a:t> project</a:t>
            </a:r>
            <a:endParaRPr lang="en-US" sz="1800" b="0" dirty="0">
              <a:latin typeface="Arial Rounded MT Bold" panose="020F070403050403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rial Rounded MT Bold" panose="020F070403050403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rial Rounded MT Bold" panose="020F0704030504030204" pitchFamily="34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12BE68-3249-A50F-6957-74DA5DBD7503}"/>
              </a:ext>
            </a:extLst>
          </p:cNvPr>
          <p:cNvSpPr txBox="1"/>
          <p:nvPr/>
        </p:nvSpPr>
        <p:spPr>
          <a:xfrm>
            <a:off x="4977805" y="4974609"/>
            <a:ext cx="2342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chemeClr val="accent5">
                    <a:lumMod val="75000"/>
                  </a:schemeClr>
                </a:solidFill>
                <a:latin typeface="Quantum Round (BRK)" pitchFamily="2" charset="0"/>
              </a:rPr>
              <a:t>Dark</a:t>
            </a:r>
            <a:r>
              <a:rPr lang="es-ES" sz="1800" dirty="0" err="1">
                <a:solidFill>
                  <a:schemeClr val="accent5">
                    <a:lumMod val="75000"/>
                  </a:schemeClr>
                </a:solidFill>
                <a:latin typeface="Quantum Round Hollow (BRK)" pitchFamily="2" charset="0"/>
              </a:rPr>
              <a:t>Quantum</a:t>
            </a:r>
            <a:endParaRPr lang="es-ES" dirty="0"/>
          </a:p>
        </p:txBody>
      </p:sp>
      <p:pic>
        <p:nvPicPr>
          <p:cNvPr id="8" name="Picture 2" descr="Resultado de imagen de erc logo">
            <a:hlinkClick r:id="rId8"/>
            <a:extLst>
              <a:ext uri="{FF2B5EF4-FFF2-40B4-BE49-F238E27FC236}">
                <a16:creationId xmlns:a16="http://schemas.microsoft.com/office/drawing/2014/main" id="{5B67BCAD-A1AA-393A-8DE6-341466CC2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b="23927"/>
          <a:stretch/>
        </p:blipFill>
        <p:spPr bwMode="auto">
          <a:xfrm>
            <a:off x="5524063" y="5369667"/>
            <a:ext cx="1075993" cy="8185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36AD798-9B9E-E4BE-C26B-CB00044D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9" name="Marcador de pie de página 6">
            <a:extLst>
              <a:ext uri="{FF2B5EF4-FFF2-40B4-BE49-F238E27FC236}">
                <a16:creationId xmlns:a16="http://schemas.microsoft.com/office/drawing/2014/main" id="{890983F6-ACF7-BF3E-B929-7904B0E5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0" name="Marcador de número de diapositiva 7">
            <a:extLst>
              <a:ext uri="{FF2B5EF4-FFF2-40B4-BE49-F238E27FC236}">
                <a16:creationId xmlns:a16="http://schemas.microsoft.com/office/drawing/2014/main" id="{D360AA41-6F99-5CF5-8689-75735298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6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F0BCC-71A4-1A81-1748-995D0EE6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01" y="235653"/>
            <a:ext cx="1088695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 Rounded MT Bold" panose="020F0704030504030204" pitchFamily="34" charset="77"/>
                <a:cs typeface="Arial" panose="020B0604020202020204" pitchFamily="34" charset="0"/>
              </a:rPr>
              <a:t>DarkQuantum: quantum-enhancing RADES</a:t>
            </a:r>
            <a:endParaRPr lang="en-GB" b="1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0E74EA-D3E6-2770-B3D9-89CFFEE2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83" y="1371601"/>
            <a:ext cx="7853981" cy="184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Main “rationale”:</a:t>
            </a:r>
          </a:p>
          <a:p>
            <a:r>
              <a:rPr lang="en-GB" sz="2000" dirty="0">
                <a:latin typeface="Arial Rounded MT Bold" panose="020F0704030504030204" pitchFamily="34" charset="77"/>
                <a:cs typeface="Arial" panose="020B0604020202020204" pitchFamily="34" charset="0"/>
              </a:rPr>
              <a:t>Built on RADES plans, high-frequency and low-frequency (BabyIAXO)</a:t>
            </a:r>
          </a:p>
          <a:p>
            <a:r>
              <a:rPr lang="en-GB" sz="2000" dirty="0">
                <a:latin typeface="Arial Rounded MT Bold" panose="020F0704030504030204" pitchFamily="34" charset="77"/>
                <a:cs typeface="Arial" panose="020B0604020202020204" pitchFamily="34" charset="0"/>
              </a:rPr>
              <a:t>Add “quantum” ingredient. Establish link with key experts and bring them to the axion field.</a:t>
            </a:r>
          </a:p>
          <a:p>
            <a:endParaRPr lang="en-GB" sz="20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endParaRPr lang="en-GB" sz="20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endParaRPr lang="en-GB" sz="20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endParaRPr lang="en-GB" sz="20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endParaRPr lang="en-GB" sz="20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89DB7DA6-01EF-B3EA-7C43-CF47ED7B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009" y="1357585"/>
            <a:ext cx="3125587" cy="32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lamada rectangular redondeada 2">
            <a:extLst>
              <a:ext uri="{FF2B5EF4-FFF2-40B4-BE49-F238E27FC236}">
                <a16:creationId xmlns:a16="http://schemas.microsoft.com/office/drawing/2014/main" id="{A714871F-84A6-AE76-40C7-22B8FDBDF864}"/>
              </a:ext>
            </a:extLst>
          </p:cNvPr>
          <p:cNvSpPr/>
          <p:nvPr/>
        </p:nvSpPr>
        <p:spPr>
          <a:xfrm>
            <a:off x="8616280" y="4797152"/>
            <a:ext cx="3088316" cy="1039019"/>
          </a:xfrm>
          <a:prstGeom prst="wedgeRoundRectCallout">
            <a:avLst>
              <a:gd name="adj1" fmla="val -7627"/>
              <a:gd name="adj2" fmla="val -10476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RADES Coll. Meeting &amp;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DarkQuantum KICKOFF Meeting</a:t>
            </a:r>
          </a:p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may @ MPP-Munich</a:t>
            </a:r>
          </a:p>
        </p:txBody>
      </p:sp>
      <p:grpSp>
        <p:nvGrpSpPr>
          <p:cNvPr id="4" name="Grupo 10">
            <a:extLst>
              <a:ext uri="{FF2B5EF4-FFF2-40B4-BE49-F238E27FC236}">
                <a16:creationId xmlns:a16="http://schemas.microsoft.com/office/drawing/2014/main" id="{ED7BE1E9-D105-DDD6-2100-40D681B7DF96}"/>
              </a:ext>
            </a:extLst>
          </p:cNvPr>
          <p:cNvGrpSpPr/>
          <p:nvPr/>
        </p:nvGrpSpPr>
        <p:grpSpPr>
          <a:xfrm>
            <a:off x="3575721" y="3292360"/>
            <a:ext cx="4794662" cy="3009583"/>
            <a:chOff x="411630" y="1590103"/>
            <a:chExt cx="6507101" cy="4084471"/>
          </a:xfrm>
        </p:grpSpPr>
        <p:pic>
          <p:nvPicPr>
            <p:cNvPr id="5" name="Imagen 3">
              <a:extLst>
                <a:ext uri="{FF2B5EF4-FFF2-40B4-BE49-F238E27FC236}">
                  <a16:creationId xmlns:a16="http://schemas.microsoft.com/office/drawing/2014/main" id="{85A0BC79-8DF0-89E5-139D-DED09BB96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6"/>
            <a:stretch/>
          </p:blipFill>
          <p:spPr>
            <a:xfrm>
              <a:off x="411630" y="1590103"/>
              <a:ext cx="6507101" cy="4084471"/>
            </a:xfrm>
            <a:prstGeom prst="rect">
              <a:avLst/>
            </a:prstGeom>
          </p:spPr>
        </p:pic>
        <p:sp>
          <p:nvSpPr>
            <p:cNvPr id="6" name="CuadroTexto 7">
              <a:extLst>
                <a:ext uri="{FF2B5EF4-FFF2-40B4-BE49-F238E27FC236}">
                  <a16:creationId xmlns:a16="http://schemas.microsoft.com/office/drawing/2014/main" id="{8E0BE222-3763-DFD7-B3F6-6B4FACE30DB7}"/>
                </a:ext>
              </a:extLst>
            </p:cNvPr>
            <p:cNvSpPr txBox="1"/>
            <p:nvPr/>
          </p:nvSpPr>
          <p:spPr>
            <a:xfrm>
              <a:off x="2292262" y="4715674"/>
              <a:ext cx="674253" cy="540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Quantum Round (BRK)" pitchFamily="2"/>
                  <a:cs typeface="Arial" panose="020B0604020202020204" pitchFamily="34" charset="0"/>
                </a:rPr>
                <a:t>D</a:t>
              </a:r>
              <a:r>
                <a:rPr lang="en-GB" sz="1400" dirty="0">
                  <a:latin typeface="Quantum Round Hollow (BRK)" pitchFamily="2"/>
                  <a:cs typeface="Arial" panose="020B0604020202020204" pitchFamily="34" charset="0"/>
                </a:rPr>
                <a:t>Q </a:t>
              </a:r>
            </a:p>
            <a:p>
              <a:pPr algn="ctr"/>
              <a:r>
                <a:rPr lang="en-GB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LF</a:t>
              </a:r>
              <a:endPara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uadroTexto 8">
              <a:extLst>
                <a:ext uri="{FF2B5EF4-FFF2-40B4-BE49-F238E27FC236}">
                  <a16:creationId xmlns:a16="http://schemas.microsoft.com/office/drawing/2014/main" id="{5F3007D0-0BE4-4F44-8B8B-D8546ACE10B7}"/>
                </a:ext>
              </a:extLst>
            </p:cNvPr>
            <p:cNvSpPr txBox="1"/>
            <p:nvPr/>
          </p:nvSpPr>
          <p:spPr>
            <a:xfrm>
              <a:off x="5237966" y="4715674"/>
              <a:ext cx="858034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Quantum Round (BRK)" pitchFamily="2"/>
                  <a:cs typeface="Arial" panose="020B0604020202020204" pitchFamily="34" charset="0"/>
                </a:rPr>
                <a:t>D</a:t>
              </a:r>
              <a:r>
                <a:rPr lang="en-GB" sz="1400" dirty="0">
                  <a:latin typeface="Quantum Round Hollow (BRK)" pitchFamily="2"/>
                  <a:cs typeface="Arial" panose="020B0604020202020204" pitchFamily="34" charset="0"/>
                </a:rPr>
                <a:t>Q </a:t>
              </a:r>
            </a:p>
            <a:p>
              <a:pPr algn="ctr"/>
              <a:r>
                <a:rPr lang="en-GB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</a:t>
              </a:r>
              <a:endPara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Conector recto de flecha 9">
              <a:extLst>
                <a:ext uri="{FF2B5EF4-FFF2-40B4-BE49-F238E27FC236}">
                  <a16:creationId xmlns:a16="http://schemas.microsoft.com/office/drawing/2014/main" id="{7E9A5F92-C8D0-CD7F-49CA-118D19DF7E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7923" y="4433838"/>
              <a:ext cx="43841" cy="319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15">
              <a:extLst>
                <a:ext uri="{FF2B5EF4-FFF2-40B4-BE49-F238E27FC236}">
                  <a16:creationId xmlns:a16="http://schemas.microsoft.com/office/drawing/2014/main" id="{08E4C0B4-F647-A007-E33A-213A5A281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844" y="4571624"/>
              <a:ext cx="162838" cy="2442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ángulo 19">
              <a:extLst>
                <a:ext uri="{FF2B5EF4-FFF2-40B4-BE49-F238E27FC236}">
                  <a16:creationId xmlns:a16="http://schemas.microsoft.com/office/drawing/2014/main" id="{DE6086FE-1935-3F9E-82A8-55BCAF757B6D}"/>
                </a:ext>
              </a:extLst>
            </p:cNvPr>
            <p:cNvSpPr/>
            <p:nvPr/>
          </p:nvSpPr>
          <p:spPr>
            <a:xfrm>
              <a:off x="2805830" y="4715674"/>
              <a:ext cx="256784" cy="477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FB5027F-F862-BCFD-1415-0440147AAF98}"/>
              </a:ext>
            </a:extLst>
          </p:cNvPr>
          <p:cNvSpPr txBox="1">
            <a:spLocks/>
          </p:cNvSpPr>
          <p:nvPr/>
        </p:nvSpPr>
        <p:spPr bwMode="auto">
          <a:xfrm>
            <a:off x="350201" y="3437856"/>
            <a:ext cx="3137756" cy="279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Arial Rounded MT Bold" panose="020F0704030504030204" pitchFamily="34" charset="77"/>
                <a:cs typeface="Arial" panose="020B0604020202020204" pitchFamily="34" charset="0"/>
              </a:rPr>
              <a:t>A number of secondary exploratory line with great potential: </a:t>
            </a:r>
          </a:p>
          <a:p>
            <a:pPr lvl="1"/>
            <a:r>
              <a:rPr lang="en-GB" sz="1200" dirty="0">
                <a:latin typeface="Arial Rounded MT Bold" panose="020F0704030504030204" pitchFamily="34" charset="77"/>
                <a:cs typeface="Arial" panose="020B0604020202020204" pitchFamily="34" charset="0"/>
              </a:rPr>
              <a:t>HTS for increasing Q</a:t>
            </a:r>
          </a:p>
          <a:p>
            <a:pPr lvl="1"/>
            <a:r>
              <a:rPr lang="en-GB" sz="1200" dirty="0">
                <a:latin typeface="Arial Rounded MT Bold" panose="020F0704030504030204" pitchFamily="34" charset="77"/>
                <a:cs typeface="Arial" panose="020B0604020202020204" pitchFamily="34" charset="0"/>
              </a:rPr>
              <a:t>Low radioactive techniques / underground</a:t>
            </a:r>
          </a:p>
          <a:p>
            <a:pPr lvl="1"/>
            <a:r>
              <a:rPr lang="en-GB" sz="1200" dirty="0">
                <a:latin typeface="Arial Rounded MT Bold" panose="020F0704030504030204" pitchFamily="34" charset="77"/>
                <a:cs typeface="Arial" panose="020B0604020202020204" pitchFamily="34" charset="0"/>
              </a:rPr>
              <a:t>Machine learning</a:t>
            </a:r>
          </a:p>
          <a:p>
            <a:pPr lvl="1"/>
            <a:r>
              <a:rPr lang="en-GB" sz="12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Magnonics</a:t>
            </a:r>
            <a:r>
              <a:rPr lang="en-GB" sz="1200" dirty="0">
                <a:latin typeface="Arial Rounded MT Bold" panose="020F0704030504030204" pitchFamily="34" charset="77"/>
                <a:cs typeface="Arial" panose="020B0604020202020204" pitchFamily="34" charset="0"/>
              </a:rPr>
              <a:t> for tuning</a:t>
            </a:r>
          </a:p>
          <a:p>
            <a:r>
              <a:rPr lang="en-GB" sz="1600" dirty="0">
                <a:latin typeface="Arial Rounded MT Bold" panose="020F0704030504030204" pitchFamily="34" charset="77"/>
                <a:cs typeface="Arial" panose="020B0604020202020204" pitchFamily="34" charset="0"/>
              </a:rPr>
              <a:t>Very novel synergies: remain open for new ideas…</a:t>
            </a:r>
          </a:p>
          <a:p>
            <a:endParaRPr lang="en-GB" sz="1600" dirty="0">
              <a:latin typeface="Arial Rounded MT Bold" panose="020F0704030504030204" pitchFamily="34" charset="77"/>
              <a:cs typeface="Arial" panose="020B0604020202020204" pitchFamily="34" charset="0"/>
              <a:sym typeface="Wingdings" pitchFamily="2" charset="2"/>
            </a:endParaRPr>
          </a:p>
          <a:p>
            <a:endParaRPr lang="en-GB" sz="16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A93E0E01-11CF-FBDE-6B1C-6C9ED251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4" name="Marcador de pie de página 6">
            <a:extLst>
              <a:ext uri="{FF2B5EF4-FFF2-40B4-BE49-F238E27FC236}">
                <a16:creationId xmlns:a16="http://schemas.microsoft.com/office/drawing/2014/main" id="{4192C04C-2FEF-1B32-1ECC-9E59D576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5" name="Marcador de número de diapositiva 7">
            <a:extLst>
              <a:ext uri="{FF2B5EF4-FFF2-40B4-BE49-F238E27FC236}">
                <a16:creationId xmlns:a16="http://schemas.microsoft.com/office/drawing/2014/main" id="{AF028AD1-3A2A-88BD-AB56-38EC224C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1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FF838C3C-1202-7C4F-BE60-24485D35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27" y="2564904"/>
            <a:ext cx="4483633" cy="26847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9945" y="1196752"/>
            <a:ext cx="3888432" cy="256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384" y="332656"/>
            <a:ext cx="10945216" cy="1143000"/>
          </a:xfrm>
        </p:spPr>
        <p:txBody>
          <a:bodyPr/>
          <a:lstStyle/>
          <a:p>
            <a:pPr algn="l"/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Beyond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haloscopes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…</a:t>
            </a:r>
            <a:b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Dish antennas &amp; dielectric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haloscopes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340769"/>
            <a:ext cx="6420569" cy="1656184"/>
          </a:xfrm>
        </p:spPr>
        <p:txBody>
          <a:bodyPr/>
          <a:lstStyle/>
          <a:p>
            <a:r>
              <a:rPr lang="en-US" sz="2000" dirty="0"/>
              <a:t>Dish antennas: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	No resonance, but large area possible…</a:t>
            </a:r>
          </a:p>
          <a:p>
            <a:r>
              <a:rPr lang="en-US" sz="1600" dirty="0"/>
              <a:t>Realistic sensitivity limited, but boost possible with dielectric multilayer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Even newer ideas:  </a:t>
            </a:r>
          </a:p>
          <a:p>
            <a:pPr lvl="1"/>
            <a:r>
              <a:rPr lang="en-US" sz="1200" dirty="0"/>
              <a:t>DM-induced atomic transitions </a:t>
            </a:r>
            <a:r>
              <a:rPr lang="en-US" sz="800" dirty="0"/>
              <a:t>(AXIOMA)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dielectric </a:t>
            </a:r>
            <a:r>
              <a:rPr lang="en-US" sz="1200" dirty="0" err="1"/>
              <a:t>haloscope</a:t>
            </a:r>
            <a:r>
              <a:rPr lang="en-US" sz="1200" dirty="0"/>
              <a:t> at visible </a:t>
            </a:r>
            <a:r>
              <a:rPr lang="en-US" sz="1200" dirty="0">
                <a:latin typeface="Symbol" pitchFamily="2" charset="2"/>
              </a:rPr>
              <a:t>l</a:t>
            </a:r>
            <a:r>
              <a:rPr lang="en-US" sz="1200" dirty="0"/>
              <a:t> </a:t>
            </a:r>
            <a:r>
              <a:rPr lang="en-US" sz="800" dirty="0"/>
              <a:t>(PRD98 (2018))</a:t>
            </a:r>
            <a:endParaRPr lang="en-US" sz="1200" dirty="0"/>
          </a:p>
          <a:p>
            <a:pPr lvl="1"/>
            <a:r>
              <a:rPr lang="en-US" sz="1200" dirty="0"/>
              <a:t>plasmas </a:t>
            </a:r>
            <a:r>
              <a:rPr lang="en-US" sz="1200" dirty="0" err="1"/>
              <a:t>haloscopes</a:t>
            </a:r>
            <a:r>
              <a:rPr lang="en-US" sz="1200" dirty="0"/>
              <a:t>… </a:t>
            </a:r>
            <a:r>
              <a:rPr lang="en-US" sz="800" dirty="0"/>
              <a:t>(arXiv:1904.11872)</a:t>
            </a:r>
            <a:endParaRPr lang="en-US" sz="1200" dirty="0"/>
          </a:p>
          <a:p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600" dirty="0"/>
          </a:p>
          <a:p>
            <a:endParaRPr lang="en-US" sz="20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b="0">
                <a:latin typeface="Arial Rounded MT Bold" pitchFamily="34" charset="0"/>
              </a:rPr>
              <a:pPr>
                <a:defRPr/>
              </a:pPr>
              <a:t>37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Igor G. Irastorza / </a:t>
            </a:r>
          </a:p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CAPA / UNIZAR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409384" y="872469"/>
            <a:ext cx="2934072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>
                <a:latin typeface="Arial Rounded MT Bold" pitchFamily="34" charset="0"/>
              </a:rPr>
              <a:t>Horns et al. JCAP 1304 (2013) 016</a:t>
            </a:r>
          </a:p>
          <a:p>
            <a:pPr algn="ctr"/>
            <a:r>
              <a:rPr lang="es-ES" sz="1100" b="0">
                <a:latin typeface="Arial Rounded MT Bold" pitchFamily="34" charset="0"/>
              </a:rPr>
              <a:t>Jaeckel , Redondo JCAP 1311 (2013)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EB2908C-9C1D-BD4C-B0C4-CE8426C9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3951" y="4524706"/>
            <a:ext cx="2022529" cy="13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5 Rectángulo">
            <a:extLst>
              <a:ext uri="{FF2B5EF4-FFF2-40B4-BE49-F238E27FC236}">
                <a16:creationId xmlns:a16="http://schemas.microsoft.com/office/drawing/2014/main" id="{BE3B1A2C-1460-AD48-BCE8-005D6AEF32BA}"/>
              </a:ext>
            </a:extLst>
          </p:cNvPr>
          <p:cNvSpPr/>
          <p:nvPr/>
        </p:nvSpPr>
        <p:spPr>
          <a:xfrm>
            <a:off x="5513548" y="3913007"/>
            <a:ext cx="2337732" cy="600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>
                <a:latin typeface="Arial Rounded MT Bold" pitchFamily="34" charset="0"/>
              </a:rPr>
              <a:t>Similar </a:t>
            </a:r>
            <a:r>
              <a:rPr lang="es-ES" sz="1100" b="0" err="1">
                <a:latin typeface="Arial Rounded MT Bold" pitchFamily="34" charset="0"/>
              </a:rPr>
              <a:t>high-m</a:t>
            </a:r>
            <a:r>
              <a:rPr lang="es-ES" sz="1100" b="0" baseline="-25000" err="1">
                <a:latin typeface="Arial Rounded MT Bold" pitchFamily="34" charset="0"/>
              </a:rPr>
              <a:t>a</a:t>
            </a:r>
            <a:r>
              <a:rPr lang="es-ES" sz="1100" b="0">
                <a:latin typeface="Arial Rounded MT Bold" pitchFamily="34" charset="0"/>
              </a:rPr>
              <a:t> </a:t>
            </a:r>
            <a:r>
              <a:rPr lang="es-ES" sz="1100" b="0" err="1">
                <a:latin typeface="Arial Rounded MT Bold" pitchFamily="34" charset="0"/>
              </a:rPr>
              <a:t>structures</a:t>
            </a:r>
            <a:r>
              <a:rPr lang="es-ES" sz="1100" b="0">
                <a:latin typeface="Arial Rounded MT Bold" pitchFamily="34" charset="0"/>
              </a:rPr>
              <a:t>: ORPHEUS and </a:t>
            </a:r>
          </a:p>
          <a:p>
            <a:pPr algn="ctr"/>
            <a:r>
              <a:rPr lang="es-ES" sz="1100" b="0">
                <a:latin typeface="Arial Rounded MT Bold" pitchFamily="34" charset="0"/>
              </a:rPr>
              <a:t>Electric-Tiger in US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1F91923-5E0F-A449-AC23-EF97FFC6A757}"/>
              </a:ext>
            </a:extLst>
          </p:cNvPr>
          <p:cNvSpPr/>
          <p:nvPr/>
        </p:nvSpPr>
        <p:spPr>
          <a:xfrm>
            <a:off x="5447928" y="3836071"/>
            <a:ext cx="2464509" cy="21852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2 Rectángulo">
            <a:extLst>
              <a:ext uri="{FF2B5EF4-FFF2-40B4-BE49-F238E27FC236}">
                <a16:creationId xmlns:a16="http://schemas.microsoft.com/office/drawing/2014/main" id="{14AFC6F9-33DA-E747-8722-0E9A1144596C}"/>
              </a:ext>
            </a:extLst>
          </p:cNvPr>
          <p:cNvSpPr/>
          <p:nvPr/>
        </p:nvSpPr>
        <p:spPr>
          <a:xfrm>
            <a:off x="380892" y="3657524"/>
            <a:ext cx="1133071" cy="600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>
                <a:latin typeface="Arial Rounded MT Bold" pitchFamily="34" charset="0"/>
              </a:rPr>
              <a:t>MADMAX </a:t>
            </a:r>
            <a:r>
              <a:rPr lang="es-ES" sz="1100" b="0" err="1">
                <a:latin typeface="Arial Rounded MT Bold" pitchFamily="34" charset="0"/>
              </a:rPr>
              <a:t>dielectric</a:t>
            </a:r>
            <a:r>
              <a:rPr lang="es-ES" sz="1100" b="0">
                <a:latin typeface="Arial Rounded MT Bold" pitchFamily="34" charset="0"/>
              </a:rPr>
              <a:t> </a:t>
            </a:r>
            <a:r>
              <a:rPr lang="es-ES" sz="1100" b="0" err="1">
                <a:latin typeface="Arial Rounded MT Bold" pitchFamily="34" charset="0"/>
              </a:rPr>
              <a:t>haloscope</a:t>
            </a:r>
            <a:endParaRPr lang="es-ES" sz="1100" b="0">
              <a:latin typeface="Arial Rounded MT Bold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28" y="2530440"/>
            <a:ext cx="1800200" cy="109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528001"/>
            <a:ext cx="3384376" cy="3166029"/>
          </a:xfrm>
          <a:prstGeom prst="rect">
            <a:avLst/>
          </a:prstGeom>
        </p:spPr>
      </p:pic>
      <p:sp>
        <p:nvSpPr>
          <p:cNvPr id="19" name="12 Rectángulo">
            <a:extLst>
              <a:ext uri="{FF2B5EF4-FFF2-40B4-BE49-F238E27FC236}">
                <a16:creationId xmlns:a16="http://schemas.microsoft.com/office/drawing/2014/main" id="{1370FF9F-B14E-4040-805D-61FDB85EC0D8}"/>
              </a:ext>
            </a:extLst>
          </p:cNvPr>
          <p:cNvSpPr/>
          <p:nvPr/>
        </p:nvSpPr>
        <p:spPr>
          <a:xfrm>
            <a:off x="10419209" y="1846111"/>
            <a:ext cx="924247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>
                <a:latin typeface="Arial Rounded MT Bold" pitchFamily="34" charset="0"/>
              </a:rPr>
              <a:t>BRASS @ </a:t>
            </a:r>
            <a:r>
              <a:rPr lang="es-ES" sz="1100" b="0" dirty="0" err="1">
                <a:latin typeface="Arial Rounded MT Bold" pitchFamily="34" charset="0"/>
              </a:rPr>
              <a:t>Hamburg</a:t>
            </a:r>
            <a:endParaRPr lang="es-ES" sz="1100" b="0" dirty="0">
              <a:latin typeface="Arial Rounded MT Bold" pitchFamily="34" charset="0"/>
            </a:endParaRPr>
          </a:p>
        </p:txBody>
      </p:sp>
      <p:sp>
        <p:nvSpPr>
          <p:cNvPr id="22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23" name="12 Rectángulo">
            <a:extLst>
              <a:ext uri="{FF2B5EF4-FFF2-40B4-BE49-F238E27FC236}">
                <a16:creationId xmlns:a16="http://schemas.microsoft.com/office/drawing/2014/main" id="{47FA8613-4B7E-BC4A-86C8-E8A49475893B}"/>
              </a:ext>
            </a:extLst>
          </p:cNvPr>
          <p:cNvSpPr/>
          <p:nvPr/>
        </p:nvSpPr>
        <p:spPr>
          <a:xfrm>
            <a:off x="9552384" y="3029407"/>
            <a:ext cx="2399978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>
                <a:latin typeface="Arial Rounded MT Bold" pitchFamily="34" charset="0"/>
              </a:rPr>
              <a:t>(*) </a:t>
            </a:r>
            <a:r>
              <a:rPr lang="es-ES" sz="1100" b="0" dirty="0" err="1">
                <a:latin typeface="Arial Rounded MT Bold" pitchFamily="34" charset="0"/>
              </a:rPr>
              <a:t>Also</a:t>
            </a:r>
            <a:r>
              <a:rPr lang="es-ES" sz="1100" b="0" dirty="0">
                <a:latin typeface="Arial Rounded MT Bold" pitchFamily="34" charset="0"/>
              </a:rPr>
              <a:t> BREAD Project @ US</a:t>
            </a:r>
          </a:p>
          <a:p>
            <a:pPr algn="ctr"/>
            <a:r>
              <a:rPr lang="es-ES" sz="1100" b="0" dirty="0" err="1">
                <a:latin typeface="Arial Rounded MT Bold" pitchFamily="34" charset="0"/>
              </a:rPr>
              <a:t>Variation</a:t>
            </a:r>
            <a:r>
              <a:rPr lang="es-ES" sz="1100" b="0" dirty="0">
                <a:latin typeface="Arial Rounded MT Bold" pitchFamily="34" charset="0"/>
              </a:rPr>
              <a:t>: </a:t>
            </a:r>
            <a:r>
              <a:rPr lang="es-ES" sz="1100" b="0" dirty="0" err="1">
                <a:latin typeface="Arial Rounded MT Bold" pitchFamily="34" charset="0"/>
              </a:rPr>
              <a:t>solenoidal</a:t>
            </a:r>
            <a:r>
              <a:rPr lang="es-ES" sz="1100" b="0" dirty="0">
                <a:latin typeface="Arial Rounded MT Bold" pitchFamily="34" charset="0"/>
              </a:rPr>
              <a:t> </a:t>
            </a:r>
            <a:r>
              <a:rPr lang="es-ES" sz="1100" b="0" dirty="0" err="1">
                <a:latin typeface="Arial Rounded MT Bold" pitchFamily="34" charset="0"/>
              </a:rPr>
              <a:t>geometry</a:t>
            </a:r>
            <a:endParaRPr lang="es-ES" sz="1100" b="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1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1D27375-7AAF-7209-24C8-330407E4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5773462"/>
            <a:ext cx="1492591" cy="10299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040" y="1958597"/>
            <a:ext cx="2274122" cy="773616"/>
          </a:xfrm>
          <a:prstGeom prst="rect">
            <a:avLst/>
          </a:prstGeom>
        </p:spPr>
      </p:pic>
      <p:pic>
        <p:nvPicPr>
          <p:cNvPr id="1026" name="Picture 2" descr="Phys. Rev. Lett. 128, 131801 (2022) - Broadband Solenoidal Haloscope for  Terahertz Axion Detection">
            <a:extLst>
              <a:ext uri="{FF2B5EF4-FFF2-40B4-BE49-F238E27FC236}">
                <a16:creationId xmlns:a16="http://schemas.microsoft.com/office/drawing/2014/main" id="{2C5A26AA-0DDF-D022-3050-AFB8A58FD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50" y="4818834"/>
            <a:ext cx="2225377" cy="22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3859"/>
          <a:stretch/>
        </p:blipFill>
        <p:spPr>
          <a:xfrm>
            <a:off x="724726" y="2492896"/>
            <a:ext cx="5978906" cy="2901293"/>
          </a:xfrm>
          <a:prstGeom prst="rect">
            <a:avLst/>
          </a:prstGeom>
        </p:spPr>
      </p:pic>
      <p:sp>
        <p:nvSpPr>
          <p:cNvPr id="18" name="12 Rectángulo"/>
          <p:cNvSpPr/>
          <p:nvPr/>
        </p:nvSpPr>
        <p:spPr>
          <a:xfrm>
            <a:off x="5303912" y="2534081"/>
            <a:ext cx="187220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0" dirty="0">
                <a:latin typeface="Arial Rounded MT Bold" pitchFamily="34" charset="0"/>
              </a:rPr>
              <a:t>Implementation</a:t>
            </a:r>
          </a:p>
          <a:p>
            <a:pPr algn="ctr"/>
            <a:r>
              <a:rPr lang="en-US" sz="1200" b="0" dirty="0">
                <a:latin typeface="Arial Rounded MT Bold" pitchFamily="34" charset="0"/>
              </a:rPr>
              <a:t>In the BRASS Project at Hamburg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1002" y="2719003"/>
            <a:ext cx="4536504" cy="29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Magnetized dish antenna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340769"/>
            <a:ext cx="6840760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DM field + B field + boundary condition in the dish </a:t>
            </a:r>
            <a:r>
              <a:rPr lang="en-US" sz="2000" noProof="0" dirty="0">
                <a:latin typeface="Arial Rounded MT Bold" pitchFamily="34" charset="0"/>
                <a:sym typeface="Wingdings" panose="05000000000000000000" pitchFamily="2" charset="2"/>
              </a:rPr>
              <a:t>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  <a:sym typeface="Wingdings" panose="05000000000000000000" pitchFamily="2" charset="2"/>
              </a:rPr>
              <a:t>photon emission normal </a:t>
            </a:r>
            <a:r>
              <a:rPr lang="en-US" sz="2000" dirty="0">
                <a:solidFill>
                  <a:srgbClr val="0070C0"/>
                </a:solidFill>
                <a:latin typeface="Arial Rounded MT Bold" pitchFamily="34" charset="0"/>
                <a:sym typeface="Wingdings" panose="05000000000000000000" pitchFamily="2" charset="2"/>
              </a:rPr>
              <a:t>to surface</a:t>
            </a:r>
            <a:endParaRPr lang="en-US" sz="1600" dirty="0">
              <a:latin typeface="Arial Rounded MT Bold" pitchFamily="34" charset="0"/>
            </a:endParaRPr>
          </a:p>
          <a:p>
            <a:r>
              <a:rPr lang="en-US" sz="1800" noProof="0" dirty="0">
                <a:latin typeface="Arial Rounded MT Bold" pitchFamily="34" charset="0"/>
              </a:rPr>
              <a:t>No resonance (loss a factor Q) BUT may be compensated with very large areas ?</a:t>
            </a:r>
          </a:p>
          <a:p>
            <a:endParaRPr lang="en-US" sz="12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endParaRPr lang="en-US" sz="2000" noProof="0" dirty="0">
              <a:latin typeface="Arial Rounded MT Bold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806152" y="1700808"/>
            <a:ext cx="2809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Resonance versus area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616280" y="1484784"/>
            <a:ext cx="3096344" cy="129614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2 Rectángulo">
            <a:extLst>
              <a:ext uri="{FF2B5EF4-FFF2-40B4-BE49-F238E27FC236}">
                <a16:creationId xmlns:a16="http://schemas.microsoft.com/office/drawing/2014/main" id="{973F83F8-019A-1B1F-87E5-8B87EFC4FB8D}"/>
              </a:ext>
            </a:extLst>
          </p:cNvPr>
          <p:cNvSpPr/>
          <p:nvPr/>
        </p:nvSpPr>
        <p:spPr>
          <a:xfrm>
            <a:off x="1127448" y="5589240"/>
            <a:ext cx="2399978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 err="1">
                <a:latin typeface="Arial Rounded MT Bold" pitchFamily="34" charset="0"/>
              </a:rPr>
              <a:t>Also</a:t>
            </a:r>
            <a:r>
              <a:rPr lang="es-ES" sz="1100" b="0" dirty="0">
                <a:latin typeface="Arial Rounded MT Bold" pitchFamily="34" charset="0"/>
              </a:rPr>
              <a:t> BREAD Project @ US</a:t>
            </a:r>
          </a:p>
          <a:p>
            <a:pPr algn="ctr"/>
            <a:r>
              <a:rPr lang="es-ES" sz="1100" b="0" dirty="0" err="1">
                <a:latin typeface="Arial Rounded MT Bold" pitchFamily="34" charset="0"/>
              </a:rPr>
              <a:t>Variation</a:t>
            </a:r>
            <a:r>
              <a:rPr lang="es-ES" sz="1100" b="0" dirty="0">
                <a:latin typeface="Arial Rounded MT Bold" pitchFamily="34" charset="0"/>
              </a:rPr>
              <a:t>: </a:t>
            </a:r>
            <a:r>
              <a:rPr lang="es-ES" sz="1100" b="0" dirty="0" err="1">
                <a:latin typeface="Arial Rounded MT Bold" pitchFamily="34" charset="0"/>
              </a:rPr>
              <a:t>solenoidal</a:t>
            </a:r>
            <a:r>
              <a:rPr lang="es-ES" sz="1100" b="0" dirty="0">
                <a:latin typeface="Arial Rounded MT Bold" pitchFamily="34" charset="0"/>
              </a:rPr>
              <a:t> </a:t>
            </a:r>
            <a:r>
              <a:rPr lang="es-ES" sz="1100" b="0" dirty="0" err="1">
                <a:latin typeface="Arial Rounded MT Bold" pitchFamily="34" charset="0"/>
              </a:rPr>
              <a:t>geometry</a:t>
            </a:r>
            <a:endParaRPr lang="es-ES" sz="1100" b="0" dirty="0">
              <a:latin typeface="Arial Rounded MT Bold" pitchFamily="34" charset="0"/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09FA2843-213B-767F-0FA1-04FBDB52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2" name="Marcador de pie de página 6">
            <a:extLst>
              <a:ext uri="{FF2B5EF4-FFF2-40B4-BE49-F238E27FC236}">
                <a16:creationId xmlns:a16="http://schemas.microsoft.com/office/drawing/2014/main" id="{1E14C41B-CE99-D759-A582-3A08E3578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4" name="Marcador de número de diapositiva 7">
            <a:extLst>
              <a:ext uri="{FF2B5EF4-FFF2-40B4-BE49-F238E27FC236}">
                <a16:creationId xmlns:a16="http://schemas.microsoft.com/office/drawing/2014/main" id="{812A0B24-8D2D-FECD-EA2A-7A14074A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sp>
        <p:nvSpPr>
          <p:cNvPr id="15" name="7 Rectángulo">
            <a:extLst>
              <a:ext uri="{FF2B5EF4-FFF2-40B4-BE49-F238E27FC236}">
                <a16:creationId xmlns:a16="http://schemas.microsoft.com/office/drawing/2014/main" id="{F0571D10-587C-9EC7-EEEC-BB3DB032A57F}"/>
              </a:ext>
            </a:extLst>
          </p:cNvPr>
          <p:cNvSpPr/>
          <p:nvPr/>
        </p:nvSpPr>
        <p:spPr>
          <a:xfrm>
            <a:off x="8737600" y="1258677"/>
            <a:ext cx="2934072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>
                <a:latin typeface="Arial Rounded MT Bold" pitchFamily="34" charset="0"/>
              </a:rPr>
              <a:t>Horns et al. JCAP 1304 (2013) 016</a:t>
            </a:r>
          </a:p>
          <a:p>
            <a:pPr algn="ctr"/>
            <a:r>
              <a:rPr lang="es-ES" sz="1100" b="0">
                <a:latin typeface="Arial Rounded MT Bold" pitchFamily="34" charset="0"/>
              </a:rPr>
              <a:t>Jaeckel , Redondo JCAP 1311 (2013) </a:t>
            </a: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id="{FDFC2B68-2BE2-3E39-132E-7E3BAD89E877}"/>
              </a:ext>
            </a:extLst>
          </p:cNvPr>
          <p:cNvSpPr/>
          <p:nvPr/>
        </p:nvSpPr>
        <p:spPr>
          <a:xfrm>
            <a:off x="5568230" y="5773462"/>
            <a:ext cx="268801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 err="1">
                <a:latin typeface="Arial Rounded MT Bold" pitchFamily="34" charset="0"/>
              </a:rPr>
              <a:t>Proposal</a:t>
            </a:r>
            <a:r>
              <a:rPr lang="es-ES" sz="1100" b="0" dirty="0">
                <a:latin typeface="Arial Rounded MT Bold" pitchFamily="34" charset="0"/>
              </a:rPr>
              <a:t> at LSC: </a:t>
            </a:r>
            <a:r>
              <a:rPr lang="es-ES" sz="1100" b="0" dirty="0" err="1">
                <a:latin typeface="Arial Rounded MT Bold" pitchFamily="34" charset="0"/>
              </a:rPr>
              <a:t>CADEx</a:t>
            </a:r>
            <a:endParaRPr lang="es-ES" sz="1100" b="0" dirty="0">
              <a:latin typeface="Arial Rounded MT Bold" pitchFamily="34" charset="0"/>
            </a:endParaRPr>
          </a:p>
          <a:p>
            <a:pPr algn="ctr"/>
            <a:r>
              <a:rPr lang="es-ES" sz="1100" b="0" dirty="0" err="1">
                <a:latin typeface="Arial Rounded MT Bold" pitchFamily="34" charset="0"/>
              </a:rPr>
              <a:t>Hybrid</a:t>
            </a:r>
            <a:r>
              <a:rPr lang="es-ES" sz="1100" b="0" dirty="0">
                <a:latin typeface="Arial Rounded MT Bold" pitchFamily="34" charset="0"/>
              </a:rPr>
              <a:t> – </a:t>
            </a:r>
            <a:r>
              <a:rPr lang="es-ES" sz="1100" b="0" dirty="0" err="1">
                <a:latin typeface="Arial Rounded MT Bold" pitchFamily="34" charset="0"/>
              </a:rPr>
              <a:t>resonator</a:t>
            </a:r>
            <a:r>
              <a:rPr lang="es-ES" sz="1100" b="0" dirty="0">
                <a:latin typeface="Arial Rounded MT Bold" pitchFamily="34" charset="0"/>
              </a:rPr>
              <a:t> + </a:t>
            </a:r>
            <a:r>
              <a:rPr lang="es-ES" sz="1100" b="0" dirty="0" err="1">
                <a:latin typeface="Arial Rounded MT Bold" pitchFamily="34" charset="0"/>
              </a:rPr>
              <a:t>horn</a:t>
            </a:r>
            <a:r>
              <a:rPr lang="es-ES" sz="1100" b="0" dirty="0">
                <a:latin typeface="Arial Rounded MT Bold" pitchFamily="34" charset="0"/>
              </a:rPr>
              <a:t> </a:t>
            </a:r>
            <a:r>
              <a:rPr lang="es-ES" sz="1100" b="0" dirty="0" err="1">
                <a:latin typeface="Arial Rounded MT Bold" pitchFamily="34" charset="0"/>
              </a:rPr>
              <a:t>antenna</a:t>
            </a:r>
            <a:endParaRPr lang="es-ES" sz="1100" b="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9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881" y="3429000"/>
            <a:ext cx="4810331" cy="28803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11" y="1052736"/>
            <a:ext cx="4226945" cy="267310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Dielectric </a:t>
            </a:r>
            <a:r>
              <a:rPr lang="en-US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340769"/>
            <a:ext cx="6336704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Effect of dish antenna “boosted” by the addition of many dielectric disks</a:t>
            </a:r>
          </a:p>
          <a:p>
            <a:r>
              <a:rPr lang="en-US" sz="2000" dirty="0">
                <a:latin typeface="Arial Rounded MT Bold" pitchFamily="34" charset="0"/>
              </a:rPr>
              <a:t>Some “mild” resonance </a:t>
            </a:r>
          </a:p>
          <a:p>
            <a:pPr lvl="1"/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Concept between a </a:t>
            </a:r>
            <a:r>
              <a:rPr lang="en-US" sz="1600" dirty="0" err="1">
                <a:latin typeface="Arial Rounded MT Bold" pitchFamily="34" charset="0"/>
                <a:sym typeface="Wingdings" panose="05000000000000000000" pitchFamily="2" charset="2"/>
              </a:rPr>
              <a:t>haloscope</a:t>
            </a:r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 and a dish antenna</a:t>
            </a:r>
          </a:p>
          <a:p>
            <a:pPr lvl="1"/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It needs tuning! (challenging)</a:t>
            </a:r>
          </a:p>
          <a:p>
            <a:r>
              <a:rPr lang="en-US" sz="1800" noProof="0" dirty="0">
                <a:latin typeface="Arial Rounded MT Bold" pitchFamily="34" charset="0"/>
              </a:rPr>
              <a:t>Relevant sensitivity in the 10</a:t>
            </a:r>
            <a:r>
              <a:rPr lang="en-US" sz="1800" baseline="30000" noProof="0" dirty="0">
                <a:latin typeface="Arial Rounded MT Bold" pitchFamily="34" charset="0"/>
              </a:rPr>
              <a:t>-4</a:t>
            </a:r>
            <a:r>
              <a:rPr lang="en-US" sz="1800" noProof="0" dirty="0">
                <a:latin typeface="Arial Rounded MT Bold" pitchFamily="34" charset="0"/>
              </a:rPr>
              <a:t> eV ballpark for a ~m</a:t>
            </a:r>
            <a:r>
              <a:rPr lang="en-US" sz="1800" baseline="30000" noProof="0" dirty="0">
                <a:latin typeface="Arial Rounded MT Bold" pitchFamily="34" charset="0"/>
              </a:rPr>
              <a:t>3</a:t>
            </a:r>
            <a:r>
              <a:rPr lang="en-US" sz="1800" noProof="0" dirty="0">
                <a:latin typeface="Arial Rounded MT Bold" pitchFamily="34" charset="0"/>
              </a:rPr>
              <a:t> 10T experiment (80 disks)</a:t>
            </a:r>
          </a:p>
          <a:p>
            <a:endParaRPr lang="en-US" sz="12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313040" y="5415105"/>
            <a:ext cx="1872208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>
                <a:latin typeface="Arial Rounded MT Bold" pitchFamily="34" charset="0"/>
              </a:rPr>
              <a:t>MADMAX </a:t>
            </a:r>
            <a:r>
              <a:rPr lang="es-ES" sz="1100" b="0" dirty="0" err="1">
                <a:latin typeface="Arial Rounded MT Bold" pitchFamily="34" charset="0"/>
              </a:rPr>
              <a:t>dielectric</a:t>
            </a:r>
            <a:r>
              <a:rPr lang="es-ES" sz="1100" b="0" dirty="0">
                <a:latin typeface="Arial Rounded MT Bold" pitchFamily="34" charset="0"/>
              </a:rPr>
              <a:t> </a:t>
            </a:r>
            <a:r>
              <a:rPr lang="es-ES" sz="1100" b="0" dirty="0" err="1">
                <a:latin typeface="Arial Rounded MT Bold" pitchFamily="34" charset="0"/>
              </a:rPr>
              <a:t>haloscope</a:t>
            </a:r>
            <a:endParaRPr lang="es-ES" sz="1100" b="0" dirty="0">
              <a:latin typeface="Arial Rounded MT Bol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662056"/>
            <a:ext cx="3096344" cy="27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C49262-5F75-E472-92F3-6A731BDD7E10}"/>
              </a:ext>
            </a:extLst>
          </p:cNvPr>
          <p:cNvSpPr txBox="1"/>
          <p:nvPr/>
        </p:nvSpPr>
        <p:spPr>
          <a:xfrm>
            <a:off x="140034" y="4216439"/>
            <a:ext cx="2795927" cy="20928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9213"/>
            <a:r>
              <a:rPr lang="en-US" sz="1600" dirty="0">
                <a:latin typeface="Arial Rounded MT Bold" panose="020F0704030504030204" pitchFamily="34" charset="77"/>
              </a:rPr>
              <a:t>Similar high-m resonant structure:</a:t>
            </a:r>
          </a:p>
          <a:p>
            <a:pPr marL="49213"/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ORPHEUS</a:t>
            </a:r>
            <a:r>
              <a:rPr lang="en-US" sz="1400" dirty="0">
                <a:latin typeface="Arial Rounded MT Bold" panose="020F0704030504030204" pitchFamily="34" charset="77"/>
              </a:rPr>
              <a:t>: multi-wires</a:t>
            </a:r>
          </a:p>
          <a:p>
            <a:pPr marL="49213" lvl="1"/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LAMPOST</a:t>
            </a:r>
            <a:r>
              <a:rPr lang="en-US" sz="1400" dirty="0">
                <a:latin typeface="Arial Rounded MT Bold" panose="020F0704030504030204" pitchFamily="34" charset="77"/>
              </a:rPr>
              <a:t>: dielectric haloscope at visible wavelengths (PRD98 (2018))</a:t>
            </a:r>
          </a:p>
          <a:p>
            <a:pPr marL="49213" lvl="1"/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ALPHA</a:t>
            </a:r>
            <a:r>
              <a:rPr lang="en-US" sz="1400" dirty="0">
                <a:latin typeface="Arial Rounded MT Bold" panose="020F0704030504030204" pitchFamily="34" charset="77"/>
              </a:rPr>
              <a:t>: plasma haloscope (metamaterial)… (arXiv:1904.11872)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31C181-DCBC-00BD-5145-0320416B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Marcador de pie de página 6">
            <a:extLst>
              <a:ext uri="{FF2B5EF4-FFF2-40B4-BE49-F238E27FC236}">
                <a16:creationId xmlns:a16="http://schemas.microsoft.com/office/drawing/2014/main" id="{7ED877CB-9422-2592-3DAD-8332FF00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0" name="Marcador de número de diapositiva 7">
            <a:extLst>
              <a:ext uri="{FF2B5EF4-FFF2-40B4-BE49-F238E27FC236}">
                <a16:creationId xmlns:a16="http://schemas.microsoft.com/office/drawing/2014/main" id="{0C72C739-1EA5-3D86-2564-4655BDA7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188673" y="3059797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err="1">
                <a:latin typeface="Arial Rounded MT Bold" panose="020F0704030504030204" pitchFamily="34" charset="0"/>
              </a:rPr>
              <a:t>Mass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err="1">
                <a:latin typeface="Arial Rounded MT Bold" panose="020F0704030504030204" pitchFamily="34" charset="0"/>
              </a:rPr>
              <a:t>generic</a:t>
            </a:r>
            <a:endParaRPr lang="es-ES" b="0" i="1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63352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>
                <a:latin typeface="Arial Rounded MT Bold" panose="020F0704030504030204" pitchFamily="34" charset="0"/>
              </a:rPr>
              <a:t>Gluon </a:t>
            </a:r>
            <a:r>
              <a:rPr lang="es-ES" b="0" err="1">
                <a:latin typeface="Arial Rounded MT Bold" panose="020F0704030504030204" pitchFamily="34" charset="0"/>
              </a:rPr>
              <a:t>coupling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err="1">
                <a:latin typeface="Arial Rounded MT Bold" panose="020F0704030504030204" pitchFamily="34" charset="0"/>
              </a:rPr>
              <a:t>generic</a:t>
            </a:r>
            <a:endParaRPr lang="es-ES" b="0" i="1">
              <a:latin typeface="Arial Rounded MT Bold" panose="020F0704030504030204" pitchFamily="34" charset="0"/>
            </a:endParaRPr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>
                <a:latin typeface="Arial Rounded MT Bold" pitchFamily="34" charset="0"/>
              </a:rPr>
              <a:t>Axion phenomenology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1341438"/>
            <a:ext cx="10742984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noProof="0" dirty="0">
                <a:latin typeface="Arial Rounded MT Bold" pitchFamily="34" charset="0"/>
              </a:rPr>
              <a:t>Some phenomenology depends on the </a:t>
            </a:r>
            <a:r>
              <a:rPr lang="en-US" sz="2400" b="1" noProof="0" dirty="0">
                <a:solidFill>
                  <a:srgbClr val="C00000"/>
                </a:solidFill>
                <a:latin typeface="Arial Rounded MT Bold" pitchFamily="34" charset="0"/>
              </a:rPr>
              <a:t>“axion model”</a:t>
            </a:r>
            <a:r>
              <a:rPr lang="en-US" sz="2400" b="1" noProof="0" dirty="0">
                <a:latin typeface="Arial Rounded MT Bold" pitchFamily="34" charset="0"/>
              </a:rPr>
              <a:t>, </a:t>
            </a:r>
            <a:r>
              <a:rPr lang="en-US" sz="2400" noProof="0" dirty="0">
                <a:latin typeface="Arial Rounded MT Bold" pitchFamily="34" charset="0"/>
              </a:rPr>
              <a:t>e.g.</a:t>
            </a:r>
          </a:p>
          <a:p>
            <a:pPr lvl="1" eaLnBrk="1" hangingPunct="1">
              <a:defRPr/>
            </a:pPr>
            <a:r>
              <a:rPr lang="en-US" sz="2000" noProof="0" dirty="0">
                <a:latin typeface="Arial Rounded MT Bold" pitchFamily="34" charset="0"/>
              </a:rPr>
              <a:t>KSVZ axions are “hadronic axions” (no coupling with leptons at tree level)</a:t>
            </a:r>
          </a:p>
          <a:p>
            <a:pPr lvl="1" eaLnBrk="1" hangingPunct="1">
              <a:defRPr/>
            </a:pPr>
            <a:r>
              <a:rPr lang="en-US" sz="2000" noProof="0" dirty="0">
                <a:latin typeface="Arial Rounded MT Bold" pitchFamily="34" charset="0"/>
              </a:rPr>
              <a:t>DFSZ axions couple to electrons</a:t>
            </a:r>
          </a:p>
          <a:p>
            <a:pPr eaLnBrk="1" hangingPunct="1">
              <a:defRPr/>
            </a:pPr>
            <a:endParaRPr lang="en-US" noProof="0" dirty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096000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err="1">
                <a:latin typeface="Arial Rounded MT Bold" panose="020F0704030504030204" pitchFamily="34" charset="0"/>
              </a:rPr>
              <a:t>Photon</a:t>
            </a:r>
            <a:r>
              <a:rPr lang="es-ES" b="0">
                <a:latin typeface="Arial Rounded MT Bold" panose="020F0704030504030204" pitchFamily="34" charset="0"/>
              </a:rPr>
              <a:t> </a:t>
            </a:r>
            <a:r>
              <a:rPr lang="es-ES" b="0" err="1">
                <a:latin typeface="Arial Rounded MT Bold" panose="020F0704030504030204" pitchFamily="34" charset="0"/>
              </a:rPr>
              <a:t>coupling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err="1">
                <a:latin typeface="Arial Rounded MT Bold" panose="020F0704030504030204" pitchFamily="34" charset="0"/>
              </a:rPr>
              <a:t>generic</a:t>
            </a:r>
            <a:r>
              <a:rPr lang="es-ES" b="0" i="1">
                <a:latin typeface="Arial Rounded MT Bold" panose="020F0704030504030204" pitchFamily="34" charset="0"/>
              </a:rPr>
              <a:t> </a:t>
            </a:r>
            <a:r>
              <a:rPr lang="es-ES" b="0" i="1" err="1">
                <a:latin typeface="Arial Rounded MT Bold" panose="020F0704030504030204" pitchFamily="34" charset="0"/>
              </a:rPr>
              <a:t>but</a:t>
            </a:r>
            <a:r>
              <a:rPr lang="es-ES" b="0" i="1">
                <a:latin typeface="Arial Rounded MT Bold" panose="020F0704030504030204" pitchFamily="34" charset="0"/>
              </a:rPr>
              <a:t> </a:t>
            </a:r>
            <a:r>
              <a:rPr lang="es-ES" b="0" i="1" err="1">
                <a:latin typeface="Arial Rounded MT Bold" panose="020F0704030504030204" pitchFamily="34" charset="0"/>
              </a:rPr>
              <a:t>value</a:t>
            </a:r>
            <a:endParaRPr lang="es-ES" b="0" i="1">
              <a:latin typeface="Arial Rounded MT Bold" panose="020F0704030504030204" pitchFamily="34" charset="0"/>
            </a:endParaRPr>
          </a:p>
          <a:p>
            <a:pPr algn="ctr"/>
            <a:r>
              <a:rPr lang="es-ES" b="0" i="1" err="1">
                <a:latin typeface="Arial Rounded MT Bold" panose="020F0704030504030204" pitchFamily="34" charset="0"/>
              </a:rPr>
              <a:t>model</a:t>
            </a:r>
            <a:r>
              <a:rPr lang="es-ES" b="0" i="1">
                <a:latin typeface="Arial Rounded MT Bold" panose="020F0704030504030204" pitchFamily="34" charset="0"/>
              </a:rPr>
              <a:t> </a:t>
            </a:r>
            <a:r>
              <a:rPr lang="es-ES" b="0" i="1" err="1">
                <a:latin typeface="Arial Rounded MT Bold" panose="020F0704030504030204" pitchFamily="34" charset="0"/>
              </a:rPr>
              <a:t>dependent</a:t>
            </a:r>
            <a:endParaRPr lang="es-ES" b="0" i="1">
              <a:latin typeface="Arial Rounded MT Bold" panose="020F0704030504030204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995515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err="1">
                <a:latin typeface="Arial Rounded MT Bold" panose="020F0704030504030204" pitchFamily="34" charset="0"/>
              </a:rPr>
              <a:t>Fermion</a:t>
            </a:r>
            <a:r>
              <a:rPr lang="es-ES" b="0">
                <a:latin typeface="Arial Rounded MT Bold" panose="020F0704030504030204" pitchFamily="34" charset="0"/>
              </a:rPr>
              <a:t> </a:t>
            </a:r>
            <a:r>
              <a:rPr lang="es-ES" b="0" err="1">
                <a:latin typeface="Arial Rounded MT Bold" panose="020F0704030504030204" pitchFamily="34" charset="0"/>
              </a:rPr>
              <a:t>couplings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err="1">
                <a:latin typeface="Arial Rounded MT Bold" panose="020F0704030504030204" pitchFamily="34" charset="0"/>
              </a:rPr>
              <a:t>Electron</a:t>
            </a:r>
            <a:r>
              <a:rPr lang="es-ES" b="0">
                <a:latin typeface="Arial Rounded MT Bold" panose="020F0704030504030204" pitchFamily="34" charset="0"/>
              </a:rPr>
              <a:t> </a:t>
            </a:r>
            <a:r>
              <a:rPr lang="es-ES" b="0" err="1">
                <a:latin typeface="Arial Rounded MT Bold" panose="020F0704030504030204" pitchFamily="34" charset="0"/>
              </a:rPr>
              <a:t>coupling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err="1">
                <a:latin typeface="Arial Rounded MT Bold" panose="020F0704030504030204" pitchFamily="34" charset="0"/>
              </a:rPr>
              <a:t>Nucleon</a:t>
            </a:r>
            <a:r>
              <a:rPr lang="es-ES" b="0">
                <a:latin typeface="Arial Rounded MT Bold" panose="020F0704030504030204" pitchFamily="34" charset="0"/>
              </a:rPr>
              <a:t> </a:t>
            </a:r>
            <a:r>
              <a:rPr lang="es-ES" b="0" err="1">
                <a:latin typeface="Arial Rounded MT Bold" panose="020F0704030504030204" pitchFamily="34" charset="0"/>
              </a:rPr>
              <a:t>coupling</a:t>
            </a:r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>
                <a:latin typeface="Arial Rounded MT Bold" panose="020F0704030504030204" pitchFamily="34" charset="0"/>
              </a:rPr>
              <a:t>…</a:t>
            </a: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err="1">
                <a:latin typeface="Arial Rounded MT Bold" panose="020F0704030504030204" pitchFamily="34" charset="0"/>
              </a:rPr>
              <a:t>Model</a:t>
            </a:r>
            <a:r>
              <a:rPr lang="es-ES" b="0" i="1">
                <a:latin typeface="Arial Rounded MT Bold" panose="020F0704030504030204" pitchFamily="34" charset="0"/>
              </a:rPr>
              <a:t> </a:t>
            </a:r>
            <a:r>
              <a:rPr lang="es-ES" b="0" i="1" err="1">
                <a:latin typeface="Arial Rounded MT Bold" panose="020F0704030504030204" pitchFamily="34" charset="0"/>
              </a:rPr>
              <a:t>dependent</a:t>
            </a:r>
            <a:endParaRPr lang="es-ES" b="0" i="1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  <a:p>
            <a:pPr algn="ctr"/>
            <a:endParaRPr lang="es-ES" b="0">
              <a:latin typeface="Arial Rounded MT Bold" panose="020F0704030504030204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53044" t="38860" r="12605" b="17343"/>
          <a:stretch/>
        </p:blipFill>
        <p:spPr bwMode="auto">
          <a:xfrm>
            <a:off x="839416" y="3983525"/>
            <a:ext cx="1570384" cy="911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40748" t="40575" r="15294" b="32288"/>
          <a:stretch/>
        </p:blipFill>
        <p:spPr bwMode="auto">
          <a:xfrm>
            <a:off x="6339509" y="3645024"/>
            <a:ext cx="2312523" cy="650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3467706" y="3645024"/>
            <a:ext cx="2340261" cy="1512168"/>
            <a:chOff x="3467706" y="3789040"/>
            <a:chExt cx="2340261" cy="1512168"/>
          </a:xfrm>
        </p:grpSpPr>
        <p:sp>
          <p:nvSpPr>
            <p:cNvPr id="2" name="Rectángulo 1"/>
            <p:cNvSpPr/>
            <p:nvPr/>
          </p:nvSpPr>
          <p:spPr>
            <a:xfrm>
              <a:off x="3467706" y="3789040"/>
              <a:ext cx="2340261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/>
            <a:srcRect t="11065" r="40304" b="23987"/>
            <a:stretch/>
          </p:blipFill>
          <p:spPr>
            <a:xfrm>
              <a:off x="3514725" y="3861048"/>
              <a:ext cx="2210222" cy="57606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5"/>
            <a:srcRect l="59973"/>
            <a:stretch/>
          </p:blipFill>
          <p:spPr>
            <a:xfrm>
              <a:off x="4246580" y="4369523"/>
              <a:ext cx="1481996" cy="88695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sp>
        <p:nvSpPr>
          <p:cNvPr id="7" name="Rectángulo 6"/>
          <p:cNvSpPr/>
          <p:nvPr/>
        </p:nvSpPr>
        <p:spPr>
          <a:xfrm>
            <a:off x="4007768" y="4407495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/>
          <a:srcRect t="21543"/>
          <a:stretch/>
        </p:blipFill>
        <p:spPr>
          <a:xfrm>
            <a:off x="6339509" y="4437113"/>
            <a:ext cx="2312523" cy="607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r="13931" b="7529"/>
          <a:stretch>
            <a:fillRect/>
          </a:stretch>
        </p:blipFill>
        <p:spPr bwMode="auto">
          <a:xfrm>
            <a:off x="8832304" y="379345"/>
            <a:ext cx="2915057" cy="25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Lower m</a:t>
            </a:r>
            <a:r>
              <a:rPr lang="en-US" baseline="-250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</a:t>
            </a:r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340769"/>
            <a:ext cx="6048672" cy="4525963"/>
          </a:xfrm>
        </p:spPr>
        <p:txBody>
          <a:bodyPr/>
          <a:lstStyle/>
          <a:p>
            <a:r>
              <a:rPr lang="en-US" sz="1800" noProof="0" dirty="0">
                <a:latin typeface="Arial Rounded MT Bold" pitchFamily="34" charset="0"/>
              </a:rPr>
              <a:t>Large </a:t>
            </a:r>
            <a:r>
              <a:rPr lang="en-US" sz="1800" dirty="0">
                <a:latin typeface="Arial Rounded MT Bold" pitchFamily="34" charset="0"/>
              </a:rPr>
              <a:t>V </a:t>
            </a:r>
            <a:r>
              <a:rPr lang="en-US" sz="1800" dirty="0" err="1">
                <a:latin typeface="Arial Rounded MT Bold" pitchFamily="34" charset="0"/>
              </a:rPr>
              <a:t>haloscopes</a:t>
            </a:r>
            <a:r>
              <a:rPr lang="en-US" sz="1800" dirty="0">
                <a:latin typeface="Arial Rounded MT Bold" pitchFamily="34" charset="0"/>
              </a:rPr>
              <a:t> are technologically simpler, but expensive </a:t>
            </a:r>
            <a:r>
              <a:rPr lang="en-US" sz="1800" dirty="0">
                <a:latin typeface="Arial Rounded MT Bold" pitchFamily="34" charset="0"/>
                <a:sym typeface="Wingdings" panose="05000000000000000000" pitchFamily="2" charset="2"/>
              </a:rPr>
              <a:t> huge magnet needed.</a:t>
            </a:r>
          </a:p>
          <a:p>
            <a:r>
              <a:rPr lang="en-US" sz="1800" noProof="0" dirty="0">
                <a:latin typeface="Arial Rounded MT Bold" pitchFamily="34" charset="0"/>
                <a:sym typeface="Wingdings" panose="05000000000000000000" pitchFamily="2" charset="2"/>
              </a:rPr>
              <a:t>Use of existing magnets could be an effective </a:t>
            </a:r>
            <a:r>
              <a:rPr lang="en-US" sz="1800" dirty="0">
                <a:latin typeface="Arial Rounded MT Bold" pitchFamily="34" charset="0"/>
                <a:sym typeface="Wingdings" panose="05000000000000000000" pitchFamily="2" charset="2"/>
              </a:rPr>
              <a:t>strategy</a:t>
            </a:r>
            <a:endParaRPr lang="en-US" sz="1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endParaRPr lang="en-US" sz="24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2000" noProof="0" dirty="0">
              <a:latin typeface="Arial Rounded MT Bold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272277"/>
            <a:ext cx="2123297" cy="255994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99456" y="2636912"/>
            <a:ext cx="374441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KLASH proposal: use of 50 m</a:t>
            </a:r>
            <a:r>
              <a:rPr lang="en-US" sz="1600" b="0" baseline="30000" dirty="0">
                <a:latin typeface="Arial Rounded MT Bold" pitchFamily="34" charset="0"/>
                <a:sym typeface="Wingdings" panose="05000000000000000000" pitchFamily="2" charset="2"/>
              </a:rPr>
              <a:t>3</a:t>
            </a:r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, 0.6T, KLOE magnet at LNF</a:t>
            </a:r>
            <a:endParaRPr lang="en-US" sz="1600" b="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20469"/>
          <a:stretch/>
        </p:blipFill>
        <p:spPr>
          <a:xfrm>
            <a:off x="2619059" y="3272277"/>
            <a:ext cx="3121320" cy="237626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112224" y="3017196"/>
            <a:ext cx="374441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Future IAXO </a:t>
            </a:r>
            <a:r>
              <a:rPr lang="en-US" sz="1600" b="0" dirty="0" err="1">
                <a:latin typeface="Arial Rounded MT Bold" pitchFamily="34" charset="0"/>
                <a:sym typeface="Wingdings" panose="05000000000000000000" pitchFamily="2" charset="2"/>
              </a:rPr>
              <a:t>helioscope</a:t>
            </a:r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 (see later) will offer B</a:t>
            </a:r>
            <a:r>
              <a:rPr lang="en-US" sz="1600" b="0" baseline="30000" dirty="0">
                <a:latin typeface="Arial Rounded MT Bold" pitchFamily="34" charset="0"/>
                <a:sym typeface="Wingdings" panose="05000000000000000000" pitchFamily="2" charset="2"/>
              </a:rPr>
              <a:t>2</a:t>
            </a:r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V &gt; ~100 T</a:t>
            </a:r>
            <a:r>
              <a:rPr lang="en-US" sz="1600" b="0" baseline="30000" dirty="0">
                <a:latin typeface="Arial Rounded MT Bold" pitchFamily="34" charset="0"/>
                <a:sym typeface="Wingdings" panose="05000000000000000000" pitchFamily="2" charset="2"/>
              </a:rPr>
              <a:t>2</a:t>
            </a:r>
            <a:r>
              <a:rPr lang="en-US" sz="1600" b="0" dirty="0">
                <a:latin typeface="Arial Rounded MT Bold" pitchFamily="34" charset="0"/>
                <a:sym typeface="Wingdings" panose="05000000000000000000" pitchFamily="2" charset="2"/>
              </a:rPr>
              <a:t>m</a:t>
            </a:r>
            <a:r>
              <a:rPr lang="en-US" sz="1600" b="0" baseline="30000" dirty="0">
                <a:latin typeface="Arial Rounded MT Bold" pitchFamily="34" charset="0"/>
                <a:sym typeface="Wingdings" panose="05000000000000000000" pitchFamily="2" charset="2"/>
              </a:rPr>
              <a:t>3</a:t>
            </a:r>
            <a:endParaRPr lang="en-US" sz="1600" b="0" dirty="0"/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E83A71D9-1A6C-0BE9-B350-B0449045EEDE}"/>
              </a:ext>
            </a:extLst>
          </p:cNvPr>
          <p:cNvSpPr txBox="1">
            <a:spLocks/>
          </p:cNvSpPr>
          <p:nvPr/>
        </p:nvSpPr>
        <p:spPr bwMode="auto">
          <a:xfrm>
            <a:off x="6143328" y="3932649"/>
            <a:ext cx="3429613" cy="210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Also</a:t>
            </a:r>
          </a:p>
          <a:p>
            <a:r>
              <a:rPr lang="en-US" sz="1800" dirty="0" err="1">
                <a:solidFill>
                  <a:srgbClr val="FF0000"/>
                </a:solidFill>
              </a:rPr>
              <a:t>GraHal</a:t>
            </a:r>
            <a:r>
              <a:rPr lang="en-US" sz="1800" dirty="0"/>
              <a:t> in Grenoble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ADMX</a:t>
            </a:r>
            <a:r>
              <a:rPr lang="en-US" sz="1800" dirty="0"/>
              <a:t> plans for lower masses</a:t>
            </a:r>
            <a:endParaRPr lang="en-US" sz="1000" dirty="0"/>
          </a:p>
          <a:p>
            <a:pPr>
              <a:buFont typeface="Arial" pitchFamily="34" charset="0"/>
              <a:buNone/>
            </a:pPr>
            <a:endParaRPr lang="en-US" sz="1800" dirty="0"/>
          </a:p>
          <a:p>
            <a:pPr>
              <a:buFont typeface="Arial" pitchFamily="34" charset="0"/>
              <a:buNone/>
            </a:pPr>
            <a:endParaRPr lang="en-US" sz="1800" dirty="0"/>
          </a:p>
          <a:p>
            <a:pPr>
              <a:buFont typeface="Arial" pitchFamily="34" charset="0"/>
              <a:buNone/>
            </a:pPr>
            <a:endParaRPr lang="en-US" sz="1800" dirty="0"/>
          </a:p>
          <a:p>
            <a:endParaRPr lang="en-US" sz="2400" dirty="0"/>
          </a:p>
          <a:p>
            <a:pPr>
              <a:buFont typeface="Arial" pitchFamily="34" charset="0"/>
              <a:buNone/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9C7F34-F530-CFCF-FCD7-6B921DD2F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038" y="3756386"/>
            <a:ext cx="2738884" cy="1966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2264B4-31EA-CAFA-85A7-BFCEAED4A2EC}"/>
              </a:ext>
            </a:extLst>
          </p:cNvPr>
          <p:cNvSpPr txBox="1"/>
          <p:nvPr/>
        </p:nvSpPr>
        <p:spPr>
          <a:xfrm>
            <a:off x="853208" y="5826106"/>
            <a:ext cx="10729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See recent workshop on low-mass haloscopes </a:t>
            </a:r>
            <a:r>
              <a:rPr lang="en-US" sz="1800" b="0" dirty="0">
                <a:latin typeface="Arial Rounded MT Bold" panose="020F0704030504030204" pitchFamily="34" charset="77"/>
                <a:sym typeface="Wingdings" panose="05000000000000000000" pitchFamily="2" charset="2"/>
                <a:hlinkClick r:id="rId6"/>
              </a:rPr>
              <a:t>https://indico.cern.ch/event/1115163/</a:t>
            </a:r>
            <a:r>
              <a:rPr lang="en-US" sz="1800" b="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sz="1400" b="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Also, recent work pointing to opportunities to detect gravitational waves with these experiments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FC8DEB7D-4714-F965-CBB2-06319280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0" name="Marcador de pie de página 6">
            <a:extLst>
              <a:ext uri="{FF2B5EF4-FFF2-40B4-BE49-F238E27FC236}">
                <a16:creationId xmlns:a16="http://schemas.microsoft.com/office/drawing/2014/main" id="{A172D778-F4D2-BBDA-1A1F-5B5EDAAB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460B594B-742A-3D95-CFB2-03DBB55A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9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0135"/>
          <a:stretch/>
        </p:blipFill>
        <p:spPr>
          <a:xfrm>
            <a:off x="8205026" y="1250698"/>
            <a:ext cx="3795629" cy="228100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712968" cy="1143000"/>
          </a:xfrm>
        </p:spPr>
        <p:txBody>
          <a:bodyPr/>
          <a:lstStyle/>
          <a:p>
            <a:r>
              <a:rPr lang="en-US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Pick-up coil &amp; resonant circuit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r="8805" b="41297"/>
          <a:stretch>
            <a:fillRect/>
          </a:stretch>
        </p:blipFill>
        <p:spPr bwMode="auto">
          <a:xfrm>
            <a:off x="9732404" y="3501008"/>
            <a:ext cx="2237288" cy="30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 bwMode="auto">
          <a:xfrm>
            <a:off x="695400" y="1307547"/>
            <a:ext cx="7208440" cy="19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>
                <a:latin typeface="Arial Rounded MT Bold" pitchFamily="34" charset="0"/>
                <a:cs typeface="+mn-cs"/>
              </a:rPr>
              <a:t>DM-</a:t>
            </a:r>
            <a:r>
              <a:rPr lang="es-ES" b="0" dirty="0" err="1">
                <a:latin typeface="Arial Rounded MT Bold" pitchFamily="34" charset="0"/>
                <a:cs typeface="+mn-cs"/>
              </a:rPr>
              <a:t>induced</a:t>
            </a:r>
            <a:r>
              <a:rPr lang="es-ES" b="0" dirty="0"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oscillating</a:t>
            </a:r>
            <a:r>
              <a:rPr lang="es-ES" b="0" dirty="0">
                <a:latin typeface="Arial Rounded MT Bold" pitchFamily="34" charset="0"/>
                <a:cs typeface="+mn-cs"/>
              </a:rPr>
              <a:t> B in the center of a </a:t>
            </a:r>
            <a:r>
              <a:rPr lang="es-ES" b="0" dirty="0" err="1">
                <a:latin typeface="Arial Rounded MT Bold" pitchFamily="34" charset="0"/>
                <a:cs typeface="+mn-cs"/>
              </a:rPr>
              <a:t>toroidal</a:t>
            </a:r>
            <a:r>
              <a:rPr lang="es-ES" b="0" dirty="0"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magnet</a:t>
            </a:r>
            <a:endParaRPr lang="es-ES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>
                <a:latin typeface="Arial Rounded MT Bold" pitchFamily="34" charset="0"/>
                <a:cs typeface="+mn-cs"/>
              </a:rPr>
              <a:t>Resonance</a:t>
            </a:r>
            <a:r>
              <a:rPr lang="es-ES" b="0" dirty="0">
                <a:latin typeface="Arial Rounded MT Bold" pitchFamily="34" charset="0"/>
                <a:cs typeface="+mn-cs"/>
              </a:rPr>
              <a:t> is </a:t>
            </a:r>
            <a:r>
              <a:rPr lang="es-ES" b="0" dirty="0" err="1">
                <a:latin typeface="Arial Rounded MT Bold" pitchFamily="34" charset="0"/>
                <a:cs typeface="+mn-cs"/>
              </a:rPr>
              <a:t>achieved</a:t>
            </a:r>
            <a:r>
              <a:rPr lang="es-ES" b="0" dirty="0"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externally</a:t>
            </a:r>
            <a:r>
              <a:rPr lang="es-ES" b="0" dirty="0">
                <a:latin typeface="Arial Rounded MT Bold" pitchFamily="34" charset="0"/>
                <a:cs typeface="+mn-cs"/>
              </a:rPr>
              <a:t> with a </a:t>
            </a:r>
            <a:r>
              <a:rPr lang="es-ES" b="0" dirty="0" err="1">
                <a:latin typeface="Arial Rounded MT Bold" pitchFamily="34" charset="0"/>
                <a:cs typeface="+mn-cs"/>
              </a:rPr>
              <a:t>circuit</a:t>
            </a:r>
            <a:r>
              <a:rPr lang="es-ES" b="0" dirty="0">
                <a:latin typeface="Arial Rounded MT Bold" pitchFamily="34" charset="0"/>
                <a:cs typeface="+mn-cs"/>
              </a:rPr>
              <a:t> (no </a:t>
            </a:r>
            <a:r>
              <a:rPr lang="es-ES" b="0" dirty="0" err="1">
                <a:latin typeface="Arial Rounded MT Bold" pitchFamily="34" charset="0"/>
                <a:cs typeface="+mn-cs"/>
              </a:rPr>
              <a:t>cavity</a:t>
            </a:r>
            <a:r>
              <a:rPr lang="es-ES" b="0" dirty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>
                <a:latin typeface="Arial Rounded MT Bold" pitchFamily="34" charset="0"/>
                <a:cs typeface="+mn-cs"/>
              </a:rPr>
              <a:t>Both</a:t>
            </a:r>
            <a:r>
              <a:rPr lang="es-ES" b="0" dirty="0">
                <a:latin typeface="Arial Rounded MT Bold" pitchFamily="34" charset="0"/>
                <a:cs typeface="+mn-cs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Arial Rounded MT Bold" pitchFamily="34" charset="0"/>
                <a:cs typeface="+mn-cs"/>
              </a:rPr>
              <a:t>wideband</a:t>
            </a:r>
            <a:r>
              <a:rPr lang="es-ES" dirty="0"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search</a:t>
            </a:r>
            <a:r>
              <a:rPr lang="es-ES" b="0" dirty="0">
                <a:latin typeface="Arial Rounded MT Bold" pitchFamily="34" charset="0"/>
                <a:cs typeface="+mn-cs"/>
              </a:rPr>
              <a:t> and </a:t>
            </a:r>
            <a:r>
              <a:rPr lang="es-ES" dirty="0" err="1">
                <a:solidFill>
                  <a:srgbClr val="0070C0"/>
                </a:solidFill>
                <a:latin typeface="Arial Rounded MT Bold" pitchFamily="34" charset="0"/>
                <a:cs typeface="+mn-cs"/>
              </a:rPr>
              <a:t>resonance</a:t>
            </a:r>
            <a:r>
              <a:rPr lang="es-ES" b="0" dirty="0">
                <a:solidFill>
                  <a:srgbClr val="0070C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search</a:t>
            </a:r>
            <a:r>
              <a:rPr lang="es-ES" b="0" dirty="0">
                <a:latin typeface="Arial Rounded MT Bold" pitchFamily="34" charset="0"/>
                <a:cs typeface="+mn-cs"/>
              </a:rPr>
              <a:t> </a:t>
            </a:r>
            <a:r>
              <a:rPr lang="es-ES" b="0" dirty="0" err="1">
                <a:latin typeface="Arial Rounded MT Bold" pitchFamily="34" charset="0"/>
                <a:cs typeface="+mn-cs"/>
              </a:rPr>
              <a:t>possible</a:t>
            </a:r>
            <a:endParaRPr lang="es-ES" b="0" dirty="0">
              <a:latin typeface="Arial Rounded MT Bold" pitchFamily="34" charset="0"/>
              <a:cs typeface="+mn-cs"/>
            </a:endParaRP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849C7EE1-75AB-9B2F-370E-901B9B651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69884"/>
            <a:ext cx="6854552" cy="4788116"/>
          </a:xfrm>
        </p:spPr>
        <p:txBody>
          <a:bodyPr/>
          <a:lstStyle/>
          <a:p>
            <a:endParaRPr lang="en-US" sz="1800" noProof="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												 </a:t>
            </a: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noProof="0" dirty="0">
              <a:sym typeface="Wingdings" panose="05000000000000000000" pitchFamily="2" charset="2"/>
            </a:endParaRPr>
          </a:p>
          <a:p>
            <a:endParaRPr lang="en-US" sz="1800" noProof="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noProof="0" dirty="0">
              <a:sym typeface="Wingdings" panose="05000000000000000000" pitchFamily="2" charset="2"/>
            </a:endParaRPr>
          </a:p>
          <a:p>
            <a:endParaRPr lang="en-US" sz="1800" dirty="0"/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endParaRPr lang="en-US" sz="1800" noProof="0" dirty="0">
              <a:sym typeface="Wingdings" panose="05000000000000000000" pitchFamily="2" charset="2"/>
            </a:endParaRPr>
          </a:p>
          <a:p>
            <a:endParaRPr lang="en-US" sz="1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  <a:p>
            <a:endParaRPr lang="en-US" sz="24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2000" noProof="0" dirty="0">
              <a:latin typeface="Arial Rounded MT Bold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A6ECAB-C035-64BA-0828-7119C6F3DA6A}"/>
              </a:ext>
            </a:extLst>
          </p:cNvPr>
          <p:cNvGrpSpPr/>
          <p:nvPr/>
        </p:nvGrpSpPr>
        <p:grpSpPr>
          <a:xfrm>
            <a:off x="571321" y="2412022"/>
            <a:ext cx="3462848" cy="3350101"/>
            <a:chOff x="8309661" y="3428999"/>
            <a:chExt cx="3462848" cy="3350101"/>
          </a:xfrm>
        </p:grpSpPr>
        <p:pic>
          <p:nvPicPr>
            <p:cNvPr id="10" name="Imagen 4">
              <a:extLst>
                <a:ext uri="{FF2B5EF4-FFF2-40B4-BE49-F238E27FC236}">
                  <a16:creationId xmlns:a16="http://schemas.microsoft.com/office/drawing/2014/main" id="{6CF9BBA4-ED1E-D348-075D-C969CF7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9661" y="3428999"/>
              <a:ext cx="3462848" cy="3109913"/>
            </a:xfrm>
            <a:prstGeom prst="rect">
              <a:avLst/>
            </a:prstGeom>
          </p:spPr>
        </p:pic>
        <p:sp>
          <p:nvSpPr>
            <p:cNvPr id="11" name="Rectángulo 5">
              <a:extLst>
                <a:ext uri="{FF2B5EF4-FFF2-40B4-BE49-F238E27FC236}">
                  <a16:creationId xmlns:a16="http://schemas.microsoft.com/office/drawing/2014/main" id="{D6DC63F1-36D3-6E35-0E34-7E744CC7CCD5}"/>
                </a:ext>
              </a:extLst>
            </p:cNvPr>
            <p:cNvSpPr/>
            <p:nvPr/>
          </p:nvSpPr>
          <p:spPr>
            <a:xfrm>
              <a:off x="10888137" y="5085184"/>
              <a:ext cx="8244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CAST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ángulo 14">
              <a:extLst>
                <a:ext uri="{FF2B5EF4-FFF2-40B4-BE49-F238E27FC236}">
                  <a16:creationId xmlns:a16="http://schemas.microsoft.com/office/drawing/2014/main" id="{67CCA16F-B294-71DC-445D-00A343554053}"/>
                </a:ext>
              </a:extLst>
            </p:cNvPr>
            <p:cNvSpPr/>
            <p:nvPr/>
          </p:nvSpPr>
          <p:spPr>
            <a:xfrm>
              <a:off x="9912424" y="4293096"/>
              <a:ext cx="8244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ABRA-10cm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ángulo 17">
              <a:extLst>
                <a:ext uri="{FF2B5EF4-FFF2-40B4-BE49-F238E27FC236}">
                  <a16:creationId xmlns:a16="http://schemas.microsoft.com/office/drawing/2014/main" id="{CA10620D-26E2-81D4-3BE0-14736E1FA818}"/>
                </a:ext>
              </a:extLst>
            </p:cNvPr>
            <p:cNvSpPr/>
            <p:nvPr/>
          </p:nvSpPr>
          <p:spPr>
            <a:xfrm>
              <a:off x="9165117" y="4548678"/>
              <a:ext cx="8244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SHAFT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ángulo 9">
              <a:extLst>
                <a:ext uri="{FF2B5EF4-FFF2-40B4-BE49-F238E27FC236}">
                  <a16:creationId xmlns:a16="http://schemas.microsoft.com/office/drawing/2014/main" id="{E2F3141C-6940-9DB2-F986-BF0A31243694}"/>
                </a:ext>
              </a:extLst>
            </p:cNvPr>
            <p:cNvSpPr/>
            <p:nvPr/>
          </p:nvSpPr>
          <p:spPr>
            <a:xfrm>
              <a:off x="9100679" y="6348213"/>
              <a:ext cx="189186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0" dirty="0">
                  <a:latin typeface="Arial Rounded MT Bold" panose="020F0704030504030204" pitchFamily="34" charset="0"/>
                </a:rPr>
                <a:t>ABRA: arXiv:1810.12257</a:t>
              </a:r>
            </a:p>
            <a:p>
              <a:r>
                <a:rPr lang="es-ES" sz="1100" b="0" dirty="0">
                  <a:latin typeface="Arial Rounded MT Bold" panose="020F0704030504030204" pitchFamily="34" charset="0"/>
                </a:rPr>
                <a:t>SHAFT:arXiv:2003.03348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8C07C2-A37A-1BA9-003A-D15EEB0D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861" y="3839478"/>
            <a:ext cx="3688330" cy="2427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08A52C-EC06-E728-C5FF-F9E3716FDB9C}"/>
              </a:ext>
            </a:extLst>
          </p:cNvPr>
          <p:cNvSpPr txBox="1"/>
          <p:nvPr/>
        </p:nvSpPr>
        <p:spPr>
          <a:xfrm>
            <a:off x="6687675" y="3553980"/>
            <a:ext cx="289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70C0"/>
                </a:solidFill>
                <a:latin typeface="Arial Rounded MT Bold" panose="020F0704030504030204" pitchFamily="34" charset="0"/>
                <a:cs typeface="+mn-cs"/>
                <a:sym typeface="Wingdings" panose="05000000000000000000" pitchFamily="2" charset="2"/>
              </a:rPr>
              <a:t>DM-Radio m3 program</a:t>
            </a:r>
            <a:endParaRPr lang="en-ES" b="0" dirty="0">
              <a:solidFill>
                <a:srgbClr val="0070C0"/>
              </a:solidFill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5A6AB-D8A0-395E-B5EE-01143F520F68}"/>
              </a:ext>
            </a:extLst>
          </p:cNvPr>
          <p:cNvSpPr txBox="1"/>
          <p:nvPr/>
        </p:nvSpPr>
        <p:spPr>
          <a:xfrm>
            <a:off x="4088686" y="2727043"/>
            <a:ext cx="28073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ABRACADABRA</a:t>
            </a:r>
            <a:r>
              <a:rPr lang="en-US" sz="180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 @ MIT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DM-Radio</a:t>
            </a:r>
            <a:r>
              <a:rPr lang="en-US" sz="180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 @ Stanford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Arial Rounded MT Bold" panose="020F0704030504030204" pitchFamily="34" charset="77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Also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ADMX-SLIC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SHAFT</a:t>
            </a:r>
            <a:r>
              <a:rPr lang="en-US" sz="180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 @ Boston   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Arial Rounded MT Bold" panose="020F0704030504030204" pitchFamily="34" charset="77"/>
                <a:sym typeface="Wingdings" panose="05000000000000000000" pitchFamily="2" charset="2"/>
              </a:rPr>
              <a:t>BASE</a:t>
            </a:r>
            <a:r>
              <a:rPr lang="en-US" sz="1800" dirty="0">
                <a:latin typeface="Arial Rounded MT Bold" panose="020F0704030504030204" pitchFamily="34" charset="77"/>
                <a:sym typeface="Wingdings" panose="05000000000000000000" pitchFamily="2" charset="2"/>
              </a:rPr>
              <a:t> @CERN  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26B7F05-0A23-E446-F508-B938BE31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20" name="Marcador de pie de página 6">
            <a:extLst>
              <a:ext uri="{FF2B5EF4-FFF2-40B4-BE49-F238E27FC236}">
                <a16:creationId xmlns:a16="http://schemas.microsoft.com/office/drawing/2014/main" id="{6B250648-EB3C-8D80-3CB7-EC1C1175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21" name="Marcador de número de diapositiva 7">
            <a:extLst>
              <a:ext uri="{FF2B5EF4-FFF2-40B4-BE49-F238E27FC236}">
                <a16:creationId xmlns:a16="http://schemas.microsoft.com/office/drawing/2014/main" id="{E955B41C-6A39-1A41-9BC9-029B66AE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2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634ACCDC-60BA-4977-5931-0C5D04BA9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00D074-DEFD-F5A6-61DD-37B48957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6632"/>
            <a:ext cx="9646840" cy="6306442"/>
          </a:xfrm>
          <a:prstGeom prst="rect">
            <a:avLst/>
          </a:prstGeom>
        </p:spPr>
      </p:pic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6D6EF3B2-7199-4F9E-01C7-2245D6E9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D87E395F-1EA4-E823-B505-C9F048FD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7">
            <a:extLst>
              <a:ext uri="{FF2B5EF4-FFF2-40B4-BE49-F238E27FC236}">
                <a16:creationId xmlns:a16="http://schemas.microsoft.com/office/drawing/2014/main" id="{73EF835B-48BB-D137-A203-55CCA181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64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6DE6E-CB2A-7E40-AD3B-4B42089B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71" y="1934562"/>
            <a:ext cx="6984406" cy="4454150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479376" y="1988840"/>
            <a:ext cx="4536504" cy="4021908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Summary of current status and future prospects…</a:t>
            </a:r>
          </a:p>
          <a:p>
            <a:r>
              <a:rPr lang="en-US" sz="2000" noProof="0" dirty="0">
                <a:latin typeface="Arial Rounded MT Bold" pitchFamily="34" charset="0"/>
              </a:rPr>
              <a:t>A diverse experimental landscape has emerged with potential to cover a substantial fraction of parameter space</a:t>
            </a:r>
          </a:p>
          <a:p>
            <a:endParaRPr lang="en-US" sz="2000" dirty="0">
              <a:latin typeface="Arial Rounded MT Bold" pitchFamily="34" charset="0"/>
            </a:endParaRPr>
          </a:p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Caution</a:t>
            </a:r>
            <a:r>
              <a:rPr lang="en-US" sz="2000" noProof="0" dirty="0">
                <a:latin typeface="Arial Rounded MT Bold" pitchFamily="34" charset="0"/>
              </a:rPr>
              <a:t>: many of these prospects still rely on a prior </a:t>
            </a:r>
            <a:r>
              <a:rPr lang="en-US" sz="2000" noProof="0" dirty="0" err="1">
                <a:latin typeface="Arial Rounded MT Bold" pitchFamily="34" charset="0"/>
              </a:rPr>
              <a:t>succesful</a:t>
            </a:r>
            <a:r>
              <a:rPr lang="en-US" sz="2000" noProof="0" dirty="0">
                <a:latin typeface="Arial Rounded MT Bold" pitchFamily="34" charset="0"/>
              </a:rPr>
              <a:t> R&amp;D phase</a:t>
            </a:r>
          </a:p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Caution</a:t>
            </a:r>
            <a:r>
              <a:rPr lang="en-US" sz="2000" noProof="0" dirty="0">
                <a:latin typeface="Arial Rounded MT Bold" pitchFamily="34" charset="0"/>
              </a:rPr>
              <a:t>: Green areas rely on axion as DM hypothesis…</a:t>
            </a: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F79E4D-BDCB-DA4C-BBA7-558AD9774087}"/>
              </a:ext>
            </a:extLst>
          </p:cNvPr>
          <p:cNvSpPr/>
          <p:nvPr/>
        </p:nvSpPr>
        <p:spPr>
          <a:xfrm>
            <a:off x="11686525" y="476672"/>
            <a:ext cx="1034211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82D6E-17A1-F549-B2C0-9389A9206076}"/>
              </a:ext>
            </a:extLst>
          </p:cNvPr>
          <p:cNvSpPr/>
          <p:nvPr/>
        </p:nvSpPr>
        <p:spPr>
          <a:xfrm>
            <a:off x="5519936" y="1556792"/>
            <a:ext cx="4320480" cy="216024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654797-5839-C348-9F39-20933C7EEB35}"/>
              </a:ext>
            </a:extLst>
          </p:cNvPr>
          <p:cNvSpPr/>
          <p:nvPr/>
        </p:nvSpPr>
        <p:spPr>
          <a:xfrm>
            <a:off x="6023992" y="1556792"/>
            <a:ext cx="24482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7D16D-6ADA-4044-BB10-AE8577FAC1BA}"/>
              </a:ext>
            </a:extLst>
          </p:cNvPr>
          <p:cNvSpPr/>
          <p:nvPr/>
        </p:nvSpPr>
        <p:spPr>
          <a:xfrm>
            <a:off x="7824192" y="1260299"/>
            <a:ext cx="2772480" cy="2282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68DCEB-81B9-5042-B2A0-1C5D1EEE0C68}"/>
              </a:ext>
            </a:extLst>
          </p:cNvPr>
          <p:cNvSpPr/>
          <p:nvPr/>
        </p:nvSpPr>
        <p:spPr>
          <a:xfrm>
            <a:off x="9527270" y="926330"/>
            <a:ext cx="2159255" cy="2282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2588C9-72E1-DE4A-A81D-1F8C25F63AB8}"/>
              </a:ext>
            </a:extLst>
          </p:cNvPr>
          <p:cNvSpPr/>
          <p:nvPr/>
        </p:nvSpPr>
        <p:spPr>
          <a:xfrm>
            <a:off x="11687944" y="944030"/>
            <a:ext cx="504056" cy="2160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1A452A3-7221-E84B-9720-0FF83A869AAD}"/>
              </a:ext>
            </a:extLst>
          </p:cNvPr>
          <p:cNvSpPr/>
          <p:nvPr/>
        </p:nvSpPr>
        <p:spPr>
          <a:xfrm rot="10800000">
            <a:off x="5015880" y="1556792"/>
            <a:ext cx="504056" cy="216024"/>
          </a:xfrm>
          <a:prstGeom prst="rightArrow">
            <a:avLst/>
          </a:prstGeom>
          <a:solidFill>
            <a:srgbClr val="66CC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7CEA0F-D00B-E846-AE9E-F6A0EA0487B0}"/>
              </a:ext>
            </a:extLst>
          </p:cNvPr>
          <p:cNvSpPr/>
          <p:nvPr/>
        </p:nvSpPr>
        <p:spPr>
          <a:xfrm>
            <a:off x="5735960" y="412742"/>
            <a:ext cx="167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 Rounded MT Bold" pitchFamily="34" charset="0"/>
              </a:rPr>
              <a:t>Pre-inflation models</a:t>
            </a:r>
            <a:endParaRPr lang="en-ES" sz="1200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15353C-7B4A-974A-8E3A-EE73D54391D0}"/>
              </a:ext>
            </a:extLst>
          </p:cNvPr>
          <p:cNvSpPr/>
          <p:nvPr/>
        </p:nvSpPr>
        <p:spPr>
          <a:xfrm>
            <a:off x="7901185" y="390866"/>
            <a:ext cx="1742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Rounded MT Bold" pitchFamily="34" charset="0"/>
              </a:rPr>
              <a:t>Post-inflation models</a:t>
            </a:r>
            <a:endParaRPr lang="en-ES" sz="1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66C24E4-4827-584A-8FA6-BA8FB0721E73}"/>
                  </a:ext>
                </a:extLst>
              </p:cNvPr>
              <p:cNvSpPr/>
              <p:nvPr/>
            </p:nvSpPr>
            <p:spPr>
              <a:xfrm>
                <a:off x="9430675" y="648868"/>
                <a:ext cx="8174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s-E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ES" sz="1200" b="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66C24E4-4827-584A-8FA6-BA8FB0721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675" y="648868"/>
                <a:ext cx="81746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BCCF19-5A31-0047-8BFF-82950646F04F}"/>
                  </a:ext>
                </a:extLst>
              </p:cNvPr>
              <p:cNvSpPr/>
              <p:nvPr/>
            </p:nvSpPr>
            <p:spPr>
              <a:xfrm>
                <a:off x="4728218" y="1095937"/>
                <a:ext cx="118776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0" dirty="0">
                    <a:solidFill>
                      <a:srgbClr val="66CCFF"/>
                    </a:solidFill>
                    <a:latin typeface="Arial Rounded MT Bold" panose="020F0704030504030204" pitchFamily="34" charset="77"/>
                  </a:rPr>
                  <a:t>Finetunned</a:t>
                </a:r>
                <a14:m>
                  <m:oMath xmlns:m="http://schemas.openxmlformats.org/officeDocument/2006/math">
                    <m:r>
                      <a:rPr lang="es-ES" sz="1200" b="0" i="0" smtClean="0">
                        <a:solidFill>
                          <a:srgbClr val="66CC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ES" sz="1200" b="0" i="1" dirty="0">
                  <a:solidFill>
                    <a:srgbClr val="66CCFF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BCCF19-5A31-0047-8BFF-82950646F0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218" y="1095937"/>
                <a:ext cx="1187761" cy="276999"/>
              </a:xfrm>
              <a:prstGeom prst="rect">
                <a:avLst/>
              </a:prstGeom>
              <a:blipFill>
                <a:blip r:embed="rId5"/>
                <a:stretch>
                  <a:fillRect t="-4348" b="-1739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7B3D7D-4E94-6E48-BB3D-B79C4E20F8AA}"/>
                  </a:ext>
                </a:extLst>
              </p:cNvPr>
              <p:cNvSpPr/>
              <p:nvPr/>
            </p:nvSpPr>
            <p:spPr>
              <a:xfrm>
                <a:off x="7949607" y="897235"/>
                <a:ext cx="8408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ES" sz="1200" b="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7B3D7D-4E94-6E48-BB3D-B79C4E20F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607" y="897235"/>
                <a:ext cx="84087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B0C1E9B9-93F1-1A81-AA44-5DB3F80B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218" y="1967918"/>
            <a:ext cx="6984406" cy="45341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7F6D709-0F1C-E707-523A-B2F68739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s-ES" sz="4000" dirty="0" err="1"/>
              <a:t>Haloscopes</a:t>
            </a:r>
            <a:r>
              <a:rPr lang="es-ES" sz="4000" dirty="0"/>
              <a:t> -</a:t>
            </a:r>
            <a:br>
              <a:rPr lang="es-ES" sz="4000" dirty="0"/>
            </a:br>
            <a:r>
              <a:rPr lang="es-ES" sz="4000" dirty="0"/>
              <a:t>+ </a:t>
            </a:r>
            <a:r>
              <a:rPr lang="es-ES" sz="4000" dirty="0" err="1"/>
              <a:t>projections</a:t>
            </a:r>
            <a:endParaRPr lang="en-US" sz="4000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184F4676-E181-14B3-2A7C-5D06BB5E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2" name="Marcador de pie de página 6">
            <a:extLst>
              <a:ext uri="{FF2B5EF4-FFF2-40B4-BE49-F238E27FC236}">
                <a16:creationId xmlns:a16="http://schemas.microsoft.com/office/drawing/2014/main" id="{05D65FBF-B8C5-9A62-FF4B-64AEC164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3" name="Marcador de número de diapositiva 7">
            <a:extLst>
              <a:ext uri="{FF2B5EF4-FFF2-40B4-BE49-F238E27FC236}">
                <a16:creationId xmlns:a16="http://schemas.microsoft.com/office/drawing/2014/main" id="{A71D2894-9EEB-31A4-DE1C-0A6F0235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4000" dirty="0" err="1"/>
              <a:t>Haloscopes</a:t>
            </a:r>
            <a:r>
              <a:rPr lang="es-ES" sz="4000" dirty="0"/>
              <a:t> -</a:t>
            </a:r>
            <a:br>
              <a:rPr lang="es-ES" sz="4000" dirty="0"/>
            </a:br>
            <a:r>
              <a:rPr lang="es-ES" sz="4000" dirty="0" err="1"/>
              <a:t>current</a:t>
            </a:r>
            <a:r>
              <a:rPr lang="es-ES" sz="4000" dirty="0"/>
              <a:t> </a:t>
            </a:r>
            <a:r>
              <a:rPr lang="es-ES" sz="4000" dirty="0" err="1"/>
              <a:t>results</a:t>
            </a:r>
            <a:endParaRPr lang="en-US" sz="4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78113"/>
            <a:ext cx="2844800" cy="331932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9983C0-CC03-D749-8BB2-0E637694F14E}"/>
              </a:ext>
            </a:extLst>
          </p:cNvPr>
          <p:cNvSpPr/>
          <p:nvPr/>
        </p:nvSpPr>
        <p:spPr>
          <a:xfrm>
            <a:off x="5519936" y="1556792"/>
            <a:ext cx="4320480" cy="216024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C8FA7-963D-1248-A51C-F058D66C32E5}"/>
              </a:ext>
            </a:extLst>
          </p:cNvPr>
          <p:cNvSpPr/>
          <p:nvPr/>
        </p:nvSpPr>
        <p:spPr>
          <a:xfrm>
            <a:off x="6023992" y="1556792"/>
            <a:ext cx="24482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0E5BAA-C222-C546-A823-D45A6B1DA773}"/>
              </a:ext>
            </a:extLst>
          </p:cNvPr>
          <p:cNvSpPr/>
          <p:nvPr/>
        </p:nvSpPr>
        <p:spPr>
          <a:xfrm>
            <a:off x="7824192" y="1260299"/>
            <a:ext cx="2772480" cy="2282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F27F5-2384-D243-97DB-BFCB2071AB19}"/>
              </a:ext>
            </a:extLst>
          </p:cNvPr>
          <p:cNvSpPr/>
          <p:nvPr/>
        </p:nvSpPr>
        <p:spPr>
          <a:xfrm>
            <a:off x="9527270" y="926330"/>
            <a:ext cx="2159255" cy="2282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3603D5D-F44C-B743-8580-57D458196497}"/>
              </a:ext>
            </a:extLst>
          </p:cNvPr>
          <p:cNvSpPr/>
          <p:nvPr/>
        </p:nvSpPr>
        <p:spPr>
          <a:xfrm>
            <a:off x="11687944" y="944030"/>
            <a:ext cx="504056" cy="2160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5B9100F-167D-664D-BD6A-7CB7646AC5EA}"/>
              </a:ext>
            </a:extLst>
          </p:cNvPr>
          <p:cNvSpPr/>
          <p:nvPr/>
        </p:nvSpPr>
        <p:spPr>
          <a:xfrm rot="10800000">
            <a:off x="5015880" y="1556792"/>
            <a:ext cx="504056" cy="216024"/>
          </a:xfrm>
          <a:prstGeom prst="rightArrow">
            <a:avLst/>
          </a:prstGeom>
          <a:solidFill>
            <a:srgbClr val="66CC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3E7C22-B8BF-7747-8115-B48749AC79C0}"/>
              </a:ext>
            </a:extLst>
          </p:cNvPr>
          <p:cNvSpPr/>
          <p:nvPr/>
        </p:nvSpPr>
        <p:spPr>
          <a:xfrm>
            <a:off x="5735960" y="412742"/>
            <a:ext cx="167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 Rounded MT Bold" pitchFamily="34" charset="0"/>
              </a:rPr>
              <a:t>Pre-inflation models</a:t>
            </a:r>
            <a:endParaRPr lang="en-ES" sz="12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9EEDE-6AB3-3E46-8F34-B656E0FA35FE}"/>
              </a:ext>
            </a:extLst>
          </p:cNvPr>
          <p:cNvSpPr/>
          <p:nvPr/>
        </p:nvSpPr>
        <p:spPr>
          <a:xfrm>
            <a:off x="7901185" y="390866"/>
            <a:ext cx="1742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Rounded MT Bold" pitchFamily="34" charset="0"/>
              </a:rPr>
              <a:t>Post-inflation models</a:t>
            </a:r>
            <a:endParaRPr lang="en-ES" sz="1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6EB2719-F7F1-C94D-A56E-F4ADBF704251}"/>
                  </a:ext>
                </a:extLst>
              </p:cNvPr>
              <p:cNvSpPr/>
              <p:nvPr/>
            </p:nvSpPr>
            <p:spPr>
              <a:xfrm>
                <a:off x="7797207" y="744835"/>
                <a:ext cx="8408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ES" sz="1200" b="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6EB2719-F7F1-C94D-A56E-F4ADBF704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207" y="744835"/>
                <a:ext cx="84087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93CA4A-78C1-E546-B03E-710A31CD8BA2}"/>
                  </a:ext>
                </a:extLst>
              </p:cNvPr>
              <p:cNvSpPr/>
              <p:nvPr/>
            </p:nvSpPr>
            <p:spPr>
              <a:xfrm>
                <a:off x="9430675" y="648868"/>
                <a:ext cx="8174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s-E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ES" sz="1200" b="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93CA4A-78C1-E546-B03E-710A31CD8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675" y="648868"/>
                <a:ext cx="81746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12164A-B91F-974C-80A4-27348ABA51DC}"/>
                  </a:ext>
                </a:extLst>
              </p:cNvPr>
              <p:cNvSpPr/>
              <p:nvPr/>
            </p:nvSpPr>
            <p:spPr>
              <a:xfrm>
                <a:off x="4728218" y="1095937"/>
                <a:ext cx="118776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0" dirty="0">
                    <a:solidFill>
                      <a:srgbClr val="66CCFF"/>
                    </a:solidFill>
                    <a:latin typeface="Arial Rounded MT Bold" panose="020F0704030504030204" pitchFamily="34" charset="77"/>
                  </a:rPr>
                  <a:t>Finetunned</a:t>
                </a:r>
                <a14:m>
                  <m:oMath xmlns:m="http://schemas.openxmlformats.org/officeDocument/2006/math">
                    <m:r>
                      <a:rPr lang="es-ES" sz="1200" b="0" i="0" smtClean="0">
                        <a:solidFill>
                          <a:srgbClr val="66CC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sz="1200" b="0" i="1" smtClean="0">
                            <a:solidFill>
                              <a:srgbClr val="66CC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ES" sz="1200" b="0" i="1" dirty="0">
                  <a:solidFill>
                    <a:srgbClr val="66CCFF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12164A-B91F-974C-80A4-27348ABA51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218" y="1095937"/>
                <a:ext cx="1187761" cy="276999"/>
              </a:xfrm>
              <a:prstGeom prst="rect">
                <a:avLst/>
              </a:prstGeom>
              <a:blipFill>
                <a:blip r:embed="rId5"/>
                <a:stretch>
                  <a:fillRect t="-4348" b="-1739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A2D103-E15C-6743-A177-E0BC5485BED4}"/>
                  </a:ext>
                </a:extLst>
              </p:cNvPr>
              <p:cNvSpPr/>
              <p:nvPr/>
            </p:nvSpPr>
            <p:spPr>
              <a:xfrm>
                <a:off x="7949607" y="897235"/>
                <a:ext cx="8408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ES" sz="1200" b="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A2D103-E15C-6743-A177-E0BC5485B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607" y="897235"/>
                <a:ext cx="84087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E1B7374-B8E1-0444-872A-5B1C05EA0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217" y="1844824"/>
            <a:ext cx="7056415" cy="4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115798"/>
            <a:ext cx="5903937" cy="514630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7139136" cy="1143000"/>
          </a:xfrm>
        </p:spPr>
        <p:txBody>
          <a:bodyPr/>
          <a:lstStyle/>
          <a:p>
            <a:r>
              <a:rPr lang="en-US" sz="3600" dirty="0">
                <a:latin typeface="Arial Rounded MT Bold" pitchFamily="34" charset="0"/>
              </a:rPr>
              <a:t>Overall picture </a:t>
            </a:r>
            <a:r>
              <a:rPr lang="en-US" sz="2800" dirty="0">
                <a:latin typeface="Arial Rounded MT Bold" pitchFamily="34" charset="0"/>
              </a:rPr>
              <a:t>( for       )</a:t>
            </a:r>
            <a:endParaRPr lang="en-US" sz="2800" dirty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40748" t="40575" r="48823" b="32288"/>
          <a:stretch/>
        </p:blipFill>
        <p:spPr bwMode="auto">
          <a:xfrm>
            <a:off x="7275613" y="474618"/>
            <a:ext cx="548579" cy="6501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Rectángulo 19"/>
          <p:cNvSpPr/>
          <p:nvPr/>
        </p:nvSpPr>
        <p:spPr>
          <a:xfrm>
            <a:off x="8698632" y="1331640"/>
            <a:ext cx="3024336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err="1">
                <a:latin typeface="Arial Rounded MT Bold" pitchFamily="34" charset="0"/>
                <a:sym typeface="Wingdings" pitchFamily="2" charset="2"/>
              </a:rPr>
              <a:t>Helioscopes</a:t>
            </a:r>
            <a:r>
              <a:rPr lang="en-US" b="0">
                <a:latin typeface="Arial Rounded MT Bold" pitchFamily="34" charset="0"/>
                <a:sym typeface="Wingdings" pitchFamily="2" charset="2"/>
              </a:rPr>
              <a:t> (IAXO) will probe </a:t>
            </a:r>
            <a:r>
              <a:rPr lang="en-US" b="0" err="1">
                <a:latin typeface="Arial Rounded MT Bold" pitchFamily="34" charset="0"/>
                <a:sym typeface="Wingdings" pitchFamily="2" charset="2"/>
              </a:rPr>
              <a:t>meV</a:t>
            </a:r>
            <a:r>
              <a:rPr lang="en-US" b="0">
                <a:latin typeface="Arial Rounded MT Bold" pitchFamily="34" charset="0"/>
                <a:sym typeface="Wingdings" pitchFamily="2" charset="2"/>
              </a:rPr>
              <a:t> – eV QCD axion models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b="0">
              <a:latin typeface="Arial Rounded MT Bold" pitchFamily="34" charset="0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>
                <a:latin typeface="Arial Rounded MT Bold" pitchFamily="34" charset="0"/>
                <a:sym typeface="Wingdings" pitchFamily="2" charset="2"/>
              </a:rPr>
              <a:t>… and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most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 of the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region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hinted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 by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stellar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 </a:t>
            </a:r>
            <a:r>
              <a:rPr lang="es-ES" b="0" err="1">
                <a:latin typeface="Arial Rounded MT Bold" pitchFamily="34" charset="0"/>
                <a:sym typeface="Wingdings" pitchFamily="2" charset="2"/>
              </a:rPr>
              <a:t>cooling</a:t>
            </a:r>
            <a:r>
              <a:rPr lang="es-ES" b="0">
                <a:latin typeface="Arial Rounded MT Bold" pitchFamily="34" charset="0"/>
                <a:sym typeface="Wingdings" pitchFamily="2" charset="2"/>
              </a:rPr>
              <a:t> </a:t>
            </a:r>
            <a:endParaRPr lang="en-US" b="0">
              <a:latin typeface="Arial Rounded MT Bold" pitchFamily="34" charset="0"/>
              <a:sym typeface="Wingdings" pitchFamily="2" charset="2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1922" y="2598347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err="1">
                <a:latin typeface="Arial Rounded MT Bold" pitchFamily="34" charset="0"/>
                <a:sym typeface="Wingdings" pitchFamily="2" charset="2"/>
              </a:rPr>
              <a:t>Haloscopes</a:t>
            </a:r>
            <a:r>
              <a:rPr lang="en-US" b="0">
                <a:latin typeface="Arial Rounded MT Bold" pitchFamily="34" charset="0"/>
                <a:sym typeface="Wingdings" pitchFamily="2" charset="2"/>
              </a:rPr>
              <a:t> will soon probe 1-10 </a:t>
            </a:r>
            <a:r>
              <a:rPr lang="en-US" b="0" err="1">
                <a:latin typeface="Symbol" panose="05050102010706020507" pitchFamily="18" charset="2"/>
                <a:sym typeface="Wingdings" pitchFamily="2" charset="2"/>
              </a:rPr>
              <a:t>m</a:t>
            </a:r>
            <a:r>
              <a:rPr lang="en-US" b="0" err="1">
                <a:latin typeface="Arial Rounded MT Bold" pitchFamily="34" charset="0"/>
                <a:sym typeface="Wingdings" pitchFamily="2" charset="2"/>
              </a:rPr>
              <a:t>eV</a:t>
            </a:r>
            <a:r>
              <a:rPr lang="en-US" b="0">
                <a:latin typeface="Arial Rounded MT Bold" pitchFamily="34" charset="0"/>
                <a:sym typeface="Wingdings" pitchFamily="2" charset="2"/>
              </a:rPr>
              <a:t> QCD axions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19336" y="1373867"/>
            <a:ext cx="3024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0" dirty="0" err="1">
                <a:latin typeface="Arial Rounded MT Bold" pitchFamily="34" charset="0"/>
                <a:sym typeface="Wingdings" pitchFamily="2" charset="2"/>
              </a:rPr>
              <a:t>Helioscopes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(IAXO) will probe ALP models motivated by astrophysics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539112" y="4005064"/>
            <a:ext cx="2460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0">
                <a:latin typeface="Arial Rounded MT Bold" pitchFamily="34" charset="0"/>
                <a:sym typeface="Wingdings" pitchFamily="2" charset="2"/>
              </a:rPr>
              <a:t>Promising new </a:t>
            </a:r>
            <a:r>
              <a:rPr lang="en-US" sz="1600" b="0" err="1">
                <a:latin typeface="Arial Rounded MT Bold" pitchFamily="34" charset="0"/>
                <a:sym typeface="Wingdings" pitchFamily="2" charset="2"/>
              </a:rPr>
              <a:t>haloscopes</a:t>
            </a:r>
            <a:r>
              <a:rPr lang="en-US" sz="1600" b="0">
                <a:latin typeface="Arial Rounded MT Bold" pitchFamily="34" charset="0"/>
                <a:sym typeface="Wingdings" pitchFamily="2" charset="2"/>
              </a:rPr>
              <a:t> R&amp;D to substantially expand </a:t>
            </a:r>
            <a:r>
              <a:rPr lang="en-US" sz="1600" b="0" err="1">
                <a:latin typeface="Arial Rounded MT Bold" pitchFamily="34" charset="0"/>
                <a:sym typeface="Wingdings" pitchFamily="2" charset="2"/>
              </a:rPr>
              <a:t>explorable</a:t>
            </a:r>
            <a:r>
              <a:rPr lang="en-US" sz="1600" b="0">
                <a:latin typeface="Arial Rounded MT Bold" pitchFamily="34" charset="0"/>
                <a:sym typeface="Wingdings" pitchFamily="2" charset="2"/>
              </a:rPr>
              <a:t> mass range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8976320" y="4327936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solidFill>
                  <a:srgbClr val="C00000"/>
                </a:solidFill>
                <a:latin typeface="Arial Rounded MT Bold" pitchFamily="34" charset="0"/>
                <a:sym typeface="Wingdings" pitchFamily="2" charset="2"/>
              </a:rPr>
              <a:t>In overall, a large fraction of the ALP parameter space may be explored in the future 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8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>
                <a:latin typeface="Arial Rounded MT Bold" pitchFamily="34" charset="0"/>
                <a:ea typeface="+mj-ea"/>
                <a:cs typeface="+mj-cs"/>
              </a:rPr>
              <a:t>Conclusions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052736"/>
            <a:ext cx="11233248" cy="475252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noProof="0" dirty="0">
                <a:latin typeface="Arial Rounded MT Bold" pitchFamily="34" charset="0"/>
              </a:rPr>
              <a:t>Experimental search for axions </a:t>
            </a:r>
            <a:r>
              <a:rPr lang="en-US" sz="2400" noProof="0" dirty="0">
                <a:latin typeface="Arial Rounded MT Bold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attracting new </a:t>
            </a:r>
            <a:r>
              <a:rPr lang="en-US" sz="2400" noProof="0" dirty="0">
                <a:latin typeface="Arial Rounded MT Bold" pitchFamily="34" charset="0"/>
                <a:sym typeface="Wingdings" panose="05000000000000000000" pitchFamily="2" charset="2"/>
              </a:rPr>
              <a:t>interest</a:t>
            </a:r>
            <a:endParaRPr lang="en-US" sz="24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noProof="0" dirty="0">
                <a:latin typeface="Arial Rounded MT Bold" pitchFamily="34" charset="0"/>
              </a:rPr>
              <a:t>Increasing efforts: experimental (&amp; phenomenology/theory)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ES" sz="2000" dirty="0">
                <a:solidFill>
                  <a:schemeClr val="accent1"/>
                </a:solidFill>
              </a:rPr>
              <a:t>Singular </a:t>
            </a:r>
            <a:r>
              <a:rPr lang="es-ES" sz="2000" dirty="0" err="1">
                <a:solidFill>
                  <a:schemeClr val="accent1"/>
                </a:solidFill>
              </a:rPr>
              <a:t>combination</a:t>
            </a:r>
            <a:r>
              <a:rPr lang="es-ES" sz="2000" dirty="0">
                <a:solidFill>
                  <a:schemeClr val="accent1"/>
                </a:solidFill>
              </a:rPr>
              <a:t> of </a:t>
            </a:r>
            <a:r>
              <a:rPr lang="es-ES" sz="2000" dirty="0" err="1">
                <a:solidFill>
                  <a:schemeClr val="accent1"/>
                </a:solidFill>
              </a:rPr>
              <a:t>technologies</a:t>
            </a:r>
            <a:r>
              <a:rPr lang="es-ES" sz="2000" dirty="0">
                <a:solidFill>
                  <a:schemeClr val="accent1"/>
                </a:solidFill>
              </a:rPr>
              <a:t>: </a:t>
            </a:r>
            <a:r>
              <a:rPr lang="es-ES" sz="2000" dirty="0" err="1">
                <a:solidFill>
                  <a:schemeClr val="accent1"/>
                </a:solidFill>
              </a:rPr>
              <a:t>magnets</a:t>
            </a:r>
            <a:r>
              <a:rPr lang="es-ES" sz="2000" dirty="0">
                <a:solidFill>
                  <a:schemeClr val="accent1"/>
                </a:solidFill>
              </a:rPr>
              <a:t>, RF, x-</a:t>
            </a:r>
            <a:r>
              <a:rPr lang="es-ES" sz="2000" dirty="0" err="1">
                <a:solidFill>
                  <a:schemeClr val="accent1"/>
                </a:solidFill>
              </a:rPr>
              <a:t>ray</a:t>
            </a:r>
            <a:r>
              <a:rPr lang="es-ES" sz="2000" dirty="0">
                <a:solidFill>
                  <a:schemeClr val="accent1"/>
                </a:solidFill>
              </a:rPr>
              <a:t> astro, </a:t>
            </a:r>
            <a:r>
              <a:rPr lang="es-ES" sz="2000" dirty="0" err="1">
                <a:solidFill>
                  <a:schemeClr val="accent1"/>
                </a:solidFill>
              </a:rPr>
              <a:t>low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err="1">
                <a:solidFill>
                  <a:schemeClr val="accent1"/>
                </a:solidFill>
              </a:rPr>
              <a:t>noise</a:t>
            </a:r>
            <a:r>
              <a:rPr lang="es-ES" sz="2000" dirty="0">
                <a:solidFill>
                  <a:schemeClr val="accent1"/>
                </a:solidFill>
              </a:rPr>
              <a:t>, …</a:t>
            </a:r>
            <a:endParaRPr lang="en-US" sz="2000" noProof="0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noProof="0" dirty="0">
                <a:latin typeface="Arial Rounded MT Bold" pitchFamily="34" charset="0"/>
              </a:rPr>
              <a:t>Consolidation of classical detection lines: ADMX, CAST, ALPS,…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noProof="0" dirty="0">
                <a:solidFill>
                  <a:schemeClr val="accent1"/>
                </a:solidFill>
                <a:latin typeface="Arial Rounded MT Bold" pitchFamily="34" charset="0"/>
              </a:rPr>
              <a:t>ADMX and CAST have firstly probed interesting (small) fraction of par space.</a:t>
            </a:r>
            <a:endParaRPr lang="en-US" sz="2400" noProof="0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noProof="0" dirty="0">
                <a:solidFill>
                  <a:schemeClr val="accent1"/>
                </a:solidFill>
                <a:latin typeface="Arial Rounded MT Bold" pitchFamily="34" charset="0"/>
              </a:rPr>
              <a:t>Helioscopes: next gen IAXO clear step ahead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noProof="0" dirty="0" err="1">
                <a:solidFill>
                  <a:schemeClr val="accent1"/>
                </a:solidFill>
                <a:latin typeface="Arial Rounded MT Bold" pitchFamily="34" charset="0"/>
              </a:rPr>
              <a:t>Haloscopes</a:t>
            </a:r>
            <a:r>
              <a:rPr lang="en-US" sz="1800" noProof="0" dirty="0">
                <a:solidFill>
                  <a:schemeClr val="accent1"/>
                </a:solidFill>
                <a:latin typeface="Arial Rounded MT Bold" pitchFamily="34" charset="0"/>
              </a:rPr>
              <a:t>: </a:t>
            </a:r>
            <a:r>
              <a:rPr lang="en-US" sz="1600" noProof="0" dirty="0">
                <a:solidFill>
                  <a:schemeClr val="accent1"/>
                </a:solidFill>
                <a:latin typeface="Arial Rounded MT Bold" pitchFamily="34" charset="0"/>
              </a:rPr>
              <a:t>ADMX, CAPP + vigorous multiple R&amp;D approach</a:t>
            </a:r>
            <a:endParaRPr lang="en-US" sz="1800" baseline="-25000" noProof="0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noProof="0" dirty="0">
                <a:latin typeface="Arial Rounded MT Bold" pitchFamily="34" charset="0"/>
              </a:rPr>
              <a:t>New ideas to tackle new </a:t>
            </a:r>
            <a:r>
              <a:rPr lang="en-US" sz="2400" noProof="0" dirty="0" smtClean="0">
                <a:latin typeface="Arial Rounded MT Bold" pitchFamily="34" charset="0"/>
              </a:rPr>
              <a:t>regions + connection with </a:t>
            </a:r>
            <a:r>
              <a:rPr lang="en-US" sz="2400" noProof="0" dirty="0" err="1" smtClean="0">
                <a:solidFill>
                  <a:srgbClr val="FF0000"/>
                </a:solidFill>
                <a:latin typeface="Arial Rounded MT Bold" pitchFamily="34" charset="0"/>
              </a:rPr>
              <a:t>quamtum</a:t>
            </a:r>
            <a:r>
              <a:rPr lang="en-US" sz="2400" noProof="0" dirty="0" smtClean="0">
                <a:solidFill>
                  <a:srgbClr val="FF0000"/>
                </a:solidFill>
                <a:latin typeface="Arial Rounded MT Bold" pitchFamily="34" charset="0"/>
              </a:rPr>
              <a:t> tech</a:t>
            </a:r>
            <a:endParaRPr lang="en-US" sz="2400" noProof="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noProof="0" dirty="0" smtClean="0">
                <a:solidFill>
                  <a:schemeClr val="accent1"/>
                </a:solidFill>
                <a:latin typeface="Arial Rounded MT Bold" pitchFamily="34" charset="0"/>
              </a:rPr>
              <a:t>Dielectric </a:t>
            </a:r>
            <a:r>
              <a:rPr lang="en-US" sz="1800" noProof="0" dirty="0" err="1">
                <a:solidFill>
                  <a:schemeClr val="accent1"/>
                </a:solidFill>
                <a:latin typeface="Arial Rounded MT Bold" pitchFamily="34" charset="0"/>
              </a:rPr>
              <a:t>haloscopes</a:t>
            </a:r>
            <a:r>
              <a:rPr lang="en-US" sz="1800" noProof="0" dirty="0">
                <a:solidFill>
                  <a:schemeClr val="accent1"/>
                </a:solidFill>
                <a:latin typeface="Arial Rounded MT Bold" pitchFamily="34" charset="0"/>
              </a:rPr>
              <a:t> (MADMAX), “DM-radios”, </a:t>
            </a:r>
            <a:r>
              <a:rPr lang="en-US" sz="1800" noProof="0" dirty="0" smtClean="0">
                <a:solidFill>
                  <a:schemeClr val="accent1"/>
                </a:solidFill>
                <a:latin typeface="Arial Rounded MT Bold" pitchFamily="34" charset="0"/>
              </a:rPr>
              <a:t>NMR, </a:t>
            </a:r>
            <a:r>
              <a:rPr lang="en-US" sz="1800" noProof="0" dirty="0" err="1" smtClean="0">
                <a:solidFill>
                  <a:schemeClr val="accent1"/>
                </a:solidFill>
                <a:latin typeface="Arial Rounded MT Bold" pitchFamily="34" charset="0"/>
              </a:rPr>
              <a:t>DarkQuantum</a:t>
            </a:r>
            <a:r>
              <a:rPr lang="en-US" sz="1800" noProof="0" smtClean="0">
                <a:solidFill>
                  <a:schemeClr val="accent1"/>
                </a:solidFill>
                <a:latin typeface="Arial Rounded MT Bold" pitchFamily="34" charset="0"/>
              </a:rPr>
              <a:t>,…</a:t>
            </a:r>
            <a:endParaRPr lang="en-US" sz="1800" noProof="0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1800" noProof="0" dirty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noProof="0" dirty="0">
                <a:latin typeface="Arial Rounded MT Bold" pitchFamily="34" charset="0"/>
              </a:rPr>
              <a:t>Large fraction of parameter space at reach of near-future experiments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chances of discovery!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sz="2000" dirty="0">
                <a:latin typeface="Arial Rounded MT Bold" pitchFamily="34" charset="0"/>
              </a:rPr>
              <a:t>	</a:t>
            </a:r>
            <a:r>
              <a:rPr lang="en-US" sz="2000" noProof="0" dirty="0">
                <a:solidFill>
                  <a:srgbClr val="C00000"/>
                </a:solidFill>
                <a:latin typeface="Arial Rounded MT Bold" pitchFamily="34" charset="0"/>
              </a:rPr>
              <a:t>						Good times for axions… stay tuned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noProof="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36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1919536" y="270892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Backup slides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75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0AB01771-873A-8B47-B16F-830C2E6D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92" y="3429000"/>
            <a:ext cx="5048144" cy="2399596"/>
          </a:xfrm>
        </p:spPr>
        <p:txBody>
          <a:bodyPr/>
          <a:lstStyle/>
          <a:p>
            <a:r>
              <a:rPr lang="en-US" sz="1800" dirty="0"/>
              <a:t>Distribution of our “confidence” on where the DM axion is:</a:t>
            </a:r>
          </a:p>
          <a:p>
            <a:pPr lvl="1"/>
            <a:r>
              <a:rPr lang="en-US" sz="1400" dirty="0"/>
              <a:t>Assumptions: DM is all axions, QCD axions, standard models,…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US" dirty="0"/>
                  <a:t>or axion DM?</a:t>
                </a:r>
                <a:endParaRPr lang="en-US" noProof="0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gambit">
            <a:extLst>
              <a:ext uri="{FF2B5EF4-FFF2-40B4-BE49-F238E27FC236}">
                <a16:creationId xmlns:a16="http://schemas.microsoft.com/office/drawing/2014/main" id="{86247ADB-2BC9-A644-A5A1-736A7C31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89" y="1417638"/>
            <a:ext cx="5857422" cy="47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5A27DC7-FBBA-0D4D-9422-6E4B314DADB3}"/>
              </a:ext>
            </a:extLst>
          </p:cNvPr>
          <p:cNvSpPr/>
          <p:nvPr/>
        </p:nvSpPr>
        <p:spPr>
          <a:xfrm>
            <a:off x="3056617" y="5039904"/>
            <a:ext cx="2777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Bayesian analysis from Hoof et al. 1810.07192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4B5487CE-8D44-2D4E-9865-DDF9705A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6385C8E6-56FC-9D45-862E-A436A801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Igor G. Irastorza / CAPA / UNIZAR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8C20BC96-6209-3E44-9BCD-98D43EA7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FFB05FBB-932A-4BE0-859B-9914A16CF98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97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271" y="1277193"/>
            <a:ext cx="6873265" cy="52481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>
                <a:latin typeface="Arial Rounded MT Bold" pitchFamily="34" charset="0"/>
              </a:rPr>
              <a:t>Axion/ALP searches motivation</a:t>
            </a:r>
            <a:endParaRPr lang="en-US" noProof="0" dirty="0"/>
          </a:p>
        </p:txBody>
      </p:sp>
      <p:sp>
        <p:nvSpPr>
          <p:cNvPr id="8" name="7 Rectángulo"/>
          <p:cNvSpPr/>
          <p:nvPr/>
        </p:nvSpPr>
        <p:spPr>
          <a:xfrm>
            <a:off x="879384" y="2211251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0">
                <a:latin typeface="Arial Rounded MT Bold" pitchFamily="34" charset="0"/>
              </a:rPr>
              <a:t>“</a:t>
            </a:r>
            <a:r>
              <a:rPr lang="es-ES" b="0" err="1">
                <a:latin typeface="Arial Rounded MT Bold" pitchFamily="34" charset="0"/>
              </a:rPr>
              <a:t>Focuses</a:t>
            </a:r>
            <a:r>
              <a:rPr lang="es-ES" b="0">
                <a:latin typeface="Arial Rounded MT Bold" pitchFamily="34" charset="0"/>
              </a:rPr>
              <a:t> of </a:t>
            </a:r>
            <a:r>
              <a:rPr lang="es-ES" b="0" err="1">
                <a:latin typeface="Arial Rounded MT Bold" pitchFamily="34" charset="0"/>
              </a:rPr>
              <a:t>interest</a:t>
            </a:r>
            <a:r>
              <a:rPr lang="es-ES" b="0">
                <a:latin typeface="Arial Rounded MT Bold" pitchFamily="34" charset="0"/>
              </a:rPr>
              <a:t>” in </a:t>
            </a:r>
            <a:r>
              <a:rPr lang="es-ES" b="0" err="1">
                <a:latin typeface="Arial Rounded MT Bold" pitchFamily="34" charset="0"/>
              </a:rPr>
              <a:t>the</a:t>
            </a:r>
            <a:r>
              <a:rPr lang="es-ES" b="0">
                <a:latin typeface="Arial Rounded MT Bold" pitchFamily="34" charset="0"/>
              </a:rPr>
              <a:t> ALP </a:t>
            </a:r>
            <a:r>
              <a:rPr lang="es-ES" b="0" err="1">
                <a:latin typeface="Arial Rounded MT Bold" pitchFamily="34" charset="0"/>
              </a:rPr>
              <a:t>parameter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 err="1">
                <a:latin typeface="Arial Rounded MT Bold" pitchFamily="34" charset="0"/>
              </a:rPr>
              <a:t>space</a:t>
            </a:r>
            <a:endParaRPr lang="es-ES" b="0">
              <a:latin typeface="Arial Rounded MT Bold" pitchFamily="34" charset="0"/>
            </a:endParaRPr>
          </a:p>
        </p:txBody>
      </p:sp>
      <p:pic>
        <p:nvPicPr>
          <p:cNvPr id="12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30624" y="3444101"/>
            <a:ext cx="3797624" cy="432048"/>
          </a:xfrm>
          <a:prstGeom prst="rect">
            <a:avLst/>
          </a:prstGeom>
          <a:noFill/>
        </p:spPr>
      </p:pic>
      <p:pic>
        <p:nvPicPr>
          <p:cNvPr id="13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20136" y="3455497"/>
            <a:ext cx="792088" cy="432048"/>
          </a:xfrm>
          <a:prstGeom prst="rect">
            <a:avLst/>
          </a:prstGeom>
          <a:noFill/>
        </p:spPr>
      </p:pic>
      <p:pic>
        <p:nvPicPr>
          <p:cNvPr id="14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5289365" y="4398295"/>
            <a:ext cx="3252375" cy="432048"/>
          </a:xfrm>
          <a:prstGeom prst="rect">
            <a:avLst/>
          </a:prstGeom>
          <a:noFill/>
        </p:spPr>
      </p:pic>
      <p:pic>
        <p:nvPicPr>
          <p:cNvPr id="19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27040" y="3429000"/>
            <a:ext cx="1268960" cy="432048"/>
          </a:xfrm>
          <a:prstGeom prst="rect">
            <a:avLst/>
          </a:prstGeom>
          <a:noFill/>
        </p:spPr>
      </p:pic>
      <p:pic>
        <p:nvPicPr>
          <p:cNvPr id="20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6405603" y="4377713"/>
            <a:ext cx="1121932" cy="43204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1768553" y="3923764"/>
            <a:ext cx="1646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>
                <a:solidFill>
                  <a:srgbClr val="0070C0"/>
                </a:solidFill>
                <a:latin typeface="Arial Rounded MT Bold" pitchFamily="34" charset="0"/>
              </a:rPr>
              <a:t>Astrophysics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75520" y="457183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>
                <a:solidFill>
                  <a:srgbClr val="C00000"/>
                </a:solidFill>
                <a:latin typeface="Arial Rounded MT Bold" pitchFamily="34" charset="0"/>
              </a:rPr>
              <a:t>Cosmology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760988" y="3259435"/>
            <a:ext cx="96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err="1">
                <a:solidFill>
                  <a:srgbClr val="FFC000"/>
                </a:solidFill>
                <a:latin typeface="Arial Rounded MT Bold" pitchFamily="34" charset="0"/>
              </a:rPr>
              <a:t>Theory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2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>
                <a:latin typeface="Arial Rounded MT Bold" pitchFamily="34" charset="0"/>
              </a:rPr>
              <a:t>Axion models</a:t>
            </a:r>
            <a:endParaRPr lang="en-U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268760"/>
            <a:ext cx="6187301" cy="4666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767408" y="2348880"/>
            <a:ext cx="4968552" cy="3487688"/>
          </a:xfrm>
        </p:spPr>
        <p:txBody>
          <a:bodyPr/>
          <a:lstStyle/>
          <a:p>
            <a:r>
              <a:rPr lang="en-US" sz="1800" noProof="0" dirty="0"/>
              <a:t>Conventional QCD axion models lie on the “yellow band” </a:t>
            </a:r>
          </a:p>
          <a:p>
            <a:pPr lvl="1"/>
            <a:r>
              <a:rPr lang="en-US" sz="1400" dirty="0"/>
              <a:t>KSVZ, DSFZ benchmarks</a:t>
            </a:r>
            <a:endParaRPr lang="en-US" sz="1400" noProof="0" dirty="0"/>
          </a:p>
          <a:p>
            <a:r>
              <a:rPr lang="en-US" sz="1800" dirty="0"/>
              <a:t>Outside the band typically ALPs</a:t>
            </a:r>
          </a:p>
          <a:p>
            <a:endParaRPr lang="en-US" sz="1800" noProof="0" dirty="0"/>
          </a:p>
          <a:p>
            <a:r>
              <a:rPr lang="en-US" sz="1800" dirty="0">
                <a:solidFill>
                  <a:srgbClr val="FF0000"/>
                </a:solidFill>
              </a:rPr>
              <a:t>BUT</a:t>
            </a:r>
            <a:r>
              <a:rPr lang="en-US" sz="1800" dirty="0"/>
              <a:t> a</a:t>
            </a:r>
            <a:r>
              <a:rPr lang="en-US" sz="1800" noProof="0" dirty="0"/>
              <a:t> lot of “model building” activity in recent years, leading to QCD axion models outside the conventional band…</a:t>
            </a:r>
          </a:p>
          <a:p>
            <a:pPr lvl="1"/>
            <a:r>
              <a:rPr lang="en-US" sz="1400" dirty="0"/>
              <a:t>Normally populating higher g</a:t>
            </a:r>
            <a:r>
              <a:rPr lang="en-US" sz="1400" baseline="-25000" dirty="0"/>
              <a:t>a</a:t>
            </a:r>
            <a:r>
              <a:rPr lang="en-US" sz="1400" baseline="-25000" dirty="0">
                <a:latin typeface="Symbol" panose="05050102010706020507" pitchFamily="18" charset="2"/>
              </a:rPr>
              <a:t>g</a:t>
            </a:r>
            <a:r>
              <a:rPr lang="en-US" sz="1400" dirty="0"/>
              <a:t>. </a:t>
            </a:r>
          </a:p>
          <a:p>
            <a:pPr lvl="1"/>
            <a:r>
              <a:rPr lang="en-US" sz="1400" dirty="0"/>
              <a:t>Very interesting for experiments!</a:t>
            </a:r>
            <a:endParaRPr lang="en-US" sz="1400" noProof="0" dirty="0"/>
          </a:p>
          <a:p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18" name="12 Rectángulo">
            <a:extLst>
              <a:ext uri="{FF2B5EF4-FFF2-40B4-BE49-F238E27FC236}">
                <a16:creationId xmlns:a16="http://schemas.microsoft.com/office/drawing/2014/main" id="{A1534FC6-37A8-DC4D-B205-15F83329370B}"/>
              </a:ext>
            </a:extLst>
          </p:cNvPr>
          <p:cNvSpPr/>
          <p:nvPr/>
        </p:nvSpPr>
        <p:spPr>
          <a:xfrm>
            <a:off x="8757436" y="5977331"/>
            <a:ext cx="2883179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>
                <a:latin typeface="Arial Rounded MT Bold" panose="020F0704030504030204" pitchFamily="34" charset="77"/>
              </a:rPr>
              <a:t>P. </a:t>
            </a:r>
            <a:r>
              <a:rPr lang="es-ES" sz="1100" b="0" dirty="0" err="1">
                <a:latin typeface="Arial Rounded MT Bold" panose="020F0704030504030204" pitchFamily="34" charset="77"/>
              </a:rPr>
              <a:t>Agrawal</a:t>
            </a:r>
            <a:r>
              <a:rPr lang="es-ES" sz="1100" b="0" dirty="0">
                <a:latin typeface="Arial Rounded MT Bold" panose="020F0704030504030204" pitchFamily="34" charset="77"/>
              </a:rPr>
              <a:t>, ESPP 2019 Granada</a:t>
            </a:r>
            <a:r>
              <a:rPr lang="es-ES" sz="1100" dirty="0">
                <a:latin typeface="Arial Rounded MT Bold" panose="020F0704030504030204" pitchFamily="34" charset="77"/>
              </a:rPr>
              <a:t> </a:t>
            </a:r>
            <a:endParaRPr lang="es-ES" sz="1100" b="0" dirty="0">
              <a:latin typeface="Arial Rounded MT Bold" panose="020F0704030504030204" pitchFamily="34" charset="77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5663952" y="4293096"/>
            <a:ext cx="4320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noProof="0" dirty="0">
                <a:latin typeface="Arial Rounded MT Bold" pitchFamily="34" charset="0"/>
              </a:rPr>
              <a:t>Cosmological axions: </a:t>
            </a:r>
            <a:r>
              <a:rPr lang="en-US" sz="3600" noProof="0" dirty="0">
                <a:solidFill>
                  <a:srgbClr val="C00000"/>
                </a:solidFill>
                <a:latin typeface="Arial Rounded MT Bold" pitchFamily="34" charset="0"/>
              </a:rPr>
              <a:t>axion realignment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983432" y="4293592"/>
            <a:ext cx="104411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As the Universe cools down below </a:t>
            </a:r>
            <a:r>
              <a:rPr lang="en-US" sz="2000" b="0" i="1">
                <a:latin typeface="Arial Rounded MT Bold" pitchFamily="34" charset="0"/>
                <a:cs typeface="+mn-cs"/>
              </a:rPr>
              <a:t>T</a:t>
            </a:r>
            <a:r>
              <a:rPr lang="en-US" sz="2000" b="0" i="1" baseline="-25000">
                <a:latin typeface="Arial Rounded MT Bold" pitchFamily="34" charset="0"/>
                <a:cs typeface="+mn-cs"/>
              </a:rPr>
              <a:t>QCD</a:t>
            </a:r>
            <a:r>
              <a:rPr lang="en-US" sz="2000" b="0">
                <a:latin typeface="Arial Rounded MT Bold" pitchFamily="34" charset="0"/>
                <a:cs typeface="+mn-cs"/>
              </a:rPr>
              <a:t>, space is filled with low energy axion field fluctuations </a:t>
            </a:r>
            <a:r>
              <a:rPr lang="en-US" sz="2000" b="0">
                <a:latin typeface="Arial Rounded MT Bold" pitchFamily="34" charset="0"/>
                <a:cs typeface="+mn-cs"/>
                <a:sym typeface="Wingdings" panose="05000000000000000000" pitchFamily="2" charset="2"/>
              </a:rPr>
              <a:t> act as cold dark matter</a:t>
            </a:r>
            <a:endParaRPr lang="en-US" sz="2000" b="0">
              <a:latin typeface="Arial Rounded MT Bold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Their density depends on the </a:t>
            </a:r>
            <a:r>
              <a:rPr lang="en-US" sz="2000" b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initial value of </a:t>
            </a:r>
            <a:r>
              <a:rPr lang="en-US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i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800" b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2000" b="0">
                <a:latin typeface="Arial Rounded MT Bold" pitchFamily="34" charset="0"/>
                <a:cs typeface="+mn-cs"/>
              </a:rPr>
              <a:t>(“</a:t>
            </a:r>
            <a:r>
              <a:rPr lang="en-US" b="0">
                <a:latin typeface="Arial Rounded MT Bold" pitchFamily="34" charset="0"/>
                <a:cs typeface="+mn-cs"/>
              </a:rPr>
              <a:t>misalignment</a:t>
            </a:r>
            <a:r>
              <a:rPr lang="en-US" sz="2000" b="0">
                <a:latin typeface="Arial Rounded MT Bold" pitchFamily="34" charset="0"/>
                <a:cs typeface="+mn-cs"/>
              </a:rPr>
              <a:t> angle”) which: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	</a:t>
            </a:r>
            <a:r>
              <a:rPr lang="en-US" b="0">
                <a:latin typeface="Arial Rounded MT Bold" pitchFamily="34" charset="0"/>
                <a:cs typeface="+mn-cs"/>
              </a:rPr>
              <a:t>Unique (but unknown) for all visible Universe in pre-inflation models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	Effectively averaged away in post-inflation models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grpSp>
        <p:nvGrpSpPr>
          <p:cNvPr id="5" name="Grupo 4"/>
          <p:cNvGrpSpPr/>
          <p:nvPr/>
        </p:nvGrpSpPr>
        <p:grpSpPr>
          <a:xfrm>
            <a:off x="605746" y="1557288"/>
            <a:ext cx="7308100" cy="2592288"/>
            <a:chOff x="191344" y="1268760"/>
            <a:chExt cx="8342915" cy="2880320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375897" y="1268760"/>
              <a:ext cx="8158362" cy="288032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s-ES" sz="2400" b="0">
                <a:solidFill>
                  <a:srgbClr val="FFC0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551707" y="2132113"/>
              <a:ext cx="3492501" cy="1779588"/>
              <a:chOff x="476" y="1661"/>
              <a:chExt cx="2200" cy="1121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 flipV="1">
                <a:off x="1388" y="1793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476" y="2657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572" y="2657"/>
                <a:ext cx="16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2444" y="2523"/>
                <a:ext cx="232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a</a:t>
                </a: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>
                <a:off x="1882" y="2478"/>
                <a:ext cx="136" cy="136"/>
              </a:xfrm>
              <a:prstGeom prst="ellipse">
                <a:avLst/>
              </a:prstGeom>
              <a:solidFill>
                <a:srgbClr val="F7693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1429" y="1661"/>
                <a:ext cx="247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V</a:t>
                </a:r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4742708" y="2132113"/>
              <a:ext cx="3522664" cy="1779588"/>
              <a:chOff x="3116" y="1661"/>
              <a:chExt cx="2219" cy="1121"/>
            </a:xfrm>
          </p:grpSpPr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4076" y="1793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3116" y="2657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4" name="Oval 14"/>
              <p:cNvSpPr>
                <a:spLocks noChangeArrowheads="1"/>
              </p:cNvSpPr>
              <p:nvPr/>
            </p:nvSpPr>
            <p:spPr bwMode="auto">
              <a:xfrm>
                <a:off x="4558" y="2251"/>
                <a:ext cx="136" cy="136"/>
              </a:xfrm>
              <a:prstGeom prst="ellipse">
                <a:avLst/>
              </a:prstGeom>
              <a:solidFill>
                <a:srgbClr val="F7693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H="1">
                <a:off x="4412" y="2369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308" y="2273"/>
                <a:ext cx="1536" cy="384"/>
              </a:xfrm>
              <a:custGeom>
                <a:avLst/>
                <a:gdLst>
                  <a:gd name="T0" fmla="*/ 0 w 1536"/>
                  <a:gd name="T1" fmla="*/ 0 h 384"/>
                  <a:gd name="T2" fmla="*/ 768 w 1536"/>
                  <a:gd name="T3" fmla="*/ 384 h 384"/>
                  <a:gd name="T4" fmla="*/ 1536 w 153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1536"/>
                  <a:gd name="T10" fmla="*/ 0 h 384"/>
                  <a:gd name="T11" fmla="*/ 1536 w 153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36" h="384">
                    <a:moveTo>
                      <a:pt x="0" y="0"/>
                    </a:moveTo>
                    <a:cubicBezTo>
                      <a:pt x="256" y="192"/>
                      <a:pt x="512" y="384"/>
                      <a:pt x="768" y="384"/>
                    </a:cubicBezTo>
                    <a:cubicBezTo>
                      <a:pt x="1024" y="384"/>
                      <a:pt x="1280" y="192"/>
                      <a:pt x="153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5103" y="2523"/>
                <a:ext cx="232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a</a:t>
                </a:r>
              </a:p>
            </p:txBody>
          </p:sp>
          <p:sp>
            <p:nvSpPr>
              <p:cNvPr id="38" name="Text Box 18"/>
              <p:cNvSpPr txBox="1">
                <a:spLocks noChangeArrowheads="1"/>
              </p:cNvSpPr>
              <p:nvPr/>
            </p:nvSpPr>
            <p:spPr bwMode="auto">
              <a:xfrm>
                <a:off x="4099" y="1661"/>
                <a:ext cx="247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V</a:t>
                </a:r>
              </a:p>
            </p:txBody>
          </p:sp>
        </p:grpSp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191344" y="1484412"/>
              <a:ext cx="3744912" cy="5950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0">
                  <a:latin typeface="Arial Rounded MT Bold" pitchFamily="34" charset="0"/>
                  <a:cs typeface="+mn-cs"/>
                </a:rPr>
                <a:t>When 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T &gt; T</a:t>
              </a:r>
              <a:r>
                <a:rPr lang="en-US" sz="1600" i="1" baseline="-25000">
                  <a:latin typeface="Times New Roman" pitchFamily="18" charset="0"/>
                  <a:cs typeface="Times New Roman" pitchFamily="18" charset="0"/>
                </a:rPr>
                <a:t>QCD</a:t>
              </a:r>
              <a:r>
                <a:rPr lang="en-US" sz="1600" b="0">
                  <a:latin typeface="Arial Rounded MT Bold" pitchFamily="34" charset="0"/>
                  <a:cs typeface="+mn-cs"/>
                </a:rPr>
                <a:t> </a:t>
              </a:r>
            </a:p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&lt;</a:t>
              </a:r>
              <a:r>
                <a:rPr lang="en-US" sz="1600" i="1" err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600" baseline="-25000" err="1">
                  <a:latin typeface="Times New Roman" pitchFamily="18" charset="0"/>
                  <a:cs typeface="Times New Roman" pitchFamily="18" charset="0"/>
                </a:rPr>
                <a:t>phys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&gt;</a:t>
              </a:r>
              <a:r>
                <a:rPr lang="en-US" sz="1600" b="0">
                  <a:latin typeface="Arial Rounded MT Bold" pitchFamily="34" charset="0"/>
                  <a:cs typeface="+mn-cs"/>
                </a:rPr>
                <a:t> is arbitrary</a:t>
              </a:r>
              <a:endParaRPr lang="en-US" sz="1600" b="0" baseline="-25000">
                <a:latin typeface="Arial Rounded MT Bold" pitchFamily="34" charset="0"/>
                <a:cs typeface="+mn-cs"/>
              </a:endParaRP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4439494" y="1490762"/>
              <a:ext cx="3744912" cy="5950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0">
                  <a:latin typeface="Arial Rounded MT Bold" pitchFamily="34" charset="0"/>
                  <a:cs typeface="+mn-cs"/>
                </a:rPr>
                <a:t>When 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T ~ T</a:t>
              </a:r>
              <a:r>
                <a:rPr lang="en-US" sz="1600" i="1" baseline="-25000">
                  <a:latin typeface="Times New Roman" pitchFamily="18" charset="0"/>
                  <a:cs typeface="Times New Roman" pitchFamily="18" charset="0"/>
                </a:rPr>
                <a:t>QCD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&lt;</a:t>
              </a:r>
              <a:r>
                <a:rPr lang="en-US" sz="1600" i="1" err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600" i="1" baseline="-25000" err="1">
                  <a:latin typeface="Times New Roman" pitchFamily="18" charset="0"/>
                  <a:cs typeface="Times New Roman" pitchFamily="18" charset="0"/>
                </a:rPr>
                <a:t>phys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&gt;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0</a:t>
              </a:r>
              <a:endParaRPr lang="en-US" sz="1600" baseline="-25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2" descr="http://images.slideplayer.us/1/663928/slides/slide_2.jpg"/>
          <p:cNvPicPr>
            <a:picLocks noChangeAspect="1" noChangeArrowheads="1"/>
          </p:cNvPicPr>
          <p:nvPr/>
        </p:nvPicPr>
        <p:blipFill>
          <a:blip r:embed="rId2" cstate="print"/>
          <a:srcRect l="28300" t="65941" r="50800" b="13083"/>
          <a:stretch>
            <a:fillRect/>
          </a:stretch>
        </p:blipFill>
        <p:spPr bwMode="auto">
          <a:xfrm>
            <a:off x="8354665" y="1500162"/>
            <a:ext cx="3519724" cy="2649414"/>
          </a:xfrm>
          <a:prstGeom prst="rect">
            <a:avLst/>
          </a:prstGeom>
          <a:noFill/>
        </p:spPr>
      </p:pic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8040216" y="1629296"/>
            <a:ext cx="206314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b="0">
                <a:latin typeface="Arial Rounded MT Bold" pitchFamily="34" charset="0"/>
                <a:cs typeface="+mn-cs"/>
              </a:rPr>
              <a:t>When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T ~ T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600" i="1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 err="1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0</a:t>
            </a:r>
            <a:endParaRPr lang="en-US" sz="16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5820043"/>
            <a:ext cx="1275966" cy="3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822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noProof="0" dirty="0">
                <a:latin typeface="Arial Rounded MT Bold" pitchFamily="34" charset="0"/>
              </a:rPr>
              <a:t>Cosmological axions: </a:t>
            </a:r>
            <a:r>
              <a:rPr lang="en-US" sz="3600" noProof="0" dirty="0">
                <a:solidFill>
                  <a:srgbClr val="C00000"/>
                </a:solidFill>
                <a:latin typeface="Arial Rounded MT Bold" pitchFamily="34" charset="0"/>
              </a:rPr>
              <a:t>topological defects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983432" y="4293592"/>
            <a:ext cx="104411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>
                <a:latin typeface="Arial Rounded MT Bold" pitchFamily="34" charset="0"/>
              </a:rPr>
              <a:t>But inflation may “wipe out” topological defects… Did inflation happen before or after the creation of defects (PQ transition) ?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i="1">
                <a:solidFill>
                  <a:srgbClr val="FF0000"/>
                </a:solidFill>
                <a:latin typeface="Arial Rounded MT Bold" pitchFamily="34" charset="0"/>
              </a:rPr>
              <a:t>		pre-inflation or post-inflation scenarios</a:t>
            </a:r>
            <a:endParaRPr lang="en-US" sz="2000" b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>
                <a:latin typeface="Arial Rounded MT Bold" pitchFamily="34" charset="0"/>
              </a:rPr>
              <a:t>Computation of axion DM density from defect decay is complicated (</a:t>
            </a:r>
            <a:r>
              <a:rPr lang="en-US" sz="2000" b="0">
                <a:latin typeface="Arial Rounded MT Bold" pitchFamily="34" charset="0"/>
                <a:sym typeface="Wingdings" panose="05000000000000000000" pitchFamily="2" charset="2"/>
              </a:rPr>
              <a:t> big uncertainty)</a:t>
            </a:r>
            <a:endParaRPr lang="en-US" sz="2000" b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i="1">
                <a:solidFill>
                  <a:srgbClr val="FF0000"/>
                </a:solidFill>
                <a:latin typeface="Arial Rounded MT Bold" pitchFamily="34" charset="0"/>
              </a:rPr>
              <a:t>			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  <p:pic>
        <p:nvPicPr>
          <p:cNvPr id="41" name="Picture 2" descr="http://images.slideplayer.us/1/663928/slides/slide_2.jpg"/>
          <p:cNvPicPr>
            <a:picLocks noChangeAspect="1" noChangeArrowheads="1"/>
          </p:cNvPicPr>
          <p:nvPr/>
        </p:nvPicPr>
        <p:blipFill>
          <a:blip r:embed="rId2" cstate="print"/>
          <a:srcRect l="28300" t="65941" r="50800" b="13083"/>
          <a:stretch>
            <a:fillRect/>
          </a:stretch>
        </p:blipFill>
        <p:spPr bwMode="auto">
          <a:xfrm>
            <a:off x="609600" y="1396373"/>
            <a:ext cx="3519724" cy="2649414"/>
          </a:xfrm>
          <a:prstGeom prst="rect">
            <a:avLst/>
          </a:prstGeom>
          <a:noFill/>
        </p:spPr>
      </p:pic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295151" y="1525507"/>
            <a:ext cx="206314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b="0">
                <a:latin typeface="Arial Rounded MT Bold" pitchFamily="34" charset="0"/>
                <a:cs typeface="+mn-cs"/>
              </a:rPr>
              <a:t>When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T ~ T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600" i="1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 err="1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0</a:t>
            </a:r>
            <a:endParaRPr lang="en-US" sz="16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1" y="1484784"/>
            <a:ext cx="3036501" cy="24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5" y="1484784"/>
            <a:ext cx="3168351" cy="243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7 Flecha derecha"/>
          <p:cNvSpPr/>
          <p:nvPr/>
        </p:nvSpPr>
        <p:spPr>
          <a:xfrm>
            <a:off x="4223792" y="2492896"/>
            <a:ext cx="648072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29 CuadroTexto"/>
          <p:cNvSpPr txBox="1"/>
          <p:nvPr/>
        </p:nvSpPr>
        <p:spPr>
          <a:xfrm>
            <a:off x="5159896" y="3481527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>
                <a:solidFill>
                  <a:schemeClr val="bg1"/>
                </a:solidFill>
                <a:latin typeface="Arial Rounded MT Bold" pitchFamily="34" charset="0"/>
              </a:rPr>
              <a:t>Axion </a:t>
            </a:r>
            <a:r>
              <a:rPr lang="es-ES" b="0" err="1">
                <a:solidFill>
                  <a:schemeClr val="bg1"/>
                </a:solidFill>
                <a:latin typeface="Arial Rounded MT Bold" pitchFamily="34" charset="0"/>
              </a:rPr>
              <a:t>strings</a:t>
            </a:r>
            <a:endParaRPr lang="es-ES" b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4" name="30 CuadroTexto"/>
          <p:cNvSpPr txBox="1"/>
          <p:nvPr/>
        </p:nvSpPr>
        <p:spPr>
          <a:xfrm>
            <a:off x="8328248" y="3501272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 err="1">
                <a:solidFill>
                  <a:schemeClr val="bg1"/>
                </a:solidFill>
                <a:latin typeface="Arial Rounded MT Bold" pitchFamily="34" charset="0"/>
              </a:rPr>
              <a:t>Domain</a:t>
            </a:r>
            <a:r>
              <a:rPr lang="es-ES" b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s-ES" b="0" err="1">
                <a:solidFill>
                  <a:schemeClr val="bg1"/>
                </a:solidFill>
                <a:latin typeface="Arial Rounded MT Bold" pitchFamily="34" charset="0"/>
              </a:rPr>
              <a:t>walls</a:t>
            </a:r>
            <a:endParaRPr lang="es-ES" b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3829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latin typeface="Arial Rounded MT Bold" pitchFamily="34" charset="0"/>
              </a:rPr>
              <a:t>Astrophysical hints for axions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8510736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Gama ray telescopes like MAGIC or HESS observe HE  photons from very distant sources…</a:t>
            </a:r>
          </a:p>
          <a:p>
            <a:endParaRPr lang="en-US" sz="1600" noProof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1775520" y="3212976"/>
            <a:ext cx="839628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8470" t="14043" r="8942"/>
          <a:stretch>
            <a:fillRect/>
          </a:stretch>
        </p:blipFill>
        <p:spPr bwMode="auto">
          <a:xfrm>
            <a:off x="9350152" y="1543579"/>
            <a:ext cx="2016224" cy="189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19 Grupo"/>
          <p:cNvGrpSpPr/>
          <p:nvPr/>
        </p:nvGrpSpPr>
        <p:grpSpPr>
          <a:xfrm>
            <a:off x="4439816" y="2924944"/>
            <a:ext cx="2500938" cy="375286"/>
            <a:chOff x="251520" y="5517232"/>
            <a:chExt cx="2500938" cy="3752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5517232"/>
              <a:ext cx="2101602" cy="375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9752" y="5517232"/>
              <a:ext cx="412706" cy="37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7768" y="2492896"/>
            <a:ext cx="3273376" cy="41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Rectángulo"/>
          <p:cNvSpPr/>
          <p:nvPr/>
        </p:nvSpPr>
        <p:spPr>
          <a:xfrm>
            <a:off x="3176689" y="2708920"/>
            <a:ext cx="776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>
                <a:latin typeface="Arial Rounded MT Bold" pitchFamily="34" charset="0"/>
              </a:rPr>
              <a:t>ALP:</a:t>
            </a:r>
            <a:endParaRPr lang="es-ES">
              <a:latin typeface="Arial Rounded MT Bold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385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latin typeface="Arial Rounded MT Bold" pitchFamily="34" charset="0"/>
              </a:rPr>
              <a:t>Astrophysical hints for axions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901080" y="1484784"/>
            <a:ext cx="8853536" cy="4641379"/>
          </a:xfrm>
        </p:spPr>
        <p:txBody>
          <a:bodyPr/>
          <a:lstStyle/>
          <a:p>
            <a:r>
              <a:rPr lang="en-US" sz="1800" noProof="0" dirty="0">
                <a:latin typeface="Arial Rounded MT Bold" pitchFamily="34" charset="0"/>
              </a:rPr>
              <a:t>Most stellar systems seem to cool down faster than expected. </a:t>
            </a:r>
          </a:p>
          <a:p>
            <a:r>
              <a:rPr lang="en-US" sz="1800" dirty="0"/>
              <a:t>Presence of axions/ALPs offer a good joint explanation </a:t>
            </a:r>
            <a:r>
              <a:rPr lang="en-US" sz="1400" dirty="0"/>
              <a:t>(M. Giannotti et al. JCAP 1710 (2017) 010, arXiv:1708.02111)</a:t>
            </a:r>
            <a:endParaRPr lang="en-US" sz="1800" dirty="0"/>
          </a:p>
          <a:p>
            <a:endParaRPr lang="en-US" sz="1800" noProof="0" dirty="0">
              <a:latin typeface="Arial Rounded MT Bold" pitchFamily="34" charset="0"/>
            </a:endParaRPr>
          </a:p>
          <a:p>
            <a:endParaRPr lang="en-US" sz="1800" noProof="0" dirty="0">
              <a:latin typeface="Arial Rounded MT Bold" pitchFamily="34" charset="0"/>
            </a:endParaRPr>
          </a:p>
          <a:p>
            <a:endParaRPr lang="en-US" sz="2800" noProof="0" dirty="0">
              <a:latin typeface="Arial Rounded MT Bold" pitchFamily="34" charset="0"/>
            </a:endParaRPr>
          </a:p>
        </p:txBody>
      </p:sp>
      <p:pic>
        <p:nvPicPr>
          <p:cNvPr id="17" name="Picture 4" descr="http://upload.wikimedia.org/wikipedia/commons/f/f3/Sirius_A_and_B_Hubble_photo.jpg"/>
          <p:cNvPicPr>
            <a:picLocks noChangeAspect="1" noChangeArrowheads="1"/>
          </p:cNvPicPr>
          <p:nvPr/>
        </p:nvPicPr>
        <p:blipFill>
          <a:blip r:embed="rId3" cstate="print"/>
          <a:srcRect r="6418"/>
          <a:stretch>
            <a:fillRect/>
          </a:stretch>
        </p:blipFill>
        <p:spPr bwMode="auto">
          <a:xfrm>
            <a:off x="9984432" y="2924944"/>
            <a:ext cx="1368152" cy="1596698"/>
          </a:xfrm>
          <a:prstGeom prst="rect">
            <a:avLst/>
          </a:prstGeom>
          <a:noFill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l="10663" r="16503" b="5867"/>
          <a:stretch>
            <a:fillRect/>
          </a:stretch>
        </p:blipFill>
        <p:spPr bwMode="auto">
          <a:xfrm>
            <a:off x="9984432" y="4509120"/>
            <a:ext cx="1368152" cy="160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9 Rectángulo"/>
          <p:cNvSpPr/>
          <p:nvPr/>
        </p:nvSpPr>
        <p:spPr>
          <a:xfrm>
            <a:off x="10154472" y="2996952"/>
            <a:ext cx="1089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>
                <a:solidFill>
                  <a:srgbClr val="FFFF00"/>
                </a:solidFill>
                <a:latin typeface="Arial Rounded MT Bold" pitchFamily="34" charset="0"/>
              </a:rPr>
              <a:t>White dwarfs</a:t>
            </a:r>
            <a:endParaRPr lang="es-ES" sz="1200">
              <a:solidFill>
                <a:srgbClr val="FFFF00"/>
              </a:solidFill>
            </a:endParaRPr>
          </a:p>
        </p:txBody>
      </p:sp>
      <p:sp>
        <p:nvSpPr>
          <p:cNvPr id="20" name="10 Rectángulo"/>
          <p:cNvSpPr/>
          <p:nvPr/>
        </p:nvSpPr>
        <p:spPr>
          <a:xfrm>
            <a:off x="10085549" y="4497669"/>
            <a:ext cx="1267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>
                <a:solidFill>
                  <a:srgbClr val="FFFF00"/>
                </a:solidFill>
                <a:latin typeface="Arial Rounded MT Bold" pitchFamily="34" charset="0"/>
              </a:rPr>
              <a:t>Neutron star</a:t>
            </a:r>
          </a:p>
          <a:p>
            <a:pPr algn="ctr"/>
            <a:r>
              <a:rPr lang="en-US" sz="1200" b="0">
                <a:solidFill>
                  <a:srgbClr val="FFFF00"/>
                </a:solidFill>
                <a:latin typeface="Arial Rounded MT Bold" pitchFamily="34" charset="0"/>
              </a:rPr>
              <a:t>CAS A</a:t>
            </a:r>
            <a:endParaRPr lang="es-ES" sz="1200">
              <a:solidFill>
                <a:srgbClr val="FFFF00"/>
              </a:solidFill>
            </a:endParaRPr>
          </a:p>
        </p:txBody>
      </p:sp>
      <p:pic>
        <p:nvPicPr>
          <p:cNvPr id="21" name="Picture 9" descr="http://www.buzzle.com/images/astronomy/stars/red-giant.jpg"/>
          <p:cNvPicPr>
            <a:picLocks noChangeAspect="1" noChangeArrowheads="1"/>
          </p:cNvPicPr>
          <p:nvPr/>
        </p:nvPicPr>
        <p:blipFill>
          <a:blip r:embed="rId5" cstate="print"/>
          <a:srcRect l="12393" t="11397" r="24116" b="8825"/>
          <a:stretch>
            <a:fillRect/>
          </a:stretch>
        </p:blipFill>
        <p:spPr bwMode="auto">
          <a:xfrm>
            <a:off x="9984432" y="1394611"/>
            <a:ext cx="1368152" cy="1602341"/>
          </a:xfrm>
          <a:prstGeom prst="rect">
            <a:avLst/>
          </a:prstGeom>
          <a:noFill/>
        </p:spPr>
      </p:pic>
      <p:sp>
        <p:nvSpPr>
          <p:cNvPr id="22" name="12 Rectángulo"/>
          <p:cNvSpPr/>
          <p:nvPr/>
        </p:nvSpPr>
        <p:spPr>
          <a:xfrm>
            <a:off x="10147309" y="1394611"/>
            <a:ext cx="1017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>
                <a:solidFill>
                  <a:srgbClr val="FFFF00"/>
                </a:solidFill>
                <a:latin typeface="Arial Rounded MT Bold" pitchFamily="34" charset="0"/>
              </a:rPr>
              <a:t>Red Giants</a:t>
            </a:r>
            <a:endParaRPr lang="es-ES" sz="1400">
              <a:solidFill>
                <a:srgbClr val="FFFF00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9830055-A3CC-9F42-B607-0114935C4EC0}"/>
              </a:ext>
            </a:extLst>
          </p:cNvPr>
          <p:cNvGrpSpPr/>
          <p:nvPr/>
        </p:nvGrpSpPr>
        <p:grpSpPr>
          <a:xfrm>
            <a:off x="911424" y="2701728"/>
            <a:ext cx="8064896" cy="3535584"/>
            <a:chOff x="911424" y="2701728"/>
            <a:chExt cx="8064896" cy="353558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15616" y="2701728"/>
              <a:ext cx="7260704" cy="353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13 Abrir llave"/>
            <p:cNvSpPr/>
            <p:nvPr/>
          </p:nvSpPr>
          <p:spPr>
            <a:xfrm>
              <a:off x="1487488" y="3877642"/>
              <a:ext cx="216024" cy="115212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14 Abrir llave"/>
            <p:cNvSpPr/>
            <p:nvPr/>
          </p:nvSpPr>
          <p:spPr>
            <a:xfrm>
              <a:off x="1487488" y="3085554"/>
              <a:ext cx="216024" cy="50405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15 Rectángulo"/>
            <p:cNvSpPr/>
            <p:nvPr/>
          </p:nvSpPr>
          <p:spPr>
            <a:xfrm>
              <a:off x="911424" y="3157562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i="1"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s-ES" i="1" baseline="-2500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s-ES" i="1" baseline="-25000">
                  <a:latin typeface="Symbol" pitchFamily="18" charset="2"/>
                  <a:cs typeface="Times New Roman" pitchFamily="18" charset="0"/>
                </a:rPr>
                <a:t>g</a:t>
              </a:r>
            </a:p>
          </p:txBody>
        </p:sp>
        <p:sp>
          <p:nvSpPr>
            <p:cNvPr id="30" name="16 Rectángulo"/>
            <p:cNvSpPr/>
            <p:nvPr/>
          </p:nvSpPr>
          <p:spPr>
            <a:xfrm>
              <a:off x="911424" y="4237682"/>
              <a:ext cx="4459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i="1" err="1"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s-ES" i="1" baseline="-25000" err="1">
                  <a:latin typeface="Times New Roman" pitchFamily="18" charset="0"/>
                  <a:cs typeface="Times New Roman" pitchFamily="18" charset="0"/>
                </a:rPr>
                <a:t>ae</a:t>
              </a:r>
              <a:endParaRPr lang="es-ES" i="1" baseline="-25000">
                <a:latin typeface="Symbol" pitchFamily="18" charset="2"/>
                <a:cs typeface="Times New Roman" pitchFamily="18" charset="0"/>
              </a:endParaRPr>
            </a:p>
          </p:txBody>
        </p:sp>
      </p:grp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595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latin typeface="Arial Rounded MT Bold" pitchFamily="34" charset="0"/>
              </a:rPr>
              <a:t>Astrophysical hints for axions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931244"/>
            <a:ext cx="5457971" cy="41993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810236"/>
            <a:ext cx="4824536" cy="4355068"/>
          </a:xfrm>
          <a:prstGeom prst="rect">
            <a:avLst/>
          </a:prstGeom>
        </p:spPr>
      </p:pic>
      <p:sp>
        <p:nvSpPr>
          <p:cNvPr id="17" name="15 Rectángulo"/>
          <p:cNvSpPr/>
          <p:nvPr/>
        </p:nvSpPr>
        <p:spPr>
          <a:xfrm>
            <a:off x="2999656" y="1417638"/>
            <a:ext cx="58221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800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sz="2800" i="1" baseline="-250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sz="2800" i="1" baseline="-25000">
                <a:latin typeface="Symbol" pitchFamily="18" charset="2"/>
                <a:cs typeface="Times New Roman" pitchFamily="18" charset="0"/>
              </a:rPr>
              <a:t>g</a:t>
            </a:r>
          </a:p>
        </p:txBody>
      </p:sp>
      <p:sp>
        <p:nvSpPr>
          <p:cNvPr id="18" name="16 Rectángulo"/>
          <p:cNvSpPr/>
          <p:nvPr/>
        </p:nvSpPr>
        <p:spPr>
          <a:xfrm>
            <a:off x="8676553" y="1417600"/>
            <a:ext cx="59022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800" i="1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sz="2800" i="1" baseline="-25000" err="1">
                <a:latin typeface="Times New Roman" pitchFamily="18" charset="0"/>
                <a:cs typeface="Times New Roman" pitchFamily="18" charset="0"/>
              </a:rPr>
              <a:t>ae</a:t>
            </a:r>
            <a:endParaRPr lang="es-ES" sz="2800" i="1" baseline="-25000">
              <a:latin typeface="Symbol" pitchFamily="18" charset="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3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FD952-C68C-8646-B3C7-32F53890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IAXO &amp; stellar cooling hints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D012A-2168-2149-B4F0-B4F81CE07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IAXO can detect “ABC” solar axions (i.e. non-hadronic,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/>
              <a:t>mediated)</a:t>
            </a:r>
          </a:p>
          <a:p>
            <a:r>
              <a:rPr lang="en-US" sz="2000" dirty="0"/>
              <a:t>Boost in sensitivity for models featuring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/>
              <a:t>coupling.</a:t>
            </a:r>
          </a:p>
          <a:p>
            <a:r>
              <a:rPr lang="en-US" sz="2000" dirty="0"/>
              <a:t>Will probe QCD axion models invoked to solve all stellar cooling anomalies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3D061-BB85-7044-A986-F69D2594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83A6B9-A134-414F-A94D-FBA261A5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Igor G. Irastorza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06AF1C-3360-1648-AC4F-CF52405A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CD9FDE-D8AA-BE43-B97B-4D4DC981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3035879"/>
            <a:ext cx="6915091" cy="319773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10E25F-1493-5043-BBD7-D80E7AD4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3035879"/>
            <a:ext cx="3221393" cy="337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464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340767"/>
            <a:ext cx="9425627" cy="475252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latin typeface="Arial Rounded MT Bold" pitchFamily="34" charset="0"/>
              </a:rPr>
              <a:t>Axion detection strategies</a:t>
            </a:r>
            <a:endParaRPr lang="en-US" sz="4000" noProof="0" dirty="0"/>
          </a:p>
        </p:txBody>
      </p:sp>
      <p:pic>
        <p:nvPicPr>
          <p:cNvPr id="22" name="Picture 6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71359">
            <a:off x="2516138" y="2564264"/>
            <a:ext cx="3880748" cy="824531"/>
          </a:xfrm>
          <a:prstGeom prst="rect">
            <a:avLst/>
          </a:prstGeom>
          <a:noFill/>
        </p:spPr>
      </p:pic>
      <p:sp>
        <p:nvSpPr>
          <p:cNvPr id="23" name="Rectángulo 22"/>
          <p:cNvSpPr/>
          <p:nvPr/>
        </p:nvSpPr>
        <p:spPr>
          <a:xfrm>
            <a:off x="119336" y="494308"/>
            <a:ext cx="3128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Most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detection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strategies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rely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on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the axion-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photon</a:t>
            </a:r>
            <a:r>
              <a:rPr lang="es-ES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conversion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751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Polarization experiments</a:t>
            </a:r>
            <a:endParaRPr lang="en-US" sz="2400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5400" y="1340769"/>
            <a:ext cx="7632848" cy="1922959"/>
          </a:xfrm>
        </p:spPr>
        <p:txBody>
          <a:bodyPr/>
          <a:lstStyle/>
          <a:p>
            <a:pPr>
              <a:buNone/>
            </a:pPr>
            <a:r>
              <a:rPr lang="en-US" sz="2000" noProof="0" dirty="0">
                <a:solidFill>
                  <a:srgbClr val="C00000"/>
                </a:solidFill>
                <a:latin typeface="Arial Rounded MT Bold" pitchFamily="34" charset="0"/>
              </a:rPr>
              <a:t>PVLAS</a:t>
            </a:r>
            <a:r>
              <a:rPr lang="en-US" sz="2000" noProof="0" dirty="0">
                <a:latin typeface="Arial Rounded MT Bold" pitchFamily="34" charset="0"/>
              </a:rPr>
              <a:t> experiment: study QED vacuum </a:t>
            </a:r>
            <a:r>
              <a:rPr lang="en-US" sz="2000" noProof="0" dirty="0" err="1">
                <a:latin typeface="Arial Rounded MT Bold" pitchFamily="34" charset="0"/>
              </a:rPr>
              <a:t>birrefringence</a:t>
            </a:r>
            <a:r>
              <a:rPr lang="en-US" sz="2000" noProof="0" dirty="0">
                <a:latin typeface="Arial Rounded MT Bold" pitchFamily="34" charset="0"/>
              </a:rPr>
              <a:t> (standard effect), but also </a:t>
            </a:r>
            <a:r>
              <a:rPr lang="en-US" sz="2000" noProof="0" dirty="0" err="1">
                <a:latin typeface="Arial Rounded MT Bold" pitchFamily="34" charset="0"/>
              </a:rPr>
              <a:t>sensitivty</a:t>
            </a:r>
            <a:r>
              <a:rPr lang="en-US" sz="2000" noProof="0" dirty="0">
                <a:latin typeface="Arial Rounded MT Bold" pitchFamily="34" charset="0"/>
              </a:rPr>
              <a:t> to ALPs:</a:t>
            </a:r>
          </a:p>
          <a:p>
            <a:pPr>
              <a:buNone/>
            </a:pPr>
            <a:endParaRPr lang="en-US" sz="2000" noProof="0" dirty="0">
              <a:latin typeface="Arial Rounded MT Bold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20888"/>
            <a:ext cx="5092060" cy="36898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1237826"/>
            <a:ext cx="3490445" cy="51185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7408" y="3075925"/>
            <a:ext cx="2280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Dichroism</a:t>
            </a:r>
            <a:r>
              <a:rPr lang="es-ES">
                <a:latin typeface="Arial Rounded MT Bold" pitchFamily="34" charset="0"/>
              </a:rPr>
              <a:t>:</a:t>
            </a:r>
          </a:p>
          <a:p>
            <a:pPr algn="ctr">
              <a:buNone/>
            </a:pPr>
            <a:r>
              <a:rPr lang="es-ES" err="1">
                <a:latin typeface="Arial Rounded MT Bold" pitchFamily="34" charset="0"/>
              </a:rPr>
              <a:t>Production</a:t>
            </a:r>
            <a:r>
              <a:rPr lang="es-ES">
                <a:latin typeface="Arial Rounded MT Bold" pitchFamily="34" charset="0"/>
              </a:rPr>
              <a:t> of real </a:t>
            </a:r>
            <a:r>
              <a:rPr lang="es-ES" err="1">
                <a:latin typeface="Arial Rounded MT Bold" pitchFamily="34" charset="0"/>
              </a:rPr>
              <a:t>particles</a:t>
            </a:r>
            <a:endParaRPr lang="es-ES">
              <a:latin typeface="Arial Rounded MT Bold" pitchFamily="34" charset="0"/>
            </a:endParaRPr>
          </a:p>
          <a:p>
            <a:pPr algn="ctr">
              <a:buNone/>
            </a:pPr>
            <a:endParaRPr lang="es-ES">
              <a:latin typeface="Arial Rounded MT Bold" pitchFamily="34" charset="0"/>
            </a:endParaRPr>
          </a:p>
          <a:p>
            <a:pPr algn="ctr">
              <a:buNone/>
            </a:pPr>
            <a:endParaRPr lang="es-ES">
              <a:latin typeface="Arial Rounded MT Bold" pitchFamily="34" charset="0"/>
            </a:endParaRPr>
          </a:p>
          <a:p>
            <a:pPr algn="ctr">
              <a:buNone/>
            </a:pPr>
            <a:r>
              <a:rPr lang="es-ES" err="1">
                <a:solidFill>
                  <a:srgbClr val="C00000"/>
                </a:solidFill>
                <a:latin typeface="Arial Rounded MT Bold" pitchFamily="34" charset="0"/>
              </a:rPr>
              <a:t>Ellipticity</a:t>
            </a:r>
            <a:r>
              <a:rPr lang="es-ES">
                <a:latin typeface="Arial Rounded MT Bold" pitchFamily="34" charset="0"/>
              </a:rPr>
              <a:t>: </a:t>
            </a:r>
          </a:p>
          <a:p>
            <a:pPr algn="ctr">
              <a:buNone/>
            </a:pPr>
            <a:r>
              <a:rPr lang="es-ES" err="1">
                <a:latin typeface="Arial Rounded MT Bold" pitchFamily="34" charset="0"/>
              </a:rPr>
              <a:t>Production</a:t>
            </a:r>
            <a:r>
              <a:rPr lang="es-ES">
                <a:latin typeface="Arial Rounded MT Bold" pitchFamily="34" charset="0"/>
              </a:rPr>
              <a:t> of </a:t>
            </a:r>
            <a:r>
              <a:rPr lang="es-ES" err="1">
                <a:latin typeface="Arial Rounded MT Bold" pitchFamily="34" charset="0"/>
              </a:rPr>
              <a:t>massive</a:t>
            </a:r>
            <a:r>
              <a:rPr lang="es-ES">
                <a:latin typeface="Arial Rounded MT Bold" pitchFamily="34" charset="0"/>
              </a:rPr>
              <a:t> virtual </a:t>
            </a:r>
            <a:r>
              <a:rPr lang="es-ES" err="1">
                <a:latin typeface="Arial Rounded MT Bold" pitchFamily="34" charset="0"/>
              </a:rPr>
              <a:t>particles</a:t>
            </a:r>
            <a:endParaRPr lang="es-ES">
              <a:latin typeface="Arial Rounded MT Bold" pitchFamily="34" charset="0"/>
            </a:endParaRP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885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400AB61-AD95-AE4C-9A7E-AEE426ED9170}"/>
              </a:ext>
            </a:extLst>
          </p:cNvPr>
          <p:cNvGrpSpPr/>
          <p:nvPr/>
        </p:nvGrpSpPr>
        <p:grpSpPr>
          <a:xfrm>
            <a:off x="4511824" y="533182"/>
            <a:ext cx="7272807" cy="5572851"/>
            <a:chOff x="4511824" y="548680"/>
            <a:chExt cx="7272807" cy="557285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1824" y="548680"/>
              <a:ext cx="7272807" cy="5572851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D59C996-75D4-F341-8983-BB66B7B11390}"/>
                </a:ext>
              </a:extLst>
            </p:cNvPr>
            <p:cNvSpPr/>
            <p:nvPr/>
          </p:nvSpPr>
          <p:spPr>
            <a:xfrm>
              <a:off x="9401175" y="1094379"/>
              <a:ext cx="1625600" cy="8989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6233D5B6-69C8-8649-B9A3-37E3B573FC20}"/>
                </a:ext>
              </a:extLst>
            </p:cNvPr>
            <p:cNvSpPr/>
            <p:nvPr/>
          </p:nvSpPr>
          <p:spPr>
            <a:xfrm>
              <a:off x="8478929" y="1094379"/>
              <a:ext cx="1519146" cy="8989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</p:grp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479376" y="1484785"/>
            <a:ext cx="4536504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Summary of current status and future prospects…</a:t>
            </a:r>
          </a:p>
          <a:p>
            <a:endParaRPr lang="en-US" sz="2000" dirty="0">
              <a:latin typeface="Arial Rounded MT Bold" pitchFamily="34" charset="0"/>
            </a:endParaRPr>
          </a:p>
          <a:p>
            <a:r>
              <a:rPr lang="en-US" sz="2000" noProof="0" dirty="0">
                <a:latin typeface="Arial Rounded MT Bold" pitchFamily="34" charset="0"/>
              </a:rPr>
              <a:t>A diverse experimental landscape has emerged with potential to cover a substantial fraction of parameter space</a:t>
            </a:r>
          </a:p>
          <a:p>
            <a:endParaRPr lang="en-US" sz="2000" dirty="0">
              <a:latin typeface="Arial Rounded MT Bold" pitchFamily="34" charset="0"/>
            </a:endParaRPr>
          </a:p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Caution</a:t>
            </a:r>
            <a:r>
              <a:rPr lang="en-US" sz="2000" noProof="0" dirty="0">
                <a:latin typeface="Arial Rounded MT Bold" pitchFamily="34" charset="0"/>
              </a:rPr>
              <a:t>: many of these prospects still rely on a prior </a:t>
            </a:r>
            <a:r>
              <a:rPr lang="en-US" sz="2000" noProof="0" dirty="0" err="1">
                <a:latin typeface="Arial Rounded MT Bold" pitchFamily="34" charset="0"/>
              </a:rPr>
              <a:t>succesful</a:t>
            </a:r>
            <a:r>
              <a:rPr lang="en-US" sz="2000" noProof="0" dirty="0">
                <a:latin typeface="Arial Rounded MT Bold" pitchFamily="34" charset="0"/>
              </a:rPr>
              <a:t> R&amp;D phase</a:t>
            </a:r>
          </a:p>
          <a:p>
            <a:r>
              <a:rPr lang="en-US" sz="2000" noProof="0" dirty="0">
                <a:solidFill>
                  <a:srgbClr val="FF0000"/>
                </a:solidFill>
                <a:latin typeface="Arial Rounded MT Bold" pitchFamily="34" charset="0"/>
              </a:rPr>
              <a:t>Caution</a:t>
            </a:r>
            <a:r>
              <a:rPr lang="en-US" sz="2000" noProof="0" dirty="0">
                <a:latin typeface="Arial Rounded MT Bold" pitchFamily="34" charset="0"/>
              </a:rPr>
              <a:t>: Green areas rely on axion as DM hypothesis…</a:t>
            </a: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7" name="12 Rectángulo">
            <a:extLst>
              <a:ext uri="{FF2B5EF4-FFF2-40B4-BE49-F238E27FC236}">
                <a16:creationId xmlns:a16="http://schemas.microsoft.com/office/drawing/2014/main" id="{A1534FC6-37A8-DC4D-B205-15F83329370B}"/>
              </a:ext>
            </a:extLst>
          </p:cNvPr>
          <p:cNvSpPr/>
          <p:nvPr/>
        </p:nvSpPr>
        <p:spPr>
          <a:xfrm>
            <a:off x="8757437" y="5977331"/>
            <a:ext cx="235720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 dirty="0" err="1">
                <a:latin typeface="Arial Rounded MT Bold" panose="020F0704030504030204" pitchFamily="34" charset="77"/>
              </a:rPr>
              <a:t>From</a:t>
            </a:r>
            <a:r>
              <a:rPr lang="es-ES" sz="1100" b="0" dirty="0">
                <a:latin typeface="Arial Rounded MT Bold" panose="020F0704030504030204" pitchFamily="34" charset="77"/>
              </a:rPr>
              <a:t> </a:t>
            </a:r>
            <a:r>
              <a:rPr lang="es-ES" sz="1100" dirty="0">
                <a:latin typeface="Arial Rounded MT Bold" panose="020F0704030504030204" pitchFamily="34" charset="77"/>
              </a:rPr>
              <a:t> arXiv:1801.08127 </a:t>
            </a:r>
            <a:endParaRPr lang="es-ES" sz="1100" b="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420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6280" y="0"/>
            <a:ext cx="3096344" cy="3096344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78622" y="3097438"/>
            <a:ext cx="4602163" cy="2563811"/>
            <a:chOff x="754" y="2102"/>
            <a:chExt cx="2899" cy="1615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007" y="3020"/>
              <a:ext cx="1175" cy="647"/>
              <a:chOff x="1007" y="3020"/>
              <a:chExt cx="1175" cy="647"/>
            </a:xfrm>
          </p:grpSpPr>
          <p:sp>
            <p:nvSpPr>
              <p:cNvPr id="1056" name="Rectangle 16"/>
              <p:cNvSpPr>
                <a:spLocks noChangeArrowheads="1"/>
              </p:cNvSpPr>
              <p:nvPr/>
            </p:nvSpPr>
            <p:spPr bwMode="auto">
              <a:xfrm rot="124485">
                <a:off x="1805" y="302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8" name="Rectangle 18"/>
              <p:cNvSpPr>
                <a:spLocks noChangeArrowheads="1"/>
              </p:cNvSpPr>
              <p:nvPr/>
            </p:nvSpPr>
            <p:spPr bwMode="auto">
              <a:xfrm rot="124485">
                <a:off x="1112" y="3571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7" name="Freeform 17"/>
              <p:cNvSpPr>
                <a:spLocks noChangeAspect="1"/>
              </p:cNvSpPr>
              <p:nvPr/>
            </p:nvSpPr>
            <p:spPr bwMode="auto">
              <a:xfrm rot="-2161139">
                <a:off x="1007" y="3215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754" y="2102"/>
              <a:ext cx="2899" cy="1615"/>
              <a:chOff x="754" y="2102"/>
              <a:chExt cx="2899" cy="1615"/>
            </a:xfrm>
          </p:grpSpPr>
          <p:sp>
            <p:nvSpPr>
              <p:cNvPr id="1050" name="Freeform 24"/>
              <p:cNvSpPr>
                <a:spLocks noChangeAspect="1"/>
              </p:cNvSpPr>
              <p:nvPr/>
            </p:nvSpPr>
            <p:spPr bwMode="auto">
              <a:xfrm rot="19438861">
                <a:off x="1721" y="2700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1441" y="2102"/>
                <a:ext cx="2212" cy="599"/>
                <a:chOff x="1441" y="2102"/>
                <a:chExt cx="2212" cy="599"/>
              </a:xfrm>
            </p:grpSpPr>
            <p:sp>
              <p:nvSpPr>
                <p:cNvPr id="1055" name="Text Box 22"/>
                <p:cNvSpPr txBox="1">
                  <a:spLocks noChangeArrowheads="1"/>
                </p:cNvSpPr>
                <p:nvPr/>
              </p:nvSpPr>
              <p:spPr bwMode="auto">
                <a:xfrm rot="19463872">
                  <a:off x="1441" y="2102"/>
                  <a:ext cx="1950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0">
                      <a:latin typeface="Arial Rounded MT Bold" pitchFamily="34" charset="0"/>
                    </a:rPr>
                    <a:t>Transverse magnetic field (B)</a:t>
                  </a:r>
                </a:p>
              </p:txBody>
            </p:sp>
            <p:sp>
              <p:nvSpPr>
                <p:cNvPr id="1054" name="Rectangle 21"/>
                <p:cNvSpPr>
                  <a:spLocks noChangeArrowheads="1"/>
                </p:cNvSpPr>
                <p:nvPr/>
              </p:nvSpPr>
              <p:spPr bwMode="auto">
                <a:xfrm rot="19439546">
                  <a:off x="1637" y="2221"/>
                  <a:ext cx="2016" cy="48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857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s-ES" sz="2400">
                      <a:solidFill>
                        <a:schemeClr val="accent6">
                          <a:lumMod val="75000"/>
                        </a:schemeClr>
                      </a:solidFill>
                      <a:latin typeface="Arial Rounded MT Bold" pitchFamily="34" charset="0"/>
                    </a:rPr>
                    <a:t>Buffer gas</a:t>
                  </a:r>
                  <a:endParaRPr lang="es-ES" sz="3200" baseline="-25000">
                    <a:solidFill>
                      <a:schemeClr val="accent6">
                        <a:lumMod val="75000"/>
                      </a:schemeClr>
                    </a:solidFill>
                    <a:latin typeface="Symbol" pitchFamily="18" charset="2"/>
                  </a:endParaRPr>
                </a:p>
              </p:txBody>
            </p:sp>
          </p:grpSp>
          <p:sp>
            <p:nvSpPr>
              <p:cNvPr id="1051" name="Text Box 25"/>
              <p:cNvSpPr txBox="1">
                <a:spLocks noChangeArrowheads="1"/>
              </p:cNvSpPr>
              <p:nvPr/>
            </p:nvSpPr>
            <p:spPr bwMode="auto">
              <a:xfrm rot="19513217">
                <a:off x="1255" y="2985"/>
                <a:ext cx="46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Arial Rounded MT Bold" pitchFamily="34" charset="0"/>
                  </a:rPr>
                  <a:t>X ray</a:t>
                </a:r>
              </a:p>
            </p:txBody>
          </p:sp>
          <p:sp>
            <p:nvSpPr>
              <p:cNvPr id="1052" name="Rectangle 26"/>
              <p:cNvSpPr>
                <a:spLocks noChangeArrowheads="1"/>
              </p:cNvSpPr>
              <p:nvPr/>
            </p:nvSpPr>
            <p:spPr bwMode="auto">
              <a:xfrm rot="19423512">
                <a:off x="991" y="3285"/>
                <a:ext cx="456" cy="432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3" name="Text Box 27"/>
              <p:cNvSpPr txBox="1">
                <a:spLocks noChangeArrowheads="1"/>
              </p:cNvSpPr>
              <p:nvPr/>
            </p:nvSpPr>
            <p:spPr bwMode="auto">
              <a:xfrm rot="19338554">
                <a:off x="754" y="3052"/>
                <a:ext cx="51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latin typeface="Arial Rounded MT Bold" pitchFamily="34" charset="0"/>
                  </a:rPr>
                  <a:t>X ray</a:t>
                </a:r>
              </a:p>
              <a:p>
                <a:pPr algn="ctr"/>
                <a:r>
                  <a:rPr lang="en-US" sz="1200">
                    <a:latin typeface="Arial Rounded MT Bold" pitchFamily="34" charset="0"/>
                  </a:rPr>
                  <a:t>detector</a:t>
                </a:r>
              </a:p>
            </p:txBody>
          </p:sp>
        </p:grpSp>
      </p:grpSp>
      <p:sp>
        <p:nvSpPr>
          <p:cNvPr id="285726" name="Line 30"/>
          <p:cNvSpPr>
            <a:spLocks noChangeShapeType="1"/>
          </p:cNvSpPr>
          <p:nvPr/>
        </p:nvSpPr>
        <p:spPr bwMode="auto">
          <a:xfrm flipV="1">
            <a:off x="6132512" y="3140968"/>
            <a:ext cx="243840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85727" name="Rectangle 31"/>
          <p:cNvSpPr>
            <a:spLocks noChangeArrowheads="1"/>
          </p:cNvSpPr>
          <p:nvPr/>
        </p:nvSpPr>
        <p:spPr bwMode="auto">
          <a:xfrm rot="-2049352">
            <a:off x="7351712" y="3979169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9900"/>
                </a:solidFill>
                <a:latin typeface="Trebuchet MS" pitchFamily="34" charset="0"/>
              </a:rPr>
              <a:t>L</a:t>
            </a:r>
          </a:p>
        </p:txBody>
      </p:sp>
      <p:sp>
        <p:nvSpPr>
          <p:cNvPr id="1045" name="Rectangle 37"/>
          <p:cNvSpPr>
            <a:spLocks noChangeArrowheads="1"/>
          </p:cNvSpPr>
          <p:nvPr/>
        </p:nvSpPr>
        <p:spPr bwMode="auto">
          <a:xfrm>
            <a:off x="1981200" y="274638"/>
            <a:ext cx="7427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b="0">
                <a:solidFill>
                  <a:schemeClr val="tx2"/>
                </a:solidFill>
                <a:latin typeface="Arial Rounded MT Bold" pitchFamily="34" charset="0"/>
              </a:rPr>
              <a:t>Buffer gas for higher masses</a:t>
            </a:r>
          </a:p>
        </p:txBody>
      </p:sp>
      <p:grpSp>
        <p:nvGrpSpPr>
          <p:cNvPr id="6" name="84 Grupo"/>
          <p:cNvGrpSpPr/>
          <p:nvPr/>
        </p:nvGrpSpPr>
        <p:grpSpPr>
          <a:xfrm>
            <a:off x="6852592" y="1340768"/>
            <a:ext cx="3312368" cy="4176464"/>
            <a:chOff x="4283968" y="1340768"/>
            <a:chExt cx="3312368" cy="4176464"/>
          </a:xfrm>
        </p:grpSpPr>
        <p:grpSp>
          <p:nvGrpSpPr>
            <p:cNvPr id="7" name="61 Grupo"/>
            <p:cNvGrpSpPr/>
            <p:nvPr/>
          </p:nvGrpSpPr>
          <p:grpSpPr>
            <a:xfrm>
              <a:off x="4427984" y="1556792"/>
              <a:ext cx="3168352" cy="3960440"/>
              <a:chOff x="4572000" y="1484784"/>
              <a:chExt cx="3168352" cy="3960440"/>
            </a:xfrm>
          </p:grpSpPr>
          <p:cxnSp>
            <p:nvCxnSpPr>
              <p:cNvPr id="63" name="62 Conector recto de flecha"/>
              <p:cNvCxnSpPr/>
              <p:nvPr/>
            </p:nvCxnSpPr>
            <p:spPr>
              <a:xfrm flipH="1">
                <a:off x="5278475" y="1628800"/>
                <a:ext cx="2173845" cy="25922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 de flecha"/>
              <p:cNvCxnSpPr/>
              <p:nvPr/>
            </p:nvCxnSpPr>
            <p:spPr>
              <a:xfrm flipH="1">
                <a:off x="5064719" y="1628800"/>
                <a:ext cx="2531618" cy="237626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 de flecha"/>
              <p:cNvCxnSpPr/>
              <p:nvPr/>
            </p:nvCxnSpPr>
            <p:spPr>
              <a:xfrm flipH="1">
                <a:off x="4932041" y="1628800"/>
                <a:ext cx="2664295" cy="201622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 flipH="1">
                <a:off x="4860032" y="1653912"/>
                <a:ext cx="2599090" cy="17750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 de flecha"/>
              <p:cNvCxnSpPr/>
              <p:nvPr/>
            </p:nvCxnSpPr>
            <p:spPr>
              <a:xfrm flipH="1">
                <a:off x="4639473" y="1628800"/>
                <a:ext cx="2812847" cy="16561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 de flecha"/>
              <p:cNvCxnSpPr/>
              <p:nvPr/>
            </p:nvCxnSpPr>
            <p:spPr>
              <a:xfrm flipH="1">
                <a:off x="4678879" y="1556792"/>
                <a:ext cx="2773441" cy="1460079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H="1">
                <a:off x="4572000" y="1484784"/>
                <a:ext cx="2808312" cy="132316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 de flecha"/>
              <p:cNvCxnSpPr/>
              <p:nvPr/>
            </p:nvCxnSpPr>
            <p:spPr>
              <a:xfrm flipH="1">
                <a:off x="5436096" y="1628800"/>
                <a:ext cx="2160240" cy="280831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 de flecha"/>
              <p:cNvCxnSpPr/>
              <p:nvPr/>
            </p:nvCxnSpPr>
            <p:spPr>
              <a:xfrm flipH="1">
                <a:off x="5580112" y="1700808"/>
                <a:ext cx="1944216" cy="295232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 de flecha"/>
              <p:cNvCxnSpPr/>
              <p:nvPr/>
            </p:nvCxnSpPr>
            <p:spPr>
              <a:xfrm flipH="1">
                <a:off x="6012160" y="1772816"/>
                <a:ext cx="1512168" cy="316835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H="1">
                <a:off x="6372200" y="1700808"/>
                <a:ext cx="1296144" cy="34563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 de flecha"/>
              <p:cNvCxnSpPr/>
              <p:nvPr/>
            </p:nvCxnSpPr>
            <p:spPr>
              <a:xfrm flipH="1">
                <a:off x="6804248" y="1700808"/>
                <a:ext cx="864096" cy="360040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 de flecha"/>
              <p:cNvCxnSpPr/>
              <p:nvPr/>
            </p:nvCxnSpPr>
            <p:spPr>
              <a:xfrm flipH="1">
                <a:off x="7380312" y="1700808"/>
                <a:ext cx="360040" cy="3744416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 Box 15"/>
              <p:cNvSpPr txBox="1">
                <a:spLocks noChangeArrowheads="1"/>
              </p:cNvSpPr>
              <p:nvPr/>
            </p:nvSpPr>
            <p:spPr bwMode="auto">
              <a:xfrm rot="19465398">
                <a:off x="5607109" y="2208180"/>
                <a:ext cx="11496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chemeClr val="folHlink"/>
                    </a:solidFill>
                    <a:latin typeface="Arial Rounded MT Bold" pitchFamily="34" charset="0"/>
                  </a:rPr>
                  <a:t>axions</a:t>
                </a:r>
              </a:p>
            </p:txBody>
          </p:sp>
        </p:grpSp>
        <p:cxnSp>
          <p:nvCxnSpPr>
            <p:cNvPr id="77" name="76 Conector recto de flecha"/>
            <p:cNvCxnSpPr/>
            <p:nvPr/>
          </p:nvCxnSpPr>
          <p:spPr>
            <a:xfrm flipH="1">
              <a:off x="4355976" y="1556792"/>
              <a:ext cx="2880320" cy="108012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 de flecha"/>
            <p:cNvCxnSpPr/>
            <p:nvPr/>
          </p:nvCxnSpPr>
          <p:spPr>
            <a:xfrm flipH="1">
              <a:off x="4283968" y="1484784"/>
              <a:ext cx="2952328" cy="86409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4427984" y="1412776"/>
              <a:ext cx="2880320" cy="6030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 de flecha"/>
            <p:cNvCxnSpPr/>
            <p:nvPr/>
          </p:nvCxnSpPr>
          <p:spPr>
            <a:xfrm flipH="1">
              <a:off x="4580384" y="1340768"/>
              <a:ext cx="2727920" cy="36004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CuadroTexto"/>
          <p:cNvSpPr txBox="1"/>
          <p:nvPr/>
        </p:nvSpPr>
        <p:spPr>
          <a:xfrm>
            <a:off x="541485" y="1196752"/>
            <a:ext cx="634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err="1">
                <a:latin typeface="Arial Rounded MT Bold" pitchFamily="34" charset="0"/>
              </a:rPr>
              <a:t>Coherence</a:t>
            </a:r>
            <a:r>
              <a:rPr lang="fr-FR" sz="2000" b="0">
                <a:latin typeface="Arial Rounded MT Bold" pitchFamily="34" charset="0"/>
              </a:rPr>
              <a:t> condition (</a:t>
            </a:r>
            <a:r>
              <a:rPr lang="fr-FR" sz="2000" b="0" err="1">
                <a:latin typeface="Arial Rounded MT Bold" pitchFamily="34" charset="0"/>
              </a:rPr>
              <a:t>qL</a:t>
            </a:r>
            <a:r>
              <a:rPr lang="fr-FR" sz="2000" b="0">
                <a:latin typeface="Arial Rounded MT Bold" pitchFamily="34" charset="0"/>
              </a:rPr>
              <a:t> &lt;&lt; 1) </a:t>
            </a:r>
            <a:r>
              <a:rPr lang="fr-FR" sz="2000" b="0" err="1">
                <a:latin typeface="Arial Rounded MT Bold" pitchFamily="34" charset="0"/>
              </a:rPr>
              <a:t>is</a:t>
            </a:r>
            <a:r>
              <a:rPr lang="fr-FR" sz="2000" b="0">
                <a:latin typeface="Arial Rounded MT Bold" pitchFamily="34" charset="0"/>
              </a:rPr>
              <a:t> </a:t>
            </a:r>
            <a:r>
              <a:rPr lang="fr-FR" sz="2000" b="0" err="1">
                <a:latin typeface="Arial Rounded MT Bold" pitchFamily="34" charset="0"/>
              </a:rPr>
              <a:t>recovered</a:t>
            </a:r>
            <a:r>
              <a:rPr lang="fr-FR" sz="2000" b="0">
                <a:latin typeface="Arial Rounded MT Bold" pitchFamily="34" charset="0"/>
              </a:rPr>
              <a:t> for a </a:t>
            </a:r>
            <a:r>
              <a:rPr lang="fr-FR" sz="2000" b="0" err="1">
                <a:latin typeface="Arial Rounded MT Bold" pitchFamily="34" charset="0"/>
              </a:rPr>
              <a:t>narrow</a:t>
            </a:r>
            <a:r>
              <a:rPr lang="fr-FR" sz="2000" b="0">
                <a:latin typeface="Arial Rounded MT Bold" pitchFamily="34" charset="0"/>
              </a:rPr>
              <a:t> mass range </a:t>
            </a:r>
            <a:r>
              <a:rPr lang="fr-FR" sz="2000" b="0" err="1">
                <a:latin typeface="Arial Rounded MT Bold" pitchFamily="34" charset="0"/>
              </a:rPr>
              <a:t>around</a:t>
            </a:r>
            <a:r>
              <a:rPr lang="fr-FR" sz="2000" b="0">
                <a:latin typeface="Arial Rounded MT Bold" pitchFamily="34" charset="0"/>
              </a:rPr>
              <a:t> m</a:t>
            </a:r>
            <a:r>
              <a:rPr lang="fr-FR" sz="2000" b="0" baseline="-25000">
                <a:latin typeface="Symbol" pitchFamily="18" charset="2"/>
              </a:rPr>
              <a:t>g</a:t>
            </a:r>
          </a:p>
          <a:p>
            <a:endParaRPr lang="es-ES" sz="2000"/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 cstate="print"/>
          <a:srcRect l="31975" t="32672" r="35408" b="24007"/>
          <a:stretch>
            <a:fillRect/>
          </a:stretch>
        </p:blipFill>
        <p:spPr bwMode="auto">
          <a:xfrm>
            <a:off x="4087264" y="2166195"/>
            <a:ext cx="2117020" cy="83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 descr="vac1at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699" y="2046130"/>
            <a:ext cx="3544289" cy="318307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6" cstate="print"/>
          <a:srcRect l="13948" t="32672" r="17383" b="18231"/>
          <a:stretch>
            <a:fillRect/>
          </a:stretch>
        </p:blipFill>
        <p:spPr bwMode="auto">
          <a:xfrm>
            <a:off x="6452592" y="4673180"/>
            <a:ext cx="3519992" cy="74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6348135" y="5399612"/>
            <a:ext cx="35331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  <a:r>
              <a:rPr lang="en-US" sz="1600" b="0" baseline="-2500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  <a:r>
              <a:rPr lang="en-US" sz="1400" b="0">
                <a:solidFill>
                  <a:srgbClr val="FF0000"/>
                </a:solidFill>
                <a:latin typeface="Arial Rounded MT Bold" panose="020F0704030504030204" pitchFamily="34" charset="0"/>
              </a:rPr>
              <a:t>: number of electrons/cm</a:t>
            </a:r>
            <a:r>
              <a:rPr lang="en-US" sz="1400" b="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</a:p>
          <a:p>
            <a:pPr algn="ctr"/>
            <a:r>
              <a:rPr lang="en-US" sz="1400" b="0">
                <a:solidFill>
                  <a:srgbClr val="FF0000"/>
                </a:solidFill>
                <a:latin typeface="Arial Rounded MT Bold" panose="020F0704030504030204" pitchFamily="34" charset="0"/>
              </a:rPr>
              <a:t>   r: gas density (g/cm</a:t>
            </a:r>
            <a:r>
              <a:rPr lang="en-US" sz="1400" b="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1400" b="0">
                <a:solidFill>
                  <a:srgbClr val="FF0000"/>
                </a:solidFill>
                <a:latin typeface="Arial Rounded MT Bold" panose="020F0704030504030204" pitchFamily="34" charset="0"/>
              </a:rPr>
              <a:t>)</a:t>
            </a: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IMFP2024 - </a:t>
            </a:r>
            <a:r>
              <a:rPr lang="en-US" b="0" dirty="0" err="1"/>
              <a:t>Benasque</a:t>
            </a:r>
            <a:endParaRPr lang="es-ES" b="0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/>
              <a:t>Igor G. Irastorza / CAPA / UNIZAR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b="0" smtClean="0"/>
              <a:pPr>
                <a:defRPr/>
              </a:pPr>
              <a:t>59</a:t>
            </a:fld>
            <a:endParaRPr lang="es-ES" b="0"/>
          </a:p>
        </p:txBody>
      </p:sp>
    </p:spTree>
    <p:extLst>
      <p:ext uri="{BB962C8B-B14F-4D97-AF65-F5344CB8AC3E}">
        <p14:creationId xmlns:p14="http://schemas.microsoft.com/office/powerpoint/2010/main" val="23156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6" grpId="0" animBg="1"/>
      <p:bldP spid="28572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7 Rectángulo">
            <a:extLst>
              <a:ext uri="{FF2B5EF4-FFF2-40B4-BE49-F238E27FC236}">
                <a16:creationId xmlns:a16="http://schemas.microsoft.com/office/drawing/2014/main" id="{21A69FB3-6D52-9B4E-979A-6D6C6CF3D9F0}"/>
              </a:ext>
            </a:extLst>
          </p:cNvPr>
          <p:cNvSpPr/>
          <p:nvPr/>
        </p:nvSpPr>
        <p:spPr>
          <a:xfrm>
            <a:off x="6926813" y="1225296"/>
            <a:ext cx="1440160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0">
                <a:latin typeface="Arial Rounded MT Bold" pitchFamily="34" charset="0"/>
              </a:rPr>
              <a:t>… AND decay of topological defects. </a:t>
            </a:r>
          </a:p>
          <a:p>
            <a:r>
              <a:rPr lang="en-US" sz="1200" b="0">
                <a:latin typeface="Arial Rounded MT Bold" pitchFamily="34" charset="0"/>
              </a:rPr>
              <a:t>(TD)</a:t>
            </a:r>
            <a:endParaRPr lang="en-US" sz="1200" b="0" dirty="0">
              <a:latin typeface="Arial Rounded MT Bold" pitchFamily="34" charset="0"/>
            </a:endParaRPr>
          </a:p>
        </p:txBody>
      </p:sp>
      <p:sp>
        <p:nvSpPr>
          <p:cNvPr id="19" name="7 Rectángulo">
            <a:extLst>
              <a:ext uri="{FF2B5EF4-FFF2-40B4-BE49-F238E27FC236}">
                <a16:creationId xmlns:a16="http://schemas.microsoft.com/office/drawing/2014/main" id="{6022B353-8B40-6A41-BC44-2C34EC3D36E5}"/>
              </a:ext>
            </a:extLst>
          </p:cNvPr>
          <p:cNvSpPr/>
          <p:nvPr/>
        </p:nvSpPr>
        <p:spPr>
          <a:xfrm>
            <a:off x="408340" y="1044945"/>
            <a:ext cx="144016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0">
                <a:latin typeface="Arial Rounded MT Bold" pitchFamily="34" charset="0"/>
              </a:rPr>
              <a:t>Axion realignment… </a:t>
            </a:r>
          </a:p>
          <a:p>
            <a:r>
              <a:rPr lang="en-US" sz="1200" b="0">
                <a:latin typeface="Arial Rounded MT Bold" pitchFamily="34" charset="0"/>
              </a:rPr>
              <a:t>(AR)</a:t>
            </a:r>
            <a:endParaRPr lang="en-US" sz="1200" b="0" dirty="0">
              <a:latin typeface="Arial Rounded MT Bold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077445" cy="1143000"/>
          </a:xfrm>
        </p:spPr>
        <p:txBody>
          <a:bodyPr/>
          <a:lstStyle/>
          <a:p>
            <a:r>
              <a:rPr lang="en-US" sz="3600" noProof="0" dirty="0"/>
              <a:t>Axions as cold dark </a:t>
            </a:r>
            <a:r>
              <a:rPr lang="en-US" sz="3600" dirty="0"/>
              <a:t>matter</a:t>
            </a:r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1814" t="163659" r="-31814" b="-69294"/>
          <a:stretch/>
        </p:blipFill>
        <p:spPr>
          <a:xfrm>
            <a:off x="2042948" y="6165304"/>
            <a:ext cx="8309909" cy="35206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B2005E4-1DEE-D546-B812-ADFD13775553}"/>
              </a:ext>
            </a:extLst>
          </p:cNvPr>
          <p:cNvGrpSpPr/>
          <p:nvPr/>
        </p:nvGrpSpPr>
        <p:grpSpPr>
          <a:xfrm>
            <a:off x="585573" y="3801703"/>
            <a:ext cx="11268135" cy="2291593"/>
            <a:chOff x="5051152" y="548680"/>
            <a:chExt cx="6733479" cy="1369383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C9FBAA9-B83B-B74E-A44B-42BC574D4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16" b="75427"/>
            <a:stretch/>
          </p:blipFill>
          <p:spPr>
            <a:xfrm>
              <a:off x="5051152" y="548680"/>
              <a:ext cx="6733479" cy="1369383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99D760B2-9215-FE44-87CA-B8E1D4D21EA1}"/>
                </a:ext>
              </a:extLst>
            </p:cNvPr>
            <p:cNvSpPr/>
            <p:nvPr/>
          </p:nvSpPr>
          <p:spPr>
            <a:xfrm>
              <a:off x="9401175" y="1094379"/>
              <a:ext cx="1625600" cy="8989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EFD8834-3068-D44D-8651-5090E5487B2C}"/>
                </a:ext>
              </a:extLst>
            </p:cNvPr>
            <p:cNvSpPr/>
            <p:nvPr/>
          </p:nvSpPr>
          <p:spPr>
            <a:xfrm>
              <a:off x="8478929" y="1094379"/>
              <a:ext cx="1519146" cy="8989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2" descr="http://images.slideplayer.us/1/663928/slides/slide_2.jpg">
            <a:extLst>
              <a:ext uri="{FF2B5EF4-FFF2-40B4-BE49-F238E27FC236}">
                <a16:creationId xmlns:a16="http://schemas.microsoft.com/office/drawing/2014/main" id="{5221EEDA-1DAB-A54B-A913-3CB7AD5D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8300" t="65941" r="50800" b="13083"/>
          <a:stretch>
            <a:fillRect/>
          </a:stretch>
        </p:blipFill>
        <p:spPr bwMode="auto">
          <a:xfrm>
            <a:off x="487709" y="1704209"/>
            <a:ext cx="2009561" cy="1512664"/>
          </a:xfrm>
          <a:prstGeom prst="rect">
            <a:avLst/>
          </a:prstGeom>
          <a:noFill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2BBCB04-B1B0-EA47-A1FB-232FFB9B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8466" y="1354107"/>
            <a:ext cx="1681256" cy="13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1900832-FDEC-3E48-9276-5216A12A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6973" y="1350572"/>
            <a:ext cx="1754259" cy="134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431D43B7-1259-6D47-8505-14B6E06AF0AC}"/>
              </a:ext>
            </a:extLst>
          </p:cNvPr>
          <p:cNvSpPr/>
          <p:nvPr/>
        </p:nvSpPr>
        <p:spPr>
          <a:xfrm>
            <a:off x="2869456" y="2204864"/>
            <a:ext cx="2592288" cy="138499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Only well-known 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BUT, initial misalignment angle unknown…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Large range of masses possible, even very low ones (</a:t>
            </a:r>
            <a:r>
              <a:rPr lang="en-US" sz="1200" b="0" dirty="0">
                <a:latin typeface="Arial Rounded MT Bold" pitchFamily="34" charset="0"/>
                <a:sym typeface="Wingdings" pitchFamily="2" charset="2"/>
              </a:rPr>
              <a:t> </a:t>
            </a:r>
            <a:r>
              <a:rPr lang="en-US" sz="1200" b="0" dirty="0" err="1">
                <a:latin typeface="Arial Rounded MT Bold" pitchFamily="34" charset="0"/>
                <a:sym typeface="Wingdings" pitchFamily="2" charset="2"/>
              </a:rPr>
              <a:t>anthopically</a:t>
            </a:r>
            <a:r>
              <a:rPr lang="en-US" sz="1200" b="0" dirty="0">
                <a:latin typeface="Arial Rounded MT Bold" pitchFamily="34" charset="0"/>
                <a:sym typeface="Wingdings" pitchFamily="2" charset="2"/>
              </a:rPr>
              <a:t> finetuned?)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>
              <a:latin typeface="Arial Rounded MT Bold" pitchFamily="34" charset="0"/>
            </a:endParaRPr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087F1877-6971-7346-87E8-76D42ED8BC99}"/>
              </a:ext>
            </a:extLst>
          </p:cNvPr>
          <p:cNvSpPr/>
          <p:nvPr/>
        </p:nvSpPr>
        <p:spPr>
          <a:xfrm>
            <a:off x="3949576" y="3455206"/>
            <a:ext cx="432048" cy="43090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7 Rectángulo">
            <a:extLst>
              <a:ext uri="{FF2B5EF4-FFF2-40B4-BE49-F238E27FC236}">
                <a16:creationId xmlns:a16="http://schemas.microsoft.com/office/drawing/2014/main" id="{437E20CE-AE5E-F349-8AE2-EB5ED45AC3E2}"/>
              </a:ext>
            </a:extLst>
          </p:cNvPr>
          <p:cNvSpPr/>
          <p:nvPr/>
        </p:nvSpPr>
        <p:spPr>
          <a:xfrm>
            <a:off x="5525378" y="2204863"/>
            <a:ext cx="2592288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TD contributes, potentially dominating…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Not initial AR uncertainty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BUT TD computation very complex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Arial Rounded MT Bold" pitchFamily="34" charset="0"/>
              </a:rPr>
              <a:t>Still large range of masses possible</a:t>
            </a:r>
          </a:p>
        </p:txBody>
      </p:sp>
      <p:sp>
        <p:nvSpPr>
          <p:cNvPr id="23" name="Flecha abajo 22">
            <a:extLst>
              <a:ext uri="{FF2B5EF4-FFF2-40B4-BE49-F238E27FC236}">
                <a16:creationId xmlns:a16="http://schemas.microsoft.com/office/drawing/2014/main" id="{581A6EA7-7E50-D246-A4CA-513246F67A4E}"/>
              </a:ext>
            </a:extLst>
          </p:cNvPr>
          <p:cNvSpPr/>
          <p:nvPr/>
        </p:nvSpPr>
        <p:spPr>
          <a:xfrm>
            <a:off x="7032104" y="3413673"/>
            <a:ext cx="432048" cy="43090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7 Rectángulo">
            <a:extLst>
              <a:ext uri="{FF2B5EF4-FFF2-40B4-BE49-F238E27FC236}">
                <a16:creationId xmlns:a16="http://schemas.microsoft.com/office/drawing/2014/main" id="{EF12E053-CBBE-E74C-A23D-787B2A63C53B}"/>
              </a:ext>
            </a:extLst>
          </p:cNvPr>
          <p:cNvSpPr/>
          <p:nvPr/>
        </p:nvSpPr>
        <p:spPr>
          <a:xfrm>
            <a:off x="9832111" y="2946574"/>
            <a:ext cx="1506726" cy="430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 dirty="0">
                <a:latin typeface="Arial Rounded MT Bold" pitchFamily="34" charset="0"/>
              </a:rPr>
              <a:t>ALP as </a:t>
            </a:r>
            <a:r>
              <a:rPr lang="en-US" sz="1100" b="0" dirty="0" err="1">
                <a:latin typeface="Arial Rounded MT Bold" pitchFamily="34" charset="0"/>
              </a:rPr>
              <a:t>inflaton</a:t>
            </a:r>
            <a:r>
              <a:rPr lang="en-US" sz="1100" b="0">
                <a:latin typeface="Arial Rounded MT Bold" pitchFamily="34" charset="0"/>
              </a:rPr>
              <a:t> AND dark matter?</a:t>
            </a:r>
            <a:endParaRPr lang="en-US" sz="1100" b="0" dirty="0">
              <a:latin typeface="Arial Rounded MT Bold" pitchFamily="34" charset="0"/>
            </a:endParaRPr>
          </a:p>
        </p:txBody>
      </p:sp>
      <p:sp>
        <p:nvSpPr>
          <p:cNvPr id="25" name="Flecha abajo 24">
            <a:extLst>
              <a:ext uri="{FF2B5EF4-FFF2-40B4-BE49-F238E27FC236}">
                <a16:creationId xmlns:a16="http://schemas.microsoft.com/office/drawing/2014/main" id="{792ACB71-141A-7848-A7A6-8C4212BA6AC0}"/>
              </a:ext>
            </a:extLst>
          </p:cNvPr>
          <p:cNvSpPr/>
          <p:nvPr/>
        </p:nvSpPr>
        <p:spPr>
          <a:xfrm>
            <a:off x="10247892" y="3374407"/>
            <a:ext cx="432048" cy="43090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B8C796C-56CF-1445-9180-1859358A86DA}"/>
              </a:ext>
            </a:extLst>
          </p:cNvPr>
          <p:cNvSpPr/>
          <p:nvPr/>
        </p:nvSpPr>
        <p:spPr>
          <a:xfrm>
            <a:off x="3647728" y="5892443"/>
            <a:ext cx="8039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  <a:latin typeface="Arial Rounded MT Bold" pitchFamily="34" charset="0"/>
                <a:sym typeface="Wingdings" pitchFamily="2" charset="2"/>
              </a:rPr>
              <a:t> Right axion DM density is possible for a wide range range of masses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231F537-8CFF-2B4F-B7D8-F8514E50846A}"/>
              </a:ext>
            </a:extLst>
          </p:cNvPr>
          <p:cNvSpPr/>
          <p:nvPr/>
        </p:nvSpPr>
        <p:spPr>
          <a:xfrm>
            <a:off x="3064643" y="1618005"/>
            <a:ext cx="32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Arial Rounded MT Bold" pitchFamily="34" charset="0"/>
              </a:rPr>
              <a:t>PQ </a:t>
            </a:r>
            <a:r>
              <a:rPr lang="en-US" b="0" dirty="0">
                <a:solidFill>
                  <a:srgbClr val="0070C0"/>
                </a:solidFill>
                <a:latin typeface="Arial Rounded MT Bold" pitchFamily="34" charset="0"/>
              </a:rPr>
              <a:t>before</a:t>
            </a:r>
            <a:r>
              <a:rPr lang="en-US" b="0" dirty="0">
                <a:latin typeface="Arial Rounded MT Bold" pitchFamily="34" charset="0"/>
              </a:rPr>
              <a:t> or </a:t>
            </a:r>
            <a:r>
              <a:rPr lang="en-US" b="0" dirty="0">
                <a:solidFill>
                  <a:srgbClr val="FF0000"/>
                </a:solidFill>
                <a:latin typeface="Arial Rounded MT Bold" pitchFamily="34" charset="0"/>
              </a:rPr>
              <a:t>after</a:t>
            </a:r>
            <a:r>
              <a:rPr lang="en-US" b="0" dirty="0">
                <a:latin typeface="Arial Rounded MT Bold" pitchFamily="34" charset="0"/>
              </a:rPr>
              <a:t> inflation?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11640616" y="5415607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6211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r="13931" b="7529"/>
          <a:stretch>
            <a:fillRect/>
          </a:stretch>
        </p:blipFill>
        <p:spPr bwMode="auto">
          <a:xfrm>
            <a:off x="2495600" y="141288"/>
            <a:ext cx="7272288" cy="646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>
                <a:latin typeface="Arial Rounded MT Bold" pitchFamily="34" charset="0"/>
                <a:ea typeface="+mj-ea"/>
                <a:cs typeface="+mj-cs"/>
              </a:rPr>
              <a:t>IAXO technologies – magnet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392144" y="1052736"/>
            <a:ext cx="4248472" cy="5120952"/>
            <a:chOff x="5868144" y="1052736"/>
            <a:chExt cx="4248472" cy="5120952"/>
          </a:xfrm>
        </p:grpSpPr>
        <p:sp>
          <p:nvSpPr>
            <p:cNvPr id="18" name="17 Esquina doblada"/>
            <p:cNvSpPr/>
            <p:nvPr/>
          </p:nvSpPr>
          <p:spPr>
            <a:xfrm>
              <a:off x="6588224" y="5373216"/>
              <a:ext cx="3528392" cy="800472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s-ES" sz="1200" b="0" err="1">
                  <a:latin typeface="Arial Rounded MT Bold" pitchFamily="34" charset="0"/>
                </a:rPr>
                <a:t>Baseline</a:t>
              </a:r>
              <a:r>
                <a:rPr lang="es-ES" sz="1200" b="0">
                  <a:latin typeface="Arial Rounded MT Bold" pitchFamily="34" charset="0"/>
                </a:rPr>
                <a:t> </a:t>
              </a:r>
              <a:r>
                <a:rPr lang="es-ES" sz="1200" b="0" err="1">
                  <a:latin typeface="Arial Rounded MT Bold" pitchFamily="34" charset="0"/>
                </a:rPr>
                <a:t>developed</a:t>
              </a:r>
              <a:r>
                <a:rPr lang="es-ES" sz="1200" b="0">
                  <a:latin typeface="Arial Rounded MT Bold" pitchFamily="34" charset="0"/>
                </a:rPr>
                <a:t> at:</a:t>
              </a:r>
            </a:p>
            <a:p>
              <a:r>
                <a:rPr lang="es-ES" sz="1200" b="0">
                  <a:latin typeface="Arial Rounded MT Bold" pitchFamily="34" charset="0"/>
                </a:rPr>
                <a:t>IAXO </a:t>
              </a:r>
              <a:r>
                <a:rPr lang="es-ES" sz="1200" b="0" err="1">
                  <a:latin typeface="Arial Rounded MT Bold" pitchFamily="34" charset="0"/>
                </a:rPr>
                <a:t>Letter</a:t>
              </a:r>
              <a:r>
                <a:rPr lang="es-ES" sz="1200" b="0">
                  <a:latin typeface="Arial Rounded MT Bold" pitchFamily="34" charset="0"/>
                </a:rPr>
                <a:t> of </a:t>
              </a:r>
              <a:r>
                <a:rPr lang="es-ES" sz="1200" b="0" err="1">
                  <a:latin typeface="Arial Rounded MT Bold" pitchFamily="34" charset="0"/>
                </a:rPr>
                <a:t>Intent</a:t>
              </a:r>
              <a:r>
                <a:rPr lang="es-ES" sz="1200" b="0">
                  <a:latin typeface="Arial Rounded MT Bold" pitchFamily="34" charset="0"/>
                </a:rPr>
                <a:t>: CERN-SPSC-2013-022 </a:t>
              </a:r>
            </a:p>
            <a:p>
              <a:r>
                <a:rPr lang="es-ES" sz="1200" b="0">
                  <a:latin typeface="Arial Rounded MT Bold" pitchFamily="34" charset="0"/>
                </a:rPr>
                <a:t>IAXO Conceptual </a:t>
              </a:r>
              <a:r>
                <a:rPr lang="es-ES" sz="1200" b="0" err="1">
                  <a:latin typeface="Arial Rounded MT Bold" pitchFamily="34" charset="0"/>
                </a:rPr>
                <a:t>Design</a:t>
              </a:r>
              <a:r>
                <a:rPr lang="es-ES" sz="1200" b="0">
                  <a:latin typeface="Arial Rounded MT Bold" pitchFamily="34" charset="0"/>
                </a:rPr>
                <a:t>: JINST 9 (2014) T05002 (arXiv:1401.3233)</a:t>
              </a:r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5868144" y="1052736"/>
              <a:ext cx="4248472" cy="4248472"/>
              <a:chOff x="5868144" y="1052736"/>
              <a:chExt cx="4248472" cy="4248472"/>
            </a:xfrm>
          </p:grpSpPr>
          <p:sp>
            <p:nvSpPr>
              <p:cNvPr id="13" name="12 Esquina doblada"/>
              <p:cNvSpPr/>
              <p:nvPr/>
            </p:nvSpPr>
            <p:spPr>
              <a:xfrm>
                <a:off x="5868144" y="1052736"/>
                <a:ext cx="4248472" cy="4248472"/>
              </a:xfrm>
              <a:prstGeom prst="foldedCorner">
                <a:avLst>
                  <a:gd name="adj" fmla="val 5095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s-ES" sz="1600" b="0">
                    <a:latin typeface="Arial Rounded MT Bold" pitchFamily="34" charset="0"/>
                  </a:rPr>
                  <a:t>IAXO </a:t>
                </a:r>
                <a:r>
                  <a:rPr lang="es-ES" sz="1600" b="0" err="1">
                    <a:latin typeface="Arial Rounded MT Bold" pitchFamily="34" charset="0"/>
                  </a:rPr>
                  <a:t>magnet</a:t>
                </a:r>
                <a:endParaRPr lang="es-ES" sz="1600" b="0">
                  <a:latin typeface="Arial Rounded MT Bold" pitchFamily="34" charset="0"/>
                </a:endParaRPr>
              </a:p>
              <a:p>
                <a:pPr marL="228600" indent="-228600">
                  <a:buFont typeface="Arial" pitchFamily="34" charset="0"/>
                  <a:buChar char="•"/>
                </a:pP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Superconducting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“detector”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magnet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. </a:t>
                </a:r>
              </a:p>
              <a:p>
                <a:pPr marL="228600" indent="-228600">
                  <a:buFont typeface="Arial" pitchFamily="34" charset="0"/>
                  <a:buChar char="•"/>
                </a:pP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Toriodal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geometry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(8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coils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)</a:t>
                </a:r>
              </a:p>
              <a:p>
                <a:pPr marL="228600" indent="-228600">
                  <a:buFont typeface="Arial" pitchFamily="34" charset="0"/>
                  <a:buChar char="•"/>
                </a:pP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Based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on ATLAS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toroid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technical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solutions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.</a:t>
                </a:r>
              </a:p>
              <a:p>
                <a:pPr marL="228600" indent="-228600">
                  <a:buFont typeface="Arial" pitchFamily="34" charset="0"/>
                  <a:buChar char="•"/>
                </a:pP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CERN+CEA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expertise</a:t>
                </a:r>
                <a:endParaRPr lang="es-ES" sz="1200" b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endParaRPr>
              </a:p>
              <a:p>
                <a:pPr marL="228600" indent="-228600">
                  <a:buFont typeface="Arial" pitchFamily="34" charset="0"/>
                  <a:buChar char="•"/>
                </a:pP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8 bores / 20 m </a:t>
                </a:r>
                <a:r>
                  <a:rPr lang="es-ES" sz="1200" b="0" err="1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long</a:t>
                </a:r>
                <a:r>
                  <a:rPr lang="es-ES" sz="1200" b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 / 60 cm Ø per bore</a:t>
                </a:r>
              </a:p>
              <a:p>
                <a:endParaRPr lang="en-US" sz="1600" b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84168" y="2348880"/>
                <a:ext cx="3885551" cy="273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1141822"/>
            <a:ext cx="3682455" cy="4463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38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4 Grupo"/>
          <p:cNvGrpSpPr/>
          <p:nvPr/>
        </p:nvGrpSpPr>
        <p:grpSpPr>
          <a:xfrm>
            <a:off x="1631504" y="1700808"/>
            <a:ext cx="6912768" cy="4752528"/>
            <a:chOff x="323528" y="1916832"/>
            <a:chExt cx="6912768" cy="4752528"/>
          </a:xfrm>
        </p:grpSpPr>
        <p:grpSp>
          <p:nvGrpSpPr>
            <p:cNvPr id="3" name="23 Grupo"/>
            <p:cNvGrpSpPr/>
            <p:nvPr/>
          </p:nvGrpSpPr>
          <p:grpSpPr>
            <a:xfrm>
              <a:off x="323528" y="1916832"/>
              <a:ext cx="6912768" cy="4752528"/>
              <a:chOff x="323528" y="1916832"/>
              <a:chExt cx="6912768" cy="4752528"/>
            </a:xfrm>
          </p:grpSpPr>
          <p:pic>
            <p:nvPicPr>
              <p:cNvPr id="196612" name="Picture 4" descr="http://www.accessscience.com/loadBinary.aspx?aID=775&amp;filename=681600FG0090.GIF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1957195"/>
                <a:ext cx="6912768" cy="4712165"/>
              </a:xfrm>
              <a:prstGeom prst="rect">
                <a:avLst/>
              </a:prstGeom>
              <a:noFill/>
            </p:spPr>
          </p:pic>
          <p:sp>
            <p:nvSpPr>
              <p:cNvPr id="22" name="21 Rectángulo"/>
              <p:cNvSpPr/>
              <p:nvPr/>
            </p:nvSpPr>
            <p:spPr>
              <a:xfrm>
                <a:off x="5364088" y="1916832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0">
                  <a:latin typeface="Arial Rounded MT Bold" pitchFamily="34" charset="0"/>
                </a:endParaRPr>
              </a:p>
            </p:txBody>
          </p:sp>
        </p:grpSp>
        <p:sp>
          <p:nvSpPr>
            <p:cNvPr id="18" name="17 Rectángulo"/>
            <p:cNvSpPr/>
            <p:nvPr/>
          </p:nvSpPr>
          <p:spPr>
            <a:xfrm>
              <a:off x="1259632" y="2996952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771800" y="6165304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5148064" y="436510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141155" y="4437112"/>
              <a:ext cx="10150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0">
                  <a:latin typeface="Arial Rounded MT Bold" pitchFamily="34" charset="0"/>
                </a:rPr>
                <a:t>Focal </a:t>
              </a:r>
              <a:r>
                <a:rPr lang="es-ES" sz="1100" b="0" err="1">
                  <a:latin typeface="Arial Rounded MT Bold" pitchFamily="34" charset="0"/>
                </a:rPr>
                <a:t>length</a:t>
              </a:r>
              <a:endParaRPr lang="es-ES" sz="1100" b="0">
                <a:latin typeface="Arial Rounded MT Bold" pitchFamily="34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07368" y="1270000"/>
            <a:ext cx="11449272" cy="51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X-rays are focused by means of grazing angle reflection (usually 2)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Many techniques developed in the x-ray astronomy field. But usually costly due to exquisite imaging requirements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>
                <a:latin typeface="Arial Rounded MT Bold" pitchFamily="34" charset="0"/>
                <a:ea typeface="+mj-ea"/>
                <a:cs typeface="+mj-cs"/>
              </a:rPr>
              <a:t>IAXO x-ray optics</a:t>
            </a:r>
          </a:p>
        </p:txBody>
      </p:sp>
      <p:pic>
        <p:nvPicPr>
          <p:cNvPr id="196614" name="Picture 6" descr="http://images.iop.org/objects/ccr/cern/41/3/3/cernnews7_3-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6200" y="4443793"/>
            <a:ext cx="2016224" cy="2078582"/>
          </a:xfrm>
          <a:prstGeom prst="rect">
            <a:avLst/>
          </a:prstGeom>
          <a:noFill/>
        </p:spPr>
      </p:pic>
      <p:sp>
        <p:nvSpPr>
          <p:cNvPr id="26" name="TextBox 6"/>
          <p:cNvSpPr txBox="1"/>
          <p:nvPr/>
        </p:nvSpPr>
        <p:spPr>
          <a:xfrm>
            <a:off x="8760297" y="2564904"/>
            <a:ext cx="1608841" cy="1569660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0">
                <a:solidFill>
                  <a:srgbClr val="000000"/>
                </a:solidFill>
                <a:latin typeface="Arial Rounded MT Bold" pitchFamily="34" charset="0"/>
              </a:rPr>
              <a:t>ABRIXAS spare telescope, in use in one of the 4 bores of CAST </a:t>
            </a:r>
          </a:p>
          <a:p>
            <a:pPr algn="ctr"/>
            <a:r>
              <a:rPr lang="en-US" sz="1200" b="0">
                <a:solidFill>
                  <a:srgbClr val="000000"/>
                </a:solidFill>
                <a:latin typeface="Arial Rounded MT Bold" pitchFamily="34" charset="0"/>
              </a:rPr>
              <a:t>(pioneer use  of x-ray optics in axion research)</a:t>
            </a:r>
          </a:p>
          <a:p>
            <a:pPr algn="ctr"/>
            <a:endParaRPr lang="en-US" sz="1200" b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7" name="26 Flecha abajo"/>
          <p:cNvSpPr/>
          <p:nvPr/>
        </p:nvSpPr>
        <p:spPr>
          <a:xfrm rot="1313626">
            <a:off x="9192344" y="4041547"/>
            <a:ext cx="288032" cy="50405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b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22932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624" y="1195591"/>
            <a:ext cx="5098008" cy="325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>
                <a:latin typeface="Arial Rounded MT Bold" pitchFamily="34" charset="0"/>
                <a:ea typeface="+mj-ea"/>
                <a:cs typeface="+mj-cs"/>
              </a:rPr>
              <a:t>IAXO low background MM detectors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60096" y="4560377"/>
            <a:ext cx="5328592" cy="189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</a:rPr>
              <a:t>Active program of development.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</a:rPr>
              <a:t>IAXO-D0 test-platform to explore background sources and improve levels</a:t>
            </a:r>
            <a:r>
              <a:rPr lang="en-US" b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>
              <a:latin typeface="Arial Rounded MT Bold" pitchFamily="34" charset="0"/>
            </a:endParaRPr>
          </a:p>
        </p:txBody>
      </p:sp>
      <p:pic>
        <p:nvPicPr>
          <p:cNvPr id="11" name="Picture 1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005" y="4137025"/>
            <a:ext cx="1513797" cy="2015357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896919" y="1052736"/>
            <a:ext cx="3095625" cy="430887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100" b="0">
                <a:solidFill>
                  <a:srgbClr val="000000"/>
                </a:solidFill>
                <a:latin typeface="Arial Rounded MT Bold" pitchFamily="34" charset="0"/>
              </a:rPr>
              <a:t>History of background improvement of Micromegas detectors at CAST</a:t>
            </a:r>
            <a:endParaRPr lang="en-US" sz="1050" b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9422928" y="4221088"/>
            <a:ext cx="172878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800" b="0">
                <a:solidFill>
                  <a:srgbClr val="000000"/>
                </a:solidFill>
                <a:latin typeface="Arial Rounded MT Bold" pitchFamily="34" charset="0"/>
              </a:rPr>
              <a:t>Nominal values at CAST </a:t>
            </a:r>
            <a:endParaRPr lang="en-US" sz="700" b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7766745" y="3355831"/>
            <a:ext cx="1143025" cy="215444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800" b="0">
                <a:solidFill>
                  <a:srgbClr val="000000"/>
                </a:solidFill>
                <a:latin typeface="Arial Rounded MT Bold" pitchFamily="34" charset="0"/>
              </a:rPr>
              <a:t>IAXO goals</a:t>
            </a:r>
            <a:endParaRPr lang="en-US" sz="700" b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62</a:t>
            </a:fld>
            <a:endParaRPr lang="es-ES"/>
          </a:p>
        </p:txBody>
      </p:sp>
      <p:pic>
        <p:nvPicPr>
          <p:cNvPr id="18" name="Picture 2" descr="C:\Users\Elisa\Google Drive\Tesis - IAXO\IAXO-D0 Montaje\IMG_20160707_1221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992" r="13388" b="12730"/>
          <a:stretch/>
        </p:blipFill>
        <p:spPr bwMode="auto">
          <a:xfrm>
            <a:off x="3931779" y="3065488"/>
            <a:ext cx="2831158" cy="312476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79376" y="1349152"/>
            <a:ext cx="4465215" cy="25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Goal background level for IAXO: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  <a:cs typeface="+mn-cs"/>
              </a:rPr>
              <a:t>10</a:t>
            </a:r>
            <a:r>
              <a:rPr lang="en-US" sz="2000" b="0" baseline="30000">
                <a:latin typeface="Arial Rounded MT Bold" pitchFamily="34" charset="0"/>
              </a:rPr>
              <a:t>-7</a:t>
            </a:r>
            <a:r>
              <a:rPr lang="en-US" sz="2000" b="0">
                <a:latin typeface="Arial Rounded MT Bold" pitchFamily="34" charset="0"/>
                <a:cs typeface="+mn-cs"/>
              </a:rPr>
              <a:t> – 10</a:t>
            </a:r>
            <a:r>
              <a:rPr lang="en-US" sz="2000" b="0" baseline="30000">
                <a:latin typeface="Arial Rounded MT Bold" pitchFamily="34" charset="0"/>
              </a:rPr>
              <a:t>-8</a:t>
            </a:r>
            <a:r>
              <a:rPr lang="en-US" sz="2000" b="0">
                <a:latin typeface="Arial Rounded MT Bold" pitchFamily="34" charset="0"/>
                <a:cs typeface="+mn-cs"/>
              </a:rPr>
              <a:t> c keV</a:t>
            </a:r>
            <a:r>
              <a:rPr lang="en-US" sz="2000" b="0" baseline="30000">
                <a:latin typeface="Arial Rounded MT Bold" pitchFamily="34" charset="0"/>
              </a:rPr>
              <a:t>-1</a:t>
            </a:r>
            <a:r>
              <a:rPr lang="en-US" sz="2000" b="0">
                <a:latin typeface="Arial Rounded MT Bold" pitchFamily="34" charset="0"/>
                <a:cs typeface="+mn-cs"/>
              </a:rPr>
              <a:t> cm</a:t>
            </a:r>
            <a:r>
              <a:rPr lang="en-US" sz="2000" b="0" baseline="30000">
                <a:latin typeface="Arial Rounded MT Bold" pitchFamily="34" charset="0"/>
              </a:rPr>
              <a:t>-2</a:t>
            </a:r>
            <a:r>
              <a:rPr lang="en-US" sz="2000" b="0">
                <a:latin typeface="Arial Rounded MT Bold" pitchFamily="34" charset="0"/>
                <a:cs typeface="+mn-cs"/>
              </a:rPr>
              <a:t> s</a:t>
            </a:r>
            <a:r>
              <a:rPr lang="en-US" sz="2000" b="0" baseline="30000">
                <a:latin typeface="Arial Rounded MT Bold" pitchFamily="34" charset="0"/>
                <a:cs typeface="+mn-cs"/>
              </a:rPr>
              <a:t>-1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>
                <a:latin typeface="Arial Rounded MT Bold" pitchFamily="34" charset="0"/>
              </a:rPr>
              <a:t>Already demonstrated: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</a:rPr>
              <a:t>~8×10</a:t>
            </a:r>
            <a:r>
              <a:rPr lang="en-US" b="0" baseline="30000">
                <a:latin typeface="Arial Rounded MT Bold" pitchFamily="34" charset="0"/>
              </a:rPr>
              <a:t>-7</a:t>
            </a:r>
            <a:r>
              <a:rPr lang="en-US" b="0">
                <a:latin typeface="Arial Rounded MT Bold" pitchFamily="34" charset="0"/>
              </a:rPr>
              <a:t> c keV</a:t>
            </a:r>
            <a:r>
              <a:rPr lang="en-US" b="0" baseline="30000">
                <a:latin typeface="Arial Rounded MT Bold" pitchFamily="34" charset="0"/>
              </a:rPr>
              <a:t>-1</a:t>
            </a:r>
            <a:r>
              <a:rPr lang="en-US" b="0">
                <a:latin typeface="Arial Rounded MT Bold" pitchFamily="34" charset="0"/>
              </a:rPr>
              <a:t> cm</a:t>
            </a:r>
            <a:r>
              <a:rPr lang="en-US" b="0" baseline="30000">
                <a:latin typeface="Arial Rounded MT Bold" pitchFamily="34" charset="0"/>
              </a:rPr>
              <a:t>-2</a:t>
            </a:r>
            <a:r>
              <a:rPr lang="en-US" b="0">
                <a:latin typeface="Arial Rounded MT Bold" pitchFamily="34" charset="0"/>
              </a:rPr>
              <a:t> s</a:t>
            </a:r>
            <a:r>
              <a:rPr lang="en-US" b="0" baseline="30000">
                <a:latin typeface="Arial Rounded MT Bold" pitchFamily="34" charset="0"/>
              </a:rPr>
              <a:t>-1</a:t>
            </a:r>
            <a:r>
              <a:rPr lang="en-US" b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>
                <a:latin typeface="Arial Rounded MT Bold" pitchFamily="34" charset="0"/>
              </a:rPr>
              <a:t>	(in CAST 2014 result)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</a:rPr>
              <a:t>10</a:t>
            </a:r>
            <a:r>
              <a:rPr lang="en-US" b="0" baseline="30000">
                <a:latin typeface="Arial Rounded MT Bold" pitchFamily="34" charset="0"/>
              </a:rPr>
              <a:t>-7</a:t>
            </a:r>
            <a:r>
              <a:rPr lang="en-US" b="0">
                <a:latin typeface="Arial Rounded MT Bold" pitchFamily="34" charset="0"/>
              </a:rPr>
              <a:t> c keV</a:t>
            </a:r>
            <a:r>
              <a:rPr lang="en-US" b="0" baseline="30000">
                <a:latin typeface="Arial Rounded MT Bold" pitchFamily="34" charset="0"/>
              </a:rPr>
              <a:t>-1</a:t>
            </a:r>
            <a:r>
              <a:rPr lang="en-US" b="0">
                <a:latin typeface="Arial Rounded MT Bold" pitchFamily="34" charset="0"/>
              </a:rPr>
              <a:t> cm</a:t>
            </a:r>
            <a:r>
              <a:rPr lang="en-US" b="0" baseline="30000">
                <a:latin typeface="Arial Rounded MT Bold" pitchFamily="34" charset="0"/>
              </a:rPr>
              <a:t>-2</a:t>
            </a:r>
            <a:r>
              <a:rPr lang="en-US" b="0">
                <a:latin typeface="Arial Rounded MT Bold" pitchFamily="34" charset="0"/>
              </a:rPr>
              <a:t> s</a:t>
            </a:r>
            <a:r>
              <a:rPr lang="en-US" b="0" baseline="30000">
                <a:latin typeface="Arial Rounded MT Bold" pitchFamily="34" charset="0"/>
              </a:rPr>
              <a:t>-1</a:t>
            </a:r>
            <a:r>
              <a:rPr lang="en-US" b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>
                <a:latin typeface="Arial Rounded MT Bold" pitchFamily="34" charset="0"/>
              </a:rPr>
              <a:t>	(underground  at LSC)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baseline="30000">
              <a:latin typeface="Arial Rounded MT Bold" pitchFamily="34" charset="0"/>
              <a:cs typeface="+mn-cs"/>
            </a:endParaRPr>
          </a:p>
        </p:txBody>
      </p:sp>
      <p:pic>
        <p:nvPicPr>
          <p:cNvPr id="20" name="Picture 3" descr="C:\Users\Elisa\Google Drive\Tesis - IAXO\IAXO-D0 Montaje\IMG_20160623_131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" y="4137638"/>
            <a:ext cx="1539459" cy="205261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 rot="10800000">
            <a:off x="6594878" y="5286851"/>
            <a:ext cx="648072" cy="2880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200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5400" y="116632"/>
            <a:ext cx="10729192" cy="1143000"/>
          </a:xfrm>
        </p:spPr>
        <p:txBody>
          <a:bodyPr/>
          <a:lstStyle/>
          <a:p>
            <a:r>
              <a:rPr lang="en-US" sz="3600" dirty="0">
                <a:latin typeface="Arial Rounded MT Bold" pitchFamily="34" charset="0"/>
              </a:rPr>
              <a:t>Additional detector technologies for IAXO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100" b="0" dirty="0">
                <a:latin typeface="Arial Rounded MT Bold" panose="020F0704030504030204" pitchFamily="34" charset="0"/>
              </a:rPr>
              <a:t>IMFP2024 - </a:t>
            </a:r>
            <a:r>
              <a:rPr lang="en-US" sz="1100" b="0" dirty="0" err="1">
                <a:latin typeface="Arial Rounded MT Bold" panose="020F0704030504030204" pitchFamily="34" charset="0"/>
              </a:rPr>
              <a:t>Benasque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s-ES" sz="1100" b="0" dirty="0">
                <a:latin typeface="Arial Rounded MT Bold" panose="020F0704030504030204" pitchFamily="34" charset="0"/>
              </a:rPr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B34CA36-8F8E-4B33-818A-5383808A46B8}" type="slidenum">
              <a:rPr lang="es-ES" sz="1100" b="0">
                <a:latin typeface="Arial Rounded MT Bold" panose="020F0704030504030204" pitchFamily="34" charset="0"/>
              </a:rPr>
              <a:pPr/>
              <a:t>63</a:t>
            </a:fld>
            <a:endParaRPr lang="es-ES" sz="1100" b="0">
              <a:latin typeface="Arial Rounded MT Bold" panose="020F070403050403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573465" y="1217105"/>
            <a:ext cx="483292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>
                <a:latin typeface="Arial Rounded MT Bold" pitchFamily="34" charset="0"/>
                <a:cs typeface="+mn-cs"/>
              </a:rPr>
              <a:t>Ingrid detectors</a:t>
            </a:r>
            <a:r>
              <a:rPr lang="en-US" b="0">
                <a:latin typeface="Arial Rounded MT Bold" pitchFamily="34" charset="0"/>
                <a:cs typeface="+mn-cs"/>
              </a:rPr>
              <a:t> (U. Bonn):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Micromegas on top of a CMOS chip (</a:t>
            </a:r>
            <a:r>
              <a:rPr lang="en-US" b="0" err="1">
                <a:latin typeface="Arial Rounded MT Bold" pitchFamily="34" charset="0"/>
                <a:cs typeface="+mn-cs"/>
              </a:rPr>
              <a:t>Timepix</a:t>
            </a:r>
            <a:r>
              <a:rPr lang="en-US" b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Very low threshold (tens of </a:t>
            </a:r>
            <a:r>
              <a:rPr lang="en-US" b="0" err="1">
                <a:latin typeface="Arial Rounded MT Bold" pitchFamily="34" charset="0"/>
                <a:cs typeface="+mn-cs"/>
              </a:rPr>
              <a:t>eV</a:t>
            </a:r>
            <a:r>
              <a:rPr lang="en-US" b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Tested in CAST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2649988"/>
            <a:ext cx="1455889" cy="1092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2244"/>
          <a:stretch>
            <a:fillRect/>
          </a:stretch>
        </p:blipFill>
        <p:spPr bwMode="auto">
          <a:xfrm>
            <a:off x="2783383" y="3931024"/>
            <a:ext cx="3384625" cy="260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541" y="2924944"/>
            <a:ext cx="353947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Rectángulo"/>
          <p:cNvSpPr/>
          <p:nvPr/>
        </p:nvSpPr>
        <p:spPr>
          <a:xfrm>
            <a:off x="1035955" y="3234172"/>
            <a:ext cx="158569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0">
                <a:latin typeface="Arial Rounded MT Bold" pitchFamily="34" charset="0"/>
              </a:rPr>
              <a:t>Typical X-ray event</a:t>
            </a:r>
          </a:p>
          <a:p>
            <a:r>
              <a:rPr lang="en-US" sz="1200" b="0">
                <a:latin typeface="Arial Rounded MT Bold" pitchFamily="34" charset="0"/>
              </a:rPr>
              <a:t>Single e- visible</a:t>
            </a:r>
            <a:endParaRPr lang="es-ES" sz="1200"/>
          </a:p>
        </p:txBody>
      </p:sp>
      <p:sp>
        <p:nvSpPr>
          <p:cNvPr id="1029" name="AutoShape 5" descr="Image result for ingrid cast AXION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5591944" y="1237456"/>
            <a:ext cx="4464496" cy="226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>
                <a:latin typeface="Arial Rounded MT Bold" pitchFamily="34" charset="0"/>
                <a:cs typeface="+mn-cs"/>
              </a:rPr>
              <a:t>MMC detectors</a:t>
            </a:r>
            <a:r>
              <a:rPr lang="en-US" b="0">
                <a:latin typeface="Arial Rounded MT Bold" pitchFamily="34" charset="0"/>
                <a:cs typeface="+mn-cs"/>
              </a:rPr>
              <a:t> (U. Heidelberg):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Extremely low threshold and energy  resolution (~</a:t>
            </a:r>
            <a:r>
              <a:rPr lang="en-US" b="0" err="1">
                <a:latin typeface="Arial Rounded MT Bold" pitchFamily="34" charset="0"/>
                <a:cs typeface="+mn-cs"/>
              </a:rPr>
              <a:t>eV</a:t>
            </a:r>
            <a:r>
              <a:rPr lang="en-US" b="0">
                <a:latin typeface="Arial Rounded MT Bold" pitchFamily="34" charset="0"/>
                <a:cs typeface="+mn-cs"/>
              </a:rPr>
              <a:t> scale)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Low background capabilities under study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2425" y="1128376"/>
            <a:ext cx="2160239" cy="158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0096" y="2645186"/>
            <a:ext cx="4252280" cy="25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6312024" y="4869160"/>
            <a:ext cx="44644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>
                <a:latin typeface="Arial Rounded MT Bold" pitchFamily="34" charset="0"/>
                <a:cs typeface="+mn-cs"/>
              </a:rPr>
              <a:t>Also:</a:t>
            </a:r>
            <a:endParaRPr lang="en-US" b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Transition Edge Sensors (TES)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>
                <a:latin typeface="Arial Rounded MT Bold" pitchFamily="34" charset="0"/>
                <a:cs typeface="+mn-cs"/>
              </a:rPr>
              <a:t>Si- </a:t>
            </a:r>
            <a:r>
              <a:rPr lang="en-US" b="0" err="1">
                <a:latin typeface="Arial Rounded MT Bold" pitchFamily="34" charset="0"/>
                <a:cs typeface="+mn-cs"/>
              </a:rPr>
              <a:t>detetors</a:t>
            </a:r>
            <a:endParaRPr lang="en-US" b="0">
              <a:latin typeface="Arial Rounded MT Bol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25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98DA9-7558-CD4B-A1EF-CE05F60F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IAXO &amp; axion cosmology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F6E09-F05C-FD4E-94D3-8FA1136A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4" y="1600201"/>
            <a:ext cx="5270376" cy="4525963"/>
          </a:xfrm>
        </p:spPr>
        <p:txBody>
          <a:bodyPr/>
          <a:lstStyle/>
          <a:p>
            <a:r>
              <a:rPr lang="en-US" sz="2000" dirty="0"/>
              <a:t>Axion post-inflation mass window overlaps with </a:t>
            </a:r>
            <a:r>
              <a:rPr lang="en-US" sz="2000" dirty="0" err="1"/>
              <a:t>astro</a:t>
            </a:r>
            <a:r>
              <a:rPr lang="en-US" sz="2000" dirty="0"/>
              <a:t> window</a:t>
            </a:r>
          </a:p>
          <a:p>
            <a:pPr lvl="1"/>
            <a:r>
              <a:rPr lang="en-US" sz="1600" dirty="0"/>
              <a:t>Uncertainty in topological defect decay is large (</a:t>
            </a:r>
            <a:r>
              <a:rPr lang="en-US" sz="1600" dirty="0" err="1"/>
              <a:t>Gorghetto</a:t>
            </a:r>
            <a:r>
              <a:rPr lang="en-US" sz="1600" dirty="0"/>
              <a:t> et al 2018)</a:t>
            </a:r>
          </a:p>
          <a:p>
            <a:pPr lvl="1"/>
            <a:r>
              <a:rPr lang="en-US" sz="1600" dirty="0"/>
              <a:t>NDW&gt;1 models (</a:t>
            </a:r>
            <a:r>
              <a:rPr lang="en-US" sz="1600" dirty="0" err="1"/>
              <a:t>Saikawa</a:t>
            </a:r>
            <a:r>
              <a:rPr lang="en-US" sz="1600" dirty="0"/>
              <a:t>, Ringwald 2016)</a:t>
            </a:r>
          </a:p>
          <a:p>
            <a:pPr lvl="1"/>
            <a:endParaRPr lang="en-US" sz="1600" dirty="0"/>
          </a:p>
          <a:p>
            <a:r>
              <a:rPr lang="en-US" sz="2000" dirty="0"/>
              <a:t>Also:</a:t>
            </a:r>
          </a:p>
          <a:p>
            <a:pPr lvl="1"/>
            <a:r>
              <a:rPr lang="en-US" sz="1600" dirty="0"/>
              <a:t>If axions only subdominant DM component,  axion mass moves to higher values.</a:t>
            </a:r>
          </a:p>
          <a:p>
            <a:pPr lvl="1"/>
            <a:r>
              <a:rPr lang="en-US" sz="1600" dirty="0"/>
              <a:t>”ALP miracle” (ALP inflation + DM) models @ 0.01 to 1 eV</a:t>
            </a:r>
          </a:p>
          <a:p>
            <a:pPr lvl="1"/>
            <a:r>
              <a:rPr lang="en-US" sz="1600" dirty="0"/>
              <a:t>EDGES anomaly interpretation with DM axions at 0.01-1 eV range </a:t>
            </a:r>
          </a:p>
          <a:p>
            <a:pPr lvl="1"/>
            <a:endParaRPr lang="en-US" sz="1600" dirty="0"/>
          </a:p>
          <a:p>
            <a:r>
              <a:rPr lang="en-US" sz="2000" dirty="0">
                <a:solidFill>
                  <a:srgbClr val="FF0000"/>
                </a:solidFill>
              </a:rPr>
              <a:t>IAXO will probe interesting DM axion &amp; ALP models</a:t>
            </a:r>
          </a:p>
          <a:p>
            <a:pPr lvl="1"/>
            <a:endParaRPr lang="en-US" sz="160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8C1096-EF34-CF4F-81EB-40FBB591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0A0EE2-F9F4-4148-AC21-32CD608E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Igor G. Irastorza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7FB71-DD9A-9D45-8407-63210915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64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2B6E81-890C-9F40-9C48-2FC4207E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449787"/>
            <a:ext cx="6043963" cy="46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2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910FE-70DE-644C-9E60-190BE6FD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Post-discovery physics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B725D-F523-7346-8421-8940C105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96368-D114-D843-99BF-1B6BEC3F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Igor G. Irastorza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68A91-B318-B24D-91F1-47EC2659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65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EBE539-A602-DD4B-B006-E2F28904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82" y="1347303"/>
            <a:ext cx="3136729" cy="27297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B27EB06-DD1F-9D41-B1D1-4CCC824D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4108811"/>
            <a:ext cx="3018923" cy="2223966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A71886D-DD74-1346-B5F1-7CCBF439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800"/>
            <a:ext cx="7718648" cy="4322269"/>
          </a:xfrm>
        </p:spPr>
        <p:txBody>
          <a:bodyPr/>
          <a:lstStyle/>
          <a:p>
            <a:r>
              <a:rPr lang="en-US" sz="2000" dirty="0"/>
              <a:t>A positive signal in </a:t>
            </a:r>
            <a:r>
              <a:rPr lang="en-US" sz="2000" dirty="0" err="1"/>
              <a:t>BabyIAXO</a:t>
            </a:r>
            <a:r>
              <a:rPr lang="en-US" sz="2000" dirty="0"/>
              <a:t> will be seen &gt;100x stronger in IAXO</a:t>
            </a:r>
          </a:p>
          <a:p>
            <a:r>
              <a:rPr lang="en-US" sz="2000" dirty="0"/>
              <a:t>With sufficient statistics and precision detectors IAXO can determine axion model parameters:</a:t>
            </a:r>
          </a:p>
          <a:p>
            <a:pPr lvl="1"/>
            <a:r>
              <a:rPr lang="en-US" sz="1800" dirty="0"/>
              <a:t>Axion mass: “Weighing” the solar axion” </a:t>
            </a:r>
            <a:r>
              <a:rPr lang="en-US" sz="1050" dirty="0"/>
              <a:t>[Dafni et al. </a:t>
            </a:r>
            <a:r>
              <a:rPr lang="en-US" sz="1050" u="sng" dirty="0">
                <a:solidFill>
                  <a:srgbClr val="FFFFFF"/>
                </a:solidFill>
                <a:hlinkClick r:id="rId4"/>
              </a:rPr>
              <a:t>arXiv:1811.09278</a:t>
            </a:r>
            <a:r>
              <a:rPr lang="en-US" sz="1050" dirty="0"/>
              <a:t>]</a:t>
            </a:r>
            <a:endParaRPr lang="en-US" sz="900" dirty="0"/>
          </a:p>
          <a:p>
            <a:pPr lvl="1"/>
            <a:r>
              <a:rPr lang="en-US" sz="1800" dirty="0"/>
              <a:t>Axion couplings: “Distinguishing axion models with IAXO” </a:t>
            </a:r>
            <a:r>
              <a:rPr lang="en-US" sz="1050" dirty="0"/>
              <a:t>[</a:t>
            </a:r>
            <a:r>
              <a:rPr lang="en-US" sz="1050" dirty="0" err="1"/>
              <a:t>Jaeckel</a:t>
            </a:r>
            <a:r>
              <a:rPr lang="en-US" sz="1050" dirty="0"/>
              <a:t> et al. </a:t>
            </a:r>
            <a:r>
              <a:rPr lang="en-US" sz="1050" u="sng" dirty="0">
                <a:solidFill>
                  <a:srgbClr val="FFFFFF"/>
                </a:solidFill>
                <a:hlinkClick r:id="rId4"/>
              </a:rPr>
              <a:t>arXiv:1811.09278</a:t>
            </a:r>
            <a:r>
              <a:rPr lang="en-US" sz="1050" u="sng" dirty="0"/>
              <a:t>]</a:t>
            </a:r>
            <a:endParaRPr lang="en-US" sz="900" dirty="0"/>
          </a:p>
          <a:p>
            <a:pPr lvl="1"/>
            <a:endParaRPr lang="en-US" sz="1600" dirty="0"/>
          </a:p>
          <a:p>
            <a:r>
              <a:rPr lang="en-US" sz="2000" dirty="0"/>
              <a:t>IAXO collaboration is developing high-precision (”post-discovery”) detectors (e.g. MMCs or TES)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72F44EA-2C00-A548-B5CA-386746A15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4872162"/>
            <a:ext cx="5544616" cy="10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5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09600" y="4941168"/>
            <a:ext cx="10972800" cy="1184996"/>
          </a:xfrm>
        </p:spPr>
        <p:txBody>
          <a:bodyPr/>
          <a:lstStyle/>
          <a:p>
            <a:r>
              <a:rPr lang="en-US" sz="2400" noProof="0" dirty="0">
                <a:latin typeface="Arial Rounded MT Bold" panose="020F0704030504030204" pitchFamily="34" charset="0"/>
              </a:rPr>
              <a:t>Figure of merit:</a:t>
            </a:r>
          </a:p>
          <a:p>
            <a:endParaRPr lang="en-US" sz="1800" noProof="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800" noProof="0" dirty="0">
                <a:latin typeface="Arial Rounded MT Bold" panose="020F0704030504030204" pitchFamily="34" charset="0"/>
              </a:rPr>
              <a:t>		 	(proportional to “time needed to scan a given mass range”)</a:t>
            </a:r>
            <a:endParaRPr lang="en-US" sz="2400" noProof="0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>
                <a:latin typeface="Arial Rounded MT Bold" pitchFamily="34" charset="0"/>
              </a:rPr>
              <a:t>IMFP2024 - </a:t>
            </a:r>
            <a:r>
              <a:rPr lang="en-US" b="0" dirty="0" err="1">
                <a:latin typeface="Arial Rounded MT Bold" pitchFamily="34" charset="0"/>
              </a:rPr>
              <a:t>Benasque</a:t>
            </a:r>
            <a:endParaRPr lang="es-ES" b="0" dirty="0">
              <a:latin typeface="Arial Rounded MT Bold" pitchFamily="34" charset="0"/>
            </a:endParaRPr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>
                <a:latin typeface="Arial Rounded MT Bold" pitchFamily="34" charset="0"/>
              </a:rPr>
              <a:t>Igor G. Irastorza / CAPA / UNIZAR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6DA6E-FFCD-46D4-A094-568E261C0EF5}" type="slidenum">
              <a:rPr lang="es-ES" b="0" smtClean="0">
                <a:latin typeface="Arial Rounded MT Bold" pitchFamily="34" charset="0"/>
              </a:rPr>
              <a:pPr>
                <a:defRPr/>
              </a:pPr>
              <a:t>66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Detecting DM axions: “</a:t>
            </a:r>
            <a:r>
              <a:rPr lang="en-US" sz="36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”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55" y="4725144"/>
            <a:ext cx="6581775" cy="10001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1196752"/>
            <a:ext cx="6803907" cy="346045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51534" y="2857500"/>
            <a:ext cx="344426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>
                <a:latin typeface="Arial Rounded MT Bold" panose="020F0704030504030204" pitchFamily="34" charset="0"/>
              </a:rPr>
              <a:t>Data taking proceeds by scanning small (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1/Q</a:t>
            </a:r>
            <a:r>
              <a:rPr lang="en-US">
                <a:latin typeface="Arial Rounded MT Bold" panose="020F0704030504030204" pitchFamily="34" charset="0"/>
              </a:rPr>
              <a:t>) mass steps and taking limited data a each step</a:t>
            </a:r>
          </a:p>
        </p:txBody>
      </p:sp>
    </p:spTree>
    <p:extLst>
      <p:ext uri="{BB962C8B-B14F-4D97-AF65-F5344CB8AC3E}">
        <p14:creationId xmlns:p14="http://schemas.microsoft.com/office/powerpoint/2010/main" val="3111484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90787" y="488246"/>
            <a:ext cx="8291264" cy="1143000"/>
          </a:xfrm>
        </p:spPr>
        <p:txBody>
          <a:bodyPr/>
          <a:lstStyle/>
          <a:p>
            <a:r>
              <a:rPr lang="en-US" sz="36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CULTASK @ CAPP</a:t>
            </a:r>
          </a:p>
        </p:txBody>
      </p:sp>
      <p:sp>
        <p:nvSpPr>
          <p:cNvPr id="20" name="2 Marcador de contenido"/>
          <p:cNvSpPr>
            <a:spLocks noGrp="1"/>
          </p:cNvSpPr>
          <p:nvPr>
            <p:ph idx="1"/>
          </p:nvPr>
        </p:nvSpPr>
        <p:spPr>
          <a:xfrm>
            <a:off x="782954" y="1537335"/>
            <a:ext cx="10641637" cy="4554589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CAPP: recently created “Center for Axion and Precision Physics” at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</a:rPr>
              <a:t>South Korea</a:t>
            </a:r>
          </a:p>
          <a:p>
            <a:r>
              <a:rPr lang="en-US" sz="2000" noProof="0" dirty="0">
                <a:latin typeface="Arial Rounded MT Bold" pitchFamily="34" charset="0"/>
              </a:rPr>
              <a:t>Main goal to “build a large axion DM experiment in Korea”</a:t>
            </a:r>
          </a:p>
          <a:p>
            <a:endParaRPr lang="en-US" sz="1800" noProof="0" dirty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800" noProof="0" dirty="0">
              <a:latin typeface="Arial Rounded MT Bold" pitchFamily="34" charset="0"/>
            </a:endParaRPr>
          </a:p>
          <a:p>
            <a:pPr marL="0" indent="0"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2237590"/>
            <a:ext cx="5872760" cy="3854334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784547" y="2334959"/>
            <a:ext cx="4616477" cy="295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latin typeface="Arial Rounded MT Bold" pitchFamily="34" charset="0"/>
                <a:sym typeface="Wingdings" panose="05000000000000000000" pitchFamily="2" charset="2"/>
              </a:rPr>
              <a:t>Many R&amp;D lines ongoing: </a:t>
            </a:r>
          </a:p>
          <a:p>
            <a:pPr lvl="1"/>
            <a:r>
              <a:rPr lang="en-US" sz="1400" b="0">
                <a:latin typeface="Arial Rounded MT Bold" pitchFamily="34" charset="0"/>
                <a:sym typeface="Wingdings" panose="05000000000000000000" pitchFamily="2" charset="2"/>
              </a:rPr>
              <a:t>Ultrahigh field superconducting magnets</a:t>
            </a:r>
          </a:p>
          <a:p>
            <a:pPr lvl="1"/>
            <a:r>
              <a:rPr lang="en-US" sz="1400" b="0">
                <a:latin typeface="Arial Rounded MT Bold" pitchFamily="34" charset="0"/>
                <a:sym typeface="Wingdings" panose="05000000000000000000" pitchFamily="2" charset="2"/>
              </a:rPr>
              <a:t>Superconducting films to get high G cavities</a:t>
            </a:r>
          </a:p>
          <a:p>
            <a:pPr lvl="1"/>
            <a:r>
              <a:rPr lang="en-US" sz="1400" b="0">
                <a:latin typeface="Arial Rounded MT Bold" pitchFamily="34" charset="0"/>
                <a:sym typeface="Wingdings" panose="05000000000000000000" pitchFamily="2" charset="2"/>
              </a:rPr>
              <a:t>Low noise sensors (SQUIDs)</a:t>
            </a:r>
          </a:p>
          <a:p>
            <a:pPr lvl="1"/>
            <a:r>
              <a:rPr lang="en-US" sz="1400" b="0">
                <a:latin typeface="Arial Rounded MT Bold" pitchFamily="34" charset="0"/>
                <a:sym typeface="Wingdings" panose="05000000000000000000" pitchFamily="2" charset="2"/>
              </a:rPr>
              <a:t>New cavity designs &amp; multi-cavity phase locking schemes</a:t>
            </a:r>
            <a:endParaRPr lang="en-US" sz="1600" b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600" b="0">
              <a:latin typeface="Arial Rounded MT Bold" pitchFamily="34" charset="0"/>
              <a:sym typeface="Wingdings" panose="05000000000000000000" pitchFamily="2" charset="2"/>
            </a:endParaRPr>
          </a:p>
          <a:p>
            <a:endParaRPr lang="en-US" sz="1600" b="0">
              <a:latin typeface="Arial Rounded MT Bold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400" b="0">
              <a:latin typeface="Arial Rounded MT Bold" pitchFamily="34" charset="0"/>
            </a:endParaRPr>
          </a:p>
          <a:p>
            <a:pPr>
              <a:buFont typeface="Arial" pitchFamily="34" charset="0"/>
              <a:buNone/>
            </a:pPr>
            <a:endParaRPr lang="en-US" sz="1600" b="0">
              <a:latin typeface="Arial Rounded MT Bol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472" y="4122425"/>
            <a:ext cx="3312368" cy="21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443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Directional effects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9782" y="1309621"/>
            <a:ext cx="6423924" cy="4588260"/>
          </a:xfrm>
        </p:spPr>
        <p:txBody>
          <a:bodyPr/>
          <a:lstStyle/>
          <a:p>
            <a:r>
              <a:rPr lang="en-US" sz="2000" dirty="0">
                <a:latin typeface="Arial Rounded MT Bold" pitchFamily="34" charset="0"/>
              </a:rPr>
              <a:t>DM directionality would be a powerful signature to confirm a putative signal </a:t>
            </a:r>
          </a:p>
          <a:p>
            <a:r>
              <a:rPr lang="en-US" sz="2000" dirty="0">
                <a:latin typeface="Arial Rounded MT Bold" pitchFamily="34" charset="0"/>
              </a:rPr>
              <a:t>Long aspect-ratio cavities should show a directional dependence if L &gt; </a:t>
            </a:r>
            <a:r>
              <a:rPr lang="en-US" sz="2000" dirty="0" err="1">
                <a:latin typeface="Arial Rounded MT Bold" pitchFamily="34" charset="0"/>
              </a:rPr>
              <a:t>ldeBroglie</a:t>
            </a:r>
            <a:endParaRPr lang="en-US" sz="2000" dirty="0">
              <a:latin typeface="Arial Rounded MT Bold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 Rounded MT Bold" pitchFamily="34" charset="0"/>
              </a:rPr>
              <a:t>Dish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</a:rPr>
              <a:t>antennas</a:t>
            </a:r>
            <a:r>
              <a:rPr lang="en-US" sz="2000" noProof="0" dirty="0">
                <a:latin typeface="Arial Rounded MT Bold" pitchFamily="34" charset="0"/>
              </a:rPr>
              <a:t>: small parallel component proportional to axion momentum</a:t>
            </a:r>
          </a:p>
          <a:p>
            <a:pPr lvl="1"/>
            <a:r>
              <a:rPr lang="en-US" sz="1600" noProof="0" dirty="0" err="1">
                <a:latin typeface="Arial Rounded MT Bold" pitchFamily="34" charset="0"/>
              </a:rPr>
              <a:t>pixelised</a:t>
            </a:r>
            <a:r>
              <a:rPr lang="en-US" sz="1600" noProof="0" dirty="0">
                <a:latin typeface="Arial Rounded MT Bold" pitchFamily="34" charset="0"/>
              </a:rPr>
              <a:t> detector at the focal point could image velocity distribution</a:t>
            </a:r>
          </a:p>
          <a:p>
            <a:endParaRPr lang="en-US" sz="12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2700"/>
          <a:stretch/>
        </p:blipFill>
        <p:spPr>
          <a:xfrm>
            <a:off x="561427" y="3884931"/>
            <a:ext cx="3683000" cy="2088232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744072" y="3597276"/>
            <a:ext cx="5328593" cy="2136775"/>
            <a:chOff x="-1104900" y="3597276"/>
            <a:chExt cx="14220825" cy="2136775"/>
          </a:xfrm>
        </p:grpSpPr>
        <p:grpSp>
          <p:nvGrpSpPr>
            <p:cNvPr id="14" name="27 Grupo"/>
            <p:cNvGrpSpPr>
              <a:grpSpLocks/>
            </p:cNvGrpSpPr>
            <p:nvPr/>
          </p:nvGrpSpPr>
          <p:grpSpPr bwMode="auto">
            <a:xfrm>
              <a:off x="-1104900" y="3597276"/>
              <a:ext cx="13763625" cy="1679575"/>
              <a:chOff x="-2628800" y="3597244"/>
              <a:chExt cx="13763053" cy="1679736"/>
            </a:xfrm>
          </p:grpSpPr>
          <p:sp>
            <p:nvSpPr>
              <p:cNvPr id="15" name="10 Forma libre"/>
              <p:cNvSpPr>
                <a:spLocks/>
              </p:cNvSpPr>
              <p:nvPr/>
            </p:nvSpPr>
            <p:spPr bwMode="auto">
              <a:xfrm>
                <a:off x="-2556792" y="35972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" name="11 Forma libre"/>
              <p:cNvSpPr>
                <a:spLocks/>
              </p:cNvSpPr>
              <p:nvPr/>
            </p:nvSpPr>
            <p:spPr bwMode="auto">
              <a:xfrm>
                <a:off x="-2628800" y="4101300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" name="12 Forma libre"/>
              <p:cNvSpPr>
                <a:spLocks/>
              </p:cNvSpPr>
              <p:nvPr/>
            </p:nvSpPr>
            <p:spPr bwMode="auto">
              <a:xfrm>
                <a:off x="-2404392" y="47251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0" name="27 Grupo"/>
            <p:cNvGrpSpPr>
              <a:grpSpLocks/>
            </p:cNvGrpSpPr>
            <p:nvPr/>
          </p:nvGrpSpPr>
          <p:grpSpPr bwMode="auto">
            <a:xfrm>
              <a:off x="-952500" y="3749676"/>
              <a:ext cx="13763625" cy="1679575"/>
              <a:chOff x="-2628800" y="3597244"/>
              <a:chExt cx="13763053" cy="1679736"/>
            </a:xfrm>
          </p:grpSpPr>
          <p:sp>
            <p:nvSpPr>
              <p:cNvPr id="21" name="10 Forma libre"/>
              <p:cNvSpPr>
                <a:spLocks/>
              </p:cNvSpPr>
              <p:nvPr/>
            </p:nvSpPr>
            <p:spPr bwMode="auto">
              <a:xfrm>
                <a:off x="-2556792" y="35972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11 Forma libre"/>
              <p:cNvSpPr>
                <a:spLocks/>
              </p:cNvSpPr>
              <p:nvPr/>
            </p:nvSpPr>
            <p:spPr bwMode="auto">
              <a:xfrm>
                <a:off x="-2628800" y="4101300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12 Forma libre"/>
              <p:cNvSpPr>
                <a:spLocks/>
              </p:cNvSpPr>
              <p:nvPr/>
            </p:nvSpPr>
            <p:spPr bwMode="auto">
              <a:xfrm>
                <a:off x="-2404392" y="47251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4" name="27 Grupo"/>
            <p:cNvGrpSpPr>
              <a:grpSpLocks/>
            </p:cNvGrpSpPr>
            <p:nvPr/>
          </p:nvGrpSpPr>
          <p:grpSpPr bwMode="auto">
            <a:xfrm>
              <a:off x="-800100" y="3902076"/>
              <a:ext cx="13763625" cy="1679575"/>
              <a:chOff x="-2628800" y="3597244"/>
              <a:chExt cx="13763053" cy="1679736"/>
            </a:xfrm>
          </p:grpSpPr>
          <p:sp>
            <p:nvSpPr>
              <p:cNvPr id="25" name="10 Forma libre"/>
              <p:cNvSpPr>
                <a:spLocks/>
              </p:cNvSpPr>
              <p:nvPr/>
            </p:nvSpPr>
            <p:spPr bwMode="auto">
              <a:xfrm>
                <a:off x="-2556792" y="35972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11 Forma libre"/>
              <p:cNvSpPr>
                <a:spLocks/>
              </p:cNvSpPr>
              <p:nvPr/>
            </p:nvSpPr>
            <p:spPr bwMode="auto">
              <a:xfrm>
                <a:off x="-2628800" y="4101300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" name="12 Forma libre"/>
              <p:cNvSpPr>
                <a:spLocks/>
              </p:cNvSpPr>
              <p:nvPr/>
            </p:nvSpPr>
            <p:spPr bwMode="auto">
              <a:xfrm>
                <a:off x="-2404392" y="47251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8" name="27 Grupo"/>
            <p:cNvGrpSpPr>
              <a:grpSpLocks/>
            </p:cNvGrpSpPr>
            <p:nvPr/>
          </p:nvGrpSpPr>
          <p:grpSpPr bwMode="auto">
            <a:xfrm>
              <a:off x="-647700" y="4054476"/>
              <a:ext cx="13763625" cy="1679575"/>
              <a:chOff x="-2628800" y="3597244"/>
              <a:chExt cx="13763053" cy="1679736"/>
            </a:xfrm>
          </p:grpSpPr>
          <p:sp>
            <p:nvSpPr>
              <p:cNvPr id="29" name="10 Forma libre"/>
              <p:cNvSpPr>
                <a:spLocks/>
              </p:cNvSpPr>
              <p:nvPr/>
            </p:nvSpPr>
            <p:spPr bwMode="auto">
              <a:xfrm>
                <a:off x="-2556792" y="35972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11 Forma libre"/>
              <p:cNvSpPr>
                <a:spLocks/>
              </p:cNvSpPr>
              <p:nvPr/>
            </p:nvSpPr>
            <p:spPr bwMode="auto">
              <a:xfrm>
                <a:off x="-2628800" y="4101300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12 Forma libre"/>
              <p:cNvSpPr>
                <a:spLocks/>
              </p:cNvSpPr>
              <p:nvPr/>
            </p:nvSpPr>
            <p:spPr bwMode="auto">
              <a:xfrm>
                <a:off x="-2404392" y="4725144"/>
                <a:ext cx="13538645" cy="551836"/>
              </a:xfrm>
              <a:custGeom>
                <a:avLst/>
                <a:gdLst>
                  <a:gd name="T0" fmla="*/ 0 w 10818891"/>
                  <a:gd name="T1" fmla="*/ 39696 h 992863"/>
                  <a:gd name="T2" fmla="*/ 10779752 w 10818891"/>
                  <a:gd name="T3" fmla="*/ 1761 h 992863"/>
                  <a:gd name="T4" fmla="*/ 22476342 w 10818891"/>
                  <a:gd name="T5" fmla="*/ 50261 h 992863"/>
                  <a:gd name="T6" fmla="*/ 33200528 w 10818891"/>
                  <a:gd name="T7" fmla="*/ 16167 h 9928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18891"/>
                  <a:gd name="T13" fmla="*/ 0 h 992863"/>
                  <a:gd name="T14" fmla="*/ 10818891 w 10818891"/>
                  <a:gd name="T15" fmla="*/ 992863 h 9928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18891" h="992863">
                    <a:moveTo>
                      <a:pt x="0" y="748419"/>
                    </a:moveTo>
                    <a:cubicBezTo>
                      <a:pt x="1146018" y="374209"/>
                      <a:pt x="2292036" y="0"/>
                      <a:pt x="3512745" y="33196"/>
                    </a:cubicBezTo>
                    <a:cubicBezTo>
                      <a:pt x="4733454" y="66392"/>
                      <a:pt x="6106563" y="902329"/>
                      <a:pt x="7324254" y="947596"/>
                    </a:cubicBezTo>
                    <a:cubicBezTo>
                      <a:pt x="8541945" y="992863"/>
                      <a:pt x="9680418" y="648831"/>
                      <a:pt x="10818891" y="304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8" name="Rectángulo 7"/>
          <p:cNvSpPr/>
          <p:nvPr/>
        </p:nvSpPr>
        <p:spPr>
          <a:xfrm>
            <a:off x="8040216" y="3717032"/>
            <a:ext cx="288032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9984503" y="4538660"/>
            <a:ext cx="1830908" cy="3090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75" y="1126706"/>
            <a:ext cx="3207138" cy="217203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495600" y="5816003"/>
            <a:ext cx="5883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 Rounded MT Bold" pitchFamily="34" charset="0"/>
              </a:rPr>
              <a:t>An “axion astronomy” era would follow a discovery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3" name="Marcador de pie de pá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1487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3169577"/>
            <a:ext cx="4536504" cy="29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Magnetized dish antenna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340769"/>
            <a:ext cx="6840760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DM field + B field + boundary condition in the dish </a:t>
            </a:r>
            <a:r>
              <a:rPr lang="en-US" sz="2000" noProof="0" dirty="0">
                <a:latin typeface="Arial Rounded MT Bold" pitchFamily="34" charset="0"/>
                <a:sym typeface="Wingdings" panose="05000000000000000000" pitchFamily="2" charset="2"/>
              </a:rPr>
              <a:t>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  <a:sym typeface="Wingdings" panose="05000000000000000000" pitchFamily="2" charset="2"/>
              </a:rPr>
              <a:t>photon emission normal </a:t>
            </a:r>
            <a:r>
              <a:rPr lang="en-US" sz="2000" dirty="0">
                <a:solidFill>
                  <a:srgbClr val="0070C0"/>
                </a:solidFill>
                <a:latin typeface="Arial Rounded MT Bold" pitchFamily="34" charset="0"/>
                <a:sym typeface="Wingdings" panose="05000000000000000000" pitchFamily="2" charset="2"/>
              </a:rPr>
              <a:t>to surface</a:t>
            </a:r>
            <a:endParaRPr lang="en-US" sz="1600" noProof="0" dirty="0">
              <a:solidFill>
                <a:srgbClr val="0070C0"/>
              </a:solidFill>
              <a:latin typeface="Arial Rounded MT Bold" pitchFamily="34" charset="0"/>
            </a:endParaRPr>
          </a:p>
          <a:p>
            <a:pPr>
              <a:buNone/>
            </a:pPr>
            <a:endParaRPr lang="en-US" sz="1600" dirty="0">
              <a:latin typeface="Arial Rounded MT Bold" pitchFamily="34" charset="0"/>
            </a:endParaRPr>
          </a:p>
          <a:p>
            <a:r>
              <a:rPr lang="en-US" sz="1800" noProof="0" dirty="0">
                <a:latin typeface="Arial Rounded MT Bold" pitchFamily="34" charset="0"/>
              </a:rPr>
              <a:t>No resonance (loss a factor Q) BUT may be compensated with very large areas ?</a:t>
            </a:r>
          </a:p>
          <a:p>
            <a:endParaRPr lang="en-US" sz="12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r>
              <a:rPr lang="en-US" sz="1800" dirty="0">
                <a:latin typeface="Arial Rounded MT Bold" pitchFamily="34" charset="0"/>
              </a:rPr>
              <a:t>Directionality</a:t>
            </a: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806152" y="1700808"/>
            <a:ext cx="2809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 Rounded MT Bold" pitchFamily="34" charset="0"/>
              </a:rPr>
              <a:t>Resonance versus area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859"/>
          <a:stretch/>
        </p:blipFill>
        <p:spPr>
          <a:xfrm>
            <a:off x="477134" y="2923245"/>
            <a:ext cx="5978906" cy="2901293"/>
          </a:xfrm>
          <a:prstGeom prst="rect">
            <a:avLst/>
          </a:prstGeom>
        </p:spPr>
      </p:pic>
      <p:sp>
        <p:nvSpPr>
          <p:cNvPr id="18" name="12 Rectángulo"/>
          <p:cNvSpPr/>
          <p:nvPr/>
        </p:nvSpPr>
        <p:spPr>
          <a:xfrm>
            <a:off x="3012971" y="5262299"/>
            <a:ext cx="187220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0">
                <a:latin typeface="Arial Rounded MT Bold" pitchFamily="34" charset="0"/>
              </a:rPr>
              <a:t>Possible implementation</a:t>
            </a:r>
          </a:p>
          <a:p>
            <a:pPr algn="ctr"/>
            <a:r>
              <a:rPr lang="en-US" sz="1200" b="0">
                <a:latin typeface="Arial Rounded MT Bold" pitchFamily="34" charset="0"/>
              </a:rPr>
              <a:t>(BRASS Project at Hamburg)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462" y="2007312"/>
            <a:ext cx="2274122" cy="77361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544272" y="1484784"/>
            <a:ext cx="3168352" cy="158417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47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>
                <a:latin typeface="Arial Rounded MT Bold" pitchFamily="34" charset="0"/>
              </a:rPr>
              <a:t>Sources of axions</a:t>
            </a:r>
            <a:endParaRPr lang="en-US" sz="4000" noProof="0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09600" y="1340769"/>
            <a:ext cx="6868344" cy="47853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noProof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Natural sources</a:t>
            </a:r>
          </a:p>
          <a:p>
            <a:pPr marL="0" indent="0" algn="ctr">
              <a:buNone/>
            </a:pPr>
            <a:endParaRPr lang="en-US" noProof="0" dirty="0">
              <a:latin typeface="Arial Rounded MT Bold" panose="020F070403050403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914781"/>
            <a:ext cx="6464291" cy="4176464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534691" y="1772816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err="1">
                <a:solidFill>
                  <a:schemeClr val="tx2"/>
                </a:solidFill>
                <a:latin typeface="Arial Rounded MT Bold" panose="020F0704030504030204" pitchFamily="34" charset="0"/>
              </a:rPr>
              <a:t>Dark</a:t>
            </a:r>
            <a:r>
              <a:rPr lang="es-ES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err="1">
                <a:solidFill>
                  <a:schemeClr val="tx2"/>
                </a:solidFill>
                <a:latin typeface="Arial Rounded MT Bold" panose="020F0704030504030204" pitchFamily="34" charset="0"/>
              </a:rPr>
              <a:t>matter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011317" y="1815536"/>
            <a:ext cx="1421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err="1">
                <a:solidFill>
                  <a:schemeClr val="tx2"/>
                </a:solidFill>
                <a:latin typeface="Arial Rounded MT Bold" panose="020F0704030504030204" pitchFamily="34" charset="0"/>
              </a:rPr>
              <a:t>Dark</a:t>
            </a:r>
            <a:r>
              <a:rPr lang="es-ES" sz="140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400" err="1">
                <a:solidFill>
                  <a:schemeClr val="tx2"/>
                </a:solidFill>
                <a:latin typeface="Arial Rounded MT Bold" panose="020F0704030504030204" pitchFamily="34" charset="0"/>
              </a:rPr>
              <a:t>radiation</a:t>
            </a:r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604683" y="1783270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err="1">
                <a:solidFill>
                  <a:schemeClr val="tx2"/>
                </a:solidFill>
                <a:latin typeface="Arial Rounded MT Bold" panose="020F0704030504030204" pitchFamily="34" charset="0"/>
              </a:rPr>
              <a:t>Stellar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Marcador de contenido 6"/>
          <p:cNvSpPr txBox="1">
            <a:spLocks/>
          </p:cNvSpPr>
          <p:nvPr/>
        </p:nvSpPr>
        <p:spPr bwMode="auto">
          <a:xfrm>
            <a:off x="7680176" y="1340768"/>
            <a:ext cx="4104456" cy="4785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sz="2400" b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Laboratory</a:t>
            </a:r>
            <a:r>
              <a:rPr lang="es-ES" sz="2400" b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s-ES" sz="2400" b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sources</a:t>
            </a:r>
            <a:endParaRPr lang="es-ES" sz="2400" b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>
              <a:latin typeface="Arial Rounded MT Bold" panose="020F0704030504030204" pitchFamily="34" charset="0"/>
            </a:endParaRPr>
          </a:p>
          <a:p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Photon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-ALP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conversion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in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strong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magnetic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fields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(axion-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photon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coupling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)</a:t>
            </a:r>
          </a:p>
          <a:p>
            <a:endParaRPr lang="es-ES" sz="1800" b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ALP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fields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from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macroscopic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bodies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(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fermionic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err="1">
                <a:solidFill>
                  <a:schemeClr val="tx2"/>
                </a:solidFill>
                <a:latin typeface="Arial Rounded MT Bold" panose="020F0704030504030204" pitchFamily="34" charset="0"/>
              </a:rPr>
              <a:t>couplings</a:t>
            </a:r>
            <a:r>
              <a:rPr lang="es-ES" sz="1800" b="0">
                <a:solidFill>
                  <a:schemeClr val="tx2"/>
                </a:solidFill>
                <a:latin typeface="Arial Rounded MT Bold" panose="020F0704030504030204" pitchFamily="34" charset="0"/>
              </a:rPr>
              <a:t>)</a:t>
            </a:r>
          </a:p>
          <a:p>
            <a:pPr marL="0" indent="0" algn="ctr">
              <a:buFont typeface="Arial" pitchFamily="34" charset="0"/>
              <a:buNone/>
            </a:pPr>
            <a:endParaRPr lang="en-US" sz="2800" b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A56AE46-041B-EF48-BE54-39D81A7D358D}"/>
              </a:ext>
            </a:extLst>
          </p:cNvPr>
          <p:cNvSpPr/>
          <p:nvPr/>
        </p:nvSpPr>
        <p:spPr>
          <a:xfrm>
            <a:off x="5015880" y="5693207"/>
            <a:ext cx="2777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IGI, J. Redondo, 1801.08127 </a:t>
            </a:r>
          </a:p>
        </p:txBody>
      </p:sp>
    </p:spTree>
    <p:extLst>
      <p:ext uri="{BB962C8B-B14F-4D97-AF65-F5344CB8AC3E}">
        <p14:creationId xmlns:p14="http://schemas.microsoft.com/office/powerpoint/2010/main" val="24545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528001"/>
            <a:ext cx="3384376" cy="316602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881" y="3429000"/>
            <a:ext cx="4810331" cy="28803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293" y="1052736"/>
            <a:ext cx="3809363" cy="240902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Dielectric </a:t>
            </a:r>
            <a:r>
              <a:rPr lang="en-US" sz="320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haloscopes</a:t>
            </a:r>
            <a:endParaRPr lang="en-US" sz="3200" noProof="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340769"/>
            <a:ext cx="6336704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Effect of dish antenna “boosted” by the addition of many dielectric disks</a:t>
            </a:r>
          </a:p>
          <a:p>
            <a:r>
              <a:rPr lang="en-US" sz="2000" dirty="0">
                <a:latin typeface="Arial Rounded MT Bold" pitchFamily="34" charset="0"/>
              </a:rPr>
              <a:t>Some “mild” resonance </a:t>
            </a:r>
          </a:p>
          <a:p>
            <a:pPr lvl="1"/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Concept between a </a:t>
            </a:r>
            <a:r>
              <a:rPr lang="en-US" sz="1600" dirty="0" err="1">
                <a:latin typeface="Arial Rounded MT Bold" pitchFamily="34" charset="0"/>
                <a:sym typeface="Wingdings" panose="05000000000000000000" pitchFamily="2" charset="2"/>
              </a:rPr>
              <a:t>haloscope</a:t>
            </a:r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 and a dish antenna</a:t>
            </a:r>
          </a:p>
          <a:p>
            <a:pPr lvl="1"/>
            <a:r>
              <a:rPr lang="en-US" sz="1600" dirty="0">
                <a:latin typeface="Arial Rounded MT Bold" pitchFamily="34" charset="0"/>
                <a:sym typeface="Wingdings" panose="05000000000000000000" pitchFamily="2" charset="2"/>
              </a:rPr>
              <a:t>It needs tuning! (challenging)</a:t>
            </a:r>
          </a:p>
          <a:p>
            <a:r>
              <a:rPr lang="en-US" sz="1800" noProof="0" dirty="0">
                <a:latin typeface="Arial Rounded MT Bold" pitchFamily="34" charset="0"/>
              </a:rPr>
              <a:t>Relevant sensitivity in the 10</a:t>
            </a:r>
            <a:r>
              <a:rPr lang="en-US" sz="1800" baseline="30000" noProof="0" dirty="0">
                <a:latin typeface="Arial Rounded MT Bold" pitchFamily="34" charset="0"/>
              </a:rPr>
              <a:t>-4</a:t>
            </a:r>
            <a:r>
              <a:rPr lang="en-US" sz="1800" noProof="0" dirty="0">
                <a:latin typeface="Arial Rounded MT Bold" pitchFamily="34" charset="0"/>
              </a:rPr>
              <a:t> eV ballpark for a ~m</a:t>
            </a:r>
            <a:r>
              <a:rPr lang="en-US" sz="1800" baseline="30000" noProof="0" dirty="0">
                <a:latin typeface="Arial Rounded MT Bold" pitchFamily="34" charset="0"/>
              </a:rPr>
              <a:t>3</a:t>
            </a:r>
            <a:r>
              <a:rPr lang="en-US" sz="1800" noProof="0" dirty="0">
                <a:latin typeface="Arial Rounded MT Bold" pitchFamily="34" charset="0"/>
              </a:rPr>
              <a:t> 10T experiment (80 disks)</a:t>
            </a:r>
          </a:p>
          <a:p>
            <a:endParaRPr lang="en-US" sz="12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600" noProof="0" dirty="0">
              <a:latin typeface="Arial Rounded MT Bold" pitchFamily="34" charset="0"/>
            </a:endParaRPr>
          </a:p>
          <a:p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313040" y="5415105"/>
            <a:ext cx="1872208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>
                <a:latin typeface="Arial Rounded MT Bold" pitchFamily="34" charset="0"/>
              </a:rPr>
              <a:t>MADMAX </a:t>
            </a:r>
            <a:r>
              <a:rPr lang="es-ES" sz="1100" b="0" err="1">
                <a:latin typeface="Arial Rounded MT Bold" pitchFamily="34" charset="0"/>
              </a:rPr>
              <a:t>dielectric</a:t>
            </a:r>
            <a:r>
              <a:rPr lang="es-ES" sz="1100" b="0">
                <a:latin typeface="Arial Rounded MT Bold" pitchFamily="34" charset="0"/>
              </a:rPr>
              <a:t> </a:t>
            </a:r>
            <a:r>
              <a:rPr lang="es-ES" sz="1100" b="0" err="1">
                <a:latin typeface="Arial Rounded MT Bold" pitchFamily="34" charset="0"/>
              </a:rPr>
              <a:t>haloscope</a:t>
            </a:r>
            <a:endParaRPr lang="es-ES" sz="1100" b="0">
              <a:latin typeface="Arial Rounded MT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7" y="4509120"/>
            <a:ext cx="2363432" cy="160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5 Rectángulo"/>
          <p:cNvSpPr/>
          <p:nvPr/>
        </p:nvSpPr>
        <p:spPr>
          <a:xfrm>
            <a:off x="229876" y="3897421"/>
            <a:ext cx="2337732" cy="600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b="0">
                <a:latin typeface="Arial Rounded MT Bold" pitchFamily="34" charset="0"/>
              </a:rPr>
              <a:t>Similar </a:t>
            </a:r>
            <a:r>
              <a:rPr lang="es-ES" sz="1100" b="0" err="1">
                <a:latin typeface="Arial Rounded MT Bold" pitchFamily="34" charset="0"/>
              </a:rPr>
              <a:t>high-m</a:t>
            </a:r>
            <a:r>
              <a:rPr lang="es-ES" sz="1100" b="0" baseline="-25000" err="1">
                <a:latin typeface="Arial Rounded MT Bold" pitchFamily="34" charset="0"/>
              </a:rPr>
              <a:t>a</a:t>
            </a:r>
            <a:r>
              <a:rPr lang="es-ES" sz="1100" b="0">
                <a:latin typeface="Arial Rounded MT Bold" pitchFamily="34" charset="0"/>
              </a:rPr>
              <a:t> </a:t>
            </a:r>
            <a:r>
              <a:rPr lang="es-ES" sz="1100" b="0" err="1">
                <a:latin typeface="Arial Rounded MT Bold" pitchFamily="34" charset="0"/>
              </a:rPr>
              <a:t>structures</a:t>
            </a:r>
            <a:r>
              <a:rPr lang="es-ES" sz="1100" b="0">
                <a:latin typeface="Arial Rounded MT Bold" pitchFamily="34" charset="0"/>
              </a:rPr>
              <a:t>: ORPHEUS and </a:t>
            </a:r>
          </a:p>
          <a:p>
            <a:pPr algn="ctr"/>
            <a:r>
              <a:rPr lang="es-ES" sz="1100" b="0">
                <a:latin typeface="Arial Rounded MT Bold" pitchFamily="34" charset="0"/>
              </a:rPr>
              <a:t>Electric-Tiger in US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9336" y="3789040"/>
            <a:ext cx="2536517" cy="2520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92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291264" cy="1143000"/>
          </a:xfrm>
        </p:spPr>
        <p:txBody>
          <a:bodyPr/>
          <a:lstStyle/>
          <a:p>
            <a:r>
              <a:rPr lang="en-US" sz="320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DM-induced atomic transitions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484785"/>
            <a:ext cx="9577064" cy="4525963"/>
          </a:xfrm>
        </p:spPr>
        <p:txBody>
          <a:bodyPr/>
          <a:lstStyle/>
          <a:p>
            <a:r>
              <a:rPr lang="en-US" sz="2000" noProof="0" dirty="0">
                <a:latin typeface="Arial Rounded MT Bold" pitchFamily="34" charset="0"/>
              </a:rPr>
              <a:t>DM can induce atomic excitations equal to m</a:t>
            </a:r>
            <a:r>
              <a:rPr lang="en-US" sz="2000" baseline="-25000" noProof="0" dirty="0">
                <a:latin typeface="Arial Rounded MT Bold" pitchFamily="34" charset="0"/>
              </a:rPr>
              <a:t>a</a:t>
            </a:r>
            <a:r>
              <a:rPr lang="en-US" sz="2000" noProof="0" dirty="0">
                <a:latin typeface="Arial Rounded MT Bold" pitchFamily="34" charset="0"/>
              </a:rPr>
              <a:t>.</a:t>
            </a:r>
          </a:p>
          <a:p>
            <a:r>
              <a:rPr lang="en-US" sz="2000" noProof="0" dirty="0">
                <a:latin typeface="Arial Rounded MT Bold" pitchFamily="34" charset="0"/>
              </a:rPr>
              <a:t>Sensitive to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</a:rPr>
              <a:t>axion-electron </a:t>
            </a:r>
            <a:r>
              <a:rPr lang="en-US" sz="2000" noProof="0" dirty="0">
                <a:latin typeface="Arial Rounded MT Bold" pitchFamily="34" charset="0"/>
              </a:rPr>
              <a:t>and </a:t>
            </a:r>
            <a:r>
              <a:rPr lang="en-US" sz="2000" noProof="0" dirty="0">
                <a:solidFill>
                  <a:srgbClr val="0070C0"/>
                </a:solidFill>
                <a:latin typeface="Arial Rounded MT Bold" pitchFamily="34" charset="0"/>
              </a:rPr>
              <a:t>axion-nucleon </a:t>
            </a:r>
            <a:r>
              <a:rPr lang="en-US" sz="2000" noProof="0" dirty="0">
                <a:latin typeface="Arial Rounded MT Bold" pitchFamily="34" charset="0"/>
              </a:rPr>
              <a:t>coupling </a:t>
            </a:r>
          </a:p>
          <a:p>
            <a:r>
              <a:rPr lang="en-US" sz="2000" noProof="0" dirty="0">
                <a:latin typeface="Arial Rounded MT Bold" pitchFamily="34" charset="0"/>
              </a:rPr>
              <a:t>Zeeman effect </a:t>
            </a:r>
            <a:r>
              <a:rPr lang="en-US" sz="2000" noProof="0" dirty="0">
                <a:latin typeface="Arial Rounded MT Bold" pitchFamily="34" charset="0"/>
                <a:sym typeface="Wingdings" panose="05000000000000000000" pitchFamily="2" charset="2"/>
              </a:rPr>
              <a:t> create atomic transitions tunable to m</a:t>
            </a:r>
            <a:r>
              <a:rPr lang="en-US" sz="2000" baseline="-25000" noProof="0" dirty="0">
                <a:latin typeface="Arial Rounded MT Bold" pitchFamily="34" charset="0"/>
                <a:sym typeface="Wingdings" panose="05000000000000000000" pitchFamily="2" charset="2"/>
              </a:rPr>
              <a:t>a</a:t>
            </a:r>
          </a:p>
          <a:p>
            <a:r>
              <a:rPr lang="en-US" sz="2000" noProof="0" dirty="0">
                <a:latin typeface="Arial Rounded MT Bold" pitchFamily="34" charset="0"/>
                <a:sym typeface="Wingdings" panose="05000000000000000000" pitchFamily="2" charset="2"/>
              </a:rPr>
              <a:t>Detection of excitation via pump laser</a:t>
            </a:r>
          </a:p>
          <a:p>
            <a:r>
              <a:rPr lang="en-US" sz="2000" noProof="0" dirty="0">
                <a:latin typeface="Arial Rounded MT Bold" pitchFamily="34" charset="0"/>
              </a:rPr>
              <a:t>AXIOMA </a:t>
            </a:r>
            <a:r>
              <a:rPr lang="en-US" sz="2000" noProof="0" dirty="0">
                <a:latin typeface="Arial Rounded MT Bold" pitchFamily="34" charset="0"/>
                <a:sym typeface="Wingdings" panose="05000000000000000000" pitchFamily="2" charset="2"/>
              </a:rPr>
              <a:t> recent project aiming at an </a:t>
            </a:r>
            <a:r>
              <a:rPr lang="en-US" sz="2000" noProof="0" dirty="0" err="1">
                <a:latin typeface="Arial Rounded MT Bold" pitchFamily="34" charset="0"/>
                <a:sym typeface="Wingdings" panose="05000000000000000000" pitchFamily="2" charset="2"/>
              </a:rPr>
              <a:t>implementaiton</a:t>
            </a:r>
            <a:endParaRPr lang="en-US" sz="2000" baseline="-25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2000" dirty="0">
              <a:latin typeface="Arial Rounded MT Bold" pitchFamily="34" charset="0"/>
            </a:endParaRPr>
          </a:p>
          <a:p>
            <a:pPr>
              <a:buNone/>
            </a:pPr>
            <a:endParaRPr lang="en-US" sz="2000" noProof="0" dirty="0">
              <a:latin typeface="Arial Rounded MT Bold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 Rounded MT Bold" pitchFamily="34" charset="0"/>
                <a:sym typeface="Wingdings" panose="05000000000000000000" pitchFamily="2" charset="2"/>
              </a:rPr>
              <a:t>Relevant sensitivity for m</a:t>
            </a:r>
            <a:r>
              <a:rPr lang="en-US" sz="2000" baseline="-25000" dirty="0">
                <a:latin typeface="Arial Rounded MT Bold" pitchFamily="34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latin typeface="Arial Rounded MT Bold" pitchFamily="34" charset="0"/>
                <a:sym typeface="Wingdings" panose="05000000000000000000" pitchFamily="2" charset="2"/>
              </a:rPr>
              <a:t> ~ 10</a:t>
            </a:r>
            <a:r>
              <a:rPr lang="en-US" sz="2000" baseline="30000" dirty="0">
                <a:latin typeface="Arial Rounded MT Bold" pitchFamily="34" charset="0"/>
                <a:sym typeface="Wingdings" panose="05000000000000000000" pitchFamily="2" charset="2"/>
              </a:rPr>
              <a:t>-4</a:t>
            </a:r>
            <a:r>
              <a:rPr lang="en-US" sz="2000" dirty="0">
                <a:latin typeface="Arial Rounded MT Bold" pitchFamily="34" charset="0"/>
                <a:sym typeface="Wingdings" panose="05000000000000000000" pitchFamily="2" charset="2"/>
              </a:rPr>
              <a:t> eV</a:t>
            </a:r>
          </a:p>
          <a:p>
            <a:pPr marL="0" indent="0">
              <a:buNone/>
            </a:pPr>
            <a:r>
              <a:rPr lang="en-US" sz="2000" dirty="0">
                <a:latin typeface="Arial Rounded MT Bold" pitchFamily="34" charset="0"/>
              </a:rPr>
              <a:t>seems possible for kg-sized samples</a:t>
            </a:r>
            <a:endParaRPr lang="en-US" sz="2000" noProof="0" dirty="0">
              <a:latin typeface="Arial Rounded MT Bold" pitchFamily="34" charset="0"/>
            </a:endParaRPr>
          </a:p>
          <a:p>
            <a:pPr>
              <a:buNone/>
            </a:pPr>
            <a:endParaRPr lang="en-US" sz="1800" noProof="0" dirty="0">
              <a:latin typeface="Arial Rounded MT Bold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1268760"/>
            <a:ext cx="2611378" cy="22048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12" y="4104541"/>
            <a:ext cx="2703388" cy="2434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92" y="4079429"/>
            <a:ext cx="2691474" cy="20943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864887" y="5445224"/>
            <a:ext cx="178638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0">
                <a:latin typeface="Arial Rounded MT Bold" pitchFamily="34" charset="0"/>
                <a:sym typeface="Wingdings" panose="05000000000000000000" pitchFamily="2" charset="2"/>
              </a:rPr>
              <a:t>P. </a:t>
            </a:r>
            <a:r>
              <a:rPr lang="en-US" sz="1200" b="0" err="1">
                <a:latin typeface="Arial Rounded MT Bold" pitchFamily="34" charset="0"/>
                <a:sym typeface="Wingdings" panose="05000000000000000000" pitchFamily="2" charset="2"/>
              </a:rPr>
              <a:t>Sikivie</a:t>
            </a:r>
            <a:r>
              <a:rPr lang="en-US" sz="1200" b="0">
                <a:latin typeface="Arial Rounded MT Bold" pitchFamily="34" charset="0"/>
                <a:sym typeface="Wingdings" panose="05000000000000000000" pitchFamily="2" charset="2"/>
              </a:rPr>
              <a:t> PRL 113(14)</a:t>
            </a:r>
            <a:endParaRPr lang="en-US" sz="1200" b="0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22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IMFP2024 - </a:t>
            </a:r>
            <a:r>
              <a:rPr lang="en-US" dirty="0" err="1"/>
              <a:t>Benasque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Igor G. Irastorza / CAPA / UNIZAR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21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>
                <a:latin typeface="Arial Rounded MT Bold" pitchFamily="34" charset="0"/>
              </a:rPr>
              <a:t>Detection of axions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>
                <a:latin typeface="Arial Rounded MT Bold" panose="020F0704030504030204" pitchFamily="34" charset="0"/>
              </a:rPr>
              <a:t>IMFP2024 - </a:t>
            </a:r>
            <a:r>
              <a:rPr lang="en-US" b="0" dirty="0" err="1">
                <a:latin typeface="Arial Rounded MT Bold" panose="020F0704030504030204" pitchFamily="34" charset="0"/>
              </a:rPr>
              <a:t>Benasque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>
                <a:latin typeface="Arial Rounded MT Bold" panose="020F0704030504030204" pitchFamily="34" charset="0"/>
              </a:rPr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8</a:t>
            </a:fld>
            <a:endParaRPr lang="es-ES" b="0">
              <a:latin typeface="Arial Rounded MT Bold" panose="020F0704030504030204" pitchFamily="34" charset="0"/>
            </a:endParaRPr>
          </a:p>
        </p:txBody>
      </p:sp>
      <p:graphicFrame>
        <p:nvGraphicFramePr>
          <p:cNvPr id="13" name="7 Marcador de contenido">
            <a:extLst>
              <a:ext uri="{FF2B5EF4-FFF2-40B4-BE49-F238E27FC236}">
                <a16:creationId xmlns:a16="http://schemas.microsoft.com/office/drawing/2014/main" id="{3D7AEA07-9693-9446-B78B-01F9AB6FB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974505"/>
              </p:ext>
            </p:extLst>
          </p:nvPr>
        </p:nvGraphicFramePr>
        <p:xfrm>
          <a:off x="1905744" y="1412776"/>
          <a:ext cx="9878888" cy="4776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2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7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12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>
                          <a:latin typeface="Arial Rounded MT Bold" pitchFamily="34" charset="0"/>
                        </a:rPr>
                        <a:t>Source</a:t>
                      </a:r>
                      <a:endParaRPr lang="es-ES" sz="20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err="1">
                          <a:latin typeface="Arial Rounded MT Bold" pitchFamily="34" charset="0"/>
                        </a:rPr>
                        <a:t>Experiments</a:t>
                      </a:r>
                      <a:endParaRPr lang="es-ES" sz="240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Model</a:t>
                      </a:r>
                      <a:r>
                        <a:rPr lang="es-ES" sz="1600">
                          <a:latin typeface="Arial Rounded MT Bold" panose="020F0704030504030204" pitchFamily="34" charset="0"/>
                        </a:rPr>
                        <a:t>  &amp; </a:t>
                      </a:r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Cosmology</a:t>
                      </a:r>
                      <a:r>
                        <a:rPr lang="es-ES" sz="160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dependency</a:t>
                      </a:r>
                      <a:endParaRPr lang="es-ES" sz="160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err="1">
                          <a:latin typeface="Arial Rounded MT Bold" pitchFamily="34" charset="0"/>
                        </a:rPr>
                        <a:t>Technology</a:t>
                      </a:r>
                      <a:endParaRPr lang="es-ES" sz="2400" b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r>
                        <a:rPr lang="es-ES" sz="2400" err="1">
                          <a:latin typeface="Arial Rounded MT Bold" pitchFamily="34" charset="0"/>
                        </a:rPr>
                        <a:t>Relic</a:t>
                      </a:r>
                      <a:r>
                        <a:rPr lang="es-ES" sz="2400" baseline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Rounded MT Bold" pitchFamily="34" charset="0"/>
                        </a:rPr>
                        <a:t>ADMX, </a:t>
                      </a:r>
                    </a:p>
                    <a:p>
                      <a:pPr algn="ctr"/>
                      <a:r>
                        <a:rPr lang="es-ES" sz="1400" dirty="0">
                          <a:latin typeface="Arial Rounded MT Bold" pitchFamily="34" charset="0"/>
                        </a:rPr>
                        <a:t>HAYSTAC, 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CAPP, </a:t>
                      </a:r>
                      <a:r>
                        <a:rPr lang="es-ES" sz="1400" dirty="0">
                          <a:latin typeface="Arial Rounded MT Bold" pitchFamily="34" charset="0"/>
                        </a:rPr>
                        <a:t>MADMAX, BRASS, ORGAN, RADES, 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QUAX, </a:t>
                      </a:r>
                      <a:r>
                        <a:rPr lang="es-ES" sz="1400" dirty="0" err="1">
                          <a:latin typeface="Arial Rounded MT Bold" pitchFamily="34" charset="0"/>
                        </a:rPr>
                        <a:t>CASPEr</a:t>
                      </a:r>
                      <a:r>
                        <a:rPr lang="es-ES" sz="1400" dirty="0">
                          <a:latin typeface="Arial Rounded MT Bold" pitchFamily="34" charset="0"/>
                        </a:rPr>
                        <a:t>,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S" sz="1400" baseline="0" dirty="0">
                          <a:latin typeface="Arial Rounded MT Bold" pitchFamily="34" charset="0"/>
                        </a:rPr>
                        <a:t>SHAFT, ABRA, DM-Radio,  …</a:t>
                      </a:r>
                      <a:endParaRPr lang="es-ES" sz="1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>
                          <a:latin typeface="Arial Rounded MT Bold" panose="020F0704030504030204" pitchFamily="34" charset="0"/>
                        </a:rPr>
                        <a:t>High</a:t>
                      </a:r>
                      <a:endParaRPr lang="es-ES" sz="180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Rounded MT Bold" pitchFamily="34" charset="0"/>
                        </a:rPr>
                        <a:t>New ideas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emerging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600">
                          <a:latin typeface="Arial Rounded MT Bold" pitchFamily="34" charset="0"/>
                        </a:rPr>
                        <a:t>Active R&amp;D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going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on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,…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es-ES" sz="2400" err="1">
                          <a:latin typeface="Arial Rounded MT Bold" pitchFamily="34" charset="0"/>
                        </a:rPr>
                        <a:t>Lab</a:t>
                      </a:r>
                      <a:r>
                        <a:rPr lang="es-ES" sz="240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Rounded MT Bold" pitchFamily="34" charset="0"/>
                        </a:rPr>
                        <a:t>ALPS, JURA, </a:t>
                      </a:r>
                    </a:p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OSQAR</a:t>
                      </a:r>
                      <a:r>
                        <a:rPr lang="es-ES" sz="1600" dirty="0">
                          <a:latin typeface="Arial Rounded MT Bold" pitchFamily="34" charset="0"/>
                        </a:rPr>
                        <a:t>, PVLAS</a:t>
                      </a:r>
                      <a:r>
                        <a:rPr lang="es-ES" sz="1400" dirty="0">
                          <a:latin typeface="Arial Rounded MT Bold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600" dirty="0">
                          <a:latin typeface="Arial Rounded MT Bold" pitchFamily="34" charset="0"/>
                        </a:rPr>
                        <a:t>ARIADNE,…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Very low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Ready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large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scale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experiment</a:t>
                      </a:r>
                      <a:endParaRPr kumimoji="0" lang="es-E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r>
                        <a:rPr lang="es-ES" sz="2400" b="0">
                          <a:latin typeface="Arial Rounded MT Bold" pitchFamily="34" charset="0"/>
                        </a:rPr>
                        <a:t>Solar </a:t>
                      </a:r>
                    </a:p>
                    <a:p>
                      <a:r>
                        <a:rPr lang="es-ES" sz="2400" b="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latin typeface="Arial Rounded MT Bold" pitchFamily="34" charset="0"/>
                        </a:rPr>
                        <a:t>SUMICO, CAST,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(</a:t>
                      </a:r>
                      <a:r>
                        <a:rPr lang="es-ES" sz="2000" b="0" dirty="0" err="1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Baby</a:t>
                      </a: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)IAXO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kern="1200" err="1">
                          <a:solidFill>
                            <a:schemeClr val="dk1"/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Low</a:t>
                      </a:r>
                      <a:endParaRPr lang="es-ES" sz="1800" kern="1200">
                        <a:solidFill>
                          <a:schemeClr val="dk1"/>
                        </a:solidFill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latin typeface="Arial Rounded MT Bold" pitchFamily="34" charset="0"/>
                        </a:rPr>
                        <a:t>Ready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for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large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scale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experiment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4" descr="银河图标">
            <a:hlinkClick r:id="rId2"/>
            <a:extLst>
              <a:ext uri="{FF2B5EF4-FFF2-40B4-BE49-F238E27FC236}">
                <a16:creationId xmlns:a16="http://schemas.microsoft.com/office/drawing/2014/main" id="{007728D1-5FEC-4244-9306-1AD02497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56829">
            <a:off x="3251419" y="2341209"/>
            <a:ext cx="1296143" cy="1296144"/>
          </a:xfrm>
          <a:prstGeom prst="rect">
            <a:avLst/>
          </a:prstGeom>
          <a:noFill/>
        </p:spPr>
      </p:pic>
      <p:pic>
        <p:nvPicPr>
          <p:cNvPr id="15" name="Picture 4" descr="https://encrypted-tbn2.gstatic.com/images?q=tbn:ANd9GcRezIV1PJLpqfDTV1hBCXuBNdOlFEzuJO11KV8JiI-dbe_ZXltD1w">
            <a:hlinkClick r:id="rId4"/>
            <a:extLst>
              <a:ext uri="{FF2B5EF4-FFF2-40B4-BE49-F238E27FC236}">
                <a16:creationId xmlns:a16="http://schemas.microsoft.com/office/drawing/2014/main" id="{EF4B44E7-EB40-A544-A3B0-4623EBA1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257" y="3717032"/>
            <a:ext cx="926551" cy="820907"/>
          </a:xfrm>
          <a:prstGeom prst="rect">
            <a:avLst/>
          </a:prstGeom>
          <a:noFill/>
        </p:spPr>
      </p:pic>
      <p:pic>
        <p:nvPicPr>
          <p:cNvPr id="16" name="Picture 2" descr="https://encrypted-tbn2.gstatic.com/images?q=tbn:ANd9GcTTiOpy5Ofiq68JKHmUTMkFKk4pucE4jGwOWa5eGRWrj1nVm4X5">
            <a:hlinkClick r:id="rId6"/>
            <a:extLst>
              <a:ext uri="{FF2B5EF4-FFF2-40B4-BE49-F238E27FC236}">
                <a16:creationId xmlns:a16="http://schemas.microsoft.com/office/drawing/2014/main" id="{D7CFE072-5942-5845-BD6A-10685538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5680" y="4725144"/>
            <a:ext cx="1368152" cy="1368152"/>
          </a:xfrm>
          <a:prstGeom prst="rect">
            <a:avLst/>
          </a:prstGeom>
          <a:noFill/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E16AE86-32E9-3D49-8B01-A3B923498A8A}"/>
              </a:ext>
            </a:extLst>
          </p:cNvPr>
          <p:cNvSpPr txBox="1"/>
          <p:nvPr/>
        </p:nvSpPr>
        <p:spPr>
          <a:xfrm rot="17287871">
            <a:off x="-610561" y="3883061"/>
            <a:ext cx="3220136" cy="70788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 Rounded MT Bold" panose="020F0704030504030204" pitchFamily="34" charset="0"/>
              </a:rPr>
              <a:t>Large complementarity among categories</a:t>
            </a:r>
          </a:p>
        </p:txBody>
      </p:sp>
    </p:spTree>
    <p:extLst>
      <p:ext uri="{BB962C8B-B14F-4D97-AF65-F5344CB8AC3E}">
        <p14:creationId xmlns:p14="http://schemas.microsoft.com/office/powerpoint/2010/main" val="19134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35556"/>
          <a:stretch>
            <a:fillRect/>
          </a:stretch>
        </p:blipFill>
        <p:spPr bwMode="auto">
          <a:xfrm flipV="1">
            <a:off x="3143672" y="3068960"/>
            <a:ext cx="2088232" cy="228498"/>
          </a:xfrm>
          <a:prstGeom prst="rect">
            <a:avLst/>
          </a:prstGeom>
          <a:noFill/>
        </p:spPr>
      </p:pic>
      <p:pic>
        <p:nvPicPr>
          <p:cNvPr id="15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42222" b="5459"/>
          <a:stretch>
            <a:fillRect/>
          </a:stretch>
        </p:blipFill>
        <p:spPr bwMode="auto">
          <a:xfrm rot="5400000" flipV="1">
            <a:off x="6564052" y="3969060"/>
            <a:ext cx="1872208" cy="21602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rial Rounded MT Bold" pitchFamily="34" charset="0"/>
              </a:rPr>
              <a:t>Laboratory axions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IMFP2024 - </a:t>
            </a:r>
            <a:r>
              <a:rPr lang="en-US" b="0" dirty="0" err="1"/>
              <a:t>Benasque</a:t>
            </a:r>
            <a:endParaRPr lang="es-ES" b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dirty="0"/>
              <a:t>Igor G. Irastorza / CAPA / UNIZAR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/>
              <a:pPr>
                <a:defRPr/>
              </a:pPr>
              <a:t>9</a:t>
            </a:fld>
            <a:endParaRPr lang="es-ES" b="0"/>
          </a:p>
        </p:txBody>
      </p:sp>
      <p:pic>
        <p:nvPicPr>
          <p:cNvPr id="14338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35556"/>
          <a:stretch>
            <a:fillRect/>
          </a:stretch>
        </p:blipFill>
        <p:spPr bwMode="auto">
          <a:xfrm flipV="1">
            <a:off x="7392144" y="3068960"/>
            <a:ext cx="2088232" cy="228498"/>
          </a:xfrm>
          <a:prstGeom prst="rect">
            <a:avLst/>
          </a:prstGeom>
          <a:noFill/>
        </p:spPr>
      </p:pic>
      <p:pic>
        <p:nvPicPr>
          <p:cNvPr id="14342" name="Picture 6" descr="http://b68389.medialib.glogster.com/media/5a8fc46935192dbd420f1942b07feceec7c9aba45298eed86850581a78812c9e/dotted-line.png"/>
          <p:cNvPicPr>
            <a:picLocks noChangeAspect="1" noChangeArrowheads="1"/>
          </p:cNvPicPr>
          <p:nvPr/>
        </p:nvPicPr>
        <p:blipFill>
          <a:blip r:embed="rId3" cstate="print"/>
          <a:srcRect l="27119"/>
          <a:stretch>
            <a:fillRect/>
          </a:stretch>
        </p:blipFill>
        <p:spPr bwMode="auto">
          <a:xfrm>
            <a:off x="5159896" y="2708920"/>
            <a:ext cx="3096344" cy="1152128"/>
          </a:xfrm>
          <a:prstGeom prst="rect">
            <a:avLst/>
          </a:prstGeom>
          <a:noFill/>
        </p:spPr>
      </p:pic>
      <p:sp>
        <p:nvSpPr>
          <p:cNvPr id="12" name="11 Elipse"/>
          <p:cNvSpPr/>
          <p:nvPr/>
        </p:nvSpPr>
        <p:spPr>
          <a:xfrm>
            <a:off x="7320136" y="2996952"/>
            <a:ext cx="360040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46" name="Picture 10" descr="https://encrypted-tbn1.gstatic.com/images?q=tbn:ANd9GcSxNNzTRIwe63MXoxuCE6xqkxOn2pBuE6UDZ6QZk8XmView1ubXH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170734"/>
            <a:ext cx="1346498" cy="1346498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5536486" y="24928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 i="1">
                <a:latin typeface="Times New Roman" pitchFamily="18" charset="0"/>
                <a:cs typeface="Times New Roman" pitchFamily="18" charset="0"/>
              </a:rPr>
              <a:t>a</a:t>
            </a:r>
            <a:endParaRPr lang="es-ES" b="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8314468" y="2492897"/>
            <a:ext cx="373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>
                <a:latin typeface="Symbol" pitchFamily="18" charset="2"/>
                <a:cs typeface="Times New Roman" pitchFamily="18" charset="0"/>
              </a:rPr>
              <a:t>g</a:t>
            </a:r>
            <a:endParaRPr lang="es-ES" b="0">
              <a:latin typeface="Symbol" pitchFamily="18" charset="2"/>
              <a:cs typeface="Times New Roman" pitchFamily="18" charset="0"/>
            </a:endParaRPr>
          </a:p>
        </p:txBody>
      </p:sp>
      <p:grpSp>
        <p:nvGrpSpPr>
          <p:cNvPr id="3" name="23 Grupo"/>
          <p:cNvGrpSpPr/>
          <p:nvPr/>
        </p:nvGrpSpPr>
        <p:grpSpPr>
          <a:xfrm>
            <a:off x="8760296" y="2410906"/>
            <a:ext cx="1547664" cy="1882190"/>
            <a:chOff x="7236296" y="2410906"/>
            <a:chExt cx="1547664" cy="1882190"/>
          </a:xfrm>
        </p:grpSpPr>
        <p:pic>
          <p:nvPicPr>
            <p:cNvPr id="14350" name="Picture 14" descr="Camera icon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075305">
              <a:off x="7370330" y="2410906"/>
              <a:ext cx="1380605" cy="1380605"/>
            </a:xfrm>
            <a:prstGeom prst="rect">
              <a:avLst/>
            </a:prstGeom>
            <a:noFill/>
          </p:spPr>
        </p:pic>
        <p:sp>
          <p:nvSpPr>
            <p:cNvPr id="21" name="20 Rectángulo"/>
            <p:cNvSpPr/>
            <p:nvPr/>
          </p:nvSpPr>
          <p:spPr>
            <a:xfrm>
              <a:off x="7236296" y="3646765"/>
              <a:ext cx="1547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0" err="1">
                  <a:latin typeface="Arial Rounded MT Bold" pitchFamily="34" charset="0"/>
                </a:rPr>
                <a:t>Photon</a:t>
              </a:r>
              <a:r>
                <a:rPr lang="es-ES" b="0">
                  <a:latin typeface="Arial Rounded MT Bold" pitchFamily="34" charset="0"/>
                </a:rPr>
                <a:t> detector</a:t>
              </a:r>
              <a:endParaRPr lang="es-ES"/>
            </a:p>
          </p:txBody>
        </p:sp>
      </p:grpSp>
      <p:pic>
        <p:nvPicPr>
          <p:cNvPr id="18" name="Picture 2" descr="http://media.virbcdn.com/files/c7/43e49938af23ccea-wiggle-line.png"/>
          <p:cNvPicPr>
            <a:picLocks noChangeAspect="1" noChangeArrowheads="1"/>
          </p:cNvPicPr>
          <p:nvPr/>
        </p:nvPicPr>
        <p:blipFill>
          <a:blip r:embed="rId2" cstate="print"/>
          <a:srcRect r="42222" b="5459"/>
          <a:stretch>
            <a:fillRect/>
          </a:stretch>
        </p:blipFill>
        <p:spPr bwMode="auto">
          <a:xfrm rot="5400000" flipV="1">
            <a:off x="4259796" y="3969060"/>
            <a:ext cx="1872208" cy="216024"/>
          </a:xfrm>
          <a:prstGeom prst="rect">
            <a:avLst/>
          </a:prstGeom>
          <a:noFill/>
        </p:spPr>
      </p:pic>
      <p:sp>
        <p:nvSpPr>
          <p:cNvPr id="19" name="18 Elipse"/>
          <p:cNvSpPr/>
          <p:nvPr/>
        </p:nvSpPr>
        <p:spPr>
          <a:xfrm>
            <a:off x="5015880" y="2996952"/>
            <a:ext cx="360040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10" descr="https://encrypted-tbn1.gstatic.com/images?q=tbn:ANd9GcSxNNzTRIwe63MXoxuCE6xqkxOn2pBuE6UDZ6QZk8XmView1ubXH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824" y="4170734"/>
            <a:ext cx="1346498" cy="1346498"/>
          </a:xfrm>
          <a:prstGeom prst="rect">
            <a:avLst/>
          </a:prstGeom>
          <a:noFill/>
        </p:spPr>
      </p:pic>
      <p:sp>
        <p:nvSpPr>
          <p:cNvPr id="23" name="22 Rectángulo"/>
          <p:cNvSpPr/>
          <p:nvPr/>
        </p:nvSpPr>
        <p:spPr>
          <a:xfrm>
            <a:off x="6168008" y="2492896"/>
            <a:ext cx="432048" cy="331236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4223792" y="2492897"/>
            <a:ext cx="373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>
                <a:latin typeface="Symbol" pitchFamily="18" charset="2"/>
                <a:cs typeface="Times New Roman" pitchFamily="18" charset="0"/>
              </a:rPr>
              <a:t>g</a:t>
            </a:r>
            <a:endParaRPr lang="es-ES" b="0"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2036" name="Picture 4" descr="https://encrypted-tbn2.gstatic.com/images?q=tbn:ANd9GcRezIV1PJLpqfDTV1hBCXuBNdOlFEzuJO11KV8JiI-dbe_ZXltD1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7569" y="2320062"/>
            <a:ext cx="1495475" cy="1324963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>
          <a:xfrm>
            <a:off x="2207568" y="3645025"/>
            <a:ext cx="1547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0" err="1">
                <a:latin typeface="Arial Rounded MT Bold" pitchFamily="34" charset="0"/>
              </a:rPr>
              <a:t>Photon</a:t>
            </a:r>
            <a:r>
              <a:rPr lang="es-ES" b="0">
                <a:latin typeface="Arial Rounded MT Bold" pitchFamily="34" charset="0"/>
              </a:rPr>
              <a:t> </a:t>
            </a:r>
            <a:r>
              <a:rPr lang="es-ES" b="0" err="1">
                <a:latin typeface="Arial Rounded MT Bold" pitchFamily="34" charset="0"/>
              </a:rPr>
              <a:t>source</a:t>
            </a:r>
            <a:endParaRPr lang="es-ES"/>
          </a:p>
        </p:txBody>
      </p:sp>
      <p:sp>
        <p:nvSpPr>
          <p:cNvPr id="27" name="26 Rectángulo"/>
          <p:cNvSpPr/>
          <p:nvPr/>
        </p:nvSpPr>
        <p:spPr>
          <a:xfrm rot="16200000">
            <a:off x="5992037" y="3973108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>
                <a:latin typeface="Arial Rounded MT Bold" pitchFamily="34" charset="0"/>
              </a:rPr>
              <a:t>WALL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4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Personalizado 1">
      <a:majorFont>
        <a:latin typeface="Arial Rounded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194722</TotalTime>
  <Words>5403</Words>
  <Application>Microsoft Office PowerPoint</Application>
  <PresentationFormat>Panorámica</PresentationFormat>
  <Paragraphs>1097</Paragraphs>
  <Slides>72</Slides>
  <Notes>19</Notes>
  <HiddenSlides>6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72</vt:i4>
      </vt:variant>
    </vt:vector>
  </HeadingPairs>
  <TitlesOfParts>
    <vt:vector size="87" baseType="lpstr">
      <vt:lpstr>Arial</vt:lpstr>
      <vt:lpstr>Arial Bold</vt:lpstr>
      <vt:lpstr>Arial Rounded MT</vt:lpstr>
      <vt:lpstr>Arial Rounded MT Bold</vt:lpstr>
      <vt:lpstr>Calibri</vt:lpstr>
      <vt:lpstr>Cambria Math</vt:lpstr>
      <vt:lpstr>Quantum Round (BRK)</vt:lpstr>
      <vt:lpstr>Quantum Round Hollow (BRK)</vt:lpstr>
      <vt:lpstr>Symbol</vt:lpstr>
      <vt:lpstr>Tahoma</vt:lpstr>
      <vt:lpstr>Times New Roman</vt:lpstr>
      <vt:lpstr>Trebuchet MS</vt:lpstr>
      <vt:lpstr>Wingdings</vt:lpstr>
      <vt:lpstr>Corte</vt:lpstr>
      <vt:lpstr>1_Tema de Office</vt:lpstr>
      <vt:lpstr> Recent progress on axion searches   Igor G. Irastorza    LI - International Meeting on Fundamental Physics Benasque Science Center, Sep 09 - Sep 14, 2024 </vt:lpstr>
      <vt:lpstr>Why axions?</vt:lpstr>
      <vt:lpstr>Beyond axions</vt:lpstr>
      <vt:lpstr>Axion phenomenology</vt:lpstr>
      <vt:lpstr>Axion models</vt:lpstr>
      <vt:lpstr>Axions as cold dark matter</vt:lpstr>
      <vt:lpstr>Sources of axions</vt:lpstr>
      <vt:lpstr>Detection of axions</vt:lpstr>
      <vt:lpstr>Laboratory axions</vt:lpstr>
      <vt:lpstr>Light-shining-through-wall (LSW)</vt:lpstr>
      <vt:lpstr>From ALPS-I to ALPS-II experiments</vt:lpstr>
      <vt:lpstr>Other purely laboratory searches</vt:lpstr>
      <vt:lpstr>Axion-mediated macroscopic forces</vt:lpstr>
      <vt:lpstr>Solar axions</vt:lpstr>
      <vt:lpstr>Solar Axions</vt:lpstr>
      <vt:lpstr>…and more solar axions</vt:lpstr>
      <vt:lpstr>Axion helioscopes</vt:lpstr>
      <vt:lpstr>CAST experiment @ CERN</vt:lpstr>
      <vt:lpstr>Latest CAST limit (2017)</vt:lpstr>
      <vt:lpstr>Latest CAST limit</vt:lpstr>
      <vt:lpstr>Latest CAST limit (2024)</vt:lpstr>
      <vt:lpstr>Presentación de PowerPoint</vt:lpstr>
      <vt:lpstr>BabyIAXO</vt:lpstr>
      <vt:lpstr>Helioscopes &amp; astrophysics</vt:lpstr>
      <vt:lpstr>Beyond baseline</vt:lpstr>
      <vt:lpstr>Dark matter axions</vt:lpstr>
      <vt:lpstr>Detecting DM axions: “haloscopes”</vt:lpstr>
      <vt:lpstr>ADMX</vt:lpstr>
      <vt:lpstr>Higher-ma haloscopes</vt:lpstr>
      <vt:lpstr>Higher-ma haloscopes</vt:lpstr>
      <vt:lpstr>Higher-ma haloscopes</vt:lpstr>
      <vt:lpstr>RADES</vt:lpstr>
      <vt:lpstr>Going for lower T_sys</vt:lpstr>
      <vt:lpstr>Beyond the SQL: HAYSTAC</vt:lpstr>
      <vt:lpstr>Beyond the SQL: photon counting</vt:lpstr>
      <vt:lpstr>DarkQuantum: quantum-enhancing RADES</vt:lpstr>
      <vt:lpstr>Beyond haloscopes… Dish antennas &amp; dielectric haloscopes</vt:lpstr>
      <vt:lpstr>Magnetized dish antenna</vt:lpstr>
      <vt:lpstr>Dielectric haloscopes</vt:lpstr>
      <vt:lpstr>Lower ma haloscopes</vt:lpstr>
      <vt:lpstr>Pick-up coil &amp; resonant circuit</vt:lpstr>
      <vt:lpstr>Presentación de PowerPoint</vt:lpstr>
      <vt:lpstr>Haloscopes - + projections</vt:lpstr>
      <vt:lpstr>Haloscopes - current results</vt:lpstr>
      <vt:lpstr>Overall picture ( for       )</vt:lpstr>
      <vt:lpstr>Presentación de PowerPoint</vt:lpstr>
      <vt:lpstr>Presentación de PowerPoint</vt:lpstr>
      <vt:lpstr>Best m_A  for axion DM?</vt:lpstr>
      <vt:lpstr>Axion/ALP searches motivation</vt:lpstr>
      <vt:lpstr>Cosmological axions: axion realignment</vt:lpstr>
      <vt:lpstr>Cosmological axions: topological defects</vt:lpstr>
      <vt:lpstr>Astrophysical hints for axions</vt:lpstr>
      <vt:lpstr>Astrophysical hints for axions</vt:lpstr>
      <vt:lpstr>Astrophysical hints for axions</vt:lpstr>
      <vt:lpstr>IAXO &amp; stellar cooling hints</vt:lpstr>
      <vt:lpstr>Axion detection strategies</vt:lpstr>
      <vt:lpstr>Polarization experiments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Additional detector technologies for IAXO</vt:lpstr>
      <vt:lpstr>IAXO &amp; axion cosmology</vt:lpstr>
      <vt:lpstr>Post-discovery physics</vt:lpstr>
      <vt:lpstr>Detecting DM axions: “haloscopes”</vt:lpstr>
      <vt:lpstr>CULTASK @ CAPP</vt:lpstr>
      <vt:lpstr>Directional effects</vt:lpstr>
      <vt:lpstr>Magnetized dish antenna</vt:lpstr>
      <vt:lpstr>Dielectric haloscopes</vt:lpstr>
      <vt:lpstr>DM-induced atomic transitions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NOSTOS:  a spherical TPC to detect low energy neutrinos</dc:title>
  <dc:creator>Igor G. Irastorza</dc:creator>
  <cp:lastModifiedBy>igor g irastorza</cp:lastModifiedBy>
  <cp:revision>1733</cp:revision>
  <dcterms:created xsi:type="dcterms:W3CDTF">2004-12-06T08:05:26Z</dcterms:created>
  <dcterms:modified xsi:type="dcterms:W3CDTF">2024-09-11T07:44:31Z</dcterms:modified>
</cp:coreProperties>
</file>