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705" r:id="rId2"/>
  </p:sldMasterIdLst>
  <p:notesMasterIdLst>
    <p:notesMasterId r:id="rId49"/>
  </p:notesMasterIdLst>
  <p:sldIdLst>
    <p:sldId id="256" r:id="rId3"/>
    <p:sldId id="1132" r:id="rId4"/>
    <p:sldId id="415" r:id="rId5"/>
    <p:sldId id="1133" r:id="rId6"/>
    <p:sldId id="1131" r:id="rId7"/>
    <p:sldId id="1101" r:id="rId8"/>
    <p:sldId id="1109" r:id="rId9"/>
    <p:sldId id="1123" r:id="rId10"/>
    <p:sldId id="293" r:id="rId11"/>
    <p:sldId id="1128" r:id="rId12"/>
    <p:sldId id="1129" r:id="rId13"/>
    <p:sldId id="1130" r:id="rId14"/>
    <p:sldId id="1124" r:id="rId15"/>
    <p:sldId id="1139" r:id="rId16"/>
    <p:sldId id="1125" r:id="rId17"/>
    <p:sldId id="1126" r:id="rId18"/>
    <p:sldId id="1127" r:id="rId19"/>
    <p:sldId id="1120" r:id="rId20"/>
    <p:sldId id="1135" r:id="rId21"/>
    <p:sldId id="1142" r:id="rId22"/>
    <p:sldId id="1143" r:id="rId23"/>
    <p:sldId id="1151" r:id="rId24"/>
    <p:sldId id="1096" r:id="rId25"/>
    <p:sldId id="1140" r:id="rId26"/>
    <p:sldId id="1136" r:id="rId27"/>
    <p:sldId id="279" r:id="rId28"/>
    <p:sldId id="1145" r:id="rId29"/>
    <p:sldId id="1144" r:id="rId30"/>
    <p:sldId id="1150" r:id="rId31"/>
    <p:sldId id="1089" r:id="rId32"/>
    <p:sldId id="1095" r:id="rId33"/>
    <p:sldId id="1152" r:id="rId34"/>
    <p:sldId id="1153" r:id="rId35"/>
    <p:sldId id="1121" r:id="rId36"/>
    <p:sldId id="1137" r:id="rId37"/>
    <p:sldId id="1111" r:id="rId38"/>
    <p:sldId id="1147" r:id="rId39"/>
    <p:sldId id="417" r:id="rId40"/>
    <p:sldId id="1154" r:id="rId41"/>
    <p:sldId id="1149" r:id="rId42"/>
    <p:sldId id="1118" r:id="rId43"/>
    <p:sldId id="1148" r:id="rId44"/>
    <p:sldId id="1094" r:id="rId45"/>
    <p:sldId id="1138" r:id="rId46"/>
    <p:sldId id="1146" r:id="rId47"/>
    <p:sldId id="1108" r:id="rId4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36"/>
    <p:restoredTop sz="94830"/>
  </p:normalViewPr>
  <p:slideViewPr>
    <p:cSldViewPr snapToGrid="0" snapToObjects="1">
      <p:cViewPr varScale="1">
        <p:scale>
          <a:sx n="78" d="100"/>
          <a:sy n="78" d="100"/>
        </p:scale>
        <p:origin x="9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287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Euclidean space time lattice for HVP, quarks props: large sparse matrix, gluons: MC integration of gauge fields</a:t>
            </a:r>
          </a:p>
        </p:txBody>
      </p:sp>
    </p:spTree>
    <p:extLst>
      <p:ext uri="{BB962C8B-B14F-4D97-AF65-F5344CB8AC3E}">
        <p14:creationId xmlns:p14="http://schemas.microsoft.com/office/powerpoint/2010/main" val="2718024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42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Consistency between lattice and </a:t>
            </a:r>
            <a:r>
              <a:rPr lang="en-US" dirty="0" err="1"/>
              <a:t>pheno</a:t>
            </a:r>
            <a:r>
              <a:rPr lang="en-US" dirty="0"/>
              <a:t> for both </a:t>
            </a:r>
            <a:r>
              <a:rPr lang="en-US" dirty="0" err="1"/>
              <a:t>hvp</a:t>
            </a:r>
            <a:r>
              <a:rPr lang="en-US" dirty="0"/>
              <a:t> and </a:t>
            </a:r>
            <a:r>
              <a:rPr lang="en-US" dirty="0" err="1"/>
              <a:t>hlbl</a:t>
            </a:r>
            <a:r>
              <a:rPr lang="en-US" dirty="0"/>
              <a:t> crucial for discovery of new physics</a:t>
            </a:r>
          </a:p>
        </p:txBody>
      </p:sp>
    </p:spTree>
    <p:extLst>
      <p:ext uri="{BB962C8B-B14F-4D97-AF65-F5344CB8AC3E}">
        <p14:creationId xmlns:p14="http://schemas.microsoft.com/office/powerpoint/2010/main" val="4136754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Consistency between lattice and </a:t>
            </a:r>
            <a:r>
              <a:rPr lang="en-US" dirty="0" err="1"/>
              <a:t>pheno</a:t>
            </a:r>
            <a:r>
              <a:rPr lang="en-US" dirty="0"/>
              <a:t> for both </a:t>
            </a:r>
            <a:r>
              <a:rPr lang="en-US" dirty="0" err="1"/>
              <a:t>hvp</a:t>
            </a:r>
            <a:r>
              <a:rPr lang="en-US" dirty="0"/>
              <a:t> and </a:t>
            </a:r>
            <a:r>
              <a:rPr lang="en-US" dirty="0" err="1"/>
              <a:t>hlbl</a:t>
            </a:r>
            <a:r>
              <a:rPr lang="en-US" dirty="0"/>
              <a:t> crucial for discovery of new physics</a:t>
            </a:r>
          </a:p>
        </p:txBody>
      </p:sp>
    </p:spTree>
    <p:extLst>
      <p:ext uri="{BB962C8B-B14F-4D97-AF65-F5344CB8AC3E}">
        <p14:creationId xmlns:p14="http://schemas.microsoft.com/office/powerpoint/2010/main" val="1883764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Consistency between lattice and </a:t>
            </a:r>
            <a:r>
              <a:rPr lang="en-US" dirty="0" err="1"/>
              <a:t>pheno</a:t>
            </a:r>
            <a:r>
              <a:rPr lang="en-US" dirty="0"/>
              <a:t> for both </a:t>
            </a:r>
            <a:r>
              <a:rPr lang="en-US" dirty="0" err="1"/>
              <a:t>hvp</a:t>
            </a:r>
            <a:r>
              <a:rPr lang="en-US" dirty="0"/>
              <a:t> and </a:t>
            </a:r>
            <a:r>
              <a:rPr lang="en-US" dirty="0" err="1"/>
              <a:t>hlbl</a:t>
            </a:r>
            <a:r>
              <a:rPr lang="en-US" dirty="0"/>
              <a:t> crucial for discovery of new physics</a:t>
            </a:r>
          </a:p>
        </p:txBody>
      </p:sp>
    </p:spTree>
    <p:extLst>
      <p:ext uri="{BB962C8B-B14F-4D97-AF65-F5344CB8AC3E}">
        <p14:creationId xmlns:p14="http://schemas.microsoft.com/office/powerpoint/2010/main" val="413783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902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AD16E-C8F3-CA4F-A495-6BBDEBC2F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1685B-63CD-4B49-A28F-3CD29A5F8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C1D87-1040-5B48-A620-C52AE1599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0464C-C6AE-B94C-AA70-0637E8006711}" type="datetime1">
              <a:rPr lang="en-US" smtClean="0"/>
              <a:t>9/10/22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2DAB1-89D0-1447-8A4B-19EEB5B4C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0C5B6-BA6F-624F-8C44-C0841EA1A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7911" y="9296400"/>
            <a:ext cx="322204" cy="348813"/>
          </a:xfrm>
        </p:spPr>
        <p:txBody>
          <a:bodyPr/>
          <a:lstStyle/>
          <a:p>
            <a:fld id="{80E9FF6C-AE0E-F445-99E1-AF7F888FE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49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3BDBA-04C9-6640-990F-D4E2769BA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39698A-152B-BE47-8DC7-AF03E1FA9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E3B69-4FB2-E34C-8579-C14EA961A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454A7-3397-154C-AD41-A8B91A570870}" type="datetime1">
              <a:rPr lang="en-US" smtClean="0"/>
              <a:t>9/10/22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E677B-38E2-B140-AE34-B5E1E7E17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24053-01BD-9349-B181-DB4ECAB22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47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9E3A5-4D2E-F94F-A495-C1459E1C2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54F3E-0EE0-7C44-8D06-F5B350264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32B02-A4D9-E443-B0A6-C68C78A3A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B71E-0E62-864F-AFE3-40F1B853DA8A}" type="datetime1">
              <a:rPr lang="en-US" smtClean="0"/>
              <a:t>9/10/22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0D11D-152C-9D4F-9B7A-7A82EAFBC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CBF75-681A-9A4D-8EB6-919EAD393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71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829C1-9604-D743-8D21-23D1818CF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3D38BB-722E-2441-920F-45904320A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52F7C-AD9C-8B4D-9EA3-4BCBC5C01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857B3-347D-6E49-8604-0F2702995356}" type="datetime1">
              <a:rPr lang="en-US" smtClean="0"/>
              <a:t>9/10/22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F9C8A-2380-6047-AC93-5A475A876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A31AC-C7DB-2848-913E-8FDB17F36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50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87309-4EA4-6741-8320-8CA4B3854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E86A7-E3D1-8F47-B5E9-C88C7817F8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CC60E0-828C-BB4B-90ED-7F4BE036BC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2CE8B5-4933-784A-B1CF-38E7C74A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351D6-F34E-804C-922A-D9847B631070}" type="datetime1">
              <a:rPr lang="en-US" smtClean="0"/>
              <a:t>9/10/22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55C022-1B98-D449-A1F7-8D80AE2BB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2BE61E-F1D8-F24A-B713-723660340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48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9ACC9-EDA9-D24A-8C87-5D5FEAAB4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CF29C-036C-7044-A334-9446D773EC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B7E1B8-2849-AE4F-BDE6-4340A67C9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199644-1C31-3F48-9D34-45A92113AC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98B3AE-3AB1-7F4D-8F72-4CCE24716C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5FC821-9CDD-A644-8DFE-C46CFA89B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9AB3-E98C-2A45-A135-7BACADDDCFC9}" type="datetime1">
              <a:rPr lang="en-US" smtClean="0"/>
              <a:t>9/10/22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0DF3BD-4D40-0849-A83A-C1B6B6577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B57418-E50A-F548-87D2-5772CCFFE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178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9C173-FA06-6F49-87A3-EE1516C61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2A63AE-A27D-EA4B-8A57-9B9FF6FEE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A5651-CB71-1340-A4EE-DD058B46B07E}" type="datetime1">
              <a:rPr lang="en-US" smtClean="0"/>
              <a:t>9/10/22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75C60-E02A-0241-AF8E-10F5B02E9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772D40-B882-784C-B68D-CC707D442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153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F2C098-22EA-8B40-98CA-61EEBF424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AA193-492E-0147-A94B-6481B8B8F072}" type="datetime1">
              <a:rPr lang="en-US" smtClean="0"/>
              <a:t>9/10/22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712F96-DC58-314A-8190-9088AF902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B220AC-E56C-C546-BFFE-3334B1C09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93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1B6A9-09CC-EF42-91D6-A212D7292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C4E13-CA83-A04D-91E3-8FBA89727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793FCE-17B4-014B-96AA-E5A0EBE78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61F08A-5EBE-AD44-85AD-7441BD769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3C221-B548-034A-9DCB-BB2F2EF19734}" type="datetime1">
              <a:rPr lang="en-US" smtClean="0"/>
              <a:t>9/10/22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47ABD9-18DB-8C43-9FBB-6A87A7FFB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5D1AAE-1D85-864F-8DF6-17539A643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6782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2661B-8316-5244-ABB7-7BD8ECFB6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7CAFBD-1AA8-6041-B8FD-0624FD9F0F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9659C9-E953-644A-978C-3FC2D49A5D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9ED5FA-CDDA-F649-9CE8-797084DA6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9FE4F-F5BA-214A-825F-FF303C7602AB}" type="datetime1">
              <a:rPr lang="en-US" smtClean="0"/>
              <a:t>9/10/22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C930B0-3FB2-B74F-9CC6-74F499949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E4784-D1C8-4543-A256-E98332A15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198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024C1-0524-234E-86D7-7B197485D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88F6E-C2A1-704C-A286-2B2936980D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05D84-01B7-3047-9E89-775CD810F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EB9B1-6662-0D4D-A58F-89E2D69804FA}" type="datetime1">
              <a:rPr lang="en-US" smtClean="0"/>
              <a:t>9/10/22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D3310-9133-0F4E-8E44-8F7071096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39012-DD62-C545-A67E-02567C604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004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31E0D2-7CCB-6849-AF3C-581F4981B9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BAB896-7447-2443-8098-FEF5C16A27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B7681-023E-A543-81B8-E69AFBC18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516B-C5A4-9C41-B5A6-3F2B2CF2FACD}" type="datetime1">
              <a:rPr lang="en-US" smtClean="0"/>
              <a:t>9/10/22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D5591-649A-5140-91EE-4B15C628B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863573-C0CA-0445-88E1-31BBEF229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73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704" r:id="rId10"/>
  </p:sldLayoutIdLst>
  <p:transition spd="med"/>
  <p:hf hdr="0" ftr="0" dt="0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38F8D4-3F90-AA45-93E4-2F8E6B3EA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5E1682-D34D-FD4B-8EF4-33B169FB4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12E85-5E7D-564D-8C48-0EBFDA3568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7E982-AEC7-CA4E-98B5-8E84AFDA5C60}" type="datetime1">
              <a:rPr lang="en-US" smtClean="0"/>
              <a:t>9/10/22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6E39D-1895-7142-BA2C-9F436B1C2D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89216-001C-E64E-B772-67DC0042E5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0A0FC-7A54-C146-BD6E-3D098D58B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9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hf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erncourier.com/a/an-anomalous-moment-for-the-muon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hyperlink" Target="https://indico.ph.ed.ac.uk/event/112/contributions/1660/" TargetMode="Externa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hyperlink" Target="https://indico.ph.ed.ac.uk/event/112/contributions/1660/" TargetMode="Externa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hyperlink" Target="https://indico.ph.ed.ac.uk/event/112/contributions/1660/" TargetMode="Externa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hyperlink" Target="https://indico.ph.ed.ac.uk/event/112/contributions/1662/" TargetMode="Externa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hyperlink" Target="https://indico.ph.ed.ac.uk/event/112/contributions/1664/" TargetMode="Externa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indico.ph.ed.ac.uk/event/112/contributions/1665/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indico.ph.ed.ac.uk/event/112/contributions/1667/" TargetMode="Externa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hyperlink" Target="https://indico.ph.ed.ac.uk/event/112/contributions/1660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hyperlink" Target="https://indico.ph.ed.ac.uk/event/112/contributions/1664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hyperlink" Target="https://indico.ph.ed.ac.uk/event/112/contributions/1684/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ph.ed.ac.uk/event/112/contributions/1666/" TargetMode="External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ph.ed.ac.uk/event/112/contributions/1666/" TargetMode="External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ph.ed.ac.uk/event/112/contributions/1697/" TargetMode="External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ph.ed.ac.uk/event/112/contributions/1700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emf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ph.ed.ac.uk/event/112/contributions/1700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emf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ph.ed.ac.uk/event/112/contributions/1697/" TargetMode="External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fnal.gov/event/21626/contributions/63779/" TargetMode="External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png"/><Relationship Id="rId2" Type="http://schemas.openxmlformats.org/officeDocument/2006/relationships/hyperlink" Target="https://indico.ph.ed.ac.uk/event/112/contributions/1659/" TargetMode="Externa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indico.ph.ed.ac.uk/event/112/contributions/1666/" TargetMode="External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4792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he muon anomalous magnetic moment and the hunt for new physics"/>
          <p:cNvSpPr txBox="1">
            <a:spLocks noGrp="1"/>
          </p:cNvSpPr>
          <p:nvPr>
            <p:ph type="title"/>
          </p:nvPr>
        </p:nvSpPr>
        <p:spPr>
          <a:xfrm>
            <a:off x="-228592" y="2122714"/>
            <a:ext cx="13440301" cy="2209985"/>
          </a:xfrm>
          <a:prstGeom prst="rect">
            <a:avLst/>
          </a:prstGeom>
        </p:spPr>
        <p:txBody>
          <a:bodyPr>
            <a:noAutofit/>
          </a:bodyPr>
          <a:lstStyle>
            <a:lvl1pPr defTabSz="502412">
              <a:defRPr sz="6880"/>
            </a:lvl1pPr>
          </a:lstStyle>
          <a:p>
            <a:r>
              <a:rPr lang="en-US" sz="6000" dirty="0"/>
              <a:t>Recent advances for the </a:t>
            </a:r>
            <a:br>
              <a:rPr lang="en-US" sz="6000" dirty="0"/>
            </a:br>
            <a:r>
              <a:rPr lang="en-US" sz="6000" dirty="0"/>
              <a:t>muon anomalous magnetic moment from lattice QCD</a:t>
            </a:r>
          </a:p>
        </p:txBody>
      </p:sp>
      <p:sp>
        <p:nvSpPr>
          <p:cNvPr id="120" name="Tom Blum (UConn/RBRC)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832314"/>
            <a:ext cx="10464800" cy="3302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defTabSz="554990">
              <a:defRPr sz="3514"/>
            </a:pPr>
            <a:r>
              <a:rPr sz="4800" dirty="0">
                <a:latin typeface="Calibri" panose="020F0502020204030204" pitchFamily="34" charset="0"/>
                <a:cs typeface="Calibri" panose="020F0502020204030204" pitchFamily="34" charset="0"/>
              </a:rPr>
              <a:t>Tom Blum (UConn/RBRC)</a:t>
            </a:r>
          </a:p>
          <a:p>
            <a:pPr defTabSz="554990">
              <a:defRPr sz="3514"/>
            </a:pPr>
            <a:endParaRPr lang="en-US" dirty="0"/>
          </a:p>
          <a:p>
            <a:pPr defTabSz="554990">
              <a:defRPr sz="3514"/>
            </a:pPr>
            <a:endParaRPr dirty="0"/>
          </a:p>
          <a:p>
            <a:pPr defTabSz="554990">
              <a:defRPr sz="3514"/>
            </a:pPr>
            <a:r>
              <a:rPr lang="en-US" dirty="0"/>
              <a:t>First </a:t>
            </a:r>
            <a:r>
              <a:rPr lang="en-US" dirty="0" err="1"/>
              <a:t>LatticeNet</a:t>
            </a:r>
            <a:r>
              <a:rPr lang="en-US" dirty="0"/>
              <a:t> </a:t>
            </a:r>
          </a:p>
          <a:p>
            <a:pPr defTabSz="554990">
              <a:defRPr sz="3514"/>
            </a:pPr>
            <a:r>
              <a:rPr lang="en-US" dirty="0"/>
              <a:t>workshop on challenges in lattice field theory</a:t>
            </a:r>
          </a:p>
          <a:p>
            <a:pPr defTabSz="554990">
              <a:defRPr sz="3514"/>
            </a:pPr>
            <a:endParaRPr lang="en-US" dirty="0"/>
          </a:p>
          <a:p>
            <a:pPr defTabSz="554990">
              <a:defRPr sz="3514"/>
            </a:pPr>
            <a:r>
              <a:rPr lang="en-US" sz="2600" dirty="0"/>
              <a:t>Centro de </a:t>
            </a:r>
            <a:r>
              <a:rPr lang="en-US" sz="2600" dirty="0" err="1"/>
              <a:t>Ciencias</a:t>
            </a:r>
            <a:r>
              <a:rPr lang="en-US" sz="2600" dirty="0"/>
              <a:t> de </a:t>
            </a:r>
            <a:r>
              <a:rPr lang="en-US" sz="2600" dirty="0" err="1"/>
              <a:t>Benasque</a:t>
            </a:r>
            <a:r>
              <a:rPr lang="en-US" sz="2600" dirty="0"/>
              <a:t> Pedro Pascual</a:t>
            </a:r>
          </a:p>
          <a:p>
            <a:pPr defTabSz="554990">
              <a:defRPr sz="3514"/>
            </a:pPr>
            <a:endParaRPr lang="en-US" sz="2600" dirty="0"/>
          </a:p>
          <a:p>
            <a:pPr defTabSz="554990">
              <a:defRPr sz="3514"/>
            </a:pPr>
            <a:r>
              <a:rPr lang="en-US" sz="2800" dirty="0"/>
              <a:t>September 15</a:t>
            </a:r>
            <a:r>
              <a:rPr sz="2800" dirty="0"/>
              <a:t>, 202</a:t>
            </a:r>
            <a:r>
              <a:rPr lang="en-US" sz="2800" dirty="0"/>
              <a:t>2</a:t>
            </a:r>
            <a:endParaRPr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B93BA7-10E6-9E4D-B7E1-43EF1EDD048A}"/>
              </a:ext>
            </a:extLst>
          </p:cNvPr>
          <p:cNvSpPr txBox="1"/>
          <p:nvPr/>
        </p:nvSpPr>
        <p:spPr>
          <a:xfrm>
            <a:off x="10125807" y="9374009"/>
            <a:ext cx="2878993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0" dirty="0"/>
              <a:t>Credit: Mark Rayner/CERN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FF5EF8-3350-8946-A89B-0ED621C9D4F1}"/>
              </a:ext>
            </a:extLst>
          </p:cNvPr>
          <p:cNvSpPr txBox="1"/>
          <p:nvPr/>
        </p:nvSpPr>
        <p:spPr>
          <a:xfrm>
            <a:off x="36139" y="9326494"/>
            <a:ext cx="884857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Anomalous moment for the muon,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Cern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 Courier May/June 2021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3B796-5427-9D58-46CE-9CDCF77B8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16640" cy="1885245"/>
          </a:xfrm>
        </p:spPr>
        <p:txBody>
          <a:bodyPr/>
          <a:lstStyle/>
          <a:p>
            <a:r>
              <a:rPr lang="en-US" dirty="0"/>
              <a:t>RBC/UKQCD (</a:t>
            </a:r>
            <a:r>
              <a:rPr lang="en-US" dirty="0">
                <a:hlinkClick r:id="rId2"/>
              </a:rPr>
              <a:t>talk by C. Lehner</a:t>
            </a:r>
            <a:r>
              <a:rPr lang="en-US" dirty="0"/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8C1BA7-AE87-11DB-CBD3-BDCA47B41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10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1722F0-DAC6-FD09-A66D-27D3CA34B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184" y="1917903"/>
            <a:ext cx="7488400" cy="56111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277310-4D45-11D4-AC48-9EAED3209B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341" y="4320743"/>
            <a:ext cx="6644827" cy="497904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1BEA42D-870F-295C-D375-DE63FD7E354B}"/>
                  </a:ext>
                </a:extLst>
              </p:cNvPr>
              <p:cNvSpPr txBox="1"/>
              <p:nvPr/>
            </p:nvSpPr>
            <p:spPr>
              <a:xfrm>
                <a:off x="571538" y="2720742"/>
                <a:ext cx="48830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b="0" dirty="0">
                    <a:solidFill>
                      <a:srgbClr val="FF0000"/>
                    </a:solidFill>
                    <a:latin typeface="+mn-lt"/>
                  </a:rPr>
                  <a:t>Added 3</a:t>
                </a:r>
                <a:r>
                  <a:rPr lang="en-US" b="0" baseline="30000" dirty="0">
                    <a:solidFill>
                      <a:srgbClr val="FF0000"/>
                    </a:solidFill>
                    <a:latin typeface="+mn-lt"/>
                  </a:rPr>
                  <a:t>rd</a:t>
                </a:r>
                <a:r>
                  <a:rPr lang="en-US" b="0" dirty="0">
                    <a:solidFill>
                      <a:srgbClr val="FF0000"/>
                    </a:solidFill>
                    <a:latin typeface="+mn-lt"/>
                  </a:rPr>
                  <a:t> lattice spacing 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~0.067</m:t>
                    </m:r>
                  </m:oMath>
                </a14:m>
                <a:r>
                  <a:rPr lang="en-US" b="0" dirty="0">
                    <a:solidFill>
                      <a:srgbClr val="FF0000"/>
                    </a:solidFill>
                    <a:latin typeface="+mn-lt"/>
                  </a:rPr>
                  <a:t> fm)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1BEA42D-870F-295C-D375-DE63FD7E35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38" y="2720742"/>
                <a:ext cx="4883068" cy="461665"/>
              </a:xfrm>
              <a:prstGeom prst="rect">
                <a:avLst/>
              </a:prstGeom>
              <a:blipFill>
                <a:blip r:embed="rId5"/>
                <a:stretch>
                  <a:fillRect l="-2078" t="-8108" r="-1039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0532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3B796-5427-9D58-46CE-9CDCF77B8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16640" cy="1885245"/>
          </a:xfrm>
        </p:spPr>
        <p:txBody>
          <a:bodyPr/>
          <a:lstStyle/>
          <a:p>
            <a:r>
              <a:rPr lang="en-US" dirty="0"/>
              <a:t>RBC/UKQCD (</a:t>
            </a:r>
            <a:r>
              <a:rPr lang="en-US" dirty="0">
                <a:hlinkClick r:id="rId2"/>
              </a:rPr>
              <a:t>talk by C. Lehner</a:t>
            </a:r>
            <a:r>
              <a:rPr lang="en-US" dirty="0"/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8C1BA7-AE87-11DB-CBD3-BDCA47B41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A0F90D-2D9C-E3F2-4BB4-E226C74D1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79" y="1185278"/>
            <a:ext cx="10926463" cy="81873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C73D56-8608-99A6-1AF4-163E31E0D3F2}"/>
              </a:ext>
            </a:extLst>
          </p:cNvPr>
          <p:cNvSpPr txBox="1"/>
          <p:nvPr/>
        </p:nvSpPr>
        <p:spPr>
          <a:xfrm>
            <a:off x="6357310" y="6809013"/>
            <a:ext cx="59731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8 different combinations of </a:t>
            </a:r>
          </a:p>
          <a:p>
            <a:pPr algn="l"/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currents, </a:t>
            </a:r>
            <a:r>
              <a:rPr lang="en-US" b="0" i="1" dirty="0">
                <a:latin typeface="Calibri" panose="020F0502020204030204" pitchFamily="34" charset="0"/>
                <a:cs typeface="Calibri" panose="020F0502020204030204" pitchFamily="34" charset="0"/>
              </a:rPr>
              <a:t>Z </a:t>
            </a: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factors, weighting functions </a:t>
            </a:r>
          </a:p>
          <a:p>
            <a:pPr algn="l"/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fit simultaneously to common continuum limit</a:t>
            </a:r>
          </a:p>
        </p:txBody>
      </p:sp>
    </p:spTree>
    <p:extLst>
      <p:ext uri="{BB962C8B-B14F-4D97-AF65-F5344CB8AC3E}">
        <p14:creationId xmlns:p14="http://schemas.microsoft.com/office/powerpoint/2010/main" val="2037936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3B796-5427-9D58-46CE-9CDCF77B8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38847"/>
            <a:ext cx="11216640" cy="1885245"/>
          </a:xfrm>
        </p:spPr>
        <p:txBody>
          <a:bodyPr/>
          <a:lstStyle/>
          <a:p>
            <a:r>
              <a:rPr lang="en-US" dirty="0"/>
              <a:t>RBC/UKQCD (</a:t>
            </a:r>
            <a:r>
              <a:rPr lang="en-US" dirty="0">
                <a:hlinkClick r:id="rId2"/>
              </a:rPr>
              <a:t>talk by C. Lehner</a:t>
            </a:r>
            <a:r>
              <a:rPr lang="en-US" dirty="0"/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8C1BA7-AE87-11DB-CBD3-BDCA47B41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9C4C16-BD12-4F03-2720-96DD3B8D5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993" y="636815"/>
            <a:ext cx="12210471" cy="914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39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0FE4A-2165-7D3D-5BBA-B737CBD0E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580" y="194168"/>
            <a:ext cx="11216640" cy="1885245"/>
          </a:xfrm>
        </p:spPr>
        <p:txBody>
          <a:bodyPr/>
          <a:lstStyle/>
          <a:p>
            <a:r>
              <a:rPr lang="en-US" dirty="0"/>
              <a:t>Mainz (</a:t>
            </a:r>
            <a:r>
              <a:rPr lang="en-US" dirty="0">
                <a:hlinkClick r:id="rId2"/>
              </a:rPr>
              <a:t>talk by S. Kuberski</a:t>
            </a:r>
            <a:r>
              <a:rPr lang="en-US" dirty="0"/>
              <a:t>) </a:t>
            </a:r>
            <a:br>
              <a:rPr lang="en-US" dirty="0"/>
            </a:br>
            <a:r>
              <a:rPr lang="en-US" sz="2400" dirty="0"/>
              <a:t>(see Simon’s talk tomorrow)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726FAB-F71E-DE21-373D-2A2C7CB5A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0D8EF5-C198-3430-A851-FAC26112F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0" y="2228855"/>
            <a:ext cx="12253536" cy="688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489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2E3BC-9EBC-3774-F3D1-328B79C94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780" y="-459129"/>
            <a:ext cx="11216640" cy="1885245"/>
          </a:xfrm>
        </p:spPr>
        <p:txBody>
          <a:bodyPr/>
          <a:lstStyle/>
          <a:p>
            <a:r>
              <a:rPr lang="en-US" dirty="0" err="1"/>
              <a:t>ETMc</a:t>
            </a:r>
            <a:r>
              <a:rPr lang="en-US" dirty="0"/>
              <a:t> (</a:t>
            </a:r>
            <a:r>
              <a:rPr lang="en-US" dirty="0">
                <a:hlinkClick r:id="rId2"/>
              </a:rPr>
              <a:t>talk by G. Gagliardi</a:t>
            </a:r>
            <a:r>
              <a:rPr lang="en-US" dirty="0"/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490651-8AD9-374F-18F6-5A58DD34B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15714-50D5-38BE-125C-6F30073E0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79" y="1111083"/>
            <a:ext cx="10633891" cy="796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33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7B3B0F7-C2E3-A614-6D5C-CD76892097A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40872" y="-32657"/>
                <a:ext cx="11216640" cy="1885245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dirty="0"/>
                  <a:t>QCD (</a:t>
                </a:r>
                <a:r>
                  <a:rPr lang="en-US" dirty="0">
                    <a:hlinkClick r:id="rId2"/>
                  </a:rPr>
                  <a:t>talk by G. Wang</a:t>
                </a:r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7B3B0F7-C2E3-A614-6D5C-CD76892097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40872" y="-32657"/>
                <a:ext cx="11216640" cy="1885245"/>
              </a:xfrm>
              <a:blipFill>
                <a:blip r:embed="rId3"/>
                <a:stretch>
                  <a:fillRect l="-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3CC04E-D997-F0BF-6F81-BB781FEED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A78579-176F-94C6-4F0A-B9461E023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83" y="1992089"/>
            <a:ext cx="12106612" cy="680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9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4F0ED-7DAB-CCE2-9BE8-4C8B5F37E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7592"/>
            <a:ext cx="11216640" cy="1885245"/>
          </a:xfrm>
        </p:spPr>
        <p:txBody>
          <a:bodyPr/>
          <a:lstStyle/>
          <a:p>
            <a:r>
              <a:rPr lang="en-US" dirty="0"/>
              <a:t>RC* (</a:t>
            </a:r>
            <a:r>
              <a:rPr lang="en-US" dirty="0">
                <a:hlinkClick r:id="rId2"/>
              </a:rPr>
              <a:t>talk by J. </a:t>
            </a:r>
            <a:r>
              <a:rPr lang="en-US" dirty="0" err="1">
                <a:hlinkClick r:id="rId2"/>
              </a:rPr>
              <a:t>Komijani</a:t>
            </a:r>
            <a:r>
              <a:rPr lang="en-US" dirty="0"/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2F2D46-8DA6-612D-7F42-901471D44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D47051-2504-5743-ECA3-F470A1EB87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167" y="1338151"/>
            <a:ext cx="10260707" cy="770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02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3A978-BC60-3ADB-45DA-B026A5A6B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77" y="1009141"/>
            <a:ext cx="11216640" cy="1885245"/>
          </a:xfrm>
        </p:spPr>
        <p:txBody>
          <a:bodyPr/>
          <a:lstStyle/>
          <a:p>
            <a:r>
              <a:rPr lang="en-US" dirty="0"/>
              <a:t>Fermilab-HPQCD-MILC </a:t>
            </a:r>
            <a:br>
              <a:rPr lang="en-US" dirty="0"/>
            </a:br>
            <a:r>
              <a:rPr lang="en-US" dirty="0"/>
              <a:t>(talk by S. Gottlieb this afternoon)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D1C88A-198D-6713-F07B-F3CBD4604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8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4FFCA-456A-27A0-21FD-790AA6FDE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819653"/>
          </a:xfrm>
        </p:spPr>
        <p:txBody>
          <a:bodyPr/>
          <a:lstStyle/>
          <a:p>
            <a:r>
              <a:rPr lang="en-US" dirty="0"/>
              <a:t>Summary of Intermediate Window Results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479A93-8555-23F0-309D-4DDEE94B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18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0FF1E6-3D30-2D28-7D6B-C2160F52F397}"/>
              </a:ext>
            </a:extLst>
          </p:cNvPr>
          <p:cNvSpPr txBox="1"/>
          <p:nvPr/>
        </p:nvSpPr>
        <p:spPr>
          <a:xfrm>
            <a:off x="822035" y="7778328"/>
            <a:ext cx="9224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+mn-lt"/>
              </a:rPr>
              <a:t>Colangelo </a:t>
            </a:r>
            <a:r>
              <a:rPr lang="en-US" b="0" i="1" dirty="0">
                <a:latin typeface="+mn-lt"/>
              </a:rPr>
              <a:t>et al</a:t>
            </a:r>
            <a:r>
              <a:rPr lang="en-US" b="0" dirty="0">
                <a:latin typeface="+mn-lt"/>
              </a:rPr>
              <a:t>. shifted by -29.10 for strange, etc. from RBC/UKQCD 2018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F794E3E-D31C-21FC-3C44-B8ABF258D0B2}"/>
              </a:ext>
            </a:extLst>
          </p:cNvPr>
          <p:cNvGrpSpPr/>
          <p:nvPr/>
        </p:nvGrpSpPr>
        <p:grpSpPr>
          <a:xfrm>
            <a:off x="2291602" y="1779807"/>
            <a:ext cx="9489518" cy="5372100"/>
            <a:chOff x="2291602" y="1779807"/>
            <a:chExt cx="9489518" cy="53721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34DAC93-629E-D958-7D65-C6249388C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7764" y="1779807"/>
              <a:ext cx="8583356" cy="53721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6C2DE80-7773-161F-374D-C21F8DFBE12B}"/>
                </a:ext>
              </a:extLst>
            </p:cNvPr>
            <p:cNvSpPr txBox="1"/>
            <p:nvPr/>
          </p:nvSpPr>
          <p:spPr>
            <a:xfrm>
              <a:off x="2291602" y="6253842"/>
              <a:ext cx="39789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b="0" dirty="0">
                  <a:latin typeface="+mn-lt"/>
                </a:rPr>
                <a:t>(figure: C. Lehner, g-2 TI WS, Edinburgh 2022)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DB68C3A-DA49-D31C-2239-82C60F4467EE}"/>
              </a:ext>
            </a:extLst>
          </p:cNvPr>
          <p:cNvSpPr txBox="1"/>
          <p:nvPr/>
        </p:nvSpPr>
        <p:spPr>
          <a:xfrm>
            <a:off x="822035" y="8425539"/>
            <a:ext cx="102435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b="0" dirty="0">
                <a:solidFill>
                  <a:srgbClr val="FF0000"/>
                </a:solidFill>
                <a:latin typeface="+mn-lt"/>
              </a:rPr>
              <a:t>A discrepancy between lattice and R-ratio of size 5-7 x 10</a:t>
            </a:r>
            <a:r>
              <a:rPr lang="en-US" sz="3200" b="0" baseline="30000" dirty="0">
                <a:solidFill>
                  <a:srgbClr val="FF0000"/>
                </a:solidFill>
                <a:latin typeface="+mn-lt"/>
              </a:rPr>
              <a:t>-10</a:t>
            </a:r>
            <a:r>
              <a:rPr lang="en-US" sz="3200" b="0" dirty="0">
                <a:solidFill>
                  <a:srgbClr val="FF0000"/>
                </a:solidFill>
                <a:latin typeface="+mn-lt"/>
              </a:rPr>
              <a:t> </a:t>
            </a:r>
          </a:p>
          <a:p>
            <a:pPr algn="l"/>
            <a:r>
              <a:rPr lang="en-US" b="0" dirty="0">
                <a:solidFill>
                  <a:schemeClr val="tx1"/>
                </a:solidFill>
                <a:latin typeface="+mn-lt"/>
              </a:rPr>
              <a:t>(about ½ of total between BMW and R-ratio)</a:t>
            </a:r>
          </a:p>
        </p:txBody>
      </p:sp>
    </p:spTree>
    <p:extLst>
      <p:ext uri="{BB962C8B-B14F-4D97-AF65-F5344CB8AC3E}">
        <p14:creationId xmlns:p14="http://schemas.microsoft.com/office/powerpoint/2010/main" val="2650630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2DFC5-98C6-B90C-8529-BCE71875A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CD423-6C5F-08D3-4F95-FCFE3E2C9B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Hadronic Vacuum Polarization Contribution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intermediate window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distance window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isospin symmetry breaking corrections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distance window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contribution</a:t>
            </a:r>
          </a:p>
          <a:p>
            <a:pPr marL="0" indent="0"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Hadronic Light by Light Scattering Contribution</a:t>
            </a:r>
          </a:p>
          <a:p>
            <a:pPr marL="0" indent="0"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Summary/Outlook</a:t>
            </a:r>
          </a:p>
          <a:p>
            <a:pPr lvl="1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92C04-F2BA-AB2B-E0B1-7658588410E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8789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2DFC5-98C6-B90C-8529-BCE71875A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CD423-6C5F-08D3-4F95-FCFE3E2C9B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Hadronic Vacuum Polarization Contribution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intermediate window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distance window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isospin symmetry breaking corrections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distance window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contribution</a:t>
            </a:r>
          </a:p>
          <a:p>
            <a:pPr marL="0" indent="0"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Hadronic Light by Light Scattering Contribution</a:t>
            </a:r>
          </a:p>
          <a:p>
            <a:pPr marL="0" indent="0"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Summary/Outlook</a:t>
            </a:r>
          </a:p>
          <a:p>
            <a:pPr lvl="1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92C04-F2BA-AB2B-E0B1-7658588410E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35969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7C88D-5BA0-713B-4B4A-712F3487D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Calibri Light" panose="020F0302020204030204" pitchFamily="34" charset="0"/>
                <a:cs typeface="Calibri Light" panose="020F0302020204030204" pitchFamily="34" charset="0"/>
              </a:rPr>
              <a:t>RBC/UKQCD (</a:t>
            </a:r>
            <a:r>
              <a:rPr lang="en-US" sz="6000" dirty="0">
                <a:latin typeface="Calibri Light" panose="020F0302020204030204" pitchFamily="34" charset="0"/>
                <a:cs typeface="Calibri Light" panose="020F0302020204030204" pitchFamily="34" charset="0"/>
                <a:hlinkClick r:id="rId2"/>
              </a:rPr>
              <a:t>talk by C. Lehner</a:t>
            </a:r>
            <a:r>
              <a:rPr lang="en-US" sz="6000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E72A33-24DC-1260-22D3-B490DB695C2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9EAAF8-1882-D607-E45D-91CF48D36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752" y="2181596"/>
            <a:ext cx="8202166" cy="6145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83730B-5418-99B7-403F-2BF694B2A3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143" y="3149600"/>
            <a:ext cx="7193814" cy="539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0288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696DA-A065-AFBA-28BA-F460583D4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70329"/>
            <a:ext cx="11099800" cy="1019629"/>
          </a:xfrm>
        </p:spPr>
        <p:txBody>
          <a:bodyPr>
            <a:normAutofit/>
          </a:bodyPr>
          <a:lstStyle/>
          <a:p>
            <a:pPr algn="l"/>
            <a:r>
              <a:rPr lang="en-US" sz="6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ETMc</a:t>
            </a:r>
            <a:r>
              <a:rPr lang="en-US" sz="6000" dirty="0"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en-US" sz="6000" dirty="0">
                <a:latin typeface="Calibri Light" panose="020F0302020204030204" pitchFamily="34" charset="0"/>
                <a:cs typeface="Calibri Light" panose="020F0302020204030204" pitchFamily="34" charset="0"/>
                <a:hlinkClick r:id="rId2"/>
              </a:rPr>
              <a:t>talk by G. Gagliardi</a:t>
            </a:r>
            <a:r>
              <a:rPr lang="en-US" sz="6000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D1C13F-29EE-87A6-FB2C-7B2A773CEAF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6214582" y="9296400"/>
            <a:ext cx="340259" cy="324306"/>
          </a:xfrm>
        </p:spPr>
        <p:txBody>
          <a:bodyPr/>
          <a:lstStyle/>
          <a:p>
            <a:fld id="{86CB4B4D-7CA3-9044-876B-883B54F8677D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5E2ACA-4438-CB21-A8B8-DDB75938A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291" y="1273629"/>
            <a:ext cx="7315713" cy="54817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896659-FB1F-061D-E08F-45131B641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386" y="2331933"/>
            <a:ext cx="10189024" cy="76347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474F55-7937-A16E-749D-C5DA30F88C37}"/>
              </a:ext>
            </a:extLst>
          </p:cNvPr>
          <p:cNvSpPr txBox="1"/>
          <p:nvPr/>
        </p:nvSpPr>
        <p:spPr>
          <a:xfrm>
            <a:off x="2348972" y="7487452"/>
            <a:ext cx="296234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Light quark, connected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9C47FC-BF32-5A4D-F5D1-9AB395B0139D}"/>
              </a:ext>
            </a:extLst>
          </p:cNvPr>
          <p:cNvSpPr txBox="1"/>
          <p:nvPr/>
        </p:nvSpPr>
        <p:spPr>
          <a:xfrm>
            <a:off x="9043686" y="1860009"/>
            <a:ext cx="323486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+ s, c, b, IB, disconnected</a:t>
            </a:r>
          </a:p>
        </p:txBody>
      </p:sp>
    </p:spTree>
    <p:extLst>
      <p:ext uri="{BB962C8B-B14F-4D97-AF65-F5344CB8AC3E}">
        <p14:creationId xmlns:p14="http://schemas.microsoft.com/office/powerpoint/2010/main" val="226855083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2DFC5-98C6-B90C-8529-BCE71875A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CD423-6C5F-08D3-4F95-FCFE3E2C9B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Hadronic Vacuum Polarization Contribution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intermediate window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distance window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isospin symmetry breaking corrections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distance window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contribution</a:t>
            </a:r>
          </a:p>
          <a:p>
            <a:pPr marL="0" indent="0"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Hadronic Light by Light Scattering Contribution</a:t>
            </a:r>
          </a:p>
          <a:p>
            <a:pPr marL="0" indent="0"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Summary/Outlook</a:t>
            </a:r>
          </a:p>
          <a:p>
            <a:pPr lvl="1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92C04-F2BA-AB2B-E0B1-7658588410E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93011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2F1AE-1AC9-294C-9554-E418BFC38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355" y="0"/>
            <a:ext cx="10951029" cy="1949873"/>
          </a:xfrm>
        </p:spPr>
        <p:txBody>
          <a:bodyPr>
            <a:normAutofit fontScale="90000"/>
          </a:bodyPr>
          <a:lstStyle/>
          <a:p>
            <a:pPr algn="l"/>
            <a:r>
              <a:rPr lang="en-US" sz="6700" dirty="0">
                <a:latin typeface="Calibri" panose="020F0502020204030204" pitchFamily="34" charset="0"/>
                <a:cs typeface="Calibri" panose="020F0502020204030204" pitchFamily="34" charset="0"/>
              </a:rPr>
              <a:t>Isospin-breaking contributions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14C67-3D96-6749-915F-E18C0B88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596567" y="9227685"/>
            <a:ext cx="330219" cy="348813"/>
          </a:xfrm>
        </p:spPr>
        <p:txBody>
          <a:bodyPr/>
          <a:lstStyle/>
          <a:p>
            <a:fld id="{80E9FF6C-AE0E-F445-99E1-AF7F888FEB6A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E7DE0A-56F6-9A40-B19D-EBCB76A6F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52" y="974935"/>
            <a:ext cx="10376162" cy="876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940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FB08E-A8FB-92B1-A9D8-FE0F7AD1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970643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Calibri Light" panose="020F0302020204030204" pitchFamily="34" charset="0"/>
                <a:cs typeface="Calibri Light" panose="020F0302020204030204" pitchFamily="34" charset="0"/>
              </a:rPr>
              <a:t>RBC/UKQCD (</a:t>
            </a:r>
            <a:r>
              <a:rPr lang="en-US" sz="5400" dirty="0">
                <a:latin typeface="Calibri Light" panose="020F0302020204030204" pitchFamily="34" charset="0"/>
                <a:cs typeface="Calibri Light" panose="020F0302020204030204" pitchFamily="34" charset="0"/>
                <a:hlinkClick r:id="rId2"/>
              </a:rPr>
              <a:t>talk by M. Bruno</a:t>
            </a:r>
            <a:r>
              <a:rPr lang="en-US" sz="5400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33A8C-9755-D38F-8B67-DA64EA0A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9FF6C-AE0E-F445-99E1-AF7F888FEB6A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BE84A1-5961-B9D7-ABA7-0B518ECEF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" y="1135551"/>
            <a:ext cx="10934701" cy="819349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4F19EE0-86CD-3E20-434D-670293D1C4B8}"/>
                  </a:ext>
                </a:extLst>
              </p:cNvPr>
              <p:cNvSpPr txBox="1"/>
              <p:nvPr/>
            </p:nvSpPr>
            <p:spPr>
              <a:xfrm>
                <a:off x="405711" y="8508310"/>
                <a:ext cx="6620467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kumimoji="0" lang="en-US" sz="24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  <a:sym typeface="Helvetica Neue"/>
                      </a:rPr>
                      <m:t>~+7 </m:t>
                    </m:r>
                    <m:r>
                      <a:rPr kumimoji="0" lang="en-US" sz="24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  <a:sym typeface="Helvetica Neue"/>
                      </a:rPr>
                      <m:t>𝜎</m:t>
                    </m:r>
                    <m:r>
                      <a:rPr kumimoji="0" lang="en-US" sz="24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  <a:sym typeface="Helvetica Neue"/>
                      </a:rPr>
                      <m:t> </m:t>
                    </m:r>
                  </m:oMath>
                </a14:m>
                <a:r>
                  <a:rPr kumimoji="0" lang="en-US" sz="2400" b="0" u="none" strike="noStrike" cap="none" spc="0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Helvetica Neue"/>
                  </a:rPr>
                  <a:t>discrepancy with </a:t>
                </a:r>
                <a:r>
                  <a:rPr kumimoji="0" lang="en-US" sz="2400" b="0" u="none" strike="noStrike" cap="none" spc="0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Helvetica Neue"/>
                  </a:rPr>
                  <a:t>e</a:t>
                </a:r>
                <a:r>
                  <a:rPr kumimoji="0" lang="en-US" sz="2400" b="0" u="none" strike="noStrike" cap="none" spc="0" normalizeH="0" baseline="3000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Helvetica Neue"/>
                  </a:rPr>
                  <a:t>+</a:t>
                </a:r>
                <a:r>
                  <a:rPr kumimoji="0" lang="en-US" sz="2400" b="0" u="none" strike="noStrike" cap="none" spc="0" normalizeH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Helvetica Neue"/>
                  </a:rPr>
                  <a:t>e</a:t>
                </a:r>
                <a:r>
                  <a:rPr kumimoji="0" lang="en-US" sz="2400" b="0" u="none" strike="noStrike" cap="none" spc="0" normalizeH="0" baseline="30000" dirty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Helvetica Neue"/>
                  </a:rPr>
                  <a:t>-</a:t>
                </a:r>
                <a:r>
                  <a:rPr kumimoji="0" lang="en-US" sz="2400" b="0" u="none" strike="noStrike" cap="none" spc="0" normalizeH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Helvetica Neue"/>
                  </a:rPr>
                  <a:t> R-ratio determination</a:t>
                </a:r>
                <a:endParaRPr kumimoji="0" lang="en-US" sz="2400" b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4F19EE0-86CD-3E20-434D-670293D1C4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11" y="8508310"/>
                <a:ext cx="6620467" cy="471924"/>
              </a:xfrm>
              <a:prstGeom prst="rect">
                <a:avLst/>
              </a:prstGeom>
              <a:blipFill>
                <a:blip r:embed="rId4"/>
                <a:stretch>
                  <a:fillRect l="-192" t="-7895" r="-958" b="-2894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17729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2DFC5-98C6-B90C-8529-BCE71875A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CD423-6C5F-08D3-4F95-FCFE3E2C9B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Hadronic Vacuum Polarization Contribution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intermediate window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isospin symmetry breaking corrections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distance window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distance window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contribution</a:t>
            </a:r>
          </a:p>
          <a:p>
            <a:pPr marL="0" indent="0"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Hadronic Light by Light Scattering Contribution</a:t>
            </a:r>
          </a:p>
          <a:p>
            <a:pPr marL="0" indent="0"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Summary/Outlook</a:t>
            </a:r>
          </a:p>
          <a:p>
            <a:pPr lvl="1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92C04-F2BA-AB2B-E0B1-7658588410E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22505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439325-731F-9641-83DF-734D333D9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90810" y="9296400"/>
            <a:ext cx="216405" cy="348813"/>
          </a:xfrm>
        </p:spPr>
        <p:txBody>
          <a:bodyPr/>
          <a:lstStyle/>
          <a:p>
            <a:fld id="{80E9FF6C-AE0E-F445-99E1-AF7F888FEB6A}" type="slidenum">
              <a:rPr lang="en-US" smtClean="0"/>
              <a:t>26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8C9B55-D483-EC43-B89F-A2FFAEF921B7}"/>
              </a:ext>
            </a:extLst>
          </p:cNvPr>
          <p:cNvSpPr txBox="1"/>
          <p:nvPr/>
        </p:nvSpPr>
        <p:spPr>
          <a:xfrm>
            <a:off x="756097" y="7668177"/>
            <a:ext cx="10211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RBC/UKQCD 18, ABGP 19, 22, </a:t>
            </a:r>
            <a:r>
              <a:rPr lang="en-US" sz="3200" b="0" dirty="0" err="1">
                <a:latin typeface="Calibri" panose="020F0502020204030204" pitchFamily="34" charset="0"/>
                <a:cs typeface="Calibri" panose="020F0502020204030204" pitchFamily="34" charset="0"/>
              </a:rPr>
              <a:t>BMWc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 20, FHM, Mainz, …</a:t>
            </a:r>
          </a:p>
          <a:p>
            <a:pPr algn="l"/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(C(t) averaged over all EM current source-sink pairs)</a:t>
            </a:r>
            <a:r>
              <a:rPr lang="en-US" sz="3200" dirty="0"/>
              <a:t>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F664AE0-F994-3D49-9015-C8333571C0F0}"/>
              </a:ext>
            </a:extLst>
          </p:cNvPr>
          <p:cNvGrpSpPr/>
          <p:nvPr/>
        </p:nvGrpSpPr>
        <p:grpSpPr>
          <a:xfrm>
            <a:off x="44991" y="2286012"/>
            <a:ext cx="5816966" cy="4359321"/>
            <a:chOff x="838200" y="1690688"/>
            <a:chExt cx="4603750" cy="348428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0CA82A8-E777-744B-AEF7-2B939261B160}"/>
                </a:ext>
              </a:extLst>
            </p:cNvPr>
            <p:cNvGrpSpPr/>
            <p:nvPr/>
          </p:nvGrpSpPr>
          <p:grpSpPr>
            <a:xfrm>
              <a:off x="838200" y="1690688"/>
              <a:ext cx="4603750" cy="3484283"/>
              <a:chOff x="838200" y="2284267"/>
              <a:chExt cx="4187151" cy="3091295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0494A568-D7F7-BF4E-903E-8A7FC87A9C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38200" y="2284267"/>
                <a:ext cx="4187151" cy="3091295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76EE890-342E-234E-9A94-24AB2B1C0D4C}"/>
                  </a:ext>
                </a:extLst>
              </p:cNvPr>
              <p:cNvSpPr/>
              <p:nvPr/>
            </p:nvSpPr>
            <p:spPr>
              <a:xfrm>
                <a:off x="3342958" y="2828697"/>
                <a:ext cx="781400" cy="2837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ABGP 19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2493727-3EC5-BA43-868D-302D965317F3}"/>
                </a:ext>
              </a:extLst>
            </p:cNvPr>
            <p:cNvSpPr txBox="1"/>
            <p:nvPr/>
          </p:nvSpPr>
          <p:spPr>
            <a:xfrm>
              <a:off x="2932344" y="2763333"/>
              <a:ext cx="1895350" cy="4558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60" b="0" i="1" dirty="0" err="1"/>
                <a:t>m</a:t>
              </a:r>
              <a:r>
                <a:rPr lang="en-US" sz="2560" b="0" i="1" baseline="-25000" dirty="0" err="1">
                  <a:latin typeface="Symbol" pitchFamily="2" charset="2"/>
                </a:rPr>
                <a:t>p</a:t>
              </a:r>
              <a:r>
                <a:rPr lang="en-US" sz="2560" b="0" i="1" baseline="-25000" dirty="0">
                  <a:latin typeface="Symbol" pitchFamily="2" charset="2"/>
                </a:rPr>
                <a:t> </a:t>
              </a:r>
              <a:r>
                <a:rPr lang="en-US" sz="2560" b="0" dirty="0">
                  <a:latin typeface="Symbol" pitchFamily="2" charset="2"/>
                </a:rPr>
                <a:t>=</a:t>
              </a:r>
              <a:r>
                <a:rPr lang="en-US" sz="2560" b="0" dirty="0">
                  <a:latin typeface="Calibri" panose="020F0502020204030204" pitchFamily="34" charset="0"/>
                  <a:cs typeface="Calibri" panose="020F0502020204030204" pitchFamily="34" charset="0"/>
                </a:rPr>
                <a:t>133 MeV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F174604-9AC0-880C-5536-C30206C22941}"/>
              </a:ext>
            </a:extLst>
          </p:cNvPr>
          <p:cNvSpPr txBox="1"/>
          <p:nvPr/>
        </p:nvSpPr>
        <p:spPr>
          <a:xfrm>
            <a:off x="0" y="32086"/>
            <a:ext cx="12755095" cy="902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2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Neue"/>
              </a:rPr>
              <a:t>Long distance contribution: Low Mode Average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5198413-B3FA-BA6A-0982-51C823CCE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231" y="2286003"/>
            <a:ext cx="6784577" cy="435932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7181BFF-6C7A-BF42-9751-809013113273}"/>
              </a:ext>
            </a:extLst>
          </p:cNvPr>
          <p:cNvSpPr/>
          <p:nvPr/>
        </p:nvSpPr>
        <p:spPr>
          <a:xfrm>
            <a:off x="10180382" y="3979376"/>
            <a:ext cx="1978427" cy="486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60" b="0" i="1" dirty="0" err="1"/>
              <a:t>m</a:t>
            </a:r>
            <a:r>
              <a:rPr lang="en-US" sz="2560" b="0" i="1" baseline="-25000" dirty="0" err="1">
                <a:latin typeface="Symbol" pitchFamily="2" charset="2"/>
              </a:rPr>
              <a:t>p</a:t>
            </a:r>
            <a:r>
              <a:rPr lang="en-US" sz="2560" b="0" i="1" baseline="-25000" dirty="0">
                <a:latin typeface="Symbol" pitchFamily="2" charset="2"/>
              </a:rPr>
              <a:t> </a:t>
            </a:r>
            <a:r>
              <a:rPr lang="en-US" sz="2560" b="0" dirty="0">
                <a:latin typeface="Symbol" pitchFamily="2" charset="2"/>
              </a:rPr>
              <a:t>=</a:t>
            </a:r>
            <a:r>
              <a:rPr lang="en-US" sz="2560" b="0" dirty="0">
                <a:latin typeface="Calibri" panose="020F0502020204030204" pitchFamily="34" charset="0"/>
                <a:cs typeface="Calibri" panose="020F0502020204030204" pitchFamily="34" charset="0"/>
              </a:rPr>
              <a:t>129</a:t>
            </a: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 MeV</a:t>
            </a:r>
            <a:endParaRPr lang="en-US" sz="256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8CD7C9-F44D-9CA9-6D9D-8B1EC3AE4090}"/>
              </a:ext>
            </a:extLst>
          </p:cNvPr>
          <p:cNvSpPr txBox="1"/>
          <p:nvPr/>
        </p:nvSpPr>
        <p:spPr>
          <a:xfrm>
            <a:off x="6496894" y="6798833"/>
            <a:ext cx="5966377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(figure: S. Kuberski, g-2 TI 2022, Edinburgh and talk tomorrow)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B9C92BC-2A27-555D-AA5C-EBF3D4770D8C}"/>
              </a:ext>
            </a:extLst>
          </p:cNvPr>
          <p:cNvSpPr txBox="1"/>
          <p:nvPr/>
        </p:nvSpPr>
        <p:spPr>
          <a:xfrm>
            <a:off x="6607215" y="1923727"/>
            <a:ext cx="668655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(see Simon’s talk tomorrow)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E337D2-E966-4E1F-8485-A7C7DF39E5E8}"/>
              </a:ext>
            </a:extLst>
          </p:cNvPr>
          <p:cNvSpPr txBox="1"/>
          <p:nvPr/>
        </p:nvSpPr>
        <p:spPr>
          <a:xfrm>
            <a:off x="3522263" y="1358038"/>
            <a:ext cx="530594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Degenerate l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ight quark contribution (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u+d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298BE8-67F1-A566-BD6A-2798E43BEA62}"/>
              </a:ext>
            </a:extLst>
          </p:cNvPr>
          <p:cNvSpPr txBox="1"/>
          <p:nvPr/>
        </p:nvSpPr>
        <p:spPr>
          <a:xfrm>
            <a:off x="0" y="801333"/>
            <a:ext cx="682534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(LMA: Neff </a:t>
            </a:r>
            <a:r>
              <a:rPr lang="en-US" sz="1800" b="0" i="1" dirty="0">
                <a:latin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., Giusti </a:t>
            </a:r>
            <a:r>
              <a:rPr lang="en-US" sz="1800" b="0" i="1" dirty="0">
                <a:latin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., </a:t>
            </a:r>
            <a:r>
              <a:rPr lang="en-US" sz="1800" b="0" dirty="0" err="1">
                <a:latin typeface="Calibri" panose="020F0502020204030204" pitchFamily="34" charset="0"/>
                <a:cs typeface="Calibri" panose="020F0502020204030204" pitchFamily="34" charset="0"/>
              </a:rPr>
              <a:t>Degrand</a:t>
            </a:r>
            <a:r>
              <a:rPr 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 and Schaefer)</a:t>
            </a:r>
          </a:p>
        </p:txBody>
      </p:sp>
    </p:spTree>
    <p:extLst>
      <p:ext uri="{BB962C8B-B14F-4D97-AF65-F5344CB8AC3E}">
        <p14:creationId xmlns:p14="http://schemas.microsoft.com/office/powerpoint/2010/main" val="36376256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2F7691-1596-D0A8-2D0F-D7182DF692C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8256FB-CC39-1516-EBCB-BF6F07DD02B1}"/>
              </a:ext>
            </a:extLst>
          </p:cNvPr>
          <p:cNvSpPr txBox="1"/>
          <p:nvPr/>
        </p:nvSpPr>
        <p:spPr>
          <a:xfrm>
            <a:off x="0" y="132894"/>
            <a:ext cx="14247757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4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Long Distance Contribution: spectral reconstruction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313903-6316-98B0-75FA-12C51BD371C1}"/>
              </a:ext>
            </a:extLst>
          </p:cNvPr>
          <p:cNvSpPr txBox="1"/>
          <p:nvPr/>
        </p:nvSpPr>
        <p:spPr>
          <a:xfrm>
            <a:off x="9157986" y="7578525"/>
            <a:ext cx="367087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(figure: S. Paul, Lattice 2022)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0A6082-4DB6-05C2-8767-ECE39078B7D1}"/>
              </a:ext>
            </a:extLst>
          </p:cNvPr>
          <p:cNvSpPr txBox="1"/>
          <p:nvPr/>
        </p:nvSpPr>
        <p:spPr>
          <a:xfrm>
            <a:off x="97974" y="1067329"/>
            <a:ext cx="690092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Mainz, RBC/UKQCD 2019  (see Simon’s talk tomorrow)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3F56AD8-A5CE-CA62-8738-CC83DB2F84F7}"/>
              </a:ext>
            </a:extLst>
          </p:cNvPr>
          <p:cNvGrpSpPr/>
          <p:nvPr/>
        </p:nvGrpSpPr>
        <p:grpSpPr>
          <a:xfrm>
            <a:off x="1061357" y="1995484"/>
            <a:ext cx="10891157" cy="6388453"/>
            <a:chOff x="1061357" y="1995484"/>
            <a:chExt cx="10891157" cy="638845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FA7D4E-E9E9-6F3C-32C2-304B533EB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57" y="1995484"/>
              <a:ext cx="10891157" cy="638845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EDF7676-EDEB-8086-ADB1-8F37B3603076}"/>
                </a:ext>
              </a:extLst>
            </p:cNvPr>
            <p:cNvSpPr txBox="1"/>
            <p:nvPr/>
          </p:nvSpPr>
          <p:spPr>
            <a:xfrm>
              <a:off x="8740690" y="4315081"/>
              <a:ext cx="1753685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b="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r>
                <a:rPr lang="en-US" b="0" i="1" baseline="-25000" dirty="0" err="1">
                  <a:latin typeface="Symbol" pitchFamily="2" charset="2"/>
                  <a:cs typeface="Calibri" panose="020F0502020204030204" pitchFamily="34" charset="0"/>
                </a:rPr>
                <a:t>p</a:t>
              </a:r>
              <a:r>
                <a:rPr lang="en-US" b="0" dirty="0">
                  <a:latin typeface="Symbol" pitchFamily="2" charset="2"/>
                  <a:cs typeface="Calibri" panose="020F0502020204030204" pitchFamily="34" charset="0"/>
                </a:rPr>
                <a:t>=</a:t>
              </a:r>
              <a:r>
                <a:rPr lang="en-US" b="0" dirty="0">
                  <a:latin typeface="Calibri" panose="020F0502020204030204" pitchFamily="34" charset="0"/>
                  <a:cs typeface="Calibri" panose="020F0502020204030204" pitchFamily="34" charset="0"/>
                </a:rPr>
                <a:t>129 MeV</a:t>
              </a:r>
              <a:endParaRPr kumimoji="0" lang="en-US" sz="2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CD4C538-12C6-3E8D-AC85-3198E69A5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32" y="7814487"/>
            <a:ext cx="4663168" cy="164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73552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741AD-B413-775B-C34E-A5B508E16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70" y="132894"/>
            <a:ext cx="12868729" cy="660400"/>
          </a:xfrm>
        </p:spPr>
        <p:txBody>
          <a:bodyPr>
            <a:normAutofit fontScale="90000"/>
          </a:bodyPr>
          <a:lstStyle/>
          <a:p>
            <a:pPr algn="l"/>
            <a:r>
              <a:rPr lang="en-US" sz="6000" dirty="0">
                <a:latin typeface="Calibri Light" panose="020F0302020204030204" pitchFamily="34" charset="0"/>
                <a:cs typeface="Calibri Light" panose="020F0302020204030204" pitchFamily="34" charset="0"/>
              </a:rPr>
              <a:t>Long Distance Contribution: bounding method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CCA37C-39F2-BAFB-7CFB-0B7AE79F34B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B1826F-71B7-1635-8B44-AAD101EFE180}"/>
              </a:ext>
            </a:extLst>
          </p:cNvPr>
          <p:cNvSpPr txBox="1"/>
          <p:nvPr/>
        </p:nvSpPr>
        <p:spPr>
          <a:xfrm>
            <a:off x="3551531" y="7110551"/>
            <a:ext cx="553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t/a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AF21E5-422B-5706-4CBE-04AC05A45C58}"/>
              </a:ext>
            </a:extLst>
          </p:cNvPr>
          <p:cNvSpPr/>
          <p:nvPr/>
        </p:nvSpPr>
        <p:spPr>
          <a:xfrm>
            <a:off x="10038825" y="7110552"/>
            <a:ext cx="5533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t/a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1E00373-0774-ADB7-F50A-583F8BD23C09}"/>
              </a:ext>
            </a:extLst>
          </p:cNvPr>
          <p:cNvGrpSpPr/>
          <p:nvPr/>
        </p:nvGrpSpPr>
        <p:grpSpPr>
          <a:xfrm>
            <a:off x="310875" y="1234345"/>
            <a:ext cx="9193222" cy="1715273"/>
            <a:chOff x="310875" y="1181357"/>
            <a:chExt cx="9193222" cy="171527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0A065DC-09F9-9BD8-B7B2-063CE9203C59}"/>
                </a:ext>
              </a:extLst>
            </p:cNvPr>
            <p:cNvSpPr txBox="1"/>
            <p:nvPr/>
          </p:nvSpPr>
          <p:spPr>
            <a:xfrm>
              <a:off x="310875" y="1181357"/>
              <a:ext cx="9193222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Impose strict upper and lower bounds on </a:t>
              </a:r>
              <a:r>
                <a:rPr kumimoji="0" lang="en-US" sz="3200" b="0" i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C</a:t>
              </a:r>
              <a:r>
                <a:rPr kumimoji="0" lang="en-US" sz="3200" b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(</a:t>
              </a:r>
              <a:r>
                <a:rPr kumimoji="0" lang="en-US" sz="3200" b="0" i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t</a:t>
              </a:r>
              <a:r>
                <a:rPr kumimoji="0" lang="en-US" sz="3200" b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) for </a:t>
              </a:r>
              <a:r>
                <a:rPr kumimoji="0" lang="en-US" sz="3200" b="0" i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t </a:t>
              </a:r>
              <a:r>
                <a:rPr kumimoji="0" lang="en-US" sz="3200" b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&gt; </a:t>
              </a:r>
              <a:r>
                <a:rPr kumimoji="0" lang="en-US" sz="3200" b="0" i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T: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E28EE9B-23E5-B953-8671-DC1D171FC45A}"/>
                    </a:ext>
                  </a:extLst>
                </p:cNvPr>
                <p:cNvSpPr txBox="1"/>
                <p:nvPr/>
              </p:nvSpPr>
              <p:spPr>
                <a:xfrm>
                  <a:off x="464110" y="1958881"/>
                  <a:ext cx="4578433" cy="44877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ctr">
                  <a:spAutoFit/>
                </a:bodyPr>
                <a:lstStyle/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2800" b="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Upper:</a:t>
                  </a:r>
                  <a:r>
                    <a:rPr lang="en-US" sz="2800" dirty="0"/>
                    <a:t> </a:t>
                  </a:r>
                  <a14:m>
                    <m:oMath xmlns:m="http://schemas.openxmlformats.org/officeDocument/2006/math">
                      <m:r>
                        <a:rPr kumimoji="0" lang="en-US" sz="2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𝐶</m:t>
                      </m:r>
                      <m:d>
                        <m:dPr>
                          <m:ctrlPr>
                            <a:rPr kumimoji="0" lang="en-US" sz="2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𝑡</m:t>
                          </m:r>
                        </m:e>
                      </m:d>
                      <m:r>
                        <a:rPr kumimoji="0" lang="en-US" sz="2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=</m:t>
                      </m:r>
                      <m:r>
                        <a:rPr kumimoji="0" lang="en-US" sz="2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𝐶</m:t>
                      </m:r>
                      <m:r>
                        <a:rPr kumimoji="0" lang="en-US" sz="2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(</m:t>
                      </m:r>
                      <m:r>
                        <a:rPr kumimoji="0" lang="en-US" sz="2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𝑇</m:t>
                      </m:r>
                      <m:r>
                        <a:rPr kumimoji="0" lang="en-US" sz="2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)</m:t>
                      </m:r>
                      <m:sSup>
                        <m:sSupPr>
                          <m:ctrlPr>
                            <a:rPr kumimoji="0" lang="en-US" sz="2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2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Helvetica Neue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en-US" sz="2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Helvetica Neue"/>
                                </a:rPr>
                                <m:t>𝜋𝜋</m:t>
                              </m:r>
                            </m:sub>
                          </m:sSub>
                          <m:r>
                            <a:rPr kumimoji="0" lang="en-US" sz="2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(</m:t>
                          </m:r>
                          <m:r>
                            <a:rPr kumimoji="0" lang="en-US" sz="2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𝑡</m:t>
                          </m:r>
                          <m:r>
                            <a:rPr kumimoji="0" lang="en-US" sz="2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−</m:t>
                          </m:r>
                          <m:r>
                            <a:rPr kumimoji="0" lang="en-US" sz="2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𝑇</m:t>
                          </m:r>
                          <m:r>
                            <a:rPr kumimoji="0" lang="en-US" sz="2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)</m:t>
                          </m:r>
                        </m:sup>
                      </m:sSup>
                    </m:oMath>
                  </a14:m>
                  <a:endPara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sym typeface="Helvetica Neue"/>
                  </a:endParaRPr>
                </a:p>
              </p:txBody>
            </p:sp>
          </mc:Choice>
          <mc:Fallback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E28EE9B-23E5-B953-8671-DC1D171FC4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110" y="1958881"/>
                  <a:ext cx="4578433" cy="448777"/>
                </a:xfrm>
                <a:prstGeom prst="rect">
                  <a:avLst/>
                </a:prstGeom>
                <a:blipFill>
                  <a:blip r:embed="rId2"/>
                  <a:stretch>
                    <a:fillRect l="-4155" t="-19444" r="-1939" b="-4722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DCBB5CF-6689-8FD8-87A6-2A4FCF183901}"/>
                    </a:ext>
                  </a:extLst>
                </p:cNvPr>
                <p:cNvSpPr txBox="1"/>
                <p:nvPr/>
              </p:nvSpPr>
              <p:spPr>
                <a:xfrm>
                  <a:off x="513513" y="2424706"/>
                  <a:ext cx="5779339" cy="47192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ctr">
                  <a:spAutoFit/>
                </a:bodyPr>
                <a:lstStyle/>
                <a:p>
                  <a:pPr marL="0" marR="0" indent="0" algn="l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2800" b="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Lower:</a:t>
                  </a:r>
                  <a:r>
                    <a:rPr lang="en-US" sz="2800" dirty="0"/>
                    <a:t> </a:t>
                  </a:r>
                  <a14:m>
                    <m:oMath xmlns:m="http://schemas.openxmlformats.org/officeDocument/2006/math">
                      <m:r>
                        <a:rPr kumimoji="0" lang="en-US" sz="2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𝐶</m:t>
                      </m:r>
                      <m:d>
                        <m:dPr>
                          <m:ctrlPr>
                            <a:rPr kumimoji="0" lang="en-US" sz="2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𝑡</m:t>
                          </m:r>
                        </m:e>
                      </m:d>
                      <m:r>
                        <a:rPr kumimoji="0" lang="en-US" sz="2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=</m:t>
                      </m:r>
                      <m:r>
                        <a:rPr kumimoji="0" lang="en-US" sz="2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𝐶</m:t>
                      </m:r>
                      <m:d>
                        <m:dPr>
                          <m:ctrlPr>
                            <a:rPr kumimoji="0" lang="en-US" sz="2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𝑇</m:t>
                          </m:r>
                        </m:e>
                      </m:d>
                      <m:sSup>
                        <m:sSupPr>
                          <m:ctrlPr>
                            <a:rPr kumimoji="0" lang="en-US" sz="2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2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Helvetica Neue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en-US" sz="2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Helvetica Neue"/>
                                </a:rPr>
                                <m:t>𝑒𝑓𝑓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2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Helvetica Neue"/>
                                </a:rPr>
                                <m:t>𝑇</m:t>
                              </m:r>
                            </m:e>
                          </m:d>
                          <m:d>
                            <m:dPr>
                              <m:ctrlPr>
                                <a:rPr kumimoji="0" lang="en-US" sz="2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Helvetica Neue"/>
                                </a:rPr>
                                <m:t>𝑡</m:t>
                              </m:r>
                              <m:r>
                                <a:rPr kumimoji="0" lang="en-US" sz="2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Helvetica Neue"/>
                                </a:rPr>
                                <m:t>−</m:t>
                              </m:r>
                              <m:r>
                                <a:rPr kumimoji="0" lang="en-US" sz="2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Helvetica Neue"/>
                                </a:rPr>
                                <m:t>𝑇</m:t>
                              </m:r>
                            </m:e>
                          </m:d>
                        </m:sup>
                      </m:sSup>
                    </m:oMath>
                  </a14:m>
                  <a:r>
                    <a:rPr kumimoji="0" lang="en-US" sz="28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sym typeface="Helvetica Neue"/>
                    </a:rPr>
                    <a:t> </a:t>
                  </a:r>
                  <a:r>
                    <a:rPr kumimoji="0" lang="en-US" sz="2800" b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 panose="020F0502020204030204" pitchFamily="34" charset="0"/>
                      <a:cs typeface="Calibri" panose="020F0502020204030204" pitchFamily="34" charset="0"/>
                      <a:sym typeface="Helvetica Neue"/>
                    </a:rPr>
                    <a:t>or 0</a:t>
                  </a:r>
                </a:p>
              </p:txBody>
            </p:sp>
          </mc:Choice>
          <mc:Fallback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DCBB5CF-6689-8FD8-87A6-2A4FCF1839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3513" y="2424706"/>
                  <a:ext cx="5779339" cy="471924"/>
                </a:xfrm>
                <a:prstGeom prst="rect">
                  <a:avLst/>
                </a:prstGeom>
                <a:blipFill>
                  <a:blip r:embed="rId3"/>
                  <a:stretch>
                    <a:fillRect l="-3728" t="-10256" r="-1974" b="-4359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359F5B5-4F7F-63BB-EC6F-C2C6D6288373}"/>
              </a:ext>
            </a:extLst>
          </p:cNvPr>
          <p:cNvGrpSpPr/>
          <p:nvPr/>
        </p:nvGrpSpPr>
        <p:grpSpPr>
          <a:xfrm>
            <a:off x="-63518" y="3231320"/>
            <a:ext cx="13125061" cy="4451998"/>
            <a:chOff x="-63518" y="3231320"/>
            <a:chExt cx="13125061" cy="445199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F8EFEC2-CD94-9BBD-5E40-BC2C5E8E0E18}"/>
                </a:ext>
              </a:extLst>
            </p:cNvPr>
            <p:cNvGrpSpPr/>
            <p:nvPr/>
          </p:nvGrpSpPr>
          <p:grpSpPr>
            <a:xfrm>
              <a:off x="-63518" y="3231320"/>
              <a:ext cx="13125061" cy="4451998"/>
              <a:chOff x="-71274" y="4712724"/>
              <a:chExt cx="13125061" cy="4451998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BB8AA6B4-141B-FFA1-F4A2-051C1CA35C46}"/>
                  </a:ext>
                </a:extLst>
              </p:cNvPr>
              <p:cNvGrpSpPr/>
              <p:nvPr/>
            </p:nvGrpSpPr>
            <p:grpSpPr>
              <a:xfrm>
                <a:off x="-71274" y="4712724"/>
                <a:ext cx="13125061" cy="3631356"/>
                <a:chOff x="-71274" y="4712724"/>
                <a:chExt cx="13125061" cy="3631356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70F1B34C-F917-7429-7C0B-B53D967168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-71274" y="5604383"/>
                  <a:ext cx="13125061" cy="2739697"/>
                </a:xfrm>
                <a:prstGeom prst="rect">
                  <a:avLst/>
                </a:prstGeom>
              </p:spPr>
            </p:pic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764DFB0-611D-FEEE-44A9-B2A39C6F3B06}"/>
                    </a:ext>
                  </a:extLst>
                </p:cNvPr>
                <p:cNvSpPr txBox="1"/>
                <p:nvPr/>
              </p:nvSpPr>
              <p:spPr>
                <a:xfrm>
                  <a:off x="7263420" y="4712724"/>
                  <a:ext cx="5790367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b="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Mainz-19, RBC/UKQCD: Improved method </a:t>
                  </a:r>
                </a:p>
                <a:p>
                  <a:pPr algn="l"/>
                  <a:r>
                    <a:rPr lang="en-US" b="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using long distance correlator reconstruction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A8B3A29-1EE9-314E-41C8-C2661D54D60E}"/>
                    </a:ext>
                  </a:extLst>
                </p:cNvPr>
                <p:cNvSpPr txBox="1"/>
                <p:nvPr/>
              </p:nvSpPr>
              <p:spPr>
                <a:xfrm>
                  <a:off x="879940" y="4897391"/>
                  <a:ext cx="487986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Original method: RBC/UKQCD, </a:t>
                  </a:r>
                  <a:r>
                    <a:rPr lang="en-US" b="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BMWc</a:t>
                  </a:r>
                  <a:endParaRPr lang="en-US" b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7C1AEDC-F7EB-FDE2-B83B-1B2C5BC9D480}"/>
                  </a:ext>
                </a:extLst>
              </p:cNvPr>
              <p:cNvSpPr txBox="1"/>
              <p:nvPr/>
            </p:nvSpPr>
            <p:spPr>
              <a:xfrm>
                <a:off x="310875" y="8785131"/>
                <a:ext cx="2872581" cy="3795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Helvetica Neue"/>
                  </a:rPr>
                  <a:t>(figure: A. Meyer, RBC/UKCD)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A74207D-0A33-2312-037D-CD2C789D11D0}"/>
                </a:ext>
              </a:extLst>
            </p:cNvPr>
            <p:cNvSpPr txBox="1"/>
            <p:nvPr/>
          </p:nvSpPr>
          <p:spPr>
            <a:xfrm>
              <a:off x="5514283" y="6687376"/>
              <a:ext cx="253275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r>
                <a:rPr lang="en-US" b="0" i="1" dirty="0"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F28E695-1980-716E-6EEC-EC0902DA8EA1}"/>
                </a:ext>
              </a:extLst>
            </p:cNvPr>
            <p:cNvSpPr txBox="1"/>
            <p:nvPr/>
          </p:nvSpPr>
          <p:spPr>
            <a:xfrm>
              <a:off x="12361896" y="6695763"/>
              <a:ext cx="253275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r>
                <a:rPr lang="en-US" b="0" i="1" dirty="0"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170DB96-09FE-FA0C-AB4F-29B4BCCAFC1E}"/>
              </a:ext>
            </a:extLst>
          </p:cNvPr>
          <p:cNvSpPr txBox="1"/>
          <p:nvPr/>
        </p:nvSpPr>
        <p:spPr>
          <a:xfrm>
            <a:off x="0" y="8036037"/>
            <a:ext cx="1321676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LMA + </a:t>
            </a:r>
            <a:r>
              <a:rPr lang="en-US" sz="28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kumimoji="0" lang="en-US" sz="2800" b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pectral reconstruction + bounding method = sub-percent statistical errors on total</a:t>
            </a:r>
          </a:p>
        </p:txBody>
      </p:sp>
    </p:spTree>
    <p:extLst>
      <p:ext uri="{BB962C8B-B14F-4D97-AF65-F5344CB8AC3E}">
        <p14:creationId xmlns:p14="http://schemas.microsoft.com/office/powerpoint/2010/main" val="54140796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2DFC5-98C6-B90C-8529-BCE71875A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CD423-6C5F-08D3-4F95-FCFE3E2C9B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Hadronic Vacuum Polarization Contribution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intermediate window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isospin symmetry breaking corrections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distance window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distance window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contribution</a:t>
            </a:r>
          </a:p>
          <a:p>
            <a:pPr marL="0" indent="0"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Hadronic Light by Light Scattering Contribution</a:t>
            </a:r>
          </a:p>
          <a:p>
            <a:pPr marL="0" indent="0"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Summary/Outlook</a:t>
            </a:r>
          </a:p>
          <a:p>
            <a:pPr lvl="1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92C04-F2BA-AB2B-E0B1-7658588410E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0818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6B5081-763F-F347-B6E5-B563555C814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490286" y="9162604"/>
            <a:ext cx="340259" cy="324306"/>
          </a:xfrm>
        </p:spPr>
        <p:txBody>
          <a:bodyPr/>
          <a:lstStyle/>
          <a:p>
            <a:fld id="{86CB4B4D-7CA3-9044-876B-883B54F8677D}" type="slidenum">
              <a:rPr lang="en-US" smtClean="0"/>
              <a:t>3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CA80BB-5D5E-7743-978F-75C4907AEBB7}"/>
              </a:ext>
            </a:extLst>
          </p:cNvPr>
          <p:cNvSpPr/>
          <p:nvPr/>
        </p:nvSpPr>
        <p:spPr>
          <a:xfrm>
            <a:off x="0" y="-4784"/>
            <a:ext cx="112806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0" dirty="0"/>
              <a:t>Hadronic vacuum polarization contribution from Lattice QCD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957CDF-C91C-3148-920F-700F6F1F4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512"/>
            <a:ext cx="17632573" cy="20360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30EE00-0DD8-F843-A9DD-B5B2402FA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860" y="2716770"/>
            <a:ext cx="9437852" cy="330464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19C9552-C89B-8143-816D-D7ED439C8758}"/>
              </a:ext>
            </a:extLst>
          </p:cNvPr>
          <p:cNvGrpSpPr/>
          <p:nvPr/>
        </p:nvGrpSpPr>
        <p:grpSpPr>
          <a:xfrm>
            <a:off x="49540" y="6565911"/>
            <a:ext cx="12124715" cy="2921000"/>
            <a:chOff x="49540" y="6565911"/>
            <a:chExt cx="12124715" cy="2921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EA8106-0E84-9844-8568-B1891DEA1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827555" y="4140211"/>
              <a:ext cx="2921000" cy="77724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F07596-496A-2941-AD3A-34FF3E1FB17E}"/>
                </a:ext>
              </a:extLst>
            </p:cNvPr>
            <p:cNvSpPr txBox="1"/>
            <p:nvPr/>
          </p:nvSpPr>
          <p:spPr>
            <a:xfrm>
              <a:off x="49540" y="7605782"/>
              <a:ext cx="4352315" cy="841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Calculate </a:t>
              </a:r>
              <a:r>
                <a:rPr kumimoji="0" lang="en-US" sz="2400" b="0" i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C</a:t>
              </a:r>
              <a:r>
                <a:rPr kumimoji="0" lang="en-US" sz="2400" b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(</a:t>
              </a:r>
              <a:r>
                <a:rPr kumimoji="0" lang="en-US" sz="2400" b="0" i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t</a:t>
              </a:r>
              <a:r>
                <a:rPr kumimoji="0" lang="en-US" sz="2400" b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) on 4d </a:t>
              </a:r>
            </a:p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b="0" i="0" dirty="0"/>
                <a:t>Euclidean space-time lattice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E8CCB10-BF29-FF44-876D-04E3D8E70E23}"/>
              </a:ext>
            </a:extLst>
          </p:cNvPr>
          <p:cNvGrpSpPr/>
          <p:nvPr/>
        </p:nvGrpSpPr>
        <p:grpSpPr>
          <a:xfrm>
            <a:off x="293448" y="6030571"/>
            <a:ext cx="12058676" cy="4375722"/>
            <a:chOff x="13416" y="1248239"/>
            <a:chExt cx="12058676" cy="437572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99B14BC-4210-B345-B9A4-809B5BE51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16" y="1248239"/>
              <a:ext cx="12058676" cy="4375722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AA4559F-F8E7-D941-B59F-F1300F514537}"/>
                </a:ext>
              </a:extLst>
            </p:cNvPr>
            <p:cNvSpPr txBox="1"/>
            <p:nvPr/>
          </p:nvSpPr>
          <p:spPr>
            <a:xfrm>
              <a:off x="9100403" y="3053687"/>
              <a:ext cx="1628651" cy="318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400" b="0" dirty="0"/>
                <a:t>RBC/UKQCD 2018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103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D897B-ED2E-644B-ADE1-32702C4B2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592664"/>
            <a:ext cx="11099800" cy="21590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0BE8B6F-122B-634A-9531-FC6FD5F87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8175" y="12354560"/>
            <a:ext cx="185948" cy="299569"/>
          </a:xfrm>
        </p:spPr>
        <p:txBody>
          <a:bodyPr/>
          <a:lstStyle/>
          <a:p>
            <a:pPr algn="r" defTabSz="975390" hangingPunct="1">
              <a:defRPr/>
            </a:pPr>
            <a:fld id="{80E9FF6C-AE0E-F445-99E1-AF7F888FEB6A}" type="slidenum">
              <a:rPr lang="en-US" sz="128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algn="r" defTabSz="975390" hangingPunct="1">
                <a:defRPr/>
              </a:pPr>
              <a:t>30</a:t>
            </a:fld>
            <a:endParaRPr lang="en-US" sz="128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67E278-88C2-8146-B14F-6A8775CEF916}"/>
                  </a:ext>
                </a:extLst>
              </p:cNvPr>
              <p:cNvSpPr txBox="1"/>
              <p:nvPr/>
            </p:nvSpPr>
            <p:spPr>
              <a:xfrm>
                <a:off x="6061182" y="7291005"/>
                <a:ext cx="7112377" cy="552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975390" hangingPunct="1">
                  <a:defRPr/>
                </a:pPr>
                <a:r>
                  <a:rPr lang="en-US" sz="2987" b="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    Lattice, WP – data driven  </a:t>
                </a:r>
                <a14:m>
                  <m:oMath xmlns:m="http://schemas.openxmlformats.org/officeDocument/2006/math">
                    <m:r>
                      <a:rPr lang="en-US" sz="298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987" b="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≈18.5 </m:t>
                    </m:r>
                    <m:d>
                      <m:dPr>
                        <m:ctrlPr>
                          <a:rPr lang="en-US" sz="2987" b="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987" b="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18.8</m:t>
                        </m:r>
                      </m:e>
                    </m:d>
                  </m:oMath>
                </a14:m>
                <a:endParaRPr lang="en-US" sz="2987" b="0" kern="1200" dirty="0">
                  <a:solidFill>
                    <a:prstClr val="black"/>
                  </a:solidFill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67E278-88C2-8146-B14F-6A8775CEF9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1182" y="7291005"/>
                <a:ext cx="7112377" cy="552011"/>
              </a:xfrm>
              <a:prstGeom prst="rect">
                <a:avLst/>
              </a:prstGeom>
              <a:blipFill>
                <a:blip r:embed="rId2"/>
                <a:stretch>
                  <a:fillRect t="-13636" b="-34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7A40621-257B-EC49-B542-C042EFD18384}"/>
              </a:ext>
            </a:extLst>
          </p:cNvPr>
          <p:cNvSpPr txBox="1"/>
          <p:nvPr/>
        </p:nvSpPr>
        <p:spPr>
          <a:xfrm>
            <a:off x="170942" y="504464"/>
            <a:ext cx="9879308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6600" b="0" i="1" dirty="0"/>
              <a:t>a</a:t>
            </a:r>
            <a:r>
              <a:rPr lang="en-US" sz="6600" b="0" baseline="-25000" dirty="0">
                <a:latin typeface="Symbol" pitchFamily="2" charset="2"/>
              </a:rPr>
              <a:t>m</a:t>
            </a:r>
            <a:r>
              <a:rPr lang="en-US" sz="66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-HVP Summary </a:t>
            </a:r>
            <a:r>
              <a:rPr lang="en-US" sz="36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(TI WP 2020+)</a:t>
            </a:r>
            <a:endParaRPr kumimoji="0" lang="en-US" sz="6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4E40C9-C3BC-1E48-BBDB-1B8A2B71BCDE}"/>
              </a:ext>
            </a:extLst>
          </p:cNvPr>
          <p:cNvSpPr txBox="1"/>
          <p:nvPr/>
        </p:nvSpPr>
        <p:spPr>
          <a:xfrm>
            <a:off x="12075186" y="9103514"/>
            <a:ext cx="30136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7A5C69AD-16CF-BA49-AE06-E3C51774E4C3}" type="slidenum"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30</a:t>
            </a:fld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C39D51D-3F1F-2846-80AC-CF8FA40A7AAC}"/>
              </a:ext>
            </a:extLst>
          </p:cNvPr>
          <p:cNvGrpSpPr/>
          <p:nvPr/>
        </p:nvGrpSpPr>
        <p:grpSpPr>
          <a:xfrm>
            <a:off x="5932510" y="4165476"/>
            <a:ext cx="6838871" cy="982765"/>
            <a:chOff x="5932512" y="2617790"/>
            <a:chExt cx="6838871" cy="98276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105EB4A-44AA-EA41-8629-A23CC313C0C4}"/>
                </a:ext>
              </a:extLst>
            </p:cNvPr>
            <p:cNvSpPr/>
            <p:nvPr/>
          </p:nvSpPr>
          <p:spPr>
            <a:xfrm>
              <a:off x="5932512" y="3048544"/>
              <a:ext cx="6838871" cy="5520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975390" hangingPunct="1">
                <a:defRPr/>
              </a:pPr>
              <a:r>
                <a:rPr lang="en-US" sz="2987" b="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 HVP (Lattice, WP): </a:t>
              </a:r>
              <a:r>
                <a:rPr lang="en-US" sz="2987" b="0" i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a</a:t>
              </a:r>
              <a:r>
                <a:rPr lang="en-US" sz="2987" b="0" i="1" kern="1200" baseline="-25000" dirty="0">
                  <a:solidFill>
                    <a:prstClr val="black"/>
                  </a:solidFill>
                  <a:latin typeface="Symbol" pitchFamily="2" charset="2"/>
                  <a:ea typeface="+mn-ea"/>
                  <a:cs typeface="+mn-cs"/>
                </a:rPr>
                <a:t>m</a:t>
              </a:r>
              <a:r>
                <a:rPr lang="en-US" sz="2987" b="0" kern="1200" dirty="0">
                  <a:solidFill>
                    <a:prstClr val="black"/>
                  </a:solidFill>
                  <a:latin typeface="Symbol" pitchFamily="2" charset="2"/>
                  <a:ea typeface="+mn-ea"/>
                  <a:cs typeface="+mn-cs"/>
                </a:rPr>
                <a:t> = 711.6 (18.4) </a:t>
              </a:r>
              <a:r>
                <a:rPr lang="en-US" sz="2987" b="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x 10</a:t>
              </a:r>
              <a:r>
                <a:rPr lang="en-US" sz="2987" b="0" kern="1200" baseline="300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-10</a:t>
              </a:r>
              <a:endParaRPr lang="en-US" sz="2987" b="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AE4E17A-9402-D041-9C4E-9CF9827FA86F}"/>
                </a:ext>
              </a:extLst>
            </p:cNvPr>
            <p:cNvSpPr txBox="1"/>
            <p:nvPr/>
          </p:nvSpPr>
          <p:spPr>
            <a:xfrm>
              <a:off x="9733282" y="2617790"/>
              <a:ext cx="1034257" cy="4862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975390" hangingPunct="1">
                <a:defRPr/>
              </a:pPr>
              <a:r>
                <a:rPr lang="en-US" sz="2560" b="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(2.6%)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F3423D4-D862-D348-8233-F4B650745B38}"/>
              </a:ext>
            </a:extLst>
          </p:cNvPr>
          <p:cNvGrpSpPr/>
          <p:nvPr/>
        </p:nvGrpSpPr>
        <p:grpSpPr>
          <a:xfrm>
            <a:off x="6061182" y="5814453"/>
            <a:ext cx="6701771" cy="901671"/>
            <a:chOff x="6061183" y="4899825"/>
            <a:chExt cx="6701771" cy="90167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ECA7ADE-83F6-D647-9011-BA8CC510F673}"/>
                </a:ext>
              </a:extLst>
            </p:cNvPr>
            <p:cNvSpPr txBox="1"/>
            <p:nvPr/>
          </p:nvSpPr>
          <p:spPr>
            <a:xfrm>
              <a:off x="6061183" y="5249485"/>
              <a:ext cx="6701771" cy="5520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975390" hangingPunct="1">
                <a:defRPr/>
              </a:pPr>
              <a:r>
                <a:rPr lang="en-US" sz="2987" b="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HVP (data driven):  </a:t>
              </a:r>
              <a:r>
                <a:rPr lang="en-US" sz="2987" b="0" i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a</a:t>
              </a:r>
              <a:r>
                <a:rPr lang="en-US" sz="2987" b="0" i="1" kern="1200" baseline="-25000" dirty="0">
                  <a:solidFill>
                    <a:prstClr val="black"/>
                  </a:solidFill>
                  <a:latin typeface="Symbol" pitchFamily="2" charset="2"/>
                  <a:ea typeface="+mn-ea"/>
                  <a:cs typeface="+mn-cs"/>
                </a:rPr>
                <a:t>m</a:t>
              </a:r>
              <a:r>
                <a:rPr lang="en-US" sz="2987" b="0" kern="1200" dirty="0">
                  <a:solidFill>
                    <a:prstClr val="black"/>
                  </a:solidFill>
                  <a:latin typeface="Symbol" pitchFamily="2" charset="2"/>
                  <a:ea typeface="+mn-ea"/>
                  <a:cs typeface="+mn-cs"/>
                </a:rPr>
                <a:t> = 693.1 (4.0) </a:t>
              </a:r>
              <a:r>
                <a:rPr lang="en-US" sz="2987" b="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x 10</a:t>
              </a:r>
              <a:r>
                <a:rPr lang="en-US" sz="2987" b="0" kern="1200" baseline="300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-10</a:t>
              </a:r>
              <a:endParaRPr lang="en-US" sz="2987" b="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4DA91F6-4739-7549-BAD8-D330A51F4FB9}"/>
                </a:ext>
              </a:extLst>
            </p:cNvPr>
            <p:cNvSpPr txBox="1"/>
            <p:nvPr/>
          </p:nvSpPr>
          <p:spPr>
            <a:xfrm>
              <a:off x="9733283" y="4899825"/>
              <a:ext cx="1200970" cy="4862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975390" hangingPunct="1">
                <a:defRPr/>
              </a:pPr>
              <a:r>
                <a:rPr lang="en-US" sz="2560" b="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(0.58%)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B98EC3-884E-0248-88F8-458896697732}"/>
              </a:ext>
            </a:extLst>
          </p:cNvPr>
          <p:cNvGrpSpPr/>
          <p:nvPr/>
        </p:nvGrpSpPr>
        <p:grpSpPr>
          <a:xfrm>
            <a:off x="6061182" y="2698573"/>
            <a:ext cx="5855065" cy="902061"/>
            <a:chOff x="5908833" y="3789005"/>
            <a:chExt cx="5855065" cy="90206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6E5C71A-20E2-1046-B2E7-C8595D8FE985}"/>
                </a:ext>
              </a:extLst>
            </p:cNvPr>
            <p:cNvSpPr/>
            <p:nvPr/>
          </p:nvSpPr>
          <p:spPr>
            <a:xfrm>
              <a:off x="5908833" y="4167846"/>
              <a:ext cx="585506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0" kern="1200" dirty="0">
                  <a:solidFill>
                    <a:prstClr val="black"/>
                  </a:solidFill>
                  <a:latin typeface="Calibri" panose="020F0502020204030204"/>
                </a:rPr>
                <a:t>HVP (BMW-20): </a:t>
              </a:r>
              <a:r>
                <a:rPr lang="en-US" sz="2800" b="0" i="1" kern="1200" dirty="0">
                  <a:solidFill>
                    <a:prstClr val="black"/>
                  </a:solidFill>
                  <a:latin typeface="Calibri" panose="020F0502020204030204"/>
                </a:rPr>
                <a:t>a</a:t>
              </a:r>
              <a:r>
                <a:rPr lang="en-US" sz="2800" b="0" i="1" kern="1200" baseline="-25000" dirty="0">
                  <a:solidFill>
                    <a:prstClr val="black"/>
                  </a:solidFill>
                  <a:latin typeface="Symbol" pitchFamily="2" charset="2"/>
                </a:rPr>
                <a:t>m</a:t>
              </a:r>
              <a:r>
                <a:rPr lang="en-US" sz="2800" b="0" kern="1200" dirty="0">
                  <a:solidFill>
                    <a:prstClr val="black"/>
                  </a:solidFill>
                  <a:latin typeface="Symbol" pitchFamily="2" charset="2"/>
                </a:rPr>
                <a:t> = 707.5 (5.5) </a:t>
              </a:r>
              <a:r>
                <a:rPr lang="en-US" sz="2800" b="0" kern="1200" dirty="0">
                  <a:solidFill>
                    <a:prstClr val="black"/>
                  </a:solidFill>
                  <a:latin typeface="Calibri" panose="020F0502020204030204"/>
                </a:rPr>
                <a:t>x 10</a:t>
              </a:r>
              <a:r>
                <a:rPr lang="en-US" sz="2800" b="0" kern="1200" baseline="30000" dirty="0">
                  <a:solidFill>
                    <a:prstClr val="black"/>
                  </a:solidFill>
                  <a:latin typeface="Calibri" panose="020F0502020204030204"/>
                </a:rPr>
                <a:t>-10</a:t>
              </a:r>
              <a:endParaRPr lang="en-US" sz="28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D636CF-CC29-CD46-BCA8-EC495AA29483}"/>
                </a:ext>
              </a:extLst>
            </p:cNvPr>
            <p:cNvSpPr/>
            <p:nvPr/>
          </p:nvSpPr>
          <p:spPr>
            <a:xfrm>
              <a:off x="9758587" y="3789005"/>
              <a:ext cx="11336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defTabSz="975390" hangingPunct="1">
                <a:defRPr/>
              </a:pPr>
              <a:r>
                <a:rPr lang="en-US" b="0" kern="1200" dirty="0">
                  <a:solidFill>
                    <a:prstClr val="black"/>
                  </a:solidFill>
                  <a:latin typeface="Calibri" panose="020F0502020204030204"/>
                </a:rPr>
                <a:t>(0.75%)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BF18992-03B3-BC4E-8084-3F9D79BA3C3C}"/>
                  </a:ext>
                </a:extLst>
              </p:cNvPr>
              <p:cNvSpPr/>
              <p:nvPr/>
            </p:nvSpPr>
            <p:spPr>
              <a:xfrm>
                <a:off x="6526434" y="8091107"/>
                <a:ext cx="541244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 </a:t>
                </a:r>
                <a:r>
                  <a:rPr lang="en-US" b="0" dirty="0">
                    <a:solidFill>
                      <a:prstClr val="black"/>
                    </a:solidFill>
                  </a:rPr>
                  <a:t>BMW-20 – data driven 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(</m:t>
                    </m:r>
                    <m:r>
                      <a:rPr lang="en-US" sz="2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6.</m:t>
                    </m:r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BF18992-03B3-BC4E-8084-3F9D79BA3C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6434" y="8091107"/>
                <a:ext cx="5412444" cy="523220"/>
              </a:xfrm>
              <a:prstGeom prst="rect">
                <a:avLst/>
              </a:prstGeom>
              <a:blipFill>
                <a:blip r:embed="rId3"/>
                <a:stretch>
                  <a:fillRect r="-1174" b="-23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9D4F2E35-0F44-1649-8ED8-654E535469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42" y="1910584"/>
            <a:ext cx="8856251" cy="664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3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2F1AE-1AC9-294C-9554-E418BFC38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970" y="161363"/>
            <a:ext cx="10951029" cy="1949873"/>
          </a:xfrm>
        </p:spPr>
        <p:txBody>
          <a:bodyPr>
            <a:normAutofit fontScale="90000"/>
          </a:bodyPr>
          <a:lstStyle/>
          <a:p>
            <a:pPr algn="l"/>
            <a:r>
              <a:rPr lang="en-US" sz="6700" dirty="0">
                <a:latin typeface="Calibri" panose="020F0502020204030204" pitchFamily="34" charset="0"/>
                <a:cs typeface="Calibri" panose="020F0502020204030204" pitchFamily="34" charset="0"/>
              </a:rPr>
              <a:t>Disconnected contributions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14C67-3D96-6749-915F-E18C0B88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3904" y="9296400"/>
            <a:ext cx="330219" cy="348813"/>
          </a:xfrm>
        </p:spPr>
        <p:txBody>
          <a:bodyPr/>
          <a:lstStyle/>
          <a:p>
            <a:fld id="{80E9FF6C-AE0E-F445-99E1-AF7F888FEB6A}" type="slidenum">
              <a:rPr lang="en-US" smtClean="0"/>
              <a:t>31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EAB4C4A-BB3E-BF43-BD71-F22FA8D22E6D}"/>
              </a:ext>
            </a:extLst>
          </p:cNvPr>
          <p:cNvSpPr/>
          <p:nvPr/>
        </p:nvSpPr>
        <p:spPr>
          <a:xfrm>
            <a:off x="797518" y="1819713"/>
            <a:ext cx="6656503" cy="5830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987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Improving, but can be further cleaned up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DD9A9A-D76B-C748-A349-F3A2AD047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29" y="3397858"/>
            <a:ext cx="10283772" cy="58050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21F7EC-EB25-1B40-BD06-B367658A5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533" y="1136300"/>
            <a:ext cx="5380297" cy="280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179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E9C482-8B9B-8DDA-B69A-AB50FFAC6C9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7E16EF-D3C9-D38F-F559-3EB17F1C5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9104"/>
            <a:ext cx="12907334" cy="72603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F43AAC-E550-59E5-95C8-10F1BC9C8741}"/>
              </a:ext>
            </a:extLst>
          </p:cNvPr>
          <p:cNvSpPr txBox="1"/>
          <p:nvPr/>
        </p:nvSpPr>
        <p:spPr>
          <a:xfrm>
            <a:off x="406399" y="594122"/>
            <a:ext cx="6992299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l"/>
            <a:r>
              <a:rPr kumimoji="0" lang="en-US" sz="6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Neue"/>
              </a:rPr>
              <a:t>ABGP (</a:t>
            </a:r>
            <a:r>
              <a:rPr lang="en-US" sz="6000" b="0" dirty="0">
                <a:latin typeface="Calibri Light" panose="020F0302020204030204" pitchFamily="34" charset="0"/>
                <a:cs typeface="Calibri Light" panose="020F0302020204030204" pitchFamily="34" charset="0"/>
                <a:hlinkClick r:id="rId3"/>
              </a:rPr>
              <a:t>talk by T. Blum</a:t>
            </a:r>
            <a:r>
              <a:rPr kumimoji="0" lang="en-US" sz="6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Neue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12871062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66DBF1-55E0-3D67-5288-2D4EAA0D683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934323-0F2A-1A16-ED98-238E76762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2" y="1825398"/>
            <a:ext cx="13281782" cy="74710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7D7EE6-A2BF-8E2E-8F5C-4455C9B2F1B7}"/>
              </a:ext>
            </a:extLst>
          </p:cNvPr>
          <p:cNvSpPr txBox="1"/>
          <p:nvPr/>
        </p:nvSpPr>
        <p:spPr>
          <a:xfrm>
            <a:off x="991960" y="699897"/>
            <a:ext cx="8494939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kumimoji="0" lang="en-US" sz="6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Neue"/>
              </a:rPr>
              <a:t>ABGP (</a:t>
            </a:r>
            <a:r>
              <a:rPr lang="en-US" sz="6000" b="0" dirty="0">
                <a:latin typeface="Calibri Light" panose="020F0302020204030204" pitchFamily="34" charset="0"/>
                <a:cs typeface="Calibri Light" panose="020F0302020204030204" pitchFamily="34" charset="0"/>
                <a:hlinkClick r:id="rId3"/>
              </a:rPr>
              <a:t>talk by T. Blum</a:t>
            </a:r>
            <a:r>
              <a:rPr kumimoji="0" lang="en-US" sz="6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Neue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27627649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88A5D-D261-BAB8-F78C-CB939AB91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541" y="0"/>
            <a:ext cx="11872686" cy="1061357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Calibri Light" panose="020F0302020204030204" pitchFamily="34" charset="0"/>
                <a:cs typeface="Calibri Light" panose="020F0302020204030204" pitchFamily="34" charset="0"/>
              </a:rPr>
              <a:t>Total HVP Contribution 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6116B2-7F86-5819-75E6-D73FF0E09C7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3A186D-558F-D4B9-3A7C-47DA57E0D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959" y="1289957"/>
            <a:ext cx="10390969" cy="779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76885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2DFC5-98C6-B90C-8529-BCE71875A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CD423-6C5F-08D3-4F95-FCFE3E2C9B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Hadronic Vacuum Polarization Contribution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intermediate window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isospin symmetry breaking corrections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distance window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distance window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contribution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Hadronic Light by Light Scattering Contribution</a:t>
            </a:r>
          </a:p>
          <a:p>
            <a:pPr marL="0" indent="0"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Summary/Outlook</a:t>
            </a:r>
          </a:p>
          <a:p>
            <a:pPr lvl="1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92C04-F2BA-AB2B-E0B1-7658588410E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7452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8D9FA4-DA9F-5545-9A10-E2BE441DF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36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116E6B-B4C1-FA24-B11E-04680E9CF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23" y="408213"/>
            <a:ext cx="11575197" cy="86686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FEEFBE-9D99-5582-A249-E7814037D295}"/>
              </a:ext>
            </a:extLst>
          </p:cNvPr>
          <p:cNvSpPr txBox="1"/>
          <p:nvPr/>
        </p:nvSpPr>
        <p:spPr>
          <a:xfrm>
            <a:off x="673519" y="9097767"/>
            <a:ext cx="362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(T. Blum, g-2 TI WS 2022, Edinburgh)</a:t>
            </a:r>
          </a:p>
        </p:txBody>
      </p:sp>
    </p:spTree>
    <p:extLst>
      <p:ext uri="{BB962C8B-B14F-4D97-AF65-F5344CB8AC3E}">
        <p14:creationId xmlns:p14="http://schemas.microsoft.com/office/powerpoint/2010/main" val="16779109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8D9FA4-DA9F-5545-9A10-E2BE441DF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37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4EC5A-B032-1989-D608-38827149A7F7}"/>
              </a:ext>
            </a:extLst>
          </p:cNvPr>
          <p:cNvSpPr txBox="1"/>
          <p:nvPr/>
        </p:nvSpPr>
        <p:spPr>
          <a:xfrm>
            <a:off x="-534760" y="9040143"/>
            <a:ext cx="65069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(T. Blum, g-2 TI WS 2022, Edinburgh)</a:t>
            </a:r>
            <a:endParaRPr lang="en-US" sz="2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AC5A4F-52DA-7C97-D44F-15526E830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9" y="789782"/>
            <a:ext cx="11310622" cy="847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28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Lattice HLbL"/>
          <p:cNvSpPr txBox="1">
            <a:spLocks noGrp="1"/>
          </p:cNvSpPr>
          <p:nvPr>
            <p:ph type="title"/>
          </p:nvPr>
        </p:nvSpPr>
        <p:spPr>
          <a:xfrm>
            <a:off x="503043" y="0"/>
            <a:ext cx="11099800" cy="2159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7400"/>
            </a:lvl1pPr>
          </a:lstStyle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RBC/UKQCD: QED</a:t>
            </a:r>
            <a:r>
              <a:rPr lang="en-US" sz="6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61546" y="9276031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38</a:t>
            </a:fld>
            <a:endParaRPr dirty="0"/>
          </a:p>
        </p:txBody>
      </p:sp>
      <p:sp>
        <p:nvSpPr>
          <p:cNvPr id="122" name="RBC: first lattice calculation with all errors controlled.…"/>
          <p:cNvSpPr txBox="1">
            <a:spLocks noGrp="1"/>
          </p:cNvSpPr>
          <p:nvPr>
            <p:ph type="body" sz="half" idx="4294967295"/>
          </p:nvPr>
        </p:nvSpPr>
        <p:spPr>
          <a:xfrm>
            <a:off x="987299" y="5039222"/>
            <a:ext cx="7011988" cy="439896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213359" indent="-213359" defTabSz="280415">
              <a:spcBef>
                <a:spcPts val="2000"/>
              </a:spcBef>
              <a:defRPr sz="2208"/>
            </a:pPr>
            <a:r>
              <a:rPr lang="en-US" dirty="0"/>
              <a:t>RBC: first lattice calculation with all errors controlled.</a:t>
            </a:r>
          </a:p>
          <a:p>
            <a:pPr marL="213359" indent="-213359" defTabSz="280415">
              <a:spcBef>
                <a:spcPts val="2000"/>
              </a:spcBef>
              <a:defRPr sz="2208"/>
            </a:pPr>
            <a:r>
              <a:rPr lang="en-US" dirty="0"/>
              <a:t>1 G core-hours on ALCF’s Mira (BG/Q). </a:t>
            </a:r>
          </a:p>
          <a:p>
            <a:pPr marL="213359" indent="-213359" defTabSz="280415">
              <a:spcBef>
                <a:spcPts val="2000"/>
              </a:spcBef>
              <a:defRPr sz="2208"/>
            </a:pPr>
            <a:r>
              <a:rPr lang="en-US" dirty="0"/>
              <a:t>1st </a:t>
            </a:r>
            <a:r>
              <a:rPr lang="en-US" dirty="0" err="1"/>
              <a:t>HLbL</a:t>
            </a:r>
            <a:r>
              <a:rPr lang="en-US" dirty="0"/>
              <a:t> calculation was done on USQCD resources                                     (Blum, </a:t>
            </a:r>
            <a:r>
              <a:rPr lang="en-US" i="1" dirty="0"/>
              <a:t>et al</a:t>
            </a:r>
            <a:r>
              <a:rPr lang="en-US" dirty="0"/>
              <a:t>., PRL 114 (2015))</a:t>
            </a:r>
          </a:p>
          <a:p>
            <a:pPr marL="213359" indent="-213359" defTabSz="280415">
              <a:spcBef>
                <a:spcPts val="2000"/>
              </a:spcBef>
              <a:defRPr sz="2208"/>
            </a:pPr>
            <a:r>
              <a:rPr lang="en-US" dirty="0"/>
              <a:t>Crucial for Standard Model Comparison</a:t>
            </a:r>
          </a:p>
          <a:p>
            <a:pPr marL="213359" indent="-213359" defTabSz="280415">
              <a:spcBef>
                <a:spcPts val="2000"/>
              </a:spcBef>
              <a:defRPr sz="2208"/>
            </a:pPr>
            <a:r>
              <a:rPr lang="en-US" dirty="0"/>
              <a:t>Included in Muon g-2 Theory Initiative average</a:t>
            </a:r>
          </a:p>
          <a:p>
            <a:pPr marL="657859" lvl="1" indent="-213359" defTabSz="280415">
              <a:spcBef>
                <a:spcPts val="2000"/>
              </a:spcBef>
              <a:defRPr sz="2208"/>
            </a:pPr>
            <a:r>
              <a:rPr lang="en-US" dirty="0"/>
              <a:t>92(19)x 10</a:t>
            </a:r>
            <a:r>
              <a:rPr lang="en-US" sz="2000" baseline="30000" dirty="0"/>
              <a:t>-11 </a:t>
            </a:r>
            <a:r>
              <a:rPr lang="en-US" sz="2000" dirty="0"/>
              <a:t>(phenomenology)</a:t>
            </a:r>
          </a:p>
          <a:p>
            <a:pPr marL="657859" lvl="1" indent="-213359" defTabSz="280415">
              <a:spcBef>
                <a:spcPts val="2000"/>
              </a:spcBef>
              <a:defRPr sz="2208"/>
            </a:pPr>
            <a:r>
              <a:rPr lang="en-US" sz="2000" dirty="0"/>
              <a:t>90(17)x 10</a:t>
            </a:r>
            <a:r>
              <a:rPr lang="en-US" sz="2000" baseline="30000" dirty="0"/>
              <a:t>-11 </a:t>
            </a:r>
            <a:r>
              <a:rPr lang="en-US" sz="2000" dirty="0"/>
              <a:t>(</a:t>
            </a:r>
            <a:r>
              <a:rPr lang="en-US" sz="2000" dirty="0" err="1"/>
              <a:t>phenomenology+lattice</a:t>
            </a:r>
            <a:r>
              <a:rPr lang="en-US" sz="2000" dirty="0"/>
              <a:t>)</a:t>
            </a:r>
          </a:p>
          <a:p>
            <a:pPr marL="213359" indent="-213359" defTabSz="280415">
              <a:spcBef>
                <a:spcPts val="2000"/>
              </a:spcBef>
              <a:defRPr sz="2208"/>
            </a:pPr>
            <a:r>
              <a:rPr lang="en-US" dirty="0"/>
              <a:t>Unlikely to explain discrepancy with experiment</a:t>
            </a:r>
          </a:p>
          <a:p>
            <a:pPr marL="213359" indent="-213359" defTabSz="280415">
              <a:spcBef>
                <a:spcPts val="2000"/>
              </a:spcBef>
              <a:defRPr sz="2208"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Equation"/>
              <p:cNvSpPr txBox="1"/>
              <p:nvPr/>
            </p:nvSpPr>
            <p:spPr>
              <a:xfrm>
                <a:off x="2251843" y="3982511"/>
                <a:ext cx="4390255" cy="37984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HLBL</m:t>
                          </m:r>
                        </m:sup>
                      </m:sSubSup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=7.87±3.06±1.77×</m:t>
                      </m:r>
                      <m:sSup>
                        <m:sSup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−10</m:t>
                          </m:r>
                        </m:sup>
                      </m:sSup>
                    </m:oMath>
                  </m:oMathPara>
                </a14:m>
                <a:endParaRPr sz="2400" dirty="0"/>
              </a:p>
            </p:txBody>
          </p:sp>
        </mc:Choice>
        <mc:Fallback xmlns="">
          <p:sp>
            <p:nvSpPr>
              <p:cNvPr id="124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1843" y="3982511"/>
                <a:ext cx="4390255" cy="379849"/>
              </a:xfrm>
              <a:prstGeom prst="rect">
                <a:avLst/>
              </a:prstGeom>
              <a:blipFill>
                <a:blip r:embed="rId3"/>
                <a:stretch>
                  <a:fillRect l="-1729" r="-5476" b="-29032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" name="Blum, et al. (RBC) PRL 124 (2020)…"/>
          <p:cNvSpPr txBox="1"/>
          <p:nvPr/>
        </p:nvSpPr>
        <p:spPr>
          <a:xfrm>
            <a:off x="6642098" y="734012"/>
            <a:ext cx="3682098" cy="810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300" b="0"/>
            </a:pPr>
            <a:r>
              <a:rPr dirty="0"/>
              <a:t>Blum, </a:t>
            </a:r>
            <a:r>
              <a:rPr i="1" dirty="0"/>
              <a:t>et al.</a:t>
            </a:r>
            <a:r>
              <a:rPr dirty="0"/>
              <a:t> PRL 124 (2020)</a:t>
            </a:r>
          </a:p>
          <a:p>
            <a:pPr algn="l">
              <a:defRPr sz="2300" b="0"/>
            </a:pPr>
            <a:r>
              <a:rPr dirty="0"/>
              <a:t>Editor’s Suggestion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729EF8-9F85-9748-B050-AC54BED6B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99" y="1938254"/>
            <a:ext cx="7542998" cy="16681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7E87DA-DE3B-5A4D-8279-6AE7908DA7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513" y="1617586"/>
            <a:ext cx="3193677" cy="803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52810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95569C-9FE8-0AFF-911A-FD740341738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C897A1-4ED8-7976-FA33-2E8F6682F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46" y="804713"/>
            <a:ext cx="11400076" cy="853750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8D46FC8-E74E-EF7A-727E-88A8E0E02926}"/>
                  </a:ext>
                </a:extLst>
              </p:cNvPr>
              <p:cNvSpPr txBox="1"/>
              <p:nvPr/>
            </p:nvSpPr>
            <p:spPr>
              <a:xfrm>
                <a:off x="586052" y="-91233"/>
                <a:ext cx="992419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5400" b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 Light" panose="020F0302020204030204" pitchFamily="34" charset="0"/>
                    <a:cs typeface="Calibri Light" panose="020F0302020204030204" pitchFamily="34" charset="0"/>
                    <a:sym typeface="Helvetica Neue"/>
                  </a:rPr>
                  <a:t>RBC-UKQCD QED</a:t>
                </a:r>
                <a14:m>
                  <m:oMath xmlns:m="http://schemas.openxmlformats.org/officeDocument/2006/math">
                    <m:r>
                      <a:rPr kumimoji="0" lang="en-US" sz="54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 Light" panose="020F0302020204030204" pitchFamily="34" charset="0"/>
                        <a:sym typeface="Helvetica Neue"/>
                      </a:rPr>
                      <m:t>∞</m:t>
                    </m:r>
                  </m:oMath>
                </a14:m>
                <a:r>
                  <a:rPr kumimoji="0" lang="en-US" sz="5400" b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 Light" panose="020F0302020204030204" pitchFamily="34" charset="0"/>
                    <a:cs typeface="Calibri Light" panose="020F0302020204030204" pitchFamily="34" charset="0"/>
                    <a:sym typeface="Helvetica Neue"/>
                  </a:rPr>
                  <a:t>(</a:t>
                </a:r>
                <a:r>
                  <a:rPr kumimoji="0" lang="en-US" sz="5400" b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 Light" panose="020F0302020204030204" pitchFamily="34" charset="0"/>
                    <a:cs typeface="Calibri Light" panose="020F0302020204030204" pitchFamily="34" charset="0"/>
                    <a:sym typeface="Helvetica Neue"/>
                    <a:hlinkClick r:id="rId3"/>
                  </a:rPr>
                  <a:t>talk by T. Blum</a:t>
                </a:r>
                <a:r>
                  <a:rPr kumimoji="0" lang="en-US" sz="5400" b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 Light" panose="020F0302020204030204" pitchFamily="34" charset="0"/>
                    <a:cs typeface="Calibri Light" panose="020F0302020204030204" pitchFamily="34" charset="0"/>
                    <a:sym typeface="Helvetica Neue"/>
                  </a:rPr>
                  <a:t>)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8D46FC8-E74E-EF7A-727E-88A8E0E02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052" y="-91233"/>
                <a:ext cx="9924192" cy="933589"/>
              </a:xfrm>
              <a:prstGeom prst="rect">
                <a:avLst/>
              </a:prstGeom>
              <a:blipFill>
                <a:blip r:embed="rId4"/>
                <a:stretch>
                  <a:fillRect l="-3708" t="-16000" r="-2685" b="-38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249289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2DFC5-98C6-B90C-8529-BCE71875A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431800"/>
            <a:ext cx="11099800" cy="2159000"/>
          </a:xfrm>
        </p:spPr>
        <p:txBody>
          <a:bodyPr/>
          <a:lstStyle/>
          <a:p>
            <a:pPr algn="l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CD423-6C5F-08D3-4F95-FCFE3E2C9B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Hadronic Vacuum Polarization Contribution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intermediate window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distance window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isospin symmetry breaking corrections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distance window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contribution</a:t>
            </a:r>
          </a:p>
          <a:p>
            <a:pPr marL="0" indent="0"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Hadronic Light by Light Scattering Contribution</a:t>
            </a:r>
          </a:p>
          <a:p>
            <a:pPr marL="0" indent="0"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Summary/Outlook</a:t>
            </a:r>
          </a:p>
          <a:p>
            <a:pPr lvl="1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92C04-F2BA-AB2B-E0B1-7658588410E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61312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19" name="Lattice HLbL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650004" y="0"/>
                <a:ext cx="11099800" cy="1094014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algn="l">
                  <a:defRPr sz="7400"/>
                </a:lvl1pPr>
              </a:lstStyle>
              <a:p>
                <a:r>
                  <a:rPr lang="en-US" sz="60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Mainz QED</a:t>
                </a:r>
                <a14:m>
                  <m:oMath xmlns:m="http://schemas.openxmlformats.org/officeDocument/2006/math">
                    <m:r>
                      <a:rPr lang="en-US" sz="6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∞</m:t>
                    </m:r>
                  </m:oMath>
                </a14:m>
                <a:r>
                  <a:rPr lang="en-US" sz="60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(</a:t>
                </a:r>
                <a:r>
                  <a:rPr lang="en-US" sz="6000" dirty="0">
                    <a:latin typeface="Calibri Light" panose="020F0302020204030204" pitchFamily="34" charset="0"/>
                    <a:cs typeface="Calibri Light" panose="020F0302020204030204" pitchFamily="34" charset="0"/>
                    <a:hlinkClick r:id="rId3"/>
                  </a:rPr>
                  <a:t>talk by A. G</a:t>
                </a:r>
                <a14:m>
                  <m:oMath xmlns:m="http://schemas.openxmlformats.org/officeDocument/2006/math">
                    <m:acc>
                      <m:accPr>
                        <m:chr m:val="́"/>
                        <m:ctrlPr>
                          <a:rPr lang="en-US" sz="6000" i="1">
                            <a:latin typeface="Cambria Math" panose="02040503050406030204" pitchFamily="18" charset="0"/>
                            <a:cs typeface="Calibri Light" panose="020F0302020204030204" pitchFamily="34" charset="0"/>
                            <a:hlinkClick r:id="rId3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6000">
                            <a:latin typeface="Cambria Math" panose="02040503050406030204" pitchFamily="18" charset="0"/>
                            <a:cs typeface="Calibri Light" panose="020F0302020204030204" pitchFamily="34" charset="0"/>
                            <a:hlinkClick r:id="rId3"/>
                          </a:rPr>
                          <m:t>e</m:t>
                        </m:r>
                      </m:e>
                    </m:acc>
                  </m:oMath>
                </a14:m>
                <a:r>
                  <a:rPr lang="en-US" sz="6000" dirty="0" err="1">
                    <a:latin typeface="Calibri Light" panose="020F0302020204030204" pitchFamily="34" charset="0"/>
                    <a:cs typeface="Calibri Light" panose="020F0302020204030204" pitchFamily="34" charset="0"/>
                    <a:hlinkClick r:id="rId3"/>
                  </a:rPr>
                  <a:t>rardin</a:t>
                </a:r>
                <a:r>
                  <a:rPr lang="en-US" sz="60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)</a:t>
                </a:r>
                <a:endParaRPr sz="60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>
          <p:sp>
            <p:nvSpPr>
              <p:cNvPr id="119" name="Lattice HLbL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50004" y="0"/>
                <a:ext cx="11099800" cy="1094014"/>
              </a:xfrm>
              <a:prstGeom prst="rect">
                <a:avLst/>
              </a:prstGeom>
              <a:blipFill>
                <a:blip r:embed="rId4"/>
                <a:stretch>
                  <a:fillRect l="-3776" t="-13953" b="-34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61546" y="9276031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40</a:t>
            </a:fld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93188D-0E71-40C5-37A3-89F57C6542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450" y="1094014"/>
            <a:ext cx="10629900" cy="79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94071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19" name="Lattice HLbL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650004" y="0"/>
                <a:ext cx="11099800" cy="1094014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algn="l">
                  <a:defRPr sz="7400"/>
                </a:lvl1pPr>
              </a:lstStyle>
              <a:p>
                <a:r>
                  <a:rPr lang="en-US" sz="60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Mainz QED</a:t>
                </a:r>
                <a14:m>
                  <m:oMath xmlns:m="http://schemas.openxmlformats.org/officeDocument/2006/math">
                    <m:r>
                      <a:rPr lang="en-US" sz="60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∞</m:t>
                    </m:r>
                  </m:oMath>
                </a14:m>
                <a:r>
                  <a:rPr lang="en-US" sz="60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(</a:t>
                </a:r>
                <a:r>
                  <a:rPr lang="en-US" sz="6000" dirty="0">
                    <a:latin typeface="Calibri Light" panose="020F0302020204030204" pitchFamily="34" charset="0"/>
                    <a:cs typeface="Calibri Light" panose="020F0302020204030204" pitchFamily="34" charset="0"/>
                    <a:hlinkClick r:id="rId3"/>
                  </a:rPr>
                  <a:t>talk by A. G</a:t>
                </a:r>
                <a14:m>
                  <m:oMath xmlns:m="http://schemas.openxmlformats.org/officeDocument/2006/math">
                    <m:acc>
                      <m:accPr>
                        <m:chr m:val="́"/>
                        <m:ctrlPr>
                          <a:rPr lang="en-US" sz="6000" i="1">
                            <a:latin typeface="Cambria Math" panose="02040503050406030204" pitchFamily="18" charset="0"/>
                            <a:cs typeface="Calibri Light" panose="020F0302020204030204" pitchFamily="34" charset="0"/>
                            <a:hlinkClick r:id="rId3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6000">
                            <a:latin typeface="Cambria Math" panose="02040503050406030204" pitchFamily="18" charset="0"/>
                            <a:cs typeface="Calibri Light" panose="020F0302020204030204" pitchFamily="34" charset="0"/>
                            <a:hlinkClick r:id="rId3"/>
                          </a:rPr>
                          <m:t>e</m:t>
                        </m:r>
                      </m:e>
                    </m:acc>
                  </m:oMath>
                </a14:m>
                <a:r>
                  <a:rPr lang="en-US" sz="6000" dirty="0" err="1">
                    <a:latin typeface="Calibri Light" panose="020F0302020204030204" pitchFamily="34" charset="0"/>
                    <a:cs typeface="Calibri Light" panose="020F0302020204030204" pitchFamily="34" charset="0"/>
                    <a:hlinkClick r:id="rId3"/>
                  </a:rPr>
                  <a:t>rardin</a:t>
                </a:r>
                <a:r>
                  <a:rPr lang="en-US" sz="60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)</a:t>
                </a:r>
                <a:endParaRPr sz="6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19" name="Lattice HLbL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50004" y="0"/>
                <a:ext cx="11099800" cy="1094014"/>
              </a:xfrm>
              <a:prstGeom prst="rect">
                <a:avLst/>
              </a:prstGeom>
              <a:blipFill>
                <a:blip r:embed="rId4"/>
                <a:stretch>
                  <a:fillRect l="-3776" t="-13953" b="-34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61546" y="9276031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41</a:t>
            </a:fld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862A6D-DA4D-70D4-DF88-9A9B756389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7" y="1073288"/>
            <a:ext cx="10943426" cy="820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66372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8D9FA4-DA9F-5545-9A10-E2BE441DF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42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4EC5A-B032-1989-D608-38827149A7F7}"/>
              </a:ext>
            </a:extLst>
          </p:cNvPr>
          <p:cNvSpPr txBox="1"/>
          <p:nvPr/>
        </p:nvSpPr>
        <p:spPr>
          <a:xfrm>
            <a:off x="-534760" y="9040143"/>
            <a:ext cx="65069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(T. Blum (RBC), g-2 TI WS 2022, Edinburgh)</a:t>
            </a:r>
            <a:endParaRPr lang="en-US" sz="2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DD92EC-D117-A707-D3A6-769F9FE71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43" y="770760"/>
            <a:ext cx="10874828" cy="814414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D51A5C6-9844-FA35-8EA9-6BF3FD2FF142}"/>
                  </a:ext>
                </a:extLst>
              </p:cNvPr>
              <p:cNvSpPr txBox="1"/>
              <p:nvPr/>
            </p:nvSpPr>
            <p:spPr>
              <a:xfrm>
                <a:off x="24486" y="-131782"/>
                <a:ext cx="11808642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0" b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 Light" panose="020F0302020204030204" pitchFamily="34" charset="0"/>
                    <a:cs typeface="Calibri Light" panose="020F0302020204030204" pitchFamily="34" charset="0"/>
                    <a:sym typeface="Helvetica Neue"/>
                  </a:rPr>
                  <a:t>RBC-UKQCD QED</a:t>
                </a:r>
                <a14:m>
                  <m:oMath xmlns:m="http://schemas.openxmlformats.org/officeDocument/2006/math">
                    <m:r>
                      <a:rPr kumimoji="0" lang="en-US" sz="60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 Light" panose="020F0302020204030204" pitchFamily="34" charset="0"/>
                        <a:sym typeface="Helvetica Neue"/>
                      </a:rPr>
                      <m:t>∞</m:t>
                    </m:r>
                  </m:oMath>
                </a14:m>
                <a:r>
                  <a:rPr kumimoji="0" lang="en-US" sz="6000" b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 Light" panose="020F0302020204030204" pitchFamily="34" charset="0"/>
                    <a:cs typeface="Calibri Light" panose="020F0302020204030204" pitchFamily="34" charset="0"/>
                    <a:sym typeface="Helvetica Neue"/>
                  </a:rPr>
                  <a:t>(</a:t>
                </a:r>
                <a:r>
                  <a:rPr kumimoji="0" lang="en-US" sz="6000" b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 Light" panose="020F0302020204030204" pitchFamily="34" charset="0"/>
                    <a:cs typeface="Calibri Light" panose="020F0302020204030204" pitchFamily="34" charset="0"/>
                    <a:sym typeface="Helvetica Neue"/>
                    <a:hlinkClick r:id="rId3"/>
                  </a:rPr>
                  <a:t>talk by T. Blum</a:t>
                </a:r>
                <a:r>
                  <a:rPr kumimoji="0" lang="en-US" sz="6000" b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 Light" panose="020F0302020204030204" pitchFamily="34" charset="0"/>
                    <a:cs typeface="Calibri Light" panose="020F0302020204030204" pitchFamily="34" charset="0"/>
                    <a:sym typeface="Helvetica Neue"/>
                  </a:rPr>
                  <a:t>)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D51A5C6-9844-FA35-8EA9-6BF3FD2FF1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86" y="-131782"/>
                <a:ext cx="11808642" cy="1015663"/>
              </a:xfrm>
              <a:prstGeom prst="rect">
                <a:avLst/>
              </a:prstGeom>
              <a:blipFill>
                <a:blip r:embed="rId4"/>
                <a:stretch>
                  <a:fillRect l="-3008" t="-17284" b="-39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6835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90D55-2308-AA48-A3BD-2B42719E4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4" y="350116"/>
            <a:ext cx="11099800" cy="709386"/>
          </a:xfrm>
        </p:spPr>
        <p:txBody>
          <a:bodyPr>
            <a:noAutofit/>
          </a:bodyPr>
          <a:lstStyle/>
          <a:p>
            <a:pPr algn="l"/>
            <a:r>
              <a:rPr lang="en-US" sz="5400" dirty="0">
                <a:latin typeface="Calibri Light" panose="020F0302020204030204" pitchFamily="34" charset="0"/>
                <a:cs typeface="Calibri Light" panose="020F0302020204030204" pitchFamily="34" charset="0"/>
              </a:rPr>
              <a:t>Hadronic Light-by-Light 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1DC2E8-286A-2B44-AC42-7BA675AE80B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43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8B8190-9036-167A-E51F-F9216212D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83" y="1252840"/>
            <a:ext cx="10718145" cy="803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79806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2DFC5-98C6-B90C-8529-BCE71875A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CD423-6C5F-08D3-4F95-FCFE3E2C9B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Hadronic Vacuum Polarization Contribution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intermediate window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isospin symmetry breaking corrections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distance window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distance window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contribution</a:t>
            </a:r>
          </a:p>
          <a:p>
            <a:pPr marL="0" indent="0"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Hadronic Light by Light Scattering Contribution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Summary/Outlook</a:t>
            </a:r>
          </a:p>
          <a:p>
            <a:pPr lvl="1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92C04-F2BA-AB2B-E0B1-7658588410E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541961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5184DA-286E-49CD-BB2E-818FCC9F80A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43BC1F-95C1-91A8-FB2E-A0839595A735}"/>
              </a:ext>
            </a:extLst>
          </p:cNvPr>
          <p:cNvSpPr txBox="1"/>
          <p:nvPr/>
        </p:nvSpPr>
        <p:spPr>
          <a:xfrm>
            <a:off x="440252" y="443137"/>
            <a:ext cx="5780429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Neue"/>
              </a:rPr>
              <a:t>Summary/Outlook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4E97D64-FD28-EE1C-94BE-FC39BCBA9756}"/>
                  </a:ext>
                </a:extLst>
              </p:cNvPr>
              <p:cNvSpPr txBox="1"/>
              <p:nvPr/>
            </p:nvSpPr>
            <p:spPr>
              <a:xfrm>
                <a:off x="798144" y="1403821"/>
                <a:ext cx="11919610" cy="81047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571500" marR="0" indent="-5715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</a:pPr>
                <a:r>
                  <a:rPr lang="en-US" sz="40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HVP: important updates since Muon g-2 TI WP 2020</a:t>
                </a:r>
              </a:p>
              <a:p>
                <a:pPr marR="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</a:pPr>
                <a:r>
                  <a:rPr lang="en-US" sz="40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- </a:t>
                </a:r>
                <a:r>
                  <a:rPr lang="en-US" sz="4000" b="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BMWc</a:t>
                </a:r>
                <a:r>
                  <a:rPr lang="en-US" sz="40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result with sub-percent precision</a:t>
                </a:r>
              </a:p>
              <a:p>
                <a:pPr marR="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</a:pPr>
                <a:r>
                  <a:rPr lang="en-US" sz="40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- </a:t>
                </a:r>
                <a:r>
                  <a:rPr lang="en-US" sz="4000" b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Intermediate Window high compared to R-ratio (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4</m:t>
                    </m:r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𝜎</m:t>
                    </m:r>
                  </m:oMath>
                </a14:m>
                <a:r>
                  <a:rPr lang="en-US" sz="4000" b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algn="l"/>
                <a:r>
                  <a:rPr lang="en-US" sz="40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- Blinded analyses becoming standard</a:t>
                </a:r>
              </a:p>
              <a:p>
                <a:pPr lvl="8" indent="0" algn="l"/>
                <a:r>
                  <a:rPr lang="en-US" sz="40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- Short distance window compatible with R-ratio</a:t>
                </a:r>
              </a:p>
              <a:p>
                <a:pPr lvl="8" indent="0" algn="l"/>
                <a:r>
                  <a:rPr lang="en-US" sz="40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- Isospin corrections addressed by several groups</a:t>
                </a:r>
              </a:p>
              <a:p>
                <a:pPr lvl="8" indent="0" algn="l"/>
                <a:r>
                  <a:rPr lang="en-US" sz="40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- Long distance contributions and smaller lattice</a:t>
                </a:r>
              </a:p>
              <a:p>
                <a:pPr lvl="8" indent="0" algn="l"/>
                <a:r>
                  <a:rPr lang="en-US" sz="40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   spacings now targeted</a:t>
                </a:r>
              </a:p>
              <a:p>
                <a:pPr marL="571500" lvl="8" indent="-571500" algn="l">
                  <a:buFont typeface="Arial" panose="020B0604020202020204" pitchFamily="34" charset="0"/>
                  <a:buChar char="•"/>
                </a:pPr>
                <a:endParaRPr lang="en-US" sz="4000" b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571500" lvl="6" indent="-571500" algn="l">
                  <a:buFont typeface="Arial" panose="020B0604020202020204" pitchFamily="34" charset="0"/>
                  <a:buChar char="•"/>
                </a:pPr>
                <a:r>
                  <a:rPr lang="en-US" sz="4000" b="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HLbL</a:t>
                </a:r>
                <a:r>
                  <a:rPr lang="en-US" sz="40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</a:p>
              <a:p>
                <a:pPr lvl="6" indent="0" algn="l"/>
                <a:r>
                  <a:rPr lang="en-US" sz="40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- New QED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∞</m:t>
                    </m:r>
                  </m:oMath>
                </a14:m>
                <a:r>
                  <a:rPr lang="en-US" sz="40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results (Mainz, RBC)</a:t>
                </a:r>
              </a:p>
              <a:p>
                <a:pPr lvl="6" indent="0" algn="l"/>
                <a:r>
                  <a:rPr lang="en-US" sz="40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- Compatible with R-Ratio</a:t>
                </a:r>
              </a:p>
              <a:p>
                <a:pPr lvl="6" indent="0" algn="l"/>
                <a:r>
                  <a:rPr lang="en-US" sz="40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- Sub- 10 % errors feasible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4E97D64-FD28-EE1C-94BE-FC39BCBA9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144" y="1403821"/>
                <a:ext cx="11919610" cy="8104783"/>
              </a:xfrm>
              <a:prstGeom prst="rect">
                <a:avLst/>
              </a:prstGeom>
              <a:blipFill>
                <a:blip r:embed="rId3"/>
                <a:stretch>
                  <a:fillRect l="-1915" t="-782" r="-1170" b="-281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3363721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6595-51B8-FD4D-9BE3-EDDB6C81B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Acknowledgements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87AE68-5412-1548-9044-1DD1DE4F85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SzPct val="100000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Work partially supported by US Department of Energy (DOE)</a:t>
            </a:r>
          </a:p>
          <a:p>
            <a:pPr>
              <a:buSzPct val="100000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Computations done on</a:t>
            </a:r>
          </a:p>
          <a:p>
            <a:pPr lvl="1">
              <a:buSzPct val="100000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ALCF at Argonne (MIRA) and OLCF at Oakridge under ALCC (US DOE)</a:t>
            </a:r>
          </a:p>
          <a:p>
            <a:pPr lvl="1">
              <a:buSzPct val="100000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Bridges2 at PSC, Expanse at SDSC, and Stampede2 at TACC under XSEDE (US NSF)</a:t>
            </a:r>
          </a:p>
          <a:p>
            <a:pPr lvl="1">
              <a:buSzPct val="100000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USQCD KNL cluster at JLAB (US DOE)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8F0B18-7FA2-FF4D-B6ED-E6E746B97AD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266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81B816-562A-D75E-95A5-A03A49202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D522C6-4D9C-D272-BB19-270B5DBCE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4" y="47508"/>
            <a:ext cx="11931106" cy="89401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0B97D1-D83D-56FC-F682-F6337FD890CB}"/>
              </a:ext>
            </a:extLst>
          </p:cNvPr>
          <p:cNvSpPr txBox="1"/>
          <p:nvPr/>
        </p:nvSpPr>
        <p:spPr>
          <a:xfrm>
            <a:off x="179614" y="8826294"/>
            <a:ext cx="671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0" dirty="0">
                <a:latin typeface="+mn-lt"/>
              </a:rPr>
              <a:t>(slide: C. Lehner, muon g-2 TI 5</a:t>
            </a:r>
            <a:r>
              <a:rPr lang="en-US" sz="1800" b="0" baseline="30000" dirty="0">
                <a:latin typeface="+mn-lt"/>
              </a:rPr>
              <a:t>th</a:t>
            </a:r>
            <a:r>
              <a:rPr lang="en-US" sz="1800" b="0" dirty="0">
                <a:latin typeface="+mn-lt"/>
              </a:rPr>
              <a:t> Plenary Workshop, Edinburgh 2022)</a:t>
            </a:r>
          </a:p>
        </p:txBody>
      </p:sp>
    </p:spTree>
    <p:extLst>
      <p:ext uri="{BB962C8B-B14F-4D97-AF65-F5344CB8AC3E}">
        <p14:creationId xmlns:p14="http://schemas.microsoft.com/office/powerpoint/2010/main" val="374477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8E8227-0211-CA44-A019-320EC901D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96840" y="8863194"/>
            <a:ext cx="370410" cy="286674"/>
          </a:xfrm>
        </p:spPr>
        <p:txBody>
          <a:bodyPr/>
          <a:lstStyle/>
          <a:p>
            <a:pPr defTabSz="975390" hangingPunct="1"/>
            <a:fld id="{80E9FF6C-AE0E-F445-99E1-AF7F888FEB6A}" type="slidenum">
              <a:rPr lang="en-US" b="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75390" hangingPunct="1"/>
              <a:t>6</a:t>
            </a:fld>
            <a:endParaRPr lang="en-US" b="0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BB33806-FDDD-2744-3F26-7278B5CC937C}"/>
              </a:ext>
            </a:extLst>
          </p:cNvPr>
          <p:cNvGrpSpPr/>
          <p:nvPr/>
        </p:nvGrpSpPr>
        <p:grpSpPr>
          <a:xfrm>
            <a:off x="5033529" y="2808288"/>
            <a:ext cx="6917667" cy="2962953"/>
            <a:chOff x="5597111" y="2187652"/>
            <a:chExt cx="6917667" cy="296295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24F3971-C08E-F64D-8EC1-15B123B4D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7111" y="2187652"/>
              <a:ext cx="6863311" cy="263608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BA5DAE8-10A4-B34E-BA0B-166193028033}"/>
                </a:ext>
              </a:extLst>
            </p:cNvPr>
            <p:cNvSpPr txBox="1"/>
            <p:nvPr/>
          </p:nvSpPr>
          <p:spPr>
            <a:xfrm>
              <a:off x="8987850" y="4812051"/>
              <a:ext cx="35269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b="0" dirty="0">
                  <a:latin typeface="+mj-lt"/>
                </a:rPr>
                <a:t>Fig.: G. Colangelo, PWA12/ATHOS7 2021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FD371C9-46B8-A71C-A25C-0935DE720186}"/>
              </a:ext>
            </a:extLst>
          </p:cNvPr>
          <p:cNvGrpSpPr/>
          <p:nvPr/>
        </p:nvGrpSpPr>
        <p:grpSpPr>
          <a:xfrm>
            <a:off x="1032192" y="6080456"/>
            <a:ext cx="8167886" cy="3355231"/>
            <a:chOff x="4346892" y="5590933"/>
            <a:chExt cx="8167886" cy="335523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C3AA6C3-EF5E-8549-B31A-FB6F0D51DF9A}"/>
                </a:ext>
              </a:extLst>
            </p:cNvPr>
            <p:cNvGrpSpPr/>
            <p:nvPr/>
          </p:nvGrpSpPr>
          <p:grpSpPr>
            <a:xfrm>
              <a:off x="4346892" y="5590933"/>
              <a:ext cx="8167886" cy="3154553"/>
              <a:chOff x="1062022" y="1770935"/>
              <a:chExt cx="9487890" cy="3424377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472A03A-05BF-4E45-99E5-7F0B48E423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022" y="1770935"/>
                <a:ext cx="4227987" cy="3176356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A52A2B9-13EB-CA4E-BBCB-0D5E12CCDA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16240" y="1791685"/>
                <a:ext cx="4433672" cy="3403627"/>
              </a:xfrm>
              <a:prstGeom prst="rect">
                <a:avLst/>
              </a:prstGeom>
            </p:spPr>
          </p:pic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EC08E1A-85A3-0A4A-B82B-E1CDBC1F9525}"/>
                </a:ext>
              </a:extLst>
            </p:cNvPr>
            <p:cNvSpPr txBox="1"/>
            <p:nvPr/>
          </p:nvSpPr>
          <p:spPr>
            <a:xfrm>
              <a:off x="7326155" y="8607610"/>
              <a:ext cx="20441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b="0" dirty="0">
                  <a:latin typeface="+mj-lt"/>
                </a:rPr>
                <a:t>Fig.: RBC/UKQCD 2018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680DC7E-0266-1849-BA2D-7869FB78D243}"/>
              </a:ext>
            </a:extLst>
          </p:cNvPr>
          <p:cNvGrpSpPr/>
          <p:nvPr/>
        </p:nvGrpSpPr>
        <p:grpSpPr>
          <a:xfrm>
            <a:off x="0" y="176939"/>
            <a:ext cx="7542623" cy="2448796"/>
            <a:chOff x="13416" y="1378871"/>
            <a:chExt cx="12058676" cy="437572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927CFAA-5CC0-6449-8709-E0E390F63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16" y="1378871"/>
              <a:ext cx="12058676" cy="4375722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A863C5-553E-894B-B8E0-8C21B3C969A8}"/>
                </a:ext>
              </a:extLst>
            </p:cNvPr>
            <p:cNvSpPr txBox="1"/>
            <p:nvPr/>
          </p:nvSpPr>
          <p:spPr>
            <a:xfrm>
              <a:off x="9100403" y="3053687"/>
              <a:ext cx="1628651" cy="318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400" b="0" dirty="0"/>
                <a:t>RBC/UKQCD 2018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700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8BA9DC-DD51-6060-E73A-BD5798C5A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A3AC7-4AFC-6B49-97C9-0D51B85DAB63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F1CB5C-3394-F270-D57D-8F5CE2CDA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363" y="1153886"/>
            <a:ext cx="13256494" cy="74458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C44A1D-FCDE-BDB8-B1DA-FB40ECCB7169}"/>
              </a:ext>
            </a:extLst>
          </p:cNvPr>
          <p:cNvSpPr txBox="1"/>
          <p:nvPr/>
        </p:nvSpPr>
        <p:spPr>
          <a:xfrm>
            <a:off x="-101331" y="194168"/>
            <a:ext cx="1320746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0" dirty="0">
                <a:solidFill>
                  <a:schemeClr val="tx1"/>
                </a:solidFill>
                <a:latin typeface="Calibri Light" panose="020F0302020204030204"/>
                <a:ea typeface="+mj-ea"/>
                <a:cs typeface="+mj-cs"/>
              </a:rPr>
              <a:t>From </a:t>
            </a:r>
            <a:r>
              <a:rPr lang="en-US" sz="3800" b="0" dirty="0">
                <a:solidFill>
                  <a:schemeClr val="tx1"/>
                </a:solidFill>
                <a:latin typeface="Calibri Light" panose="020F0302020204030204"/>
                <a:ea typeface="+mj-ea"/>
                <a:cs typeface="+mj-cs"/>
                <a:hlinkClick r:id="rId3"/>
              </a:rPr>
              <a:t>Aubin </a:t>
            </a:r>
            <a:r>
              <a:rPr lang="en-US" sz="3800" b="0" i="1" dirty="0">
                <a:solidFill>
                  <a:schemeClr val="tx1"/>
                </a:solidFill>
                <a:latin typeface="Calibri Light" panose="020F0302020204030204"/>
                <a:ea typeface="+mj-ea"/>
                <a:cs typeface="+mj-cs"/>
                <a:hlinkClick r:id="rId3"/>
              </a:rPr>
              <a:t>et al</a:t>
            </a:r>
            <a:r>
              <a:rPr lang="en-US" sz="3800" b="0" dirty="0">
                <a:solidFill>
                  <a:schemeClr val="tx1"/>
                </a:solidFill>
                <a:latin typeface="Calibri Light" panose="020F0302020204030204"/>
                <a:ea typeface="+mj-ea"/>
                <a:cs typeface="+mj-cs"/>
                <a:hlinkClick r:id="rId3"/>
              </a:rPr>
              <a:t>. talk </a:t>
            </a:r>
            <a:r>
              <a:rPr lang="en-US" sz="3800" b="0" dirty="0">
                <a:solidFill>
                  <a:schemeClr val="tx1"/>
                </a:solidFill>
                <a:latin typeface="Calibri Light" panose="020F0302020204030204"/>
                <a:ea typeface="+mj-ea"/>
                <a:cs typeface="+mj-cs"/>
              </a:rPr>
              <a:t>at the 2019 Muon g-2 TI workshop in Seattle</a:t>
            </a:r>
            <a:endParaRPr lang="en-US" sz="38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313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507A1-9904-2FF0-FFB5-75542D0DA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868"/>
            <a:ext cx="11216640" cy="1885245"/>
          </a:xfrm>
        </p:spPr>
        <p:txBody>
          <a:bodyPr>
            <a:normAutofit/>
          </a:bodyPr>
          <a:lstStyle/>
          <a:p>
            <a:r>
              <a:rPr lang="en-US" sz="4800" dirty="0" err="1"/>
              <a:t>BMWc</a:t>
            </a:r>
            <a:r>
              <a:rPr lang="en-US" sz="4800" dirty="0"/>
              <a:t> (</a:t>
            </a:r>
            <a:r>
              <a:rPr lang="en-US" sz="4800" dirty="0">
                <a:hlinkClick r:id="rId2"/>
              </a:rPr>
              <a:t>talk by L. </a:t>
            </a:r>
            <a:r>
              <a:rPr lang="en-US" sz="4800" dirty="0" err="1">
                <a:hlinkClick r:id="rId2"/>
              </a:rPr>
              <a:t>Lellouch</a:t>
            </a:r>
            <a:r>
              <a:rPr lang="en-US" sz="4800" dirty="0"/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2998E3-7644-9A18-0A16-6891432BE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C4C862-55E3-626A-CE0A-2DB8B91FD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630" y="194168"/>
            <a:ext cx="5893312" cy="4415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85176A-C7E1-8144-B5F8-14C90C8F4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869" y="4664519"/>
            <a:ext cx="5918399" cy="44347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0326C5-A605-3BBC-ECBA-A211D0FB7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991" y="784563"/>
            <a:ext cx="6110410" cy="441592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35B9790-D98C-1CF1-1C32-BB1EDF9F4D5C}"/>
              </a:ext>
            </a:extLst>
          </p:cNvPr>
          <p:cNvGrpSpPr/>
          <p:nvPr/>
        </p:nvGrpSpPr>
        <p:grpSpPr>
          <a:xfrm>
            <a:off x="225165" y="5103640"/>
            <a:ext cx="6575889" cy="4415925"/>
            <a:chOff x="225165" y="5103640"/>
            <a:chExt cx="6575889" cy="44159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DB670C1-90F8-9E2A-13EA-75E6BB3FA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165" y="5103640"/>
              <a:ext cx="6575889" cy="44159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7D6C3C-3094-33F0-B2F4-CE76D5747092}"/>
                </a:ext>
              </a:extLst>
            </p:cNvPr>
            <p:cNvSpPr txBox="1"/>
            <p:nvPr/>
          </p:nvSpPr>
          <p:spPr>
            <a:xfrm>
              <a:off x="1575429" y="5184159"/>
              <a:ext cx="11272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+mn-lt"/>
                </a:rPr>
                <a:t>blinded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33D62B8-D233-5242-F72C-BB135F3D7B31}"/>
                  </a:ext>
                </a:extLst>
              </p:cNvPr>
              <p:cNvSpPr txBox="1"/>
              <p:nvPr/>
            </p:nvSpPr>
            <p:spPr>
              <a:xfrm>
                <a:off x="2702661" y="1583871"/>
                <a:ext cx="36241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3.7 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b="0" dirty="0">
                    <a:latin typeface="+mn-lt"/>
                  </a:rPr>
                  <a:t> deviation with R-ratio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33D62B8-D233-5242-F72C-BB135F3D7B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2661" y="1583871"/>
                <a:ext cx="3624197" cy="461665"/>
              </a:xfrm>
              <a:prstGeom prst="rect">
                <a:avLst/>
              </a:prstGeom>
              <a:blipFill>
                <a:blip r:embed="rId7"/>
                <a:stretch>
                  <a:fillRect l="-348" t="-7895" r="-1742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985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F6894-7E65-3A4C-A328-6A127E11E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A3AC7-4AFC-6B49-97C9-0D51B85DAB63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F7453D-9FF0-114B-A1AC-5769B38FB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45" y="2561091"/>
            <a:ext cx="5956035" cy="3904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7A138D-2D38-F84B-AF99-66F126722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639" y="2574096"/>
            <a:ext cx="5873082" cy="39045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6BAA6C-BC2F-FA4E-9E53-A5FDFB66B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90" y="6635157"/>
            <a:ext cx="7032558" cy="1344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425769-E01C-D440-B4DE-E6F15C9E5148}"/>
              </a:ext>
            </a:extLst>
          </p:cNvPr>
          <p:cNvSpPr txBox="1"/>
          <p:nvPr/>
        </p:nvSpPr>
        <p:spPr>
          <a:xfrm>
            <a:off x="8007218" y="3338400"/>
            <a:ext cx="1859805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rgbClr val="FF0000"/>
                </a:solidFill>
              </a:rPr>
              <a:t>SRHO model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213EFB-EA72-E84F-BE4F-B74F3AD1DB3B}"/>
              </a:ext>
            </a:extLst>
          </p:cNvPr>
          <p:cNvSpPr txBox="1"/>
          <p:nvPr/>
        </p:nvSpPr>
        <p:spPr>
          <a:xfrm>
            <a:off x="3591315" y="3780222"/>
            <a:ext cx="2282997" cy="880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60" dirty="0">
                <a:solidFill>
                  <a:srgbClr val="9437FF"/>
                </a:solidFill>
              </a:rPr>
              <a:t>NLO </a:t>
            </a:r>
            <a:r>
              <a:rPr lang="en-US" sz="2560" dirty="0" err="1">
                <a:solidFill>
                  <a:srgbClr val="9437FF"/>
                </a:solidFill>
              </a:rPr>
              <a:t>SChPT</a:t>
            </a:r>
            <a:endParaRPr lang="en-US" sz="2560" dirty="0">
              <a:solidFill>
                <a:srgbClr val="9437FF"/>
              </a:solidFill>
            </a:endParaRPr>
          </a:p>
          <a:p>
            <a:r>
              <a:rPr lang="en-US" sz="2560" dirty="0">
                <a:solidFill>
                  <a:srgbClr val="0432FF"/>
                </a:solidFill>
              </a:rPr>
              <a:t>NNLO </a:t>
            </a:r>
            <a:r>
              <a:rPr lang="en-US" sz="2560" dirty="0" err="1">
                <a:solidFill>
                  <a:srgbClr val="0432FF"/>
                </a:solidFill>
              </a:rPr>
              <a:t>SChPT</a:t>
            </a:r>
            <a:endParaRPr lang="en-US" sz="2560" dirty="0">
              <a:solidFill>
                <a:srgbClr val="0432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7DA3AF-9521-3442-8570-5DB77ED90993}"/>
              </a:ext>
            </a:extLst>
          </p:cNvPr>
          <p:cNvSpPr txBox="1"/>
          <p:nvPr/>
        </p:nvSpPr>
        <p:spPr>
          <a:xfrm>
            <a:off x="7235774" y="6609232"/>
            <a:ext cx="62808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Compatible with BMW; NNLO </a:t>
            </a:r>
            <a:r>
              <a:rPr lang="en-US" sz="2000" dirty="0" err="1"/>
              <a:t>SChPT</a:t>
            </a:r>
            <a:r>
              <a:rPr lang="en-US" sz="2000" dirty="0"/>
              <a:t> no good</a:t>
            </a:r>
          </a:p>
          <a:p>
            <a:pPr algn="l"/>
            <a:r>
              <a:rPr lang="en-US" sz="2000" dirty="0"/>
              <a:t>SRHO model and NLO </a:t>
            </a:r>
            <a:r>
              <a:rPr lang="en-US" sz="2000" dirty="0" err="1"/>
              <a:t>SChPT</a:t>
            </a:r>
            <a:r>
              <a:rPr lang="en-US" sz="2000" dirty="0"/>
              <a:t> about the same</a:t>
            </a:r>
          </a:p>
          <a:p>
            <a:pPr algn="l"/>
            <a:r>
              <a:rPr lang="en-US" sz="2000" dirty="0"/>
              <a:t>but different values in continuum limit</a:t>
            </a:r>
          </a:p>
          <a:p>
            <a:pPr algn="l"/>
            <a:r>
              <a:rPr lang="en-US" sz="2000" dirty="0">
                <a:solidFill>
                  <a:srgbClr val="FF40FF"/>
                </a:solidFill>
              </a:rPr>
              <a:t>Need smaller lattice spacing</a:t>
            </a:r>
          </a:p>
          <a:p>
            <a:pPr algn="l"/>
            <a:r>
              <a:rPr lang="en-US" sz="2000" dirty="0">
                <a:solidFill>
                  <a:srgbClr val="9437FF"/>
                </a:solidFill>
              </a:rPr>
              <a:t>Issue:  no reliable calc. of corrections!</a:t>
            </a:r>
            <a:endParaRPr lang="en-US" sz="2133" dirty="0">
              <a:solidFill>
                <a:srgbClr val="9437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9CB22B-8EFD-4443-8424-F4E6E713BA6A}"/>
              </a:ext>
            </a:extLst>
          </p:cNvPr>
          <p:cNvSpPr txBox="1"/>
          <p:nvPr/>
        </p:nvSpPr>
        <p:spPr>
          <a:xfrm>
            <a:off x="7249297" y="5057342"/>
            <a:ext cx="1088760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rgbClr val="009051"/>
                </a:solidFill>
              </a:rPr>
              <a:t>R-ratio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697167-64DB-4B4A-A1A8-542B3223FC1F}"/>
              </a:ext>
            </a:extLst>
          </p:cNvPr>
          <p:cNvSpPr txBox="1"/>
          <p:nvPr/>
        </p:nvSpPr>
        <p:spPr>
          <a:xfrm>
            <a:off x="1354946" y="5036109"/>
            <a:ext cx="1088760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rgbClr val="009051"/>
                </a:solidFill>
              </a:rPr>
              <a:t>R-ratio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D51848-2E29-064C-A5E8-F3943796EB47}"/>
              </a:ext>
            </a:extLst>
          </p:cNvPr>
          <p:cNvSpPr txBox="1"/>
          <p:nvPr/>
        </p:nvSpPr>
        <p:spPr>
          <a:xfrm>
            <a:off x="1918951" y="8603629"/>
            <a:ext cx="4349874" cy="48628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560" dirty="0">
                <a:highlight>
                  <a:srgbClr val="FFFF00"/>
                </a:highlight>
              </a:rPr>
              <a:t>𝑎</a:t>
            </a:r>
            <a:r>
              <a:rPr lang="en-US" sz="2560" baseline="-25000" dirty="0">
                <a:highlight>
                  <a:srgbClr val="FFFF00"/>
                </a:highlight>
              </a:rPr>
              <a:t>𝜇</a:t>
            </a:r>
            <a:r>
              <a:rPr lang="en-US" sz="2560" baseline="30000" dirty="0">
                <a:highlight>
                  <a:srgbClr val="FFFF00"/>
                </a:highlight>
              </a:rPr>
              <a:t>𝑊1,lqc</a:t>
            </a:r>
            <a:r>
              <a:rPr lang="en-US" sz="2560" dirty="0">
                <a:highlight>
                  <a:srgbClr val="FFFF00"/>
                </a:highlight>
              </a:rPr>
              <a:t> = 206.8(2.2) × 10</a:t>
            </a:r>
            <a:r>
              <a:rPr lang="en-US" sz="2560" baseline="30000" dirty="0">
                <a:highlight>
                  <a:srgbClr val="FFFF00"/>
                </a:highlight>
              </a:rPr>
              <a:t>-10</a:t>
            </a:r>
            <a:r>
              <a:rPr lang="en-US" sz="2560" dirty="0">
                <a:highlight>
                  <a:srgbClr val="FFFF00"/>
                </a:highlight>
              </a:rPr>
              <a:t>                            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6F5493A-60D4-A904-A3D2-BB779043D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ABGP (</a:t>
            </a:r>
            <a:r>
              <a:rPr lang="en-US" dirty="0">
                <a:hlinkClick r:id="rId5"/>
              </a:rPr>
              <a:t>talk by T. Blum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52886891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64105</TotalTime>
  <Words>1424</Words>
  <Application>Microsoft Macintosh PowerPoint</Application>
  <PresentationFormat>Custom</PresentationFormat>
  <Paragraphs>264</Paragraphs>
  <Slides>46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9" baseType="lpstr">
      <vt:lpstr>Arial</vt:lpstr>
      <vt:lpstr>Calibri</vt:lpstr>
      <vt:lpstr>Calibri Light</vt:lpstr>
      <vt:lpstr>Cambria Math</vt:lpstr>
      <vt:lpstr>Courier New</vt:lpstr>
      <vt:lpstr>Helvetica Light</vt:lpstr>
      <vt:lpstr>Helvetica Neue</vt:lpstr>
      <vt:lpstr>Helvetica Neue Light</vt:lpstr>
      <vt:lpstr>Helvetica Neue Medium</vt:lpstr>
      <vt:lpstr>Helvetica Neue Thin</vt:lpstr>
      <vt:lpstr>Symbol</vt:lpstr>
      <vt:lpstr>White</vt:lpstr>
      <vt:lpstr>Office Theme</vt:lpstr>
      <vt:lpstr>Recent advances for the  muon anomalous magnetic moment from lattice QCD</vt:lpstr>
      <vt:lpstr>Outline</vt:lpstr>
      <vt:lpstr>PowerPoint Presentation</vt:lpstr>
      <vt:lpstr>Outline</vt:lpstr>
      <vt:lpstr>PowerPoint Presentation</vt:lpstr>
      <vt:lpstr>PowerPoint Presentation</vt:lpstr>
      <vt:lpstr>PowerPoint Presentation</vt:lpstr>
      <vt:lpstr>BMWc (talk by L. Lellouch)</vt:lpstr>
      <vt:lpstr>ABGP (talk by T. Blum)</vt:lpstr>
      <vt:lpstr>RBC/UKQCD (talk by C. Lehner)</vt:lpstr>
      <vt:lpstr>RBC/UKQCD (talk by C. Lehner)</vt:lpstr>
      <vt:lpstr>RBC/UKQCD (talk by C. Lehner)</vt:lpstr>
      <vt:lpstr>Mainz (talk by S. Kuberski)  (see Simon’s talk tomorrow)</vt:lpstr>
      <vt:lpstr>ETMc (talk by G. Gagliardi)</vt:lpstr>
      <vt:lpstr>χQCD (talk by G. Wang)</vt:lpstr>
      <vt:lpstr>RC* (talk by J. Komijani)</vt:lpstr>
      <vt:lpstr>Fermilab-HPQCD-MILC  (talk by S. Gottlieb this afternoon)</vt:lpstr>
      <vt:lpstr>Summary of Intermediate Window Results</vt:lpstr>
      <vt:lpstr>Outline</vt:lpstr>
      <vt:lpstr>RBC/UKQCD (talk by C. Lehner)</vt:lpstr>
      <vt:lpstr>ETMc (talk by G. Gagliardi)</vt:lpstr>
      <vt:lpstr>Outline</vt:lpstr>
      <vt:lpstr>Isospin-breaking contributions </vt:lpstr>
      <vt:lpstr>RBC/UKQCD (talk by M. Bruno)</vt:lpstr>
      <vt:lpstr>Outline</vt:lpstr>
      <vt:lpstr>PowerPoint Presentation</vt:lpstr>
      <vt:lpstr>PowerPoint Presentation</vt:lpstr>
      <vt:lpstr>Long Distance Contribution: bounding method</vt:lpstr>
      <vt:lpstr>Outline</vt:lpstr>
      <vt:lpstr> </vt:lpstr>
      <vt:lpstr>Disconnected contributions </vt:lpstr>
      <vt:lpstr>PowerPoint Presentation</vt:lpstr>
      <vt:lpstr>PowerPoint Presentation</vt:lpstr>
      <vt:lpstr>Total HVP Contribution Summary</vt:lpstr>
      <vt:lpstr>Outline</vt:lpstr>
      <vt:lpstr>PowerPoint Presentation</vt:lpstr>
      <vt:lpstr>PowerPoint Presentation</vt:lpstr>
      <vt:lpstr>RBC/UKQCD: QEDL</vt:lpstr>
      <vt:lpstr>PowerPoint Presentation</vt:lpstr>
      <vt:lpstr>Mainz QED∞ (talk by A. Ge ́rardin)</vt:lpstr>
      <vt:lpstr>Mainz QED∞ (talk by A. Ge ́rardin)</vt:lpstr>
      <vt:lpstr>PowerPoint Presentation</vt:lpstr>
      <vt:lpstr>Hadronic Light-by-Light Summary</vt:lpstr>
      <vt:lpstr>Outline</vt:lpstr>
      <vt:lpstr>PowerPoint Presentation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muon anomalous magnetic moment and the hunt for new physics</dc:title>
  <dc:creator>Blum, Thomas</dc:creator>
  <cp:lastModifiedBy>Blum, Thomas</cp:lastModifiedBy>
  <cp:revision>175</cp:revision>
  <dcterms:created xsi:type="dcterms:W3CDTF">2020-10-30T17:12:21Z</dcterms:created>
  <dcterms:modified xsi:type="dcterms:W3CDTF">2022-09-15T07:14:45Z</dcterms:modified>
</cp:coreProperties>
</file>