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1063" r:id="rId2"/>
    <p:sldId id="490" r:id="rId3"/>
    <p:sldId id="524" r:id="rId4"/>
    <p:sldId id="1003" r:id="rId5"/>
    <p:sldId id="1044" r:id="rId6"/>
    <p:sldId id="525" r:id="rId7"/>
    <p:sldId id="1040" r:id="rId8"/>
    <p:sldId id="1041" r:id="rId9"/>
    <p:sldId id="1043" r:id="rId10"/>
    <p:sldId id="682" r:id="rId11"/>
    <p:sldId id="674" r:id="rId12"/>
    <p:sldId id="696" r:id="rId13"/>
    <p:sldId id="697" r:id="rId14"/>
    <p:sldId id="698" r:id="rId15"/>
    <p:sldId id="533" r:id="rId16"/>
    <p:sldId id="659" r:id="rId17"/>
    <p:sldId id="1045" r:id="rId18"/>
    <p:sldId id="668" r:id="rId19"/>
    <p:sldId id="669" r:id="rId20"/>
    <p:sldId id="991" r:id="rId21"/>
    <p:sldId id="727" r:id="rId22"/>
    <p:sldId id="730" r:id="rId23"/>
    <p:sldId id="1010" r:id="rId24"/>
    <p:sldId id="731" r:id="rId25"/>
    <p:sldId id="997" r:id="rId26"/>
    <p:sldId id="1046" r:id="rId27"/>
    <p:sldId id="1000" r:id="rId28"/>
    <p:sldId id="1047" r:id="rId29"/>
    <p:sldId id="1048" r:id="rId30"/>
    <p:sldId id="1050" r:id="rId31"/>
    <p:sldId id="1012" r:id="rId32"/>
    <p:sldId id="1009" r:id="rId33"/>
    <p:sldId id="1013" r:id="rId34"/>
    <p:sldId id="1015" r:id="rId35"/>
    <p:sldId id="1016" r:id="rId36"/>
    <p:sldId id="1017" r:id="rId37"/>
    <p:sldId id="1005" r:id="rId38"/>
    <p:sldId id="1018" r:id="rId39"/>
    <p:sldId id="589" r:id="rId40"/>
    <p:sldId id="706" r:id="rId41"/>
    <p:sldId id="1029" r:id="rId42"/>
    <p:sldId id="592" r:id="rId43"/>
    <p:sldId id="593" r:id="rId44"/>
    <p:sldId id="594" r:id="rId45"/>
    <p:sldId id="595" r:id="rId46"/>
    <p:sldId id="571" r:id="rId47"/>
    <p:sldId id="572" r:id="rId48"/>
    <p:sldId id="1052" r:id="rId49"/>
    <p:sldId id="1053" r:id="rId50"/>
    <p:sldId id="1054" r:id="rId51"/>
    <p:sldId id="1022" r:id="rId52"/>
    <p:sldId id="1024" r:id="rId53"/>
    <p:sldId id="1055" r:id="rId54"/>
    <p:sldId id="1056" r:id="rId55"/>
    <p:sldId id="57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erhard Gross" initials="EG" lastIdx="1" clrIdx="0">
    <p:extLst>
      <p:ext uri="{19B8F6BF-5375-455C-9EA6-DF929625EA0E}">
        <p15:presenceInfo xmlns:p15="http://schemas.microsoft.com/office/powerpoint/2012/main" userId="8ff0240a380962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52D"/>
    <a:srgbClr val="385A43"/>
    <a:srgbClr val="53682A"/>
    <a:srgbClr val="3015F9"/>
    <a:srgbClr val="6E8937"/>
    <a:srgbClr val="052905"/>
    <a:srgbClr val="4C46C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84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52A48-9293-4584-B40F-F6D0165F412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AB960-EDA2-4F82-BA96-284BF7EE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9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2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19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26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1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2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8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2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5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1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4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65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5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83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89">
              <a:defRPr sz="2200">
                <a:solidFill>
                  <a:schemeClr val="tx1"/>
                </a:solidFill>
                <a:latin typeface="Times" charset="0"/>
              </a:defRPr>
            </a:lvl1pPr>
            <a:lvl2pPr marL="685817" indent="-263776" defTabSz="915889">
              <a:defRPr sz="2200">
                <a:solidFill>
                  <a:schemeClr val="tx1"/>
                </a:solidFill>
                <a:latin typeface="Times" charset="0"/>
              </a:defRPr>
            </a:lvl2pPr>
            <a:lvl3pPr marL="1055103" indent="-211021" defTabSz="915889">
              <a:defRPr sz="2200">
                <a:solidFill>
                  <a:schemeClr val="tx1"/>
                </a:solidFill>
                <a:latin typeface="Times" charset="0"/>
              </a:defRPr>
            </a:lvl3pPr>
            <a:lvl4pPr marL="1477145" indent="-211021" defTabSz="915889">
              <a:defRPr sz="2200">
                <a:solidFill>
                  <a:schemeClr val="tx1"/>
                </a:solidFill>
                <a:latin typeface="Times" charset="0"/>
              </a:defRPr>
            </a:lvl4pPr>
            <a:lvl5pPr marL="1899186" indent="-211021" defTabSz="915889">
              <a:defRPr sz="2200">
                <a:solidFill>
                  <a:schemeClr val="tx1"/>
                </a:solidFill>
                <a:latin typeface="Times" charset="0"/>
              </a:defRPr>
            </a:lvl5pPr>
            <a:lvl6pPr marL="2321227" indent="-211021" defTabSz="9158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</a:defRPr>
            </a:lvl6pPr>
            <a:lvl7pPr marL="2743269" indent="-211021" defTabSz="9158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</a:defRPr>
            </a:lvl7pPr>
            <a:lvl8pPr marL="3165310" indent="-211021" defTabSz="9158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</a:defRPr>
            </a:lvl8pPr>
            <a:lvl9pPr marL="3587351" indent="-211021" defTabSz="9158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FFDE340-B674-4FD9-9A9A-691A26AD2A19}" type="slidenum">
              <a:rPr lang="es-ES_tradnl" altLang="en-US" sz="1100"/>
              <a:pPr/>
              <a:t>44</a:t>
            </a:fld>
            <a:endParaRPr lang="es-ES_tradnl" altLang="en-US" sz="11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42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2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2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7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0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0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4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47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5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AAD9-DFF8-41A5-BD0B-BE4502DF6AC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8.emf"/><Relationship Id="rId7" Type="http://schemas.openxmlformats.org/officeDocument/2006/relationships/oleObject" Target="../embeddings/oleObject43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76.bin"/><Relationship Id="rId3" Type="http://schemas.openxmlformats.org/officeDocument/2006/relationships/image" Target="../media/image61.wmf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68.wmf"/><Relationship Id="rId2" Type="http://schemas.openxmlformats.org/officeDocument/2006/relationships/oleObject" Target="../embeddings/oleObject68.bin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65.wmf"/><Relationship Id="rId5" Type="http://schemas.openxmlformats.org/officeDocument/2006/relationships/image" Target="../media/image62.e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7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90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2.wmf"/><Relationship Id="rId20" Type="http://schemas.openxmlformats.org/officeDocument/2006/relationships/image" Target="../media/image7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50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9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8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8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91.wmf"/><Relationship Id="rId4" Type="http://schemas.openxmlformats.org/officeDocument/2006/relationships/image" Target="../media/image88.emf"/><Relationship Id="rId9" Type="http://schemas.openxmlformats.org/officeDocument/2006/relationships/oleObject" Target="../embeddings/oleObject10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91.wmf"/><Relationship Id="rId4" Type="http://schemas.openxmlformats.org/officeDocument/2006/relationships/image" Target="../media/image88.emf"/><Relationship Id="rId9" Type="http://schemas.openxmlformats.org/officeDocument/2006/relationships/oleObject" Target="../embeddings/oleObject10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1490.png"/><Relationship Id="rId4" Type="http://schemas.openxmlformats.org/officeDocument/2006/relationships/image" Target="../media/image179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98.wmf"/><Relationship Id="rId2" Type="http://schemas.openxmlformats.org/officeDocument/2006/relationships/oleObject" Target="../embeddings/oleObject1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11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image" Target="../media/image99.wmf"/><Relationship Id="rId7" Type="http://schemas.openxmlformats.org/officeDocument/2006/relationships/image" Target="../media/image101.w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0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7" Type="http://schemas.openxmlformats.org/officeDocument/2006/relationships/image" Target="../media/image105.wmf"/><Relationship Id="rId2" Type="http://schemas.openxmlformats.org/officeDocument/2006/relationships/oleObject" Target="../embeddings/oleObject1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04.emf"/><Relationship Id="rId4" Type="http://schemas.openxmlformats.org/officeDocument/2006/relationships/oleObject" Target="../embeddings/oleObject11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2" Type="http://schemas.openxmlformats.org/officeDocument/2006/relationships/oleObject" Target="../embeddings/oleObject1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2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468313" y="1269331"/>
            <a:ext cx="8153400" cy="1014413"/>
            <a:chOff x="295" y="795"/>
            <a:chExt cx="5136" cy="639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567" y="795"/>
              <a:ext cx="4536" cy="639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de-DE" altLang="en-US"/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295" y="935"/>
              <a:ext cx="51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rgbClr val="000066"/>
                  </a:solidFill>
                  <a:latin typeface="Times New Roman" pitchFamily="18" charset="0"/>
                </a:rPr>
                <a:t>Beyond the adiabatic approximation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86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10568"/>
              </p:ext>
            </p:extLst>
          </p:nvPr>
        </p:nvGraphicFramePr>
        <p:xfrm>
          <a:off x="467544" y="1506399"/>
          <a:ext cx="60944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279360" progId="Equation.DSMT4">
                  <p:embed/>
                </p:oleObj>
              </mc:Choice>
              <mc:Fallback>
                <p:oleObj name="Equation" r:id="rId2" imgW="266688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06399"/>
                        <a:ext cx="60944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5"/>
          <p:cNvSpPr>
            <a:spLocks/>
          </p:cNvSpPr>
          <p:nvPr/>
        </p:nvSpPr>
        <p:spPr bwMode="auto">
          <a:xfrm>
            <a:off x="1913731" y="2825353"/>
            <a:ext cx="4962525" cy="1755775"/>
          </a:xfrm>
          <a:custGeom>
            <a:avLst/>
            <a:gdLst>
              <a:gd name="T0" fmla="*/ 0 w 1686"/>
              <a:gd name="T1" fmla="*/ 0 h 745"/>
              <a:gd name="T2" fmla="*/ 2147483647 w 1686"/>
              <a:gd name="T3" fmla="*/ 2147483647 h 745"/>
              <a:gd name="T4" fmla="*/ 2147483647 w 1686"/>
              <a:gd name="T5" fmla="*/ 2147483647 h 745"/>
              <a:gd name="T6" fmla="*/ 2147483647 w 1686"/>
              <a:gd name="T7" fmla="*/ 2147483647 h 745"/>
              <a:gd name="T8" fmla="*/ 2147483647 w 1686"/>
              <a:gd name="T9" fmla="*/ 2147483647 h 745"/>
              <a:gd name="T10" fmla="*/ 2147483647 w 1686"/>
              <a:gd name="T11" fmla="*/ 2147483647 h 745"/>
              <a:gd name="T12" fmla="*/ 2147483647 w 1686"/>
              <a:gd name="T13" fmla="*/ 2147483647 h 745"/>
              <a:gd name="T14" fmla="*/ 2147483647 w 1686"/>
              <a:gd name="T15" fmla="*/ 2147483647 h 745"/>
              <a:gd name="T16" fmla="*/ 2147483647 w 1686"/>
              <a:gd name="T17" fmla="*/ 2147483647 h 745"/>
              <a:gd name="T18" fmla="*/ 2147483647 w 1686"/>
              <a:gd name="T19" fmla="*/ 2147483647 h 745"/>
              <a:gd name="T20" fmla="*/ 2147483647 w 1686"/>
              <a:gd name="T21" fmla="*/ 2147483647 h 745"/>
              <a:gd name="T22" fmla="*/ 2147483647 w 1686"/>
              <a:gd name="T23" fmla="*/ 2147483647 h 745"/>
              <a:gd name="T24" fmla="*/ 2147483647 w 1686"/>
              <a:gd name="T25" fmla="*/ 2147483647 h 7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6"/>
              <a:gd name="T40" fmla="*/ 0 h 745"/>
              <a:gd name="T41" fmla="*/ 1686 w 1686"/>
              <a:gd name="T42" fmla="*/ 745 h 7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6" h="745">
                <a:moveTo>
                  <a:pt x="0" y="0"/>
                </a:moveTo>
                <a:cubicBezTo>
                  <a:pt x="11" y="167"/>
                  <a:pt x="22" y="334"/>
                  <a:pt x="30" y="432"/>
                </a:cubicBezTo>
                <a:cubicBezTo>
                  <a:pt x="38" y="530"/>
                  <a:pt x="37" y="542"/>
                  <a:pt x="48" y="588"/>
                </a:cubicBezTo>
                <a:cubicBezTo>
                  <a:pt x="59" y="634"/>
                  <a:pt x="60" y="683"/>
                  <a:pt x="96" y="708"/>
                </a:cubicBezTo>
                <a:cubicBezTo>
                  <a:pt x="132" y="733"/>
                  <a:pt x="203" y="745"/>
                  <a:pt x="264" y="738"/>
                </a:cubicBezTo>
                <a:cubicBezTo>
                  <a:pt x="325" y="731"/>
                  <a:pt x="407" y="689"/>
                  <a:pt x="462" y="666"/>
                </a:cubicBezTo>
                <a:cubicBezTo>
                  <a:pt x="517" y="643"/>
                  <a:pt x="550" y="624"/>
                  <a:pt x="594" y="600"/>
                </a:cubicBezTo>
                <a:cubicBezTo>
                  <a:pt x="638" y="576"/>
                  <a:pt x="679" y="546"/>
                  <a:pt x="726" y="522"/>
                </a:cubicBezTo>
                <a:cubicBezTo>
                  <a:pt x="773" y="498"/>
                  <a:pt x="822" y="477"/>
                  <a:pt x="876" y="456"/>
                </a:cubicBezTo>
                <a:cubicBezTo>
                  <a:pt x="930" y="435"/>
                  <a:pt x="985" y="415"/>
                  <a:pt x="1050" y="396"/>
                </a:cubicBezTo>
                <a:cubicBezTo>
                  <a:pt x="1115" y="377"/>
                  <a:pt x="1194" y="359"/>
                  <a:pt x="1266" y="342"/>
                </a:cubicBezTo>
                <a:cubicBezTo>
                  <a:pt x="1338" y="325"/>
                  <a:pt x="1412" y="308"/>
                  <a:pt x="1482" y="294"/>
                </a:cubicBezTo>
                <a:cubicBezTo>
                  <a:pt x="1552" y="280"/>
                  <a:pt x="1619" y="269"/>
                  <a:pt x="1686" y="258"/>
                </a:cubicBezTo>
              </a:path>
            </a:pathLst>
          </a:custGeom>
          <a:noFill/>
          <a:ln w="38100" cmpd="sng">
            <a:solidFill>
              <a:srgbClr val="3015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1905347" y="3147293"/>
            <a:ext cx="485775" cy="60801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2524472" y="3385418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4211960" y="3284984"/>
            <a:ext cx="361950" cy="4460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3302347" y="3391768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3347864" y="3474318"/>
            <a:ext cx="571500" cy="284163"/>
          </a:xfrm>
          <a:custGeom>
            <a:avLst/>
            <a:gdLst>
              <a:gd name="T0" fmla="*/ 0 w 1008"/>
              <a:gd name="T1" fmla="*/ 0 h 383"/>
              <a:gd name="T2" fmla="*/ 0 w 1008"/>
              <a:gd name="T3" fmla="*/ 0 h 383"/>
              <a:gd name="T4" fmla="*/ 0 w 1008"/>
              <a:gd name="T5" fmla="*/ 0 h 383"/>
              <a:gd name="T6" fmla="*/ 0 w 1008"/>
              <a:gd name="T7" fmla="*/ 0 h 383"/>
              <a:gd name="T8" fmla="*/ 0 w 1008"/>
              <a:gd name="T9" fmla="*/ 0 h 383"/>
              <a:gd name="T10" fmla="*/ 0 w 1008"/>
              <a:gd name="T11" fmla="*/ 0 h 383"/>
              <a:gd name="T12" fmla="*/ 0 w 1008"/>
              <a:gd name="T13" fmla="*/ 0 h 383"/>
              <a:gd name="T14" fmla="*/ 0 w 1008"/>
              <a:gd name="T15" fmla="*/ 0 h 383"/>
              <a:gd name="T16" fmla="*/ 0 w 1008"/>
              <a:gd name="T17" fmla="*/ 0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2641873" y="3545970"/>
            <a:ext cx="561975" cy="207963"/>
          </a:xfrm>
          <a:custGeom>
            <a:avLst/>
            <a:gdLst>
              <a:gd name="T0" fmla="*/ 0 w 1008"/>
              <a:gd name="T1" fmla="*/ 0 h 383"/>
              <a:gd name="T2" fmla="*/ 0 w 1008"/>
              <a:gd name="T3" fmla="*/ 0 h 383"/>
              <a:gd name="T4" fmla="*/ 0 w 1008"/>
              <a:gd name="T5" fmla="*/ 0 h 383"/>
              <a:gd name="T6" fmla="*/ 0 w 1008"/>
              <a:gd name="T7" fmla="*/ 0 h 383"/>
              <a:gd name="T8" fmla="*/ 0 w 1008"/>
              <a:gd name="T9" fmla="*/ 0 h 383"/>
              <a:gd name="T10" fmla="*/ 0 w 1008"/>
              <a:gd name="T11" fmla="*/ 0 h 383"/>
              <a:gd name="T12" fmla="*/ 0 w 1008"/>
              <a:gd name="T13" fmla="*/ 0 h 383"/>
              <a:gd name="T14" fmla="*/ 0 w 1008"/>
              <a:gd name="T15" fmla="*/ 0 h 383"/>
              <a:gd name="T16" fmla="*/ 0 w 1008"/>
              <a:gd name="T17" fmla="*/ 0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25"/>
          <p:cNvSpPr>
            <a:spLocks/>
          </p:cNvSpPr>
          <p:nvPr/>
        </p:nvSpPr>
        <p:spPr bwMode="auto">
          <a:xfrm>
            <a:off x="1949797" y="3334618"/>
            <a:ext cx="390525" cy="398463"/>
          </a:xfrm>
          <a:custGeom>
            <a:avLst/>
            <a:gdLst>
              <a:gd name="T0" fmla="*/ 0 w 1008"/>
              <a:gd name="T1" fmla="*/ 1 h 383"/>
              <a:gd name="T2" fmla="*/ 0 w 1008"/>
              <a:gd name="T3" fmla="*/ 1 h 383"/>
              <a:gd name="T4" fmla="*/ 0 w 1008"/>
              <a:gd name="T5" fmla="*/ 1 h 383"/>
              <a:gd name="T6" fmla="*/ 0 w 1008"/>
              <a:gd name="T7" fmla="*/ 1 h 383"/>
              <a:gd name="T8" fmla="*/ 0 w 1008"/>
              <a:gd name="T9" fmla="*/ 1 h 383"/>
              <a:gd name="T10" fmla="*/ 0 w 1008"/>
              <a:gd name="T11" fmla="*/ 1 h 383"/>
              <a:gd name="T12" fmla="*/ 0 w 1008"/>
              <a:gd name="T13" fmla="*/ 1 h 383"/>
              <a:gd name="T14" fmla="*/ 0 w 1008"/>
              <a:gd name="T15" fmla="*/ 1 h 383"/>
              <a:gd name="T16" fmla="*/ 0 w 1008"/>
              <a:gd name="T17" fmla="*/ 1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015F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4913292"/>
            <a:ext cx="90183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u="sng" dirty="0" err="1">
                <a:solidFill>
                  <a:srgbClr val="FF0000"/>
                </a:solidFill>
              </a:rPr>
              <a:t>Essentially</a:t>
            </a:r>
            <a:r>
              <a:rPr lang="de-DE" sz="2200" b="1" u="sng" dirty="0">
                <a:solidFill>
                  <a:srgbClr val="FF0000"/>
                </a:solidFill>
              </a:rPr>
              <a:t> all </a:t>
            </a:r>
            <a:r>
              <a:rPr lang="de-DE" sz="2200" b="1" u="sng" dirty="0" err="1">
                <a:solidFill>
                  <a:srgbClr val="FF0000"/>
                </a:solidFill>
              </a:rPr>
              <a:t>calculations</a:t>
            </a:r>
            <a:r>
              <a:rPr lang="de-DE" sz="2200" b="1" u="sng" dirty="0">
                <a:solidFill>
                  <a:srgbClr val="FF0000"/>
                </a:solidFill>
              </a:rPr>
              <a:t> of </a:t>
            </a:r>
            <a:r>
              <a:rPr lang="de-DE" sz="2200" b="1" u="sng" dirty="0" err="1">
                <a:solidFill>
                  <a:srgbClr val="FF0000"/>
                </a:solidFill>
              </a:rPr>
              <a:t>vibrational</a:t>
            </a:r>
            <a:r>
              <a:rPr lang="de-DE" sz="2200" b="1" u="sng" dirty="0">
                <a:solidFill>
                  <a:srgbClr val="FF0000"/>
                </a:solidFill>
              </a:rPr>
              <a:t> </a:t>
            </a:r>
            <a:r>
              <a:rPr lang="de-DE" sz="2200" b="1" u="sng" dirty="0" err="1">
                <a:solidFill>
                  <a:srgbClr val="FF0000"/>
                </a:solidFill>
              </a:rPr>
              <a:t>spectra</a:t>
            </a:r>
            <a:r>
              <a:rPr lang="de-DE" sz="2200" b="1" u="sng" dirty="0">
                <a:solidFill>
                  <a:srgbClr val="FF0000"/>
                </a:solidFill>
              </a:rPr>
              <a:t> </a:t>
            </a:r>
            <a:r>
              <a:rPr lang="de-DE" sz="2200" b="1" u="sng" dirty="0" err="1">
                <a:solidFill>
                  <a:srgbClr val="FF0000"/>
                </a:solidFill>
              </a:rPr>
              <a:t>make</a:t>
            </a:r>
            <a:r>
              <a:rPr lang="de-DE" sz="2200" b="1" u="sng" dirty="0">
                <a:solidFill>
                  <a:srgbClr val="FF0000"/>
                </a:solidFill>
              </a:rPr>
              <a:t> two approximations: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FF0000"/>
                </a:solidFill>
              </a:rPr>
              <a:t>Adiabatic approximation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FF0000"/>
                </a:solidFill>
              </a:rPr>
              <a:t>Harmonic approximation   </a:t>
            </a:r>
            <a:endParaRPr lang="de-DE" sz="2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07B3A5-0132-9103-2863-B985D61C2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9204"/>
              </p:ext>
            </p:extLst>
          </p:nvPr>
        </p:nvGraphicFramePr>
        <p:xfrm>
          <a:off x="504428" y="506760"/>
          <a:ext cx="5219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19742" imgH="762131" progId="Equation.DSMT4">
                  <p:embed/>
                </p:oleObj>
              </mc:Choice>
              <mc:Fallback>
                <p:oleObj name="Equation" r:id="rId4" imgW="5219742" imgH="7621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428" y="506760"/>
                        <a:ext cx="52197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92ECAD6-4CBC-5627-2F20-AC29535F0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0214"/>
              </p:ext>
            </p:extLst>
          </p:nvPr>
        </p:nvGraphicFramePr>
        <p:xfrm>
          <a:off x="7020272" y="3113536"/>
          <a:ext cx="1152128" cy="603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79360" progId="Equation.DSMT4">
                  <p:embed/>
                </p:oleObj>
              </mc:Choice>
              <mc:Fallback>
                <p:oleObj name="Equation" r:id="rId6" imgW="533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0272" y="3113536"/>
                        <a:ext cx="1152128" cy="603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1E9D2A-EB86-22EB-CD29-582F5E3BDCBB}"/>
              </a:ext>
            </a:extLst>
          </p:cNvPr>
          <p:cNvSpPr txBox="1"/>
          <p:nvPr/>
        </p:nvSpPr>
        <p:spPr>
          <a:xfrm>
            <a:off x="1979712" y="2420888"/>
            <a:ext cx="5932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Good approximation for vibrational spectroscopy</a:t>
            </a:r>
          </a:p>
        </p:txBody>
      </p:sp>
    </p:spTree>
    <p:extLst>
      <p:ext uri="{BB962C8B-B14F-4D97-AF65-F5344CB8AC3E}">
        <p14:creationId xmlns:p14="http://schemas.microsoft.com/office/powerpoint/2010/main" val="213321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3234" y="404664"/>
            <a:ext cx="812498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Vibrational spectra are usually very well described within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the adiabatic approach, </a:t>
            </a:r>
            <a:r>
              <a:rPr lang="en-US" altLang="en-US" sz="2400" b="1" dirty="0">
                <a:solidFill>
                  <a:srgbClr val="FF0000"/>
                </a:solidFill>
              </a:rPr>
              <a:t>but not always! (</a:t>
            </a:r>
            <a:r>
              <a:rPr lang="en-US" altLang="en-US" sz="2400" b="1" dirty="0" err="1">
                <a:solidFill>
                  <a:srgbClr val="FF0000"/>
                </a:solidFill>
              </a:rPr>
              <a:t>Hammes-Schiffer</a:t>
            </a:r>
            <a:r>
              <a:rPr lang="en-US" altLang="en-US" sz="2400" b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b="1" u="sng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b="1" u="sng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b="1" u="sng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b="1" u="sng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b="1" u="sng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b="1" u="sng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b="1" u="sng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u="sng" dirty="0"/>
              <a:t>Similar situation, but TD: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600" b="1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FF0000"/>
                </a:solidFill>
              </a:rPr>
              <a:t>Zewail experiments</a:t>
            </a:r>
          </a:p>
        </p:txBody>
      </p:sp>
      <p:sp>
        <p:nvSpPr>
          <p:cNvPr id="3" name="Freeform 11"/>
          <p:cNvSpPr>
            <a:spLocks/>
          </p:cNvSpPr>
          <p:nvPr/>
        </p:nvSpPr>
        <p:spPr bwMode="auto">
          <a:xfrm rot="203160">
            <a:off x="3518554" y="2059990"/>
            <a:ext cx="2438122" cy="975301"/>
          </a:xfrm>
          <a:custGeom>
            <a:avLst/>
            <a:gdLst>
              <a:gd name="T0" fmla="*/ 0 w 3719"/>
              <a:gd name="T1" fmla="*/ 0 h 2064"/>
              <a:gd name="T2" fmla="*/ 2147483647 w 3719"/>
              <a:gd name="T3" fmla="*/ 2147483647 h 2064"/>
              <a:gd name="T4" fmla="*/ 2147483647 w 3719"/>
              <a:gd name="T5" fmla="*/ 2147483647 h 2064"/>
              <a:gd name="T6" fmla="*/ 2147483647 w 3719"/>
              <a:gd name="T7" fmla="*/ 2147483647 h 2064"/>
              <a:gd name="T8" fmla="*/ 2147483647 w 3719"/>
              <a:gd name="T9" fmla="*/ 2147483647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9"/>
              <a:gd name="T16" fmla="*/ 0 h 2064"/>
              <a:gd name="T17" fmla="*/ 3719 w 3719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9" h="2064">
                <a:moveTo>
                  <a:pt x="0" y="0"/>
                </a:moveTo>
                <a:cubicBezTo>
                  <a:pt x="162" y="919"/>
                  <a:pt x="325" y="1838"/>
                  <a:pt x="544" y="1951"/>
                </a:cubicBezTo>
                <a:cubicBezTo>
                  <a:pt x="763" y="2064"/>
                  <a:pt x="998" y="756"/>
                  <a:pt x="1315" y="680"/>
                </a:cubicBezTo>
                <a:cubicBezTo>
                  <a:pt x="1632" y="604"/>
                  <a:pt x="2048" y="1459"/>
                  <a:pt x="2449" y="1497"/>
                </a:cubicBezTo>
                <a:cubicBezTo>
                  <a:pt x="2850" y="1535"/>
                  <a:pt x="3507" y="1005"/>
                  <a:pt x="3719" y="90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15"/>
          <p:cNvSpPr>
            <a:spLocks/>
          </p:cNvSpPr>
          <p:nvPr/>
        </p:nvSpPr>
        <p:spPr bwMode="auto">
          <a:xfrm>
            <a:off x="3747988" y="1700808"/>
            <a:ext cx="679996" cy="1224136"/>
          </a:xfrm>
          <a:custGeom>
            <a:avLst/>
            <a:gdLst>
              <a:gd name="T0" fmla="*/ 0 w 1496"/>
              <a:gd name="T1" fmla="*/ 0 h 1512"/>
              <a:gd name="T2" fmla="*/ 2147483647 w 1496"/>
              <a:gd name="T3" fmla="*/ 2147483647 h 1512"/>
              <a:gd name="T4" fmla="*/ 2147483647 w 1496"/>
              <a:gd name="T5" fmla="*/ 2147483647 h 1512"/>
              <a:gd name="T6" fmla="*/ 2147483647 w 1496"/>
              <a:gd name="T7" fmla="*/ 2147483647 h 1512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1512"/>
              <a:gd name="T14" fmla="*/ 1496 w 1496"/>
              <a:gd name="T15" fmla="*/ 1512 h 1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1512">
                <a:moveTo>
                  <a:pt x="0" y="0"/>
                </a:moveTo>
                <a:cubicBezTo>
                  <a:pt x="105" y="650"/>
                  <a:pt x="211" y="1300"/>
                  <a:pt x="362" y="1406"/>
                </a:cubicBezTo>
                <a:cubicBezTo>
                  <a:pt x="513" y="1512"/>
                  <a:pt x="718" y="847"/>
                  <a:pt x="907" y="635"/>
                </a:cubicBezTo>
                <a:cubicBezTo>
                  <a:pt x="1096" y="423"/>
                  <a:pt x="1296" y="279"/>
                  <a:pt x="1496" y="136"/>
                </a:cubicBezTo>
              </a:path>
            </a:pathLst>
          </a:custGeom>
          <a:noFill/>
          <a:ln w="38100" cmpd="sng">
            <a:solidFill>
              <a:srgbClr val="4C46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4683" y="1556792"/>
            <a:ext cx="2491470" cy="1485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792163" y="5100414"/>
          <a:ext cx="74787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49280" imgH="279360" progId="Equation.DSMT4">
                  <p:embed/>
                </p:oleObj>
              </mc:Choice>
              <mc:Fallback>
                <p:oleObj name="Equation" r:id="rId3" imgW="3149280" imgH="279360" progId="Equation.DSMT4">
                  <p:embed/>
                  <p:pic>
                    <p:nvPicPr>
                      <p:cNvPr id="81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5100414"/>
                        <a:ext cx="74787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4"/>
          <p:cNvSpPr>
            <a:spLocks/>
          </p:cNvSpPr>
          <p:nvPr/>
        </p:nvSpPr>
        <p:spPr bwMode="auto">
          <a:xfrm>
            <a:off x="1356792" y="135310"/>
            <a:ext cx="5210175" cy="4552950"/>
          </a:xfrm>
          <a:custGeom>
            <a:avLst/>
            <a:gdLst>
              <a:gd name="T0" fmla="*/ 0 w 1770"/>
              <a:gd name="T1" fmla="*/ 0 h 1932"/>
              <a:gd name="T2" fmla="*/ 2147483647 w 1770"/>
              <a:gd name="T3" fmla="*/ 2147483647 h 1932"/>
              <a:gd name="T4" fmla="*/ 2147483647 w 1770"/>
              <a:gd name="T5" fmla="*/ 2147483647 h 1932"/>
              <a:gd name="T6" fmla="*/ 2147483647 w 1770"/>
              <a:gd name="T7" fmla="*/ 2147483647 h 1932"/>
              <a:gd name="T8" fmla="*/ 2147483647 w 1770"/>
              <a:gd name="T9" fmla="*/ 2147483647 h 1932"/>
              <a:gd name="T10" fmla="*/ 2147483647 w 1770"/>
              <a:gd name="T11" fmla="*/ 2147483647 h 1932"/>
              <a:gd name="T12" fmla="*/ 2147483647 w 1770"/>
              <a:gd name="T13" fmla="*/ 2147483647 h 1932"/>
              <a:gd name="T14" fmla="*/ 2147483647 w 1770"/>
              <a:gd name="T15" fmla="*/ 2147483647 h 1932"/>
              <a:gd name="T16" fmla="*/ 2147483647 w 1770"/>
              <a:gd name="T17" fmla="*/ 2147483647 h 1932"/>
              <a:gd name="T18" fmla="*/ 2147483647 w 1770"/>
              <a:gd name="T19" fmla="*/ 2147483647 h 1932"/>
              <a:gd name="T20" fmla="*/ 2147483647 w 1770"/>
              <a:gd name="T21" fmla="*/ 2147483647 h 1932"/>
              <a:gd name="T22" fmla="*/ 2147483647 w 1770"/>
              <a:gd name="T23" fmla="*/ 2147483647 h 19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0"/>
              <a:gd name="T37" fmla="*/ 0 h 1932"/>
              <a:gd name="T38" fmla="*/ 1770 w 1770"/>
              <a:gd name="T39" fmla="*/ 1932 h 19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70" h="1932">
                <a:moveTo>
                  <a:pt x="0" y="0"/>
                </a:moveTo>
                <a:cubicBezTo>
                  <a:pt x="18" y="609"/>
                  <a:pt x="36" y="1219"/>
                  <a:pt x="54" y="1536"/>
                </a:cubicBezTo>
                <a:cubicBezTo>
                  <a:pt x="72" y="1853"/>
                  <a:pt x="88" y="1872"/>
                  <a:pt x="108" y="1902"/>
                </a:cubicBezTo>
                <a:cubicBezTo>
                  <a:pt x="128" y="1932"/>
                  <a:pt x="150" y="1799"/>
                  <a:pt x="174" y="1716"/>
                </a:cubicBezTo>
                <a:cubicBezTo>
                  <a:pt x="198" y="1633"/>
                  <a:pt x="216" y="1519"/>
                  <a:pt x="252" y="1404"/>
                </a:cubicBezTo>
                <a:cubicBezTo>
                  <a:pt x="288" y="1289"/>
                  <a:pt x="353" y="1116"/>
                  <a:pt x="390" y="1026"/>
                </a:cubicBezTo>
                <a:cubicBezTo>
                  <a:pt x="427" y="936"/>
                  <a:pt x="437" y="909"/>
                  <a:pt x="474" y="864"/>
                </a:cubicBezTo>
                <a:cubicBezTo>
                  <a:pt x="511" y="819"/>
                  <a:pt x="561" y="783"/>
                  <a:pt x="612" y="756"/>
                </a:cubicBezTo>
                <a:cubicBezTo>
                  <a:pt x="663" y="729"/>
                  <a:pt x="711" y="717"/>
                  <a:pt x="780" y="702"/>
                </a:cubicBezTo>
                <a:cubicBezTo>
                  <a:pt x="849" y="687"/>
                  <a:pt x="923" y="673"/>
                  <a:pt x="1026" y="666"/>
                </a:cubicBezTo>
                <a:cubicBezTo>
                  <a:pt x="1129" y="659"/>
                  <a:pt x="1274" y="661"/>
                  <a:pt x="1398" y="660"/>
                </a:cubicBezTo>
                <a:cubicBezTo>
                  <a:pt x="1522" y="659"/>
                  <a:pt x="1644" y="658"/>
                  <a:pt x="1770" y="66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623492" y="323751"/>
            <a:ext cx="4962525" cy="1755775"/>
          </a:xfrm>
          <a:custGeom>
            <a:avLst/>
            <a:gdLst>
              <a:gd name="T0" fmla="*/ 0 w 1686"/>
              <a:gd name="T1" fmla="*/ 0 h 745"/>
              <a:gd name="T2" fmla="*/ 2147483647 w 1686"/>
              <a:gd name="T3" fmla="*/ 2147483647 h 745"/>
              <a:gd name="T4" fmla="*/ 2147483647 w 1686"/>
              <a:gd name="T5" fmla="*/ 2147483647 h 745"/>
              <a:gd name="T6" fmla="*/ 2147483647 w 1686"/>
              <a:gd name="T7" fmla="*/ 2147483647 h 745"/>
              <a:gd name="T8" fmla="*/ 2147483647 w 1686"/>
              <a:gd name="T9" fmla="*/ 2147483647 h 745"/>
              <a:gd name="T10" fmla="*/ 2147483647 w 1686"/>
              <a:gd name="T11" fmla="*/ 2147483647 h 745"/>
              <a:gd name="T12" fmla="*/ 2147483647 w 1686"/>
              <a:gd name="T13" fmla="*/ 2147483647 h 745"/>
              <a:gd name="T14" fmla="*/ 2147483647 w 1686"/>
              <a:gd name="T15" fmla="*/ 2147483647 h 745"/>
              <a:gd name="T16" fmla="*/ 2147483647 w 1686"/>
              <a:gd name="T17" fmla="*/ 2147483647 h 745"/>
              <a:gd name="T18" fmla="*/ 2147483647 w 1686"/>
              <a:gd name="T19" fmla="*/ 2147483647 h 745"/>
              <a:gd name="T20" fmla="*/ 2147483647 w 1686"/>
              <a:gd name="T21" fmla="*/ 2147483647 h 745"/>
              <a:gd name="T22" fmla="*/ 2147483647 w 1686"/>
              <a:gd name="T23" fmla="*/ 2147483647 h 745"/>
              <a:gd name="T24" fmla="*/ 2147483647 w 1686"/>
              <a:gd name="T25" fmla="*/ 2147483647 h 7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6"/>
              <a:gd name="T40" fmla="*/ 0 h 745"/>
              <a:gd name="T41" fmla="*/ 1686 w 1686"/>
              <a:gd name="T42" fmla="*/ 745 h 7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6" h="745">
                <a:moveTo>
                  <a:pt x="0" y="0"/>
                </a:moveTo>
                <a:cubicBezTo>
                  <a:pt x="11" y="167"/>
                  <a:pt x="22" y="334"/>
                  <a:pt x="30" y="432"/>
                </a:cubicBezTo>
                <a:cubicBezTo>
                  <a:pt x="38" y="530"/>
                  <a:pt x="37" y="542"/>
                  <a:pt x="48" y="588"/>
                </a:cubicBezTo>
                <a:cubicBezTo>
                  <a:pt x="59" y="634"/>
                  <a:pt x="60" y="683"/>
                  <a:pt x="96" y="708"/>
                </a:cubicBezTo>
                <a:cubicBezTo>
                  <a:pt x="132" y="733"/>
                  <a:pt x="203" y="745"/>
                  <a:pt x="264" y="738"/>
                </a:cubicBezTo>
                <a:cubicBezTo>
                  <a:pt x="325" y="731"/>
                  <a:pt x="407" y="689"/>
                  <a:pt x="462" y="666"/>
                </a:cubicBezTo>
                <a:cubicBezTo>
                  <a:pt x="517" y="643"/>
                  <a:pt x="550" y="624"/>
                  <a:pt x="594" y="600"/>
                </a:cubicBezTo>
                <a:cubicBezTo>
                  <a:pt x="638" y="576"/>
                  <a:pt x="679" y="546"/>
                  <a:pt x="726" y="522"/>
                </a:cubicBezTo>
                <a:cubicBezTo>
                  <a:pt x="773" y="498"/>
                  <a:pt x="822" y="477"/>
                  <a:pt x="876" y="456"/>
                </a:cubicBezTo>
                <a:cubicBezTo>
                  <a:pt x="930" y="435"/>
                  <a:pt x="985" y="415"/>
                  <a:pt x="1050" y="396"/>
                </a:cubicBezTo>
                <a:cubicBezTo>
                  <a:pt x="1115" y="377"/>
                  <a:pt x="1194" y="359"/>
                  <a:pt x="1266" y="342"/>
                </a:cubicBezTo>
                <a:cubicBezTo>
                  <a:pt x="1338" y="325"/>
                  <a:pt x="1412" y="308"/>
                  <a:pt x="1482" y="294"/>
                </a:cubicBezTo>
                <a:cubicBezTo>
                  <a:pt x="1552" y="280"/>
                  <a:pt x="1619" y="269"/>
                  <a:pt x="1686" y="258"/>
                </a:cubicBezTo>
              </a:path>
            </a:pathLst>
          </a:custGeom>
          <a:noFill/>
          <a:ln w="38100" cmpd="sng">
            <a:solidFill>
              <a:srgbClr val="3015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60617" y="494879"/>
            <a:ext cx="111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Na</a:t>
            </a:r>
            <a:r>
              <a:rPr lang="en-GB" altLang="en-US" sz="2000" baseline="30000">
                <a:latin typeface="Comic Sans MS" pitchFamily="66" charset="0"/>
              </a:rPr>
              <a:t>+</a:t>
            </a:r>
            <a:r>
              <a:rPr lang="en-GB" altLang="en-US" sz="2000">
                <a:latin typeface="Comic Sans MS" pitchFamily="66" charset="0"/>
              </a:rPr>
              <a:t>+ I</a:t>
            </a:r>
            <a:r>
              <a:rPr lang="en-GB" altLang="en-US" sz="2000" baseline="30000">
                <a:latin typeface="Comic Sans MS" pitchFamily="66" charset="0"/>
              </a:rPr>
              <a:t>-  </a:t>
            </a:r>
            <a:endParaRPr lang="en-US" altLang="en-US" sz="2000">
              <a:latin typeface="Comic Sans MS" pitchFamily="66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44208" y="1268760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Na + I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436167" y="3782591"/>
            <a:ext cx="533400" cy="60801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1699692" y="1344191"/>
            <a:ext cx="9525" cy="2381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1471092" y="645691"/>
            <a:ext cx="485775" cy="60801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2090217" y="883816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3782492" y="794916"/>
            <a:ext cx="361950" cy="4460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2868092" y="890166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2931592" y="972716"/>
            <a:ext cx="1812925" cy="284163"/>
            <a:chOff x="1712" y="1428"/>
            <a:chExt cx="1142" cy="179"/>
          </a:xfrm>
        </p:grpSpPr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556" y="1474"/>
              <a:ext cx="144" cy="125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12" y="1428"/>
              <a:ext cx="360" cy="179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3015F9"/>
            </a:solidFill>
            <a:ln w="28575" cmpd="sng">
              <a:solidFill>
                <a:srgbClr val="3015F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2716" y="1558"/>
              <a:ext cx="1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2163242" y="1042566"/>
            <a:ext cx="3333750" cy="207963"/>
            <a:chOff x="1228" y="1472"/>
            <a:chExt cx="2100" cy="131"/>
          </a:xfrm>
        </p:grpSpPr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3042" y="1474"/>
              <a:ext cx="144" cy="125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3190" y="1546"/>
              <a:ext cx="1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228" y="1472"/>
              <a:ext cx="354" cy="131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3015F9"/>
            </a:solidFill>
            <a:ln w="28575" cmpd="sng">
              <a:solidFill>
                <a:srgbClr val="3015F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1515542" y="833016"/>
            <a:ext cx="4727575" cy="398463"/>
            <a:chOff x="820" y="1340"/>
            <a:chExt cx="2978" cy="251"/>
          </a:xfrm>
        </p:grpSpPr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512" y="1464"/>
              <a:ext cx="144" cy="125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3660" y="1536"/>
              <a:ext cx="1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20" y="1340"/>
              <a:ext cx="246" cy="251"/>
            </a:xfrm>
            <a:custGeom>
              <a:avLst/>
              <a:gdLst>
                <a:gd name="T0" fmla="*/ 0 w 1008"/>
                <a:gd name="T1" fmla="*/ 1 h 383"/>
                <a:gd name="T2" fmla="*/ 0 w 1008"/>
                <a:gd name="T3" fmla="*/ 1 h 383"/>
                <a:gd name="T4" fmla="*/ 0 w 1008"/>
                <a:gd name="T5" fmla="*/ 1 h 383"/>
                <a:gd name="T6" fmla="*/ 0 w 1008"/>
                <a:gd name="T7" fmla="*/ 1 h 383"/>
                <a:gd name="T8" fmla="*/ 0 w 1008"/>
                <a:gd name="T9" fmla="*/ 1 h 383"/>
                <a:gd name="T10" fmla="*/ 0 w 1008"/>
                <a:gd name="T11" fmla="*/ 1 h 383"/>
                <a:gd name="T12" fmla="*/ 0 w 1008"/>
                <a:gd name="T13" fmla="*/ 1 h 383"/>
                <a:gd name="T14" fmla="*/ 0 w 1008"/>
                <a:gd name="T15" fmla="*/ 1 h 383"/>
                <a:gd name="T16" fmla="*/ 0 w 1008"/>
                <a:gd name="T17" fmla="*/ 1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3015F9"/>
            </a:solidFill>
            <a:ln w="28575" cmpd="sng">
              <a:solidFill>
                <a:srgbClr val="3015F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968566" y="5991215"/>
            <a:ext cx="6987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6600"/>
                </a:solidFill>
                <a:latin typeface="Comic Sans MS" pitchFamily="66" charset="0"/>
              </a:rPr>
              <a:t>Two BO potential energy surfaces of equal importance</a:t>
            </a:r>
          </a:p>
        </p:txBody>
      </p:sp>
    </p:spTree>
    <p:extLst>
      <p:ext uri="{BB962C8B-B14F-4D97-AF65-F5344CB8AC3E}">
        <p14:creationId xmlns:p14="http://schemas.microsoft.com/office/powerpoint/2010/main" val="103103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792163" y="5100414"/>
          <a:ext cx="74787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49280" imgH="279360" progId="Equation.DSMT4">
                  <p:embed/>
                </p:oleObj>
              </mc:Choice>
              <mc:Fallback>
                <p:oleObj name="Equation" r:id="rId3" imgW="3149280" imgH="279360" progId="Equation.DSMT4">
                  <p:embed/>
                  <p:pic>
                    <p:nvPicPr>
                      <p:cNvPr id="81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5100414"/>
                        <a:ext cx="74787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4"/>
          <p:cNvSpPr>
            <a:spLocks/>
          </p:cNvSpPr>
          <p:nvPr/>
        </p:nvSpPr>
        <p:spPr bwMode="auto">
          <a:xfrm>
            <a:off x="1356792" y="135310"/>
            <a:ext cx="5210175" cy="4552950"/>
          </a:xfrm>
          <a:custGeom>
            <a:avLst/>
            <a:gdLst>
              <a:gd name="T0" fmla="*/ 0 w 1770"/>
              <a:gd name="T1" fmla="*/ 0 h 1932"/>
              <a:gd name="T2" fmla="*/ 2147483647 w 1770"/>
              <a:gd name="T3" fmla="*/ 2147483647 h 1932"/>
              <a:gd name="T4" fmla="*/ 2147483647 w 1770"/>
              <a:gd name="T5" fmla="*/ 2147483647 h 1932"/>
              <a:gd name="T6" fmla="*/ 2147483647 w 1770"/>
              <a:gd name="T7" fmla="*/ 2147483647 h 1932"/>
              <a:gd name="T8" fmla="*/ 2147483647 w 1770"/>
              <a:gd name="T9" fmla="*/ 2147483647 h 1932"/>
              <a:gd name="T10" fmla="*/ 2147483647 w 1770"/>
              <a:gd name="T11" fmla="*/ 2147483647 h 1932"/>
              <a:gd name="T12" fmla="*/ 2147483647 w 1770"/>
              <a:gd name="T13" fmla="*/ 2147483647 h 1932"/>
              <a:gd name="T14" fmla="*/ 2147483647 w 1770"/>
              <a:gd name="T15" fmla="*/ 2147483647 h 1932"/>
              <a:gd name="T16" fmla="*/ 2147483647 w 1770"/>
              <a:gd name="T17" fmla="*/ 2147483647 h 1932"/>
              <a:gd name="T18" fmla="*/ 2147483647 w 1770"/>
              <a:gd name="T19" fmla="*/ 2147483647 h 1932"/>
              <a:gd name="T20" fmla="*/ 2147483647 w 1770"/>
              <a:gd name="T21" fmla="*/ 2147483647 h 1932"/>
              <a:gd name="T22" fmla="*/ 2147483647 w 1770"/>
              <a:gd name="T23" fmla="*/ 2147483647 h 19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0"/>
              <a:gd name="T37" fmla="*/ 0 h 1932"/>
              <a:gd name="T38" fmla="*/ 1770 w 1770"/>
              <a:gd name="T39" fmla="*/ 1932 h 19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70" h="1932">
                <a:moveTo>
                  <a:pt x="0" y="0"/>
                </a:moveTo>
                <a:cubicBezTo>
                  <a:pt x="18" y="609"/>
                  <a:pt x="36" y="1219"/>
                  <a:pt x="54" y="1536"/>
                </a:cubicBezTo>
                <a:cubicBezTo>
                  <a:pt x="72" y="1853"/>
                  <a:pt x="88" y="1872"/>
                  <a:pt x="108" y="1902"/>
                </a:cubicBezTo>
                <a:cubicBezTo>
                  <a:pt x="128" y="1932"/>
                  <a:pt x="150" y="1799"/>
                  <a:pt x="174" y="1716"/>
                </a:cubicBezTo>
                <a:cubicBezTo>
                  <a:pt x="198" y="1633"/>
                  <a:pt x="216" y="1519"/>
                  <a:pt x="252" y="1404"/>
                </a:cubicBezTo>
                <a:cubicBezTo>
                  <a:pt x="288" y="1289"/>
                  <a:pt x="353" y="1116"/>
                  <a:pt x="390" y="1026"/>
                </a:cubicBezTo>
                <a:cubicBezTo>
                  <a:pt x="427" y="936"/>
                  <a:pt x="437" y="909"/>
                  <a:pt x="474" y="864"/>
                </a:cubicBezTo>
                <a:cubicBezTo>
                  <a:pt x="511" y="819"/>
                  <a:pt x="561" y="783"/>
                  <a:pt x="612" y="756"/>
                </a:cubicBezTo>
                <a:cubicBezTo>
                  <a:pt x="663" y="729"/>
                  <a:pt x="711" y="717"/>
                  <a:pt x="780" y="702"/>
                </a:cubicBezTo>
                <a:cubicBezTo>
                  <a:pt x="849" y="687"/>
                  <a:pt x="923" y="673"/>
                  <a:pt x="1026" y="666"/>
                </a:cubicBezTo>
                <a:cubicBezTo>
                  <a:pt x="1129" y="659"/>
                  <a:pt x="1274" y="661"/>
                  <a:pt x="1398" y="660"/>
                </a:cubicBezTo>
                <a:cubicBezTo>
                  <a:pt x="1522" y="659"/>
                  <a:pt x="1644" y="658"/>
                  <a:pt x="1770" y="66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623492" y="323751"/>
            <a:ext cx="4962525" cy="1755775"/>
          </a:xfrm>
          <a:custGeom>
            <a:avLst/>
            <a:gdLst>
              <a:gd name="T0" fmla="*/ 0 w 1686"/>
              <a:gd name="T1" fmla="*/ 0 h 745"/>
              <a:gd name="T2" fmla="*/ 2147483647 w 1686"/>
              <a:gd name="T3" fmla="*/ 2147483647 h 745"/>
              <a:gd name="T4" fmla="*/ 2147483647 w 1686"/>
              <a:gd name="T5" fmla="*/ 2147483647 h 745"/>
              <a:gd name="T6" fmla="*/ 2147483647 w 1686"/>
              <a:gd name="T7" fmla="*/ 2147483647 h 745"/>
              <a:gd name="T8" fmla="*/ 2147483647 w 1686"/>
              <a:gd name="T9" fmla="*/ 2147483647 h 745"/>
              <a:gd name="T10" fmla="*/ 2147483647 w 1686"/>
              <a:gd name="T11" fmla="*/ 2147483647 h 745"/>
              <a:gd name="T12" fmla="*/ 2147483647 w 1686"/>
              <a:gd name="T13" fmla="*/ 2147483647 h 745"/>
              <a:gd name="T14" fmla="*/ 2147483647 w 1686"/>
              <a:gd name="T15" fmla="*/ 2147483647 h 745"/>
              <a:gd name="T16" fmla="*/ 2147483647 w 1686"/>
              <a:gd name="T17" fmla="*/ 2147483647 h 745"/>
              <a:gd name="T18" fmla="*/ 2147483647 w 1686"/>
              <a:gd name="T19" fmla="*/ 2147483647 h 745"/>
              <a:gd name="T20" fmla="*/ 2147483647 w 1686"/>
              <a:gd name="T21" fmla="*/ 2147483647 h 745"/>
              <a:gd name="T22" fmla="*/ 2147483647 w 1686"/>
              <a:gd name="T23" fmla="*/ 2147483647 h 745"/>
              <a:gd name="T24" fmla="*/ 2147483647 w 1686"/>
              <a:gd name="T25" fmla="*/ 2147483647 h 7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6"/>
              <a:gd name="T40" fmla="*/ 0 h 745"/>
              <a:gd name="T41" fmla="*/ 1686 w 1686"/>
              <a:gd name="T42" fmla="*/ 745 h 7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6" h="745">
                <a:moveTo>
                  <a:pt x="0" y="0"/>
                </a:moveTo>
                <a:cubicBezTo>
                  <a:pt x="11" y="167"/>
                  <a:pt x="22" y="334"/>
                  <a:pt x="30" y="432"/>
                </a:cubicBezTo>
                <a:cubicBezTo>
                  <a:pt x="38" y="530"/>
                  <a:pt x="37" y="542"/>
                  <a:pt x="48" y="588"/>
                </a:cubicBezTo>
                <a:cubicBezTo>
                  <a:pt x="59" y="634"/>
                  <a:pt x="60" y="683"/>
                  <a:pt x="96" y="708"/>
                </a:cubicBezTo>
                <a:cubicBezTo>
                  <a:pt x="132" y="733"/>
                  <a:pt x="203" y="745"/>
                  <a:pt x="264" y="738"/>
                </a:cubicBezTo>
                <a:cubicBezTo>
                  <a:pt x="325" y="731"/>
                  <a:pt x="407" y="689"/>
                  <a:pt x="462" y="666"/>
                </a:cubicBezTo>
                <a:cubicBezTo>
                  <a:pt x="517" y="643"/>
                  <a:pt x="550" y="624"/>
                  <a:pt x="594" y="600"/>
                </a:cubicBezTo>
                <a:cubicBezTo>
                  <a:pt x="638" y="576"/>
                  <a:pt x="679" y="546"/>
                  <a:pt x="726" y="522"/>
                </a:cubicBezTo>
                <a:cubicBezTo>
                  <a:pt x="773" y="498"/>
                  <a:pt x="822" y="477"/>
                  <a:pt x="876" y="456"/>
                </a:cubicBezTo>
                <a:cubicBezTo>
                  <a:pt x="930" y="435"/>
                  <a:pt x="985" y="415"/>
                  <a:pt x="1050" y="396"/>
                </a:cubicBezTo>
                <a:cubicBezTo>
                  <a:pt x="1115" y="377"/>
                  <a:pt x="1194" y="359"/>
                  <a:pt x="1266" y="342"/>
                </a:cubicBezTo>
                <a:cubicBezTo>
                  <a:pt x="1338" y="325"/>
                  <a:pt x="1412" y="308"/>
                  <a:pt x="1482" y="294"/>
                </a:cubicBezTo>
                <a:cubicBezTo>
                  <a:pt x="1552" y="280"/>
                  <a:pt x="1619" y="269"/>
                  <a:pt x="1686" y="258"/>
                </a:cubicBezTo>
              </a:path>
            </a:pathLst>
          </a:custGeom>
          <a:noFill/>
          <a:ln w="38100" cmpd="sng">
            <a:solidFill>
              <a:srgbClr val="3015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60617" y="494879"/>
            <a:ext cx="111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Na</a:t>
            </a:r>
            <a:r>
              <a:rPr lang="en-GB" altLang="en-US" sz="2000" baseline="30000">
                <a:latin typeface="Comic Sans MS" pitchFamily="66" charset="0"/>
              </a:rPr>
              <a:t>+</a:t>
            </a:r>
            <a:r>
              <a:rPr lang="en-GB" altLang="en-US" sz="2000">
                <a:latin typeface="Comic Sans MS" pitchFamily="66" charset="0"/>
              </a:rPr>
              <a:t>+ I</a:t>
            </a:r>
            <a:r>
              <a:rPr lang="en-GB" altLang="en-US" sz="2000" baseline="30000">
                <a:latin typeface="Comic Sans MS" pitchFamily="66" charset="0"/>
              </a:rPr>
              <a:t>-  </a:t>
            </a:r>
            <a:endParaRPr lang="en-US" altLang="en-US" sz="2000">
              <a:latin typeface="Comic Sans MS" pitchFamily="66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44208" y="1268760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Na + I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436167" y="3782591"/>
            <a:ext cx="533400" cy="60801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1699692" y="1344191"/>
            <a:ext cx="9525" cy="2381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1471092" y="645691"/>
            <a:ext cx="485775" cy="60801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2090217" y="883816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3782492" y="794916"/>
            <a:ext cx="361950" cy="4460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2868092" y="890166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2931592" y="972716"/>
            <a:ext cx="1812925" cy="284163"/>
            <a:chOff x="1712" y="1428"/>
            <a:chExt cx="1142" cy="179"/>
          </a:xfrm>
        </p:grpSpPr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556" y="1474"/>
              <a:ext cx="144" cy="125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12" y="1428"/>
              <a:ext cx="360" cy="179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3015F9"/>
            </a:solidFill>
            <a:ln w="28575" cmpd="sng">
              <a:solidFill>
                <a:srgbClr val="3015F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2716" y="1558"/>
              <a:ext cx="1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2163242" y="1042566"/>
            <a:ext cx="3333750" cy="207963"/>
            <a:chOff x="1228" y="1472"/>
            <a:chExt cx="2100" cy="131"/>
          </a:xfrm>
        </p:grpSpPr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3042" y="1474"/>
              <a:ext cx="144" cy="125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3190" y="1546"/>
              <a:ext cx="1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228" y="1472"/>
              <a:ext cx="354" cy="131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3015F9"/>
            </a:solidFill>
            <a:ln w="28575" cmpd="sng">
              <a:solidFill>
                <a:srgbClr val="3015F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1515542" y="833016"/>
            <a:ext cx="4727575" cy="398463"/>
            <a:chOff x="820" y="1340"/>
            <a:chExt cx="2978" cy="251"/>
          </a:xfrm>
        </p:grpSpPr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512" y="1464"/>
              <a:ext cx="144" cy="125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3660" y="1536"/>
              <a:ext cx="1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20" y="1340"/>
              <a:ext cx="246" cy="251"/>
            </a:xfrm>
            <a:custGeom>
              <a:avLst/>
              <a:gdLst>
                <a:gd name="T0" fmla="*/ 0 w 1008"/>
                <a:gd name="T1" fmla="*/ 1 h 383"/>
                <a:gd name="T2" fmla="*/ 0 w 1008"/>
                <a:gd name="T3" fmla="*/ 1 h 383"/>
                <a:gd name="T4" fmla="*/ 0 w 1008"/>
                <a:gd name="T5" fmla="*/ 1 h 383"/>
                <a:gd name="T6" fmla="*/ 0 w 1008"/>
                <a:gd name="T7" fmla="*/ 1 h 383"/>
                <a:gd name="T8" fmla="*/ 0 w 1008"/>
                <a:gd name="T9" fmla="*/ 1 h 383"/>
                <a:gd name="T10" fmla="*/ 0 w 1008"/>
                <a:gd name="T11" fmla="*/ 1 h 383"/>
                <a:gd name="T12" fmla="*/ 0 w 1008"/>
                <a:gd name="T13" fmla="*/ 1 h 383"/>
                <a:gd name="T14" fmla="*/ 0 w 1008"/>
                <a:gd name="T15" fmla="*/ 1 h 383"/>
                <a:gd name="T16" fmla="*/ 0 w 1008"/>
                <a:gd name="T17" fmla="*/ 1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3015F9"/>
            </a:solidFill>
            <a:ln w="28575" cmpd="sng">
              <a:solidFill>
                <a:srgbClr val="3015F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1365126" y="5906343"/>
          <a:ext cx="75993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00400" imgH="330120" progId="Equation.DSMT4">
                  <p:embed/>
                </p:oleObj>
              </mc:Choice>
              <mc:Fallback>
                <p:oleObj name="Equation" r:id="rId5" imgW="3200400" imgH="330120" progId="Equation.DSMT4">
                  <p:embed/>
                  <p:pic>
                    <p:nvPicPr>
                      <p:cNvPr id="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26" y="5906343"/>
                        <a:ext cx="759936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35496" y="5766355"/>
            <a:ext cx="12266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Nuclear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Density: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9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792163" y="5100414"/>
          <a:ext cx="74787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49280" imgH="279360" progId="Equation.DSMT4">
                  <p:embed/>
                </p:oleObj>
              </mc:Choice>
              <mc:Fallback>
                <p:oleObj name="Equation" r:id="rId3" imgW="3149280" imgH="279360" progId="Equation.DSMT4">
                  <p:embed/>
                  <p:pic>
                    <p:nvPicPr>
                      <p:cNvPr id="81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5100414"/>
                        <a:ext cx="74787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4"/>
          <p:cNvSpPr>
            <a:spLocks/>
          </p:cNvSpPr>
          <p:nvPr/>
        </p:nvSpPr>
        <p:spPr bwMode="auto">
          <a:xfrm>
            <a:off x="1356792" y="135310"/>
            <a:ext cx="5210175" cy="4552950"/>
          </a:xfrm>
          <a:custGeom>
            <a:avLst/>
            <a:gdLst>
              <a:gd name="T0" fmla="*/ 0 w 1770"/>
              <a:gd name="T1" fmla="*/ 0 h 1932"/>
              <a:gd name="T2" fmla="*/ 2147483647 w 1770"/>
              <a:gd name="T3" fmla="*/ 2147483647 h 1932"/>
              <a:gd name="T4" fmla="*/ 2147483647 w 1770"/>
              <a:gd name="T5" fmla="*/ 2147483647 h 1932"/>
              <a:gd name="T6" fmla="*/ 2147483647 w 1770"/>
              <a:gd name="T7" fmla="*/ 2147483647 h 1932"/>
              <a:gd name="T8" fmla="*/ 2147483647 w 1770"/>
              <a:gd name="T9" fmla="*/ 2147483647 h 1932"/>
              <a:gd name="T10" fmla="*/ 2147483647 w 1770"/>
              <a:gd name="T11" fmla="*/ 2147483647 h 1932"/>
              <a:gd name="T12" fmla="*/ 2147483647 w 1770"/>
              <a:gd name="T13" fmla="*/ 2147483647 h 1932"/>
              <a:gd name="T14" fmla="*/ 2147483647 w 1770"/>
              <a:gd name="T15" fmla="*/ 2147483647 h 1932"/>
              <a:gd name="T16" fmla="*/ 2147483647 w 1770"/>
              <a:gd name="T17" fmla="*/ 2147483647 h 1932"/>
              <a:gd name="T18" fmla="*/ 2147483647 w 1770"/>
              <a:gd name="T19" fmla="*/ 2147483647 h 1932"/>
              <a:gd name="T20" fmla="*/ 2147483647 w 1770"/>
              <a:gd name="T21" fmla="*/ 2147483647 h 1932"/>
              <a:gd name="T22" fmla="*/ 2147483647 w 1770"/>
              <a:gd name="T23" fmla="*/ 2147483647 h 19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0"/>
              <a:gd name="T37" fmla="*/ 0 h 1932"/>
              <a:gd name="T38" fmla="*/ 1770 w 1770"/>
              <a:gd name="T39" fmla="*/ 1932 h 19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70" h="1932">
                <a:moveTo>
                  <a:pt x="0" y="0"/>
                </a:moveTo>
                <a:cubicBezTo>
                  <a:pt x="18" y="609"/>
                  <a:pt x="36" y="1219"/>
                  <a:pt x="54" y="1536"/>
                </a:cubicBezTo>
                <a:cubicBezTo>
                  <a:pt x="72" y="1853"/>
                  <a:pt x="88" y="1872"/>
                  <a:pt x="108" y="1902"/>
                </a:cubicBezTo>
                <a:cubicBezTo>
                  <a:pt x="128" y="1932"/>
                  <a:pt x="150" y="1799"/>
                  <a:pt x="174" y="1716"/>
                </a:cubicBezTo>
                <a:cubicBezTo>
                  <a:pt x="198" y="1633"/>
                  <a:pt x="216" y="1519"/>
                  <a:pt x="252" y="1404"/>
                </a:cubicBezTo>
                <a:cubicBezTo>
                  <a:pt x="288" y="1289"/>
                  <a:pt x="353" y="1116"/>
                  <a:pt x="390" y="1026"/>
                </a:cubicBezTo>
                <a:cubicBezTo>
                  <a:pt x="427" y="936"/>
                  <a:pt x="437" y="909"/>
                  <a:pt x="474" y="864"/>
                </a:cubicBezTo>
                <a:cubicBezTo>
                  <a:pt x="511" y="819"/>
                  <a:pt x="561" y="783"/>
                  <a:pt x="612" y="756"/>
                </a:cubicBezTo>
                <a:cubicBezTo>
                  <a:pt x="663" y="729"/>
                  <a:pt x="711" y="717"/>
                  <a:pt x="780" y="702"/>
                </a:cubicBezTo>
                <a:cubicBezTo>
                  <a:pt x="849" y="687"/>
                  <a:pt x="923" y="673"/>
                  <a:pt x="1026" y="666"/>
                </a:cubicBezTo>
                <a:cubicBezTo>
                  <a:pt x="1129" y="659"/>
                  <a:pt x="1274" y="661"/>
                  <a:pt x="1398" y="660"/>
                </a:cubicBezTo>
                <a:cubicBezTo>
                  <a:pt x="1522" y="659"/>
                  <a:pt x="1644" y="658"/>
                  <a:pt x="1770" y="66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623492" y="323751"/>
            <a:ext cx="4962525" cy="1755775"/>
          </a:xfrm>
          <a:custGeom>
            <a:avLst/>
            <a:gdLst>
              <a:gd name="T0" fmla="*/ 0 w 1686"/>
              <a:gd name="T1" fmla="*/ 0 h 745"/>
              <a:gd name="T2" fmla="*/ 2147483647 w 1686"/>
              <a:gd name="T3" fmla="*/ 2147483647 h 745"/>
              <a:gd name="T4" fmla="*/ 2147483647 w 1686"/>
              <a:gd name="T5" fmla="*/ 2147483647 h 745"/>
              <a:gd name="T6" fmla="*/ 2147483647 w 1686"/>
              <a:gd name="T7" fmla="*/ 2147483647 h 745"/>
              <a:gd name="T8" fmla="*/ 2147483647 w 1686"/>
              <a:gd name="T9" fmla="*/ 2147483647 h 745"/>
              <a:gd name="T10" fmla="*/ 2147483647 w 1686"/>
              <a:gd name="T11" fmla="*/ 2147483647 h 745"/>
              <a:gd name="T12" fmla="*/ 2147483647 w 1686"/>
              <a:gd name="T13" fmla="*/ 2147483647 h 745"/>
              <a:gd name="T14" fmla="*/ 2147483647 w 1686"/>
              <a:gd name="T15" fmla="*/ 2147483647 h 745"/>
              <a:gd name="T16" fmla="*/ 2147483647 w 1686"/>
              <a:gd name="T17" fmla="*/ 2147483647 h 745"/>
              <a:gd name="T18" fmla="*/ 2147483647 w 1686"/>
              <a:gd name="T19" fmla="*/ 2147483647 h 745"/>
              <a:gd name="T20" fmla="*/ 2147483647 w 1686"/>
              <a:gd name="T21" fmla="*/ 2147483647 h 745"/>
              <a:gd name="T22" fmla="*/ 2147483647 w 1686"/>
              <a:gd name="T23" fmla="*/ 2147483647 h 745"/>
              <a:gd name="T24" fmla="*/ 2147483647 w 1686"/>
              <a:gd name="T25" fmla="*/ 2147483647 h 7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6"/>
              <a:gd name="T40" fmla="*/ 0 h 745"/>
              <a:gd name="T41" fmla="*/ 1686 w 1686"/>
              <a:gd name="T42" fmla="*/ 745 h 7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6" h="745">
                <a:moveTo>
                  <a:pt x="0" y="0"/>
                </a:moveTo>
                <a:cubicBezTo>
                  <a:pt x="11" y="167"/>
                  <a:pt x="22" y="334"/>
                  <a:pt x="30" y="432"/>
                </a:cubicBezTo>
                <a:cubicBezTo>
                  <a:pt x="38" y="530"/>
                  <a:pt x="37" y="542"/>
                  <a:pt x="48" y="588"/>
                </a:cubicBezTo>
                <a:cubicBezTo>
                  <a:pt x="59" y="634"/>
                  <a:pt x="60" y="683"/>
                  <a:pt x="96" y="708"/>
                </a:cubicBezTo>
                <a:cubicBezTo>
                  <a:pt x="132" y="733"/>
                  <a:pt x="203" y="745"/>
                  <a:pt x="264" y="738"/>
                </a:cubicBezTo>
                <a:cubicBezTo>
                  <a:pt x="325" y="731"/>
                  <a:pt x="407" y="689"/>
                  <a:pt x="462" y="666"/>
                </a:cubicBezTo>
                <a:cubicBezTo>
                  <a:pt x="517" y="643"/>
                  <a:pt x="550" y="624"/>
                  <a:pt x="594" y="600"/>
                </a:cubicBezTo>
                <a:cubicBezTo>
                  <a:pt x="638" y="576"/>
                  <a:pt x="679" y="546"/>
                  <a:pt x="726" y="522"/>
                </a:cubicBezTo>
                <a:cubicBezTo>
                  <a:pt x="773" y="498"/>
                  <a:pt x="822" y="477"/>
                  <a:pt x="876" y="456"/>
                </a:cubicBezTo>
                <a:cubicBezTo>
                  <a:pt x="930" y="435"/>
                  <a:pt x="985" y="415"/>
                  <a:pt x="1050" y="396"/>
                </a:cubicBezTo>
                <a:cubicBezTo>
                  <a:pt x="1115" y="377"/>
                  <a:pt x="1194" y="359"/>
                  <a:pt x="1266" y="342"/>
                </a:cubicBezTo>
                <a:cubicBezTo>
                  <a:pt x="1338" y="325"/>
                  <a:pt x="1412" y="308"/>
                  <a:pt x="1482" y="294"/>
                </a:cubicBezTo>
                <a:cubicBezTo>
                  <a:pt x="1552" y="280"/>
                  <a:pt x="1619" y="269"/>
                  <a:pt x="1686" y="258"/>
                </a:cubicBezTo>
              </a:path>
            </a:pathLst>
          </a:custGeom>
          <a:noFill/>
          <a:ln w="38100" cmpd="sng">
            <a:solidFill>
              <a:srgbClr val="3015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60617" y="494879"/>
            <a:ext cx="111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Na</a:t>
            </a:r>
            <a:r>
              <a:rPr lang="en-GB" altLang="en-US" sz="2000" baseline="30000">
                <a:latin typeface="Comic Sans MS" pitchFamily="66" charset="0"/>
              </a:rPr>
              <a:t>+</a:t>
            </a:r>
            <a:r>
              <a:rPr lang="en-GB" altLang="en-US" sz="2000">
                <a:latin typeface="Comic Sans MS" pitchFamily="66" charset="0"/>
              </a:rPr>
              <a:t>+ I</a:t>
            </a:r>
            <a:r>
              <a:rPr lang="en-GB" altLang="en-US" sz="2000" baseline="30000">
                <a:latin typeface="Comic Sans MS" pitchFamily="66" charset="0"/>
              </a:rPr>
              <a:t>-  </a:t>
            </a:r>
            <a:endParaRPr lang="en-US" altLang="en-US" sz="2000">
              <a:latin typeface="Comic Sans MS" pitchFamily="66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44208" y="1268760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Na + I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436167" y="3782591"/>
            <a:ext cx="533400" cy="60801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1699692" y="1344191"/>
            <a:ext cx="9525" cy="2381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1471092" y="645691"/>
            <a:ext cx="485775" cy="60801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2090217" y="883816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3782492" y="794916"/>
            <a:ext cx="361950" cy="4460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2868092" y="890166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2931592" y="972716"/>
            <a:ext cx="1812925" cy="284163"/>
            <a:chOff x="1712" y="1428"/>
            <a:chExt cx="1142" cy="179"/>
          </a:xfrm>
        </p:grpSpPr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556" y="1474"/>
              <a:ext cx="144" cy="125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12" y="1428"/>
              <a:ext cx="360" cy="179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3015F9"/>
            </a:solidFill>
            <a:ln w="28575" cmpd="sng">
              <a:solidFill>
                <a:srgbClr val="3015F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2716" y="1558"/>
              <a:ext cx="1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2163242" y="1042566"/>
            <a:ext cx="3333750" cy="207963"/>
            <a:chOff x="1228" y="1472"/>
            <a:chExt cx="2100" cy="131"/>
          </a:xfrm>
        </p:grpSpPr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3042" y="1474"/>
              <a:ext cx="144" cy="125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3190" y="1546"/>
              <a:ext cx="1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228" y="1472"/>
              <a:ext cx="354" cy="131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3015F9"/>
            </a:solidFill>
            <a:ln w="28575" cmpd="sng">
              <a:solidFill>
                <a:srgbClr val="3015F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1515542" y="833016"/>
            <a:ext cx="4727575" cy="398463"/>
            <a:chOff x="820" y="1340"/>
            <a:chExt cx="2978" cy="251"/>
          </a:xfrm>
        </p:grpSpPr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512" y="1464"/>
              <a:ext cx="144" cy="125"/>
            </a:xfrm>
            <a:custGeom>
              <a:avLst/>
              <a:gdLst>
                <a:gd name="T0" fmla="*/ 0 w 1008"/>
                <a:gd name="T1" fmla="*/ 0 h 383"/>
                <a:gd name="T2" fmla="*/ 0 w 1008"/>
                <a:gd name="T3" fmla="*/ 0 h 383"/>
                <a:gd name="T4" fmla="*/ 0 w 1008"/>
                <a:gd name="T5" fmla="*/ 0 h 383"/>
                <a:gd name="T6" fmla="*/ 0 w 1008"/>
                <a:gd name="T7" fmla="*/ 0 h 383"/>
                <a:gd name="T8" fmla="*/ 0 w 1008"/>
                <a:gd name="T9" fmla="*/ 0 h 383"/>
                <a:gd name="T10" fmla="*/ 0 w 1008"/>
                <a:gd name="T11" fmla="*/ 0 h 383"/>
                <a:gd name="T12" fmla="*/ 0 w 1008"/>
                <a:gd name="T13" fmla="*/ 0 h 383"/>
                <a:gd name="T14" fmla="*/ 0 w 1008"/>
                <a:gd name="T15" fmla="*/ 0 h 383"/>
                <a:gd name="T16" fmla="*/ 0 w 1008"/>
                <a:gd name="T17" fmla="*/ 0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3660" y="1536"/>
              <a:ext cx="1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20" y="1340"/>
              <a:ext cx="246" cy="251"/>
            </a:xfrm>
            <a:custGeom>
              <a:avLst/>
              <a:gdLst>
                <a:gd name="T0" fmla="*/ 0 w 1008"/>
                <a:gd name="T1" fmla="*/ 1 h 383"/>
                <a:gd name="T2" fmla="*/ 0 w 1008"/>
                <a:gd name="T3" fmla="*/ 1 h 383"/>
                <a:gd name="T4" fmla="*/ 0 w 1008"/>
                <a:gd name="T5" fmla="*/ 1 h 383"/>
                <a:gd name="T6" fmla="*/ 0 w 1008"/>
                <a:gd name="T7" fmla="*/ 1 h 383"/>
                <a:gd name="T8" fmla="*/ 0 w 1008"/>
                <a:gd name="T9" fmla="*/ 1 h 383"/>
                <a:gd name="T10" fmla="*/ 0 w 1008"/>
                <a:gd name="T11" fmla="*/ 1 h 383"/>
                <a:gd name="T12" fmla="*/ 0 w 1008"/>
                <a:gd name="T13" fmla="*/ 1 h 383"/>
                <a:gd name="T14" fmla="*/ 0 w 1008"/>
                <a:gd name="T15" fmla="*/ 1 h 383"/>
                <a:gd name="T16" fmla="*/ 0 w 1008"/>
                <a:gd name="T17" fmla="*/ 1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8"/>
                <a:gd name="T28" fmla="*/ 0 h 383"/>
                <a:gd name="T29" fmla="*/ 1008 w 1008"/>
                <a:gd name="T30" fmla="*/ 383 h 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8" h="383">
                  <a:moveTo>
                    <a:pt x="0" y="374"/>
                  </a:moveTo>
                  <a:cubicBezTo>
                    <a:pt x="37" y="372"/>
                    <a:pt x="160" y="381"/>
                    <a:pt x="222" y="362"/>
                  </a:cubicBezTo>
                  <a:cubicBezTo>
                    <a:pt x="284" y="343"/>
                    <a:pt x="334" y="307"/>
                    <a:pt x="372" y="260"/>
                  </a:cubicBezTo>
                  <a:cubicBezTo>
                    <a:pt x="410" y="213"/>
                    <a:pt x="428" y="123"/>
                    <a:pt x="450" y="80"/>
                  </a:cubicBezTo>
                  <a:cubicBezTo>
                    <a:pt x="472" y="37"/>
                    <a:pt x="485" y="4"/>
                    <a:pt x="504" y="2"/>
                  </a:cubicBezTo>
                  <a:cubicBezTo>
                    <a:pt x="523" y="0"/>
                    <a:pt x="543" y="26"/>
                    <a:pt x="564" y="68"/>
                  </a:cubicBezTo>
                  <a:cubicBezTo>
                    <a:pt x="585" y="110"/>
                    <a:pt x="599" y="205"/>
                    <a:pt x="630" y="254"/>
                  </a:cubicBezTo>
                  <a:cubicBezTo>
                    <a:pt x="661" y="303"/>
                    <a:pt x="687" y="341"/>
                    <a:pt x="750" y="362"/>
                  </a:cubicBezTo>
                  <a:cubicBezTo>
                    <a:pt x="813" y="383"/>
                    <a:pt x="954" y="376"/>
                    <a:pt x="1008" y="380"/>
                  </a:cubicBezTo>
                </a:path>
              </a:pathLst>
            </a:custGeom>
            <a:solidFill>
              <a:srgbClr val="3015F9"/>
            </a:solidFill>
            <a:ln w="28575" cmpd="sng">
              <a:solidFill>
                <a:srgbClr val="3015F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4931097" y="2019325"/>
            <a:ext cx="3889375" cy="2951163"/>
            <a:chOff x="3234" y="2058"/>
            <a:chExt cx="2400" cy="1721"/>
          </a:xfrm>
        </p:grpSpPr>
        <p:grpSp>
          <p:nvGrpSpPr>
            <p:cNvPr id="34" name="Group 17"/>
            <p:cNvGrpSpPr>
              <a:grpSpLocks/>
            </p:cNvGrpSpPr>
            <p:nvPr/>
          </p:nvGrpSpPr>
          <p:grpSpPr bwMode="auto">
            <a:xfrm>
              <a:off x="3234" y="2058"/>
              <a:ext cx="2400" cy="1721"/>
              <a:chOff x="432" y="1716"/>
              <a:chExt cx="2400" cy="1091"/>
            </a:xfrm>
          </p:grpSpPr>
          <p:pic>
            <p:nvPicPr>
              <p:cNvPr id="3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855"/>
              <a:stretch>
                <a:fillRect/>
              </a:stretch>
            </p:blipFill>
            <p:spPr bwMode="auto">
              <a:xfrm>
                <a:off x="432" y="1716"/>
                <a:ext cx="2400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559"/>
              <a:stretch>
                <a:fillRect/>
              </a:stretch>
            </p:blipFill>
            <p:spPr bwMode="auto">
              <a:xfrm>
                <a:off x="432" y="2568"/>
                <a:ext cx="2400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3810" y="2856"/>
              <a:ext cx="1512" cy="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en-US" sz="2400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804" y="2400"/>
              <a:ext cx="1020" cy="990"/>
            </a:xfrm>
            <a:custGeom>
              <a:avLst/>
              <a:gdLst>
                <a:gd name="T0" fmla="*/ 0 w 1020"/>
                <a:gd name="T1" fmla="*/ 97 h 1056"/>
                <a:gd name="T2" fmla="*/ 0 w 1020"/>
                <a:gd name="T3" fmla="*/ 35 h 1056"/>
                <a:gd name="T4" fmla="*/ 180 w 1020"/>
                <a:gd name="T5" fmla="*/ 35 h 1056"/>
                <a:gd name="T6" fmla="*/ 180 w 1020"/>
                <a:gd name="T7" fmla="*/ 19 h 1056"/>
                <a:gd name="T8" fmla="*/ 396 w 1020"/>
                <a:gd name="T9" fmla="*/ 20 h 1056"/>
                <a:gd name="T10" fmla="*/ 396 w 1020"/>
                <a:gd name="T11" fmla="*/ 9 h 1056"/>
                <a:gd name="T12" fmla="*/ 600 w 1020"/>
                <a:gd name="T13" fmla="*/ 9 h 1056"/>
                <a:gd name="T14" fmla="*/ 624 w 1020"/>
                <a:gd name="T15" fmla="*/ 8 h 1056"/>
                <a:gd name="T16" fmla="*/ 810 w 1020"/>
                <a:gd name="T17" fmla="*/ 8 h 1056"/>
                <a:gd name="T18" fmla="*/ 810 w 1020"/>
                <a:gd name="T19" fmla="*/ 0 h 1056"/>
                <a:gd name="T20" fmla="*/ 1020 w 1020"/>
                <a:gd name="T21" fmla="*/ 0 h 10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0"/>
                <a:gd name="T34" fmla="*/ 0 h 1056"/>
                <a:gd name="T35" fmla="*/ 1020 w 1020"/>
                <a:gd name="T36" fmla="*/ 1056 h 10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0" h="1056">
                  <a:moveTo>
                    <a:pt x="0" y="1056"/>
                  </a:moveTo>
                  <a:lnTo>
                    <a:pt x="0" y="390"/>
                  </a:lnTo>
                  <a:lnTo>
                    <a:pt x="180" y="390"/>
                  </a:lnTo>
                  <a:lnTo>
                    <a:pt x="180" y="204"/>
                  </a:lnTo>
                  <a:lnTo>
                    <a:pt x="396" y="216"/>
                  </a:lnTo>
                  <a:lnTo>
                    <a:pt x="396" y="108"/>
                  </a:lnTo>
                  <a:lnTo>
                    <a:pt x="600" y="108"/>
                  </a:lnTo>
                  <a:lnTo>
                    <a:pt x="624" y="42"/>
                  </a:lnTo>
                  <a:lnTo>
                    <a:pt x="810" y="42"/>
                  </a:lnTo>
                  <a:lnTo>
                    <a:pt x="810" y="0"/>
                  </a:lnTo>
                  <a:lnTo>
                    <a:pt x="102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0"/>
          <p:cNvSpPr txBox="1">
            <a:spLocks noChangeArrowheads="1"/>
          </p:cNvSpPr>
          <p:nvPr/>
        </p:nvSpPr>
        <p:spPr bwMode="auto">
          <a:xfrm>
            <a:off x="5220022" y="1628800"/>
            <a:ext cx="3281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emitted neutral Na atoms</a:t>
            </a:r>
            <a:endParaRPr lang="de-DE" altLang="en-US" sz="2400" dirty="0"/>
          </a:p>
        </p:txBody>
      </p:sp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1365126" y="5906343"/>
          <a:ext cx="75993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00400" imgH="330120" progId="Equation.DSMT4">
                  <p:embed/>
                </p:oleObj>
              </mc:Choice>
              <mc:Fallback>
                <p:oleObj name="Equation" r:id="rId6" imgW="3200400" imgH="330120" progId="Equation.DSMT4">
                  <p:embed/>
                  <p:pic>
                    <p:nvPicPr>
                      <p:cNvPr id="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26" y="5906343"/>
                        <a:ext cx="759936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35496" y="5766355"/>
            <a:ext cx="12266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Nuclear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Density: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881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350" y="219075"/>
            <a:ext cx="8470900" cy="793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>
              <a:defRPr/>
            </a:pPr>
            <a:r>
              <a:rPr lang="en-GB" altLang="en-US" sz="2800" b="1" kern="0" dirty="0">
                <a:solidFill>
                  <a:srgbClr val="3015F9"/>
                </a:solidFill>
                <a:cs typeface="Arial" charset="0"/>
              </a:rPr>
              <a:t>Effect of tuning pump wavelength (exciting to different points on excited surface)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828800"/>
            <a:ext cx="2708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reeform 5"/>
          <p:cNvSpPr>
            <a:spLocks/>
          </p:cNvSpPr>
          <p:nvPr/>
        </p:nvSpPr>
        <p:spPr bwMode="auto">
          <a:xfrm>
            <a:off x="4705350" y="1108298"/>
            <a:ext cx="4114800" cy="4552950"/>
          </a:xfrm>
          <a:custGeom>
            <a:avLst/>
            <a:gdLst>
              <a:gd name="T0" fmla="*/ 0 w 2592"/>
              <a:gd name="T1" fmla="*/ 0 h 2868"/>
              <a:gd name="T2" fmla="*/ 2147483647 w 2592"/>
              <a:gd name="T3" fmla="*/ 2147483647 h 2868"/>
              <a:gd name="T4" fmla="*/ 2147483647 w 2592"/>
              <a:gd name="T5" fmla="*/ 2147483647 h 2868"/>
              <a:gd name="T6" fmla="*/ 2147483647 w 2592"/>
              <a:gd name="T7" fmla="*/ 2147483647 h 2868"/>
              <a:gd name="T8" fmla="*/ 2147483647 w 2592"/>
              <a:gd name="T9" fmla="*/ 2147483647 h 2868"/>
              <a:gd name="T10" fmla="*/ 2147483647 w 2592"/>
              <a:gd name="T11" fmla="*/ 2147483647 h 2868"/>
              <a:gd name="T12" fmla="*/ 2147483647 w 2592"/>
              <a:gd name="T13" fmla="*/ 2147483647 h 2868"/>
              <a:gd name="T14" fmla="*/ 2147483647 w 2592"/>
              <a:gd name="T15" fmla="*/ 2147483647 h 2868"/>
              <a:gd name="T16" fmla="*/ 2147483647 w 2592"/>
              <a:gd name="T17" fmla="*/ 2147483647 h 2868"/>
              <a:gd name="T18" fmla="*/ 2147483647 w 2592"/>
              <a:gd name="T19" fmla="*/ 2147483647 h 2868"/>
              <a:gd name="T20" fmla="*/ 2147483647 w 2592"/>
              <a:gd name="T21" fmla="*/ 2147483647 h 28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92"/>
              <a:gd name="T34" fmla="*/ 0 h 2868"/>
              <a:gd name="T35" fmla="*/ 2592 w 2592"/>
              <a:gd name="T36" fmla="*/ 2868 h 28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92" h="2868">
                <a:moveTo>
                  <a:pt x="0" y="0"/>
                </a:moveTo>
                <a:cubicBezTo>
                  <a:pt x="33" y="904"/>
                  <a:pt x="67" y="1810"/>
                  <a:pt x="100" y="2280"/>
                </a:cubicBezTo>
                <a:cubicBezTo>
                  <a:pt x="134" y="2751"/>
                  <a:pt x="163" y="2779"/>
                  <a:pt x="200" y="2823"/>
                </a:cubicBezTo>
                <a:cubicBezTo>
                  <a:pt x="237" y="2868"/>
                  <a:pt x="278" y="2671"/>
                  <a:pt x="323" y="2547"/>
                </a:cubicBezTo>
                <a:cubicBezTo>
                  <a:pt x="367" y="2424"/>
                  <a:pt x="401" y="2255"/>
                  <a:pt x="467" y="2084"/>
                </a:cubicBezTo>
                <a:cubicBezTo>
                  <a:pt x="534" y="1913"/>
                  <a:pt x="655" y="1657"/>
                  <a:pt x="723" y="1523"/>
                </a:cubicBezTo>
                <a:cubicBezTo>
                  <a:pt x="792" y="1389"/>
                  <a:pt x="810" y="1349"/>
                  <a:pt x="879" y="1283"/>
                </a:cubicBezTo>
                <a:cubicBezTo>
                  <a:pt x="948" y="1216"/>
                  <a:pt x="1040" y="1162"/>
                  <a:pt x="1135" y="1122"/>
                </a:cubicBezTo>
                <a:cubicBezTo>
                  <a:pt x="1229" y="1082"/>
                  <a:pt x="1318" y="1064"/>
                  <a:pt x="1446" y="1042"/>
                </a:cubicBezTo>
                <a:cubicBezTo>
                  <a:pt x="1574" y="1020"/>
                  <a:pt x="1711" y="999"/>
                  <a:pt x="1902" y="989"/>
                </a:cubicBezTo>
                <a:cubicBezTo>
                  <a:pt x="2093" y="978"/>
                  <a:pt x="2477" y="982"/>
                  <a:pt x="2592" y="98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Freeform 6"/>
          <p:cNvSpPr>
            <a:spLocks/>
          </p:cNvSpPr>
          <p:nvPr/>
        </p:nvSpPr>
        <p:spPr bwMode="auto">
          <a:xfrm>
            <a:off x="4991100" y="1268760"/>
            <a:ext cx="3725863" cy="1755775"/>
          </a:xfrm>
          <a:custGeom>
            <a:avLst/>
            <a:gdLst>
              <a:gd name="T0" fmla="*/ 0 w 2347"/>
              <a:gd name="T1" fmla="*/ 0 h 1106"/>
              <a:gd name="T2" fmla="*/ 2147483647 w 2347"/>
              <a:gd name="T3" fmla="*/ 2147483647 h 1106"/>
              <a:gd name="T4" fmla="*/ 2147483647 w 2347"/>
              <a:gd name="T5" fmla="*/ 2147483647 h 1106"/>
              <a:gd name="T6" fmla="*/ 2147483647 w 2347"/>
              <a:gd name="T7" fmla="*/ 2147483647 h 1106"/>
              <a:gd name="T8" fmla="*/ 2147483647 w 2347"/>
              <a:gd name="T9" fmla="*/ 2147483647 h 1106"/>
              <a:gd name="T10" fmla="*/ 2147483647 w 2347"/>
              <a:gd name="T11" fmla="*/ 2147483647 h 1106"/>
              <a:gd name="T12" fmla="*/ 2147483647 w 2347"/>
              <a:gd name="T13" fmla="*/ 2147483647 h 1106"/>
              <a:gd name="T14" fmla="*/ 2147483647 w 2347"/>
              <a:gd name="T15" fmla="*/ 2147483647 h 1106"/>
              <a:gd name="T16" fmla="*/ 2147483647 w 2347"/>
              <a:gd name="T17" fmla="*/ 2147483647 h 1106"/>
              <a:gd name="T18" fmla="*/ 2147483647 w 2347"/>
              <a:gd name="T19" fmla="*/ 2147483647 h 1106"/>
              <a:gd name="T20" fmla="*/ 2147483647 w 2347"/>
              <a:gd name="T21" fmla="*/ 2147483647 h 1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47"/>
              <a:gd name="T34" fmla="*/ 0 h 1106"/>
              <a:gd name="T35" fmla="*/ 2347 w 2347"/>
              <a:gd name="T36" fmla="*/ 1106 h 1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47" h="1106">
                <a:moveTo>
                  <a:pt x="0" y="0"/>
                </a:moveTo>
                <a:cubicBezTo>
                  <a:pt x="20" y="248"/>
                  <a:pt x="41" y="496"/>
                  <a:pt x="56" y="641"/>
                </a:cubicBezTo>
                <a:cubicBezTo>
                  <a:pt x="70" y="787"/>
                  <a:pt x="69" y="805"/>
                  <a:pt x="89" y="873"/>
                </a:cubicBezTo>
                <a:cubicBezTo>
                  <a:pt x="109" y="941"/>
                  <a:pt x="111" y="1014"/>
                  <a:pt x="178" y="1051"/>
                </a:cubicBezTo>
                <a:cubicBezTo>
                  <a:pt x="245" y="1088"/>
                  <a:pt x="376" y="1106"/>
                  <a:pt x="489" y="1096"/>
                </a:cubicBezTo>
                <a:cubicBezTo>
                  <a:pt x="603" y="1085"/>
                  <a:pt x="755" y="1023"/>
                  <a:pt x="857" y="989"/>
                </a:cubicBezTo>
                <a:cubicBezTo>
                  <a:pt x="959" y="955"/>
                  <a:pt x="1020" y="926"/>
                  <a:pt x="1101" y="891"/>
                </a:cubicBezTo>
                <a:cubicBezTo>
                  <a:pt x="1183" y="855"/>
                  <a:pt x="1259" y="811"/>
                  <a:pt x="1346" y="775"/>
                </a:cubicBezTo>
                <a:cubicBezTo>
                  <a:pt x="1433" y="739"/>
                  <a:pt x="1524" y="708"/>
                  <a:pt x="1624" y="677"/>
                </a:cubicBezTo>
                <a:cubicBezTo>
                  <a:pt x="1724" y="646"/>
                  <a:pt x="1826" y="616"/>
                  <a:pt x="1947" y="588"/>
                </a:cubicBezTo>
                <a:cubicBezTo>
                  <a:pt x="2067" y="560"/>
                  <a:pt x="2280" y="521"/>
                  <a:pt x="2347" y="508"/>
                </a:cubicBezTo>
              </a:path>
            </a:pathLst>
          </a:custGeom>
          <a:noFill/>
          <a:ln w="38100" cmpd="sng">
            <a:solidFill>
              <a:srgbClr val="3015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3015F9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47650" y="2170113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300</a:t>
            </a:r>
            <a:endParaRPr lang="en-US" altLang="en-US" sz="2000">
              <a:latin typeface="Comic Sans MS" pitchFamily="66" charset="0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266700" y="3043238"/>
            <a:ext cx="56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311</a:t>
            </a:r>
            <a:endParaRPr lang="en-US" altLang="en-US" sz="2000">
              <a:latin typeface="Comic Sans MS" pitchFamily="66" charset="0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285750" y="396398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321</a:t>
            </a:r>
            <a:endParaRPr lang="en-US" altLang="en-US" sz="2000">
              <a:latin typeface="Comic Sans MS" pitchFamily="66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276225" y="4865688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339</a:t>
            </a:r>
            <a:endParaRPr lang="en-US" altLang="en-US" sz="2000">
              <a:latin typeface="Comic Sans MS" pitchFamily="66" charset="0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79375" y="1503363"/>
            <a:ext cx="116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GB" altLang="en-US" sz="2000" baseline="-25000">
                <a:solidFill>
                  <a:srgbClr val="FF0000"/>
                </a:solidFill>
                <a:latin typeface="Comic Sans MS" pitchFamily="66" charset="0"/>
              </a:rPr>
              <a:t>pump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/nm</a:t>
            </a:r>
            <a:endParaRPr lang="en-US" alt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275" name="Freeform 12"/>
          <p:cNvSpPr>
            <a:spLocks/>
          </p:cNvSpPr>
          <p:nvPr/>
        </p:nvSpPr>
        <p:spPr bwMode="auto">
          <a:xfrm>
            <a:off x="4794250" y="5000625"/>
            <a:ext cx="533400" cy="39846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Freeform 13"/>
          <p:cNvSpPr>
            <a:spLocks/>
          </p:cNvSpPr>
          <p:nvPr/>
        </p:nvSpPr>
        <p:spPr bwMode="auto">
          <a:xfrm>
            <a:off x="4924425" y="2637185"/>
            <a:ext cx="533400" cy="20796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Freeform 14"/>
          <p:cNvSpPr>
            <a:spLocks/>
          </p:cNvSpPr>
          <p:nvPr/>
        </p:nvSpPr>
        <p:spPr bwMode="auto">
          <a:xfrm>
            <a:off x="4864100" y="2433985"/>
            <a:ext cx="533400" cy="1793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Freeform 15"/>
          <p:cNvSpPr>
            <a:spLocks/>
          </p:cNvSpPr>
          <p:nvPr/>
        </p:nvSpPr>
        <p:spPr bwMode="auto">
          <a:xfrm>
            <a:off x="4835525" y="2205385"/>
            <a:ext cx="533400" cy="19843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Freeform 16"/>
          <p:cNvSpPr>
            <a:spLocks/>
          </p:cNvSpPr>
          <p:nvPr/>
        </p:nvSpPr>
        <p:spPr bwMode="auto">
          <a:xfrm>
            <a:off x="4787900" y="1929160"/>
            <a:ext cx="533400" cy="22701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Freeform 17"/>
          <p:cNvSpPr>
            <a:spLocks/>
          </p:cNvSpPr>
          <p:nvPr/>
        </p:nvSpPr>
        <p:spPr bwMode="auto">
          <a:xfrm>
            <a:off x="5210175" y="2078385"/>
            <a:ext cx="3311525" cy="77788"/>
          </a:xfrm>
          <a:custGeom>
            <a:avLst/>
            <a:gdLst>
              <a:gd name="T0" fmla="*/ 0 w 2086"/>
              <a:gd name="T1" fmla="*/ 2147483647 h 49"/>
              <a:gd name="T2" fmla="*/ 2147483647 w 2086"/>
              <a:gd name="T3" fmla="*/ 2147483647 h 49"/>
              <a:gd name="T4" fmla="*/ 2147483647 w 2086"/>
              <a:gd name="T5" fmla="*/ 2147483647 h 49"/>
              <a:gd name="T6" fmla="*/ 2147483647 w 2086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086"/>
              <a:gd name="T13" fmla="*/ 0 h 49"/>
              <a:gd name="T14" fmla="*/ 2086 w 2086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6" h="49">
                <a:moveTo>
                  <a:pt x="0" y="6"/>
                </a:moveTo>
                <a:cubicBezTo>
                  <a:pt x="757" y="3"/>
                  <a:pt x="1514" y="0"/>
                  <a:pt x="1800" y="6"/>
                </a:cubicBezTo>
                <a:cubicBezTo>
                  <a:pt x="2086" y="12"/>
                  <a:pt x="1991" y="35"/>
                  <a:pt x="1716" y="42"/>
                </a:cubicBezTo>
                <a:cubicBezTo>
                  <a:pt x="1441" y="49"/>
                  <a:pt x="411" y="47"/>
                  <a:pt x="15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Freeform 18"/>
          <p:cNvSpPr>
            <a:spLocks/>
          </p:cNvSpPr>
          <p:nvPr/>
        </p:nvSpPr>
        <p:spPr bwMode="auto">
          <a:xfrm>
            <a:off x="5311775" y="2294285"/>
            <a:ext cx="2101850" cy="77788"/>
          </a:xfrm>
          <a:custGeom>
            <a:avLst/>
            <a:gdLst>
              <a:gd name="T0" fmla="*/ 0 w 2086"/>
              <a:gd name="T1" fmla="*/ 2147483647 h 49"/>
              <a:gd name="T2" fmla="*/ 2147483647 w 2086"/>
              <a:gd name="T3" fmla="*/ 2147483647 h 49"/>
              <a:gd name="T4" fmla="*/ 2147483647 w 2086"/>
              <a:gd name="T5" fmla="*/ 2147483647 h 49"/>
              <a:gd name="T6" fmla="*/ 2147483647 w 2086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086"/>
              <a:gd name="T13" fmla="*/ 0 h 49"/>
              <a:gd name="T14" fmla="*/ 2086 w 2086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6" h="49">
                <a:moveTo>
                  <a:pt x="0" y="6"/>
                </a:moveTo>
                <a:cubicBezTo>
                  <a:pt x="757" y="3"/>
                  <a:pt x="1514" y="0"/>
                  <a:pt x="1800" y="6"/>
                </a:cubicBezTo>
                <a:cubicBezTo>
                  <a:pt x="2086" y="12"/>
                  <a:pt x="1991" y="35"/>
                  <a:pt x="1716" y="42"/>
                </a:cubicBezTo>
                <a:cubicBezTo>
                  <a:pt x="1441" y="49"/>
                  <a:pt x="411" y="47"/>
                  <a:pt x="15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Freeform 19"/>
          <p:cNvSpPr>
            <a:spLocks/>
          </p:cNvSpPr>
          <p:nvPr/>
        </p:nvSpPr>
        <p:spPr bwMode="auto">
          <a:xfrm>
            <a:off x="5289550" y="2510185"/>
            <a:ext cx="1730375" cy="77788"/>
          </a:xfrm>
          <a:custGeom>
            <a:avLst/>
            <a:gdLst>
              <a:gd name="T0" fmla="*/ 0 w 2086"/>
              <a:gd name="T1" fmla="*/ 2147483647 h 49"/>
              <a:gd name="T2" fmla="*/ 2147483647 w 2086"/>
              <a:gd name="T3" fmla="*/ 2147483647 h 49"/>
              <a:gd name="T4" fmla="*/ 2147483647 w 2086"/>
              <a:gd name="T5" fmla="*/ 2147483647 h 49"/>
              <a:gd name="T6" fmla="*/ 2147483647 w 2086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086"/>
              <a:gd name="T13" fmla="*/ 0 h 49"/>
              <a:gd name="T14" fmla="*/ 2086 w 2086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6" h="49">
                <a:moveTo>
                  <a:pt x="0" y="6"/>
                </a:moveTo>
                <a:cubicBezTo>
                  <a:pt x="757" y="3"/>
                  <a:pt x="1514" y="0"/>
                  <a:pt x="1800" y="6"/>
                </a:cubicBezTo>
                <a:cubicBezTo>
                  <a:pt x="2086" y="12"/>
                  <a:pt x="1991" y="35"/>
                  <a:pt x="1716" y="42"/>
                </a:cubicBezTo>
                <a:cubicBezTo>
                  <a:pt x="1441" y="49"/>
                  <a:pt x="411" y="47"/>
                  <a:pt x="15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Freeform 20"/>
          <p:cNvSpPr>
            <a:spLocks/>
          </p:cNvSpPr>
          <p:nvPr/>
        </p:nvSpPr>
        <p:spPr bwMode="auto">
          <a:xfrm>
            <a:off x="5372100" y="2735610"/>
            <a:ext cx="1120775" cy="58738"/>
          </a:xfrm>
          <a:custGeom>
            <a:avLst/>
            <a:gdLst>
              <a:gd name="T0" fmla="*/ 0 w 2086"/>
              <a:gd name="T1" fmla="*/ 2147483647 h 49"/>
              <a:gd name="T2" fmla="*/ 2147483647 w 2086"/>
              <a:gd name="T3" fmla="*/ 2147483647 h 49"/>
              <a:gd name="T4" fmla="*/ 2147483647 w 2086"/>
              <a:gd name="T5" fmla="*/ 2147483647 h 49"/>
              <a:gd name="T6" fmla="*/ 2147483647 w 2086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086"/>
              <a:gd name="T13" fmla="*/ 0 h 49"/>
              <a:gd name="T14" fmla="*/ 2086 w 2086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6" h="49">
                <a:moveTo>
                  <a:pt x="0" y="6"/>
                </a:moveTo>
                <a:cubicBezTo>
                  <a:pt x="757" y="3"/>
                  <a:pt x="1514" y="0"/>
                  <a:pt x="1800" y="6"/>
                </a:cubicBezTo>
                <a:cubicBezTo>
                  <a:pt x="2086" y="12"/>
                  <a:pt x="1991" y="35"/>
                  <a:pt x="1716" y="42"/>
                </a:cubicBezTo>
                <a:cubicBezTo>
                  <a:pt x="1441" y="49"/>
                  <a:pt x="411" y="47"/>
                  <a:pt x="15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5899150" y="4021138"/>
            <a:ext cx="3063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charset="0"/>
                <a:cs typeface="Arial" charset="0"/>
              </a:rPr>
              <a:t>Different periods indicative of anharmonic potential</a:t>
            </a: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2430463" y="5949950"/>
            <a:ext cx="703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solidFill>
                  <a:srgbClr val="006600"/>
                </a:solidFill>
                <a:latin typeface="Comic Sans MS" pitchFamily="66" charset="0"/>
              </a:rPr>
              <a:t>T.S. Rose, M.J. Rosker, A. Zewail, JCP  </a:t>
            </a:r>
            <a:r>
              <a:rPr lang="en-GB" altLang="en-US" sz="2000" b="1">
                <a:solidFill>
                  <a:srgbClr val="006600"/>
                </a:solidFill>
                <a:latin typeface="Comic Sans MS" pitchFamily="66" charset="0"/>
              </a:rPr>
              <a:t>91</a:t>
            </a:r>
            <a:r>
              <a:rPr lang="en-GB" altLang="en-US" sz="2000">
                <a:solidFill>
                  <a:srgbClr val="006600"/>
                </a:solidFill>
                <a:latin typeface="Comic Sans MS" pitchFamily="66" charset="0"/>
              </a:rPr>
              <a:t>, 7415 (1989)</a:t>
            </a:r>
            <a:endParaRPr lang="en-US" altLang="en-US" sz="2000" i="1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1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45135"/>
              </p:ext>
            </p:extLst>
          </p:nvPr>
        </p:nvGraphicFramePr>
        <p:xfrm>
          <a:off x="714375" y="2084388"/>
          <a:ext cx="34448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279360" progId="Equation.DSMT4">
                  <p:embed/>
                </p:oleObj>
              </mc:Choice>
              <mc:Fallback>
                <p:oleObj name="Equation" r:id="rId2" imgW="1917360" imgH="2793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084388"/>
                        <a:ext cx="34448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34507"/>
              </p:ext>
            </p:extLst>
          </p:nvPr>
        </p:nvGraphicFramePr>
        <p:xfrm>
          <a:off x="437257" y="4414838"/>
          <a:ext cx="44227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480" imgH="317160" progId="Equation.DSMT4">
                  <p:embed/>
                </p:oleObj>
              </mc:Choice>
              <mc:Fallback>
                <p:oleObj name="Equation" r:id="rId4" imgW="2463480" imgH="317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57" y="4414838"/>
                        <a:ext cx="442277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89310"/>
              </p:ext>
            </p:extLst>
          </p:nvPr>
        </p:nvGraphicFramePr>
        <p:xfrm>
          <a:off x="451742" y="5451475"/>
          <a:ext cx="84407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720" imgH="355320" progId="Equation.DSMT4">
                  <p:embed/>
                </p:oleObj>
              </mc:Choice>
              <mc:Fallback>
                <p:oleObj name="Equation" r:id="rId6" imgW="4698720" imgH="3553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42" y="5451475"/>
                        <a:ext cx="84407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3596824"/>
            <a:ext cx="72199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Time-dependent electronic  (N-body, or one-body) density: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0072" y="4459759"/>
            <a:ext cx="3634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close to true TD density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600" y="6166465"/>
            <a:ext cx="8004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completely wrong!!  Dramatic failure of adiabatic approximation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92546"/>
              </p:ext>
            </p:extLst>
          </p:nvPr>
        </p:nvGraphicFramePr>
        <p:xfrm>
          <a:off x="5436096" y="2735134"/>
          <a:ext cx="12080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79360" progId="Equation.DSMT4">
                  <p:embed/>
                </p:oleObj>
              </mc:Choice>
              <mc:Fallback>
                <p:oleObj name="Equation" r:id="rId8" imgW="672840" imgH="2793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735134"/>
                        <a:ext cx="12080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2732728"/>
            <a:ext cx="50257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non-degenerate, real-valued BO state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1629961"/>
            <a:ext cx="7050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 approximation (dynamics on a single BO-PES)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93588" y="475010"/>
            <a:ext cx="8650412" cy="793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>
              <a:defRPr/>
            </a:pPr>
            <a:r>
              <a:rPr lang="en-GB" altLang="en-US" sz="2400" b="1" u="sng" kern="0" dirty="0">
                <a:solidFill>
                  <a:srgbClr val="3015F9"/>
                </a:solidFill>
                <a:cs typeface="Arial" charset="0"/>
              </a:rPr>
              <a:t>Dramatic failure of the adiabatic approximation: Calculation of electronic flux density associated with nuclear motion   </a:t>
            </a:r>
          </a:p>
        </p:txBody>
      </p:sp>
    </p:spTree>
    <p:extLst>
      <p:ext uri="{BB962C8B-B14F-4D97-AF65-F5344CB8AC3E}">
        <p14:creationId xmlns:p14="http://schemas.microsoft.com/office/powerpoint/2010/main" val="408685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19672" y="3636893"/>
            <a:ext cx="650697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 dirty="0">
                <a:solidFill>
                  <a:srgbClr val="FF0000"/>
                </a:solidFill>
                <a:cs typeface="Times" charset="0"/>
              </a:rPr>
              <a:t>Problem</a:t>
            </a:r>
            <a:r>
              <a:rPr lang="en-US" altLang="en-US" sz="2600" b="1" dirty="0">
                <a:solidFill>
                  <a:srgbClr val="FF0000"/>
                </a:solidFill>
                <a:cs typeface="Times" charset="0"/>
              </a:rPr>
              <a:t>: Born-Huang expansion not feasible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cs typeface="Times" charset="0"/>
              </a:rPr>
              <a:t>                 for larger molecules or solids</a:t>
            </a:r>
            <a:endParaRPr lang="en-GB" altLang="en-US" sz="2600" b="1" dirty="0">
              <a:solidFill>
                <a:srgbClr val="FF0000"/>
              </a:solidFill>
              <a:cs typeface="Times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31640" y="764704"/>
            <a:ext cx="725717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600" b="1" dirty="0">
                <a:solidFill>
                  <a:srgbClr val="000066"/>
                </a:solidFill>
                <a:cs typeface="Times" charset="0"/>
              </a:rPr>
              <a:t>When the adiabatic approximation fails one has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000066"/>
                </a:solidFill>
                <a:cs typeface="Times" charset="0"/>
              </a:rPr>
              <a:t>      to go back to the Born-Huang expansion.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000066"/>
              </a:solidFill>
              <a:cs typeface="Times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n-US" altLang="en-US" sz="2600" b="1" dirty="0">
                <a:solidFill>
                  <a:srgbClr val="000066"/>
                </a:solidFill>
                <a:cs typeface="Times" charset="0"/>
              </a:rPr>
              <a:t>When only two (or few) surfaces are important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66"/>
                </a:solidFill>
                <a:cs typeface="Times" charset="0"/>
              </a:rPr>
              <a:t>      (like in </a:t>
            </a:r>
            <a:r>
              <a:rPr lang="en-US" altLang="en-US" sz="2600" b="1" dirty="0" err="1">
                <a:solidFill>
                  <a:srgbClr val="000066"/>
                </a:solidFill>
                <a:cs typeface="Times" charset="0"/>
              </a:rPr>
              <a:t>Zewail</a:t>
            </a:r>
            <a:r>
              <a:rPr lang="en-US" altLang="en-US" sz="2600" b="1" dirty="0">
                <a:solidFill>
                  <a:srgbClr val="000066"/>
                </a:solidFill>
                <a:cs typeface="Times" charset="0"/>
              </a:rPr>
              <a:t> experiment) that’s feasible.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000066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1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468313" y="1340768"/>
            <a:ext cx="8153400" cy="942975"/>
            <a:chOff x="295" y="840"/>
            <a:chExt cx="5136" cy="594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1474" y="840"/>
              <a:ext cx="2812" cy="594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de-DE" altLang="en-US"/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295" y="935"/>
              <a:ext cx="51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rgbClr val="000066"/>
                  </a:solidFill>
                  <a:latin typeface="Times New Roman" pitchFamily="18" charset="0"/>
                </a:rPr>
                <a:t>The exact factorization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75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468313" y="1340768"/>
            <a:ext cx="8153400" cy="942975"/>
            <a:chOff x="295" y="840"/>
            <a:chExt cx="5136" cy="594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1474" y="840"/>
              <a:ext cx="2812" cy="594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de-DE" altLang="en-US"/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295" y="935"/>
              <a:ext cx="51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rgbClr val="000066"/>
                  </a:solidFill>
                  <a:latin typeface="Times New Roman" pitchFamily="18" charset="0"/>
                </a:rPr>
                <a:t>The exact factorization</a:t>
              </a: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45491" y="3501008"/>
            <a:ext cx="47352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cs typeface="Times" charset="0"/>
              </a:rPr>
              <a:t>“Exactification”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66"/>
              </a:solidFill>
              <a:cs typeface="Times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cs typeface="Times" charset="0"/>
              </a:rPr>
              <a:t>of the adiabatic approximation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491880" y="4869828"/>
          <a:ext cx="4981405" cy="7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279360" progId="Equation.DSMT4">
                  <p:embed/>
                </p:oleObj>
              </mc:Choice>
              <mc:Fallback>
                <p:oleObj name="Equation" r:id="rId3" imgW="1993680" imgH="27936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869828"/>
                        <a:ext cx="4981405" cy="71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305570"/>
              </p:ext>
            </p:extLst>
          </p:nvPr>
        </p:nvGraphicFramePr>
        <p:xfrm>
          <a:off x="3497263" y="3397250"/>
          <a:ext cx="50974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8920" imgH="279360" progId="Equation.DSMT4">
                  <p:embed/>
                </p:oleObj>
              </mc:Choice>
              <mc:Fallback>
                <p:oleObj name="Equation" r:id="rId5" imgW="2158920" imgH="2793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3397250"/>
                        <a:ext cx="50974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46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912466" y="4477196"/>
            <a:ext cx="5251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</a:rPr>
              <a:t>Time-dependent Schrödinger equation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659085" y="4904874"/>
          <a:ext cx="5865243" cy="183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1000" imgH="914400" progId="Equation.DSMT4">
                  <p:embed/>
                </p:oleObj>
              </mc:Choice>
              <mc:Fallback>
                <p:oleObj name="Equation" r:id="rId3" imgW="2921000" imgH="914400" progId="Equation.DSMT4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085" y="4904874"/>
                        <a:ext cx="5865243" cy="183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47664" y="4938861"/>
            <a:ext cx="6120680" cy="180250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2775" y="1196752"/>
            <a:ext cx="8135938" cy="936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96925" y="1311052"/>
          <a:ext cx="77676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33700" imgH="266700" progId="Equation.DSMT4">
                  <p:embed/>
                </p:oleObj>
              </mc:Choice>
              <mc:Fallback>
                <p:oleObj name="Equation" r:id="rId5" imgW="2933700" imgH="266700" progId="Equation.DSMT4">
                  <p:embed/>
                  <p:pic>
                    <p:nvPicPr>
                      <p:cNvPr id="36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311052"/>
                        <a:ext cx="776763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00113" y="2515468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66"/>
                </a:solidFill>
                <a:latin typeface="Times New Roman" pitchFamily="18" charset="0"/>
              </a:rPr>
              <a:t>with</a:t>
            </a: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1441450" y="2277343"/>
          <a:ext cx="5867400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86016" imgH="1133451" progId="Equation.DSMT4">
                  <p:embed/>
                </p:oleObj>
              </mc:Choice>
              <mc:Fallback>
                <p:oleObj name="Equation" r:id="rId7" imgW="3486016" imgH="1133451" progId="Equation.DSMT4">
                  <p:embed/>
                  <p:pic>
                    <p:nvPicPr>
                      <p:cNvPr id="36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2277343"/>
                        <a:ext cx="5867400" cy="192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611188" y="249239"/>
            <a:ext cx="8064500" cy="804863"/>
            <a:chOff x="385" y="157"/>
            <a:chExt cx="5080" cy="507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85" y="157"/>
              <a:ext cx="5080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</a:rPr>
                <a:t>Hamiltonian for the complete system of N</a:t>
              </a:r>
              <a:r>
                <a:rPr lang="en-US" altLang="en-US" sz="21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e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</a:rPr>
                <a:t> electrons with coordinates                              	        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 and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altLang="en-US" sz="2100" b="1" baseline="-25000" dirty="0" err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 nuclei with coordinates 		    </a:t>
              </a:r>
              <a:endParaRPr lang="en-US" altLang="en-US" sz="21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6875" name="Object 11"/>
            <p:cNvGraphicFramePr>
              <a:graphicFrameLocks noChangeAspect="1"/>
            </p:cNvGraphicFramePr>
            <p:nvPr/>
          </p:nvGraphicFramePr>
          <p:xfrm>
            <a:off x="431" y="391"/>
            <a:ext cx="907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90657" imgH="228634" progId="Equation.3">
                    <p:embed/>
                  </p:oleObj>
                </mc:Choice>
                <mc:Fallback>
                  <p:oleObj name="Equation" r:id="rId9" imgW="790657" imgH="228634" progId="Equation.3">
                    <p:embed/>
                    <p:pic>
                      <p:nvPicPr>
                        <p:cNvPr id="3687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91"/>
                          <a:ext cx="907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6" name="Object 12"/>
            <p:cNvGraphicFramePr>
              <a:graphicFrameLocks noChangeAspect="1"/>
            </p:cNvGraphicFramePr>
            <p:nvPr/>
          </p:nvGraphicFramePr>
          <p:xfrm>
            <a:off x="3651" y="391"/>
            <a:ext cx="1123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80965" imgH="228634" progId="Equation.3">
                    <p:embed/>
                  </p:oleObj>
                </mc:Choice>
                <mc:Fallback>
                  <p:oleObj name="Equation" r:id="rId11" imgW="980965" imgH="228634" progId="Equation.3">
                    <p:embed/>
                    <p:pic>
                      <p:nvPicPr>
                        <p:cNvPr id="3687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391"/>
                          <a:ext cx="1123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7550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EB4E79A-E986-4A72-B9A9-0C34063581AD}"/>
              </a:ext>
            </a:extLst>
          </p:cNvPr>
          <p:cNvSpPr/>
          <p:nvPr/>
        </p:nvSpPr>
        <p:spPr>
          <a:xfrm>
            <a:off x="2195736" y="116632"/>
            <a:ext cx="4680520" cy="32422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A788C-304A-4311-9310-75999F1855BA}"/>
              </a:ext>
            </a:extLst>
          </p:cNvPr>
          <p:cNvSpPr txBox="1"/>
          <p:nvPr/>
        </p:nvSpPr>
        <p:spPr>
          <a:xfrm>
            <a:off x="3203848" y="47667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electrons and nuclei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          Fully QM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D0BCB12-BA07-4415-854F-2B502E3E58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2500" y="1700808"/>
          <a:ext cx="4345724" cy="53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62933" imgH="781959" progId="Equation.DSMT4">
                  <p:embed/>
                </p:oleObj>
              </mc:Choice>
              <mc:Fallback>
                <p:oleObj name="Equation" r:id="rId2" imgW="6362933" imgH="78195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D0BCB12-BA07-4415-854F-2B502E3E5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42500" y="1700808"/>
                        <a:ext cx="4345724" cy="534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F1FBDC1-0256-4D7B-A934-1AD5C2546BBA}"/>
              </a:ext>
            </a:extLst>
          </p:cNvPr>
          <p:cNvSpPr/>
          <p:nvPr/>
        </p:nvSpPr>
        <p:spPr>
          <a:xfrm>
            <a:off x="2204120" y="123094"/>
            <a:ext cx="4680520" cy="32422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64A8A-02A8-435C-B6E4-245FBCFBD532}"/>
              </a:ext>
            </a:extLst>
          </p:cNvPr>
          <p:cNvSpPr txBox="1"/>
          <p:nvPr/>
        </p:nvSpPr>
        <p:spPr>
          <a:xfrm>
            <a:off x="3356248" y="62907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electrons and nuclei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          Full problem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A0B81FD-CEEE-49C1-9B72-7489E8FBB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4900" y="1853208"/>
          <a:ext cx="4345724" cy="53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62933" imgH="781959" progId="Equation.DSMT4">
                  <p:embed/>
                </p:oleObj>
              </mc:Choice>
              <mc:Fallback>
                <p:oleObj name="Equation" r:id="rId4" imgW="6362933" imgH="78195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A0B81FD-CEEE-49C1-9B72-7489E8FBB6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4900" y="1853208"/>
                        <a:ext cx="4345724" cy="534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592C7D88-3C82-429E-B10F-9F6BCA3AF86F}"/>
              </a:ext>
            </a:extLst>
          </p:cNvPr>
          <p:cNvSpPr/>
          <p:nvPr/>
        </p:nvSpPr>
        <p:spPr>
          <a:xfrm>
            <a:off x="5364088" y="3600906"/>
            <a:ext cx="3528392" cy="23422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F07F1-0F40-4851-B565-980DB6BFDC72}"/>
              </a:ext>
            </a:extLst>
          </p:cNvPr>
          <p:cNvSpPr txBox="1"/>
          <p:nvPr/>
        </p:nvSpPr>
        <p:spPr>
          <a:xfrm>
            <a:off x="5796136" y="381693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         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             nuclei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DAD06CB-37C2-4392-8915-7A93E1B60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207283"/>
              </p:ext>
            </p:extLst>
          </p:nvPr>
        </p:nvGraphicFramePr>
        <p:xfrm>
          <a:off x="5589779" y="4692374"/>
          <a:ext cx="3014669" cy="464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279360" progId="Equation.DSMT4">
                  <p:embed/>
                </p:oleObj>
              </mc:Choice>
              <mc:Fallback>
                <p:oleObj name="Equation" r:id="rId5" imgW="182880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DAD06CB-37C2-4392-8915-7A93E1B60F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9779" y="4692374"/>
                        <a:ext cx="3014669" cy="464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A7F34B43-03AE-42F7-B0DD-78E4E374C94D}"/>
              </a:ext>
            </a:extLst>
          </p:cNvPr>
          <p:cNvSpPr/>
          <p:nvPr/>
        </p:nvSpPr>
        <p:spPr>
          <a:xfrm>
            <a:off x="1030288" y="3429000"/>
            <a:ext cx="3952056" cy="25839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43F1D-EFA5-4159-A9FE-D3399016EB56}"/>
              </a:ext>
            </a:extLst>
          </p:cNvPr>
          <p:cNvSpPr txBox="1"/>
          <p:nvPr/>
        </p:nvSpPr>
        <p:spPr>
          <a:xfrm>
            <a:off x="1763688" y="3463840"/>
            <a:ext cx="26144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         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            electrons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        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5BCF0C4-7040-4567-AEEC-BA76A0F862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2295" y="4653135"/>
          <a:ext cx="3813201" cy="47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74560" imgH="279360" progId="Equation.DSMT4">
                  <p:embed/>
                </p:oleObj>
              </mc:Choice>
              <mc:Fallback>
                <p:oleObj name="Equation" r:id="rId7" imgW="237456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5BCF0C4-7040-4567-AEEC-BA76A0F862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2295" y="4653135"/>
                        <a:ext cx="3813201" cy="47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5446A545-57FC-4B94-AD01-9B39CBC6B7E9}"/>
              </a:ext>
            </a:extLst>
          </p:cNvPr>
          <p:cNvSpPr/>
          <p:nvPr/>
        </p:nvSpPr>
        <p:spPr>
          <a:xfrm>
            <a:off x="7388296" y="164822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0F67FD-357F-4F51-AA2C-D39AE510D817}"/>
              </a:ext>
            </a:extLst>
          </p:cNvPr>
          <p:cNvCxnSpPr>
            <a:cxnSpLocks/>
          </p:cNvCxnSpPr>
          <p:nvPr/>
        </p:nvCxnSpPr>
        <p:spPr>
          <a:xfrm>
            <a:off x="4689805" y="4503006"/>
            <a:ext cx="1034323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7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779838" y="443305"/>
            <a:ext cx="1572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/>
              <a:t>Theorem I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420813" y="1522805"/>
            <a:ext cx="2432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exact solution of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404938" y="2783280"/>
            <a:ext cx="300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can be written in the form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49400" y="4239017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where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660203"/>
              </p:ext>
            </p:extLst>
          </p:nvPr>
        </p:nvGraphicFramePr>
        <p:xfrm>
          <a:off x="1477963" y="1965717"/>
          <a:ext cx="61134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4120" imgH="279360" progId="Equation.DSMT4">
                  <p:embed/>
                </p:oleObj>
              </mc:Choice>
              <mc:Fallback>
                <p:oleObj name="Equation" r:id="rId3" imgW="2184120" imgH="279360" progId="Equation.DSMT4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965717"/>
                        <a:ext cx="611346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286639"/>
              </p:ext>
            </p:extLst>
          </p:nvPr>
        </p:nvGraphicFramePr>
        <p:xfrm>
          <a:off x="1489075" y="3278580"/>
          <a:ext cx="50482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3240" imgH="279360" progId="Equation.DSMT4">
                  <p:embed/>
                </p:oleObj>
              </mc:Choice>
              <mc:Fallback>
                <p:oleObj name="Equation" r:id="rId5" imgW="1803240" imgH="279360" progId="Equation.DSMT4">
                  <p:embed/>
                  <p:pic>
                    <p:nvPicPr>
                      <p:cNvPr id="378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3278580"/>
                        <a:ext cx="50482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80258"/>
              </p:ext>
            </p:extLst>
          </p:nvPr>
        </p:nvGraphicFramePr>
        <p:xfrm>
          <a:off x="2370138" y="4065980"/>
          <a:ext cx="25336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330120" progId="Equation.DSMT4">
                  <p:embed/>
                </p:oleObj>
              </mc:Choice>
              <mc:Fallback>
                <p:oleObj name="Equation" r:id="rId7" imgW="1130040" imgH="330120" progId="Equation.DSMT4">
                  <p:embed/>
                  <p:pic>
                    <p:nvPicPr>
                      <p:cNvPr id="37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4065980"/>
                        <a:ext cx="253365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048250" y="4259655"/>
            <a:ext cx="245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for any fixed             .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30670"/>
              </p:ext>
            </p:extLst>
          </p:nvPr>
        </p:nvGraphicFramePr>
        <p:xfrm>
          <a:off x="6546850" y="4250130"/>
          <a:ext cx="5270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087" imgH="266353" progId="Equation.DSMT4">
                  <p:embed/>
                </p:oleObj>
              </mc:Choice>
              <mc:Fallback>
                <p:oleObj name="Equation" r:id="rId9" imgW="317087" imgH="266353" progId="Equation.DSMT4">
                  <p:embed/>
                  <p:pic>
                    <p:nvPicPr>
                      <p:cNvPr id="378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250130"/>
                        <a:ext cx="5270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973139" y="1091353"/>
            <a:ext cx="7055246" cy="41378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E0D050BB-2F95-43D5-8F85-FF2F80338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627856"/>
            <a:ext cx="907742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118111"/>
                </a:solidFill>
              </a:rPr>
              <a:t>A. Abedi, N.T. Maitra, E.K.U.G., PRL </a:t>
            </a:r>
            <a:r>
              <a:rPr lang="de-DE" altLang="en-US" sz="1900" b="1" u="sng" dirty="0">
                <a:solidFill>
                  <a:srgbClr val="118111"/>
                </a:solidFill>
              </a:rPr>
              <a:t>105</a:t>
            </a:r>
            <a:r>
              <a:rPr lang="de-DE" altLang="en-US" sz="1900" b="1" dirty="0">
                <a:solidFill>
                  <a:srgbClr val="118111"/>
                </a:solidFill>
              </a:rPr>
              <a:t>, 123002 (2010),   JCP </a:t>
            </a:r>
            <a:r>
              <a:rPr lang="de-DE" altLang="en-US" sz="1900" b="1" u="sng" dirty="0">
                <a:solidFill>
                  <a:srgbClr val="118111"/>
                </a:solidFill>
              </a:rPr>
              <a:t>137</a:t>
            </a:r>
            <a:r>
              <a:rPr lang="de-DE" altLang="en-US" sz="1900" b="1" dirty="0">
                <a:solidFill>
                  <a:srgbClr val="118111"/>
                </a:solidFill>
              </a:rPr>
              <a:t>, 22A530 (2012).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1900" b="1" u="sng" dirty="0">
                <a:solidFill>
                  <a:srgbClr val="118111"/>
                </a:solidFill>
              </a:rPr>
              <a:t>Static </a:t>
            </a:r>
            <a:r>
              <a:rPr lang="de-DE" altLang="en-US" sz="1900" b="1" u="sng" dirty="0" err="1">
                <a:solidFill>
                  <a:srgbClr val="118111"/>
                </a:solidFill>
              </a:rPr>
              <a:t>case</a:t>
            </a:r>
            <a:r>
              <a:rPr lang="de-DE" altLang="en-US" sz="1900" b="1" dirty="0">
                <a:solidFill>
                  <a:srgbClr val="118111"/>
                </a:solidFill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118111"/>
                </a:solidFill>
              </a:rPr>
              <a:t>N. </a:t>
            </a:r>
            <a:r>
              <a:rPr lang="de-DE" altLang="en-US" sz="1900" b="1" dirty="0" err="1">
                <a:solidFill>
                  <a:srgbClr val="118111"/>
                </a:solidFill>
              </a:rPr>
              <a:t>Gidopoulos</a:t>
            </a:r>
            <a:r>
              <a:rPr lang="de-DE" altLang="en-US" sz="1900" b="1" dirty="0">
                <a:solidFill>
                  <a:srgbClr val="118111"/>
                </a:solidFill>
              </a:rPr>
              <a:t>, E.K.U.G. </a:t>
            </a:r>
            <a:r>
              <a:rPr lang="de-DE" altLang="en-US" sz="1900" b="1" dirty="0" err="1">
                <a:solidFill>
                  <a:srgbClr val="118111"/>
                </a:solidFill>
              </a:rPr>
              <a:t>arXiv</a:t>
            </a:r>
            <a:r>
              <a:rPr lang="de-DE" altLang="en-US" sz="1900" b="1" dirty="0">
                <a:solidFill>
                  <a:srgbClr val="118111"/>
                </a:solidFill>
              </a:rPr>
              <a:t> 0502433,  Phil. Trans. R. </a:t>
            </a:r>
            <a:r>
              <a:rPr lang="de-DE" altLang="en-US" sz="1900" b="1" dirty="0" err="1">
                <a:solidFill>
                  <a:srgbClr val="118111"/>
                </a:solidFill>
              </a:rPr>
              <a:t>Soc</a:t>
            </a:r>
            <a:r>
              <a:rPr lang="de-DE" altLang="en-US" sz="1900" b="1" dirty="0">
                <a:solidFill>
                  <a:srgbClr val="118111"/>
                </a:solidFill>
              </a:rPr>
              <a:t>. A372, 20130059 (2014).</a:t>
            </a:r>
          </a:p>
        </p:txBody>
      </p:sp>
    </p:spTree>
    <p:extLst>
      <p:ext uri="{BB962C8B-B14F-4D97-AF65-F5344CB8AC3E}">
        <p14:creationId xmlns:p14="http://schemas.microsoft.com/office/powerpoint/2010/main" val="405178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47938"/>
              </p:ext>
            </p:extLst>
          </p:nvPr>
        </p:nvGraphicFramePr>
        <p:xfrm>
          <a:off x="251520" y="1490663"/>
          <a:ext cx="37988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330120" progId="Equation.DSMT4">
                  <p:embed/>
                </p:oleObj>
              </mc:Choice>
              <mc:Fallback>
                <p:oleObj name="Equation" r:id="rId3" imgW="1930320" imgH="330120" progId="Equation.DSMT4">
                  <p:embed/>
                  <p:pic>
                    <p:nvPicPr>
                      <p:cNvPr id="39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90663"/>
                        <a:ext cx="37988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AutoShape 8"/>
          <p:cNvSpPr>
            <a:spLocks/>
          </p:cNvSpPr>
          <p:nvPr/>
        </p:nvSpPr>
        <p:spPr bwMode="auto">
          <a:xfrm rot="16200000">
            <a:off x="1956853" y="626286"/>
            <a:ext cx="45719" cy="3168352"/>
          </a:xfrm>
          <a:prstGeom prst="leftBrace">
            <a:avLst>
              <a:gd name="adj1" fmla="val 17045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graphicFrame>
        <p:nvGraphicFramePr>
          <p:cNvPr id="39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778939"/>
              </p:ext>
            </p:extLst>
          </p:nvPr>
        </p:nvGraphicFramePr>
        <p:xfrm>
          <a:off x="1763688" y="2268538"/>
          <a:ext cx="5159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39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68538"/>
                        <a:ext cx="5159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92431"/>
              </p:ext>
            </p:extLst>
          </p:nvPr>
        </p:nvGraphicFramePr>
        <p:xfrm>
          <a:off x="282450" y="2605620"/>
          <a:ext cx="868203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16240" imgH="583920" progId="Equation.DSMT4">
                  <p:embed/>
                </p:oleObj>
              </mc:Choice>
              <mc:Fallback>
                <p:oleObj name="Equation" r:id="rId7" imgW="5016240" imgH="583920" progId="Equation.DSMT4">
                  <p:embed/>
                  <p:pic>
                    <p:nvPicPr>
                      <p:cNvPr id="399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50" y="2605620"/>
                        <a:ext cx="8682038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Rectangle 11"/>
          <p:cNvSpPr>
            <a:spLocks noChangeArrowheads="1"/>
          </p:cNvSpPr>
          <p:nvPr/>
        </p:nvSpPr>
        <p:spPr bwMode="auto">
          <a:xfrm>
            <a:off x="67121" y="1136949"/>
            <a:ext cx="8969375" cy="25083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graphicFrame>
        <p:nvGraphicFramePr>
          <p:cNvPr id="39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521673"/>
              </p:ext>
            </p:extLst>
          </p:nvPr>
        </p:nvGraphicFramePr>
        <p:xfrm>
          <a:off x="1003276" y="4316756"/>
          <a:ext cx="6742138" cy="912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06480" imgH="482400" progId="Equation.DSMT4">
                  <p:embed/>
                </p:oleObj>
              </mc:Choice>
              <mc:Fallback>
                <p:oleObj name="Equation" r:id="rId9" imgW="3606480" imgH="482400" progId="Equation.DSMT4">
                  <p:embed/>
                  <p:pic>
                    <p:nvPicPr>
                      <p:cNvPr id="399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276" y="4316756"/>
                        <a:ext cx="6742138" cy="912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250825" y="4221138"/>
            <a:ext cx="8748713" cy="10080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sp>
        <p:nvSpPr>
          <p:cNvPr id="39943" name="Text Box 2"/>
          <p:cNvSpPr txBox="1">
            <a:spLocks noChangeArrowheads="1"/>
          </p:cNvSpPr>
          <p:nvPr/>
        </p:nvSpPr>
        <p:spPr bwMode="auto">
          <a:xfrm>
            <a:off x="3429000" y="-26988"/>
            <a:ext cx="169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/>
              <a:t>Theorem II</a:t>
            </a:r>
          </a:p>
        </p:txBody>
      </p:sp>
      <p:graphicFrame>
        <p:nvGraphicFramePr>
          <p:cNvPr id="39944" name="Object 15"/>
          <p:cNvGraphicFramePr>
            <a:graphicFrameLocks noChangeAspect="1"/>
          </p:cNvGraphicFramePr>
          <p:nvPr/>
        </p:nvGraphicFramePr>
        <p:xfrm>
          <a:off x="1143000" y="565150"/>
          <a:ext cx="2676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5998" imgH="257247" progId="Equation.DSMT4">
                  <p:embed/>
                </p:oleObj>
              </mc:Choice>
              <mc:Fallback>
                <p:oleObj name="Equation" r:id="rId11" imgW="1285998" imgH="257247" progId="Equation.DSMT4">
                  <p:embed/>
                  <p:pic>
                    <p:nvPicPr>
                      <p:cNvPr id="399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5150"/>
                        <a:ext cx="26765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Box 16"/>
          <p:cNvSpPr txBox="1">
            <a:spLocks noChangeArrowheads="1"/>
          </p:cNvSpPr>
          <p:nvPr/>
        </p:nvSpPr>
        <p:spPr bwMode="auto">
          <a:xfrm>
            <a:off x="4071938" y="544513"/>
            <a:ext cx="2797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4C46C8"/>
                </a:solidFill>
              </a:rPr>
              <a:t>satisfy the equations</a:t>
            </a:r>
            <a:endParaRPr lang="de-DE" altLang="en-US" sz="2400" dirty="0">
              <a:solidFill>
                <a:srgbClr val="4C46C8"/>
              </a:solidFill>
            </a:endParaRPr>
          </a:p>
        </p:txBody>
      </p:sp>
      <p:sp>
        <p:nvSpPr>
          <p:cNvPr id="39946" name="TextBox 14"/>
          <p:cNvSpPr txBox="1">
            <a:spLocks noChangeArrowheads="1"/>
          </p:cNvSpPr>
          <p:nvPr/>
        </p:nvSpPr>
        <p:spPr bwMode="auto">
          <a:xfrm>
            <a:off x="107504" y="5627856"/>
            <a:ext cx="907742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118111"/>
                </a:solidFill>
              </a:rPr>
              <a:t>A. Abedi, N.T. Maitra, E.K.U.G., PRL </a:t>
            </a:r>
            <a:r>
              <a:rPr lang="de-DE" altLang="en-US" sz="1900" b="1" u="sng" dirty="0">
                <a:solidFill>
                  <a:srgbClr val="118111"/>
                </a:solidFill>
              </a:rPr>
              <a:t>105</a:t>
            </a:r>
            <a:r>
              <a:rPr lang="de-DE" altLang="en-US" sz="1900" b="1" dirty="0">
                <a:solidFill>
                  <a:srgbClr val="118111"/>
                </a:solidFill>
              </a:rPr>
              <a:t>, 123002 (2010),   JCP </a:t>
            </a:r>
            <a:r>
              <a:rPr lang="de-DE" altLang="en-US" sz="1900" b="1" u="sng" dirty="0">
                <a:solidFill>
                  <a:srgbClr val="118111"/>
                </a:solidFill>
              </a:rPr>
              <a:t>137</a:t>
            </a:r>
            <a:r>
              <a:rPr lang="de-DE" altLang="en-US" sz="1900" b="1" dirty="0">
                <a:solidFill>
                  <a:srgbClr val="118111"/>
                </a:solidFill>
              </a:rPr>
              <a:t>, 22A530 (2012).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1900" b="1" u="sng" dirty="0">
                <a:solidFill>
                  <a:srgbClr val="118111"/>
                </a:solidFill>
              </a:rPr>
              <a:t>Static </a:t>
            </a:r>
            <a:r>
              <a:rPr lang="de-DE" altLang="en-US" sz="1900" b="1" u="sng" dirty="0" err="1">
                <a:solidFill>
                  <a:srgbClr val="118111"/>
                </a:solidFill>
              </a:rPr>
              <a:t>case</a:t>
            </a:r>
            <a:r>
              <a:rPr lang="de-DE" altLang="en-US" sz="1900" b="1" dirty="0">
                <a:solidFill>
                  <a:srgbClr val="118111"/>
                </a:solidFill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118111"/>
                </a:solidFill>
              </a:rPr>
              <a:t>N. </a:t>
            </a:r>
            <a:r>
              <a:rPr lang="de-DE" altLang="en-US" sz="1900" b="1" dirty="0" err="1">
                <a:solidFill>
                  <a:srgbClr val="118111"/>
                </a:solidFill>
              </a:rPr>
              <a:t>Gidopoulos</a:t>
            </a:r>
            <a:r>
              <a:rPr lang="de-DE" altLang="en-US" sz="1900" b="1" dirty="0">
                <a:solidFill>
                  <a:srgbClr val="118111"/>
                </a:solidFill>
              </a:rPr>
              <a:t>, E.K.U.G. </a:t>
            </a:r>
            <a:r>
              <a:rPr lang="de-DE" altLang="en-US" sz="1900" b="1" dirty="0" err="1">
                <a:solidFill>
                  <a:srgbClr val="118111"/>
                </a:solidFill>
              </a:rPr>
              <a:t>arXiv</a:t>
            </a:r>
            <a:r>
              <a:rPr lang="de-DE" altLang="en-US" sz="1900" b="1" dirty="0">
                <a:solidFill>
                  <a:srgbClr val="118111"/>
                </a:solidFill>
              </a:rPr>
              <a:t> 0502433,  Phil. Trans. R. </a:t>
            </a:r>
            <a:r>
              <a:rPr lang="de-DE" altLang="en-US" sz="1900" b="1" dirty="0" err="1">
                <a:solidFill>
                  <a:srgbClr val="118111"/>
                </a:solidFill>
              </a:rPr>
              <a:t>Soc</a:t>
            </a:r>
            <a:r>
              <a:rPr lang="de-DE" altLang="en-US" sz="1900" b="1" dirty="0">
                <a:solidFill>
                  <a:srgbClr val="118111"/>
                </a:solidFill>
              </a:rPr>
              <a:t>. A372, 20130059 (2014).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2D44AF-F44B-397A-93F6-CD988D75C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04766"/>
              </p:ext>
            </p:extLst>
          </p:nvPr>
        </p:nvGraphicFramePr>
        <p:xfrm>
          <a:off x="4427984" y="1412776"/>
          <a:ext cx="3096344" cy="84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7680" imgH="482400" progId="Equation.DSMT4">
                  <p:embed/>
                </p:oleObj>
              </mc:Choice>
              <mc:Fallback>
                <p:oleObj name="Equation" r:id="rId13" imgW="1777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27984" y="1412776"/>
                        <a:ext cx="3096344" cy="84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33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1" name="Object 7"/>
          <p:cNvGraphicFramePr>
            <a:graphicFrameLocks noChangeAspect="1"/>
          </p:cNvGraphicFramePr>
          <p:nvPr/>
        </p:nvGraphicFramePr>
        <p:xfrm>
          <a:off x="251520" y="1490663"/>
          <a:ext cx="37988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330120" progId="Equation.DSMT4">
                  <p:embed/>
                </p:oleObj>
              </mc:Choice>
              <mc:Fallback>
                <p:oleObj name="Equation" r:id="rId3" imgW="1930320" imgH="330120" progId="Equation.DSMT4">
                  <p:embed/>
                  <p:pic>
                    <p:nvPicPr>
                      <p:cNvPr id="39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90663"/>
                        <a:ext cx="37988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AutoShape 8"/>
          <p:cNvSpPr>
            <a:spLocks/>
          </p:cNvSpPr>
          <p:nvPr/>
        </p:nvSpPr>
        <p:spPr bwMode="auto">
          <a:xfrm rot="16200000">
            <a:off x="1956853" y="626286"/>
            <a:ext cx="45719" cy="3168352"/>
          </a:xfrm>
          <a:prstGeom prst="leftBrace">
            <a:avLst>
              <a:gd name="adj1" fmla="val 17045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graphicFrame>
        <p:nvGraphicFramePr>
          <p:cNvPr id="39953" name="Object 9"/>
          <p:cNvGraphicFramePr>
            <a:graphicFrameLocks noChangeAspect="1"/>
          </p:cNvGraphicFramePr>
          <p:nvPr/>
        </p:nvGraphicFramePr>
        <p:xfrm>
          <a:off x="1763688" y="2268538"/>
          <a:ext cx="5159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39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68538"/>
                        <a:ext cx="5159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0"/>
          <p:cNvGraphicFramePr>
            <a:graphicFrameLocks noChangeAspect="1"/>
          </p:cNvGraphicFramePr>
          <p:nvPr/>
        </p:nvGraphicFramePr>
        <p:xfrm>
          <a:off x="436438" y="2605088"/>
          <a:ext cx="852805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27320" imgH="583920" progId="Equation.DSMT4">
                  <p:embed/>
                </p:oleObj>
              </mc:Choice>
              <mc:Fallback>
                <p:oleObj name="Equation" r:id="rId7" imgW="4927320" imgH="583920" progId="Equation.DSMT4">
                  <p:embed/>
                  <p:pic>
                    <p:nvPicPr>
                      <p:cNvPr id="399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38" y="2605088"/>
                        <a:ext cx="8528050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Rectangle 11"/>
          <p:cNvSpPr>
            <a:spLocks noChangeArrowheads="1"/>
          </p:cNvSpPr>
          <p:nvPr/>
        </p:nvSpPr>
        <p:spPr bwMode="auto">
          <a:xfrm>
            <a:off x="67121" y="1136949"/>
            <a:ext cx="8969375" cy="25083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graphicFrame>
        <p:nvGraphicFramePr>
          <p:cNvPr id="39941" name="Object 13"/>
          <p:cNvGraphicFramePr>
            <a:graphicFrameLocks noChangeAspect="1"/>
          </p:cNvGraphicFramePr>
          <p:nvPr/>
        </p:nvGraphicFramePr>
        <p:xfrm>
          <a:off x="1003276" y="4316756"/>
          <a:ext cx="6742138" cy="912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06480" imgH="482400" progId="Equation.DSMT4">
                  <p:embed/>
                </p:oleObj>
              </mc:Choice>
              <mc:Fallback>
                <p:oleObj name="Equation" r:id="rId9" imgW="3606480" imgH="482400" progId="Equation.DSMT4">
                  <p:embed/>
                  <p:pic>
                    <p:nvPicPr>
                      <p:cNvPr id="399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276" y="4316756"/>
                        <a:ext cx="6742138" cy="912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250825" y="4293146"/>
            <a:ext cx="8748713" cy="10080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sp>
        <p:nvSpPr>
          <p:cNvPr id="39943" name="Text Box 2"/>
          <p:cNvSpPr txBox="1">
            <a:spLocks noChangeArrowheads="1"/>
          </p:cNvSpPr>
          <p:nvPr/>
        </p:nvSpPr>
        <p:spPr bwMode="auto">
          <a:xfrm>
            <a:off x="3429000" y="-26988"/>
            <a:ext cx="169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/>
              <a:t>Theorem II</a:t>
            </a:r>
          </a:p>
        </p:txBody>
      </p:sp>
      <p:graphicFrame>
        <p:nvGraphicFramePr>
          <p:cNvPr id="39944" name="Object 15"/>
          <p:cNvGraphicFramePr>
            <a:graphicFrameLocks noChangeAspect="1"/>
          </p:cNvGraphicFramePr>
          <p:nvPr/>
        </p:nvGraphicFramePr>
        <p:xfrm>
          <a:off x="1143000" y="565150"/>
          <a:ext cx="2676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5998" imgH="257247" progId="Equation.DSMT4">
                  <p:embed/>
                </p:oleObj>
              </mc:Choice>
              <mc:Fallback>
                <p:oleObj name="Equation" r:id="rId11" imgW="1285998" imgH="257247" progId="Equation.DSMT4">
                  <p:embed/>
                  <p:pic>
                    <p:nvPicPr>
                      <p:cNvPr id="399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5150"/>
                        <a:ext cx="26765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Box 16"/>
          <p:cNvSpPr txBox="1">
            <a:spLocks noChangeArrowheads="1"/>
          </p:cNvSpPr>
          <p:nvPr/>
        </p:nvSpPr>
        <p:spPr bwMode="auto">
          <a:xfrm>
            <a:off x="4071938" y="544513"/>
            <a:ext cx="2797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4C46C8"/>
                </a:solidFill>
              </a:rPr>
              <a:t>satisfy the equations</a:t>
            </a:r>
            <a:endParaRPr lang="de-DE" altLang="en-US" sz="2400" dirty="0">
              <a:solidFill>
                <a:srgbClr val="4C46C8"/>
              </a:solidFill>
            </a:endParaRPr>
          </a:p>
        </p:txBody>
      </p:sp>
      <p:sp>
        <p:nvSpPr>
          <p:cNvPr id="39946" name="TextBox 14"/>
          <p:cNvSpPr txBox="1">
            <a:spLocks noChangeArrowheads="1"/>
          </p:cNvSpPr>
          <p:nvPr/>
        </p:nvSpPr>
        <p:spPr bwMode="auto">
          <a:xfrm>
            <a:off x="107504" y="5627856"/>
            <a:ext cx="907742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118111"/>
                </a:solidFill>
              </a:rPr>
              <a:t>A. Abedi, N.T. Maitra, E.K.U.G., PRL </a:t>
            </a:r>
            <a:r>
              <a:rPr lang="de-DE" altLang="en-US" sz="1900" b="1" u="sng" dirty="0">
                <a:solidFill>
                  <a:srgbClr val="118111"/>
                </a:solidFill>
              </a:rPr>
              <a:t>105</a:t>
            </a:r>
            <a:r>
              <a:rPr lang="de-DE" altLang="en-US" sz="1900" b="1" dirty="0">
                <a:solidFill>
                  <a:srgbClr val="118111"/>
                </a:solidFill>
              </a:rPr>
              <a:t>, 123002 (2010),   JCP </a:t>
            </a:r>
            <a:r>
              <a:rPr lang="de-DE" altLang="en-US" sz="1900" b="1" u="sng" dirty="0">
                <a:solidFill>
                  <a:srgbClr val="118111"/>
                </a:solidFill>
              </a:rPr>
              <a:t>137</a:t>
            </a:r>
            <a:r>
              <a:rPr lang="de-DE" altLang="en-US" sz="1900" b="1" dirty="0">
                <a:solidFill>
                  <a:srgbClr val="118111"/>
                </a:solidFill>
              </a:rPr>
              <a:t>, 22A530 (2012).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1900" b="1" u="sng" dirty="0">
                <a:solidFill>
                  <a:srgbClr val="118111"/>
                </a:solidFill>
              </a:rPr>
              <a:t>Static </a:t>
            </a:r>
            <a:r>
              <a:rPr lang="de-DE" altLang="en-US" sz="1900" b="1" u="sng" dirty="0" err="1">
                <a:solidFill>
                  <a:srgbClr val="118111"/>
                </a:solidFill>
              </a:rPr>
              <a:t>case</a:t>
            </a:r>
            <a:r>
              <a:rPr lang="de-DE" altLang="en-US" sz="1900" b="1" dirty="0">
                <a:solidFill>
                  <a:srgbClr val="118111"/>
                </a:solidFill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118111"/>
                </a:solidFill>
              </a:rPr>
              <a:t>N. </a:t>
            </a:r>
            <a:r>
              <a:rPr lang="de-DE" altLang="en-US" sz="1900" b="1" dirty="0" err="1">
                <a:solidFill>
                  <a:srgbClr val="118111"/>
                </a:solidFill>
              </a:rPr>
              <a:t>Gidopoulos</a:t>
            </a:r>
            <a:r>
              <a:rPr lang="de-DE" altLang="en-US" sz="1900" b="1" dirty="0">
                <a:solidFill>
                  <a:srgbClr val="118111"/>
                </a:solidFill>
              </a:rPr>
              <a:t>, E.K.U.G. </a:t>
            </a:r>
            <a:r>
              <a:rPr lang="de-DE" altLang="en-US" sz="1900" b="1" dirty="0" err="1">
                <a:solidFill>
                  <a:srgbClr val="118111"/>
                </a:solidFill>
              </a:rPr>
              <a:t>arXiv</a:t>
            </a:r>
            <a:r>
              <a:rPr lang="de-DE" altLang="en-US" sz="1900" b="1" dirty="0">
                <a:solidFill>
                  <a:srgbClr val="118111"/>
                </a:solidFill>
              </a:rPr>
              <a:t> 0502433,  Phil. Trans. R. </a:t>
            </a:r>
            <a:r>
              <a:rPr lang="de-DE" altLang="en-US" sz="1900" b="1" dirty="0" err="1">
                <a:solidFill>
                  <a:srgbClr val="118111"/>
                </a:solidFill>
              </a:rPr>
              <a:t>Soc</a:t>
            </a:r>
            <a:r>
              <a:rPr lang="de-DE" altLang="en-US" sz="1900" b="1" dirty="0">
                <a:solidFill>
                  <a:srgbClr val="118111"/>
                </a:solidFill>
              </a:rPr>
              <a:t>. A372, 20130059 (2014).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2D44AF-F44B-397A-93F6-CD988D75C5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984" y="1412776"/>
          <a:ext cx="3096344" cy="84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7680" imgH="482400" progId="Equation.DSMT4">
                  <p:embed/>
                </p:oleObj>
              </mc:Choice>
              <mc:Fallback>
                <p:oleObj name="Equation" r:id="rId13" imgW="177768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32D44AF-F44B-397A-93F6-CD988D75C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27984" y="1412776"/>
                        <a:ext cx="3096344" cy="84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90A79DA-5D7E-0093-ECA7-2F5EE9330AD2}"/>
              </a:ext>
            </a:extLst>
          </p:cNvPr>
          <p:cNvSpPr/>
          <p:nvPr/>
        </p:nvSpPr>
        <p:spPr>
          <a:xfrm>
            <a:off x="4427984" y="1412776"/>
            <a:ext cx="2999168" cy="94982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D65DC41B-4097-1A66-8332-50D6D5BDF58A}"/>
              </a:ext>
            </a:extLst>
          </p:cNvPr>
          <p:cNvSpPr/>
          <p:nvPr/>
        </p:nvSpPr>
        <p:spPr>
          <a:xfrm>
            <a:off x="508446" y="2695198"/>
            <a:ext cx="4855642" cy="949826"/>
          </a:xfrm>
          <a:prstGeom prst="roundRect">
            <a:avLst>
              <a:gd name="adj" fmla="val 2396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67BCB36-DAB1-FCC7-04A2-90B2C927CE29}"/>
              </a:ext>
            </a:extLst>
          </p:cNvPr>
          <p:cNvSpPr/>
          <p:nvPr/>
        </p:nvSpPr>
        <p:spPr>
          <a:xfrm>
            <a:off x="5076056" y="4509120"/>
            <a:ext cx="279648" cy="5040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83AA0062-9C2D-F732-EE2D-8B5090123037}"/>
              </a:ext>
            </a:extLst>
          </p:cNvPr>
          <p:cNvSpPr/>
          <p:nvPr/>
        </p:nvSpPr>
        <p:spPr>
          <a:xfrm>
            <a:off x="3779912" y="4509120"/>
            <a:ext cx="279649" cy="5040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FDA3456E-E099-A522-FA7D-435D564C7F93}"/>
              </a:ext>
            </a:extLst>
          </p:cNvPr>
          <p:cNvSpPr/>
          <p:nvPr/>
        </p:nvSpPr>
        <p:spPr>
          <a:xfrm>
            <a:off x="6660232" y="2852936"/>
            <a:ext cx="279648" cy="5040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AA7147-9AB0-2511-A828-86B06549F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375" y="1700807"/>
          <a:ext cx="360041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139680" progId="Equation.DSMT4">
                  <p:embed/>
                </p:oleObj>
              </mc:Choice>
              <mc:Fallback>
                <p:oleObj name="Equation" r:id="rId15" imgW="139680" imgH="1396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1AA7147-9AB0-2511-A828-86B06549F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56375" y="1700807"/>
                        <a:ext cx="360041" cy="360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786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3460" y="260648"/>
            <a:ext cx="8937079" cy="167709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CE2B59-53AB-43F1-99AF-79FE96844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23986"/>
              </p:ext>
            </p:extLst>
          </p:nvPr>
        </p:nvGraphicFramePr>
        <p:xfrm>
          <a:off x="127000" y="450850"/>
          <a:ext cx="7797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29200" imgH="342720" progId="Equation.DSMT4">
                  <p:embed/>
                </p:oleObj>
              </mc:Choice>
              <mc:Fallback>
                <p:oleObj name="Equation" r:id="rId3" imgW="5029200" imgH="342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ECE2B59-53AB-43F1-99AF-79FE96844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0" y="450850"/>
                        <a:ext cx="779780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0DE3F92-892A-4F85-B377-05AEBBA15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43879"/>
              </p:ext>
            </p:extLst>
          </p:nvPr>
        </p:nvGraphicFramePr>
        <p:xfrm>
          <a:off x="179512" y="1225550"/>
          <a:ext cx="8784976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77040" imgH="444240" progId="Equation.DSMT4">
                  <p:embed/>
                </p:oleObj>
              </mc:Choice>
              <mc:Fallback>
                <p:oleObj name="Equation" r:id="rId5" imgW="7277040" imgH="4442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0DE3F92-892A-4F85-B377-05AEBBA15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225550"/>
                        <a:ext cx="8784976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4E826A-C99A-857F-930A-CA331DE3D04D}"/>
              </a:ext>
            </a:extLst>
          </p:cNvPr>
          <p:cNvSpPr txBox="1"/>
          <p:nvPr/>
        </p:nvSpPr>
        <p:spPr>
          <a:xfrm>
            <a:off x="183866" y="2348880"/>
            <a:ext cx="5215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Properties of the exact electronic </a:t>
            </a:r>
            <a:r>
              <a:rPr lang="en-US" sz="2400" b="1" u="sng" dirty="0" err="1"/>
              <a:t>EoM</a:t>
            </a:r>
            <a:r>
              <a:rPr lang="en-US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9C942B-0A99-3490-5E69-DF7881398A67}"/>
                  </a:ext>
                </a:extLst>
              </p:cNvPr>
              <p:cNvSpPr txBox="1"/>
              <p:nvPr/>
            </p:nvSpPr>
            <p:spPr>
              <a:xfrm>
                <a:off x="272581" y="2894150"/>
                <a:ext cx="8399287" cy="166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6213" indent="-176213"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Non-linear equation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𝑟𝑡</m:t>
                        </m:r>
                      </m:e>
                    </m:d>
                  </m:oMath>
                </a14:m>
                <a:r>
                  <a:rPr lang="en-US" sz="2000" dirty="0"/>
                  <a:t> because 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marL="176213" indent="-176213"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Non-adiabatic terms are not operators in the electronic Hilbert space  </a:t>
                </a:r>
              </a:p>
              <a:p>
                <a:pPr marL="176213" indent="-176213"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BO-basis: non-Hermitian matrix, still the time-propagation conserves norm</a:t>
                </a:r>
              </a:p>
              <a:p>
                <a:pPr marL="176213" indent="-176213"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Electronic </a:t>
                </a:r>
                <a:r>
                  <a:rPr lang="en-US" sz="2000" dirty="0" err="1"/>
                  <a:t>EoM</a:t>
                </a:r>
                <a:r>
                  <a:rPr lang="en-US" sz="2000" dirty="0"/>
                  <a:t> depends 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9C942B-0A99-3490-5E69-DF7881398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1" y="2894150"/>
                <a:ext cx="8399287" cy="1669688"/>
              </a:xfrm>
              <a:prstGeom prst="rect">
                <a:avLst/>
              </a:prstGeom>
              <a:blipFill>
                <a:blip r:embed="rId7"/>
                <a:stretch>
                  <a:fillRect l="-653" t="-2190" b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128933A-4159-2725-23D5-D352AFA4E511}"/>
              </a:ext>
            </a:extLst>
          </p:cNvPr>
          <p:cNvSpPr txBox="1"/>
          <p:nvPr/>
        </p:nvSpPr>
        <p:spPr>
          <a:xfrm>
            <a:off x="179512" y="4941168"/>
            <a:ext cx="4835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Properties of the exact nuclear </a:t>
            </a:r>
            <a:r>
              <a:rPr lang="en-US" sz="2400" b="1" u="sng" dirty="0" err="1"/>
              <a:t>EoM</a:t>
            </a:r>
            <a:r>
              <a:rPr lang="en-US" sz="24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0BF3D-9766-0C47-AA5D-EA047B7BCFF8}"/>
              </a:ext>
            </a:extLst>
          </p:cNvPr>
          <p:cNvSpPr txBox="1"/>
          <p:nvPr/>
        </p:nvSpPr>
        <p:spPr>
          <a:xfrm>
            <a:off x="272581" y="5402833"/>
            <a:ext cx="76574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Standard TDSE</a:t>
            </a:r>
          </a:p>
          <a:p>
            <a:pPr marL="176213" indent="-176213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Scalar potential is </a:t>
            </a:r>
            <a:r>
              <a:rPr lang="en-US" sz="2000" dirty="0" err="1"/>
              <a:t>N</a:t>
            </a:r>
            <a:r>
              <a:rPr lang="en-US" sz="2000" baseline="-25000" dirty="0" err="1"/>
              <a:t>n</a:t>
            </a:r>
            <a:r>
              <a:rPr lang="en-US" sz="2000" dirty="0"/>
              <a:t>-body interaction</a:t>
            </a:r>
          </a:p>
          <a:p>
            <a:pPr marL="176213" indent="-176213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Vector potential is </a:t>
            </a:r>
            <a:r>
              <a:rPr lang="en-US" sz="2000" dirty="0" err="1"/>
              <a:t>N</a:t>
            </a:r>
            <a:r>
              <a:rPr lang="en-US" sz="2000" baseline="-25000" dirty="0" err="1"/>
              <a:t>n</a:t>
            </a:r>
            <a:r>
              <a:rPr lang="en-US" sz="2000" dirty="0"/>
              <a:t>-body operator, i.e. 3D vector field depending on</a:t>
            </a:r>
          </a:p>
        </p:txBody>
      </p:sp>
    </p:spTree>
    <p:extLst>
      <p:ext uri="{BB962C8B-B14F-4D97-AF65-F5344CB8AC3E}">
        <p14:creationId xmlns:p14="http://schemas.microsoft.com/office/powerpoint/2010/main" val="1425121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43EE3-AC8E-48B8-B8C1-1E87965FD054}"/>
              </a:ext>
            </a:extLst>
          </p:cNvPr>
          <p:cNvSpPr/>
          <p:nvPr/>
        </p:nvSpPr>
        <p:spPr>
          <a:xfrm>
            <a:off x="2183136" y="2564048"/>
            <a:ext cx="3528392" cy="752940"/>
          </a:xfrm>
          <a:prstGeom prst="rect">
            <a:avLst/>
          </a:prstGeom>
          <a:noFill/>
          <a:ln>
            <a:solidFill>
              <a:srgbClr val="301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603" name="Object 8"/>
          <p:cNvGraphicFramePr>
            <a:graphicFrameLocks noChangeAspect="1"/>
          </p:cNvGraphicFramePr>
          <p:nvPr/>
        </p:nvGraphicFramePr>
        <p:xfrm>
          <a:off x="918841" y="3564433"/>
          <a:ext cx="65928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080" imgH="355320" progId="Equation.DSMT4">
                  <p:embed/>
                </p:oleObj>
              </mc:Choice>
              <mc:Fallback>
                <p:oleObj name="Equation" r:id="rId3" imgW="3340080" imgH="355320" progId="Equation.DSMT4">
                  <p:embed/>
                  <p:pic>
                    <p:nvPicPr>
                      <p:cNvPr id="256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841" y="3564433"/>
                        <a:ext cx="6592887" cy="7286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015F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9552" y="548680"/>
            <a:ext cx="1915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latin typeface="Times New Roman" pitchFamily="18" charset="0"/>
              </a:rPr>
              <a:t>Theorem III: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39552" y="1076543"/>
            <a:ext cx="83352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imes New Roman" pitchFamily="18" charset="0"/>
              </a:rPr>
              <a:t>The TDSE for the nuclear factor yields both the exact nuclear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imes New Roman" pitchFamily="18" charset="0"/>
              </a:rPr>
              <a:t>N-body probability density and the exact nuclear N-body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imes New Roman" pitchFamily="18" charset="0"/>
              </a:rPr>
              <a:t>current density from: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30C1A8A-E12C-4E59-A720-96466FDDD0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8242" y="2556793"/>
          <a:ext cx="31734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320" imgH="355320" progId="Equation.DSMT4">
                  <p:embed/>
                </p:oleObj>
              </mc:Choice>
              <mc:Fallback>
                <p:oleObj name="Equation" r:id="rId5" imgW="1498320" imgH="3553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30C1A8A-E12C-4E59-A720-96466FDDD0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8242" y="2556793"/>
                        <a:ext cx="3173413" cy="75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489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3D92018-844B-49AA-82AB-8ED655315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576" y="1082353"/>
          <a:ext cx="3111952" cy="112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929" imgH="835316" progId="Equation.DSMT4">
                  <p:embed/>
                </p:oleObj>
              </mc:Choice>
              <mc:Fallback>
                <p:oleObj name="Equation" r:id="rId2" imgW="2311929" imgH="835316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3D92018-844B-49AA-82AB-8ED655315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1082353"/>
                        <a:ext cx="3111952" cy="112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125DF7-E96C-4EB0-82BF-F33891DBA4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576" y="2399383"/>
          <a:ext cx="4269447" cy="12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18608" imgH="821616" progId="Equation.DSMT4">
                  <p:embed/>
                </p:oleObj>
              </mc:Choice>
              <mc:Fallback>
                <p:oleObj name="Equation" r:id="rId4" imgW="2918608" imgH="82161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125DF7-E96C-4EB0-82BF-F33891DBA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399383"/>
                        <a:ext cx="4269447" cy="12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>
            <a:extLst>
              <a:ext uri="{FF2B5EF4-FFF2-40B4-BE49-F238E27FC236}">
                <a16:creationId xmlns:a16="http://schemas.microsoft.com/office/drawing/2014/main" id="{68A6E5B3-DFF7-4B34-828F-5C6BB1A71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972" y="1342492"/>
            <a:ext cx="4600500" cy="4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itchFamily="18" charset="0"/>
              </a:rPr>
              <a:t>true momentum of nuclear subsystem  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1BA4C173-9812-4A36-A38F-9DBCDD6A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2522943"/>
            <a:ext cx="3600400" cy="80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itchFamily="18" charset="0"/>
              </a:rPr>
              <a:t>true angular momentum of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itchFamily="18" charset="0"/>
              </a:rPr>
              <a:t>nuclear subsystem  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250D5E5-98AD-4F07-B03B-A959D659E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03039"/>
            <a:ext cx="191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latin typeface="Times New Roman" pitchFamily="18" charset="0"/>
              </a:rPr>
              <a:t>Analogously: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A67F5317-8FB8-418C-BA51-FD8E05875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962673"/>
            <a:ext cx="7056784" cy="4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itchFamily="18" charset="0"/>
              </a:rPr>
              <a:t>can be calculated from the nuclear wave function alone as: 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01ECC55-324B-4B9F-8908-9866AB0F0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7744" y="4501108"/>
          <a:ext cx="3581083" cy="104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34014" imgH="800346" progId="Equation.DSMT4">
                  <p:embed/>
                </p:oleObj>
              </mc:Choice>
              <mc:Fallback>
                <p:oleObj name="Equation" r:id="rId6" imgW="2734014" imgH="800346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01ECC55-324B-4B9F-8908-9866AB0F0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7744" y="4501108"/>
                        <a:ext cx="3581083" cy="1048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2FB45D7-F2E7-4E1D-92C8-BE271727AD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0433" y="5693246"/>
          <a:ext cx="4165510" cy="104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86684" imgH="801788" progId="Equation.DSMT4">
                  <p:embed/>
                </p:oleObj>
              </mc:Choice>
              <mc:Fallback>
                <p:oleObj name="Equation" r:id="rId8" imgW="3186684" imgH="80178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2FB45D7-F2E7-4E1D-92C8-BE271727AD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0433" y="5693246"/>
                        <a:ext cx="4165510" cy="1048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849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92A833-F4BA-4FD8-A8E3-D23BB27FF5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390" y="945456"/>
          <a:ext cx="259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444240" progId="Equation.DSMT4">
                  <p:embed/>
                </p:oleObj>
              </mc:Choice>
              <mc:Fallback>
                <p:oleObj name="Equation" r:id="rId2" imgW="133344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92A833-F4BA-4FD8-A8E3-D23BB27FF5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390" y="945456"/>
                        <a:ext cx="2590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E05CBD-7448-4B32-9050-6F534CBC0B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2342" y="947896"/>
          <a:ext cx="3312368" cy="89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9922" imgH="864157" progId="Equation.DSMT4">
                  <p:embed/>
                </p:oleObj>
              </mc:Choice>
              <mc:Fallback>
                <p:oleObj name="Equation" r:id="rId4" imgW="3189922" imgH="864157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EE05CBD-7448-4B32-9050-6F534CBC0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2342" y="947896"/>
                        <a:ext cx="3312368" cy="89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10E6B62-BEC2-40B1-828D-8F727032C5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6628" y="2248417"/>
          <a:ext cx="2229890" cy="53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266400" progId="Equation.DSMT4">
                  <p:embed/>
                </p:oleObj>
              </mc:Choice>
              <mc:Fallback>
                <p:oleObj name="Equation" r:id="rId6" imgW="1117440" imgH="266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10E6B62-BEC2-40B1-828D-8F727032C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6628" y="2248417"/>
                        <a:ext cx="2229890" cy="53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1641E05C-1D89-4B3A-9C58-AA29DEBE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956" y="2924944"/>
            <a:ext cx="803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itchFamily="18" charset="0"/>
              </a:rPr>
              <a:t>with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FF2AC66-4BCE-4978-97C4-00A15EB3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04" y="116632"/>
            <a:ext cx="6227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latin typeface="Times New Roman" pitchFamily="18" charset="0"/>
              </a:rPr>
              <a:t>Theorem IV:</a:t>
            </a:r>
            <a:r>
              <a:rPr lang="en-GB" altLang="en-US" sz="2400" b="1" dirty="0">
                <a:latin typeface="Times New Roman" pitchFamily="18" charset="0"/>
              </a:rPr>
              <a:t>  </a:t>
            </a:r>
            <a:r>
              <a:rPr lang="en-GB" altLang="en-US" sz="2400" b="1" u="sng" dirty="0">
                <a:latin typeface="Times New Roman" pitchFamily="18" charset="0"/>
              </a:rPr>
              <a:t>Subsystem </a:t>
            </a:r>
            <a:r>
              <a:rPr lang="en-GB" altLang="en-US" sz="2400" b="1" u="sng" dirty="0" err="1">
                <a:latin typeface="Times New Roman" pitchFamily="18" charset="0"/>
              </a:rPr>
              <a:t>Ehrenfest</a:t>
            </a:r>
            <a:r>
              <a:rPr lang="en-GB" altLang="en-US" sz="2400" b="1" u="sng" dirty="0">
                <a:latin typeface="Times New Roman" pitchFamily="18" charset="0"/>
              </a:rPr>
              <a:t> equations: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530C00F-FD3C-432C-80BB-B1B14F7D8C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0254" y="5025389"/>
          <a:ext cx="1826976" cy="51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53800" progId="Equation.DSMT4">
                  <p:embed/>
                </p:oleObj>
              </mc:Choice>
              <mc:Fallback>
                <p:oleObj name="Equation" r:id="rId8" imgW="90144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530C00F-FD3C-432C-80BB-B1B14F7D8C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00254" y="5025389"/>
                        <a:ext cx="1826976" cy="512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78E135F-D553-4EDE-89D4-839779B4E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7412" y="2924944"/>
          <a:ext cx="216709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266400" progId="Equation.DSMT4">
                  <p:embed/>
                </p:oleObj>
              </mc:Choice>
              <mc:Fallback>
                <p:oleObj name="Equation" r:id="rId10" imgW="1002960" imgH="266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78E135F-D553-4EDE-89D4-839779B4E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37412" y="2924944"/>
                        <a:ext cx="2167098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2F5F940F-CC6D-458D-9572-ADACC9EE5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364" y="2278033"/>
            <a:ext cx="25314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u="sng" dirty="0">
                <a:solidFill>
                  <a:srgbClr val="FF0000"/>
                </a:solidFill>
                <a:latin typeface="Times New Roman" pitchFamily="18" charset="0"/>
              </a:rPr>
              <a:t>Lorentz-like force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49971A9-4BB2-424D-AF84-7D2A65EE7B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5462" y="4323227"/>
          <a:ext cx="3235273" cy="57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4960" imgH="253800" progId="Equation.DSMT4">
                  <p:embed/>
                </p:oleObj>
              </mc:Choice>
              <mc:Fallback>
                <p:oleObj name="Equation" r:id="rId12" imgW="143496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49971A9-4BB2-424D-AF84-7D2A65EE7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05462" y="4323227"/>
                        <a:ext cx="3235273" cy="570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FE6A534-2F53-4E58-8F85-358EC0C7D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325" y="5661025"/>
          <a:ext cx="44656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68480" imgH="380880" progId="Equation.DSMT4">
                  <p:embed/>
                </p:oleObj>
              </mc:Choice>
              <mc:Fallback>
                <p:oleObj name="Equation" r:id="rId14" imgW="1968480" imgH="3808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FE6A534-2F53-4E58-8F85-358EC0C7D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8325" y="5661025"/>
                        <a:ext cx="446563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">
            <a:extLst>
              <a:ext uri="{FF2B5EF4-FFF2-40B4-BE49-F238E27FC236}">
                <a16:creationId xmlns:a16="http://schemas.microsoft.com/office/drawing/2014/main" id="{2AA7E9DD-BC1F-44A6-B500-279D11D93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454" y="5805264"/>
            <a:ext cx="38996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u="sng" dirty="0">
                <a:solidFill>
                  <a:srgbClr val="3015F9"/>
                </a:solidFill>
                <a:latin typeface="Times New Roman" pitchFamily="18" charset="0"/>
              </a:rPr>
              <a:t>Lorentz-like force, but with internuclear Berry curvature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A523AE5-3F3D-42EB-9F8D-BDA1E714C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841" y="2204062"/>
          <a:ext cx="1928277" cy="6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240" imgH="279360" progId="Equation.DSMT4">
                  <p:embed/>
                </p:oleObj>
              </mc:Choice>
              <mc:Fallback>
                <p:oleObj name="Equation" r:id="rId16" imgW="876240" imgH="2793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A523AE5-3F3D-42EB-9F8D-BDA1E714C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7841" y="2204062"/>
                        <a:ext cx="1928277" cy="61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>
            <a:extLst>
              <a:ext uri="{FF2B5EF4-FFF2-40B4-BE49-F238E27FC236}">
                <a16:creationId xmlns:a16="http://schemas.microsoft.com/office/drawing/2014/main" id="{0E8305F1-7B65-4D38-BDF0-17DCB6550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2998113"/>
            <a:ext cx="25314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u="sng" dirty="0">
                <a:solidFill>
                  <a:srgbClr val="FF0000"/>
                </a:solidFill>
                <a:latin typeface="Times New Roman" pitchFamily="18" charset="0"/>
              </a:rPr>
              <a:t>electric-like field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2739262-4075-4107-95E4-4B7134DFD6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7514" y="3627106"/>
          <a:ext cx="5247316" cy="50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200400" imgH="304560" progId="Equation.DSMT4">
                  <p:embed/>
                </p:oleObj>
              </mc:Choice>
              <mc:Fallback>
                <p:oleObj name="Equation" r:id="rId18" imgW="3200400" imgH="3045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2739262-4075-4107-95E4-4B7134DFD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37514" y="3627106"/>
                        <a:ext cx="5247316" cy="50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>
            <a:extLst>
              <a:ext uri="{FF2B5EF4-FFF2-40B4-BE49-F238E27FC236}">
                <a16:creationId xmlns:a16="http://schemas.microsoft.com/office/drawing/2014/main" id="{10EFB81D-F9B8-48F0-BA5D-2F0CA0E2F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574" y="5019430"/>
            <a:ext cx="2304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u="sng" dirty="0">
                <a:solidFill>
                  <a:srgbClr val="FF0000"/>
                </a:solidFill>
                <a:latin typeface="Times New Roman" pitchFamily="18" charset="0"/>
              </a:rPr>
              <a:t>Berry curvature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ED246FF-A564-417A-B3C7-96FBC0400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6449044"/>
          <a:ext cx="2108977" cy="43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04840" imgH="228600" progId="Equation.DSMT4">
                  <p:embed/>
                </p:oleObj>
              </mc:Choice>
              <mc:Fallback>
                <p:oleObj name="Equation" r:id="rId20" imgW="11048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ED246FF-A564-417A-B3C7-96FBC0400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99792" y="6449044"/>
                        <a:ext cx="2108977" cy="436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>
            <a:extLst>
              <a:ext uri="{FF2B5EF4-FFF2-40B4-BE49-F238E27FC236}">
                <a16:creationId xmlns:a16="http://schemas.microsoft.com/office/drawing/2014/main" id="{A41B7C6D-E33C-40A0-8B7C-61DB0F1CA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6381328"/>
            <a:ext cx="803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3015F9"/>
                </a:solidFill>
                <a:latin typeface="Times New Roman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782751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F7E7AD01-76C1-44C2-8532-618E66B5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21" y="-99392"/>
            <a:ext cx="600997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endParaRPr lang="en-GB" alt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endParaRPr lang="en-GB" alt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400" b="1" dirty="0">
                <a:latin typeface="Times New Roman" pitchFamily="18" charset="0"/>
              </a:rPr>
              <a:t>in the subsystem </a:t>
            </a:r>
            <a:r>
              <a:rPr lang="en-GB" altLang="en-US" sz="2400" b="1" dirty="0" err="1">
                <a:latin typeface="Times New Roman" pitchFamily="18" charset="0"/>
              </a:rPr>
              <a:t>Ehrenfest</a:t>
            </a:r>
            <a:r>
              <a:rPr lang="en-GB" altLang="en-US" sz="2400" b="1" dirty="0">
                <a:latin typeface="Times New Roman" pitchFamily="18" charset="0"/>
              </a:rPr>
              <a:t> equations</a:t>
            </a:r>
          </a:p>
          <a:p>
            <a:pPr>
              <a:spcBef>
                <a:spcPct val="0"/>
              </a:spcBef>
              <a:buNone/>
            </a:pPr>
            <a:endParaRPr lang="en-GB" alt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endParaRPr lang="en-GB" alt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400" b="1" dirty="0">
                <a:latin typeface="Times New Roman" pitchFamily="18" charset="0"/>
              </a:rPr>
              <a:t>in the classical limit of the nuclear TDSE</a:t>
            </a:r>
          </a:p>
          <a:p>
            <a:pPr marL="342900" indent="-342900">
              <a:spcBef>
                <a:spcPct val="0"/>
              </a:spcBef>
            </a:pPr>
            <a:endParaRPr lang="en-GB" alt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endParaRPr lang="en-GB" alt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endParaRPr lang="en-GB" alt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400" b="1" dirty="0">
                <a:latin typeface="Times New Roman" pitchFamily="18" charset="0"/>
              </a:rPr>
              <a:t>in the mixed-quantum-classical algorithm</a:t>
            </a:r>
          </a:p>
          <a:p>
            <a:pPr>
              <a:spcBef>
                <a:spcPct val="0"/>
              </a:spcBef>
              <a:buNone/>
            </a:pPr>
            <a:endParaRPr lang="en-GB" altLang="en-US" sz="24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latin typeface="Times New Roman" pitchFamily="18" charset="0"/>
              </a:rPr>
              <a:t>     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02A8A65-9E13-4077-8CBD-48F9D4D6E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88" y="15007"/>
            <a:ext cx="2913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latin typeface="Times New Roman" pitchFamily="18" charset="0"/>
              </a:rPr>
              <a:t>These forces appear: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734DF-9600-4FC5-A416-48B151667B63}"/>
              </a:ext>
            </a:extLst>
          </p:cNvPr>
          <p:cNvSpPr txBox="1"/>
          <p:nvPr/>
        </p:nvSpPr>
        <p:spPr>
          <a:xfrm>
            <a:off x="718701" y="2204864"/>
            <a:ext cx="5487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3682A"/>
                </a:solidFill>
              </a:rPr>
              <a:t>F. Agostini, A. Abedi, EKU Gross, JCP 141, 214101 (2014)</a:t>
            </a:r>
          </a:p>
          <a:p>
            <a:r>
              <a:rPr lang="en-US" b="1" dirty="0">
                <a:solidFill>
                  <a:srgbClr val="53682A"/>
                </a:solidFill>
              </a:rPr>
              <a:t>A. Abedi, F. Agostini, EKU Gross, EPL 106, 33001 (2014)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1B33246-ECE2-4681-9D92-4A3F7732C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505052"/>
            <a:ext cx="89644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Note</a:t>
            </a:r>
            <a:r>
              <a:rPr lang="en-GB" altLang="en-US" sz="24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400" b="1" dirty="0">
                <a:solidFill>
                  <a:srgbClr val="C00000"/>
                </a:solidFill>
                <a:latin typeface="Times New Roman" pitchFamily="18" charset="0"/>
              </a:rPr>
              <a:t>These forces are the “right” classical forces.  There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rgbClr val="C00000"/>
                </a:solidFill>
                <a:latin typeface="Times New Roman" pitchFamily="18" charset="0"/>
              </a:rPr>
              <a:t>     are no other choices!</a:t>
            </a:r>
          </a:p>
          <a:p>
            <a:pPr>
              <a:spcBef>
                <a:spcPct val="0"/>
              </a:spcBef>
              <a:buNone/>
            </a:pPr>
            <a:endParaRPr lang="en-GB" altLang="en-US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400" b="1" dirty="0">
                <a:solidFill>
                  <a:srgbClr val="C00000"/>
                </a:solidFill>
                <a:latin typeface="Times New Roman" pitchFamily="18" charset="0"/>
              </a:rPr>
              <a:t> These forces appear in any two-component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C00000"/>
                </a:solidFill>
                <a:latin typeface="Times New Roman" pitchFamily="18" charset="0"/>
              </a:rPr>
              <a:t>      (not just for electrons and nuclei)</a:t>
            </a:r>
            <a:r>
              <a:rPr lang="en-GB" altLang="en-US" sz="2400" b="1" dirty="0">
                <a:solidFill>
                  <a:srgbClr val="3015F9"/>
                </a:solidFill>
                <a:latin typeface="Times New Roman" pitchFamily="18" charset="0"/>
              </a:rPr>
              <a:t>                  </a:t>
            </a:r>
            <a:endParaRPr lang="en-GB" altLang="en-US" sz="2100" b="1" dirty="0">
              <a:solidFill>
                <a:srgbClr val="3015F9"/>
              </a:solidFill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5B1B8-0752-4FB7-A867-BBCD53616BA5}"/>
              </a:ext>
            </a:extLst>
          </p:cNvPr>
          <p:cNvSpPr txBox="1"/>
          <p:nvPr/>
        </p:nvSpPr>
        <p:spPr>
          <a:xfrm>
            <a:off x="694060" y="3718773"/>
            <a:ext cx="6758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en-US" sz="1800" b="1" dirty="0">
                <a:solidFill>
                  <a:srgbClr val="53682A"/>
                </a:solidFill>
              </a:rPr>
              <a:t>S.K. Min, F. Agostini, E.K.U. Gross, Phys. Rev. Lett. </a:t>
            </a:r>
            <a:r>
              <a:rPr lang="de-DE" altLang="en-US" sz="1800" b="1" u="sng" dirty="0">
                <a:solidFill>
                  <a:srgbClr val="53682A"/>
                </a:solidFill>
              </a:rPr>
              <a:t>115</a:t>
            </a:r>
            <a:r>
              <a:rPr lang="de-DE" altLang="en-US" sz="1800" b="1" dirty="0">
                <a:solidFill>
                  <a:srgbClr val="53682A"/>
                </a:solidFill>
              </a:rPr>
              <a:t>, 073001 (2015)</a:t>
            </a:r>
          </a:p>
          <a:p>
            <a:pPr>
              <a:spcBef>
                <a:spcPct val="0"/>
              </a:spcBef>
              <a:buNone/>
            </a:pPr>
            <a:r>
              <a:rPr lang="de-DE" sz="1800" b="1" dirty="0">
                <a:solidFill>
                  <a:srgbClr val="53682A"/>
                </a:solidFill>
              </a:rPr>
              <a:t>F. Agostini, S.K. Min, I. </a:t>
            </a:r>
            <a:r>
              <a:rPr lang="de-DE" sz="1800" b="1" dirty="0" err="1">
                <a:solidFill>
                  <a:srgbClr val="53682A"/>
                </a:solidFill>
              </a:rPr>
              <a:t>Tavernelli</a:t>
            </a:r>
            <a:r>
              <a:rPr lang="de-DE" sz="1800" b="1" dirty="0">
                <a:solidFill>
                  <a:srgbClr val="53682A"/>
                </a:solidFill>
              </a:rPr>
              <a:t>, E.K.U. Gross, JPCL 8,  3048 (2017)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8509A-A9B9-25EA-F325-C0F0C36335ED}"/>
              </a:ext>
            </a:extLst>
          </p:cNvPr>
          <p:cNvSpPr txBox="1"/>
          <p:nvPr/>
        </p:nvSpPr>
        <p:spPr>
          <a:xfrm>
            <a:off x="683568" y="1124744"/>
            <a:ext cx="537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53682A"/>
                </a:solidFill>
              </a:rPr>
              <a:t>Chen Li, R. </a:t>
            </a:r>
            <a:r>
              <a:rPr lang="en-US" b="1" dirty="0" err="1">
                <a:solidFill>
                  <a:srgbClr val="53682A"/>
                </a:solidFill>
              </a:rPr>
              <a:t>Requist</a:t>
            </a:r>
            <a:r>
              <a:rPr lang="en-US" b="1" dirty="0">
                <a:solidFill>
                  <a:srgbClr val="53682A"/>
                </a:solidFill>
              </a:rPr>
              <a:t>, EKU Gross, PRL 128, 113001 (2022)</a:t>
            </a:r>
            <a:endParaRPr lang="en-US" sz="1800" b="0" i="0" u="none" strike="noStrike" baseline="0" dirty="0">
              <a:solidFill>
                <a:srgbClr val="53682A"/>
              </a:solidFill>
              <a:latin typeface="Times New Roman" panose="02020603050405020304" pitchFamily="18" charset="0"/>
            </a:endParaRPr>
          </a:p>
          <a:p>
            <a:endParaRPr lang="en-US" b="1" dirty="0">
              <a:solidFill>
                <a:srgbClr val="5368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00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F7E7AD01-76C1-44C2-8532-618E66B5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45" y="218257"/>
            <a:ext cx="90533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endParaRPr lang="en-GB" altLang="en-US" sz="24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400" b="1" dirty="0">
                <a:latin typeface="Times New Roman" pitchFamily="18" charset="0"/>
              </a:rPr>
              <a:t>For a neutral atom moving in a constant external magnetic field,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latin typeface="Times New Roman" pitchFamily="18" charset="0"/>
              </a:rPr>
              <a:t>     </a:t>
            </a:r>
            <a:r>
              <a:rPr lang="en-GB" altLang="en-US" sz="2400" b="1" dirty="0">
                <a:solidFill>
                  <a:srgbClr val="C00000"/>
                </a:solidFill>
                <a:latin typeface="Times New Roman" pitchFamily="18" charset="0"/>
              </a:rPr>
              <a:t>the magnetic field associated with the Berry connection cancels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rgbClr val="C00000"/>
                </a:solidFill>
                <a:latin typeface="Times New Roman" pitchFamily="18" charset="0"/>
              </a:rPr>
              <a:t>     the external magnetic field exactly (making the atom move on a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rgbClr val="C00000"/>
                </a:solidFill>
                <a:latin typeface="Times New Roman" pitchFamily="18" charset="0"/>
              </a:rPr>
              <a:t>     straight line</a:t>
            </a:r>
            <a:r>
              <a:rPr lang="en-GB" altLang="en-US" sz="2400" b="1" dirty="0">
                <a:latin typeface="Times New Roman" pitchFamily="18" charset="0"/>
              </a:rPr>
              <a:t>).  </a:t>
            </a:r>
          </a:p>
          <a:p>
            <a:pPr>
              <a:spcBef>
                <a:spcPct val="0"/>
              </a:spcBef>
              <a:buNone/>
            </a:pPr>
            <a:endParaRPr lang="en-GB" alt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400" b="1" dirty="0">
                <a:latin typeface="Times New Roman" pitchFamily="18" charset="0"/>
              </a:rPr>
              <a:t>The internuclear Lorentz force, </a:t>
            </a:r>
            <a:r>
              <a:rPr lang="en-GB" altLang="en-US" sz="2400" b="1" dirty="0">
                <a:solidFill>
                  <a:srgbClr val="3015F9"/>
                </a:solidFill>
                <a:latin typeface="Times New Roman" pitchFamily="18" charset="0"/>
              </a:rPr>
              <a:t>D</a:t>
            </a:r>
            <a:r>
              <a:rPr lang="en-GB" altLang="en-US" sz="2400" b="1" dirty="0">
                <a:latin typeface="Times New Roman" pitchFamily="18" charset="0"/>
              </a:rPr>
              <a:t>, plays an important role in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latin typeface="Times New Roman" pitchFamily="18" charset="0"/>
              </a:rPr>
              <a:t>     the energy transfer from electrons to nuclei in the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latin typeface="Times New Roman" pitchFamily="18" charset="0"/>
              </a:rPr>
              <a:t>     “atomic water wheel”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02A8A65-9E13-4077-8CBD-48F9D4D6E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5353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latin typeface="Times New Roman" pitchFamily="18" charset="0"/>
              </a:rPr>
              <a:t>Are the Lorentz-like forces important?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64A3D3-C0F9-FEE0-FF21-BE73B44235BE}"/>
              </a:ext>
            </a:extLst>
          </p:cNvPr>
          <p:cNvSpPr/>
          <p:nvPr/>
        </p:nvSpPr>
        <p:spPr>
          <a:xfrm>
            <a:off x="5432536" y="3602633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85D492BC-0228-1D65-CA5D-056459D4A329}"/>
              </a:ext>
            </a:extLst>
          </p:cNvPr>
          <p:cNvGrpSpPr>
            <a:grpSpLocks/>
          </p:cNvGrpSpPr>
          <p:nvPr/>
        </p:nvGrpSpPr>
        <p:grpSpPr bwMode="auto">
          <a:xfrm>
            <a:off x="1179400" y="4004047"/>
            <a:ext cx="6629400" cy="1974850"/>
            <a:chOff x="720" y="1084"/>
            <a:chExt cx="4176" cy="1244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BE8D1A95-3C1C-3AFF-1F02-6C2E16A56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180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CC"/>
                  </a:solidFill>
                  <a:cs typeface="Times New Roman" panose="02020603050405020304" pitchFamily="18" charset="0"/>
                </a:rPr>
                <a:t>left lead L</a:t>
              </a:r>
              <a:endParaRPr lang="de-DE" altLang="en-US" sz="2000">
                <a:solidFill>
                  <a:srgbClr val="0000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1670AC87-1D5D-DED5-030C-BECEFAEB0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084"/>
              <a:ext cx="56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CC"/>
                  </a:solidFill>
                  <a:cs typeface="Times New Roman" panose="02020603050405020304" pitchFamily="18" charset="0"/>
                </a:rPr>
                <a:t>c</a:t>
              </a:r>
              <a:r>
                <a:rPr lang="de-DE" altLang="en-US" sz="2000">
                  <a:solidFill>
                    <a:srgbClr val="0000CC"/>
                  </a:solidFill>
                  <a:cs typeface="Times New Roman" panose="02020603050405020304" pitchFamily="18" charset="0"/>
                </a:rPr>
                <a:t>entral region C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756D6D87-0267-BC47-26BA-FC9F87801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" y="1180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r</a:t>
              </a:r>
              <a:r>
                <a:rPr lang="de-DE" altLang="en-US" sz="20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ight</a:t>
              </a:r>
              <a:r>
                <a:rPr lang="de-DE" altLang="en-US" sz="20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de-DE" altLang="en-US" sz="20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lead</a:t>
              </a:r>
              <a:r>
                <a:rPr lang="de-DE" altLang="en-US" sz="20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R</a:t>
              </a:r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E3C15251-C612-0610-D051-8665765310F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0" y="1392"/>
              <a:ext cx="4176" cy="936"/>
              <a:chOff x="288" y="980"/>
              <a:chExt cx="2783" cy="624"/>
            </a:xfrm>
          </p:grpSpPr>
          <p:sp>
            <p:nvSpPr>
              <p:cNvPr id="10" name="AutoShape 11">
                <a:extLst>
                  <a:ext uri="{FF2B5EF4-FFF2-40B4-BE49-F238E27FC236}">
                    <a16:creationId xmlns:a16="http://schemas.microsoft.com/office/drawing/2014/main" id="{7E3F0C24-6F8F-BB5D-03F1-5CA2FF5E34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5385818">
                <a:off x="383" y="956"/>
                <a:ext cx="508" cy="698"/>
              </a:xfrm>
              <a:prstGeom prst="flowChartDocument">
                <a:avLst/>
              </a:prstGeom>
              <a:solidFill>
                <a:srgbClr val="0000CC"/>
              </a:solidFill>
              <a:ln w="635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3" name="AutoShape 12">
                <a:extLst>
                  <a:ext uri="{FF2B5EF4-FFF2-40B4-BE49-F238E27FC236}">
                    <a16:creationId xmlns:a16="http://schemas.microsoft.com/office/drawing/2014/main" id="{ABC40816-590D-2961-E3C7-C5921CDB1A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5385818" flipH="1" flipV="1">
                <a:off x="2495" y="984"/>
                <a:ext cx="509" cy="642"/>
              </a:xfrm>
              <a:prstGeom prst="flowChartDocument">
                <a:avLst/>
              </a:prstGeom>
              <a:solidFill>
                <a:srgbClr val="0000CC"/>
              </a:solidFill>
              <a:ln w="635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CED44FD-78D2-150F-D8CA-354F678674B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83" y="980"/>
                <a:ext cx="1450" cy="624"/>
                <a:chOff x="1929" y="1248"/>
                <a:chExt cx="1749" cy="1059"/>
              </a:xfrm>
            </p:grpSpPr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85719B7F-7308-5E2A-A32A-DB22CDDFFB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29" y="1254"/>
                  <a:ext cx="1" cy="1053"/>
                </a:xfrm>
                <a:custGeom>
                  <a:avLst/>
                  <a:gdLst>
                    <a:gd name="T0" fmla="*/ 0 w 4"/>
                    <a:gd name="T1" fmla="*/ 0 h 3616"/>
                    <a:gd name="T2" fmla="*/ 0 w 4"/>
                    <a:gd name="T3" fmla="*/ 0 h 3616"/>
                    <a:gd name="T4" fmla="*/ 0 w 4"/>
                    <a:gd name="T5" fmla="*/ 0 h 361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616"/>
                    <a:gd name="T11" fmla="*/ 4 w 4"/>
                    <a:gd name="T12" fmla="*/ 3616 h 36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616">
                      <a:moveTo>
                        <a:pt x="4" y="3616"/>
                      </a:moveTo>
                      <a:lnTo>
                        <a:pt x="0" y="8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39966"/>
                </a:solidFill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5">
                  <a:extLst>
                    <a:ext uri="{FF2B5EF4-FFF2-40B4-BE49-F238E27FC236}">
                      <a16:creationId xmlns:a16="http://schemas.microsoft.com/office/drawing/2014/main" id="{AF9DEAAD-E52C-9708-9ECA-DBE0FB3867E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71" y="1248"/>
                  <a:ext cx="7" cy="1056"/>
                </a:xfrm>
                <a:custGeom>
                  <a:avLst/>
                  <a:gdLst>
                    <a:gd name="T0" fmla="*/ 0 w 23"/>
                    <a:gd name="T1" fmla="*/ 0 h 3624"/>
                    <a:gd name="T2" fmla="*/ 0 w 23"/>
                    <a:gd name="T3" fmla="*/ 0 h 3624"/>
                    <a:gd name="T4" fmla="*/ 0 60000 65536"/>
                    <a:gd name="T5" fmla="*/ 0 60000 65536"/>
                    <a:gd name="T6" fmla="*/ 0 w 23"/>
                    <a:gd name="T7" fmla="*/ 0 h 3624"/>
                    <a:gd name="T8" fmla="*/ 23 w 23"/>
                    <a:gd name="T9" fmla="*/ 3624 h 362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3624">
                      <a:moveTo>
                        <a:pt x="23" y="3624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339966"/>
                </a:solidFill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2B6B5262-5A4B-347A-E53E-290A4D7B509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13" y="1082"/>
                <a:ext cx="1395" cy="450"/>
                <a:chOff x="1013" y="1082"/>
                <a:chExt cx="1395" cy="450"/>
              </a:xfrm>
            </p:grpSpPr>
            <p:sp>
              <p:nvSpPr>
                <p:cNvPr id="16" name="Line 17">
                  <a:extLst>
                    <a:ext uri="{FF2B5EF4-FFF2-40B4-BE49-F238E27FC236}">
                      <a16:creationId xmlns:a16="http://schemas.microsoft.com/office/drawing/2014/main" id="{4D6BD943-321F-EE03-2819-6AA68DC2E2C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73" y="1303"/>
                  <a:ext cx="213" cy="1"/>
                </a:xfrm>
                <a:prstGeom prst="line">
                  <a:avLst/>
                </a:prstGeom>
                <a:noFill/>
                <a:ln w="3238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18">
                  <a:extLst>
                    <a:ext uri="{FF2B5EF4-FFF2-40B4-BE49-F238E27FC236}">
                      <a16:creationId xmlns:a16="http://schemas.microsoft.com/office/drawing/2014/main" id="{EACF5757-F59E-C97D-18F5-7167605C5B8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86" y="1100"/>
                  <a:ext cx="118" cy="203"/>
                </a:xfrm>
                <a:prstGeom prst="line">
                  <a:avLst/>
                </a:prstGeom>
                <a:noFill/>
                <a:ln w="3238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9">
                  <a:extLst>
                    <a:ext uri="{FF2B5EF4-FFF2-40B4-BE49-F238E27FC236}">
                      <a16:creationId xmlns:a16="http://schemas.microsoft.com/office/drawing/2014/main" id="{A003B54C-BF48-22E2-FEB4-4EB321A2EAE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04" y="1100"/>
                  <a:ext cx="241" cy="0"/>
                </a:xfrm>
                <a:prstGeom prst="line">
                  <a:avLst/>
                </a:prstGeom>
                <a:noFill/>
                <a:ln w="3238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20">
                  <a:extLst>
                    <a:ext uri="{FF2B5EF4-FFF2-40B4-BE49-F238E27FC236}">
                      <a16:creationId xmlns:a16="http://schemas.microsoft.com/office/drawing/2014/main" id="{4C4C9098-FC61-035C-6D6C-1807D940860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45" y="1100"/>
                  <a:ext cx="118" cy="203"/>
                </a:xfrm>
                <a:prstGeom prst="line">
                  <a:avLst/>
                </a:prstGeom>
                <a:noFill/>
                <a:ln w="3238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1">
                  <a:extLst>
                    <a:ext uri="{FF2B5EF4-FFF2-40B4-BE49-F238E27FC236}">
                      <a16:creationId xmlns:a16="http://schemas.microsoft.com/office/drawing/2014/main" id="{A461C515-CCF9-27D8-1DCC-BD028E822F4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45" y="1303"/>
                  <a:ext cx="118" cy="202"/>
                </a:xfrm>
                <a:prstGeom prst="line">
                  <a:avLst/>
                </a:prstGeom>
                <a:noFill/>
                <a:ln w="3238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2">
                  <a:extLst>
                    <a:ext uri="{FF2B5EF4-FFF2-40B4-BE49-F238E27FC236}">
                      <a16:creationId xmlns:a16="http://schemas.microsoft.com/office/drawing/2014/main" id="{28E8EC41-F2A6-D0DE-AA6F-8BDBED3E5B7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604" y="1505"/>
                  <a:ext cx="241" cy="1"/>
                </a:xfrm>
                <a:prstGeom prst="line">
                  <a:avLst/>
                </a:prstGeom>
                <a:noFill/>
                <a:ln w="3238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3">
                  <a:extLst>
                    <a:ext uri="{FF2B5EF4-FFF2-40B4-BE49-F238E27FC236}">
                      <a16:creationId xmlns:a16="http://schemas.microsoft.com/office/drawing/2014/main" id="{5DC1BF1D-F9C3-1DDC-3C77-A94AA91C7E4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486" y="1303"/>
                  <a:ext cx="118" cy="202"/>
                </a:xfrm>
                <a:prstGeom prst="line">
                  <a:avLst/>
                </a:prstGeom>
                <a:noFill/>
                <a:ln w="3238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4">
                  <a:extLst>
                    <a:ext uri="{FF2B5EF4-FFF2-40B4-BE49-F238E27FC236}">
                      <a16:creationId xmlns:a16="http://schemas.microsoft.com/office/drawing/2014/main" id="{4117031C-BB08-A2AB-1D9B-70BD8DC3898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963" y="1303"/>
                  <a:ext cx="199" cy="1"/>
                </a:xfrm>
                <a:prstGeom prst="line">
                  <a:avLst/>
                </a:prstGeom>
                <a:noFill/>
                <a:ln w="3238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Oval 25">
                  <a:extLst>
                    <a:ext uri="{FF2B5EF4-FFF2-40B4-BE49-F238E27FC236}">
                      <a16:creationId xmlns:a16="http://schemas.microsoft.com/office/drawing/2014/main" id="{AD3833EB-9166-3665-F476-968A7C454D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207" y="1275"/>
                  <a:ext cx="79" cy="75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25" name="Oval 26">
                  <a:extLst>
                    <a:ext uri="{FF2B5EF4-FFF2-40B4-BE49-F238E27FC236}">
                      <a16:creationId xmlns:a16="http://schemas.microsoft.com/office/drawing/2014/main" id="{4625DC05-A82E-F9AF-AF48-8F066A4756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31" y="1275"/>
                  <a:ext cx="79" cy="77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26" name="Oval 27">
                  <a:extLst>
                    <a:ext uri="{FF2B5EF4-FFF2-40B4-BE49-F238E27FC236}">
                      <a16:creationId xmlns:a16="http://schemas.microsoft.com/office/drawing/2014/main" id="{56BDE7EA-5471-CF41-0C3E-098CF23343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13" y="1363"/>
                  <a:ext cx="79" cy="75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27" name="Oval 28">
                  <a:extLst>
                    <a:ext uri="{FF2B5EF4-FFF2-40B4-BE49-F238E27FC236}">
                      <a16:creationId xmlns:a16="http://schemas.microsoft.com/office/drawing/2014/main" id="{AD3A9C96-A622-8B1E-78B7-B45593C2F7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13" y="1275"/>
                  <a:ext cx="79" cy="75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28" name="Oval 29">
                  <a:extLst>
                    <a:ext uri="{FF2B5EF4-FFF2-40B4-BE49-F238E27FC236}">
                      <a16:creationId xmlns:a16="http://schemas.microsoft.com/office/drawing/2014/main" id="{0D30703F-D413-325C-A857-4872A7BCFE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13" y="1183"/>
                  <a:ext cx="79" cy="75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29" name="Oval 30">
                  <a:extLst>
                    <a:ext uri="{FF2B5EF4-FFF2-40B4-BE49-F238E27FC236}">
                      <a16:creationId xmlns:a16="http://schemas.microsoft.com/office/drawing/2014/main" id="{685B6916-03D1-0611-3A25-9C2AAD6EDEE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30" y="1183"/>
                  <a:ext cx="79" cy="77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0" name="Oval 31">
                  <a:extLst>
                    <a:ext uri="{FF2B5EF4-FFF2-40B4-BE49-F238E27FC236}">
                      <a16:creationId xmlns:a16="http://schemas.microsoft.com/office/drawing/2014/main" id="{F4AEB865-EA6D-287B-279B-7FF004D99A1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30" y="1275"/>
                  <a:ext cx="79" cy="78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1" name="Oval 32">
                  <a:extLst>
                    <a:ext uri="{FF2B5EF4-FFF2-40B4-BE49-F238E27FC236}">
                      <a16:creationId xmlns:a16="http://schemas.microsoft.com/office/drawing/2014/main" id="{DBAE5DE0-3105-C560-819B-E87AD95462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30" y="1363"/>
                  <a:ext cx="79" cy="77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2" name="Oval 33">
                  <a:extLst>
                    <a:ext uri="{FF2B5EF4-FFF2-40B4-BE49-F238E27FC236}">
                      <a16:creationId xmlns:a16="http://schemas.microsoft.com/office/drawing/2014/main" id="{0755713F-DA19-2A7F-3E9B-B6BEE99F3E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13" y="1187"/>
                  <a:ext cx="80" cy="76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3" name="Oval 34">
                  <a:extLst>
                    <a:ext uri="{FF2B5EF4-FFF2-40B4-BE49-F238E27FC236}">
                      <a16:creationId xmlns:a16="http://schemas.microsoft.com/office/drawing/2014/main" id="{ACA312C9-81B0-2BD5-95E3-D9BFA5BD826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13" y="1280"/>
                  <a:ext cx="80" cy="75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4" name="Oval 35">
                  <a:extLst>
                    <a:ext uri="{FF2B5EF4-FFF2-40B4-BE49-F238E27FC236}">
                      <a16:creationId xmlns:a16="http://schemas.microsoft.com/office/drawing/2014/main" id="{3493F253-8AD8-3EF2-9EDE-525710EE3B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13" y="1367"/>
                  <a:ext cx="80" cy="76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5" name="Oval 36">
                  <a:extLst>
                    <a:ext uri="{FF2B5EF4-FFF2-40B4-BE49-F238E27FC236}">
                      <a16:creationId xmlns:a16="http://schemas.microsoft.com/office/drawing/2014/main" id="{6E27C48A-AD53-22BE-8BB4-01FBF60704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330" y="1183"/>
                  <a:ext cx="78" cy="77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6" name="Oval 37">
                  <a:extLst>
                    <a:ext uri="{FF2B5EF4-FFF2-40B4-BE49-F238E27FC236}">
                      <a16:creationId xmlns:a16="http://schemas.microsoft.com/office/drawing/2014/main" id="{DD39FC7B-9867-8A1B-E465-B1AF2EE4D6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330" y="1275"/>
                  <a:ext cx="78" cy="78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7" name="Oval 38">
                  <a:extLst>
                    <a:ext uri="{FF2B5EF4-FFF2-40B4-BE49-F238E27FC236}">
                      <a16:creationId xmlns:a16="http://schemas.microsoft.com/office/drawing/2014/main" id="{65B347A0-1231-C327-4927-A541A84D72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330" y="1363"/>
                  <a:ext cx="78" cy="77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8" name="Oval 39">
                  <a:extLst>
                    <a:ext uri="{FF2B5EF4-FFF2-40B4-BE49-F238E27FC236}">
                      <a16:creationId xmlns:a16="http://schemas.microsoft.com/office/drawing/2014/main" id="{DEE82FA8-BBF4-9EDB-5591-E8E91FF872B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330" y="1455"/>
                  <a:ext cx="78" cy="77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39" name="Oval 40">
                  <a:extLst>
                    <a:ext uri="{FF2B5EF4-FFF2-40B4-BE49-F238E27FC236}">
                      <a16:creationId xmlns:a16="http://schemas.microsoft.com/office/drawing/2014/main" id="{CADB33D8-4589-8EDB-D5EE-D1BB7B1EAC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13" y="1096"/>
                  <a:ext cx="80" cy="75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40" name="Oval 41">
                  <a:extLst>
                    <a:ext uri="{FF2B5EF4-FFF2-40B4-BE49-F238E27FC236}">
                      <a16:creationId xmlns:a16="http://schemas.microsoft.com/office/drawing/2014/main" id="{2239E945-2894-51B5-DD43-60D4BF1E60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13" y="1455"/>
                  <a:ext cx="80" cy="75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41" name="Oval 42">
                  <a:extLst>
                    <a:ext uri="{FF2B5EF4-FFF2-40B4-BE49-F238E27FC236}">
                      <a16:creationId xmlns:a16="http://schemas.microsoft.com/office/drawing/2014/main" id="{C795E23B-31F5-8A12-DA94-810A05D118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325" y="1082"/>
                  <a:ext cx="79" cy="77"/>
                </a:xfrm>
                <a:prstGeom prst="ellipse">
                  <a:avLst/>
                </a:prstGeom>
                <a:solidFill>
                  <a:srgbClr val="0000CC"/>
                </a:solidFill>
                <a:ln w="63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</p:grpSp>
        </p:grpSp>
      </p:grpSp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A9B1CF6E-8755-9E6C-2267-8352C80EAEA0}"/>
              </a:ext>
            </a:extLst>
          </p:cNvPr>
          <p:cNvSpPr/>
          <p:nvPr/>
        </p:nvSpPr>
        <p:spPr>
          <a:xfrm rot="10130451" flipH="1">
            <a:off x="4041950" y="5299921"/>
            <a:ext cx="1258321" cy="63522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2CA0C9AA-C639-D0BF-DB5F-BC132038B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559" y="5735578"/>
            <a:ext cx="61332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GB" altLang="en-US" sz="2000" b="1" u="sng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b="1" dirty="0">
                <a:latin typeface="Times New Roman" pitchFamily="18" charset="0"/>
              </a:rPr>
              <a:t>     -- atomic waterwheels (Dundas, </a:t>
            </a:r>
            <a:r>
              <a:rPr lang="en-GB" altLang="en-US" sz="2000" b="1" dirty="0" err="1">
                <a:latin typeface="Times New Roman" pitchFamily="18" charset="0"/>
              </a:rPr>
              <a:t>McEniry</a:t>
            </a:r>
            <a:r>
              <a:rPr lang="en-GB" altLang="en-US" sz="2000" b="1" dirty="0">
                <a:latin typeface="Times New Roman" pitchFamily="18" charset="0"/>
              </a:rPr>
              <a:t>, Todorov,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b="1" dirty="0">
                <a:latin typeface="Times New Roman" pitchFamily="18" charset="0"/>
              </a:rPr>
              <a:t>         Nature nanotechnology 4, 99 (2009))</a:t>
            </a:r>
          </a:p>
        </p:txBody>
      </p:sp>
    </p:spTree>
    <p:extLst>
      <p:ext uri="{BB962C8B-B14F-4D97-AF65-F5344CB8AC3E}">
        <p14:creationId xmlns:p14="http://schemas.microsoft.com/office/powerpoint/2010/main" val="30181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9564" y="370362"/>
            <a:ext cx="8854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 dirty="0">
                <a:solidFill>
                  <a:srgbClr val="000066"/>
                </a:solidFill>
                <a:cs typeface="Times" charset="0"/>
              </a:rPr>
              <a:t>Standard approach to deal with the full e-n problem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50850" y="3343223"/>
            <a:ext cx="5205413" cy="477838"/>
            <a:chOff x="385" y="1933"/>
            <a:chExt cx="3279" cy="301"/>
          </a:xfrm>
        </p:grpSpPr>
        <p:graphicFrame>
          <p:nvGraphicFramePr>
            <p:cNvPr id="4110" name="Object 4"/>
            <p:cNvGraphicFramePr>
              <a:graphicFrameLocks noChangeAspect="1"/>
            </p:cNvGraphicFramePr>
            <p:nvPr/>
          </p:nvGraphicFramePr>
          <p:xfrm>
            <a:off x="3379" y="1933"/>
            <a:ext cx="285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90578" imgH="219186" progId="Equation.3">
                    <p:embed/>
                  </p:oleObj>
                </mc:Choice>
                <mc:Fallback>
                  <p:oleObj name="Equation" r:id="rId3" imgW="190578" imgH="219186" progId="Equation.3">
                    <p:embed/>
                    <p:pic>
                      <p:nvPicPr>
                        <p:cNvPr id="411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1933"/>
                          <a:ext cx="285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1" name="Text Box 5"/>
            <p:cNvSpPr txBox="1">
              <a:spLocks noChangeArrowheads="1"/>
            </p:cNvSpPr>
            <p:nvPr/>
          </p:nvSpPr>
          <p:spPr bwMode="auto">
            <a:xfrm>
              <a:off x="385" y="1946"/>
              <a:ext cx="294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66"/>
                  </a:solidFill>
                  <a:cs typeface="Times" charset="0"/>
                </a:rPr>
                <a:t>for each fixed nuclear configuration</a:t>
              </a:r>
              <a:endParaRPr lang="en-GB" altLang="en-US" sz="2400" b="1" dirty="0">
                <a:solidFill>
                  <a:srgbClr val="000066"/>
                </a:solidFill>
                <a:cs typeface="Times" charset="0"/>
              </a:endParaRPr>
            </a:p>
          </p:txBody>
        </p:sp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309564" y="2276872"/>
            <a:ext cx="8670925" cy="700088"/>
            <a:chOff x="195" y="1352"/>
            <a:chExt cx="5462" cy="441"/>
          </a:xfrm>
        </p:grpSpPr>
        <p:graphicFrame>
          <p:nvGraphicFramePr>
            <p:cNvPr id="4108" name="Object 7"/>
            <p:cNvGraphicFramePr>
              <a:graphicFrameLocks noChangeAspect="1"/>
            </p:cNvGraphicFramePr>
            <p:nvPr/>
          </p:nvGraphicFramePr>
          <p:xfrm>
            <a:off x="195" y="1352"/>
            <a:ext cx="5462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835080" imgH="304560" progId="Equation.DSMT4">
                    <p:embed/>
                  </p:oleObj>
                </mc:Choice>
                <mc:Fallback>
                  <p:oleObj name="Equation" r:id="rId5" imgW="3835080" imgH="304560" progId="Equation.DSMT4">
                    <p:embed/>
                    <p:pic>
                      <p:nvPicPr>
                        <p:cNvPr id="410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" y="1352"/>
                          <a:ext cx="5462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Object 8"/>
            <p:cNvGraphicFramePr>
              <a:graphicFrameLocks noChangeAspect="1"/>
            </p:cNvGraphicFramePr>
            <p:nvPr/>
          </p:nvGraphicFramePr>
          <p:xfrm>
            <a:off x="4258" y="1375"/>
            <a:ext cx="709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33160" imgH="279360" progId="Equation.DSMT4">
                    <p:embed/>
                  </p:oleObj>
                </mc:Choice>
                <mc:Fallback>
                  <p:oleObj name="Equation" r:id="rId7" imgW="533160" imgH="279360" progId="Equation.DSMT4">
                    <p:embed/>
                    <p:pic>
                      <p:nvPicPr>
                        <p:cNvPr id="410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8" y="1375"/>
                          <a:ext cx="709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51520" y="1487902"/>
            <a:ext cx="88302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66"/>
                </a:solidFill>
                <a:cs typeface="Times" charset="0"/>
              </a:rPr>
              <a:t>1</a:t>
            </a:r>
            <a:r>
              <a:rPr lang="en-US" altLang="en-US" sz="2400" b="1" u="sng" baseline="30000" dirty="0">
                <a:solidFill>
                  <a:srgbClr val="000066"/>
                </a:solidFill>
                <a:cs typeface="Times" charset="0"/>
              </a:rPr>
              <a:t>st</a:t>
            </a:r>
            <a:r>
              <a:rPr lang="en-US" altLang="en-US" sz="2400" b="1" u="sng" dirty="0">
                <a:solidFill>
                  <a:srgbClr val="000066"/>
                </a:solidFill>
                <a:cs typeface="Times" charset="0"/>
              </a:rPr>
              <a:t> step: Solve the electronic-structure problem with clamped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0066"/>
              </a:solidFill>
              <a:cs typeface="Times" charset="0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203160">
            <a:off x="3286529" y="5111035"/>
            <a:ext cx="2438122" cy="975301"/>
          </a:xfrm>
          <a:custGeom>
            <a:avLst/>
            <a:gdLst>
              <a:gd name="T0" fmla="*/ 0 w 3719"/>
              <a:gd name="T1" fmla="*/ 0 h 2064"/>
              <a:gd name="T2" fmla="*/ 2147483647 w 3719"/>
              <a:gd name="T3" fmla="*/ 2147483647 h 2064"/>
              <a:gd name="T4" fmla="*/ 2147483647 w 3719"/>
              <a:gd name="T5" fmla="*/ 2147483647 h 2064"/>
              <a:gd name="T6" fmla="*/ 2147483647 w 3719"/>
              <a:gd name="T7" fmla="*/ 2147483647 h 2064"/>
              <a:gd name="T8" fmla="*/ 2147483647 w 3719"/>
              <a:gd name="T9" fmla="*/ 2147483647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9"/>
              <a:gd name="T16" fmla="*/ 0 h 2064"/>
              <a:gd name="T17" fmla="*/ 3719 w 3719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9" h="2064">
                <a:moveTo>
                  <a:pt x="0" y="0"/>
                </a:moveTo>
                <a:cubicBezTo>
                  <a:pt x="162" y="919"/>
                  <a:pt x="325" y="1838"/>
                  <a:pt x="544" y="1951"/>
                </a:cubicBezTo>
                <a:cubicBezTo>
                  <a:pt x="763" y="2064"/>
                  <a:pt x="998" y="756"/>
                  <a:pt x="1315" y="680"/>
                </a:cubicBezTo>
                <a:cubicBezTo>
                  <a:pt x="1632" y="604"/>
                  <a:pt x="2048" y="1459"/>
                  <a:pt x="2449" y="1497"/>
                </a:cubicBezTo>
                <a:cubicBezTo>
                  <a:pt x="2850" y="1535"/>
                  <a:pt x="3507" y="1005"/>
                  <a:pt x="3719" y="90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3389465" y="4607837"/>
            <a:ext cx="2361859" cy="653557"/>
          </a:xfrm>
          <a:custGeom>
            <a:avLst/>
            <a:gdLst>
              <a:gd name="T0" fmla="*/ 0 w 1496"/>
              <a:gd name="T1" fmla="*/ 0 h 1512"/>
              <a:gd name="T2" fmla="*/ 2147483647 w 1496"/>
              <a:gd name="T3" fmla="*/ 2147483647 h 1512"/>
              <a:gd name="T4" fmla="*/ 2147483647 w 1496"/>
              <a:gd name="T5" fmla="*/ 2147483647 h 1512"/>
              <a:gd name="T6" fmla="*/ 2147483647 w 1496"/>
              <a:gd name="T7" fmla="*/ 2147483647 h 1512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1512"/>
              <a:gd name="T14" fmla="*/ 1496 w 1496"/>
              <a:gd name="T15" fmla="*/ 1512 h 1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1512">
                <a:moveTo>
                  <a:pt x="0" y="0"/>
                </a:moveTo>
                <a:cubicBezTo>
                  <a:pt x="105" y="650"/>
                  <a:pt x="211" y="1300"/>
                  <a:pt x="362" y="1406"/>
                </a:cubicBezTo>
                <a:cubicBezTo>
                  <a:pt x="513" y="1512"/>
                  <a:pt x="718" y="847"/>
                  <a:pt x="907" y="635"/>
                </a:cubicBezTo>
                <a:cubicBezTo>
                  <a:pt x="1096" y="423"/>
                  <a:pt x="1296" y="279"/>
                  <a:pt x="1496" y="136"/>
                </a:cubicBezTo>
              </a:path>
            </a:pathLst>
          </a:custGeom>
          <a:noFill/>
          <a:ln w="38100" cmpd="sng">
            <a:solidFill>
              <a:srgbClr val="4C46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04666" y="4570357"/>
            <a:ext cx="2491470" cy="1485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99197" y="5431863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4070" y="475301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J=1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9142"/>
              </p:ext>
            </p:extLst>
          </p:nvPr>
        </p:nvGraphicFramePr>
        <p:xfrm>
          <a:off x="2331606" y="4357286"/>
          <a:ext cx="92824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279360" progId="Equation.DSMT4">
                  <p:embed/>
                </p:oleObj>
              </mc:Choice>
              <mc:Fallback>
                <p:oleObj name="Equation" r:id="rId9" imgW="533160" imgH="27936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606" y="4357286"/>
                        <a:ext cx="928248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45967"/>
              </p:ext>
            </p:extLst>
          </p:nvPr>
        </p:nvGraphicFramePr>
        <p:xfrm>
          <a:off x="4492054" y="6099567"/>
          <a:ext cx="281248" cy="42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41200" progId="Equation.DSMT4">
                  <p:embed/>
                </p:oleObj>
              </mc:Choice>
              <mc:Fallback>
                <p:oleObj name="Equation" r:id="rId11" imgW="164880" imgH="241200" progId="Equation.DSMT4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054" y="6099567"/>
                        <a:ext cx="281248" cy="425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292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591071"/>
            <a:ext cx="8590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On the exact level, the electronic and nuclear </a:t>
            </a:r>
            <a:r>
              <a:rPr lang="en-US" sz="2400" b="1" u="sng" dirty="0" err="1">
                <a:solidFill>
                  <a:srgbClr val="FF0000"/>
                </a:solidFill>
              </a:rPr>
              <a:t>EoMs</a:t>
            </a:r>
            <a:r>
              <a:rPr lang="en-US" sz="2400" b="1" u="sng" dirty="0">
                <a:solidFill>
                  <a:srgbClr val="FF0000"/>
                </a:solidFill>
              </a:rPr>
              <a:t> following from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the factorization are equivalent to the full TDSE.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858" y="1887215"/>
            <a:ext cx="2535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Crucial advantage: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2453987"/>
            <a:ext cx="7935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Nuclei and electrons satisfy separate equations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 Useful starting point to make approximations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95536" y="2852936"/>
          <a:ext cx="522850" cy="366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152280" progId="Equation.DSMT4">
                  <p:embed/>
                </p:oleObj>
              </mc:Choice>
              <mc:Fallback>
                <p:oleObj name="Equation" r:id="rId2" imgW="190440" imgH="1522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2852936"/>
                        <a:ext cx="522850" cy="366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180791-22DE-496A-B03B-18F92ED204EE}"/>
              </a:ext>
            </a:extLst>
          </p:cNvPr>
          <p:cNvSpPr txBox="1"/>
          <p:nvPr/>
        </p:nvSpPr>
        <p:spPr>
          <a:xfrm>
            <a:off x="179512" y="3573016"/>
            <a:ext cx="90572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Which approximations?</a:t>
            </a:r>
          </a:p>
          <a:p>
            <a:endParaRPr lang="en-U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Perturbation theory for non-adiabatic terms in electronic </a:t>
            </a:r>
            <a:r>
              <a:rPr lang="en-US" sz="2400" b="1" dirty="0" err="1"/>
              <a:t>EoM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Mixed quantum-classical approach (for large-amplitude nuclear</a:t>
            </a:r>
          </a:p>
          <a:p>
            <a:r>
              <a:rPr lang="en-US" sz="2400" b="1" dirty="0"/>
              <a:t>     motion)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Density-functionalization of the electronic </a:t>
            </a:r>
            <a:r>
              <a:rPr lang="en-US" sz="2400" b="1" dirty="0" err="1"/>
              <a:t>EoM</a:t>
            </a:r>
            <a:r>
              <a:rPr lang="en-US" sz="2400" b="1" dirty="0"/>
              <a:t> of the factorization</a:t>
            </a:r>
          </a:p>
        </p:txBody>
      </p:sp>
    </p:spTree>
    <p:extLst>
      <p:ext uri="{BB962C8B-B14F-4D97-AF65-F5344CB8AC3E}">
        <p14:creationId xmlns:p14="http://schemas.microsoft.com/office/powerpoint/2010/main" val="927728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1" name="Object 7"/>
          <p:cNvGraphicFramePr>
            <a:graphicFrameLocks noChangeAspect="1"/>
          </p:cNvGraphicFramePr>
          <p:nvPr/>
        </p:nvGraphicFramePr>
        <p:xfrm>
          <a:off x="251520" y="1490663"/>
          <a:ext cx="37988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330120" progId="Equation.DSMT4">
                  <p:embed/>
                </p:oleObj>
              </mc:Choice>
              <mc:Fallback>
                <p:oleObj name="Equation" r:id="rId3" imgW="1930320" imgH="330120" progId="Equation.DSMT4">
                  <p:embed/>
                  <p:pic>
                    <p:nvPicPr>
                      <p:cNvPr id="39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90663"/>
                        <a:ext cx="37988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AutoShape 8"/>
          <p:cNvSpPr>
            <a:spLocks/>
          </p:cNvSpPr>
          <p:nvPr/>
        </p:nvSpPr>
        <p:spPr bwMode="auto">
          <a:xfrm rot="16200000">
            <a:off x="1956853" y="626286"/>
            <a:ext cx="45719" cy="3168352"/>
          </a:xfrm>
          <a:prstGeom prst="leftBrace">
            <a:avLst>
              <a:gd name="adj1" fmla="val 17045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graphicFrame>
        <p:nvGraphicFramePr>
          <p:cNvPr id="39953" name="Object 9"/>
          <p:cNvGraphicFramePr>
            <a:graphicFrameLocks noChangeAspect="1"/>
          </p:cNvGraphicFramePr>
          <p:nvPr/>
        </p:nvGraphicFramePr>
        <p:xfrm>
          <a:off x="1763688" y="2268538"/>
          <a:ext cx="5159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39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68538"/>
                        <a:ext cx="5159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0"/>
          <p:cNvGraphicFramePr>
            <a:graphicFrameLocks noChangeAspect="1"/>
          </p:cNvGraphicFramePr>
          <p:nvPr/>
        </p:nvGraphicFramePr>
        <p:xfrm>
          <a:off x="282450" y="2605620"/>
          <a:ext cx="868203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16240" imgH="583920" progId="Equation.DSMT4">
                  <p:embed/>
                </p:oleObj>
              </mc:Choice>
              <mc:Fallback>
                <p:oleObj name="Equation" r:id="rId7" imgW="5016240" imgH="583920" progId="Equation.DSMT4">
                  <p:embed/>
                  <p:pic>
                    <p:nvPicPr>
                      <p:cNvPr id="399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50" y="2605620"/>
                        <a:ext cx="8682038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Rectangle 11"/>
          <p:cNvSpPr>
            <a:spLocks noChangeArrowheads="1"/>
          </p:cNvSpPr>
          <p:nvPr/>
        </p:nvSpPr>
        <p:spPr bwMode="auto">
          <a:xfrm>
            <a:off x="67121" y="1136949"/>
            <a:ext cx="8969375" cy="25083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graphicFrame>
        <p:nvGraphicFramePr>
          <p:cNvPr id="39941" name="Object 13"/>
          <p:cNvGraphicFramePr>
            <a:graphicFrameLocks noChangeAspect="1"/>
          </p:cNvGraphicFramePr>
          <p:nvPr/>
        </p:nvGraphicFramePr>
        <p:xfrm>
          <a:off x="1003276" y="4316756"/>
          <a:ext cx="6742138" cy="912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06480" imgH="482400" progId="Equation.DSMT4">
                  <p:embed/>
                </p:oleObj>
              </mc:Choice>
              <mc:Fallback>
                <p:oleObj name="Equation" r:id="rId9" imgW="3606480" imgH="482400" progId="Equation.DSMT4">
                  <p:embed/>
                  <p:pic>
                    <p:nvPicPr>
                      <p:cNvPr id="399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276" y="4316756"/>
                        <a:ext cx="6742138" cy="912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250825" y="4221138"/>
            <a:ext cx="8748713" cy="10080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sp>
        <p:nvSpPr>
          <p:cNvPr id="39943" name="Text Box 2"/>
          <p:cNvSpPr txBox="1">
            <a:spLocks noChangeArrowheads="1"/>
          </p:cNvSpPr>
          <p:nvPr/>
        </p:nvSpPr>
        <p:spPr bwMode="auto">
          <a:xfrm>
            <a:off x="3429000" y="-26988"/>
            <a:ext cx="169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/>
              <a:t>Theorem II</a:t>
            </a:r>
          </a:p>
        </p:txBody>
      </p:sp>
      <p:graphicFrame>
        <p:nvGraphicFramePr>
          <p:cNvPr id="39944" name="Object 15"/>
          <p:cNvGraphicFramePr>
            <a:graphicFrameLocks noChangeAspect="1"/>
          </p:cNvGraphicFramePr>
          <p:nvPr/>
        </p:nvGraphicFramePr>
        <p:xfrm>
          <a:off x="1143000" y="565150"/>
          <a:ext cx="2676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5998" imgH="257247" progId="Equation.DSMT4">
                  <p:embed/>
                </p:oleObj>
              </mc:Choice>
              <mc:Fallback>
                <p:oleObj name="Equation" r:id="rId11" imgW="1285998" imgH="257247" progId="Equation.DSMT4">
                  <p:embed/>
                  <p:pic>
                    <p:nvPicPr>
                      <p:cNvPr id="399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5150"/>
                        <a:ext cx="26765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Box 16"/>
          <p:cNvSpPr txBox="1">
            <a:spLocks noChangeArrowheads="1"/>
          </p:cNvSpPr>
          <p:nvPr/>
        </p:nvSpPr>
        <p:spPr bwMode="auto">
          <a:xfrm>
            <a:off x="4071938" y="544513"/>
            <a:ext cx="2797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4C46C8"/>
                </a:solidFill>
              </a:rPr>
              <a:t>satisfy the equations</a:t>
            </a:r>
            <a:endParaRPr lang="de-DE" altLang="en-US" sz="2400" dirty="0">
              <a:solidFill>
                <a:srgbClr val="4C46C8"/>
              </a:solidFill>
            </a:endParaRPr>
          </a:p>
        </p:txBody>
      </p:sp>
      <p:sp>
        <p:nvSpPr>
          <p:cNvPr id="39946" name="TextBox 14"/>
          <p:cNvSpPr txBox="1">
            <a:spLocks noChangeArrowheads="1"/>
          </p:cNvSpPr>
          <p:nvPr/>
        </p:nvSpPr>
        <p:spPr bwMode="auto">
          <a:xfrm>
            <a:off x="107504" y="5627856"/>
            <a:ext cx="907742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118111"/>
                </a:solidFill>
              </a:rPr>
              <a:t>A. Abedi, N.T. Maitra, E.K.U.G., PRL </a:t>
            </a:r>
            <a:r>
              <a:rPr lang="de-DE" altLang="en-US" sz="1900" b="1" u="sng" dirty="0">
                <a:solidFill>
                  <a:srgbClr val="118111"/>
                </a:solidFill>
              </a:rPr>
              <a:t>105</a:t>
            </a:r>
            <a:r>
              <a:rPr lang="de-DE" altLang="en-US" sz="1900" b="1" dirty="0">
                <a:solidFill>
                  <a:srgbClr val="118111"/>
                </a:solidFill>
              </a:rPr>
              <a:t>, 123002 (2010),   JCP </a:t>
            </a:r>
            <a:r>
              <a:rPr lang="de-DE" altLang="en-US" sz="1900" b="1" u="sng" dirty="0">
                <a:solidFill>
                  <a:srgbClr val="118111"/>
                </a:solidFill>
              </a:rPr>
              <a:t>137</a:t>
            </a:r>
            <a:r>
              <a:rPr lang="de-DE" altLang="en-US" sz="1900" b="1" dirty="0">
                <a:solidFill>
                  <a:srgbClr val="118111"/>
                </a:solidFill>
              </a:rPr>
              <a:t>, 22A530 (2012).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1900" b="1" u="sng" dirty="0">
                <a:solidFill>
                  <a:srgbClr val="118111"/>
                </a:solidFill>
              </a:rPr>
              <a:t>Static </a:t>
            </a:r>
            <a:r>
              <a:rPr lang="de-DE" altLang="en-US" sz="1900" b="1" u="sng" dirty="0" err="1">
                <a:solidFill>
                  <a:srgbClr val="118111"/>
                </a:solidFill>
              </a:rPr>
              <a:t>case</a:t>
            </a:r>
            <a:r>
              <a:rPr lang="de-DE" altLang="en-US" sz="1900" b="1" dirty="0">
                <a:solidFill>
                  <a:srgbClr val="118111"/>
                </a:solidFill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118111"/>
                </a:solidFill>
              </a:rPr>
              <a:t>N. </a:t>
            </a:r>
            <a:r>
              <a:rPr lang="de-DE" altLang="en-US" sz="1900" b="1" dirty="0" err="1">
                <a:solidFill>
                  <a:srgbClr val="118111"/>
                </a:solidFill>
              </a:rPr>
              <a:t>Gidopoulos</a:t>
            </a:r>
            <a:r>
              <a:rPr lang="de-DE" altLang="en-US" sz="1900" b="1" dirty="0">
                <a:solidFill>
                  <a:srgbClr val="118111"/>
                </a:solidFill>
              </a:rPr>
              <a:t>, E.K.U.G. </a:t>
            </a:r>
            <a:r>
              <a:rPr lang="de-DE" altLang="en-US" sz="1900" b="1" dirty="0" err="1">
                <a:solidFill>
                  <a:srgbClr val="118111"/>
                </a:solidFill>
              </a:rPr>
              <a:t>arXiv</a:t>
            </a:r>
            <a:r>
              <a:rPr lang="de-DE" altLang="en-US" sz="1900" b="1" dirty="0">
                <a:solidFill>
                  <a:srgbClr val="118111"/>
                </a:solidFill>
              </a:rPr>
              <a:t> 0502433,  Phil. Trans. R. </a:t>
            </a:r>
            <a:r>
              <a:rPr lang="de-DE" altLang="en-US" sz="1900" b="1" dirty="0" err="1">
                <a:solidFill>
                  <a:srgbClr val="118111"/>
                </a:solidFill>
              </a:rPr>
              <a:t>Soc</a:t>
            </a:r>
            <a:r>
              <a:rPr lang="de-DE" altLang="en-US" sz="1900" b="1" dirty="0">
                <a:solidFill>
                  <a:srgbClr val="118111"/>
                </a:solidFill>
              </a:rPr>
              <a:t>. A372, 20130059 (2014).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2D44AF-F44B-397A-93F6-CD988D75C5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984" y="1412776"/>
          <a:ext cx="3096344" cy="84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7680" imgH="482400" progId="Equation.DSMT4">
                  <p:embed/>
                </p:oleObj>
              </mc:Choice>
              <mc:Fallback>
                <p:oleObj name="Equation" r:id="rId13" imgW="177768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32D44AF-F44B-397A-93F6-CD988D75C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27984" y="1412776"/>
                        <a:ext cx="3096344" cy="84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346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41042"/>
              </p:ext>
            </p:extLst>
          </p:nvPr>
        </p:nvGraphicFramePr>
        <p:xfrm>
          <a:off x="251520" y="1490663"/>
          <a:ext cx="37988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330120" progId="Equation.DSMT4">
                  <p:embed/>
                </p:oleObj>
              </mc:Choice>
              <mc:Fallback>
                <p:oleObj name="Equation" r:id="rId3" imgW="1930320" imgH="330120" progId="Equation.DSMT4">
                  <p:embed/>
                  <p:pic>
                    <p:nvPicPr>
                      <p:cNvPr id="39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90663"/>
                        <a:ext cx="37988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AutoShape 8"/>
          <p:cNvSpPr>
            <a:spLocks/>
          </p:cNvSpPr>
          <p:nvPr/>
        </p:nvSpPr>
        <p:spPr bwMode="auto">
          <a:xfrm rot="16200000">
            <a:off x="1956853" y="626286"/>
            <a:ext cx="45719" cy="3168352"/>
          </a:xfrm>
          <a:prstGeom prst="leftBrace">
            <a:avLst>
              <a:gd name="adj1" fmla="val 17045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graphicFrame>
        <p:nvGraphicFramePr>
          <p:cNvPr id="39953" name="Object 9"/>
          <p:cNvGraphicFramePr>
            <a:graphicFrameLocks noChangeAspect="1"/>
          </p:cNvGraphicFramePr>
          <p:nvPr/>
        </p:nvGraphicFramePr>
        <p:xfrm>
          <a:off x="1763688" y="2268538"/>
          <a:ext cx="5159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39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68538"/>
                        <a:ext cx="5159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82340"/>
              </p:ext>
            </p:extLst>
          </p:nvPr>
        </p:nvGraphicFramePr>
        <p:xfrm>
          <a:off x="436438" y="2617912"/>
          <a:ext cx="852805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27320" imgH="583920" progId="Equation.DSMT4">
                  <p:embed/>
                </p:oleObj>
              </mc:Choice>
              <mc:Fallback>
                <p:oleObj name="Equation" r:id="rId7" imgW="4927320" imgH="583920" progId="Equation.DSMT4">
                  <p:embed/>
                  <p:pic>
                    <p:nvPicPr>
                      <p:cNvPr id="399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38" y="2617912"/>
                        <a:ext cx="8528050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Rectangle 11"/>
          <p:cNvSpPr>
            <a:spLocks noChangeArrowheads="1"/>
          </p:cNvSpPr>
          <p:nvPr/>
        </p:nvSpPr>
        <p:spPr bwMode="auto">
          <a:xfrm>
            <a:off x="67121" y="1136949"/>
            <a:ext cx="8969375" cy="25083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graphicFrame>
        <p:nvGraphicFramePr>
          <p:cNvPr id="39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8248"/>
              </p:ext>
            </p:extLst>
          </p:nvPr>
        </p:nvGraphicFramePr>
        <p:xfrm>
          <a:off x="785515" y="4316388"/>
          <a:ext cx="69548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20960" imgH="482400" progId="Equation.DSMT4">
                  <p:embed/>
                </p:oleObj>
              </mc:Choice>
              <mc:Fallback>
                <p:oleObj name="Equation" r:id="rId9" imgW="3720960" imgH="482400" progId="Equation.DSMT4">
                  <p:embed/>
                  <p:pic>
                    <p:nvPicPr>
                      <p:cNvPr id="399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515" y="4316388"/>
                        <a:ext cx="6954837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250825" y="4221138"/>
            <a:ext cx="8748713" cy="10080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sp>
        <p:nvSpPr>
          <p:cNvPr id="39943" name="Text Box 2"/>
          <p:cNvSpPr txBox="1">
            <a:spLocks noChangeArrowheads="1"/>
          </p:cNvSpPr>
          <p:nvPr/>
        </p:nvSpPr>
        <p:spPr bwMode="auto">
          <a:xfrm>
            <a:off x="3429000" y="-26988"/>
            <a:ext cx="169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/>
              <a:t>Theorem II</a:t>
            </a:r>
          </a:p>
        </p:txBody>
      </p:sp>
      <p:graphicFrame>
        <p:nvGraphicFramePr>
          <p:cNvPr id="39944" name="Object 15"/>
          <p:cNvGraphicFramePr>
            <a:graphicFrameLocks noChangeAspect="1"/>
          </p:cNvGraphicFramePr>
          <p:nvPr/>
        </p:nvGraphicFramePr>
        <p:xfrm>
          <a:off x="1143000" y="565150"/>
          <a:ext cx="2676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5998" imgH="257247" progId="Equation.DSMT4">
                  <p:embed/>
                </p:oleObj>
              </mc:Choice>
              <mc:Fallback>
                <p:oleObj name="Equation" r:id="rId11" imgW="1285998" imgH="257247" progId="Equation.DSMT4">
                  <p:embed/>
                  <p:pic>
                    <p:nvPicPr>
                      <p:cNvPr id="399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5150"/>
                        <a:ext cx="26765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Box 16"/>
          <p:cNvSpPr txBox="1">
            <a:spLocks noChangeArrowheads="1"/>
          </p:cNvSpPr>
          <p:nvPr/>
        </p:nvSpPr>
        <p:spPr bwMode="auto">
          <a:xfrm>
            <a:off x="4071938" y="544513"/>
            <a:ext cx="2797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4C46C8"/>
                </a:solidFill>
              </a:rPr>
              <a:t>satisfy the equations</a:t>
            </a:r>
            <a:endParaRPr lang="de-DE" altLang="en-US" sz="2400" dirty="0">
              <a:solidFill>
                <a:srgbClr val="4C46C8"/>
              </a:solidFill>
            </a:endParaRPr>
          </a:p>
        </p:txBody>
      </p:sp>
      <p:sp>
        <p:nvSpPr>
          <p:cNvPr id="39946" name="TextBox 14"/>
          <p:cNvSpPr txBox="1">
            <a:spLocks noChangeArrowheads="1"/>
          </p:cNvSpPr>
          <p:nvPr/>
        </p:nvSpPr>
        <p:spPr bwMode="auto">
          <a:xfrm>
            <a:off x="106023" y="5589240"/>
            <a:ext cx="88585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2400" b="1" u="sng" dirty="0" err="1">
                <a:solidFill>
                  <a:srgbClr val="3015F9"/>
                </a:solidFill>
              </a:rPr>
              <a:t>Important</a:t>
            </a:r>
            <a:r>
              <a:rPr lang="de-DE" altLang="en-US" sz="2400" b="1" dirty="0">
                <a:solidFill>
                  <a:srgbClr val="3015F9"/>
                </a:solidFill>
              </a:rPr>
              <a:t>:  </a:t>
            </a:r>
            <a:r>
              <a:rPr lang="de-DE" altLang="en-US" sz="2400" b="1" dirty="0" err="1">
                <a:solidFill>
                  <a:srgbClr val="3015F9"/>
                </a:solidFill>
              </a:rPr>
              <a:t>There</a:t>
            </a:r>
            <a:r>
              <a:rPr lang="de-DE" altLang="en-US" sz="2400" b="1" dirty="0">
                <a:solidFill>
                  <a:srgbClr val="3015F9"/>
                </a:solidFill>
              </a:rPr>
              <a:t> </a:t>
            </a:r>
            <a:r>
              <a:rPr lang="de-DE" altLang="en-US" sz="2400" b="1" dirty="0" err="1">
                <a:solidFill>
                  <a:srgbClr val="3015F9"/>
                </a:solidFill>
              </a:rPr>
              <a:t>is</a:t>
            </a:r>
            <a:r>
              <a:rPr lang="de-DE" altLang="en-US" sz="2400" b="1" dirty="0">
                <a:solidFill>
                  <a:srgbClr val="3015F9"/>
                </a:solidFill>
              </a:rPr>
              <a:t> a </a:t>
            </a:r>
            <a:r>
              <a:rPr lang="de-DE" altLang="en-US" sz="2400" b="1" dirty="0" err="1">
                <a:solidFill>
                  <a:srgbClr val="3015F9"/>
                </a:solidFill>
              </a:rPr>
              <a:t>small</a:t>
            </a:r>
            <a:r>
              <a:rPr lang="de-DE" altLang="en-US" sz="2400" b="1" dirty="0">
                <a:solidFill>
                  <a:srgbClr val="3015F9"/>
                </a:solidFill>
              </a:rPr>
              <a:t> </a:t>
            </a:r>
            <a:r>
              <a:rPr lang="de-DE" altLang="en-US" sz="2400" b="1" dirty="0" err="1">
                <a:solidFill>
                  <a:srgbClr val="3015F9"/>
                </a:solidFill>
              </a:rPr>
              <a:t>parameter</a:t>
            </a:r>
            <a:r>
              <a:rPr lang="de-DE" altLang="en-US" sz="2400" b="1" dirty="0">
                <a:solidFill>
                  <a:srgbClr val="3015F9"/>
                </a:solidFill>
              </a:rPr>
              <a:t>:</a:t>
            </a:r>
          </a:p>
          <a:p>
            <a:pPr>
              <a:spcBef>
                <a:spcPct val="0"/>
              </a:spcBef>
              <a:buNone/>
            </a:pPr>
            <a:endParaRPr lang="de-DE" altLang="en-US" sz="2400" b="1" dirty="0">
              <a:solidFill>
                <a:srgbClr val="3015F9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de-DE" altLang="en-US" sz="2400" b="1" dirty="0">
                <a:solidFill>
                  <a:srgbClr val="3015F9"/>
                </a:solidFill>
              </a:rPr>
              <a:t>(</a:t>
            </a:r>
            <a:r>
              <a:rPr lang="de-DE" altLang="en-US" sz="2400" dirty="0" err="1">
                <a:solidFill>
                  <a:srgbClr val="3015F9"/>
                </a:solidFill>
              </a:rPr>
              <a:t>equations</a:t>
            </a:r>
            <a:r>
              <a:rPr lang="de-DE" altLang="en-US" sz="2400" dirty="0">
                <a:solidFill>
                  <a:srgbClr val="3015F9"/>
                </a:solidFill>
              </a:rPr>
              <a:t> </a:t>
            </a:r>
            <a:r>
              <a:rPr lang="de-DE" altLang="en-US" sz="2400" dirty="0" err="1">
                <a:solidFill>
                  <a:srgbClr val="3015F9"/>
                </a:solidFill>
              </a:rPr>
              <a:t>are</a:t>
            </a:r>
            <a:r>
              <a:rPr lang="de-DE" altLang="en-US" sz="2400" dirty="0">
                <a:solidFill>
                  <a:srgbClr val="3015F9"/>
                </a:solidFill>
              </a:rPr>
              <a:t> in </a:t>
            </a:r>
            <a:r>
              <a:rPr lang="de-DE" altLang="en-US" sz="2400" dirty="0" err="1">
                <a:solidFill>
                  <a:srgbClr val="3015F9"/>
                </a:solidFill>
              </a:rPr>
              <a:t>atomic</a:t>
            </a:r>
            <a:r>
              <a:rPr lang="de-DE" altLang="en-US" sz="2400" dirty="0">
                <a:solidFill>
                  <a:srgbClr val="3015F9"/>
                </a:solidFill>
              </a:rPr>
              <a:t> </a:t>
            </a:r>
            <a:r>
              <a:rPr lang="de-DE" altLang="en-US" sz="2400" dirty="0" err="1">
                <a:solidFill>
                  <a:srgbClr val="3015F9"/>
                </a:solidFill>
              </a:rPr>
              <a:t>units</a:t>
            </a:r>
            <a:r>
              <a:rPr lang="de-DE" altLang="en-US" sz="2400" dirty="0">
                <a:solidFill>
                  <a:srgbClr val="3015F9"/>
                </a:solidFill>
              </a:rPr>
              <a:t>, and </a:t>
            </a:r>
            <a:r>
              <a:rPr lang="de-DE" altLang="en-US" sz="2400" dirty="0" err="1">
                <a:solidFill>
                  <a:srgbClr val="3015F9"/>
                </a:solidFill>
              </a:rPr>
              <a:t>nuclear</a:t>
            </a:r>
            <a:r>
              <a:rPr lang="de-DE" altLang="en-US" sz="2400" dirty="0">
                <a:solidFill>
                  <a:srgbClr val="3015F9"/>
                </a:solidFill>
              </a:rPr>
              <a:t> </a:t>
            </a:r>
            <a:r>
              <a:rPr lang="de-DE" altLang="en-US" sz="2400" dirty="0" err="1">
                <a:solidFill>
                  <a:srgbClr val="3015F9"/>
                </a:solidFill>
              </a:rPr>
              <a:t>masses</a:t>
            </a:r>
            <a:r>
              <a:rPr lang="de-DE" altLang="en-US" sz="2400" dirty="0">
                <a:solidFill>
                  <a:srgbClr val="3015F9"/>
                </a:solidFill>
              </a:rPr>
              <a:t> in multiples </a:t>
            </a:r>
            <a:r>
              <a:rPr lang="de-DE" altLang="en-US" sz="2400" dirty="0" err="1">
                <a:solidFill>
                  <a:srgbClr val="3015F9"/>
                </a:solidFill>
              </a:rPr>
              <a:t>of</a:t>
            </a:r>
            <a:r>
              <a:rPr lang="de-DE" altLang="en-US" sz="2400" dirty="0">
                <a:solidFill>
                  <a:srgbClr val="3015F9"/>
                </a:solidFill>
              </a:rPr>
              <a:t>     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2D44AF-F44B-397A-93F6-CD988D75C5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984" y="1412776"/>
          <a:ext cx="3096344" cy="84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7680" imgH="482400" progId="Equation.DSMT4">
                  <p:embed/>
                </p:oleObj>
              </mc:Choice>
              <mc:Fallback>
                <p:oleObj name="Equation" r:id="rId13" imgW="177768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32D44AF-F44B-397A-93F6-CD988D75C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27984" y="1412776"/>
                        <a:ext cx="3096344" cy="84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90A79DA-5D7E-0093-ECA7-2F5EE9330AD2}"/>
              </a:ext>
            </a:extLst>
          </p:cNvPr>
          <p:cNvSpPr/>
          <p:nvPr/>
        </p:nvSpPr>
        <p:spPr>
          <a:xfrm>
            <a:off x="4427984" y="1412776"/>
            <a:ext cx="2999168" cy="94982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D65DC41B-4097-1A66-8332-50D6D5BDF58A}"/>
              </a:ext>
            </a:extLst>
          </p:cNvPr>
          <p:cNvSpPr/>
          <p:nvPr/>
        </p:nvSpPr>
        <p:spPr>
          <a:xfrm>
            <a:off x="508446" y="2695198"/>
            <a:ext cx="4855642" cy="949826"/>
          </a:xfrm>
          <a:prstGeom prst="roundRect">
            <a:avLst>
              <a:gd name="adj" fmla="val 2396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AA7147-9AB0-2511-A828-86B06549F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88069"/>
              </p:ext>
            </p:extLst>
          </p:nvPr>
        </p:nvGraphicFramePr>
        <p:xfrm>
          <a:off x="7956375" y="1700807"/>
          <a:ext cx="360041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139680" progId="Equation.DSMT4">
                  <p:embed/>
                </p:oleObj>
              </mc:Choice>
              <mc:Fallback>
                <p:oleObj name="Equation" r:id="rId15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56375" y="1700807"/>
                        <a:ext cx="360041" cy="360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785354-5A3E-BA3D-9AB8-D8BEA4D7C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075678"/>
              </p:ext>
            </p:extLst>
          </p:nvPr>
        </p:nvGraphicFramePr>
        <p:xfrm>
          <a:off x="5502275" y="5445125"/>
          <a:ext cx="23098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304560" progId="Equation.DSMT4">
                  <p:embed/>
                </p:oleObj>
              </mc:Choice>
              <mc:Fallback>
                <p:oleObj name="Equation" r:id="rId17" imgW="977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02275" y="5445125"/>
                        <a:ext cx="2309813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7FFF8E-B88B-C9BD-B5ED-5A579C54056B}"/>
              </a:ext>
            </a:extLst>
          </p:cNvPr>
          <p:cNvSpPr txBox="1"/>
          <p:nvPr/>
        </p:nvSpPr>
        <p:spPr>
          <a:xfrm>
            <a:off x="827584" y="4509120"/>
            <a:ext cx="561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3015F9"/>
                </a:solidFill>
              </a:rPr>
              <a:t>μ⁴</a:t>
            </a:r>
            <a:endParaRPr lang="en-US" sz="2600" b="1" dirty="0">
              <a:solidFill>
                <a:srgbClr val="3015F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A210A-E1AD-359E-68DA-03E365EF7D27}"/>
              </a:ext>
            </a:extLst>
          </p:cNvPr>
          <p:cNvSpPr txBox="1"/>
          <p:nvPr/>
        </p:nvSpPr>
        <p:spPr>
          <a:xfrm>
            <a:off x="35496" y="2864549"/>
            <a:ext cx="561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3015F9"/>
                </a:solidFill>
              </a:rPr>
              <a:t>μ⁴</a:t>
            </a:r>
            <a:endParaRPr lang="en-US" sz="2600" b="1" dirty="0">
              <a:solidFill>
                <a:srgbClr val="3015F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88BCCD-23AD-60E1-A37A-12FBB4FDB553}"/>
              </a:ext>
            </a:extLst>
          </p:cNvPr>
          <p:cNvSpPr txBox="1"/>
          <p:nvPr/>
        </p:nvSpPr>
        <p:spPr>
          <a:xfrm>
            <a:off x="3995936" y="1556792"/>
            <a:ext cx="561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3015F9"/>
                </a:solidFill>
              </a:rPr>
              <a:t>μ⁴</a:t>
            </a:r>
            <a:endParaRPr lang="en-US" sz="2600" b="1" dirty="0">
              <a:solidFill>
                <a:srgbClr val="3015F9"/>
              </a:solidFill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FCDC8DB-D24E-57F9-9ABF-891B321AA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79709"/>
              </p:ext>
            </p:extLst>
          </p:nvPr>
        </p:nvGraphicFramePr>
        <p:xfrm>
          <a:off x="8172400" y="6309320"/>
          <a:ext cx="4320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40" imgH="190440" progId="Equation.DSMT4">
                  <p:embed/>
                </p:oleObj>
              </mc:Choice>
              <mc:Fallback>
                <p:oleObj name="Equation" r:id="rId19" imgW="1904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72400" y="6309320"/>
                        <a:ext cx="432048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26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694001" y="4797152"/>
            <a:ext cx="711835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006600"/>
                </a:solidFill>
              </a:rPr>
              <a:t> A. Schild, F. Agostini, EKUG., J. Phys. Chem. A 120, 3316 (2016)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544" y="188640"/>
            <a:ext cx="7648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electronic </a:t>
            </a:r>
            <a:r>
              <a:rPr lang="en-US" sz="2200" b="1" u="sng" dirty="0" err="1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EoM</a:t>
            </a:r>
            <a:r>
              <a:rPr lang="en-US" sz="2200" b="1" u="sng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exact factorization and treat the non-adiabatic terms in 1</a:t>
            </a:r>
            <a:r>
              <a:rPr lang="en-US" sz="2200" b="1" u="sng" baseline="30000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00" b="1" u="sng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-order perturbation theory to determine the electronic flux density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55559" y="5272172"/>
            <a:ext cx="66761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006600"/>
                </a:solidFill>
              </a:rPr>
              <a:t>A. Scherrer, F Agostini, D. Sebastiani, EKUG., R. Vuilleumier, 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1900" b="1" dirty="0">
                <a:solidFill>
                  <a:srgbClr val="006600"/>
                </a:solidFill>
              </a:rPr>
              <a:t>JCP 143, 074106 (2015) , and   PRX </a:t>
            </a:r>
            <a:r>
              <a:rPr lang="en-DE" altLang="en-US" sz="1900" b="1" dirty="0">
                <a:solidFill>
                  <a:srgbClr val="006600"/>
                </a:solidFill>
              </a:rPr>
              <a:t>7</a:t>
            </a:r>
            <a:r>
              <a:rPr lang="en-US" altLang="en-US" sz="1900" b="1" dirty="0">
                <a:solidFill>
                  <a:srgbClr val="006600"/>
                </a:solidFill>
              </a:rPr>
              <a:t>, </a:t>
            </a:r>
            <a:r>
              <a:rPr lang="en-DE" altLang="en-US" sz="1900" b="1" dirty="0">
                <a:solidFill>
                  <a:srgbClr val="006600"/>
                </a:solidFill>
              </a:rPr>
              <a:t>031035 (2017)</a:t>
            </a:r>
            <a:r>
              <a:rPr lang="en-US" altLang="en-US" sz="1900" b="1" dirty="0">
                <a:solidFill>
                  <a:srgbClr val="006600"/>
                </a:solidFill>
              </a:rPr>
              <a:t>.</a:t>
            </a:r>
            <a:endParaRPr lang="de-DE" altLang="en-US" sz="1900" b="1" dirty="0">
              <a:solidFill>
                <a:srgbClr val="006600"/>
              </a:solidFill>
            </a:endParaRPr>
          </a:p>
        </p:txBody>
      </p:sp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053F552F-6F00-9FFF-33BA-73C0BD842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703994"/>
              </p:ext>
            </p:extLst>
          </p:nvPr>
        </p:nvGraphicFramePr>
        <p:xfrm>
          <a:off x="251520" y="1982514"/>
          <a:ext cx="37988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330120" progId="Equation.DSMT4">
                  <p:embed/>
                </p:oleObj>
              </mc:Choice>
              <mc:Fallback>
                <p:oleObj name="Equation" r:id="rId3" imgW="1930320" imgH="330120" progId="Equation.DSMT4">
                  <p:embed/>
                  <p:pic>
                    <p:nvPicPr>
                      <p:cNvPr id="39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82514"/>
                        <a:ext cx="37988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8">
            <a:extLst>
              <a:ext uri="{FF2B5EF4-FFF2-40B4-BE49-F238E27FC236}">
                <a16:creationId xmlns:a16="http://schemas.microsoft.com/office/drawing/2014/main" id="{1FF7D519-77FC-8D2F-1A56-ECF3430DE68D}"/>
              </a:ext>
            </a:extLst>
          </p:cNvPr>
          <p:cNvSpPr>
            <a:spLocks/>
          </p:cNvSpPr>
          <p:nvPr/>
        </p:nvSpPr>
        <p:spPr bwMode="auto">
          <a:xfrm rot="16200000">
            <a:off x="1956853" y="1118137"/>
            <a:ext cx="45719" cy="3168352"/>
          </a:xfrm>
          <a:prstGeom prst="leftBrace">
            <a:avLst>
              <a:gd name="adj1" fmla="val 17045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9DC16649-309E-125E-8BC5-2D3124393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737349"/>
              </p:ext>
            </p:extLst>
          </p:nvPr>
        </p:nvGraphicFramePr>
        <p:xfrm>
          <a:off x="1763688" y="2760389"/>
          <a:ext cx="5159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39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760389"/>
                        <a:ext cx="5159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>
            <a:extLst>
              <a:ext uri="{FF2B5EF4-FFF2-40B4-BE49-F238E27FC236}">
                <a16:creationId xmlns:a16="http://schemas.microsoft.com/office/drawing/2014/main" id="{46EC5845-F6DE-6D24-F1FB-299B23D0A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938401"/>
              </p:ext>
            </p:extLst>
          </p:nvPr>
        </p:nvGraphicFramePr>
        <p:xfrm>
          <a:off x="436438" y="3096939"/>
          <a:ext cx="852805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27320" imgH="583920" progId="Equation.DSMT4">
                  <p:embed/>
                </p:oleObj>
              </mc:Choice>
              <mc:Fallback>
                <p:oleObj name="Equation" r:id="rId7" imgW="4927320" imgH="583920" progId="Equation.DSMT4">
                  <p:embed/>
                  <p:pic>
                    <p:nvPicPr>
                      <p:cNvPr id="399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38" y="3096939"/>
                        <a:ext cx="8528050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1">
            <a:extLst>
              <a:ext uri="{FF2B5EF4-FFF2-40B4-BE49-F238E27FC236}">
                <a16:creationId xmlns:a16="http://schemas.microsoft.com/office/drawing/2014/main" id="{49E21893-BA28-D948-6AB2-6AE300151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1" y="1628800"/>
            <a:ext cx="8969375" cy="25083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16FF8AD-D46C-E57D-D5E1-02BD6A906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1516"/>
              </p:ext>
            </p:extLst>
          </p:nvPr>
        </p:nvGraphicFramePr>
        <p:xfrm>
          <a:off x="4427984" y="1904627"/>
          <a:ext cx="3096344" cy="84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7680" imgH="482400" progId="Equation.DSMT4">
                  <p:embed/>
                </p:oleObj>
              </mc:Choice>
              <mc:Fallback>
                <p:oleObj name="Equation" r:id="rId9" imgW="177768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32D44AF-F44B-397A-93F6-CD988D75C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27984" y="1904627"/>
                        <a:ext cx="3096344" cy="84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9B6F46C2-494C-891C-3535-4999869CEA90}"/>
              </a:ext>
            </a:extLst>
          </p:cNvPr>
          <p:cNvSpPr/>
          <p:nvPr/>
        </p:nvSpPr>
        <p:spPr>
          <a:xfrm>
            <a:off x="4427984" y="1904627"/>
            <a:ext cx="2999168" cy="94982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583316A2-8518-25D8-B868-81C05F279E18}"/>
              </a:ext>
            </a:extLst>
          </p:cNvPr>
          <p:cNvSpPr/>
          <p:nvPr/>
        </p:nvSpPr>
        <p:spPr>
          <a:xfrm>
            <a:off x="508446" y="3187049"/>
            <a:ext cx="4855642" cy="949826"/>
          </a:xfrm>
          <a:prstGeom prst="roundRect">
            <a:avLst>
              <a:gd name="adj" fmla="val 2396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B2A8778E-8141-15AD-98BB-89064C087BC8}"/>
              </a:ext>
            </a:extLst>
          </p:cNvPr>
          <p:cNvSpPr/>
          <p:nvPr/>
        </p:nvSpPr>
        <p:spPr>
          <a:xfrm>
            <a:off x="6660232" y="3344787"/>
            <a:ext cx="279648" cy="5040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3DED1C1-A1AF-6093-1709-9A6728283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70348"/>
              </p:ext>
            </p:extLst>
          </p:nvPr>
        </p:nvGraphicFramePr>
        <p:xfrm>
          <a:off x="7956375" y="2192658"/>
          <a:ext cx="360041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1AA7147-9AB0-2511-A828-86B06549F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56375" y="2192658"/>
                        <a:ext cx="360041" cy="360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C1C57DC-1470-8556-3B04-64372FA21C3C}"/>
              </a:ext>
            </a:extLst>
          </p:cNvPr>
          <p:cNvSpPr txBox="1"/>
          <p:nvPr/>
        </p:nvSpPr>
        <p:spPr>
          <a:xfrm>
            <a:off x="35496" y="3356400"/>
            <a:ext cx="561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3015F9"/>
                </a:solidFill>
              </a:rPr>
              <a:t>μ⁴</a:t>
            </a:r>
            <a:endParaRPr lang="en-US" sz="2600" b="1" dirty="0">
              <a:solidFill>
                <a:srgbClr val="3015F9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E3A62-2983-0E91-0DAB-9234A8C7C3B4}"/>
              </a:ext>
            </a:extLst>
          </p:cNvPr>
          <p:cNvSpPr txBox="1"/>
          <p:nvPr/>
        </p:nvSpPr>
        <p:spPr>
          <a:xfrm>
            <a:off x="3995936" y="2048643"/>
            <a:ext cx="561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3015F9"/>
                </a:solidFill>
              </a:rPr>
              <a:t>μ⁴</a:t>
            </a:r>
            <a:endParaRPr lang="en-US" sz="2600" b="1" dirty="0">
              <a:solidFill>
                <a:srgbClr val="301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7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71582" y="1124744"/>
          <a:ext cx="69103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040" imgH="571320" progId="Equation.DSMT4">
                  <p:embed/>
                </p:oleObj>
              </mc:Choice>
              <mc:Fallback>
                <p:oleObj name="Equation" r:id="rId2" imgW="3848040" imgH="5713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82" y="1124744"/>
                        <a:ext cx="6910388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3674" y="44624"/>
            <a:ext cx="84898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Study: </a:t>
            </a:r>
          </a:p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electron in 2D (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one nucleus in 1D (R), and another very heavy</a:t>
            </a:r>
          </a:p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clamped at the origin, all interacting with soft Coulomb potentials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2" y="2420888"/>
            <a:ext cx="5715000" cy="4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96764" y="5661248"/>
            <a:ext cx="3183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Lowest 20 Born−Oppenheimer potential energy surfaces </a:t>
            </a:r>
            <a:r>
              <a:rPr lang="en-US" dirty="0"/>
              <a:t>and </a:t>
            </a:r>
          </a:p>
          <a:p>
            <a:r>
              <a:rPr lang="en-US" dirty="0"/>
              <a:t>initial BO wave function.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600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9" y="457974"/>
            <a:ext cx="3989070" cy="140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43" y="469404"/>
            <a:ext cx="4069080" cy="13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31139"/>
            <a:ext cx="2751773" cy="33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66" y="2516852"/>
            <a:ext cx="2617470" cy="3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76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9757" y="260648"/>
            <a:ext cx="648084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2F619D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7584" y="376208"/>
            <a:ext cx="72010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ea typeface="ＭＳ Ｐゴシック" pitchFamily="34" charset="-128"/>
              </a:rPr>
              <a:t>Vibrational circular dichroism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900" b="1" dirty="0"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84784"/>
            <a:ext cx="7324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difference between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lefthanded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righthanded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circularly polarized light: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6313" y="1987679"/>
          <a:ext cx="44481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469800" progId="Equation.DSMT4">
                  <p:embed/>
                </p:oleObj>
              </mc:Choice>
              <mc:Fallback>
                <p:oleObj name="Equation" r:id="rId2" imgW="247644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313" y="1987679"/>
                        <a:ext cx="44481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6032" y="2852936"/>
            <a:ext cx="8347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harmonic vibrational frequencies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refractive index n(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3760485"/>
            <a:ext cx="2619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strength: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604047" y="3472358"/>
          <a:ext cx="26241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520560" progId="Equation.DSMT4">
                  <p:embed/>
                </p:oleObj>
              </mc:Choice>
              <mc:Fallback>
                <p:oleObj name="Equation" r:id="rId4" imgW="1460160" imgH="5205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047" y="3472358"/>
                        <a:ext cx="26241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995AB09-D743-4149-BD47-74D000F29E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686" y="4451820"/>
          <a:ext cx="397033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680" imgH="457200" progId="Equation.DSMT4">
                  <p:embed/>
                </p:oleObj>
              </mc:Choice>
              <mc:Fallback>
                <p:oleObj name="Equation" r:id="rId6" imgW="220968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995AB09-D743-4149-BD47-74D000F29E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686" y="4451820"/>
                        <a:ext cx="397033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239053A-FC0D-40DF-A54B-438C0B9F95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584" y="5344566"/>
          <a:ext cx="54991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60360" imgH="457200" progId="Equation.DSMT4">
                  <p:embed/>
                </p:oleObj>
              </mc:Choice>
              <mc:Fallback>
                <p:oleObj name="Equation" r:id="rId8" imgW="3060360" imgH="457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239053A-FC0D-40DF-A54B-438C0B9F95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344566"/>
                        <a:ext cx="54991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20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04259" y="231998"/>
          <a:ext cx="397033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457200" progId="Equation.DSMT4">
                  <p:embed/>
                </p:oleObj>
              </mc:Choice>
              <mc:Fallback>
                <p:oleObj name="Equation" r:id="rId2" imgW="2209680" imgH="457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59" y="231998"/>
                        <a:ext cx="397033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7584" y="1168102"/>
          <a:ext cx="54991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360" imgH="457200" progId="Equation.DSMT4">
                  <p:embed/>
                </p:oleObj>
              </mc:Choice>
              <mc:Fallback>
                <p:oleObj name="Equation" r:id="rId4" imgW="306036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68102"/>
                        <a:ext cx="54991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2364168"/>
            <a:ext cx="8296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contributions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electric current and to the magnetic 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dipole moment</a:t>
            </a:r>
            <a:r>
              <a:rPr lang="en-US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vanish identically in the adiabatic approximation.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429000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 the exact factorization: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1520" y="4005064"/>
          <a:ext cx="82121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0" imgH="482400" progId="Equation.DSMT4">
                  <p:embed/>
                </p:oleObj>
              </mc:Choice>
              <mc:Fallback>
                <p:oleObj name="Equation" r:id="rId6" imgW="457200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05064"/>
                        <a:ext cx="821213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-16446" y="5013176"/>
          <a:ext cx="91249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960" imgH="482400" progId="Equation.DSMT4">
                  <p:embed/>
                </p:oleObj>
              </mc:Choice>
              <mc:Fallback>
                <p:oleObj name="Equation" r:id="rId8" imgW="507996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446" y="5013176"/>
                        <a:ext cx="91249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5949280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evaluate </a:t>
            </a:r>
            <a:r>
              <a:rPr lang="el-GR" sz="2200" b="1" u="sng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200" b="1" u="sng" baseline="-25000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u="sng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within first-order PT, employing DFT-PT </a:t>
            </a:r>
          </a:p>
        </p:txBody>
      </p:sp>
    </p:spTree>
    <p:extLst>
      <p:ext uri="{BB962C8B-B14F-4D97-AF65-F5344CB8AC3E}">
        <p14:creationId xmlns:p14="http://schemas.microsoft.com/office/powerpoint/2010/main" val="88105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2336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modes, dipole and rotational strengths, for (S)-d</a:t>
            </a:r>
            <a:r>
              <a:rPr lang="en-US" b="1" baseline="-25000" dirty="0"/>
              <a:t>2</a:t>
            </a:r>
            <a:r>
              <a:rPr lang="en-US" b="1" dirty="0"/>
              <a:t>-</a:t>
            </a:r>
            <a:r>
              <a:rPr lang="de-DE" b="1" dirty="0" err="1"/>
              <a:t>oxirane</a:t>
            </a:r>
            <a:r>
              <a:rPr lang="de-DE" sz="1600" b="1" dirty="0"/>
              <a:t>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88101"/>
              </p:ext>
            </p:extLst>
          </p:nvPr>
        </p:nvGraphicFramePr>
        <p:xfrm>
          <a:off x="755576" y="929045"/>
          <a:ext cx="6923315" cy="5308267"/>
        </p:xfrm>
        <a:graphic>
          <a:graphicData uri="http://schemas.openxmlformats.org/drawingml/2006/table">
            <a:tbl>
              <a:tblPr firstRow="1" firstCol="1" bandRow="1"/>
              <a:tblGrid>
                <a:gridCol w="122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9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MFP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2000" baseline="-25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NVP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MFP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2000" baseline="-25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NVP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rtxmi7"/>
                          <a:cs typeface="Times New Roman"/>
                        </a:rPr>
                        <a:t>ῦ</a:t>
                      </a:r>
                      <a:r>
                        <a:rPr lang="en-US" sz="2000">
                          <a:effectLst/>
                          <a:latin typeface="Times New Roman"/>
                          <a:ea typeface="rtxmi7"/>
                          <a:cs typeface="Times New Roman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cm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</a:t>
                      </a:r>
                      <a:r>
                        <a:rPr lang="en-US" sz="2000">
                          <a:effectLst/>
                          <a:latin typeface="Times New Roman"/>
                          <a:ea typeface="rtxmi7"/>
                          <a:cs typeface="Times New Roman"/>
                        </a:rPr>
                        <a:t>)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rtxmi7"/>
                          <a:cs typeface="Times New Roman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10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44</a:t>
                      </a: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 esu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</a:t>
                      </a: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 cm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</a:t>
                      </a:r>
                      <a:r>
                        <a:rPr lang="en-US" sz="2000">
                          <a:effectLst/>
                          <a:latin typeface="Times New Roman"/>
                          <a:ea typeface="rtxmi7"/>
                          <a:cs typeface="Times New Roman"/>
                        </a:rPr>
                        <a:t>)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rtxmi7"/>
                          <a:cs typeface="Times New Roman"/>
                        </a:rPr>
                        <a:t> 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rtxmi7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10</a:t>
                      </a:r>
                      <a:r>
                        <a:rPr lang="en-US" sz="2000" baseline="30000" dirty="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en-US" sz="2000" baseline="30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44</a:t>
                      </a:r>
                      <a:r>
                        <a:rPr lang="en-US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 esu</a:t>
                      </a:r>
                      <a:r>
                        <a:rPr lang="en-US" sz="2000" baseline="30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 cm</a:t>
                      </a:r>
                      <a:r>
                        <a:rPr lang="en-US" sz="2000" baseline="30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/>
                          <a:ea typeface="rtxmi7"/>
                          <a:cs typeface="Times New Roman"/>
                        </a:rPr>
                        <a:t>)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647.50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0.55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0.85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en-US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0.35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en-US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0.45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733.42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123.35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124.88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8.73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10.54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769.76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53.44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51.77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3.17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3.29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856.38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145.31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145.55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4.31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2.70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894.67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9.78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10.24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3.37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3.89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936.33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39.73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39.24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19.14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20.26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1088.21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3.79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4.44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6.95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8.34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1093.95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1.41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1.71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3.98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4.97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1210.44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26.26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26.09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9.56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10.45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1326.86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0.34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0.37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0.91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0.76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1377.38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11.65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10.78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7.50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8.17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2235.16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49.17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50.88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22.60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22.90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2244.19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12.63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12.81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16.80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16.78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3047.68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11.43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11.66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32.80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txsy"/>
                          <a:cs typeface="Times New Roman"/>
                        </a:rPr>
                        <a:t>−</a:t>
                      </a: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32.59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3054.15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58.64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60.16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46.63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NimbusRomNo9L-Regu"/>
                          <a:cs typeface="Times New Roman"/>
                        </a:rPr>
                        <a:t>47.04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6309320"/>
            <a:ext cx="81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de-DE" altLang="en-US" b="1" dirty="0">
                <a:solidFill>
                  <a:srgbClr val="006600"/>
                </a:solidFill>
              </a:rPr>
              <a:t>A. Scherrer, F Agostini, D. Sebastiani, EKUG., R. Vuilleumier, JCP 143, 074106 (2015) 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18788B-BED3-483E-B1BF-777952D7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0232"/>
            <a:ext cx="1763688" cy="89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748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79512" y="404664"/>
            <a:ext cx="8343438" cy="12926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u="sng" dirty="0"/>
              <a:t>Coupled-Trajectory Mixed Quantum-Classical Algorithm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/>
              <a:t>Treat the nuclear motion with classical trajectories, but retain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/>
              <a:t>the quantum treatment of the electronic degrees of freedom.</a:t>
            </a:r>
            <a:endParaRPr lang="de-DE" altLang="en-US" sz="2600" dirty="0"/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79512" y="1903472"/>
            <a:ext cx="83546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2100" b="1" dirty="0">
                <a:solidFill>
                  <a:srgbClr val="53682A"/>
                </a:solidFill>
              </a:rPr>
              <a:t>S.K. Min, F. </a:t>
            </a:r>
            <a:r>
              <a:rPr lang="de-DE" altLang="en-US" sz="2100" b="1" dirty="0" err="1">
                <a:solidFill>
                  <a:srgbClr val="53682A"/>
                </a:solidFill>
              </a:rPr>
              <a:t>Agostini</a:t>
            </a:r>
            <a:r>
              <a:rPr lang="de-DE" altLang="en-US" sz="2100" b="1" dirty="0">
                <a:solidFill>
                  <a:srgbClr val="53682A"/>
                </a:solidFill>
              </a:rPr>
              <a:t>, E.K.U. </a:t>
            </a:r>
            <a:r>
              <a:rPr lang="de-DE" altLang="en-US" sz="2100" b="1" dirty="0" err="1">
                <a:solidFill>
                  <a:srgbClr val="53682A"/>
                </a:solidFill>
              </a:rPr>
              <a:t>Gross</a:t>
            </a:r>
            <a:r>
              <a:rPr lang="de-DE" altLang="en-US" sz="2100" b="1" dirty="0">
                <a:solidFill>
                  <a:srgbClr val="53682A"/>
                </a:solidFill>
              </a:rPr>
              <a:t>, Phys. </a:t>
            </a:r>
            <a:r>
              <a:rPr lang="de-DE" altLang="en-US" sz="2100" b="1" dirty="0" err="1">
                <a:solidFill>
                  <a:srgbClr val="53682A"/>
                </a:solidFill>
              </a:rPr>
              <a:t>Rev</a:t>
            </a:r>
            <a:r>
              <a:rPr lang="de-DE" altLang="en-US" sz="2100" b="1" dirty="0">
                <a:solidFill>
                  <a:srgbClr val="53682A"/>
                </a:solidFill>
              </a:rPr>
              <a:t>. </a:t>
            </a:r>
            <a:r>
              <a:rPr lang="de-DE" altLang="en-US" sz="2100" b="1" dirty="0" err="1">
                <a:solidFill>
                  <a:srgbClr val="53682A"/>
                </a:solidFill>
              </a:rPr>
              <a:t>Lett</a:t>
            </a:r>
            <a:r>
              <a:rPr lang="de-DE" altLang="en-US" sz="2100" b="1" dirty="0">
                <a:solidFill>
                  <a:srgbClr val="53682A"/>
                </a:solidFill>
              </a:rPr>
              <a:t>. </a:t>
            </a:r>
            <a:r>
              <a:rPr lang="de-DE" altLang="en-US" sz="2100" b="1" u="sng" dirty="0">
                <a:solidFill>
                  <a:srgbClr val="53682A"/>
                </a:solidFill>
              </a:rPr>
              <a:t>115</a:t>
            </a:r>
            <a:r>
              <a:rPr lang="de-DE" altLang="en-US" sz="2100" b="1" dirty="0">
                <a:solidFill>
                  <a:srgbClr val="53682A"/>
                </a:solidFill>
              </a:rPr>
              <a:t>, 073001 (2015)</a:t>
            </a:r>
          </a:p>
          <a:p>
            <a:pPr>
              <a:spcBef>
                <a:spcPct val="0"/>
              </a:spcBef>
              <a:buNone/>
            </a:pPr>
            <a:endParaRPr lang="de-DE" sz="2100" b="1" dirty="0">
              <a:solidFill>
                <a:srgbClr val="53682A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de-DE" sz="2100" b="1" dirty="0">
                <a:solidFill>
                  <a:srgbClr val="53682A"/>
                </a:solidFill>
              </a:rPr>
              <a:t>F. Agostini, S.K. Min, I. Tavernelli, E.K.U. Gross, JPCL 8,  3048 (2017)</a:t>
            </a:r>
          </a:p>
          <a:p>
            <a:pPr>
              <a:spcBef>
                <a:spcPct val="0"/>
              </a:spcBef>
              <a:buNone/>
            </a:pPr>
            <a:r>
              <a:rPr lang="de-DE" altLang="en-US" sz="2100" b="1" dirty="0">
                <a:solidFill>
                  <a:srgbClr val="53682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88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19275"/>
              </p:ext>
            </p:extLst>
          </p:nvPr>
        </p:nvGraphicFramePr>
        <p:xfrm>
          <a:off x="323528" y="1196752"/>
          <a:ext cx="5218830" cy="76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2920" imgH="279360" progId="Equation.DSMT4">
                  <p:embed/>
                </p:oleObj>
              </mc:Choice>
              <mc:Fallback>
                <p:oleObj name="Equation" r:id="rId3" imgW="1942920" imgH="279360" progId="Equation.DSMT4">
                  <p:embed/>
                  <p:pic>
                    <p:nvPicPr>
                      <p:cNvPr id="410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96752"/>
                        <a:ext cx="5218830" cy="761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429790" y="508610"/>
            <a:ext cx="4909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 dirty="0">
                <a:solidFill>
                  <a:srgbClr val="000066"/>
                </a:solidFill>
                <a:cs typeface="Times" charset="0"/>
              </a:rPr>
              <a:t>2</a:t>
            </a:r>
            <a:r>
              <a:rPr lang="en-US" altLang="en-US" sz="2600" b="1" u="sng" baseline="30000" dirty="0">
                <a:solidFill>
                  <a:srgbClr val="000066"/>
                </a:solidFill>
                <a:cs typeface="Times" charset="0"/>
              </a:rPr>
              <a:t>nd</a:t>
            </a:r>
            <a:r>
              <a:rPr lang="en-US" altLang="en-US" sz="2600" b="1" u="sng" dirty="0">
                <a:solidFill>
                  <a:srgbClr val="000066"/>
                </a:solidFill>
                <a:cs typeface="Times" charset="0"/>
              </a:rPr>
              <a:t> step: Adiabatic approximation </a:t>
            </a:r>
            <a:endParaRPr lang="en-GB" altLang="en-US" sz="2600" b="1" u="sng" dirty="0">
              <a:solidFill>
                <a:srgbClr val="000066"/>
              </a:solidFill>
              <a:cs typeface="Times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992AE3A-E711-4C87-24C7-E67D9B8A7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607022"/>
              </p:ext>
            </p:extLst>
          </p:nvPr>
        </p:nvGraphicFramePr>
        <p:xfrm>
          <a:off x="915988" y="4869160"/>
          <a:ext cx="4876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304560" progId="Equation.DSMT4">
                  <p:embed/>
                </p:oleObj>
              </mc:Choice>
              <mc:Fallback>
                <p:oleObj name="Equation" r:id="rId5" imgW="213336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4869160"/>
                        <a:ext cx="4876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5">
            <a:extLst>
              <a:ext uri="{FF2B5EF4-FFF2-40B4-BE49-F238E27FC236}">
                <a16:creationId xmlns:a16="http://schemas.microsoft.com/office/drawing/2014/main" id="{7410C00F-1977-FFD5-228E-2E9B3E6635FA}"/>
              </a:ext>
            </a:extLst>
          </p:cNvPr>
          <p:cNvSpPr>
            <a:spLocks/>
          </p:cNvSpPr>
          <p:nvPr/>
        </p:nvSpPr>
        <p:spPr bwMode="auto">
          <a:xfrm>
            <a:off x="1051992" y="2393305"/>
            <a:ext cx="4962525" cy="1755775"/>
          </a:xfrm>
          <a:custGeom>
            <a:avLst/>
            <a:gdLst>
              <a:gd name="T0" fmla="*/ 0 w 1686"/>
              <a:gd name="T1" fmla="*/ 0 h 745"/>
              <a:gd name="T2" fmla="*/ 2147483647 w 1686"/>
              <a:gd name="T3" fmla="*/ 2147483647 h 745"/>
              <a:gd name="T4" fmla="*/ 2147483647 w 1686"/>
              <a:gd name="T5" fmla="*/ 2147483647 h 745"/>
              <a:gd name="T6" fmla="*/ 2147483647 w 1686"/>
              <a:gd name="T7" fmla="*/ 2147483647 h 745"/>
              <a:gd name="T8" fmla="*/ 2147483647 w 1686"/>
              <a:gd name="T9" fmla="*/ 2147483647 h 745"/>
              <a:gd name="T10" fmla="*/ 2147483647 w 1686"/>
              <a:gd name="T11" fmla="*/ 2147483647 h 745"/>
              <a:gd name="T12" fmla="*/ 2147483647 w 1686"/>
              <a:gd name="T13" fmla="*/ 2147483647 h 745"/>
              <a:gd name="T14" fmla="*/ 2147483647 w 1686"/>
              <a:gd name="T15" fmla="*/ 2147483647 h 745"/>
              <a:gd name="T16" fmla="*/ 2147483647 w 1686"/>
              <a:gd name="T17" fmla="*/ 2147483647 h 745"/>
              <a:gd name="T18" fmla="*/ 2147483647 w 1686"/>
              <a:gd name="T19" fmla="*/ 2147483647 h 745"/>
              <a:gd name="T20" fmla="*/ 2147483647 w 1686"/>
              <a:gd name="T21" fmla="*/ 2147483647 h 745"/>
              <a:gd name="T22" fmla="*/ 2147483647 w 1686"/>
              <a:gd name="T23" fmla="*/ 2147483647 h 745"/>
              <a:gd name="T24" fmla="*/ 2147483647 w 1686"/>
              <a:gd name="T25" fmla="*/ 2147483647 h 7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6"/>
              <a:gd name="T40" fmla="*/ 0 h 745"/>
              <a:gd name="T41" fmla="*/ 1686 w 1686"/>
              <a:gd name="T42" fmla="*/ 745 h 7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6" h="745">
                <a:moveTo>
                  <a:pt x="0" y="0"/>
                </a:moveTo>
                <a:cubicBezTo>
                  <a:pt x="11" y="167"/>
                  <a:pt x="22" y="334"/>
                  <a:pt x="30" y="432"/>
                </a:cubicBezTo>
                <a:cubicBezTo>
                  <a:pt x="38" y="530"/>
                  <a:pt x="37" y="542"/>
                  <a:pt x="48" y="588"/>
                </a:cubicBezTo>
                <a:cubicBezTo>
                  <a:pt x="59" y="634"/>
                  <a:pt x="60" y="683"/>
                  <a:pt x="96" y="708"/>
                </a:cubicBezTo>
                <a:cubicBezTo>
                  <a:pt x="132" y="733"/>
                  <a:pt x="203" y="745"/>
                  <a:pt x="264" y="738"/>
                </a:cubicBezTo>
                <a:cubicBezTo>
                  <a:pt x="325" y="731"/>
                  <a:pt x="407" y="689"/>
                  <a:pt x="462" y="666"/>
                </a:cubicBezTo>
                <a:cubicBezTo>
                  <a:pt x="517" y="643"/>
                  <a:pt x="550" y="624"/>
                  <a:pt x="594" y="600"/>
                </a:cubicBezTo>
                <a:cubicBezTo>
                  <a:pt x="638" y="576"/>
                  <a:pt x="679" y="546"/>
                  <a:pt x="726" y="522"/>
                </a:cubicBezTo>
                <a:cubicBezTo>
                  <a:pt x="773" y="498"/>
                  <a:pt x="822" y="477"/>
                  <a:pt x="876" y="456"/>
                </a:cubicBezTo>
                <a:cubicBezTo>
                  <a:pt x="930" y="435"/>
                  <a:pt x="985" y="415"/>
                  <a:pt x="1050" y="396"/>
                </a:cubicBezTo>
                <a:cubicBezTo>
                  <a:pt x="1115" y="377"/>
                  <a:pt x="1194" y="359"/>
                  <a:pt x="1266" y="342"/>
                </a:cubicBezTo>
                <a:cubicBezTo>
                  <a:pt x="1338" y="325"/>
                  <a:pt x="1412" y="308"/>
                  <a:pt x="1482" y="294"/>
                </a:cubicBezTo>
                <a:cubicBezTo>
                  <a:pt x="1552" y="280"/>
                  <a:pt x="1619" y="269"/>
                  <a:pt x="1686" y="258"/>
                </a:cubicBezTo>
              </a:path>
            </a:pathLst>
          </a:custGeom>
          <a:noFill/>
          <a:ln w="38100" cmpd="sng">
            <a:solidFill>
              <a:srgbClr val="3015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968BB2A4-95E1-9CA3-E5E6-F87E63616BF4}"/>
              </a:ext>
            </a:extLst>
          </p:cNvPr>
          <p:cNvSpPr>
            <a:spLocks/>
          </p:cNvSpPr>
          <p:nvPr/>
        </p:nvSpPr>
        <p:spPr bwMode="auto">
          <a:xfrm>
            <a:off x="1043608" y="2715245"/>
            <a:ext cx="485775" cy="608013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83460344-24BF-A312-7AD4-B01867C946EE}"/>
              </a:ext>
            </a:extLst>
          </p:cNvPr>
          <p:cNvSpPr>
            <a:spLocks/>
          </p:cNvSpPr>
          <p:nvPr/>
        </p:nvSpPr>
        <p:spPr bwMode="auto">
          <a:xfrm>
            <a:off x="1662733" y="2953370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73788E89-54D6-1B58-1F09-D81DD1F5E6F0}"/>
              </a:ext>
            </a:extLst>
          </p:cNvPr>
          <p:cNvSpPr>
            <a:spLocks/>
          </p:cNvSpPr>
          <p:nvPr/>
        </p:nvSpPr>
        <p:spPr bwMode="auto">
          <a:xfrm>
            <a:off x="3350221" y="2852936"/>
            <a:ext cx="361950" cy="4460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5184ABFA-CB65-D074-4884-3115E5879C57}"/>
              </a:ext>
            </a:extLst>
          </p:cNvPr>
          <p:cNvSpPr>
            <a:spLocks/>
          </p:cNvSpPr>
          <p:nvPr/>
        </p:nvSpPr>
        <p:spPr bwMode="auto">
          <a:xfrm>
            <a:off x="2440608" y="2959720"/>
            <a:ext cx="723900" cy="369888"/>
          </a:xfrm>
          <a:custGeom>
            <a:avLst/>
            <a:gdLst>
              <a:gd name="T0" fmla="*/ 0 w 1008"/>
              <a:gd name="T1" fmla="*/ 2147483647 h 383"/>
              <a:gd name="T2" fmla="*/ 2147483647 w 1008"/>
              <a:gd name="T3" fmla="*/ 2147483647 h 383"/>
              <a:gd name="T4" fmla="*/ 2147483647 w 1008"/>
              <a:gd name="T5" fmla="*/ 2147483647 h 383"/>
              <a:gd name="T6" fmla="*/ 2147483647 w 1008"/>
              <a:gd name="T7" fmla="*/ 2147483647 h 383"/>
              <a:gd name="T8" fmla="*/ 2147483647 w 1008"/>
              <a:gd name="T9" fmla="*/ 2147483647 h 383"/>
              <a:gd name="T10" fmla="*/ 2147483647 w 1008"/>
              <a:gd name="T11" fmla="*/ 2147483647 h 383"/>
              <a:gd name="T12" fmla="*/ 2147483647 w 1008"/>
              <a:gd name="T13" fmla="*/ 2147483647 h 383"/>
              <a:gd name="T14" fmla="*/ 2147483647 w 1008"/>
              <a:gd name="T15" fmla="*/ 2147483647 h 383"/>
              <a:gd name="T16" fmla="*/ 2147483647 w 1008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C07A9C79-444D-0CF3-AD0E-03A36DB1DC0C}"/>
              </a:ext>
            </a:extLst>
          </p:cNvPr>
          <p:cNvSpPr>
            <a:spLocks/>
          </p:cNvSpPr>
          <p:nvPr/>
        </p:nvSpPr>
        <p:spPr bwMode="auto">
          <a:xfrm>
            <a:off x="2486125" y="3042270"/>
            <a:ext cx="571500" cy="284163"/>
          </a:xfrm>
          <a:custGeom>
            <a:avLst/>
            <a:gdLst>
              <a:gd name="T0" fmla="*/ 0 w 1008"/>
              <a:gd name="T1" fmla="*/ 0 h 383"/>
              <a:gd name="T2" fmla="*/ 0 w 1008"/>
              <a:gd name="T3" fmla="*/ 0 h 383"/>
              <a:gd name="T4" fmla="*/ 0 w 1008"/>
              <a:gd name="T5" fmla="*/ 0 h 383"/>
              <a:gd name="T6" fmla="*/ 0 w 1008"/>
              <a:gd name="T7" fmla="*/ 0 h 383"/>
              <a:gd name="T8" fmla="*/ 0 w 1008"/>
              <a:gd name="T9" fmla="*/ 0 h 383"/>
              <a:gd name="T10" fmla="*/ 0 w 1008"/>
              <a:gd name="T11" fmla="*/ 0 h 383"/>
              <a:gd name="T12" fmla="*/ 0 w 1008"/>
              <a:gd name="T13" fmla="*/ 0 h 383"/>
              <a:gd name="T14" fmla="*/ 0 w 1008"/>
              <a:gd name="T15" fmla="*/ 0 h 383"/>
              <a:gd name="T16" fmla="*/ 0 w 1008"/>
              <a:gd name="T17" fmla="*/ 0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A1C22605-04CA-E80F-4C25-1F073563811E}"/>
              </a:ext>
            </a:extLst>
          </p:cNvPr>
          <p:cNvSpPr>
            <a:spLocks/>
          </p:cNvSpPr>
          <p:nvPr/>
        </p:nvSpPr>
        <p:spPr bwMode="auto">
          <a:xfrm>
            <a:off x="1780134" y="3113922"/>
            <a:ext cx="561975" cy="207963"/>
          </a:xfrm>
          <a:custGeom>
            <a:avLst/>
            <a:gdLst>
              <a:gd name="T0" fmla="*/ 0 w 1008"/>
              <a:gd name="T1" fmla="*/ 0 h 383"/>
              <a:gd name="T2" fmla="*/ 0 w 1008"/>
              <a:gd name="T3" fmla="*/ 0 h 383"/>
              <a:gd name="T4" fmla="*/ 0 w 1008"/>
              <a:gd name="T5" fmla="*/ 0 h 383"/>
              <a:gd name="T6" fmla="*/ 0 w 1008"/>
              <a:gd name="T7" fmla="*/ 0 h 383"/>
              <a:gd name="T8" fmla="*/ 0 w 1008"/>
              <a:gd name="T9" fmla="*/ 0 h 383"/>
              <a:gd name="T10" fmla="*/ 0 w 1008"/>
              <a:gd name="T11" fmla="*/ 0 h 383"/>
              <a:gd name="T12" fmla="*/ 0 w 1008"/>
              <a:gd name="T13" fmla="*/ 0 h 383"/>
              <a:gd name="T14" fmla="*/ 0 w 1008"/>
              <a:gd name="T15" fmla="*/ 0 h 383"/>
              <a:gd name="T16" fmla="*/ 0 w 1008"/>
              <a:gd name="T17" fmla="*/ 0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F698D112-2B6E-4F69-9635-F9078660BCDA}"/>
              </a:ext>
            </a:extLst>
          </p:cNvPr>
          <p:cNvSpPr>
            <a:spLocks/>
          </p:cNvSpPr>
          <p:nvPr/>
        </p:nvSpPr>
        <p:spPr bwMode="auto">
          <a:xfrm>
            <a:off x="1088058" y="2902570"/>
            <a:ext cx="390525" cy="398463"/>
          </a:xfrm>
          <a:custGeom>
            <a:avLst/>
            <a:gdLst>
              <a:gd name="T0" fmla="*/ 0 w 1008"/>
              <a:gd name="T1" fmla="*/ 1 h 383"/>
              <a:gd name="T2" fmla="*/ 0 w 1008"/>
              <a:gd name="T3" fmla="*/ 1 h 383"/>
              <a:gd name="T4" fmla="*/ 0 w 1008"/>
              <a:gd name="T5" fmla="*/ 1 h 383"/>
              <a:gd name="T6" fmla="*/ 0 w 1008"/>
              <a:gd name="T7" fmla="*/ 1 h 383"/>
              <a:gd name="T8" fmla="*/ 0 w 1008"/>
              <a:gd name="T9" fmla="*/ 1 h 383"/>
              <a:gd name="T10" fmla="*/ 0 w 1008"/>
              <a:gd name="T11" fmla="*/ 1 h 383"/>
              <a:gd name="T12" fmla="*/ 0 w 1008"/>
              <a:gd name="T13" fmla="*/ 1 h 383"/>
              <a:gd name="T14" fmla="*/ 0 w 1008"/>
              <a:gd name="T15" fmla="*/ 1 h 383"/>
              <a:gd name="T16" fmla="*/ 0 w 1008"/>
              <a:gd name="T17" fmla="*/ 1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"/>
              <a:gd name="T28" fmla="*/ 0 h 383"/>
              <a:gd name="T29" fmla="*/ 1008 w 1008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" h="383">
                <a:moveTo>
                  <a:pt x="0" y="374"/>
                </a:moveTo>
                <a:cubicBezTo>
                  <a:pt x="37" y="372"/>
                  <a:pt x="160" y="381"/>
                  <a:pt x="222" y="362"/>
                </a:cubicBezTo>
                <a:cubicBezTo>
                  <a:pt x="284" y="343"/>
                  <a:pt x="334" y="307"/>
                  <a:pt x="372" y="260"/>
                </a:cubicBezTo>
                <a:cubicBezTo>
                  <a:pt x="410" y="213"/>
                  <a:pt x="428" y="123"/>
                  <a:pt x="450" y="80"/>
                </a:cubicBezTo>
                <a:cubicBezTo>
                  <a:pt x="472" y="37"/>
                  <a:pt x="485" y="4"/>
                  <a:pt x="504" y="2"/>
                </a:cubicBezTo>
                <a:cubicBezTo>
                  <a:pt x="523" y="0"/>
                  <a:pt x="543" y="26"/>
                  <a:pt x="564" y="68"/>
                </a:cubicBezTo>
                <a:cubicBezTo>
                  <a:pt x="585" y="110"/>
                  <a:pt x="599" y="205"/>
                  <a:pt x="630" y="254"/>
                </a:cubicBezTo>
                <a:cubicBezTo>
                  <a:pt x="661" y="303"/>
                  <a:pt x="687" y="341"/>
                  <a:pt x="750" y="362"/>
                </a:cubicBezTo>
                <a:cubicBezTo>
                  <a:pt x="813" y="383"/>
                  <a:pt x="954" y="376"/>
                  <a:pt x="1008" y="380"/>
                </a:cubicBezTo>
              </a:path>
            </a:pathLst>
          </a:custGeom>
          <a:solidFill>
            <a:srgbClr val="3015F9"/>
          </a:solidFill>
          <a:ln w="28575" cmpd="sng">
            <a:solidFill>
              <a:srgbClr val="3015F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015F9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75AA2E7-0236-70C5-0605-1F75F8268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158306"/>
              </p:ext>
            </p:extLst>
          </p:nvPr>
        </p:nvGraphicFramePr>
        <p:xfrm>
          <a:off x="6128644" y="2673797"/>
          <a:ext cx="11255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24839" imgH="611435" progId="Equation.DSMT4">
                  <p:embed/>
                </p:oleObj>
              </mc:Choice>
              <mc:Fallback>
                <p:oleObj name="Equation" r:id="rId7" imgW="1124839" imgH="6114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8644" y="2673797"/>
                        <a:ext cx="112553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672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13371" y="44624"/>
            <a:ext cx="20823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CC"/>
                </a:solidFill>
              </a:rPr>
              <a:t>Electronic </a:t>
            </a:r>
            <a:r>
              <a:rPr lang="en-US" altLang="en-US" sz="2200" b="1" dirty="0" err="1">
                <a:solidFill>
                  <a:srgbClr val="0000CC"/>
                </a:solidFill>
              </a:rPr>
              <a:t>EoM</a:t>
            </a:r>
            <a:endParaRPr lang="en-US" altLang="en-US" sz="2200" b="1" dirty="0">
              <a:solidFill>
                <a:srgbClr val="0000CC"/>
              </a:solidFill>
              <a:sym typeface="Wingdings" pitchFamily="2" charset="2"/>
            </a:endParaRPr>
          </a:p>
        </p:txBody>
      </p:sp>
      <p:grpSp>
        <p:nvGrpSpPr>
          <p:cNvPr id="39939" name="Group 6"/>
          <p:cNvGrpSpPr>
            <a:grpSpLocks/>
          </p:cNvGrpSpPr>
          <p:nvPr/>
        </p:nvGrpSpPr>
        <p:grpSpPr bwMode="auto">
          <a:xfrm>
            <a:off x="250825" y="531986"/>
            <a:ext cx="8569325" cy="2376488"/>
            <a:chOff x="249" y="754"/>
            <a:chExt cx="5398" cy="1497"/>
          </a:xfrm>
        </p:grpSpPr>
        <p:graphicFrame>
          <p:nvGraphicFramePr>
            <p:cNvPr id="39951" name="Object 7"/>
            <p:cNvGraphicFramePr>
              <a:graphicFrameLocks noChangeAspect="1"/>
            </p:cNvGraphicFramePr>
            <p:nvPr/>
          </p:nvGraphicFramePr>
          <p:xfrm>
            <a:off x="355" y="865"/>
            <a:ext cx="4158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809945" imgH="476163" progId="Equation.DSMT4">
                    <p:embed/>
                  </p:oleObj>
                </mc:Choice>
                <mc:Fallback>
                  <p:oleObj name="Equation" r:id="rId3" imgW="3809945" imgH="476163" progId="Equation.DSMT4">
                    <p:embed/>
                    <p:pic>
                      <p:nvPicPr>
                        <p:cNvPr id="3995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" y="865"/>
                          <a:ext cx="4158" cy="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2" name="AutoShape 8"/>
            <p:cNvSpPr>
              <a:spLocks/>
            </p:cNvSpPr>
            <p:nvPr/>
          </p:nvSpPr>
          <p:spPr bwMode="auto">
            <a:xfrm rot="-5400000">
              <a:off x="1471" y="291"/>
              <a:ext cx="99" cy="2025"/>
            </a:xfrm>
            <a:prstGeom prst="leftBrace">
              <a:avLst>
                <a:gd name="adj1" fmla="val 170455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en-US" sz="2400"/>
            </a:p>
          </p:txBody>
        </p:sp>
        <p:graphicFrame>
          <p:nvGraphicFramePr>
            <p:cNvPr id="39953" name="Object 9"/>
            <p:cNvGraphicFramePr>
              <a:graphicFrameLocks noChangeAspect="1"/>
            </p:cNvGraphicFramePr>
            <p:nvPr/>
          </p:nvGraphicFramePr>
          <p:xfrm>
            <a:off x="1262" y="1362"/>
            <a:ext cx="45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7562" imgH="247529" progId="Equation.3">
                    <p:embed/>
                  </p:oleObj>
                </mc:Choice>
                <mc:Fallback>
                  <p:oleObj name="Equation" r:id="rId5" imgW="447562" imgH="247529" progId="Equation.3">
                    <p:embed/>
                    <p:pic>
                      <p:nvPicPr>
                        <p:cNvPr id="3995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2" y="1362"/>
                          <a:ext cx="45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4" name="Object 10"/>
            <p:cNvGraphicFramePr>
              <a:graphicFrameLocks noChangeAspect="1"/>
            </p:cNvGraphicFramePr>
            <p:nvPr/>
          </p:nvGraphicFramePr>
          <p:xfrm>
            <a:off x="340" y="1644"/>
            <a:ext cx="5223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791181" imgH="523941" progId="Equation.DSMT4">
                    <p:embed/>
                  </p:oleObj>
                </mc:Choice>
                <mc:Fallback>
                  <p:oleObj name="Equation" r:id="rId7" imgW="4791181" imgH="523941" progId="Equation.DSMT4">
                    <p:embed/>
                    <p:pic>
                      <p:nvPicPr>
                        <p:cNvPr id="3995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644"/>
                          <a:ext cx="5223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5" name="Rectangle 11"/>
            <p:cNvSpPr>
              <a:spLocks noChangeArrowheads="1"/>
            </p:cNvSpPr>
            <p:nvPr/>
          </p:nvSpPr>
          <p:spPr bwMode="auto">
            <a:xfrm>
              <a:off x="249" y="754"/>
              <a:ext cx="5398" cy="149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de-DE" altLang="en-US"/>
            </a:p>
          </p:txBody>
        </p:sp>
      </p:grpSp>
      <p:sp>
        <p:nvSpPr>
          <p:cNvPr id="39940" name="Text Box 12"/>
          <p:cNvSpPr txBox="1">
            <a:spLocks noChangeArrowheads="1"/>
          </p:cNvSpPr>
          <p:nvPr/>
        </p:nvSpPr>
        <p:spPr bwMode="auto">
          <a:xfrm>
            <a:off x="179512" y="4078233"/>
            <a:ext cx="18002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CC"/>
                </a:solidFill>
                <a:sym typeface="Wingdings" pitchFamily="2" charset="2"/>
              </a:rPr>
              <a:t>Nuclear </a:t>
            </a:r>
            <a:r>
              <a:rPr lang="en-US" altLang="en-US" sz="2200" b="1" dirty="0" err="1">
                <a:solidFill>
                  <a:srgbClr val="0000CC"/>
                </a:solidFill>
                <a:sym typeface="Wingdings" pitchFamily="2" charset="2"/>
              </a:rPr>
              <a:t>EoM</a:t>
            </a:r>
            <a:endParaRPr lang="en-US" altLang="en-US" sz="2200" b="1" dirty="0">
              <a:solidFill>
                <a:srgbClr val="0000CC"/>
              </a:solidFill>
              <a:sym typeface="Wingdings" pitchFamily="2" charset="2"/>
            </a:endParaRPr>
          </a:p>
        </p:txBody>
      </p:sp>
      <p:graphicFrame>
        <p:nvGraphicFramePr>
          <p:cNvPr id="39941" name="Object 13"/>
          <p:cNvGraphicFramePr>
            <a:graphicFrameLocks noChangeAspect="1"/>
          </p:cNvGraphicFramePr>
          <p:nvPr/>
        </p:nvGraphicFramePr>
        <p:xfrm>
          <a:off x="440543" y="4573588"/>
          <a:ext cx="73628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54480" imgH="482400" progId="Equation.DSMT4">
                  <p:embed/>
                </p:oleObj>
              </mc:Choice>
              <mc:Fallback>
                <p:oleObj name="Equation" r:id="rId9" imgW="4254480" imgH="482400" progId="Equation.DSMT4">
                  <p:embed/>
                  <p:pic>
                    <p:nvPicPr>
                      <p:cNvPr id="399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43" y="4573588"/>
                        <a:ext cx="73628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251556" y="4491256"/>
            <a:ext cx="7704856" cy="10080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cxnSp>
        <p:nvCxnSpPr>
          <p:cNvPr id="4" name="Curved Connector 3"/>
          <p:cNvCxnSpPr/>
          <p:nvPr/>
        </p:nvCxnSpPr>
        <p:spPr>
          <a:xfrm>
            <a:off x="1259632" y="5517232"/>
            <a:ext cx="1152128" cy="665986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86038" y="5749612"/>
            <a:ext cx="64260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Represent χ(</a:t>
            </a:r>
            <a:r>
              <a:rPr lang="en-US" sz="2000" b="1" dirty="0" err="1">
                <a:solidFill>
                  <a:srgbClr val="C00000"/>
                </a:solidFill>
              </a:rPr>
              <a:t>R,t</a:t>
            </a:r>
            <a:r>
              <a:rPr lang="en-US" sz="2000" b="1" dirty="0">
                <a:solidFill>
                  <a:srgbClr val="C00000"/>
                </a:solidFill>
              </a:rPr>
              <a:t>) by swarm of classical trajectories (method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of </a:t>
            </a:r>
            <a:r>
              <a:rPr lang="en-US" sz="2000" b="1" dirty="0" err="1">
                <a:solidFill>
                  <a:srgbClr val="C00000"/>
                </a:solidFill>
              </a:rPr>
              <a:t>charactristics</a:t>
            </a:r>
            <a:r>
              <a:rPr lang="en-US" sz="2000" b="1" dirty="0">
                <a:solidFill>
                  <a:srgbClr val="C00000"/>
                </a:solidFill>
              </a:rPr>
              <a:t>). Classical forces are </a:t>
            </a:r>
            <a:r>
              <a:rPr lang="en-US" sz="2000" b="1" u="sng" dirty="0">
                <a:solidFill>
                  <a:srgbClr val="C00000"/>
                </a:solidFill>
              </a:rPr>
              <a:t>unique</a:t>
            </a:r>
            <a:r>
              <a:rPr lang="en-US" sz="2000" b="1" dirty="0">
                <a:solidFill>
                  <a:srgbClr val="C00000"/>
                </a:solidFill>
              </a:rPr>
              <a:t>. No need for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Tully surface hopping and decoherence corrections.</a:t>
            </a:r>
          </a:p>
        </p:txBody>
      </p:sp>
    </p:spTree>
    <p:extLst>
      <p:ext uri="{BB962C8B-B14F-4D97-AF65-F5344CB8AC3E}">
        <p14:creationId xmlns:p14="http://schemas.microsoft.com/office/powerpoint/2010/main" val="2083058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13371" y="44624"/>
            <a:ext cx="20823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CC"/>
                </a:solidFill>
              </a:rPr>
              <a:t>Electronic </a:t>
            </a:r>
            <a:r>
              <a:rPr lang="en-US" altLang="en-US" sz="2200" b="1" dirty="0" err="1">
                <a:solidFill>
                  <a:srgbClr val="0000CC"/>
                </a:solidFill>
              </a:rPr>
              <a:t>EoM</a:t>
            </a:r>
            <a:endParaRPr lang="en-US" altLang="en-US" sz="2200" b="1" dirty="0">
              <a:solidFill>
                <a:srgbClr val="0000CC"/>
              </a:solidFill>
              <a:sym typeface="Wingdings" pitchFamily="2" charset="2"/>
            </a:endParaRPr>
          </a:p>
        </p:txBody>
      </p:sp>
      <p:grpSp>
        <p:nvGrpSpPr>
          <p:cNvPr id="39939" name="Group 6"/>
          <p:cNvGrpSpPr>
            <a:grpSpLocks/>
          </p:cNvGrpSpPr>
          <p:nvPr/>
        </p:nvGrpSpPr>
        <p:grpSpPr bwMode="auto">
          <a:xfrm>
            <a:off x="250825" y="531986"/>
            <a:ext cx="8569325" cy="2376488"/>
            <a:chOff x="249" y="754"/>
            <a:chExt cx="5398" cy="1497"/>
          </a:xfrm>
        </p:grpSpPr>
        <p:graphicFrame>
          <p:nvGraphicFramePr>
            <p:cNvPr id="39951" name="Object 7"/>
            <p:cNvGraphicFramePr>
              <a:graphicFrameLocks noChangeAspect="1"/>
            </p:cNvGraphicFramePr>
            <p:nvPr/>
          </p:nvGraphicFramePr>
          <p:xfrm>
            <a:off x="355" y="865"/>
            <a:ext cx="4158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809945" imgH="476163" progId="Equation.DSMT4">
                    <p:embed/>
                  </p:oleObj>
                </mc:Choice>
                <mc:Fallback>
                  <p:oleObj name="Equation" r:id="rId3" imgW="3809945" imgH="476163" progId="Equation.DSMT4">
                    <p:embed/>
                    <p:pic>
                      <p:nvPicPr>
                        <p:cNvPr id="3995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" y="865"/>
                          <a:ext cx="4158" cy="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2" name="AutoShape 8"/>
            <p:cNvSpPr>
              <a:spLocks/>
            </p:cNvSpPr>
            <p:nvPr/>
          </p:nvSpPr>
          <p:spPr bwMode="auto">
            <a:xfrm rot="-5400000">
              <a:off x="1471" y="291"/>
              <a:ext cx="99" cy="2025"/>
            </a:xfrm>
            <a:prstGeom prst="leftBrace">
              <a:avLst>
                <a:gd name="adj1" fmla="val 170455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en-US" sz="2400"/>
            </a:p>
          </p:txBody>
        </p:sp>
        <p:graphicFrame>
          <p:nvGraphicFramePr>
            <p:cNvPr id="39953" name="Object 9"/>
            <p:cNvGraphicFramePr>
              <a:graphicFrameLocks noChangeAspect="1"/>
            </p:cNvGraphicFramePr>
            <p:nvPr/>
          </p:nvGraphicFramePr>
          <p:xfrm>
            <a:off x="1262" y="1362"/>
            <a:ext cx="45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7562" imgH="247529" progId="Equation.3">
                    <p:embed/>
                  </p:oleObj>
                </mc:Choice>
                <mc:Fallback>
                  <p:oleObj name="Equation" r:id="rId5" imgW="447562" imgH="247529" progId="Equation.3">
                    <p:embed/>
                    <p:pic>
                      <p:nvPicPr>
                        <p:cNvPr id="3995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2" y="1362"/>
                          <a:ext cx="45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4" name="Object 10"/>
            <p:cNvGraphicFramePr>
              <a:graphicFrameLocks noChangeAspect="1"/>
            </p:cNvGraphicFramePr>
            <p:nvPr/>
          </p:nvGraphicFramePr>
          <p:xfrm>
            <a:off x="340" y="1644"/>
            <a:ext cx="5223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791181" imgH="523941" progId="Equation.DSMT4">
                    <p:embed/>
                  </p:oleObj>
                </mc:Choice>
                <mc:Fallback>
                  <p:oleObj name="Equation" r:id="rId7" imgW="4791181" imgH="523941" progId="Equation.DSMT4">
                    <p:embed/>
                    <p:pic>
                      <p:nvPicPr>
                        <p:cNvPr id="3995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644"/>
                          <a:ext cx="5223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5" name="Rectangle 11"/>
            <p:cNvSpPr>
              <a:spLocks noChangeArrowheads="1"/>
            </p:cNvSpPr>
            <p:nvPr/>
          </p:nvSpPr>
          <p:spPr bwMode="auto">
            <a:xfrm>
              <a:off x="249" y="754"/>
              <a:ext cx="5398" cy="149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de-DE" altLang="en-US"/>
            </a:p>
          </p:txBody>
        </p:sp>
      </p:grpSp>
      <p:sp>
        <p:nvSpPr>
          <p:cNvPr id="39940" name="Text Box 12"/>
          <p:cNvSpPr txBox="1">
            <a:spLocks noChangeArrowheads="1"/>
          </p:cNvSpPr>
          <p:nvPr/>
        </p:nvSpPr>
        <p:spPr bwMode="auto">
          <a:xfrm>
            <a:off x="179476" y="4078233"/>
            <a:ext cx="18002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CC"/>
                </a:solidFill>
                <a:sym typeface="Wingdings" pitchFamily="2" charset="2"/>
              </a:rPr>
              <a:t>Nuclear </a:t>
            </a:r>
            <a:r>
              <a:rPr lang="en-US" altLang="en-US" sz="2200" b="1" dirty="0" err="1">
                <a:solidFill>
                  <a:srgbClr val="0000CC"/>
                </a:solidFill>
                <a:sym typeface="Wingdings" pitchFamily="2" charset="2"/>
              </a:rPr>
              <a:t>EoM</a:t>
            </a:r>
            <a:endParaRPr lang="en-US" altLang="en-US" sz="2200" b="1" dirty="0">
              <a:solidFill>
                <a:srgbClr val="0000CC"/>
              </a:solidFill>
              <a:sym typeface="Wingdings" pitchFamily="2" charset="2"/>
            </a:endParaRPr>
          </a:p>
        </p:txBody>
      </p:sp>
      <p:graphicFrame>
        <p:nvGraphicFramePr>
          <p:cNvPr id="39941" name="Object 13"/>
          <p:cNvGraphicFramePr>
            <a:graphicFrameLocks noChangeAspect="1"/>
          </p:cNvGraphicFramePr>
          <p:nvPr/>
        </p:nvGraphicFramePr>
        <p:xfrm>
          <a:off x="440507" y="4573588"/>
          <a:ext cx="73628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54480" imgH="482400" progId="Equation.DSMT4">
                  <p:embed/>
                </p:oleObj>
              </mc:Choice>
              <mc:Fallback>
                <p:oleObj name="Equation" r:id="rId9" imgW="4254480" imgH="482400" progId="Equation.DSMT4">
                  <p:embed/>
                  <p:pic>
                    <p:nvPicPr>
                      <p:cNvPr id="399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07" y="4573588"/>
                        <a:ext cx="73628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251520" y="4491256"/>
            <a:ext cx="7704856" cy="10080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cxnSp>
        <p:nvCxnSpPr>
          <p:cNvPr id="4" name="Curved Connector 3"/>
          <p:cNvCxnSpPr/>
          <p:nvPr/>
        </p:nvCxnSpPr>
        <p:spPr>
          <a:xfrm>
            <a:off x="1259632" y="5517232"/>
            <a:ext cx="1152128" cy="665986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86038" y="5749612"/>
            <a:ext cx="64260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Represent χ(</a:t>
            </a:r>
            <a:r>
              <a:rPr lang="en-US" sz="2000" b="1" dirty="0" err="1">
                <a:solidFill>
                  <a:srgbClr val="C00000"/>
                </a:solidFill>
              </a:rPr>
              <a:t>R,t</a:t>
            </a:r>
            <a:r>
              <a:rPr lang="en-US" sz="2000" b="1" dirty="0">
                <a:solidFill>
                  <a:srgbClr val="C00000"/>
                </a:solidFill>
              </a:rPr>
              <a:t>) by swarm of classical trajectories (method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of </a:t>
            </a:r>
            <a:r>
              <a:rPr lang="en-US" sz="2000" b="1" dirty="0" err="1">
                <a:solidFill>
                  <a:srgbClr val="C00000"/>
                </a:solidFill>
              </a:rPr>
              <a:t>charactristics</a:t>
            </a:r>
            <a:r>
              <a:rPr lang="en-US" sz="2000" b="1" dirty="0">
                <a:solidFill>
                  <a:srgbClr val="C00000"/>
                </a:solidFill>
              </a:rPr>
              <a:t>). Classical forces are </a:t>
            </a:r>
            <a:r>
              <a:rPr lang="en-US" sz="2000" b="1" u="sng" dirty="0">
                <a:solidFill>
                  <a:srgbClr val="C00000"/>
                </a:solidFill>
              </a:rPr>
              <a:t>unique</a:t>
            </a:r>
            <a:r>
              <a:rPr lang="en-US" sz="2000" b="1" dirty="0">
                <a:solidFill>
                  <a:srgbClr val="C00000"/>
                </a:solidFill>
              </a:rPr>
              <a:t>. No need for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Tully surface hopping and decoherence corrections.</a:t>
            </a:r>
          </a:p>
        </p:txBody>
      </p:sp>
      <p:cxnSp>
        <p:nvCxnSpPr>
          <p:cNvPr id="14" name="Curved Connector 3">
            <a:extLst>
              <a:ext uri="{FF2B5EF4-FFF2-40B4-BE49-F238E27FC236}">
                <a16:creationId xmlns:a16="http://schemas.microsoft.com/office/drawing/2014/main" id="{44B3F91F-23C1-355A-266B-9BC4CA3A7238}"/>
              </a:ext>
            </a:extLst>
          </p:cNvPr>
          <p:cNvCxnSpPr/>
          <p:nvPr/>
        </p:nvCxnSpPr>
        <p:spPr>
          <a:xfrm>
            <a:off x="683568" y="2907030"/>
            <a:ext cx="1152128" cy="665986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E75843-628A-0739-0401-FD950AB82895}"/>
              </a:ext>
            </a:extLst>
          </p:cNvPr>
          <p:cNvSpPr txBox="1"/>
          <p:nvPr/>
        </p:nvSpPr>
        <p:spPr>
          <a:xfrm>
            <a:off x="2051720" y="2996952"/>
            <a:ext cx="67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Represent </a:t>
            </a:r>
            <a:r>
              <a:rPr lang="el-GR" sz="2000" b="1" dirty="0">
                <a:solidFill>
                  <a:srgbClr val="C00000"/>
                </a:solidFill>
              </a:rPr>
              <a:t>Φ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r|R</a:t>
            </a:r>
            <a:r>
              <a:rPr lang="en-US" sz="2000" b="1" dirty="0">
                <a:solidFill>
                  <a:srgbClr val="C00000"/>
                </a:solidFill>
              </a:rPr>
              <a:t>(t))  along the nuclear trajectories by Born-Huang expansion and plug into </a:t>
            </a:r>
            <a:r>
              <a:rPr lang="en-US" sz="2000" b="1" dirty="0" err="1">
                <a:solidFill>
                  <a:srgbClr val="C00000"/>
                </a:solidFill>
              </a:rPr>
              <a:t>EoM</a:t>
            </a:r>
            <a:r>
              <a:rPr lang="en-US" sz="2000" b="1" dirty="0">
                <a:solidFill>
                  <a:srgbClr val="C00000"/>
                </a:solidFill>
              </a:rPr>
              <a:t>. Ultimately needed are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vertical excitation energies and NAC’s along the trajectories, calculated with linear-response TDDFT. </a:t>
            </a:r>
          </a:p>
        </p:txBody>
      </p:sp>
    </p:spTree>
    <p:extLst>
      <p:ext uri="{BB962C8B-B14F-4D97-AF65-F5344CB8AC3E}">
        <p14:creationId xmlns:p14="http://schemas.microsoft.com/office/powerpoint/2010/main" val="3016257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1891" r="27429" b="3693"/>
          <a:stretch>
            <a:fillRect/>
          </a:stretch>
        </p:blipFill>
        <p:spPr bwMode="auto">
          <a:xfrm>
            <a:off x="1475656" y="1024124"/>
            <a:ext cx="5915967" cy="55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179512" y="404664"/>
            <a:ext cx="9032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</a:rPr>
              <a:t>Propagation of </a:t>
            </a:r>
            <a:r>
              <a:rPr lang="en-US" altLang="en-US" sz="2400" b="1" u="sng" dirty="0">
                <a:solidFill>
                  <a:schemeClr val="tx1"/>
                </a:solidFill>
              </a:rPr>
              <a:t>classica</a:t>
            </a:r>
            <a:r>
              <a:rPr lang="en-US" altLang="en-US" sz="2400" b="1" dirty="0">
                <a:solidFill>
                  <a:schemeClr val="tx1"/>
                </a:solidFill>
              </a:rPr>
              <a:t>l nuclei on </a:t>
            </a:r>
            <a:r>
              <a:rPr lang="en-US" altLang="en-US" sz="2400" b="1" u="sng" dirty="0">
                <a:solidFill>
                  <a:schemeClr val="tx1"/>
                </a:solidFill>
              </a:rPr>
              <a:t>exact</a:t>
            </a:r>
            <a:r>
              <a:rPr lang="en-US" altLang="en-US" sz="2400" b="1" dirty="0">
                <a:solidFill>
                  <a:schemeClr val="tx1"/>
                </a:solidFill>
              </a:rPr>
              <a:t> TDPES (for Chin-</a:t>
            </a:r>
            <a:r>
              <a:rPr lang="en-US" altLang="en-US" sz="2400" b="1" dirty="0" err="1">
                <a:solidFill>
                  <a:schemeClr val="tx1"/>
                </a:solidFill>
              </a:rPr>
              <a:t>Metiu</a:t>
            </a:r>
            <a:r>
              <a:rPr lang="en-US" altLang="en-US" sz="2400" b="1" dirty="0">
                <a:solidFill>
                  <a:schemeClr val="tx1"/>
                </a:solidFill>
              </a:rPr>
              <a:t> model)</a:t>
            </a:r>
          </a:p>
        </p:txBody>
      </p:sp>
    </p:spTree>
    <p:extLst>
      <p:ext uri="{BB962C8B-B14F-4D97-AF65-F5344CB8AC3E}">
        <p14:creationId xmlns:p14="http://schemas.microsoft.com/office/powerpoint/2010/main" val="1780359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8600" y="5043930"/>
                <a:ext cx="4800600" cy="899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bar>
                            <m:ba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bar>
                                <m:bar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b="1" i="0" smtClean="0"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</m:bar>
                            </m:e>
                          </m:ba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000" b="1" i="0" smtClean="0">
                                                  <a:latin typeface="Cambria Math"/>
                                                </a:rPr>
                                                <m:t>𝐑</m:t>
                                              </m:r>
                                            </m:e>
                                          </m:bar>
                                        </m:e>
                                      </m:ba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000" b="1" i="0" smtClean="0">
                                                  <a:latin typeface="Cambria Math"/>
                                                </a:rPr>
                                                <m:t>𝐑</m:t>
                                              </m:r>
                                            </m:e>
                                          </m:bar>
                                        </m:e>
                                      </m:ba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/>
                                    </a:rPr>
                                    <m:t>χ</m:t>
                                  </m:r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000" b="1" i="0" smtClean="0">
                                                  <a:latin typeface="Cambria Math"/>
                                                </a:rPr>
                                                <m:t>𝐑</m:t>
                                              </m:r>
                                            </m:e>
                                          </m:bar>
                                        </m:e>
                                      </m:ba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043930"/>
                <a:ext cx="4800600" cy="8996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0" y="6087892"/>
                <a:ext cx="4800600" cy="693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𝒕𝒓𝒂𝒋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smtClean="0">
                                              <a:latin typeface="Cambria Math"/>
                                            </a:rPr>
                                            <m:t>𝑰</m:t>
                                          </m:r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smtClean="0">
                                              <a:latin typeface="Cambria Math"/>
                                            </a:rPr>
                                            <m:t>𝑰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𝒕</m:t>
                                  </m:r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087892"/>
                <a:ext cx="4800600" cy="6939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0" y="4437112"/>
            <a:ext cx="345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of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decoherence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Quantum:</a:t>
            </a:r>
          </a:p>
          <a:p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Trajectories</a:t>
            </a:r>
          </a:p>
        </p:txBody>
      </p:sp>
      <p:pic>
        <p:nvPicPr>
          <p:cNvPr id="6" name="Picture 3" descr="C:\Documents and Settings\zacarias\Application Data\SSH\temp\populatio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0727"/>
            <a:ext cx="5587702" cy="43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19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71600" y="764704"/>
            <a:ext cx="720092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2F619D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971475" y="880264"/>
            <a:ext cx="72010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ea typeface="ＭＳ Ｐゴシック" pitchFamily="34" charset="-128"/>
              </a:rPr>
              <a:t>Photo-induced ring opening in </a:t>
            </a:r>
            <a:r>
              <a:rPr lang="en-US" altLang="en-US" sz="2900" b="1" dirty="0" err="1">
                <a:ea typeface="ＭＳ Ｐゴシック" pitchFamily="34" charset="-128"/>
              </a:rPr>
              <a:t>Oxirane</a:t>
            </a:r>
            <a:endParaRPr lang="en-US" altLang="en-US" sz="2900" b="1" dirty="0"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9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860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4" y="116632"/>
            <a:ext cx="7167563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564" y="4611197"/>
            <a:ext cx="8488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Identification of the three groups of trajectories that, starting from the initial geometries, yield right-open (red) or left-open (green) ring structures and CC-extended bond geometry (blue).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u="sng" dirty="0"/>
              <a:t>Result</a:t>
            </a:r>
            <a:r>
              <a:rPr lang="en-US" sz="1600" dirty="0"/>
              <a:t>: Probability of ring-opening by oxygen motion is about 4 times larger than the C-C-bond stretch. Light </a:t>
            </a:r>
            <a:r>
              <a:rPr lang="de-DE" sz="1600" dirty="0"/>
              <a:t>colors identify CT-MQC trajectories and darker colors corr-FSSH trajectories.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6165304"/>
            <a:ext cx="872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53682A"/>
                </a:solidFill>
              </a:rPr>
              <a:t>F. Agostini, S.K. Min, I. Tavernelli, E.K.U. Gross, J.Phys.Chem. Lett. 8,  3048 (2017)</a:t>
            </a:r>
          </a:p>
        </p:txBody>
      </p:sp>
    </p:spTree>
    <p:extLst>
      <p:ext uri="{BB962C8B-B14F-4D97-AF65-F5344CB8AC3E}">
        <p14:creationId xmlns:p14="http://schemas.microsoft.com/office/powerpoint/2010/main" val="2540038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3456" y="614150"/>
            <a:ext cx="3380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Upper panel: electronic populations of S0, S1 and S2 as functions of time. Lower panel: indicator of </a:t>
            </a:r>
            <a:r>
              <a:rPr lang="en-US" sz="1600" dirty="0" err="1"/>
              <a:t>decoherence</a:t>
            </a:r>
            <a:r>
              <a:rPr lang="en-US" sz="1600" dirty="0"/>
              <a:t> for the element S1=S2. Three sets of results are compared, based on the CT-MQC algorithm (dark-green lines), FSSH (red lines) and </a:t>
            </a:r>
            <a:r>
              <a:rPr lang="en-US" sz="1600" dirty="0" err="1"/>
              <a:t>corr</a:t>
            </a:r>
            <a:r>
              <a:rPr lang="en-US" sz="1600" dirty="0"/>
              <a:t>-FSSH (cyan lines).</a:t>
            </a:r>
            <a:endParaRPr lang="de-DE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2" y="382167"/>
            <a:ext cx="5135880" cy="55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297" y="6228020"/>
            <a:ext cx="872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53682A"/>
                </a:solidFill>
              </a:rPr>
              <a:t>F. Agostini, S.K. Min, I. Tavernelli, E.K.U. Gross, J.Phys.Chem. Lett. 8,  3048 (2017)</a:t>
            </a:r>
          </a:p>
        </p:txBody>
      </p:sp>
    </p:spTree>
    <p:extLst>
      <p:ext uri="{BB962C8B-B14F-4D97-AF65-F5344CB8AC3E}">
        <p14:creationId xmlns:p14="http://schemas.microsoft.com/office/powerpoint/2010/main" val="815162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3456" y="614150"/>
            <a:ext cx="3380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Upper panel: electronic populations of S0, S1 and S2 as functions of time. Lower panel: indicator of </a:t>
            </a:r>
            <a:r>
              <a:rPr lang="en-US" sz="1600" dirty="0" err="1"/>
              <a:t>decoherence</a:t>
            </a:r>
            <a:r>
              <a:rPr lang="en-US" sz="1600" dirty="0"/>
              <a:t> for the element S1=S2. Three sets of results are compared, based on the CT-MQC algorithm (dark-green lines), FSSH (red lines) and </a:t>
            </a:r>
            <a:r>
              <a:rPr lang="en-US" sz="1600" dirty="0" err="1"/>
              <a:t>corr</a:t>
            </a:r>
            <a:r>
              <a:rPr lang="en-US" sz="1600" dirty="0"/>
              <a:t>-FSSH (cyan lines).</a:t>
            </a:r>
            <a:endParaRPr lang="de-DE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2" y="382167"/>
            <a:ext cx="5135880" cy="55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297" y="6228020"/>
            <a:ext cx="872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53682A"/>
                </a:solidFill>
              </a:rPr>
              <a:t>F. Agostini, S.K. Min, I. Tavernelli, E.K.U. Gross, J.Phys.Chem. Lett. 8,  3048 (2017)</a:t>
            </a:r>
          </a:p>
        </p:txBody>
      </p:sp>
      <p:grpSp>
        <p:nvGrpSpPr>
          <p:cNvPr id="6" name="Group 5"/>
          <p:cNvGrpSpPr/>
          <p:nvPr/>
        </p:nvGrpSpPr>
        <p:grpSpPr>
          <a:xfrm rot="20564678">
            <a:off x="5652734" y="3645024"/>
            <a:ext cx="3383762" cy="1058416"/>
            <a:chOff x="5652427" y="3645024"/>
            <a:chExt cx="3383762" cy="1058416"/>
          </a:xfrm>
        </p:grpSpPr>
        <p:sp>
          <p:nvSpPr>
            <p:cNvPr id="3" name="TextBox 2"/>
            <p:cNvSpPr txBox="1"/>
            <p:nvPr/>
          </p:nvSpPr>
          <p:spPr>
            <a:xfrm>
              <a:off x="5724128" y="3789040"/>
              <a:ext cx="33120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Algorithm implemented </a:t>
              </a:r>
            </a:p>
            <a:p>
              <a:r>
                <a:rPr lang="en-US" sz="2400" b="1" dirty="0">
                  <a:solidFill>
                    <a:srgbClr val="FF0000"/>
                  </a:solidFill>
                </a:rPr>
                <a:t>             in CPMD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52427" y="3645024"/>
              <a:ext cx="3312061" cy="105841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405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>
            <a:extLst>
              <a:ext uri="{FF2B5EF4-FFF2-40B4-BE49-F238E27FC236}">
                <a16:creationId xmlns:a16="http://schemas.microsoft.com/office/drawing/2014/main" id="{592F75D1-E3F8-4E6C-BA88-3D194358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476672"/>
            <a:ext cx="5184576" cy="201112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3C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50"/>
                </a:solidFill>
              </a:rPr>
              <a:t>DFT of the combined system of electrons and phonons,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50"/>
                </a:solidFill>
              </a:rPr>
              <a:t>based on the exact factorization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69539-ECF7-46DD-B219-F9F434B6B1BC}"/>
              </a:ext>
            </a:extLst>
          </p:cNvPr>
          <p:cNvSpPr txBox="1"/>
          <p:nvPr/>
        </p:nvSpPr>
        <p:spPr>
          <a:xfrm>
            <a:off x="1475656" y="5219908"/>
            <a:ext cx="6984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Requist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EKU Gross, Phys. Rev. Lett. 117, 193001 (2016).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Chen Li, R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Requist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EKU Gross, JCP 148, 084110 (2018).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Requist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C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Proetto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EKU Gross, Phys. Rev. B 99, 165136 (2019)</a:t>
            </a: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51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AFB25-C9A6-46C2-852F-BE1F248E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37763"/>
            <a:ext cx="899566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Basic densities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u="sng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Electrons:</a:t>
            </a:r>
            <a:r>
              <a:rPr lang="en-US" altLang="en-US" sz="2400" b="1" dirty="0"/>
              <a:t>       n(</a:t>
            </a:r>
            <a:r>
              <a:rPr lang="en-US" altLang="en-US" sz="2400" b="1" dirty="0" err="1"/>
              <a:t>r|R</a:t>
            </a:r>
            <a:r>
              <a:rPr lang="en-US" altLang="en-US" sz="2400" b="1" dirty="0"/>
              <a:t>)   conditional probability of finding an electron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              at r, given the nuclei are at 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              follows directly from the exact electronic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              conditional wave function  Φ(r , r₂, … |R)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Nuclei:</a:t>
            </a:r>
            <a:r>
              <a:rPr lang="en-US" altLang="en-US" sz="2400" b="1" dirty="0"/>
              <a:t>             </a:t>
            </a:r>
            <a:r>
              <a:rPr lang="el-GR" altLang="en-US" sz="2400" b="1" dirty="0"/>
              <a:t>Γ</a:t>
            </a:r>
            <a:r>
              <a:rPr lang="en-US" altLang="en-US" sz="2400" b="1" dirty="0"/>
              <a:t>(R₁, R</a:t>
            </a:r>
            <a:r>
              <a:rPr lang="el-GR" altLang="en-US" sz="2400" b="1" dirty="0"/>
              <a:t>₂</a:t>
            </a:r>
            <a:r>
              <a:rPr lang="en-US" altLang="en-US" sz="2400" b="1" dirty="0"/>
              <a:t>, …. )  =  |</a:t>
            </a:r>
            <a:r>
              <a:rPr lang="el-GR" altLang="en-US" sz="2400" b="1" dirty="0"/>
              <a:t>χ</a:t>
            </a:r>
            <a:r>
              <a:rPr lang="en-US" altLang="en-US" sz="2400" b="1" dirty="0"/>
              <a:t>(R₁, R</a:t>
            </a:r>
            <a:r>
              <a:rPr lang="el-GR" altLang="en-US" sz="2400" b="1" dirty="0"/>
              <a:t>₂</a:t>
            </a:r>
            <a:r>
              <a:rPr lang="en-US" altLang="en-US" sz="2400" b="1" dirty="0"/>
              <a:t>, …. )|²  nuclear N-body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               density as it follows from exact factorization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0908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8" name="Object 7"/>
          <p:cNvGraphicFramePr>
            <a:graphicFrameLocks noChangeAspect="1"/>
          </p:cNvGraphicFramePr>
          <p:nvPr/>
        </p:nvGraphicFramePr>
        <p:xfrm>
          <a:off x="341313" y="1125414"/>
          <a:ext cx="51831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279360" progId="Equation.DSMT4">
                  <p:embed/>
                </p:oleObj>
              </mc:Choice>
              <mc:Fallback>
                <p:oleObj name="Equation" r:id="rId3" imgW="1930320" imgH="279360" progId="Equation.DSMT4">
                  <p:embed/>
                  <p:pic>
                    <p:nvPicPr>
                      <p:cNvPr id="410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125414"/>
                        <a:ext cx="51831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429790" y="188640"/>
            <a:ext cx="6540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 dirty="0">
                <a:solidFill>
                  <a:srgbClr val="000066"/>
                </a:solidFill>
                <a:cs typeface="Times" charset="0"/>
              </a:rPr>
              <a:t>“Variationally best” adiabatic approximation </a:t>
            </a:r>
            <a:endParaRPr lang="en-GB" altLang="en-US" sz="2600" b="1" u="sng" dirty="0">
              <a:solidFill>
                <a:srgbClr val="000066"/>
              </a:solidFill>
              <a:cs typeface="Times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992AE3A-E711-4C87-24C7-E67D9B8A75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2446214"/>
          <a:ext cx="45561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304560" progId="Equation.DSMT4">
                  <p:embed/>
                </p:oleObj>
              </mc:Choice>
              <mc:Fallback>
                <p:oleObj name="Equation" r:id="rId5" imgW="1993680" imgH="3045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992AE3A-E711-4C87-24C7-E67D9B8A75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446214"/>
                        <a:ext cx="45561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10AC8E6-FCD3-1A98-806A-9CE0C89A11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025" y="4538539"/>
          <a:ext cx="47228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08080" imgH="342720" progId="Equation.DSMT4">
                  <p:embed/>
                </p:oleObj>
              </mc:Choice>
              <mc:Fallback>
                <p:oleObj name="Equation" r:id="rId7" imgW="2908080" imgH="342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10AC8E6-FCD3-1A98-806A-9CE0C89A1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025" y="4538539"/>
                        <a:ext cx="472281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7449B77-EC26-0165-6448-84E3E47069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593" y="3387097"/>
          <a:ext cx="3461491" cy="96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38000" imgH="457200" progId="Equation.DSMT4">
                  <p:embed/>
                </p:oleObj>
              </mc:Choice>
              <mc:Fallback>
                <p:oleObj name="Equation" r:id="rId9" imgW="163800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7449B77-EC26-0165-6448-84E3E47069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593" y="3387097"/>
                        <a:ext cx="3461491" cy="965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>
            <a:extLst>
              <a:ext uri="{FF2B5EF4-FFF2-40B4-BE49-F238E27FC236}">
                <a16:creationId xmlns:a16="http://schemas.microsoft.com/office/drawing/2014/main" id="{015395C8-6FD1-BEEB-AAE8-C0C60243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576" y="4659233"/>
            <a:ext cx="224580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b="1" u="sng" dirty="0">
                <a:solidFill>
                  <a:srgbClr val="000066"/>
                </a:solidFill>
                <a:cs typeface="Times" charset="0"/>
              </a:rPr>
              <a:t>Berry connection </a:t>
            </a:r>
            <a:endParaRPr lang="en-GB" altLang="en-US" sz="2300" b="1" u="sng" dirty="0">
              <a:solidFill>
                <a:srgbClr val="000066"/>
              </a:solidFill>
              <a:cs typeface="Times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83F68BC-666F-5895-1597-3CD68486B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82298"/>
              </p:ext>
            </p:extLst>
          </p:nvPr>
        </p:nvGraphicFramePr>
        <p:xfrm>
          <a:off x="284163" y="5492626"/>
          <a:ext cx="87090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203360" imgH="393480" progId="Equation.DSMT4">
                  <p:embed/>
                </p:oleObj>
              </mc:Choice>
              <mc:Fallback>
                <p:oleObj name="Equation" r:id="rId11" imgW="420336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83F68BC-666F-5895-1597-3CD68486B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4163" y="5492626"/>
                        <a:ext cx="870902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995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CDAF71-EC0D-4E1D-97BC-89FDD4544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536" y="1268760"/>
          <a:ext cx="74231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482400" progId="Equation.DSMT4">
                  <p:embed/>
                </p:oleObj>
              </mc:Choice>
              <mc:Fallback>
                <p:oleObj name="Equation" r:id="rId2" imgW="339084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2CDAF71-EC0D-4E1D-97BC-89FDD4544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1268760"/>
                        <a:ext cx="74231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F5EF75D-7991-40C9-BE76-039F03445F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125" y="2595563"/>
          <a:ext cx="40386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507960" progId="Equation.DSMT4">
                  <p:embed/>
                </p:oleObj>
              </mc:Choice>
              <mc:Fallback>
                <p:oleObj name="Equation" r:id="rId4" imgW="1828800" imgH="507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F5EF75D-7991-40C9-BE76-039F03445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" y="2595563"/>
                        <a:ext cx="4038600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468ACE-AB7C-4FD2-81EC-4A9F084C5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560" y="4365104"/>
          <a:ext cx="13763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53800" progId="Equation.DSMT4">
                  <p:embed/>
                </p:oleObj>
              </mc:Choice>
              <mc:Fallback>
                <p:oleObj name="Equation" r:id="rId6" imgW="6346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7468ACE-AB7C-4FD2-81EC-4A9F084C5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60" y="4365104"/>
                        <a:ext cx="1376363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1D73706-B6B2-4A90-BA2E-BA12906E1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10" y="375047"/>
            <a:ext cx="4521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Electronic Kohn-Sham equation: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97789-0675-41FE-B3F5-5A533B49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610" y="4365104"/>
            <a:ext cx="644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is a functional of n(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r|R</a:t>
            </a:r>
            <a:r>
              <a:rPr lang="en-US" altLang="en-US" sz="2400" b="1" dirty="0">
                <a:solidFill>
                  <a:srgbClr val="C00000"/>
                </a:solidFill>
              </a:rPr>
              <a:t>):     need approximations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1CE50F8C-2FB2-4CFF-8FED-E35344D07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196752"/>
            <a:ext cx="7704855" cy="12241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22211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9CBBA295-B6C2-4BEC-8BEF-441B47832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40768"/>
            <a:ext cx="7848872" cy="1368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E2D8DA-1AA3-4EBA-A6D8-297D59800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484784"/>
          <a:ext cx="7438089" cy="107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520" imgH="482400" progId="Equation.DSMT4">
                  <p:embed/>
                </p:oleObj>
              </mc:Choice>
              <mc:Fallback>
                <p:oleObj name="Equation" r:id="rId2" imgW="331452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7E2D8DA-1AA3-4EBA-A6D8-297D59800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600" y="1484784"/>
                        <a:ext cx="7438089" cy="1079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C51E46-120D-435F-8B25-9064F66F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34" y="591071"/>
            <a:ext cx="4540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Nuclear “Kohn-Sham” equation: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B19A9-F139-43F0-B22B-1AD0ADC5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996952"/>
            <a:ext cx="87054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identical with the nuclear equation from the exact factorization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In practice: Expand all functions </a:t>
            </a:r>
            <a:r>
              <a:rPr lang="en-US" altLang="en-US" sz="2400" b="1" dirty="0" err="1"/>
              <a:t>w.r.t.</a:t>
            </a:r>
            <a:r>
              <a:rPr lang="en-US" altLang="en-US" sz="2400" b="1" dirty="0"/>
              <a:t> their R-dependence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around equilibrium positions             </a:t>
            </a:r>
            <a:r>
              <a:rPr lang="en-US" altLang="en-US" sz="2400" b="1" dirty="0">
                <a:solidFill>
                  <a:schemeClr val="tx2"/>
                </a:solidFill>
              </a:rPr>
              <a:t>exact phonons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B1C742E-1A87-4211-B6C9-B1C9B37A0627}"/>
              </a:ext>
            </a:extLst>
          </p:cNvPr>
          <p:cNvSpPr/>
          <p:nvPr/>
        </p:nvSpPr>
        <p:spPr>
          <a:xfrm>
            <a:off x="6228184" y="4600552"/>
            <a:ext cx="576064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A125538-5867-4740-A56D-CDFE065647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45" y="5332060"/>
          <a:ext cx="2283714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53800" progId="Equation.DSMT4">
                  <p:embed/>
                </p:oleObj>
              </mc:Choice>
              <mc:Fallback>
                <p:oleObj name="Equation" r:id="rId4" imgW="9396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A125538-5867-4740-A56D-CDFE06564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745" y="5332060"/>
                        <a:ext cx="2283714" cy="617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E8EF1F5-3995-4F0D-ACF8-53CF44CBE4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3659" y="5397241"/>
          <a:ext cx="2981008" cy="55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253800" progId="Equation.DSMT4">
                  <p:embed/>
                </p:oleObj>
              </mc:Choice>
              <mc:Fallback>
                <p:oleObj name="Equation" r:id="rId6" imgW="137160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E8EF1F5-3995-4F0D-ACF8-53CF44CBE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23659" y="5397241"/>
                        <a:ext cx="2981008" cy="552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8C22152-86A4-4E3E-B4B9-55EC359483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9349" y="5460330"/>
          <a:ext cx="180911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253800" progId="Equation.DSMT4">
                  <p:embed/>
                </p:oleObj>
              </mc:Choice>
              <mc:Fallback>
                <p:oleObj name="Equation" r:id="rId8" imgW="93960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8C22152-86A4-4E3E-B4B9-55EC359483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39349" y="5460330"/>
                        <a:ext cx="180911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661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7C43A-6A90-42DB-AA1E-72849286D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798379"/>
            <a:ext cx="6636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Take expansion to 2</a:t>
            </a:r>
            <a:r>
              <a:rPr lang="en-US" altLang="en-US" sz="2400" b="1" baseline="30000" dirty="0"/>
              <a:t>nd</a:t>
            </a:r>
            <a:r>
              <a:rPr lang="en-US" altLang="en-US" sz="2400" b="1" dirty="0"/>
              <a:t> order in the displacements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CDB5205-4F0C-441B-B8C1-ED31A32069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497" y="764704"/>
          <a:ext cx="1970967" cy="53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9242" imgH="489220" progId="Equation.DSMT4">
                  <p:embed/>
                </p:oleObj>
              </mc:Choice>
              <mc:Fallback>
                <p:oleObj name="Equation" r:id="rId2" imgW="1809242" imgH="4892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CDB5205-4F0C-441B-B8C1-ED31A3206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77497" y="764704"/>
                        <a:ext cx="1970967" cy="532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3CC3CA-2AC5-4EB9-98B0-DD4537BE2B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189" y="2420888"/>
          <a:ext cx="4618931" cy="103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01673" imgH="873531" progId="Equation.DSMT4">
                  <p:embed/>
                </p:oleObj>
              </mc:Choice>
              <mc:Fallback>
                <p:oleObj name="Equation" r:id="rId4" imgW="3901673" imgH="873531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13CC3CA-2AC5-4EB9-98B0-DD4537BE2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3189" y="2420888"/>
                        <a:ext cx="4618931" cy="1033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6FDAF6-7C38-4E6C-BF58-81230C07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45" y="1815207"/>
            <a:ext cx="6309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Makc</a:t>
            </a:r>
            <a:r>
              <a:rPr lang="en-US" altLang="en-US" sz="2400" b="1" dirty="0"/>
              <a:t> transformation to collective coordinates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F84E5-1F8B-4C62-93D9-19BBBE3D0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91" y="3759423"/>
            <a:ext cx="6292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(and analogously for the conjugate momenta)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633A3CD-737D-494D-B350-8E32975BBC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037" y="4689406"/>
          <a:ext cx="7028283" cy="126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9160" imgH="507960" progId="Equation.DSMT4">
                  <p:embed/>
                </p:oleObj>
              </mc:Choice>
              <mc:Fallback>
                <p:oleObj name="Equation" r:id="rId6" imgW="281916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633A3CD-737D-494D-B350-8E32975BBC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037" y="4689406"/>
                        <a:ext cx="7028283" cy="1264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886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BE31D8-2E46-4186-98A5-2F50557D1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538" y="404813"/>
          <a:ext cx="4559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571320" progId="Equation.DSMT4">
                  <p:embed/>
                </p:oleObj>
              </mc:Choice>
              <mc:Fallback>
                <p:oleObj name="Equation" r:id="rId2" imgW="2412720" imgH="571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FBE31D8-2E46-4186-98A5-2F50557D1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0538" y="404813"/>
                        <a:ext cx="45593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D07FA39-9B3D-4AF1-897E-923841663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3" y="1773238"/>
          <a:ext cx="45608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571320" progId="Equation.DSMT4">
                  <p:embed/>
                </p:oleObj>
              </mc:Choice>
              <mc:Fallback>
                <p:oleObj name="Equation" r:id="rId4" imgW="2412720" imgH="5713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D07FA39-9B3D-4AF1-897E-923841663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513" y="1773238"/>
                        <a:ext cx="4560887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5B30BEE-0CA1-4D27-99F0-B6C5FD484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6616" y="3284984"/>
          <a:ext cx="412261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444240" progId="Equation.DSMT4">
                  <p:embed/>
                </p:oleObj>
              </mc:Choice>
              <mc:Fallback>
                <p:oleObj name="Equation" r:id="rId6" imgW="1701720" imgH="444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5B30BEE-0CA1-4D27-99F0-B6C5FD484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6616" y="3284984"/>
                        <a:ext cx="412261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">
            <a:extLst>
              <a:ext uri="{FF2B5EF4-FFF2-40B4-BE49-F238E27FC236}">
                <a16:creationId xmlns:a16="http://schemas.microsoft.com/office/drawing/2014/main" id="{7A2D3CC6-BB5D-4D20-822F-DAAD714C4BB2}"/>
              </a:ext>
            </a:extLst>
          </p:cNvPr>
          <p:cNvSpPr/>
          <p:nvPr/>
        </p:nvSpPr>
        <p:spPr>
          <a:xfrm>
            <a:off x="611560" y="3682037"/>
            <a:ext cx="316792" cy="251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9ACECDD8-3162-4505-AE79-B05C1491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212976"/>
            <a:ext cx="4752528" cy="11521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74829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>
            <a:extLst>
              <a:ext uri="{FF2B5EF4-FFF2-40B4-BE49-F238E27FC236}">
                <a16:creationId xmlns:a16="http://schemas.microsoft.com/office/drawing/2014/main" id="{7E88E93A-EF89-4303-8786-6089242AD0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03648" y="1628800"/>
            <a:ext cx="6408712" cy="3528391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F4665-EEBD-4859-8B42-49020E713DA2}"/>
              </a:ext>
            </a:extLst>
          </p:cNvPr>
          <p:cNvSpPr txBox="1"/>
          <p:nvPr/>
        </p:nvSpPr>
        <p:spPr>
          <a:xfrm>
            <a:off x="1259632" y="5373216"/>
            <a:ext cx="782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Kohn-Sham band structure (orange) in exact factorization-based </a:t>
            </a:r>
          </a:p>
          <a:p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DFT captures the phonon-induced wiggle in the electronic spectral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85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95736" y="326261"/>
            <a:ext cx="4392488" cy="58477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8E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de-DE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483768" y="326261"/>
            <a:ext cx="3933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Take-home messages </a:t>
            </a: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419133" y="1118349"/>
            <a:ext cx="879086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100" b="1" u="sng" dirty="0"/>
              <a:t>Exact factorization useful to settle conceptual issues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100" b="1" dirty="0"/>
              <a:t>identify uniquely the correct forces on the nuclei,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100" b="1" dirty="0"/>
              <a:t>     especially Lorentz force involving internuclear Berry curvature </a:t>
            </a:r>
          </a:p>
          <a:p>
            <a:pPr>
              <a:spcBef>
                <a:spcPct val="0"/>
              </a:spcBef>
              <a:buNone/>
            </a:pPr>
            <a:endParaRPr lang="en-GB" altLang="en-US" sz="2100" b="1" u="sng" dirty="0"/>
          </a:p>
          <a:p>
            <a:pPr>
              <a:spcBef>
                <a:spcPct val="0"/>
              </a:spcBef>
              <a:buNone/>
            </a:pPr>
            <a:r>
              <a:rPr lang="en-GB" altLang="en-US" sz="2100" b="1" u="sng" dirty="0"/>
              <a:t>Exact factorization useful to develop practical algorithms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100" b="1" dirty="0"/>
              <a:t>Starting from the </a:t>
            </a:r>
            <a:r>
              <a:rPr lang="en-GB" altLang="en-US" sz="2100" b="1" u="sng" dirty="0"/>
              <a:t>right Schrödinger equation for the nuclei</a:t>
            </a:r>
            <a:r>
              <a:rPr lang="en-GB" altLang="en-US" sz="2100" b="1" dirty="0"/>
              <a:t> (the one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100" b="1" dirty="0"/>
              <a:t>     that comes from the exact factorization), the resulting mixed quantum-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100" b="1" dirty="0"/>
              <a:t>     classical  algorithm correctly describes wave packet splitting and 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100" b="1" dirty="0"/>
              <a:t>     decoherence: No need for surface hopping nor decoherence corrections. </a:t>
            </a:r>
            <a:endParaRPr lang="en-GB" altLang="en-US" sz="2100" b="1" u="sng" dirty="0"/>
          </a:p>
          <a:p>
            <a:pPr>
              <a:spcBef>
                <a:spcPct val="0"/>
              </a:spcBef>
              <a:buNone/>
            </a:pPr>
            <a:endParaRPr lang="en-GB" altLang="en-US" sz="2100" b="1" u="sng" dirty="0"/>
          </a:p>
          <a:p>
            <a:pPr marL="342900" indent="-342900">
              <a:spcBef>
                <a:spcPct val="0"/>
              </a:spcBef>
            </a:pPr>
            <a:r>
              <a:rPr lang="en-GB" altLang="en-US" sz="2100" b="1" dirty="0"/>
              <a:t>Treating the non-adiabatic terms in the exact electronic </a:t>
            </a:r>
            <a:r>
              <a:rPr lang="en-GB" altLang="en-US" sz="2100" b="1" dirty="0" err="1"/>
              <a:t>EoM</a:t>
            </a:r>
            <a:r>
              <a:rPr lang="en-GB" altLang="en-US" sz="2100" b="1" dirty="0"/>
              <a:t> 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100" b="1" dirty="0"/>
              <a:t>     by 1</a:t>
            </a:r>
            <a:r>
              <a:rPr lang="en-GB" altLang="en-US" sz="2100" b="1" baseline="30000" dirty="0"/>
              <a:t>st</a:t>
            </a:r>
            <a:r>
              <a:rPr lang="en-GB" altLang="en-US" sz="2100" b="1" dirty="0"/>
              <a:t>-order perturbation theory provides an accurate and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100" b="1" dirty="0"/>
              <a:t>     numerically efficient way to calculate electronic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100" b="1" dirty="0"/>
              <a:t>     flux densities and vibrational circular dichroism.</a:t>
            </a:r>
          </a:p>
          <a:p>
            <a:pPr marL="342900" indent="-342900">
              <a:spcBef>
                <a:spcPct val="0"/>
              </a:spcBef>
            </a:pPr>
            <a:endParaRPr lang="en-GB" altLang="en-US" sz="2100" b="1" dirty="0"/>
          </a:p>
          <a:p>
            <a:pPr marL="342900" indent="-342900">
              <a:spcBef>
                <a:spcPct val="0"/>
              </a:spcBef>
            </a:pPr>
            <a:r>
              <a:rPr lang="en-GB" altLang="en-US" sz="2100" b="1" dirty="0"/>
              <a:t>(TD)DFT for the combined system of electrons and phonons</a:t>
            </a:r>
          </a:p>
        </p:txBody>
      </p:sp>
    </p:spTree>
    <p:extLst>
      <p:ext uri="{BB962C8B-B14F-4D97-AF65-F5344CB8AC3E}">
        <p14:creationId xmlns:p14="http://schemas.microsoft.com/office/powerpoint/2010/main" val="262447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066446"/>
              </p:ext>
            </p:extLst>
          </p:nvPr>
        </p:nvGraphicFramePr>
        <p:xfrm>
          <a:off x="1875262" y="2614166"/>
          <a:ext cx="55689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760" imgH="355320" progId="Equation.DSMT4">
                  <p:embed/>
                </p:oleObj>
              </mc:Choice>
              <mc:Fallback>
                <p:oleObj name="Equation" r:id="rId3" imgW="2120760" imgH="355320" progId="Equation.DSMT4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262" y="2614166"/>
                        <a:ext cx="55689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600438" y="3665493"/>
            <a:ext cx="8208963" cy="958850"/>
            <a:chOff x="204" y="2024"/>
            <a:chExt cx="5171" cy="604"/>
          </a:xfrm>
        </p:grpSpPr>
        <p:graphicFrame>
          <p:nvGraphicFramePr>
            <p:cNvPr id="7177" name="Object 6"/>
            <p:cNvGraphicFramePr>
              <a:graphicFrameLocks noChangeAspect="1"/>
            </p:cNvGraphicFramePr>
            <p:nvPr/>
          </p:nvGraphicFramePr>
          <p:xfrm>
            <a:off x="2727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717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04" y="2024"/>
              <a:ext cx="5171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200" b="1" dirty="0">
                  <a:latin typeface="Times New Roman" pitchFamily="18" charset="0"/>
                </a:rPr>
                <a:t>and insert expansion in the full </a:t>
              </a:r>
              <a:r>
                <a:rPr lang="en-GB" altLang="en-US" sz="2200" b="1" dirty="0" err="1">
                  <a:latin typeface="Times New Roman" pitchFamily="18" charset="0"/>
                </a:rPr>
                <a:t>Schr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ödinger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equation → standard non-adiabatic coupling terms from T</a:t>
              </a:r>
              <a:r>
                <a:rPr lang="en-US" altLang="en-US" sz="2200" b="1" baseline="-25000" dirty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acting on  </a:t>
              </a:r>
            </a:p>
          </p:txBody>
        </p:sp>
        <p:graphicFrame>
          <p:nvGraphicFramePr>
            <p:cNvPr id="7179" name="Object 8"/>
            <p:cNvGraphicFramePr>
              <a:graphicFrameLocks noChangeAspect="1"/>
            </p:cNvGraphicFramePr>
            <p:nvPr/>
          </p:nvGraphicFramePr>
          <p:xfrm>
            <a:off x="3837" y="2251"/>
            <a:ext cx="721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33169" imgH="279279" progId="Equation.3">
                    <p:embed/>
                  </p:oleObj>
                </mc:Choice>
                <mc:Fallback>
                  <p:oleObj name="Equation" r:id="rId7" imgW="533169" imgH="279279" progId="Equation.3">
                    <p:embed/>
                    <p:pic>
                      <p:nvPicPr>
                        <p:cNvPr id="717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7" y="2251"/>
                          <a:ext cx="721" cy="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582517" y="1579563"/>
            <a:ext cx="83014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latin typeface="Times New Roman" pitchFamily="18" charset="0"/>
              </a:rPr>
              <a:t>Expand full electron-nuclear wave function in complete set of BO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latin typeface="Times New Roman" pitchFamily="18" charset="0"/>
              </a:rPr>
              <a:t>States (Born-Huang expansion) to get formally exact representation: 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FBF0309-6BDC-4FFA-8BA3-29B0810D6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09" y="458088"/>
            <a:ext cx="70509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Where does the adiabatic approximation come from?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What is neglected? </a:t>
            </a:r>
            <a:endParaRPr lang="en-GB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6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76076"/>
            <a:ext cx="4867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/>
              <a:t>Plug Born-Huang expansion in </a:t>
            </a:r>
            <a:r>
              <a:rPr lang="de-DE" sz="2200" b="1" dirty="0" err="1"/>
              <a:t>full</a:t>
            </a:r>
            <a:r>
              <a:rPr lang="de-DE" sz="2200" b="1" dirty="0"/>
              <a:t> TDSE:</a:t>
            </a:r>
            <a:endParaRPr lang="de-DE" sz="22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3568" y="1412776"/>
          <a:ext cx="5949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160" imgH="279360" progId="Equation.DSMT4">
                  <p:embed/>
                </p:oleObj>
              </mc:Choice>
              <mc:Fallback>
                <p:oleObj name="Equation" r:id="rId2" imgW="26031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5949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81151" y="2348880"/>
          <a:ext cx="638333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482400" progId="Equation.DSMT4">
                  <p:embed/>
                </p:oleObj>
              </mc:Choice>
              <mc:Fallback>
                <p:oleObj name="Equation" r:id="rId4" imgW="279396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151" y="2348880"/>
                        <a:ext cx="6383337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502923"/>
              </p:ext>
            </p:extLst>
          </p:nvPr>
        </p:nvGraphicFramePr>
        <p:xfrm>
          <a:off x="2986088" y="4283680"/>
          <a:ext cx="53403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36760" imgH="482400" progId="Equation.DSMT4">
                  <p:embed/>
                </p:oleObj>
              </mc:Choice>
              <mc:Fallback>
                <p:oleObj name="Equation" r:id="rId6" imgW="233676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4283680"/>
                        <a:ext cx="53403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5904148" y="4463824"/>
            <a:ext cx="288032" cy="1944216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193" y="5651956"/>
            <a:ext cx="77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NAC-2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5256076" y="2456893"/>
            <a:ext cx="288032" cy="1944216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7121" y="3645025"/>
            <a:ext cx="77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NAC-1</a:t>
            </a:r>
          </a:p>
        </p:txBody>
      </p:sp>
    </p:spTree>
    <p:extLst>
      <p:ext uri="{BB962C8B-B14F-4D97-AF65-F5344CB8AC3E}">
        <p14:creationId xmlns:p14="http://schemas.microsoft.com/office/powerpoint/2010/main" val="301029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76076"/>
            <a:ext cx="4867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/>
              <a:t>Plug Born-Huang expansion in </a:t>
            </a:r>
            <a:r>
              <a:rPr lang="de-DE" sz="2200" b="1" dirty="0" err="1"/>
              <a:t>full</a:t>
            </a:r>
            <a:r>
              <a:rPr lang="de-DE" sz="2200" b="1" dirty="0"/>
              <a:t> TDSE:</a:t>
            </a:r>
            <a:endParaRPr lang="de-DE" sz="22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3568" y="1412776"/>
          <a:ext cx="5949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160" imgH="279360" progId="Equation.DSMT4">
                  <p:embed/>
                </p:oleObj>
              </mc:Choice>
              <mc:Fallback>
                <p:oleObj name="Equation" r:id="rId2" imgW="26031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5949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81151" y="2348880"/>
          <a:ext cx="638333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482400" progId="Equation.DSMT4">
                  <p:embed/>
                </p:oleObj>
              </mc:Choice>
              <mc:Fallback>
                <p:oleObj name="Equation" r:id="rId4" imgW="279396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151" y="2348880"/>
                        <a:ext cx="6383337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86088" y="4283680"/>
          <a:ext cx="53403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36760" imgH="482400" progId="Equation.DSMT4">
                  <p:embed/>
                </p:oleObj>
              </mc:Choice>
              <mc:Fallback>
                <p:oleObj name="Equation" r:id="rId6" imgW="233676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4283680"/>
                        <a:ext cx="53403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5904148" y="4463824"/>
            <a:ext cx="288032" cy="1944216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193" y="5651956"/>
            <a:ext cx="77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NAC-2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5256076" y="2456893"/>
            <a:ext cx="288032" cy="1944216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7121" y="3645025"/>
            <a:ext cx="77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NAC-1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A8BA3A-9AB3-4EC5-A0C4-D5D931A200DF}"/>
              </a:ext>
            </a:extLst>
          </p:cNvPr>
          <p:cNvCxnSpPr/>
          <p:nvPr/>
        </p:nvCxnSpPr>
        <p:spPr>
          <a:xfrm>
            <a:off x="2195736" y="2852936"/>
            <a:ext cx="68407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83306D-345E-4951-93DE-71503AFC2D1A}"/>
              </a:ext>
            </a:extLst>
          </p:cNvPr>
          <p:cNvCxnSpPr/>
          <p:nvPr/>
        </p:nvCxnSpPr>
        <p:spPr>
          <a:xfrm>
            <a:off x="2267744" y="4869160"/>
            <a:ext cx="68407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1">
            <a:extLst>
              <a:ext uri="{FF2B5EF4-FFF2-40B4-BE49-F238E27FC236}">
                <a16:creationId xmlns:a16="http://schemas.microsoft.com/office/drawing/2014/main" id="{1B8E1F13-392D-7086-80E9-424CF5DE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445224"/>
            <a:ext cx="820891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100" b="1" u="sng" dirty="0">
                <a:solidFill>
                  <a:srgbClr val="FF0000"/>
                </a:solidFill>
                <a:latin typeface="Times New Roman" pitchFamily="18" charset="0"/>
              </a:rPr>
              <a:t>Setting NACs ≡0 is the adiabatic approximation.</a:t>
            </a:r>
          </a:p>
          <a:p>
            <a:pPr>
              <a:spcBef>
                <a:spcPct val="0"/>
              </a:spcBef>
              <a:buNone/>
            </a:pPr>
            <a:endParaRPr lang="en-GB" altLang="en-US" sz="21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1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76076"/>
            <a:ext cx="4867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/>
              <a:t>Plug Born-Huang expansion in </a:t>
            </a:r>
            <a:r>
              <a:rPr lang="de-DE" sz="2200" b="1" dirty="0" err="1"/>
              <a:t>full</a:t>
            </a:r>
            <a:r>
              <a:rPr lang="de-DE" sz="2200" b="1" dirty="0"/>
              <a:t> TDSE:</a:t>
            </a:r>
            <a:endParaRPr lang="de-DE" sz="22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3568" y="1412776"/>
          <a:ext cx="5949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160" imgH="279360" progId="Equation.DSMT4">
                  <p:embed/>
                </p:oleObj>
              </mc:Choice>
              <mc:Fallback>
                <p:oleObj name="Equation" r:id="rId2" imgW="26031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5949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81151" y="2348880"/>
          <a:ext cx="638333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482400" progId="Equation.DSMT4">
                  <p:embed/>
                </p:oleObj>
              </mc:Choice>
              <mc:Fallback>
                <p:oleObj name="Equation" r:id="rId4" imgW="279396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151" y="2348880"/>
                        <a:ext cx="6383337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86088" y="4283680"/>
          <a:ext cx="53403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36760" imgH="482400" progId="Equation.DSMT4">
                  <p:embed/>
                </p:oleObj>
              </mc:Choice>
              <mc:Fallback>
                <p:oleObj name="Equation" r:id="rId6" imgW="233676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4283680"/>
                        <a:ext cx="53403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5904148" y="4463824"/>
            <a:ext cx="288032" cy="1944216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193" y="5651956"/>
            <a:ext cx="77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NAC-2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5256076" y="2456893"/>
            <a:ext cx="288032" cy="1944216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7121" y="3645025"/>
            <a:ext cx="77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NAC-1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A8BA3A-9AB3-4EC5-A0C4-D5D931A200DF}"/>
              </a:ext>
            </a:extLst>
          </p:cNvPr>
          <p:cNvCxnSpPr/>
          <p:nvPr/>
        </p:nvCxnSpPr>
        <p:spPr>
          <a:xfrm>
            <a:off x="2195736" y="2852936"/>
            <a:ext cx="68407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83306D-345E-4951-93DE-71503AFC2D1A}"/>
              </a:ext>
            </a:extLst>
          </p:cNvPr>
          <p:cNvCxnSpPr/>
          <p:nvPr/>
        </p:nvCxnSpPr>
        <p:spPr>
          <a:xfrm>
            <a:off x="2267744" y="4869160"/>
            <a:ext cx="68407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1">
            <a:extLst>
              <a:ext uri="{FF2B5EF4-FFF2-40B4-BE49-F238E27FC236}">
                <a16:creationId xmlns:a16="http://schemas.microsoft.com/office/drawing/2014/main" id="{1B8E1F13-392D-7086-80E9-424CF5DE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445224"/>
            <a:ext cx="82089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100" b="1" u="sng" dirty="0">
                <a:solidFill>
                  <a:srgbClr val="FF0000"/>
                </a:solidFill>
                <a:latin typeface="Times New Roman" pitchFamily="18" charset="0"/>
              </a:rPr>
              <a:t>Setting NACs ≡0 is the adiabatic approximation.</a:t>
            </a:r>
          </a:p>
          <a:p>
            <a:pPr>
              <a:spcBef>
                <a:spcPct val="0"/>
              </a:spcBef>
              <a:buNone/>
            </a:pPr>
            <a:endParaRPr lang="en-GB" altLang="en-US" sz="21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100" b="1" u="sng" dirty="0">
                <a:solidFill>
                  <a:srgbClr val="FF0000"/>
                </a:solidFill>
                <a:latin typeface="Times New Roman" pitchFamily="18" charset="0"/>
              </a:rPr>
              <a:t>Setting only the off-diagonal NACs ≡0 corresponds to the variationally best adiabatic approximation.</a:t>
            </a:r>
          </a:p>
        </p:txBody>
      </p:sp>
    </p:spTree>
    <p:extLst>
      <p:ext uri="{BB962C8B-B14F-4D97-AF65-F5344CB8AC3E}">
        <p14:creationId xmlns:p14="http://schemas.microsoft.com/office/powerpoint/2010/main" val="62392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8016</TotalTime>
  <Words>2532</Words>
  <Application>Microsoft Office PowerPoint</Application>
  <PresentationFormat>On-screen Show (4:3)</PresentationFormat>
  <Paragraphs>440</Paragraphs>
  <Slides>55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Rounded MT Bold</vt:lpstr>
      <vt:lpstr>Calibri</vt:lpstr>
      <vt:lpstr>Cambria Math</vt:lpstr>
      <vt:lpstr>Comic Sans MS</vt:lpstr>
      <vt:lpstr>Times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Max-Planck-Institut fuer Mikrostrukturphysik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</dc:creator>
  <cp:lastModifiedBy>Eberhard Gross</cp:lastModifiedBy>
  <cp:revision>456</cp:revision>
  <dcterms:created xsi:type="dcterms:W3CDTF">2014-04-10T13:34:04Z</dcterms:created>
  <dcterms:modified xsi:type="dcterms:W3CDTF">2022-10-20T10:22:30Z</dcterms:modified>
</cp:coreProperties>
</file>