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996" r:id="rId2"/>
    <p:sldId id="489" r:id="rId3"/>
    <p:sldId id="492" r:id="rId4"/>
    <p:sldId id="490" r:id="rId5"/>
    <p:sldId id="657" r:id="rId6"/>
    <p:sldId id="493" r:id="rId7"/>
    <p:sldId id="495" r:id="rId8"/>
    <p:sldId id="671" r:id="rId9"/>
    <p:sldId id="672" r:id="rId10"/>
    <p:sldId id="955" r:id="rId11"/>
    <p:sldId id="499" r:id="rId12"/>
    <p:sldId id="500" r:id="rId13"/>
    <p:sldId id="501" r:id="rId14"/>
    <p:sldId id="502" r:id="rId15"/>
    <p:sldId id="503" r:id="rId16"/>
    <p:sldId id="504" r:id="rId17"/>
    <p:sldId id="704" r:id="rId18"/>
    <p:sldId id="505" r:id="rId19"/>
    <p:sldId id="506" r:id="rId20"/>
    <p:sldId id="997" r:id="rId21"/>
    <p:sldId id="663" r:id="rId22"/>
    <p:sldId id="664" r:id="rId23"/>
    <p:sldId id="665" r:id="rId24"/>
    <p:sldId id="666" r:id="rId25"/>
    <p:sldId id="667" r:id="rId26"/>
    <p:sldId id="668" r:id="rId27"/>
    <p:sldId id="569" r:id="rId28"/>
    <p:sldId id="669" r:id="rId29"/>
    <p:sldId id="670" r:id="rId30"/>
    <p:sldId id="570" r:id="rId31"/>
    <p:sldId id="508" r:id="rId32"/>
    <p:sldId id="613" r:id="rId33"/>
    <p:sldId id="614" r:id="rId34"/>
    <p:sldId id="615" r:id="rId35"/>
    <p:sldId id="551" r:id="rId36"/>
    <p:sldId id="1002" r:id="rId37"/>
    <p:sldId id="586" r:id="rId38"/>
    <p:sldId id="566" r:id="rId39"/>
    <p:sldId id="567" r:id="rId40"/>
    <p:sldId id="587" r:id="rId41"/>
    <p:sldId id="568" r:id="rId42"/>
    <p:sldId id="565" r:id="rId43"/>
    <p:sldId id="571" r:id="rId44"/>
    <p:sldId id="585" r:id="rId45"/>
    <p:sldId id="576" r:id="rId46"/>
    <p:sldId id="577" r:id="rId47"/>
    <p:sldId id="513" r:id="rId48"/>
    <p:sldId id="509" r:id="rId49"/>
    <p:sldId id="510" r:id="rId50"/>
    <p:sldId id="511" r:id="rId51"/>
    <p:sldId id="887" r:id="rId52"/>
    <p:sldId id="888" r:id="rId53"/>
    <p:sldId id="891" r:id="rId54"/>
    <p:sldId id="892" r:id="rId55"/>
    <p:sldId id="531" r:id="rId56"/>
    <p:sldId id="530" r:id="rId57"/>
    <p:sldId id="532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999" r:id="rId66"/>
    <p:sldId id="540" r:id="rId67"/>
    <p:sldId id="1000" r:id="rId68"/>
    <p:sldId id="557" r:id="rId69"/>
    <p:sldId id="558" r:id="rId70"/>
    <p:sldId id="1001" r:id="rId71"/>
    <p:sldId id="354" r:id="rId72"/>
    <p:sldId id="546" r:id="rId73"/>
    <p:sldId id="547" r:id="rId74"/>
    <p:sldId id="552" r:id="rId75"/>
    <p:sldId id="554" r:id="rId76"/>
    <p:sldId id="55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029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84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B3F67-8ECC-4091-BD7A-F21F44E93A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28D8-767A-4A23-8475-0C213FEE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15829D9-8CF3-5879-D769-982ECDD0B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5800" indent="-263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54100" indent="-2095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76375" indent="-2095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898650" indent="-2095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AED489C-1211-42B4-937F-693C01CA9D79}" type="slidenum">
              <a:rPr lang="es-ES_tradnl" altLang="en-US" sz="1100" smtClean="0"/>
              <a:pPr/>
              <a:t>1</a:t>
            </a:fld>
            <a:endParaRPr lang="es-ES_tradnl" altLang="en-US" sz="11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4F06D06-F545-84AC-D164-1C6A64FD5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827DCE0-E845-6629-FD3F-FA44814DD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53E6281-9DCE-4376-BE4E-6A879874110C}" type="slidenum">
              <a:rPr lang="de-DE" altLang="en-US" sz="1200" smtClean="0"/>
              <a:pPr/>
              <a:t>59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65611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8BF026-DFDB-434F-93FC-B0E71A96C10C}" type="slidenum">
              <a:rPr lang="de-DE" altLang="en-US" sz="1200" smtClean="0"/>
              <a:pPr/>
              <a:t>60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93706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8606DA-3B4A-49C8-B894-7A50E897DC9E}" type="slidenum">
              <a:rPr lang="de-DE" altLang="en-US" sz="1200" smtClean="0"/>
              <a:pPr/>
              <a:t>61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75857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4B6C72-9758-498A-A8A7-48401C9C469D}" type="slidenum">
              <a:rPr lang="de-DE" altLang="en-US" sz="1200" smtClean="0"/>
              <a:pPr/>
              <a:t>62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69814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123F5F1-87DA-4C2F-A445-A82E63AC2288}" type="slidenum">
              <a:rPr lang="de-DE" altLang="en-US" sz="1200" smtClean="0"/>
              <a:pPr/>
              <a:t>63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33292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6058233-72C7-4606-89F9-9A6B2088DB82}" type="slidenum">
              <a:rPr lang="de-DE" altLang="en-US" sz="1200" smtClean="0"/>
              <a:pPr/>
              <a:t>64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85761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6058233-72C7-4606-89F9-9A6B2088DB82}" type="slidenum">
              <a:rPr lang="de-DE" altLang="en-US" sz="1200" smtClean="0"/>
              <a:pPr/>
              <a:t>65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20738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B0CB7E-7CF4-4648-B390-D52E9BB3D1DB}" type="slidenum">
              <a:rPr lang="de-DE" altLang="en-US" sz="1200" smtClean="0"/>
              <a:pPr/>
              <a:t>66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45962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A2AF0F-A86A-4103-A3A1-C452B29045D4}" type="slidenum">
              <a:rPr lang="de-DE" altLang="en-US" sz="1200" smtClean="0"/>
              <a:pPr/>
              <a:t>67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684496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B0479B5-0ADE-5BC4-0426-2DEB90164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9622E27-5554-3501-62FC-55694A855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D1A9A527-DEFA-7189-29F4-00CEC1394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868927-4571-499F-A25E-26FD4AA8D8F0}" type="slidenum">
              <a:rPr lang="de-DE" altLang="en-US" sz="1200" smtClean="0"/>
              <a:pPr/>
              <a:t>70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1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D58FF4A-AFF0-CB21-F4CA-1409C3D0E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AC20453-A815-18CD-E53D-B1157927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270CF21-2356-36BF-77E6-A1DC226BC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5D4D92-ED15-4F6B-837C-2291E43BE62F}" type="slidenum">
              <a:rPr lang="de-DE" altLang="en-US" sz="1200" smtClean="0"/>
              <a:pPr/>
              <a:t>71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14B6FBF-FC98-4BC8-B3A9-5E3AEB7A6C0A}" type="slidenum">
              <a:rPr lang="de-DE" altLang="en-US" sz="1200" smtClean="0"/>
              <a:pPr/>
              <a:t>72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51867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9BCF6D-0E7F-48C1-9364-479B9F8726BC}" type="slidenum">
              <a:rPr lang="de-DE" altLang="en-US" sz="1200" smtClean="0"/>
              <a:pPr/>
              <a:t>73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785745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7A3727-B08D-4142-8EA8-9303BA028A90}" type="slidenum">
              <a:rPr lang="de-DE" altLang="en-US" sz="1200" smtClean="0"/>
              <a:pPr/>
              <a:t>74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91804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DE6DBC-24BB-42E4-89F0-75A09D8BFB94}" type="slidenum">
              <a:rPr lang="de-DE" altLang="en-US" sz="1200" smtClean="0"/>
              <a:pPr/>
              <a:t>75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26278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C081F3-BF2C-4502-A13D-0CFD84A431DA}" type="slidenum">
              <a:rPr lang="de-DE" altLang="en-US" sz="1200" smtClean="0"/>
              <a:pPr/>
              <a:t>76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7616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960-EDA2-4F82-BA96-284BF7EE1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0E8E796-120B-42B3-B30B-8B3C61F4AC8F}" type="slidenum">
              <a:rPr lang="de-DE" altLang="en-US" sz="1200" smtClean="0"/>
              <a:pPr/>
              <a:t>55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72748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C2D5DA-FF39-42A9-8704-8D9353CD02FB}" type="slidenum">
              <a:rPr lang="de-DE" altLang="en-US" sz="1200" smtClean="0"/>
              <a:pPr/>
              <a:t>57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59566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3362-345D-40A9-8498-6FE1FA9B9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21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6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AAD9-DFF8-41A5-BD0B-BE4502DF6AC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7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3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.e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70.w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8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9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8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05.bin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39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8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0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1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1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19.bin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2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5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29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05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11.e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1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1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1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1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19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oleObject" Target="../embeddings/oleObject14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4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9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1E0FD7C2-5AF2-253C-DA26-1FD7C4D5D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890613"/>
            <a:ext cx="4752528" cy="738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2F619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de-DE" altLang="en-US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C7A3F44C-8BA5-29EC-39C2-742DB1C8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084674"/>
            <a:ext cx="8353425" cy="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kern="50" dirty="0">
                <a:latin typeface="Times New Roman" panose="02020603050405020304" pitchFamily="18" charset="0"/>
              </a:rPr>
              <a:t>DFT and TDDFT: The basics</a:t>
            </a:r>
            <a:endParaRPr lang="en-US" sz="2600" b="1" dirty="0"/>
          </a:p>
        </p:txBody>
      </p:sp>
      <p:pic>
        <p:nvPicPr>
          <p:cNvPr id="4100" name="Picture 13">
            <a:extLst>
              <a:ext uri="{FF2B5EF4-FFF2-40B4-BE49-F238E27FC236}">
                <a16:creationId xmlns:a16="http://schemas.microsoft.com/office/drawing/2014/main" id="{15BD12DF-19A0-1AC2-C116-DF1DEF4B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24300"/>
            <a:ext cx="77358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25601398-FAA1-3B57-CA1E-7C160A42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3148013"/>
            <a:ext cx="5545138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Fritz Haber </a:t>
            </a:r>
            <a:r>
              <a:rPr lang="en-GB" alt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  <a:r>
              <a:rPr lang="en-GB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Molecular Dynamics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38A0728-BDFB-A9AD-34FE-A994F358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E.K.U. </a:t>
            </a:r>
            <a:r>
              <a:rPr lang="de-DE" alt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Gross</a:t>
            </a:r>
            <a:endParaRPr lang="de-DE" altLang="en-US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3E3BB7D-7482-F125-5401-E63ECFB2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1600200"/>
            <a:ext cx="5838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78" tIns="47389" rIns="94778" bIns="47389">
            <a:spAutoFit/>
          </a:bodyPr>
          <a:lstStyle>
            <a:lvl1pPr defTabSz="947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000066"/>
                </a:solidFill>
              </a:rPr>
              <a:t>Example</a:t>
            </a:r>
            <a:r>
              <a:rPr lang="en-US" altLang="en-US" sz="2500" b="1">
                <a:solidFill>
                  <a:srgbClr val="000066"/>
                </a:solidFill>
              </a:rPr>
              <a:t>: Aluminium atom (13 electrons)</a:t>
            </a:r>
            <a:endParaRPr lang="en-US" altLang="en-US" sz="2500" b="1" u="sng">
              <a:solidFill>
                <a:srgbClr val="000066"/>
              </a:solidFill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B59AFAF8-F79D-47CC-2BA1-5F6EB82D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343150"/>
            <a:ext cx="40068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78" tIns="47389" rIns="94778" bIns="47389">
            <a:spAutoFit/>
          </a:bodyPr>
          <a:lstStyle>
            <a:lvl1pPr defTabSz="947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depends on 39 coordinates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F3451BC-5503-422B-0BD0-199E606D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3140075"/>
            <a:ext cx="4497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78" tIns="47389" rIns="94778" bIns="47389">
            <a:spAutoFit/>
          </a:bodyPr>
          <a:lstStyle>
            <a:lvl1pPr defTabSz="947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000066"/>
                </a:solidFill>
              </a:rPr>
              <a:t>rough table of the wavefunction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9984DAD-93FD-3731-FDEE-D50AD520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59200"/>
            <a:ext cx="63849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8" tIns="47389" rIns="94778" bIns="47389">
            <a:spAutoFit/>
          </a:bodyPr>
          <a:lstStyle>
            <a:lvl1pPr defTabSz="947738">
              <a:spcBef>
                <a:spcPct val="20000"/>
              </a:spcBef>
              <a:buChar char="•"/>
              <a:tabLst>
                <a:tab pos="3783013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7738">
              <a:spcBef>
                <a:spcPct val="20000"/>
              </a:spcBef>
              <a:buChar char="–"/>
              <a:tabLst>
                <a:tab pos="3783013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7738">
              <a:spcBef>
                <a:spcPct val="20000"/>
              </a:spcBef>
              <a:buChar char="•"/>
              <a:tabLst>
                <a:tab pos="37830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7738">
              <a:spcBef>
                <a:spcPct val="20000"/>
              </a:spcBef>
              <a:buChar char="–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7738">
              <a:spcBef>
                <a:spcPct val="20000"/>
              </a:spcBef>
              <a:buChar char="»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830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</a:rPr>
              <a:t>10 entries per coordinate:	</a:t>
            </a:r>
            <a:r>
              <a:rPr lang="en-US" altLang="en-US" sz="2500" b="1">
                <a:solidFill>
                  <a:srgbClr val="000066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1">
                <a:solidFill>
                  <a:srgbClr val="000066"/>
                </a:solidFill>
              </a:rPr>
              <a:t> 10</a:t>
            </a:r>
            <a:r>
              <a:rPr lang="en-US" altLang="en-US" sz="2500" b="1" baseline="30000">
                <a:solidFill>
                  <a:srgbClr val="000066"/>
                </a:solidFill>
              </a:rPr>
              <a:t>39</a:t>
            </a:r>
            <a:r>
              <a:rPr lang="en-US" altLang="en-US" sz="2500" b="1">
                <a:solidFill>
                  <a:srgbClr val="000066"/>
                </a:solidFill>
              </a:rPr>
              <a:t> entries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</a:rPr>
              <a:t>1 byte per entry:	</a:t>
            </a:r>
            <a:r>
              <a:rPr lang="en-US" altLang="en-US" sz="2500" b="1">
                <a:solidFill>
                  <a:srgbClr val="000066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1">
                <a:solidFill>
                  <a:srgbClr val="000066"/>
                </a:solidFill>
              </a:rPr>
              <a:t> 10</a:t>
            </a:r>
            <a:r>
              <a:rPr lang="en-US" altLang="en-US" sz="2500" b="1" baseline="30000">
                <a:solidFill>
                  <a:srgbClr val="000066"/>
                </a:solidFill>
              </a:rPr>
              <a:t>39</a:t>
            </a:r>
            <a:r>
              <a:rPr lang="en-US" altLang="en-US" sz="2500" b="1">
                <a:solidFill>
                  <a:srgbClr val="000066"/>
                </a:solidFill>
              </a:rPr>
              <a:t> bytes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</a:rPr>
              <a:t>10</a:t>
            </a:r>
            <a:r>
              <a:rPr lang="en-US" altLang="en-US" sz="2500" b="1" baseline="30000">
                <a:solidFill>
                  <a:srgbClr val="000066"/>
                </a:solidFill>
              </a:rPr>
              <a:t>12</a:t>
            </a:r>
            <a:r>
              <a:rPr lang="en-US" altLang="en-US" sz="2500" b="1">
                <a:solidFill>
                  <a:srgbClr val="000066"/>
                </a:solidFill>
              </a:rPr>
              <a:t> </a:t>
            </a:r>
            <a:r>
              <a:rPr lang="en-US" altLang="en-US" sz="2500" b="1" baseline="30000">
                <a:solidFill>
                  <a:srgbClr val="000066"/>
                </a:solidFill>
              </a:rPr>
              <a:t> </a:t>
            </a:r>
            <a:r>
              <a:rPr lang="en-US" altLang="en-US" sz="2500" b="1">
                <a:solidFill>
                  <a:srgbClr val="000066"/>
                </a:solidFill>
              </a:rPr>
              <a:t>bytes per SSD: 	</a:t>
            </a:r>
            <a:r>
              <a:rPr lang="en-US" altLang="en-US" sz="2500" b="1">
                <a:solidFill>
                  <a:srgbClr val="000066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1">
                <a:solidFill>
                  <a:srgbClr val="000066"/>
                </a:solidFill>
              </a:rPr>
              <a:t> 10</a:t>
            </a:r>
            <a:r>
              <a:rPr lang="en-US" altLang="en-US" sz="2500" b="1" baseline="30000">
                <a:solidFill>
                  <a:srgbClr val="000066"/>
                </a:solidFill>
              </a:rPr>
              <a:t>27</a:t>
            </a:r>
            <a:r>
              <a:rPr lang="en-US" altLang="en-US" sz="2500" b="1">
                <a:solidFill>
                  <a:srgbClr val="000066"/>
                </a:solidFill>
              </a:rPr>
              <a:t> SSDs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</a:rPr>
              <a:t>20 g per SSD:	</a:t>
            </a:r>
            <a:r>
              <a:rPr lang="en-US" altLang="en-US" sz="2500" b="1">
                <a:solidFill>
                  <a:srgbClr val="000066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1">
                <a:solidFill>
                  <a:srgbClr val="000066"/>
                </a:solidFill>
              </a:rPr>
              <a:t> 2×10</a:t>
            </a:r>
            <a:r>
              <a:rPr lang="en-US" altLang="en-US" sz="2500" b="1" baseline="30000">
                <a:solidFill>
                  <a:srgbClr val="000066"/>
                </a:solidFill>
              </a:rPr>
              <a:t>28</a:t>
            </a:r>
            <a:r>
              <a:rPr lang="en-US" altLang="en-US" sz="2500" b="1">
                <a:solidFill>
                  <a:srgbClr val="000066"/>
                </a:solidFill>
              </a:rPr>
              <a:t> g SSDs</a:t>
            </a:r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E9B476DC-45CB-D8D0-0F79-C6B57F8E6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362200"/>
          <a:ext cx="1676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53890" progId="Equation.DSMT4">
                  <p:embed/>
                </p:oleObj>
              </mc:Choice>
              <mc:Fallback>
                <p:oleObj name="Equation" r:id="rId2" imgW="723586" imgH="253890" progId="Equation.DSMT4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id="{E9B476DC-45CB-D8D0-0F79-C6B57F8E6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1676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>
            <a:extLst>
              <a:ext uri="{FF2B5EF4-FFF2-40B4-BE49-F238E27FC236}">
                <a16:creationId xmlns:a16="http://schemas.microsoft.com/office/drawing/2014/main" id="{AD743C5F-1790-B6D6-5CA3-D25838C5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08" y="441543"/>
            <a:ext cx="7994848" cy="611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square" lIns="45720" tIns="9144" r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000066"/>
                </a:solidFill>
              </a:rPr>
              <a:t>Why don’t we just solve the many-particle SE?</a:t>
            </a:r>
          </a:p>
        </p:txBody>
      </p:sp>
      <p:sp>
        <p:nvSpPr>
          <p:cNvPr id="7176" name="Text Box 2">
            <a:extLst>
              <a:ext uri="{FF2B5EF4-FFF2-40B4-BE49-F238E27FC236}">
                <a16:creationId xmlns:a16="http://schemas.microsoft.com/office/drawing/2014/main" id="{B10CCE8E-905D-3637-B3B7-98F00BB72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5875338"/>
            <a:ext cx="73739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78" tIns="47389" rIns="94778" bIns="47389">
            <a:spAutoFit/>
          </a:bodyPr>
          <a:lstStyle>
            <a:lvl1pPr defTabSz="947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000066"/>
                </a:solidFill>
              </a:rPr>
              <a:t>For Ti atom the required mass of SSDs exceeds mass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000066"/>
                </a:solidFill>
              </a:rPr>
              <a:t>of the universe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6200" y="685800"/>
            <a:ext cx="942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u="sng"/>
              <a:t>Two fundamentally different classes of ab-initio approaches:</a:t>
            </a:r>
            <a:endParaRPr lang="de-DE" altLang="en-US" sz="2700" b="1" u="sng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955800" y="1752600"/>
            <a:ext cx="43685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00" dirty="0"/>
              <a:t>  </a:t>
            </a:r>
            <a:r>
              <a:rPr lang="en-US" altLang="en-US" sz="2600" b="1" u="sng" dirty="0"/>
              <a:t>Wave function approaches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/>
              <a:t> </a:t>
            </a:r>
            <a:endParaRPr lang="en-US" altLang="en-US" sz="2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--   Configuration interaction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               (also stochastic CI)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--   Tensor networks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dirty="0"/>
          </a:p>
          <a:p>
            <a:pPr>
              <a:spcBef>
                <a:spcPct val="0"/>
              </a:spcBef>
            </a:pPr>
            <a:r>
              <a:rPr lang="en-US" altLang="en-US" sz="2600" dirty="0"/>
              <a:t>  </a:t>
            </a:r>
            <a:r>
              <a:rPr lang="en-US" altLang="en-US" sz="2600" b="1" dirty="0"/>
              <a:t>“</a:t>
            </a:r>
            <a:r>
              <a:rPr lang="en-US" altLang="en-US" sz="2600" b="1" u="sng" dirty="0"/>
              <a:t>Functional Theories</a:t>
            </a:r>
            <a:r>
              <a:rPr lang="en-US" altLang="en-US" sz="2600" b="1" dirty="0"/>
              <a:t>”</a:t>
            </a:r>
          </a:p>
          <a:p>
            <a:pPr>
              <a:spcBef>
                <a:spcPct val="0"/>
              </a:spcBef>
            </a:pPr>
            <a:endParaRPr lang="en-US" altLang="en-US" sz="2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/>
              <a:t>     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5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6200" y="685800"/>
            <a:ext cx="942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u="sng"/>
              <a:t>Two fundamentally different classes of ab-initio approaches:</a:t>
            </a:r>
            <a:endParaRPr lang="de-DE" altLang="en-US" sz="2700" b="1" u="sng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55800" y="1752600"/>
            <a:ext cx="558877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00" dirty="0"/>
              <a:t>  </a:t>
            </a:r>
            <a:r>
              <a:rPr lang="en-US" altLang="en-US" sz="2600" b="1" u="sng" dirty="0"/>
              <a:t>Wave function approaches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--   Configuration interaction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               (also stochastic CI)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/>
              <a:t>    --   Tensor networks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dirty="0"/>
          </a:p>
          <a:p>
            <a:pPr>
              <a:spcBef>
                <a:spcPct val="0"/>
              </a:spcBef>
            </a:pPr>
            <a:r>
              <a:rPr lang="en-US" altLang="en-US" sz="2600" dirty="0"/>
              <a:t>  </a:t>
            </a:r>
            <a:r>
              <a:rPr lang="en-US" altLang="en-US" sz="2600" b="1" dirty="0"/>
              <a:t>“</a:t>
            </a:r>
            <a:r>
              <a:rPr lang="en-US" altLang="en-US" sz="2600" b="1" u="sng" dirty="0"/>
              <a:t>Functional Theories</a:t>
            </a:r>
            <a:r>
              <a:rPr lang="en-US" altLang="en-US" sz="2600" b="1" dirty="0"/>
              <a:t>”</a:t>
            </a:r>
          </a:p>
          <a:p>
            <a:pPr>
              <a:spcBef>
                <a:spcPct val="0"/>
              </a:spcBef>
            </a:pPr>
            <a:endParaRPr lang="en-US" altLang="en-US" sz="2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/>
              <a:t>     </a:t>
            </a:r>
            <a:r>
              <a:rPr lang="en-US" altLang="en-US" sz="2600" b="1" dirty="0">
                <a:solidFill>
                  <a:srgbClr val="FF0000"/>
                </a:solidFill>
              </a:rPr>
              <a:t>Write total energy as functional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     of a simpler quantity and minimize</a:t>
            </a:r>
          </a:p>
        </p:txBody>
      </p:sp>
    </p:spTree>
    <p:extLst>
      <p:ext uri="{BB962C8B-B14F-4D97-AF65-F5344CB8AC3E}">
        <p14:creationId xmlns:p14="http://schemas.microsoft.com/office/powerpoint/2010/main" val="129216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6705600" cy="1752600"/>
          </a:xfrm>
        </p:spPr>
        <p:txBody>
          <a:bodyPr/>
          <a:lstStyle/>
          <a:p>
            <a:r>
              <a:rPr lang="en-GB" altLang="en-US"/>
              <a:t>Motivation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graphicFrame>
        <p:nvGraphicFramePr>
          <p:cNvPr id="922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3000375"/>
          <a:ext cx="3505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228600" progId="Equation.DSMT4">
                  <p:embed/>
                </p:oleObj>
              </mc:Choice>
              <mc:Fallback>
                <p:oleObj name="Equation" r:id="rId2" imgW="1219200" imgH="228600" progId="Equation.DSMT4">
                  <p:embed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00375"/>
                        <a:ext cx="3505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50925" y="194786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   </a:t>
            </a:r>
            <a:r>
              <a:rPr lang="en-GB" altLang="en-US" b="1" dirty="0" err="1"/>
              <a:t>MBPT</a:t>
            </a:r>
            <a:endParaRPr lang="en-GB" altLang="en-US" b="1" dirty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811588" y="2255838"/>
            <a:ext cx="1674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RDMFT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</p:txBody>
      </p:sp>
      <p:graphicFrame>
        <p:nvGraphicFramePr>
          <p:cNvPr id="9224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3111500"/>
          <a:ext cx="228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92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11500"/>
                        <a:ext cx="2286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143000" y="304800"/>
            <a:ext cx="7086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/>
              <a:t>“Functional Theories”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7299325" y="22399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DFT</a:t>
            </a:r>
          </a:p>
        </p:txBody>
      </p:sp>
      <p:graphicFrame>
        <p:nvGraphicFramePr>
          <p:cNvPr id="9227" name="Object 4"/>
          <p:cNvGraphicFramePr>
            <a:graphicFrameLocks noChangeAspect="1"/>
          </p:cNvGraphicFramePr>
          <p:nvPr/>
        </p:nvGraphicFramePr>
        <p:xfrm>
          <a:off x="6781800" y="308610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203112" progId="Equation.3">
                  <p:embed/>
                </p:oleObj>
              </mc:Choice>
              <mc:Fallback>
                <p:oleObj name="Equation" r:id="rId6" imgW="812447" imgH="203112" progId="Equation.3">
                  <p:embed/>
                  <p:pic>
                    <p:nvPicPr>
                      <p:cNvPr id="92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8610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81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6705600" cy="1752600"/>
          </a:xfrm>
        </p:spPr>
        <p:txBody>
          <a:bodyPr/>
          <a:lstStyle/>
          <a:p>
            <a:r>
              <a:rPr lang="en-GB" altLang="en-US"/>
              <a:t>Motivation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graphicFrame>
        <p:nvGraphicFramePr>
          <p:cNvPr id="10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3000375"/>
          <a:ext cx="3505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228600" progId="Equation.DSMT4">
                  <p:embed/>
                </p:oleObj>
              </mc:Choice>
              <mc:Fallback>
                <p:oleObj name="Equation" r:id="rId2" imgW="1219200" imgH="228600" progId="Equation.DSMT4">
                  <p:embed/>
                  <p:pic>
                    <p:nvPicPr>
                      <p:cNvPr id="10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00375"/>
                        <a:ext cx="3505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50925" y="194786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   MBPT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811588" y="2255838"/>
            <a:ext cx="1674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RDMFT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</p:txBody>
      </p:sp>
      <p:graphicFrame>
        <p:nvGraphicFramePr>
          <p:cNvPr id="1024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3111500"/>
          <a:ext cx="228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102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11500"/>
                        <a:ext cx="2286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143000" y="304800"/>
            <a:ext cx="7086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/>
              <a:t>“Functional Theories”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299325" y="22399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DFT</a:t>
            </a:r>
          </a:p>
        </p:txBody>
      </p:sp>
      <p:graphicFrame>
        <p:nvGraphicFramePr>
          <p:cNvPr id="10251" name="Object 4"/>
          <p:cNvGraphicFramePr>
            <a:graphicFrameLocks noChangeAspect="1"/>
          </p:cNvGraphicFramePr>
          <p:nvPr/>
        </p:nvGraphicFramePr>
        <p:xfrm>
          <a:off x="6781800" y="308610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203112" progId="Equation.3">
                  <p:embed/>
                </p:oleObj>
              </mc:Choice>
              <mc:Fallback>
                <p:oleObj name="Equation" r:id="rId6" imgW="812447" imgH="203112" progId="Equation.3">
                  <p:embed/>
                  <p:pic>
                    <p:nvPicPr>
                      <p:cNvPr id="102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8610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533400" y="3733800"/>
            <a:ext cx="2054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l-GR" altLang="en-US">
                <a:solidFill>
                  <a:srgbClr val="FF0000"/>
                </a:solidFill>
              </a:rPr>
              <a:t>Φ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</a:t>
            </a:r>
            <a:r>
              <a:rPr lang="el-GR" altLang="en-US">
                <a:solidFill>
                  <a:srgbClr val="FF0000"/>
                </a:solidFill>
              </a:rPr>
              <a:t>Σ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3660775" y="3733800"/>
            <a:ext cx="2054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γ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781800" y="3733800"/>
            <a:ext cx="2101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v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6705600" cy="1752600"/>
          </a:xfrm>
        </p:spPr>
        <p:txBody>
          <a:bodyPr/>
          <a:lstStyle/>
          <a:p>
            <a:r>
              <a:rPr lang="en-GB" altLang="en-US"/>
              <a:t>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graphicFrame>
        <p:nvGraphicFramePr>
          <p:cNvPr id="1126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3000375"/>
          <a:ext cx="3505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228600" progId="Equation.DSMT4">
                  <p:embed/>
                </p:oleObj>
              </mc:Choice>
              <mc:Fallback>
                <p:oleObj name="Equation" r:id="rId2" imgW="1219200" imgH="228600" progId="Equation.DSMT4">
                  <p:embed/>
                  <p:pic>
                    <p:nvPicPr>
                      <p:cNvPr id="112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00375"/>
                        <a:ext cx="3505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050925" y="194786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   MBPT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811588" y="2255838"/>
            <a:ext cx="1674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RDMFT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</p:txBody>
      </p:sp>
      <p:graphicFrame>
        <p:nvGraphicFramePr>
          <p:cNvPr id="11272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3111500"/>
          <a:ext cx="228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112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11500"/>
                        <a:ext cx="2286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0" y="304800"/>
            <a:ext cx="7086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/>
              <a:t>“Functional Theories”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7299325" y="22399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DFT</a:t>
            </a:r>
          </a:p>
        </p:txBody>
      </p:sp>
      <p:graphicFrame>
        <p:nvGraphicFramePr>
          <p:cNvPr id="11275" name="Object 4"/>
          <p:cNvGraphicFramePr>
            <a:graphicFrameLocks noChangeAspect="1"/>
          </p:cNvGraphicFramePr>
          <p:nvPr/>
        </p:nvGraphicFramePr>
        <p:xfrm>
          <a:off x="6781800" y="308610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203112" progId="Equation.3">
                  <p:embed/>
                </p:oleObj>
              </mc:Choice>
              <mc:Fallback>
                <p:oleObj name="Equation" r:id="rId6" imgW="812447" imgH="203112" progId="Equation.3">
                  <p:embed/>
                  <p:pic>
                    <p:nvPicPr>
                      <p:cNvPr id="11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8610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533400" y="3733800"/>
            <a:ext cx="2670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l-GR" altLang="en-US">
                <a:solidFill>
                  <a:srgbClr val="FF0000"/>
                </a:solidFill>
              </a:rPr>
              <a:t>Φ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</a:t>
            </a:r>
            <a:r>
              <a:rPr lang="el-GR" altLang="en-US">
                <a:solidFill>
                  <a:srgbClr val="FF0000"/>
                </a:solidFill>
              </a:rPr>
              <a:t>Σ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easy (e.g. GW)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3660775" y="3733800"/>
            <a:ext cx="2054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γ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difficult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6784975" y="3733800"/>
            <a:ext cx="23304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v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very difficult</a:t>
            </a:r>
            <a:endParaRPr lang="en-GB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8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6705600" cy="1752600"/>
          </a:xfrm>
        </p:spPr>
        <p:txBody>
          <a:bodyPr/>
          <a:lstStyle/>
          <a:p>
            <a:r>
              <a:rPr lang="en-GB" altLang="en-US"/>
              <a:t>Motivation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graphicFrame>
        <p:nvGraphicFramePr>
          <p:cNvPr id="1229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3000375"/>
          <a:ext cx="3505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228600" progId="Equation.DSMT4">
                  <p:embed/>
                </p:oleObj>
              </mc:Choice>
              <mc:Fallback>
                <p:oleObj name="Equation" r:id="rId2" imgW="1219200" imgH="228600" progId="Equation.DSMT4">
                  <p:embed/>
                  <p:pic>
                    <p:nvPicPr>
                      <p:cNvPr id="12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00375"/>
                        <a:ext cx="3505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050925" y="194786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   MBPT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811588" y="2255838"/>
            <a:ext cx="1674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RDMFT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  <a:p>
            <a:pPr>
              <a:spcBef>
                <a:spcPct val="0"/>
              </a:spcBef>
              <a:buFontTx/>
              <a:buNone/>
            </a:pPr>
            <a:endParaRPr lang="en-GB" altLang="en-US" b="1"/>
          </a:p>
        </p:txBody>
      </p:sp>
      <p:graphicFrame>
        <p:nvGraphicFramePr>
          <p:cNvPr id="1229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3111500"/>
          <a:ext cx="228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122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11500"/>
                        <a:ext cx="2286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1143000" y="304800"/>
            <a:ext cx="7086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/>
              <a:t>“Functional Theories”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7299325" y="22399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DFT</a:t>
            </a:r>
          </a:p>
        </p:txBody>
      </p:sp>
      <p:graphicFrame>
        <p:nvGraphicFramePr>
          <p:cNvPr id="12299" name="Object 4"/>
          <p:cNvGraphicFramePr>
            <a:graphicFrameLocks noChangeAspect="1"/>
          </p:cNvGraphicFramePr>
          <p:nvPr/>
        </p:nvGraphicFramePr>
        <p:xfrm>
          <a:off x="6781800" y="308610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203112" progId="Equation.3">
                  <p:embed/>
                </p:oleObj>
              </mc:Choice>
              <mc:Fallback>
                <p:oleObj name="Equation" r:id="rId6" imgW="812447" imgH="203112" progId="Equation.3">
                  <p:embed/>
                  <p:pic>
                    <p:nvPicPr>
                      <p:cNvPr id="12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8610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533400" y="3733800"/>
            <a:ext cx="2670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l-GR" altLang="en-US">
                <a:solidFill>
                  <a:srgbClr val="FF0000"/>
                </a:solidFill>
              </a:rPr>
              <a:t>Φ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</a:t>
            </a:r>
            <a:r>
              <a:rPr lang="el-GR" altLang="en-US">
                <a:solidFill>
                  <a:srgbClr val="FF0000"/>
                </a:solidFill>
              </a:rPr>
              <a:t>Σ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[G]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easy (e.g. GW)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BC"/>
                </a:solidFill>
              </a:rPr>
              <a:t>numerically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     heavy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3660775" y="3733800"/>
            <a:ext cx="2054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γ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difficult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BC"/>
                </a:solidFill>
              </a:rPr>
              <a:t>  moderate</a:t>
            </a:r>
            <a:endParaRPr lang="en-GB" altLang="en-US">
              <a:solidFill>
                <a:srgbClr val="0000BC"/>
              </a:solidFill>
            </a:endParaRP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6784975" y="3733800"/>
            <a:ext cx="23304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Functional: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or  v</a:t>
            </a:r>
            <a:r>
              <a:rPr lang="en-US" altLang="en-US" baseline="-25000">
                <a:solidFill>
                  <a:srgbClr val="FF0000"/>
                </a:solidFill>
              </a:rPr>
              <a:t>xc</a:t>
            </a:r>
            <a:r>
              <a:rPr lang="en-US" altLang="en-US">
                <a:solidFill>
                  <a:srgbClr val="FF0000"/>
                </a:solidFill>
              </a:rPr>
              <a:t>[</a:t>
            </a:r>
            <a:r>
              <a:rPr lang="el-GR" altLang="en-US">
                <a:solidFill>
                  <a:srgbClr val="FF0000"/>
                </a:solidFill>
              </a:rPr>
              <a:t>ρ</a:t>
            </a:r>
            <a:r>
              <a:rPr lang="en-US" altLang="en-US">
                <a:solidFill>
                  <a:srgbClr val="FF0000"/>
                </a:solidFill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very difficult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BC"/>
                </a:solidFill>
              </a:rPr>
              <a:t>      light </a:t>
            </a:r>
            <a:endParaRPr lang="en-GB" altLang="en-US">
              <a:solidFill>
                <a:srgbClr val="0000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7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A6224B79-0BBD-6B97-2378-B3D1C348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94786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2298" name="Text Box 13">
            <a:extLst>
              <a:ext uri="{FF2B5EF4-FFF2-40B4-BE49-F238E27FC236}">
                <a16:creationId xmlns:a16="http://schemas.microsoft.com/office/drawing/2014/main" id="{CB6E0700-D8D6-0B79-9496-51888840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50888"/>
            <a:ext cx="79962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/>
              <a:t>Each of these functional theories comes in two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/>
              <a:t>versions: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800" b="1" dirty="0"/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2800" b="1" dirty="0"/>
              <a:t> a ground-state (or equilibrium) version</a:t>
            </a:r>
            <a:endParaRPr lang="en-GB" altLang="en-US" sz="28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800" dirty="0"/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2800" b="1" dirty="0"/>
              <a:t> a time-dependent (or non-equilibrium) version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8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00188" y="390525"/>
            <a:ext cx="6272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u="sng"/>
              <a:t>ESSENCE OF DENSITY-FUNTIONAL THEORY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720850" y="1333500"/>
            <a:ext cx="5730875" cy="3967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bg2"/>
            </a:outerShdw>
          </a:effectLst>
        </p:spPr>
        <p:txBody>
          <a:bodyPr lIns="457200" tIns="457200" rIns="457200" bIns="457200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sz="2200" b="1"/>
              <a:t>Every observable quantity of a quantum system can be calculated from the density of the system ALONE</a:t>
            </a:r>
          </a:p>
          <a:p>
            <a:pPr algn="just">
              <a:spcBef>
                <a:spcPct val="0"/>
              </a:spcBef>
            </a:pPr>
            <a:endParaRPr lang="en-US" altLang="en-US" sz="2200" b="1"/>
          </a:p>
          <a:p>
            <a:pPr algn="just">
              <a:spcBef>
                <a:spcPct val="0"/>
              </a:spcBef>
            </a:pPr>
            <a:r>
              <a:rPr lang="en-US" altLang="en-US" sz="2200" b="1"/>
              <a:t>The density of particles interacting with each other can be calculated as the density of an auxiliary system of non-interacting particles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406650" y="477043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514600" y="-269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9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00188" y="390525"/>
            <a:ext cx="6272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u="sng"/>
              <a:t>ESSENCE OF DENSITY-FUNTIONAL THEORY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20850" y="1333500"/>
            <a:ext cx="5730875" cy="3967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bg2"/>
            </a:outerShdw>
          </a:effectLst>
        </p:spPr>
        <p:txBody>
          <a:bodyPr lIns="457200" tIns="457200" rIns="457200" bIns="457200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sz="2200" b="1"/>
              <a:t>Every observable quantity of a quantum system can be calculated from the density of the system ALONE</a:t>
            </a:r>
          </a:p>
          <a:p>
            <a:pPr algn="just">
              <a:spcBef>
                <a:spcPct val="0"/>
              </a:spcBef>
            </a:pPr>
            <a:endParaRPr lang="en-US" altLang="en-US" sz="2200" b="1"/>
          </a:p>
          <a:p>
            <a:pPr algn="just">
              <a:spcBef>
                <a:spcPct val="0"/>
              </a:spcBef>
            </a:pPr>
            <a:r>
              <a:rPr lang="en-US" altLang="en-US" sz="2200" b="1"/>
              <a:t>The density of particles interacting with each other can be calculated as the density of an auxiliary system of non-interacting particles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406650" y="477043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514600" y="-269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1519287" y="5517232"/>
            <a:ext cx="4060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Hohenberg</a:t>
            </a:r>
            <a:r>
              <a:rPr lang="en-US" altLang="en-US" sz="2200" b="1" dirty="0">
                <a:solidFill>
                  <a:srgbClr val="FF0000"/>
                </a:solidFill>
              </a:rPr>
              <a:t>-Kohn theorem (1964)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Kohn-Sham theorem (1965)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(for the ground state)</a:t>
            </a:r>
          </a:p>
        </p:txBody>
      </p:sp>
      <p:pic>
        <p:nvPicPr>
          <p:cNvPr id="14343" name="Picture 2" descr="http://cnsi.ctrl.ucla.edu/streaming/images/kohn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21" y="4869160"/>
            <a:ext cx="3368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8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2775" y="1196752"/>
            <a:ext cx="8135938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96925" y="1311052"/>
          <a:ext cx="77676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700" imgH="266700" progId="Equation.DSMT4">
                  <p:embed/>
                </p:oleObj>
              </mc:Choice>
              <mc:Fallback>
                <p:oleObj name="Equation" r:id="rId3" imgW="2933700" imgH="266700" progId="Equation.DSMT4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311052"/>
                        <a:ext cx="776763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00113" y="251546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66"/>
                </a:solidFill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441450" y="2277343"/>
          <a:ext cx="586740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86016" imgH="1133451" progId="Equation.DSMT4">
                  <p:embed/>
                </p:oleObj>
              </mc:Choice>
              <mc:Fallback>
                <p:oleObj name="Equation" r:id="rId5" imgW="3486016" imgH="1133451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277343"/>
                        <a:ext cx="5867400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611188" y="249239"/>
            <a:ext cx="8064500" cy="804863"/>
            <a:chOff x="385" y="157"/>
            <a:chExt cx="5080" cy="507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5" y="157"/>
              <a:ext cx="5080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Hamiltonian for the complete system of N</a:t>
              </a:r>
              <a:r>
                <a:rPr lang="en-US" altLang="en-US" sz="21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e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 electrons with coordinates                              	        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and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baseline="-25000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nuclei with coordinates 		    </a:t>
              </a:r>
              <a:endParaRPr lang="en-US" altLang="en-US" sz="21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431" y="391"/>
            <a:ext cx="907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90657" imgH="228634" progId="Equation.3">
                    <p:embed/>
                  </p:oleObj>
                </mc:Choice>
                <mc:Fallback>
                  <p:oleObj name="Equation" r:id="rId7" imgW="790657" imgH="228634" progId="Equation.3">
                    <p:embed/>
                    <p:pic>
                      <p:nvPicPr>
                        <p:cNvPr id="368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91"/>
                          <a:ext cx="907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651" y="391"/>
            <a:ext cx="1123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80965" imgH="228634" progId="Equation.3">
                    <p:embed/>
                  </p:oleObj>
                </mc:Choice>
                <mc:Fallback>
                  <p:oleObj name="Equation" r:id="rId9" imgW="980965" imgH="228634" progId="Equation.3">
                    <p:embed/>
                    <p:pic>
                      <p:nvPicPr>
                        <p:cNvPr id="368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91"/>
                          <a:ext cx="1123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839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351FD9A-11EB-2C4C-FFB8-5969C826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6550"/>
            <a:ext cx="5410200" cy="593725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/>
              <a:t>HOHENBERG-KOHN THEOREM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FF95E1D-AE8E-BA2A-0ADD-89B84F54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83058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/>
              <a:t>v(r)                  </a:t>
            </a:r>
            <a:r>
              <a:rPr lang="en-US" altLang="en-US" dirty="0">
                <a:sym typeface="Symbol" panose="05050102010706020507" pitchFamily="18" charset="2"/>
              </a:rPr>
              <a:t>(r)</a:t>
            </a:r>
          </a:p>
          <a:p>
            <a:r>
              <a:rPr lang="en-US" altLang="en-US" dirty="0"/>
              <a:t>	</a:t>
            </a:r>
            <a:r>
              <a:rPr lang="en-US" altLang="en-US" sz="1800" dirty="0"/>
              <a:t>one-to-one correspondence between external potentials v(r) and ground-state densities </a:t>
            </a:r>
            <a:r>
              <a:rPr lang="en-US" altLang="en-US" sz="1800" dirty="0">
                <a:sym typeface="Symbol" panose="05050102010706020507" pitchFamily="18" charset="2"/>
              </a:rPr>
              <a:t>(r). </a:t>
            </a:r>
            <a:r>
              <a:rPr lang="en-US" altLang="en-US" sz="1800" u="sng" dirty="0">
                <a:sym typeface="Symbol" panose="05050102010706020507" pitchFamily="18" charset="2"/>
              </a:rPr>
              <a:t>Consequence</a:t>
            </a:r>
            <a:r>
              <a:rPr lang="en-US" altLang="en-US" sz="1800" dirty="0">
                <a:sym typeface="Symbol" panose="05050102010706020507" pitchFamily="18" charset="2"/>
              </a:rPr>
              <a:t>: Many-body WF is uniquely determined by the density, </a:t>
            </a:r>
            <a:r>
              <a:rPr lang="el-GR" altLang="en-US" sz="1800" dirty="0">
                <a:sym typeface="Symbol" panose="05050102010706020507" pitchFamily="18" charset="2"/>
              </a:rPr>
              <a:t>Ψ</a:t>
            </a:r>
            <a:r>
              <a:rPr lang="en-US" altLang="en-US" sz="1800" dirty="0">
                <a:sym typeface="Symbol" panose="05050102010706020507" pitchFamily="18" charset="2"/>
              </a:rPr>
              <a:t> = Ψ[</a:t>
            </a:r>
            <a:r>
              <a:rPr lang="el-GR" altLang="en-US" sz="1800" dirty="0">
                <a:sym typeface="Symbol" panose="05050102010706020507" pitchFamily="18" charset="2"/>
              </a:rPr>
              <a:t>ρ</a:t>
            </a:r>
            <a:r>
              <a:rPr lang="en-US" altLang="en-US" sz="1800" dirty="0">
                <a:sym typeface="Symbol" panose="05050102010706020507" pitchFamily="18" charset="2"/>
              </a:rPr>
              <a:t>], and hence all expectation values </a:t>
            </a:r>
            <a:r>
              <a:rPr lang="en-US" altLang="en-US" sz="1800" dirty="0" err="1">
                <a:sym typeface="Symbol" panose="05050102010706020507" pitchFamily="18" charset="2"/>
              </a:rPr>
              <a:t>w.r.t.</a:t>
            </a:r>
            <a:r>
              <a:rPr lang="en-US" altLang="en-US" sz="1800" dirty="0">
                <a:sym typeface="Symbol" panose="05050102010706020507" pitchFamily="18" charset="2"/>
              </a:rPr>
              <a:t> Ψ[</a:t>
            </a:r>
            <a:r>
              <a:rPr lang="el-GR" altLang="en-US" sz="1800" dirty="0">
                <a:sym typeface="Symbol" panose="05050102010706020507" pitchFamily="18" charset="2"/>
              </a:rPr>
              <a:t>ρ</a:t>
            </a:r>
            <a:r>
              <a:rPr lang="en-US" altLang="en-US" sz="1800" dirty="0">
                <a:sym typeface="Symbol" panose="05050102010706020507" pitchFamily="18" charset="2"/>
              </a:rPr>
              <a:t>] are functionals of (r).</a:t>
            </a:r>
            <a:endParaRPr lang="en-US" altLang="en-US" sz="1800" dirty="0">
              <a:solidFill>
                <a:srgbClr val="2B7D2D"/>
              </a:solidFill>
            </a:endParaRPr>
          </a:p>
          <a:p>
            <a:endParaRPr lang="en-US" altLang="en-US" sz="1800" dirty="0">
              <a:solidFill>
                <a:srgbClr val="2B7D2D"/>
              </a:solidFill>
            </a:endParaRPr>
          </a:p>
          <a:p>
            <a:pPr>
              <a:buFontTx/>
              <a:buAutoNum type="arabicPeriod" startAt="2"/>
            </a:pPr>
            <a:r>
              <a:rPr lang="en-US" altLang="en-US" u="sng" dirty="0"/>
              <a:t>Variational principle</a:t>
            </a:r>
          </a:p>
          <a:p>
            <a:endParaRPr lang="en-US" altLang="en-US" sz="800" dirty="0"/>
          </a:p>
          <a:p>
            <a:r>
              <a:rPr lang="en-US" altLang="en-US" sz="1800" dirty="0"/>
              <a:t>	Given a particular system characterized by the external potential </a:t>
            </a:r>
            <a:r>
              <a:rPr lang="en-US" altLang="en-US" sz="1800" b="1" dirty="0">
                <a:solidFill>
                  <a:srgbClr val="0033CC"/>
                </a:solidFill>
              </a:rPr>
              <a:t>v</a:t>
            </a:r>
            <a:r>
              <a:rPr lang="en-US" altLang="en-US" sz="1800" b="1" baseline="-25000" dirty="0">
                <a:solidFill>
                  <a:srgbClr val="0033CC"/>
                </a:solidFill>
              </a:rPr>
              <a:t>0</a:t>
            </a:r>
            <a:r>
              <a:rPr lang="en-US" altLang="en-US" sz="1800" b="1" dirty="0">
                <a:solidFill>
                  <a:srgbClr val="0033CC"/>
                </a:solidFill>
              </a:rPr>
              <a:t>(r)</a:t>
            </a:r>
            <a:r>
              <a:rPr lang="en-US" altLang="en-US" sz="1800" dirty="0"/>
              <a:t>.  There exists a functional,  E</a:t>
            </a:r>
            <a:r>
              <a:rPr lang="en-US" altLang="en-US" sz="1800" baseline="-25000" dirty="0"/>
              <a:t>HK</a:t>
            </a:r>
            <a:r>
              <a:rPr lang="en-US" altLang="en-US" sz="1800" dirty="0"/>
              <a:t> [</a:t>
            </a:r>
            <a:r>
              <a:rPr lang="el-GR" altLang="en-US" sz="1800" dirty="0"/>
              <a:t>ρ</a:t>
            </a:r>
            <a:r>
              <a:rPr lang="en-US" altLang="en-US" sz="1800" dirty="0"/>
              <a:t>], such that the solution of the Euler-Lagrange equation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	yields the exact ground-state energy </a:t>
            </a:r>
            <a:r>
              <a:rPr lang="en-US" altLang="en-US" sz="1800" b="1" dirty="0">
                <a:solidFill>
                  <a:srgbClr val="0033CC"/>
                </a:solidFill>
              </a:rPr>
              <a:t>E</a:t>
            </a:r>
            <a:r>
              <a:rPr lang="en-US" altLang="en-US" sz="1800" b="1" baseline="-25000" dirty="0">
                <a:solidFill>
                  <a:srgbClr val="0033CC"/>
                </a:solidFill>
              </a:rPr>
              <a:t>0</a:t>
            </a:r>
            <a:r>
              <a:rPr lang="en-US" altLang="en-US" sz="1800" dirty="0"/>
              <a:t> and ground-state density </a:t>
            </a:r>
            <a:r>
              <a:rPr lang="en-US" altLang="en-US" sz="1800" b="1" dirty="0">
                <a:solidFill>
                  <a:srgbClr val="0033CC"/>
                </a:solidFill>
                <a:latin typeface="Symbol" panose="05050102010706020507" pitchFamily="18" charset="2"/>
              </a:rPr>
              <a:t></a:t>
            </a:r>
            <a:r>
              <a:rPr lang="en-US" altLang="en-US" sz="1800" b="1" baseline="-25000" dirty="0">
                <a:solidFill>
                  <a:srgbClr val="0033CC"/>
                </a:solidFill>
              </a:rPr>
              <a:t>0</a:t>
            </a:r>
            <a:r>
              <a:rPr lang="en-US" altLang="en-US" sz="1800" b="1" dirty="0">
                <a:solidFill>
                  <a:srgbClr val="0033CC"/>
                </a:solidFill>
              </a:rPr>
              <a:t>(r)</a:t>
            </a:r>
            <a:r>
              <a:rPr lang="en-US" altLang="en-US" sz="1800" dirty="0">
                <a:solidFill>
                  <a:srgbClr val="0033CC"/>
                </a:solidFill>
              </a:rPr>
              <a:t> </a:t>
            </a:r>
            <a:r>
              <a:rPr lang="en-US" altLang="en-US" sz="1800" dirty="0"/>
              <a:t>of this system </a:t>
            </a:r>
          </a:p>
          <a:p>
            <a:endParaRPr lang="en-US" altLang="en-US" sz="1800" dirty="0"/>
          </a:p>
          <a:p>
            <a:pPr>
              <a:buFontTx/>
              <a:buAutoNum type="arabicPeriod" startAt="3"/>
            </a:pPr>
            <a:r>
              <a:rPr lang="en-US" altLang="en-US" dirty="0"/>
              <a:t>E</a:t>
            </a:r>
            <a:r>
              <a:rPr lang="en-US" altLang="en-US" baseline="-25000" dirty="0"/>
              <a:t>HK</a:t>
            </a:r>
            <a:r>
              <a:rPr lang="en-US" altLang="en-US" dirty="0">
                <a:latin typeface="Symbol" panose="05050102010706020507" pitchFamily="18" charset="2"/>
              </a:rPr>
              <a:t>[]</a:t>
            </a:r>
            <a:r>
              <a:rPr lang="en-US" altLang="en-US" dirty="0"/>
              <a:t> =  &lt; </a:t>
            </a:r>
            <a:r>
              <a:rPr lang="en-US" altLang="en-US" dirty="0">
                <a:sym typeface="Symbol" panose="05050102010706020507" pitchFamily="18" charset="2"/>
              </a:rPr>
              <a:t>Ψ[</a:t>
            </a:r>
            <a:r>
              <a:rPr lang="el-GR" altLang="en-US" dirty="0">
                <a:sym typeface="Symbol" panose="05050102010706020507" pitchFamily="18" charset="2"/>
              </a:rPr>
              <a:t>ρ</a:t>
            </a:r>
            <a:r>
              <a:rPr lang="en-US" altLang="en-US" dirty="0">
                <a:sym typeface="Symbol" panose="05050102010706020507" pitchFamily="18" charset="2"/>
              </a:rPr>
              <a:t>]|T+V</a:t>
            </a:r>
            <a:r>
              <a:rPr lang="en-US" altLang="en-US" b="1" baseline="-25000" dirty="0">
                <a:sym typeface="Symbol" panose="05050102010706020507" pitchFamily="18" charset="2"/>
              </a:rPr>
              <a:t>ee</a:t>
            </a:r>
            <a:r>
              <a:rPr lang="en-US" altLang="en-US" dirty="0">
                <a:sym typeface="Symbol" panose="05050102010706020507" pitchFamily="18" charset="2"/>
              </a:rPr>
              <a:t>+</a:t>
            </a:r>
            <a:r>
              <a:rPr lang="en-US" altLang="en-US" b="1" dirty="0">
                <a:solidFill>
                  <a:srgbClr val="0033CC"/>
                </a:solidFill>
              </a:rPr>
              <a:t>V</a:t>
            </a:r>
            <a:r>
              <a:rPr lang="en-US" altLang="en-US" b="1" baseline="-25000" dirty="0">
                <a:solidFill>
                  <a:srgbClr val="0033CC"/>
                </a:solidFill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|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Ψ[</a:t>
            </a:r>
            <a:r>
              <a:rPr lang="el-GR" altLang="en-US" dirty="0">
                <a:sym typeface="Symbol" panose="05050102010706020507" pitchFamily="18" charset="2"/>
              </a:rPr>
              <a:t>ρ</a:t>
            </a:r>
            <a:r>
              <a:rPr lang="en-US" altLang="en-US" dirty="0">
                <a:sym typeface="Symbol" panose="05050102010706020507" pitchFamily="18" charset="2"/>
              </a:rPr>
              <a:t>]&gt;</a:t>
            </a:r>
            <a:r>
              <a:rPr lang="en-US" altLang="en-US" dirty="0"/>
              <a:t>  = F[</a:t>
            </a:r>
            <a:r>
              <a:rPr lang="en-US" altLang="en-US" dirty="0">
                <a:latin typeface="Symbol" panose="05050102010706020507" pitchFamily="18" charset="2"/>
              </a:rPr>
              <a:t>]  +</a:t>
            </a:r>
            <a:r>
              <a:rPr lang="en-US" altLang="en-US" dirty="0"/>
              <a:t>    </a:t>
            </a:r>
            <a:r>
              <a:rPr lang="en-US" altLang="en-US" dirty="0">
                <a:latin typeface="Symbol" panose="05050102010706020507" pitchFamily="18" charset="2"/>
              </a:rPr>
              <a:t></a:t>
            </a:r>
            <a:r>
              <a:rPr lang="en-US" altLang="en-US" dirty="0"/>
              <a:t>(r) </a:t>
            </a:r>
            <a:r>
              <a:rPr lang="en-US" altLang="en-US" b="1" dirty="0">
                <a:solidFill>
                  <a:srgbClr val="0033CC"/>
                </a:solidFill>
              </a:rPr>
              <a:t>v</a:t>
            </a:r>
            <a:r>
              <a:rPr lang="en-US" altLang="en-US" b="1" baseline="-25000" dirty="0">
                <a:solidFill>
                  <a:srgbClr val="0033CC"/>
                </a:solidFill>
              </a:rPr>
              <a:t>0</a:t>
            </a:r>
            <a:r>
              <a:rPr lang="en-US" altLang="en-US" b="1" dirty="0">
                <a:solidFill>
                  <a:srgbClr val="0033CC"/>
                </a:solidFill>
              </a:rPr>
              <a:t>(r)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d</a:t>
            </a:r>
            <a:r>
              <a:rPr lang="en-US" altLang="en-US" baseline="30000" dirty="0"/>
              <a:t>3</a:t>
            </a:r>
            <a:r>
              <a:rPr lang="en-US" altLang="en-US" dirty="0"/>
              <a:t>r</a:t>
            </a:r>
          </a:p>
          <a:p>
            <a:pPr>
              <a:buFontTx/>
              <a:buAutoNum type="arabicPeriod" startAt="3"/>
            </a:pPr>
            <a:endParaRPr lang="en-US" altLang="en-US" sz="1500" dirty="0"/>
          </a:p>
          <a:p>
            <a:r>
              <a:rPr lang="en-US" altLang="en-US" dirty="0"/>
              <a:t> </a:t>
            </a:r>
            <a:r>
              <a:rPr lang="en-US" altLang="en-US" sz="1800" dirty="0"/>
              <a:t>	F</a:t>
            </a:r>
            <a:r>
              <a:rPr lang="en-US" altLang="en-US" sz="1800" dirty="0">
                <a:latin typeface="Symbol" panose="05050102010706020507" pitchFamily="18" charset="2"/>
              </a:rPr>
              <a:t>[]</a:t>
            </a:r>
            <a:r>
              <a:rPr lang="en-US" altLang="en-US" sz="1800" dirty="0"/>
              <a:t>  is  </a:t>
            </a:r>
            <a:r>
              <a:rPr lang="en-US" altLang="en-US" sz="1800" u="sng" dirty="0"/>
              <a:t>UNIVERSAL</a:t>
            </a:r>
            <a:r>
              <a:rPr lang="en-US" altLang="en-US" sz="1800" dirty="0"/>
              <a:t>.</a:t>
            </a:r>
            <a:r>
              <a:rPr lang="en-US" altLang="en-US" dirty="0"/>
              <a:t>	   </a:t>
            </a:r>
            <a:r>
              <a:rPr lang="en-US" altLang="en-US" sz="1800" b="1" dirty="0">
                <a:solidFill>
                  <a:srgbClr val="EF1527"/>
                </a:solidFill>
              </a:rPr>
              <a:t>In practice,  F</a:t>
            </a:r>
            <a:r>
              <a:rPr lang="en-US" altLang="en-US" sz="1800" b="1" dirty="0">
                <a:solidFill>
                  <a:srgbClr val="EF1527"/>
                </a:solidFill>
                <a:latin typeface="Symbol" panose="05050102010706020507" pitchFamily="18" charset="2"/>
              </a:rPr>
              <a:t>[]</a:t>
            </a:r>
            <a:r>
              <a:rPr lang="en-US" altLang="en-US" sz="1800" b="1" dirty="0">
                <a:solidFill>
                  <a:srgbClr val="EF1527"/>
                </a:solidFill>
              </a:rPr>
              <a:t>  needs to be approximated</a:t>
            </a:r>
            <a:endParaRPr lang="en-US" altLang="en-US" dirty="0"/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E8D74604-CD03-90F7-3825-587DE546F542}"/>
              </a:ext>
            </a:extLst>
          </p:cNvPr>
          <p:cNvGrpSpPr>
            <a:grpSpLocks/>
          </p:cNvGrpSpPr>
          <p:nvPr/>
        </p:nvGrpSpPr>
        <p:grpSpPr bwMode="auto">
          <a:xfrm rot="-196760">
            <a:off x="6723063" y="5337175"/>
            <a:ext cx="152400" cy="608013"/>
            <a:chOff x="2304" y="4416"/>
            <a:chExt cx="192" cy="624"/>
          </a:xfrm>
        </p:grpSpPr>
        <p:cxnSp>
          <p:nvCxnSpPr>
            <p:cNvPr id="17417" name="AutoShape 5">
              <a:extLst>
                <a:ext uri="{FF2B5EF4-FFF2-40B4-BE49-F238E27FC236}">
                  <a16:creationId xmlns:a16="http://schemas.microsoft.com/office/drawing/2014/main" id="{831FA9BA-430C-410E-839E-FCD522F32C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304" y="4512"/>
              <a:ext cx="288" cy="96"/>
            </a:xfrm>
            <a:prstGeom prst="curvedConnector3">
              <a:avLst>
                <a:gd name="adj1" fmla="val -2187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8" name="AutoShape 6">
              <a:extLst>
                <a:ext uri="{FF2B5EF4-FFF2-40B4-BE49-F238E27FC236}">
                  <a16:creationId xmlns:a16="http://schemas.microsoft.com/office/drawing/2014/main" id="{2CB8A4FD-3074-DA1C-D84E-CBB64ECD30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84" y="4824"/>
              <a:ext cx="336" cy="96"/>
            </a:xfrm>
            <a:prstGeom prst="curvedConnector3">
              <a:avLst>
                <a:gd name="adj1" fmla="val 1101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413" name="Group 7">
            <a:extLst>
              <a:ext uri="{FF2B5EF4-FFF2-40B4-BE49-F238E27FC236}">
                <a16:creationId xmlns:a16="http://schemas.microsoft.com/office/drawing/2014/main" id="{95F5C74C-C1B0-FCE7-4513-485EF6995AF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143000"/>
            <a:ext cx="838200" cy="274638"/>
            <a:chOff x="1200" y="1032"/>
            <a:chExt cx="528" cy="173"/>
          </a:xfrm>
        </p:grpSpPr>
        <p:sp>
          <p:nvSpPr>
            <p:cNvPr id="17415" name="Line 8">
              <a:extLst>
                <a:ext uri="{FF2B5EF4-FFF2-40B4-BE49-F238E27FC236}">
                  <a16:creationId xmlns:a16="http://schemas.microsoft.com/office/drawing/2014/main" id="{DA826085-616D-3CD8-B749-726F66A4E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Text Box 9">
              <a:extLst>
                <a:ext uri="{FF2B5EF4-FFF2-40B4-BE49-F238E27FC236}">
                  <a16:creationId xmlns:a16="http://schemas.microsoft.com/office/drawing/2014/main" id="{B418DC1D-BD33-C3BF-4A76-F00CB674E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032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1—1</a:t>
              </a:r>
            </a:p>
          </p:txBody>
        </p:sp>
      </p:grpSp>
      <p:graphicFrame>
        <p:nvGraphicFramePr>
          <p:cNvPr id="17414" name="Object 10">
            <a:extLst>
              <a:ext uri="{FF2B5EF4-FFF2-40B4-BE49-F238E27FC236}">
                <a16:creationId xmlns:a16="http://schemas.microsoft.com/office/drawing/2014/main" id="{5810FE06-0EF1-B246-DA84-AECF96248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2963" y="3765550"/>
          <a:ext cx="20272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19100" progId="Equation.3">
                  <p:embed/>
                </p:oleObj>
              </mc:Choice>
              <mc:Fallback>
                <p:oleObj name="Equation" r:id="rId2" imgW="1054100" imgH="419100" progId="Equation.3">
                  <p:embed/>
                  <p:pic>
                    <p:nvPicPr>
                      <p:cNvPr id="17414" name="Object 10">
                        <a:extLst>
                          <a:ext uri="{FF2B5EF4-FFF2-40B4-BE49-F238E27FC236}">
                            <a16:creationId xmlns:a16="http://schemas.microsoft.com/office/drawing/2014/main" id="{5810FE06-0EF1-B246-DA84-AECF96248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3765550"/>
                        <a:ext cx="20272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625475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compare </a:t>
            </a:r>
            <a:r>
              <a:rPr lang="en-US" altLang="en-US" sz="2400">
                <a:solidFill>
                  <a:srgbClr val="800000"/>
                </a:solidFill>
              </a:rPr>
              <a:t>ground-state densities  </a:t>
            </a:r>
            <a:r>
              <a:rPr lang="en-US" altLang="en-US" sz="2400">
                <a:solidFill>
                  <a:srgbClr val="800000"/>
                </a:solidFill>
                <a:sym typeface="Symbol" panose="05050102010706020507" pitchFamily="18" charset="2"/>
              </a:rPr>
              <a:t>(r)</a:t>
            </a:r>
            <a:r>
              <a:rPr lang="en-US" altLang="en-US" sz="2400">
                <a:sym typeface="Symbol" panose="05050102010706020507" pitchFamily="18" charset="2"/>
              </a:rPr>
              <a:t>  resulting from different external potentials  v(r).</a:t>
            </a:r>
            <a:endParaRPr lang="en-US" altLang="en-US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5257800"/>
            <a:ext cx="7772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57400" indent="-2057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QUESTION:</a:t>
            </a:r>
            <a:r>
              <a:rPr lang="en-US" altLang="en-US" sz="2300" b="1">
                <a:solidFill>
                  <a:srgbClr val="800000"/>
                </a:solidFill>
              </a:rPr>
              <a:t>     Are the ground-state densities coming from different potentials always different?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14800" y="3052763"/>
            <a:ext cx="304800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577850" y="1676400"/>
            <a:ext cx="8413750" cy="2474913"/>
            <a:chOff x="364" y="1056"/>
            <a:chExt cx="5300" cy="1559"/>
          </a:xfrm>
        </p:grpSpPr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176" y="1101"/>
              <a:ext cx="2616" cy="1470"/>
              <a:chOff x="1464" y="1152"/>
              <a:chExt cx="2616" cy="1470"/>
            </a:xfrm>
          </p:grpSpPr>
          <p:grpSp>
            <p:nvGrpSpPr>
              <p:cNvPr id="15379" name="Group 7"/>
              <p:cNvGrpSpPr>
                <a:grpSpLocks/>
              </p:cNvGrpSpPr>
              <p:nvPr/>
            </p:nvGrpSpPr>
            <p:grpSpPr bwMode="auto">
              <a:xfrm>
                <a:off x="1464" y="1201"/>
                <a:ext cx="2616" cy="1421"/>
                <a:chOff x="768" y="2424"/>
                <a:chExt cx="2616" cy="1312"/>
              </a:xfrm>
            </p:grpSpPr>
            <p:sp>
              <p:nvSpPr>
                <p:cNvPr id="15381" name="Rectangle 8"/>
                <p:cNvSpPr>
                  <a:spLocks noChangeArrowheads="1"/>
                </p:cNvSpPr>
                <p:nvPr/>
              </p:nvSpPr>
              <p:spPr bwMode="auto">
                <a:xfrm>
                  <a:off x="1644" y="2584"/>
                  <a:ext cx="864" cy="115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2" name="Rectangle 9"/>
                <p:cNvSpPr>
                  <a:spLocks noChangeArrowheads="1"/>
                </p:cNvSpPr>
                <p:nvPr/>
              </p:nvSpPr>
              <p:spPr bwMode="auto">
                <a:xfrm>
                  <a:off x="1596" y="2440"/>
                  <a:ext cx="960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3" name="AutoShape 10"/>
                <p:cNvSpPr>
                  <a:spLocks noChangeArrowheads="1"/>
                </p:cNvSpPr>
                <p:nvPr/>
              </p:nvSpPr>
              <p:spPr bwMode="auto">
                <a:xfrm>
                  <a:off x="1692" y="2536"/>
                  <a:ext cx="768" cy="1008"/>
                </a:xfrm>
                <a:prstGeom prst="roundRect">
                  <a:avLst>
                    <a:gd name="adj" fmla="val 20468"/>
                  </a:avLst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4" name="Rectangle 11"/>
                <p:cNvSpPr>
                  <a:spLocks noChangeArrowheads="1"/>
                </p:cNvSpPr>
                <p:nvPr/>
              </p:nvSpPr>
              <p:spPr bwMode="auto">
                <a:xfrm>
                  <a:off x="1692" y="3400"/>
                  <a:ext cx="774" cy="2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5" name="AutoShape 12"/>
                <p:cNvSpPr>
                  <a:spLocks noChangeArrowheads="1"/>
                </p:cNvSpPr>
                <p:nvPr/>
              </p:nvSpPr>
              <p:spPr bwMode="auto">
                <a:xfrm>
                  <a:off x="2460" y="2536"/>
                  <a:ext cx="816" cy="1008"/>
                </a:xfrm>
                <a:prstGeom prst="roundRect">
                  <a:avLst>
                    <a:gd name="adj" fmla="val 20468"/>
                  </a:avLst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6" name="AutoShape 13"/>
                <p:cNvSpPr>
                  <a:spLocks noChangeArrowheads="1"/>
                </p:cNvSpPr>
                <p:nvPr/>
              </p:nvSpPr>
              <p:spPr bwMode="auto">
                <a:xfrm>
                  <a:off x="876" y="2536"/>
                  <a:ext cx="816" cy="1008"/>
                </a:xfrm>
                <a:prstGeom prst="roundRect">
                  <a:avLst>
                    <a:gd name="adj" fmla="val 20468"/>
                  </a:avLst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7" name="Rectangle 14"/>
                <p:cNvSpPr>
                  <a:spLocks noChangeArrowheads="1"/>
                </p:cNvSpPr>
                <p:nvPr/>
              </p:nvSpPr>
              <p:spPr bwMode="auto">
                <a:xfrm>
                  <a:off x="846" y="2424"/>
                  <a:ext cx="826" cy="2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70" y="2452"/>
                  <a:ext cx="816" cy="2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9" name="Rectangle 16"/>
                <p:cNvSpPr>
                  <a:spLocks noChangeArrowheads="1"/>
                </p:cNvSpPr>
                <p:nvPr/>
              </p:nvSpPr>
              <p:spPr bwMode="auto">
                <a:xfrm>
                  <a:off x="2604" y="2536"/>
                  <a:ext cx="780" cy="10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90" name="Rectangle 17"/>
                <p:cNvSpPr>
                  <a:spLocks noChangeArrowheads="1"/>
                </p:cNvSpPr>
                <p:nvPr/>
              </p:nvSpPr>
              <p:spPr bwMode="auto">
                <a:xfrm>
                  <a:off x="768" y="2584"/>
                  <a:ext cx="780" cy="10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5380" name="Rectangle 18"/>
              <p:cNvSpPr>
                <a:spLocks noChangeArrowheads="1"/>
              </p:cNvSpPr>
              <p:nvPr/>
            </p:nvSpPr>
            <p:spPr bwMode="auto">
              <a:xfrm>
                <a:off x="1553" y="1152"/>
                <a:ext cx="826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15367" name="Group 19"/>
            <p:cNvGrpSpPr>
              <a:grpSpLocks/>
            </p:cNvGrpSpPr>
            <p:nvPr/>
          </p:nvGrpSpPr>
          <p:grpSpPr bwMode="auto">
            <a:xfrm>
              <a:off x="364" y="1056"/>
              <a:ext cx="1364" cy="1559"/>
              <a:chOff x="1392" y="768"/>
              <a:chExt cx="1364" cy="1440"/>
            </a:xfrm>
          </p:grpSpPr>
          <p:grpSp>
            <p:nvGrpSpPr>
              <p:cNvPr id="15373" name="Group 20"/>
              <p:cNvGrpSpPr>
                <a:grpSpLocks/>
              </p:cNvGrpSpPr>
              <p:nvPr/>
            </p:nvGrpSpPr>
            <p:grpSpPr bwMode="auto">
              <a:xfrm>
                <a:off x="1392" y="768"/>
                <a:ext cx="1200" cy="1440"/>
                <a:chOff x="1392" y="768"/>
                <a:chExt cx="1200" cy="1440"/>
              </a:xfrm>
            </p:grpSpPr>
            <p:sp>
              <p:nvSpPr>
                <p:cNvPr id="15376" name="AutoShape 21"/>
                <p:cNvSpPr>
                  <a:spLocks noChangeArrowheads="1"/>
                </p:cNvSpPr>
                <p:nvPr/>
              </p:nvSpPr>
              <p:spPr bwMode="auto">
                <a:xfrm>
                  <a:off x="1584" y="850"/>
                  <a:ext cx="754" cy="1358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77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768"/>
                  <a:ext cx="862" cy="4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78" name="Freeform 23"/>
                <p:cNvSpPr>
                  <a:spLocks/>
                </p:cNvSpPr>
                <p:nvPr/>
              </p:nvSpPr>
              <p:spPr bwMode="auto">
                <a:xfrm>
                  <a:off x="1392" y="1056"/>
                  <a:ext cx="1200" cy="788"/>
                </a:xfrm>
                <a:custGeom>
                  <a:avLst/>
                  <a:gdLst>
                    <a:gd name="T0" fmla="*/ 0 w 1488"/>
                    <a:gd name="T1" fmla="*/ 493 h 919"/>
                    <a:gd name="T2" fmla="*/ 143 w 1488"/>
                    <a:gd name="T3" fmla="*/ 415 h 919"/>
                    <a:gd name="T4" fmla="*/ 305 w 1488"/>
                    <a:gd name="T5" fmla="*/ 0 h 919"/>
                    <a:gd name="T6" fmla="*/ 467 w 1488"/>
                    <a:gd name="T7" fmla="*/ 415 h 919"/>
                    <a:gd name="T8" fmla="*/ 630 w 1488"/>
                    <a:gd name="T9" fmla="*/ 466 h 9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8" h="919">
                      <a:moveTo>
                        <a:pt x="0" y="912"/>
                      </a:moveTo>
                      <a:cubicBezTo>
                        <a:pt x="108" y="915"/>
                        <a:pt x="216" y="919"/>
                        <a:pt x="336" y="768"/>
                      </a:cubicBezTo>
                      <a:cubicBezTo>
                        <a:pt x="455" y="616"/>
                        <a:pt x="592" y="0"/>
                        <a:pt x="720" y="0"/>
                      </a:cubicBezTo>
                      <a:cubicBezTo>
                        <a:pt x="848" y="0"/>
                        <a:pt x="976" y="624"/>
                        <a:pt x="1104" y="768"/>
                      </a:cubicBezTo>
                      <a:cubicBezTo>
                        <a:pt x="1231" y="911"/>
                        <a:pt x="1359" y="887"/>
                        <a:pt x="1488" y="864"/>
                      </a:cubicBezTo>
                    </a:path>
                  </a:pathLst>
                </a:custGeom>
                <a:noFill/>
                <a:ln w="38100" cmpd="sng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74" name="Rectangle 24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413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800000"/>
                    </a:solidFill>
                    <a:sym typeface="Symbol" panose="05050102010706020507" pitchFamily="18" charset="2"/>
                  </a:rPr>
                  <a:t>(r)</a:t>
                </a:r>
              </a:p>
            </p:txBody>
          </p:sp>
          <p:sp>
            <p:nvSpPr>
              <p:cNvPr id="15375" name="Rectangle 25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404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ym typeface="Symbol" panose="05050102010706020507" pitchFamily="18" charset="2"/>
                  </a:rPr>
                  <a:t>v(r)</a:t>
                </a:r>
              </a:p>
            </p:txBody>
          </p:sp>
        </p:grpSp>
        <p:grpSp>
          <p:nvGrpSpPr>
            <p:cNvPr id="15368" name="Group 26"/>
            <p:cNvGrpSpPr>
              <a:grpSpLocks/>
            </p:cNvGrpSpPr>
            <p:nvPr/>
          </p:nvGrpSpPr>
          <p:grpSpPr bwMode="auto">
            <a:xfrm>
              <a:off x="3168" y="1584"/>
              <a:ext cx="2496" cy="519"/>
              <a:chOff x="3072" y="1577"/>
              <a:chExt cx="2496" cy="519"/>
            </a:xfrm>
          </p:grpSpPr>
          <p:grpSp>
            <p:nvGrpSpPr>
              <p:cNvPr id="15369" name="Group 27"/>
              <p:cNvGrpSpPr>
                <a:grpSpLocks/>
              </p:cNvGrpSpPr>
              <p:nvPr/>
            </p:nvGrpSpPr>
            <p:grpSpPr bwMode="auto">
              <a:xfrm>
                <a:off x="3072" y="1614"/>
                <a:ext cx="2450" cy="482"/>
                <a:chOff x="288" y="1872"/>
                <a:chExt cx="2736" cy="624"/>
              </a:xfrm>
            </p:grpSpPr>
            <p:sp>
              <p:nvSpPr>
                <p:cNvPr id="15371" name="Freeform 28"/>
                <p:cNvSpPr>
                  <a:spLocks/>
                </p:cNvSpPr>
                <p:nvPr/>
              </p:nvSpPr>
              <p:spPr bwMode="auto">
                <a:xfrm>
                  <a:off x="288" y="1872"/>
                  <a:ext cx="2736" cy="624"/>
                </a:xfrm>
                <a:custGeom>
                  <a:avLst/>
                  <a:gdLst>
                    <a:gd name="T0" fmla="*/ 0 w 2736"/>
                    <a:gd name="T1" fmla="*/ 624 h 624"/>
                    <a:gd name="T2" fmla="*/ 528 w 2736"/>
                    <a:gd name="T3" fmla="*/ 0 h 624"/>
                    <a:gd name="T4" fmla="*/ 1104 w 2736"/>
                    <a:gd name="T5" fmla="*/ 624 h 624"/>
                    <a:gd name="T6" fmla="*/ 1632 w 2736"/>
                    <a:gd name="T7" fmla="*/ 0 h 624"/>
                    <a:gd name="T8" fmla="*/ 2208 w 2736"/>
                    <a:gd name="T9" fmla="*/ 624 h 624"/>
                    <a:gd name="T10" fmla="*/ 2736 w 2736"/>
                    <a:gd name="T11" fmla="*/ 0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36" h="624">
                      <a:moveTo>
                        <a:pt x="0" y="624"/>
                      </a:moveTo>
                      <a:cubicBezTo>
                        <a:pt x="172" y="312"/>
                        <a:pt x="344" y="0"/>
                        <a:pt x="528" y="0"/>
                      </a:cubicBezTo>
                      <a:cubicBezTo>
                        <a:pt x="712" y="0"/>
                        <a:pt x="920" y="624"/>
                        <a:pt x="1104" y="624"/>
                      </a:cubicBezTo>
                      <a:cubicBezTo>
                        <a:pt x="1288" y="624"/>
                        <a:pt x="1448" y="0"/>
                        <a:pt x="1632" y="0"/>
                      </a:cubicBezTo>
                      <a:cubicBezTo>
                        <a:pt x="1816" y="0"/>
                        <a:pt x="2024" y="624"/>
                        <a:pt x="2208" y="624"/>
                      </a:cubicBezTo>
                      <a:cubicBezTo>
                        <a:pt x="2392" y="624"/>
                        <a:pt x="2564" y="312"/>
                        <a:pt x="2736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2" name="Freeform 29"/>
                <p:cNvSpPr>
                  <a:spLocks/>
                </p:cNvSpPr>
                <p:nvPr/>
              </p:nvSpPr>
              <p:spPr bwMode="auto">
                <a:xfrm>
                  <a:off x="288" y="1872"/>
                  <a:ext cx="2736" cy="288"/>
                </a:xfrm>
                <a:custGeom>
                  <a:avLst/>
                  <a:gdLst>
                    <a:gd name="T0" fmla="*/ 0 w 2736"/>
                    <a:gd name="T1" fmla="*/ 0 h 288"/>
                    <a:gd name="T2" fmla="*/ 528 w 2736"/>
                    <a:gd name="T3" fmla="*/ 288 h 288"/>
                    <a:gd name="T4" fmla="*/ 1104 w 2736"/>
                    <a:gd name="T5" fmla="*/ 0 h 288"/>
                    <a:gd name="T6" fmla="*/ 1632 w 2736"/>
                    <a:gd name="T7" fmla="*/ 288 h 288"/>
                    <a:gd name="T8" fmla="*/ 2208 w 2736"/>
                    <a:gd name="T9" fmla="*/ 0 h 288"/>
                    <a:gd name="T10" fmla="*/ 2736 w 2736"/>
                    <a:gd name="T11" fmla="*/ 288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36" h="288">
                      <a:moveTo>
                        <a:pt x="0" y="0"/>
                      </a:moveTo>
                      <a:cubicBezTo>
                        <a:pt x="172" y="144"/>
                        <a:pt x="344" y="288"/>
                        <a:pt x="528" y="288"/>
                      </a:cubicBezTo>
                      <a:cubicBezTo>
                        <a:pt x="712" y="288"/>
                        <a:pt x="920" y="0"/>
                        <a:pt x="1104" y="0"/>
                      </a:cubicBezTo>
                      <a:cubicBezTo>
                        <a:pt x="1288" y="0"/>
                        <a:pt x="1448" y="288"/>
                        <a:pt x="1632" y="288"/>
                      </a:cubicBezTo>
                      <a:cubicBezTo>
                        <a:pt x="1816" y="288"/>
                        <a:pt x="2024" y="0"/>
                        <a:pt x="2208" y="0"/>
                      </a:cubicBezTo>
                      <a:cubicBezTo>
                        <a:pt x="2392" y="0"/>
                        <a:pt x="2564" y="144"/>
                        <a:pt x="2736" y="288"/>
                      </a:cubicBezTo>
                    </a:path>
                  </a:pathLst>
                </a:custGeom>
                <a:noFill/>
                <a:ln w="38100" cmpd="sng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70" name="Rectangle 30"/>
              <p:cNvSpPr>
                <a:spLocks noChangeArrowheads="1"/>
              </p:cNvSpPr>
              <p:nvPr/>
            </p:nvSpPr>
            <p:spPr bwMode="auto">
              <a:xfrm>
                <a:off x="5424" y="1577"/>
                <a:ext cx="144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0718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85988" y="17938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v(r)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022725" y="1858963"/>
            <a:ext cx="146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</a:t>
            </a:r>
            <a:r>
              <a:rPr lang="en-US" altLang="en-US" sz="2400"/>
              <a:t> (r</a:t>
            </a:r>
            <a:r>
              <a:rPr lang="en-US" altLang="en-US" sz="2400" baseline="-25000"/>
              <a:t>1</a:t>
            </a:r>
            <a:r>
              <a:rPr lang="en-US" altLang="en-US" sz="2400"/>
              <a:t>…r</a:t>
            </a:r>
            <a:r>
              <a:rPr lang="en-US" altLang="en-US" sz="2400" baseline="-25000"/>
              <a:t>N</a:t>
            </a:r>
            <a:r>
              <a:rPr lang="en-US" altLang="en-US" sz="2400"/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13525" y="1592263"/>
            <a:ext cx="73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</a:t>
            </a:r>
            <a:r>
              <a:rPr lang="en-US" altLang="en-US" sz="2400"/>
              <a:t> (r)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52600" y="2646363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single-particle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potentials having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nondegenerate ground state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197350" y="2803525"/>
            <a:ext cx="174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ground-state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wavefunctions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210300" y="2646363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ground-state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densities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812925" y="4213225"/>
            <a:ext cx="464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Hohenberg-Kohn-Theorem (1964)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47950" y="4956175"/>
            <a:ext cx="3981450" cy="758825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182880" tIns="182880" rIns="182880" bIns="1828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G: v(r)  </a:t>
            </a:r>
            <a:r>
              <a:rPr lang="en-US" altLang="en-US" sz="2400">
                <a:sym typeface="Symbol" panose="05050102010706020507" pitchFamily="18" charset="2"/>
              </a:rPr>
              <a:t> </a:t>
            </a:r>
            <a:r>
              <a:rPr lang="en-US" altLang="en-US" sz="2400"/>
              <a:t> (r)   is invertible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1981200" y="1565275"/>
            <a:ext cx="990600" cy="9159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886200" y="1628775"/>
            <a:ext cx="1752600" cy="9159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400800" y="1363663"/>
            <a:ext cx="9906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6397" name="AutoShape 13"/>
          <p:cNvCxnSpPr>
            <a:cxnSpLocks noChangeShapeType="1"/>
            <a:stCxn id="16394" idx="0"/>
            <a:endCxn id="16396" idx="0"/>
          </p:cNvCxnSpPr>
          <p:nvPr/>
        </p:nvCxnSpPr>
        <p:spPr bwMode="auto">
          <a:xfrm rot="-5400000">
            <a:off x="4585493" y="-759618"/>
            <a:ext cx="201613" cy="4419600"/>
          </a:xfrm>
          <a:prstGeom prst="curvedConnector3">
            <a:avLst>
              <a:gd name="adj1" fmla="val 356690"/>
            </a:avLst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14"/>
          <p:cNvCxnSpPr>
            <a:cxnSpLocks noChangeShapeType="1"/>
            <a:stCxn id="16394" idx="7"/>
            <a:endCxn id="16395" idx="1"/>
          </p:cNvCxnSpPr>
          <p:nvPr/>
        </p:nvCxnSpPr>
        <p:spPr bwMode="auto">
          <a:xfrm rot="5400000" flipV="1">
            <a:off x="3453607" y="1058069"/>
            <a:ext cx="63500" cy="1316037"/>
          </a:xfrm>
          <a:prstGeom prst="curvedConnector3">
            <a:avLst>
              <a:gd name="adj1" fmla="val -547500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15"/>
          <p:cNvCxnSpPr>
            <a:cxnSpLocks noChangeShapeType="1"/>
            <a:stCxn id="16395" idx="7"/>
            <a:endCxn id="16396" idx="1"/>
          </p:cNvCxnSpPr>
          <p:nvPr/>
        </p:nvCxnSpPr>
        <p:spPr bwMode="auto">
          <a:xfrm rot="-5400000">
            <a:off x="5830887" y="1033463"/>
            <a:ext cx="265113" cy="1163638"/>
          </a:xfrm>
          <a:prstGeom prst="curvedConnector3">
            <a:avLst>
              <a:gd name="adj1" fmla="val 231139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352800" y="9128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495800" y="411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181600" y="9953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Ã</a:t>
            </a:r>
          </a:p>
        </p:txBody>
      </p:sp>
    </p:spTree>
    <p:extLst>
      <p:ext uri="{BB962C8B-B14F-4D97-AF65-F5344CB8AC3E}">
        <p14:creationId xmlns:p14="http://schemas.microsoft.com/office/powerpoint/2010/main" val="26543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8925" y="212725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B80006"/>
                </a:solidFill>
              </a:rPr>
              <a:t>Proof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9275" y="838200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Step 1:  Invertibility of map 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712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Solve many-body Schrödinger equation for the external potential: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66"/>
                </a:solidFill>
              </a:rPr>
              <a:t>This is manifestly the inverse map:    A given </a:t>
            </a:r>
            <a:r>
              <a:rPr lang="en-US" altLang="en-US" sz="2200">
                <a:solidFill>
                  <a:srgbClr val="000066"/>
                </a:solidFill>
                <a:sym typeface="Symbol" panose="05050102010706020507" pitchFamily="18" charset="2"/>
              </a:rPr>
              <a:t> uniquely yields the external potential.</a:t>
            </a:r>
            <a:endParaRPr lang="en-US" altLang="en-US" sz="2200">
              <a:solidFill>
                <a:srgbClr val="000066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624013" y="2514600"/>
          <a:ext cx="26987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532" imgH="431613" progId="Equation.3">
                  <p:embed/>
                </p:oleObj>
              </mc:Choice>
              <mc:Fallback>
                <p:oleObj name="Equation" r:id="rId2" imgW="1307532" imgH="431613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514600"/>
                        <a:ext cx="26987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574800" y="3517900"/>
          <a:ext cx="50038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457200" progId="Equation.3">
                  <p:embed/>
                </p:oleObj>
              </mc:Choice>
              <mc:Fallback>
                <p:oleObj name="Equation" r:id="rId4" imgW="2514600" imgH="457200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517900"/>
                        <a:ext cx="50038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83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687388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Step 2:  Invertibility of map Ã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5125" y="1371600"/>
            <a:ext cx="6873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Given: two (nondegenerate) ground states </a:t>
            </a:r>
            <a:r>
              <a:rPr lang="en-US" altLang="en-US" sz="2200">
                <a:sym typeface="Symbol" panose="05050102010706020507" pitchFamily="18" charset="2"/>
              </a:rPr>
              <a:t>, ’ satisfying </a:t>
            </a:r>
            <a:r>
              <a:rPr lang="en-US" altLang="en-US" sz="2200"/>
              <a:t>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906588" y="1914525"/>
          <a:ext cx="12715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113" imgH="203112" progId="Equation.3">
                  <p:embed/>
                </p:oleObj>
              </mc:Choice>
              <mc:Fallback>
                <p:oleObj name="Equation" r:id="rId2" imgW="660113" imgH="203112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914525"/>
                        <a:ext cx="12715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905000" y="2413000"/>
          <a:ext cx="15144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203112" progId="Equation.3">
                  <p:embed/>
                </p:oleObj>
              </mc:Choice>
              <mc:Fallback>
                <p:oleObj name="Equation" r:id="rId4" imgW="787058" imgH="203112" progId="Equation.3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13000"/>
                        <a:ext cx="15144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33800" y="2133600"/>
            <a:ext cx="6810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with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011738" y="1905000"/>
          <a:ext cx="18335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215806" progId="Equation.3">
                  <p:embed/>
                </p:oleObj>
              </mc:Choice>
              <mc:Fallback>
                <p:oleObj name="Equation" r:id="rId6" imgW="952087" imgH="215806" progId="Equation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1905000"/>
                        <a:ext cx="18335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053013" y="2405063"/>
          <a:ext cx="18811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476" imgH="215806" progId="Equation.3">
                  <p:embed/>
                </p:oleObj>
              </mc:Choice>
              <mc:Fallback>
                <p:oleObj name="Equation" r:id="rId8" imgW="977476" imgH="215806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405063"/>
                        <a:ext cx="18811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3206750"/>
            <a:ext cx="16113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to be shown: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297113" y="3176588"/>
          <a:ext cx="2609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900" imgH="203200" progId="Equation.3">
                  <p:embed/>
                </p:oleObj>
              </mc:Choice>
              <mc:Fallback>
                <p:oleObj name="Equation" r:id="rId10" imgW="1104900" imgH="203200" progId="Equation.3">
                  <p:embed/>
                  <p:pic>
                    <p:nvPicPr>
                      <p:cNvPr id="184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3176588"/>
                        <a:ext cx="26098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2438400" y="4092575"/>
            <a:ext cx="2896365" cy="2308225"/>
            <a:chOff x="960" y="2976"/>
            <a:chExt cx="2064" cy="1600"/>
          </a:xfrm>
        </p:grpSpPr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960" y="2976"/>
              <a:ext cx="720" cy="10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1104" y="3120"/>
              <a:ext cx="493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ym typeface="Symbol" panose="05050102010706020507" pitchFamily="18" charset="2"/>
                </a:rPr>
                <a:t>  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ym typeface="Symbol" panose="05050102010706020507" pitchFamily="18" charset="2"/>
                </a:rPr>
                <a:t>  ’ </a:t>
              </a:r>
              <a:endParaRPr lang="en-US" altLang="en-US" sz="1300" dirty="0">
                <a:sym typeface="Monotype Sorts" charset="2"/>
              </a:endParaRPr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2208" y="3360"/>
              <a:ext cx="68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ym typeface="Symbol" panose="05050102010706020507" pitchFamily="18" charset="2"/>
                </a:rPr>
                <a:t>  = ’</a:t>
              </a:r>
            </a:p>
          </p:txBody>
        </p:sp>
        <p:sp>
          <p:nvSpPr>
            <p:cNvPr id="18449" name="Line 15"/>
            <p:cNvSpPr>
              <a:spLocks noChangeShapeType="1"/>
            </p:cNvSpPr>
            <p:nvPr/>
          </p:nvSpPr>
          <p:spPr bwMode="auto">
            <a:xfrm>
              <a:off x="1536" y="3264"/>
              <a:ext cx="67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 flipV="1">
              <a:off x="1536" y="3552"/>
              <a:ext cx="67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utoShape 17"/>
            <p:cNvSpPr>
              <a:spLocks/>
            </p:cNvSpPr>
            <p:nvPr/>
          </p:nvSpPr>
          <p:spPr bwMode="auto">
            <a:xfrm rot="-5400000">
              <a:off x="1848" y="3096"/>
              <a:ext cx="288" cy="2064"/>
            </a:xfrm>
            <a:prstGeom prst="leftBrace">
              <a:avLst>
                <a:gd name="adj1" fmla="val 597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1408" y="4301"/>
              <a:ext cx="127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u="sng">
                  <a:solidFill>
                    <a:srgbClr val="B80006"/>
                  </a:solidFill>
                </a:rPr>
                <a:t>cannot happen</a:t>
              </a:r>
            </a:p>
          </p:txBody>
        </p:sp>
      </p:grpSp>
      <p:graphicFrame>
        <p:nvGraphicFramePr>
          <p:cNvPr id="18444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1844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184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97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838200"/>
            <a:ext cx="3395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Use Rayleigh-Ritz principle: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01723"/>
              </p:ext>
            </p:extLst>
          </p:nvPr>
        </p:nvGraphicFramePr>
        <p:xfrm>
          <a:off x="1115616" y="1412776"/>
          <a:ext cx="542766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634680" progId="Equation.DSMT4">
                  <p:embed/>
                </p:oleObj>
              </mc:Choice>
              <mc:Fallback>
                <p:oleObj name="Equation" r:id="rId2" imgW="2793960" imgH="63468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12776"/>
                        <a:ext cx="5427663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15469"/>
              </p:ext>
            </p:extLst>
          </p:nvPr>
        </p:nvGraphicFramePr>
        <p:xfrm>
          <a:off x="1158875" y="3200400"/>
          <a:ext cx="550386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634680" progId="Equation.DSMT4">
                  <p:embed/>
                </p:oleObj>
              </mc:Choice>
              <mc:Fallback>
                <p:oleObj name="Equation" r:id="rId4" imgW="2831760" imgH="63468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200400"/>
                        <a:ext cx="5503863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528" y="4992606"/>
            <a:ext cx="7833811" cy="8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u="sng" dirty="0">
                <a:solidFill>
                  <a:srgbClr val="B80006"/>
                </a:solidFill>
              </a:rPr>
              <a:t>Proof by reductio ad absurdum:</a:t>
            </a:r>
            <a:endParaRPr lang="en-US" altLang="en-US" sz="2100" dirty="0">
              <a:solidFill>
                <a:srgbClr val="B8000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B80006"/>
                </a:solidFill>
              </a:rPr>
              <a:t>Assumption </a:t>
            </a:r>
            <a:r>
              <a:rPr lang="en-US" altLang="en-US" sz="2100" dirty="0">
                <a:solidFill>
                  <a:srgbClr val="B80006"/>
                </a:solidFill>
                <a:sym typeface="Symbol" panose="05050102010706020507" pitchFamily="18" charset="2"/>
              </a:rPr>
              <a:t> = ’.    Add </a:t>
            </a:r>
            <a:r>
              <a:rPr lang="en-US" altLang="en-US" sz="2400" dirty="0">
                <a:solidFill>
                  <a:srgbClr val="CC0000"/>
                </a:solidFill>
                <a:sym typeface="Monotype Sorts" charset="2"/>
              </a:rPr>
              <a:t>the two inequalities  </a:t>
            </a:r>
            <a:r>
              <a:rPr lang="en-US" altLang="en-US" sz="2100" dirty="0">
                <a:solidFill>
                  <a:srgbClr val="B80006"/>
                </a:solidFill>
                <a:sym typeface="Monotype Sorts" charset="2"/>
              </a:rPr>
              <a:t> </a:t>
            </a:r>
            <a:r>
              <a:rPr lang="en-US" altLang="en-US" sz="2100" dirty="0">
                <a:solidFill>
                  <a:srgbClr val="B80006"/>
                </a:solidFill>
                <a:sym typeface="Symbol" panose="05050102010706020507" pitchFamily="18" charset="2"/>
              </a:rPr>
              <a:t>  E + E’ &lt; E + E’</a:t>
            </a:r>
            <a:r>
              <a:rPr lang="en-US" altLang="en-US" sz="2100" dirty="0">
                <a:solidFill>
                  <a:srgbClr val="B80006"/>
                </a:solidFill>
              </a:rPr>
              <a:t> 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8519864" y="5445224"/>
            <a:ext cx="228600" cy="381000"/>
            <a:chOff x="3504" y="2928"/>
            <a:chExt cx="288" cy="624"/>
          </a:xfrm>
        </p:grpSpPr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H="1">
              <a:off x="3504" y="2928"/>
              <a:ext cx="96" cy="336"/>
            </a:xfrm>
            <a:prstGeom prst="line">
              <a:avLst/>
            </a:prstGeom>
            <a:noFill/>
            <a:ln w="28575">
              <a:solidFill>
                <a:srgbClr val="B800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V="1">
              <a:off x="3504" y="3168"/>
              <a:ext cx="288" cy="96"/>
            </a:xfrm>
            <a:prstGeom prst="line">
              <a:avLst/>
            </a:prstGeom>
            <a:noFill/>
            <a:ln w="28575">
              <a:solidFill>
                <a:srgbClr val="B800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3696" y="3168"/>
              <a:ext cx="96" cy="384"/>
            </a:xfrm>
            <a:prstGeom prst="line">
              <a:avLst/>
            </a:prstGeom>
            <a:noFill/>
            <a:ln w="28575">
              <a:solidFill>
                <a:srgbClr val="B800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25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175260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Every quantum mechanical observable is completely determined by the ground state density.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3673475"/>
            <a:ext cx="914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Proof: 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2667000" y="3505200"/>
          <a:ext cx="457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254000" progId="Equation.3">
                  <p:embed/>
                </p:oleObj>
              </mc:Choice>
              <mc:Fallback>
                <p:oleObj name="Equation" r:id="rId2" imgW="1905000" imgH="254000" progId="Equation.3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05200"/>
                        <a:ext cx="457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4284663" y="4581525"/>
          <a:ext cx="31686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368300" progId="Equation.3">
                  <p:embed/>
                </p:oleObj>
              </mc:Choice>
              <mc:Fallback>
                <p:oleObj name="Equation" r:id="rId4" imgW="1765300" imgH="368300" progId="Equation.3">
                  <p:embed/>
                  <p:pic>
                    <p:nvPicPr>
                      <p:cNvPr id="2048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81525"/>
                        <a:ext cx="31686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333750" y="715963"/>
            <a:ext cx="2470150" cy="63976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wrap="none" lIns="274320" tIns="91440" rIns="27432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Consequence</a:t>
            </a:r>
            <a:endParaRPr lang="de-DE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253670" progId="Equation.3">
                  <p:embed/>
                </p:oleObj>
              </mc:Choice>
              <mc:Fallback>
                <p:oleObj name="Equation" r:id="rId6" imgW="126835" imgH="253670" progId="Equation.3">
                  <p:embed/>
                  <p:pic>
                    <p:nvPicPr>
                      <p:cNvPr id="2048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755650" y="4652963"/>
            <a:ext cx="7551738" cy="1152525"/>
            <a:chOff x="476" y="2931"/>
            <a:chExt cx="4757" cy="726"/>
          </a:xfrm>
        </p:grpSpPr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476" y="2967"/>
              <a:ext cx="4757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Hermitian operator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                                              e.g. excitation spectrum: E</a:t>
              </a:r>
              <a:r>
                <a:rPr lang="en-US" altLang="en-US" sz="2400" baseline="-25000"/>
                <a:t>i</a:t>
              </a:r>
              <a:r>
                <a:rPr lang="en-US" altLang="en-US" sz="2400"/>
                <a:t>[</a:t>
              </a:r>
              <a:r>
                <a:rPr lang="el-GR" altLang="en-US" sz="2400"/>
                <a:t>ρ</a:t>
              </a:r>
              <a:r>
                <a:rPr lang="en-US" altLang="en-US" sz="2400"/>
                <a:t>]   </a:t>
              </a:r>
            </a:p>
          </p:txBody>
        </p:sp>
        <p:graphicFrame>
          <p:nvGraphicFramePr>
            <p:cNvPr id="20490" name="Object 11"/>
            <p:cNvGraphicFramePr>
              <a:graphicFrameLocks noChangeAspect="1"/>
            </p:cNvGraphicFramePr>
            <p:nvPr/>
          </p:nvGraphicFramePr>
          <p:xfrm>
            <a:off x="1973" y="2931"/>
            <a:ext cx="18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5028" imgH="228501" progId="Equation.3">
                    <p:embed/>
                  </p:oleObj>
                </mc:Choice>
                <mc:Fallback>
                  <p:oleObj name="Equation" r:id="rId8" imgW="165028" imgH="228501" progId="Equation.3">
                    <p:embed/>
                    <p:pic>
                      <p:nvPicPr>
                        <p:cNvPr id="2049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2931"/>
                          <a:ext cx="184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431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5450" y="365125"/>
            <a:ext cx="3841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1"/>
              <a:t>What is a FUNCTIONAL?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1371600" y="990600"/>
            <a:ext cx="1604963" cy="1631950"/>
          </a:xfrm>
          <a:custGeom>
            <a:avLst/>
            <a:gdLst>
              <a:gd name="T0" fmla="*/ 2147483646 w 1384"/>
              <a:gd name="T1" fmla="*/ 2147483646 h 1285"/>
              <a:gd name="T2" fmla="*/ 2147483646 w 1384"/>
              <a:gd name="T3" fmla="*/ 2147483646 h 1285"/>
              <a:gd name="T4" fmla="*/ 2147483646 w 1384"/>
              <a:gd name="T5" fmla="*/ 2147483646 h 1285"/>
              <a:gd name="T6" fmla="*/ 2147483646 w 1384"/>
              <a:gd name="T7" fmla="*/ 2147483646 h 1285"/>
              <a:gd name="T8" fmla="*/ 2147483646 w 1384"/>
              <a:gd name="T9" fmla="*/ 0 h 1285"/>
              <a:gd name="T10" fmla="*/ 2147483646 w 1384"/>
              <a:gd name="T11" fmla="*/ 2147483646 h 1285"/>
              <a:gd name="T12" fmla="*/ 2147483646 w 1384"/>
              <a:gd name="T13" fmla="*/ 2147483646 h 1285"/>
              <a:gd name="T14" fmla="*/ 2147483646 w 1384"/>
              <a:gd name="T15" fmla="*/ 2147483646 h 1285"/>
              <a:gd name="T16" fmla="*/ 2147483646 w 1384"/>
              <a:gd name="T17" fmla="*/ 2147483646 h 1285"/>
              <a:gd name="T18" fmla="*/ 2147483646 w 1384"/>
              <a:gd name="T19" fmla="*/ 2147483646 h 1285"/>
              <a:gd name="T20" fmla="*/ 2147483646 w 1384"/>
              <a:gd name="T21" fmla="*/ 2147483646 h 1285"/>
              <a:gd name="T22" fmla="*/ 2147483646 w 1384"/>
              <a:gd name="T23" fmla="*/ 2147483646 h 1285"/>
              <a:gd name="T24" fmla="*/ 2147483646 w 1384"/>
              <a:gd name="T25" fmla="*/ 2147483646 h 1285"/>
              <a:gd name="T26" fmla="*/ 2147483646 w 1384"/>
              <a:gd name="T27" fmla="*/ 2147483646 h 1285"/>
              <a:gd name="T28" fmla="*/ 2147483646 w 1384"/>
              <a:gd name="T29" fmla="*/ 2147483646 h 1285"/>
              <a:gd name="T30" fmla="*/ 2147483646 w 1384"/>
              <a:gd name="T31" fmla="*/ 2147483646 h 1285"/>
              <a:gd name="T32" fmla="*/ 2147483646 w 1384"/>
              <a:gd name="T33" fmla="*/ 2147483646 h 1285"/>
              <a:gd name="T34" fmla="*/ 2147483646 w 1384"/>
              <a:gd name="T35" fmla="*/ 2147483646 h 1285"/>
              <a:gd name="T36" fmla="*/ 2147483646 w 1384"/>
              <a:gd name="T37" fmla="*/ 2147483646 h 1285"/>
              <a:gd name="T38" fmla="*/ 2147483646 w 1384"/>
              <a:gd name="T39" fmla="*/ 2147483646 h 1285"/>
              <a:gd name="T40" fmla="*/ 2147483646 w 1384"/>
              <a:gd name="T41" fmla="*/ 2147483646 h 1285"/>
              <a:gd name="T42" fmla="*/ 2147483646 w 1384"/>
              <a:gd name="T43" fmla="*/ 2147483646 h 1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84" h="1285">
                <a:moveTo>
                  <a:pt x="166" y="227"/>
                </a:moveTo>
                <a:cubicBezTo>
                  <a:pt x="174" y="179"/>
                  <a:pt x="172" y="158"/>
                  <a:pt x="201" y="119"/>
                </a:cubicBezTo>
                <a:cubicBezTo>
                  <a:pt x="238" y="65"/>
                  <a:pt x="226" y="94"/>
                  <a:pt x="273" y="71"/>
                </a:cubicBezTo>
                <a:cubicBezTo>
                  <a:pt x="285" y="64"/>
                  <a:pt x="295" y="52"/>
                  <a:pt x="309" y="47"/>
                </a:cubicBezTo>
                <a:cubicBezTo>
                  <a:pt x="360" y="25"/>
                  <a:pt x="421" y="13"/>
                  <a:pt x="476" y="0"/>
                </a:cubicBezTo>
                <a:cubicBezTo>
                  <a:pt x="603" y="4"/>
                  <a:pt x="730" y="5"/>
                  <a:pt x="858" y="12"/>
                </a:cubicBezTo>
                <a:cubicBezTo>
                  <a:pt x="991" y="19"/>
                  <a:pt x="1066" y="122"/>
                  <a:pt x="1169" y="191"/>
                </a:cubicBezTo>
                <a:cubicBezTo>
                  <a:pt x="1208" y="244"/>
                  <a:pt x="1243" y="256"/>
                  <a:pt x="1264" y="322"/>
                </a:cubicBezTo>
                <a:cubicBezTo>
                  <a:pt x="1273" y="353"/>
                  <a:pt x="1288" y="418"/>
                  <a:pt x="1288" y="418"/>
                </a:cubicBezTo>
                <a:cubicBezTo>
                  <a:pt x="1292" y="485"/>
                  <a:pt x="1290" y="553"/>
                  <a:pt x="1300" y="621"/>
                </a:cubicBezTo>
                <a:cubicBezTo>
                  <a:pt x="1302" y="638"/>
                  <a:pt x="1318" y="651"/>
                  <a:pt x="1324" y="668"/>
                </a:cubicBezTo>
                <a:cubicBezTo>
                  <a:pt x="1349" y="743"/>
                  <a:pt x="1368" y="829"/>
                  <a:pt x="1384" y="907"/>
                </a:cubicBezTo>
                <a:cubicBezTo>
                  <a:pt x="1380" y="939"/>
                  <a:pt x="1382" y="972"/>
                  <a:pt x="1372" y="1003"/>
                </a:cubicBezTo>
                <a:cubicBezTo>
                  <a:pt x="1352" y="1060"/>
                  <a:pt x="1271" y="1103"/>
                  <a:pt x="1228" y="1134"/>
                </a:cubicBezTo>
                <a:cubicBezTo>
                  <a:pt x="1134" y="1200"/>
                  <a:pt x="1043" y="1246"/>
                  <a:pt x="930" y="1266"/>
                </a:cubicBezTo>
                <a:cubicBezTo>
                  <a:pt x="206" y="1247"/>
                  <a:pt x="632" y="1285"/>
                  <a:pt x="369" y="1218"/>
                </a:cubicBezTo>
                <a:cubicBezTo>
                  <a:pt x="307" y="1156"/>
                  <a:pt x="210" y="1101"/>
                  <a:pt x="166" y="1027"/>
                </a:cubicBezTo>
                <a:cubicBezTo>
                  <a:pt x="97" y="913"/>
                  <a:pt x="56" y="787"/>
                  <a:pt x="34" y="657"/>
                </a:cubicBezTo>
                <a:cubicBezTo>
                  <a:pt x="38" y="553"/>
                  <a:pt x="0" y="432"/>
                  <a:pt x="58" y="346"/>
                </a:cubicBezTo>
                <a:cubicBezTo>
                  <a:pt x="67" y="331"/>
                  <a:pt x="83" y="323"/>
                  <a:pt x="94" y="310"/>
                </a:cubicBezTo>
                <a:cubicBezTo>
                  <a:pt x="119" y="279"/>
                  <a:pt x="166" y="215"/>
                  <a:pt x="166" y="215"/>
                </a:cubicBezTo>
                <a:cubicBezTo>
                  <a:pt x="178" y="175"/>
                  <a:pt x="195" y="160"/>
                  <a:pt x="225" y="131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5418138" y="838200"/>
            <a:ext cx="1668462" cy="1687513"/>
          </a:xfrm>
          <a:custGeom>
            <a:avLst/>
            <a:gdLst>
              <a:gd name="T0" fmla="*/ 2147483646 w 1051"/>
              <a:gd name="T1" fmla="*/ 2147483646 h 1063"/>
              <a:gd name="T2" fmla="*/ 2147483646 w 1051"/>
              <a:gd name="T3" fmla="*/ 0 h 1063"/>
              <a:gd name="T4" fmla="*/ 2147483646 w 1051"/>
              <a:gd name="T5" fmla="*/ 2147483646 h 1063"/>
              <a:gd name="T6" fmla="*/ 2147483646 w 1051"/>
              <a:gd name="T7" fmla="*/ 2147483646 h 1063"/>
              <a:gd name="T8" fmla="*/ 2147483646 w 1051"/>
              <a:gd name="T9" fmla="*/ 2147483646 h 1063"/>
              <a:gd name="T10" fmla="*/ 2147483646 w 1051"/>
              <a:gd name="T11" fmla="*/ 2147483646 h 1063"/>
              <a:gd name="T12" fmla="*/ 2147483646 w 1051"/>
              <a:gd name="T13" fmla="*/ 2147483646 h 1063"/>
              <a:gd name="T14" fmla="*/ 2147483646 w 1051"/>
              <a:gd name="T15" fmla="*/ 2147483646 h 1063"/>
              <a:gd name="T16" fmla="*/ 2147483646 w 1051"/>
              <a:gd name="T17" fmla="*/ 2147483646 h 1063"/>
              <a:gd name="T18" fmla="*/ 2147483646 w 1051"/>
              <a:gd name="T19" fmla="*/ 2147483646 h 1063"/>
              <a:gd name="T20" fmla="*/ 2147483646 w 1051"/>
              <a:gd name="T21" fmla="*/ 2147483646 h 1063"/>
              <a:gd name="T22" fmla="*/ 2147483646 w 1051"/>
              <a:gd name="T23" fmla="*/ 2147483646 h 1063"/>
              <a:gd name="T24" fmla="*/ 0 w 1051"/>
              <a:gd name="T25" fmla="*/ 2147483646 h 1063"/>
              <a:gd name="T26" fmla="*/ 2147483646 w 1051"/>
              <a:gd name="T27" fmla="*/ 2147483646 h 1063"/>
              <a:gd name="T28" fmla="*/ 2147483646 w 1051"/>
              <a:gd name="T29" fmla="*/ 2147483646 h 1063"/>
              <a:gd name="T30" fmla="*/ 2147483646 w 1051"/>
              <a:gd name="T31" fmla="*/ 2147483646 h 1063"/>
              <a:gd name="T32" fmla="*/ 2147483646 w 1051"/>
              <a:gd name="T33" fmla="*/ 2147483646 h 10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1" h="1063">
                <a:moveTo>
                  <a:pt x="430" y="108"/>
                </a:moveTo>
                <a:cubicBezTo>
                  <a:pt x="451" y="42"/>
                  <a:pt x="512" y="20"/>
                  <a:pt x="574" y="0"/>
                </a:cubicBezTo>
                <a:cubicBezTo>
                  <a:pt x="601" y="9"/>
                  <a:pt x="631" y="11"/>
                  <a:pt x="657" y="24"/>
                </a:cubicBezTo>
                <a:cubicBezTo>
                  <a:pt x="674" y="32"/>
                  <a:pt x="687" y="50"/>
                  <a:pt x="705" y="60"/>
                </a:cubicBezTo>
                <a:cubicBezTo>
                  <a:pt x="715" y="66"/>
                  <a:pt x="729" y="65"/>
                  <a:pt x="741" y="72"/>
                </a:cubicBezTo>
                <a:cubicBezTo>
                  <a:pt x="863" y="140"/>
                  <a:pt x="766" y="104"/>
                  <a:pt x="848" y="132"/>
                </a:cubicBezTo>
                <a:cubicBezTo>
                  <a:pt x="953" y="237"/>
                  <a:pt x="1021" y="332"/>
                  <a:pt x="1051" y="478"/>
                </a:cubicBezTo>
                <a:cubicBezTo>
                  <a:pt x="1047" y="545"/>
                  <a:pt x="1048" y="613"/>
                  <a:pt x="1039" y="681"/>
                </a:cubicBezTo>
                <a:cubicBezTo>
                  <a:pt x="1032" y="729"/>
                  <a:pt x="970" y="774"/>
                  <a:pt x="944" y="812"/>
                </a:cubicBezTo>
                <a:cubicBezTo>
                  <a:pt x="836" y="960"/>
                  <a:pt x="634" y="1014"/>
                  <a:pt x="466" y="1063"/>
                </a:cubicBezTo>
                <a:cubicBezTo>
                  <a:pt x="406" y="1059"/>
                  <a:pt x="346" y="1057"/>
                  <a:pt x="287" y="1051"/>
                </a:cubicBezTo>
                <a:cubicBezTo>
                  <a:pt x="213" y="1042"/>
                  <a:pt x="163" y="973"/>
                  <a:pt x="108" y="932"/>
                </a:cubicBezTo>
                <a:cubicBezTo>
                  <a:pt x="63" y="843"/>
                  <a:pt x="19" y="767"/>
                  <a:pt x="0" y="669"/>
                </a:cubicBezTo>
                <a:cubicBezTo>
                  <a:pt x="8" y="511"/>
                  <a:pt x="9" y="397"/>
                  <a:pt x="84" y="263"/>
                </a:cubicBezTo>
                <a:cubicBezTo>
                  <a:pt x="95" y="241"/>
                  <a:pt x="122" y="203"/>
                  <a:pt x="144" y="192"/>
                </a:cubicBezTo>
                <a:cubicBezTo>
                  <a:pt x="176" y="173"/>
                  <a:pt x="219" y="176"/>
                  <a:pt x="251" y="156"/>
                </a:cubicBezTo>
                <a:cubicBezTo>
                  <a:pt x="306" y="118"/>
                  <a:pt x="361" y="108"/>
                  <a:pt x="430" y="108"/>
                </a:cubicBezTo>
                <a:close/>
              </a:path>
            </a:pathLst>
          </a:custGeom>
          <a:noFill/>
          <a:ln w="28575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124200" y="1676400"/>
            <a:ext cx="2133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86138" y="1143000"/>
            <a:ext cx="15049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E[</a:t>
            </a:r>
            <a:r>
              <a:rPr lang="en-US" altLang="en-US" sz="2400">
                <a:solidFill>
                  <a:srgbClr val="000066"/>
                </a:solidFill>
                <a:sym typeface="Symbol" panose="05050102010706020507" pitchFamily="18" charset="2"/>
              </a:rPr>
              <a:t></a:t>
            </a:r>
            <a:r>
              <a:rPr lang="en-US" altLang="en-US" sz="2400" b="1">
                <a:solidFill>
                  <a:srgbClr val="000066"/>
                </a:solidFill>
                <a:sym typeface="Symbol" panose="05050102010706020507" pitchFamily="18" charset="2"/>
              </a:rPr>
              <a:t>]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>
              <a:solidFill>
                <a:srgbClr val="000066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sym typeface="Symbol" panose="05050102010706020507" pitchFamily="18" charset="2"/>
              </a:rPr>
              <a:t>functional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19200" y="2667000"/>
            <a:ext cx="206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set of functions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81563" y="2759075"/>
            <a:ext cx="250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set of real numbers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835696" y="1459632"/>
            <a:ext cx="68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</a:t>
            </a:r>
            <a:r>
              <a:rPr lang="en-US" altLang="en-US" sz="2400" b="1" dirty="0">
                <a:solidFill>
                  <a:srgbClr val="000066"/>
                </a:solidFill>
                <a:sym typeface="Symbol" panose="05050102010706020507" pitchFamily="18" charset="2"/>
              </a:rPr>
              <a:t>(r)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019800" y="1455738"/>
            <a:ext cx="63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Wide Latin" panose="020A0A07050505020404" pitchFamily="18" charset="0"/>
                <a:sym typeface="Symbol" panose="05050102010706020507" pitchFamily="18" charset="2"/>
              </a:rPr>
              <a:t>R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5613" y="3581400"/>
            <a:ext cx="205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Generalization:</a:t>
            </a: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26861"/>
              </p:ext>
            </p:extLst>
          </p:nvPr>
        </p:nvGraphicFramePr>
        <p:xfrm>
          <a:off x="731838" y="4176713"/>
          <a:ext cx="2079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53800" progId="Equation.DSMT4">
                  <p:embed/>
                </p:oleObj>
              </mc:Choice>
              <mc:Fallback>
                <p:oleObj name="Equation" r:id="rId2" imgW="1015920" imgH="253800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176713"/>
                        <a:ext cx="20796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43055"/>
              </p:ext>
            </p:extLst>
          </p:nvPr>
        </p:nvGraphicFramePr>
        <p:xfrm>
          <a:off x="841375" y="5270500"/>
          <a:ext cx="3800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253800" progId="Equation.DSMT4">
                  <p:embed/>
                </p:oleObj>
              </mc:Choice>
              <mc:Fallback>
                <p:oleObj name="Equation" r:id="rId4" imgW="1485720" imgH="253800" progId="Equation.DSMT4">
                  <p:embed/>
                  <p:pic>
                    <p:nvPicPr>
                      <p:cNvPr id="215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270500"/>
                        <a:ext cx="38004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715000" y="53721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21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72100"/>
                        <a:ext cx="990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241675" y="4191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functional depending parametrically on</a:t>
            </a: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8186738" y="4292600"/>
          <a:ext cx="2016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164885" progId="Equation.3">
                  <p:embed/>
                </p:oleObj>
              </mc:Choice>
              <mc:Fallback>
                <p:oleObj name="Equation" r:id="rId8" imgW="114151" imgH="164885" progId="Equation.3">
                  <p:embed/>
                  <p:pic>
                    <p:nvPicPr>
                      <p:cNvPr id="215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738" y="4292600"/>
                        <a:ext cx="2016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688954" y="5348064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or on</a:t>
            </a:r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35" imgH="253670" progId="Equation.3">
                  <p:embed/>
                </p:oleObj>
              </mc:Choice>
              <mc:Fallback>
                <p:oleObj name="Equation" r:id="rId10" imgW="126835" imgH="253670" progId="Equation.3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3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C0000"/>
                </a:solidFill>
              </a:rPr>
              <a:t>QUESTION</a:t>
            </a:r>
            <a:r>
              <a:rPr lang="en-US" altLang="en-US" sz="2400" b="1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93725" y="793750"/>
            <a:ext cx="7864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How to calculate ground state density 	</a:t>
            </a:r>
            <a:r>
              <a:rPr lang="en-US" altLang="en-US" sz="2400">
                <a:sym typeface="Symbol" panose="05050102010706020507" pitchFamily="18" charset="2"/>
              </a:rPr>
              <a:t>of a </a:t>
            </a:r>
            <a:r>
              <a:rPr lang="en-US" altLang="en-US" sz="2400" u="sng">
                <a:sym typeface="Symbol" panose="05050102010706020507" pitchFamily="18" charset="2"/>
              </a:rPr>
              <a:t>given</a:t>
            </a:r>
            <a:r>
              <a:rPr lang="en-US" altLang="en-US" sz="2400">
                <a:sym typeface="Symbol" panose="05050102010706020507" pitchFamily="18" charset="2"/>
              </a:rPr>
              <a:t> system (characterized by the external potential  	   	        ) </a:t>
            </a:r>
            <a:r>
              <a:rPr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u="sng">
                <a:solidFill>
                  <a:srgbClr val="CC0000"/>
                </a:solidFill>
                <a:sym typeface="Symbol" panose="05050102010706020507" pitchFamily="18" charset="2"/>
              </a:rPr>
              <a:t>without recourse to the Schrödinger Equation?</a:t>
            </a:r>
            <a:endParaRPr lang="en-US" altLang="en-US" sz="24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0563" y="2362200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Theorem</a:t>
            </a:r>
            <a:r>
              <a:rPr lang="en-US" altLang="en-US" sz="2400"/>
              <a:t>: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334000" y="827088"/>
          <a:ext cx="700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28501" progId="Equation.3">
                  <p:embed/>
                </p:oleObj>
              </mc:Choice>
              <mc:Fallback>
                <p:oleObj name="Equation" r:id="rId2" imgW="355446" imgH="228501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827088"/>
                        <a:ext cx="7000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708650" y="1144588"/>
          <a:ext cx="1600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53890" progId="Equation.3">
                  <p:embed/>
                </p:oleObj>
              </mc:Choice>
              <mc:Fallback>
                <p:oleObj name="Equation" r:id="rId4" imgW="837836" imgH="25389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144588"/>
                        <a:ext cx="16002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762000" y="2879725"/>
            <a:ext cx="7391400" cy="3368675"/>
            <a:chOff x="288" y="1766"/>
            <a:chExt cx="4656" cy="2122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74" y="1870"/>
              <a:ext cx="4570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There exists a density functional  E</a:t>
              </a:r>
              <a:r>
                <a:rPr lang="en-US" altLang="en-US" sz="2400" baseline="-25000"/>
                <a:t>HK</a:t>
              </a:r>
              <a:r>
                <a:rPr lang="en-US" altLang="en-US" sz="2400"/>
                <a:t>[</a:t>
              </a:r>
              <a:r>
                <a:rPr lang="en-US" altLang="en-US" sz="2400">
                  <a:sym typeface="Symbol" panose="05050102010706020507" pitchFamily="18" charset="2"/>
                </a:rPr>
                <a:t></a:t>
              </a:r>
              <a:r>
                <a:rPr lang="en-US" altLang="en-US" sz="2400"/>
                <a:t>]  with properties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		 </a:t>
              </a:r>
              <a:r>
                <a:rPr lang="en-US" altLang="en-US" sz="2400" i="1"/>
                <a:t>i</a:t>
              </a:r>
              <a:r>
                <a:rPr lang="en-US" altLang="en-US" sz="2400"/>
                <a:t>)   E</a:t>
              </a:r>
              <a:r>
                <a:rPr lang="en-US" altLang="en-US" sz="2400" baseline="-25000"/>
                <a:t>HK</a:t>
              </a:r>
              <a:r>
                <a:rPr lang="en-US" altLang="en-US" sz="2400"/>
                <a:t>[</a:t>
              </a:r>
              <a:r>
                <a:rPr lang="en-US" altLang="en-US" sz="2400">
                  <a:sym typeface="Symbol" panose="05050102010706020507" pitchFamily="18" charset="2"/>
                </a:rPr>
                <a:t></a:t>
              </a:r>
              <a:r>
                <a:rPr lang="en-US" altLang="en-US" sz="2400"/>
                <a:t>] &gt; E</a:t>
              </a:r>
              <a:r>
                <a:rPr lang="en-US" altLang="en-US" sz="2400" baseline="-25000"/>
                <a:t>o</a:t>
              </a:r>
              <a:r>
                <a:rPr lang="en-US" altLang="en-US" sz="2400"/>
                <a:t>   for  </a:t>
              </a:r>
              <a:r>
                <a:rPr lang="en-US" altLang="en-US" sz="2400">
                  <a:sym typeface="Symbol" panose="05050102010706020507" pitchFamily="18" charset="2"/>
                </a:rPr>
                <a:t>  </a:t>
              </a:r>
              <a:r>
                <a:rPr lang="en-US" altLang="en-US" sz="2400" baseline="-25000">
                  <a:sym typeface="Symbol" panose="05050102010706020507" pitchFamily="18" charset="2"/>
                </a:rPr>
                <a:t>o</a:t>
              </a:r>
              <a:r>
                <a:rPr lang="en-US" altLang="en-US" sz="2400">
                  <a:sym typeface="Symbol" panose="05050102010706020507" pitchFamily="18" charset="2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ym typeface="Symbol" panose="05050102010706020507" pitchFamily="18" charset="2"/>
                </a:rPr>
                <a:t>		</a:t>
              </a:r>
              <a:r>
                <a:rPr lang="en-US" altLang="en-US" sz="2400" i="1">
                  <a:sym typeface="Symbol" panose="05050102010706020507" pitchFamily="18" charset="2"/>
                </a:rPr>
                <a:t>ii</a:t>
              </a:r>
              <a:r>
                <a:rPr lang="en-US" altLang="en-US" sz="2400">
                  <a:sym typeface="Symbol" panose="05050102010706020507" pitchFamily="18" charset="2"/>
                </a:rPr>
                <a:t>)   </a:t>
              </a:r>
              <a:r>
                <a:rPr lang="en-US" altLang="en-US" sz="2400"/>
                <a:t>E</a:t>
              </a:r>
              <a:r>
                <a:rPr lang="en-US" altLang="en-US" sz="2400" baseline="-25000"/>
                <a:t>HK</a:t>
              </a:r>
              <a:r>
                <a:rPr lang="en-US" altLang="en-US" sz="2400"/>
                <a:t>[</a:t>
              </a:r>
              <a:r>
                <a:rPr lang="en-US" altLang="en-US" sz="2400">
                  <a:sym typeface="Symbol" panose="05050102010706020507" pitchFamily="18" charset="2"/>
                </a:rPr>
                <a:t></a:t>
              </a:r>
              <a:r>
                <a:rPr lang="en-US" altLang="en-US" sz="2400" baseline="-25000">
                  <a:sym typeface="Symbol" panose="05050102010706020507" pitchFamily="18" charset="2"/>
                </a:rPr>
                <a:t>o</a:t>
              </a:r>
              <a:r>
                <a:rPr lang="en-US" altLang="en-US" sz="2400"/>
                <a:t>] = E</a:t>
              </a:r>
              <a:r>
                <a:rPr lang="en-US" altLang="en-US" sz="2400" baseline="-25000"/>
                <a:t>o</a:t>
              </a:r>
              <a:r>
                <a:rPr lang="en-US" altLang="en-US" sz="2400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where  E</a:t>
              </a:r>
              <a:r>
                <a:rPr lang="en-US" altLang="en-US" sz="2400" baseline="-25000"/>
                <a:t>o</a:t>
              </a:r>
              <a:r>
                <a:rPr lang="en-US" altLang="en-US" sz="2400"/>
                <a:t> = exact ground state energy of the system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Thus, Euler equation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yields exact ground state density </a:t>
              </a:r>
              <a:r>
                <a:rPr lang="en-US" altLang="en-US" sz="2400">
                  <a:sym typeface="Symbol" panose="05050102010706020507" pitchFamily="18" charset="2"/>
                </a:rPr>
                <a:t></a:t>
              </a:r>
              <a:r>
                <a:rPr lang="en-US" altLang="en-US" sz="2400" baseline="-25000">
                  <a:sym typeface="Symbol" panose="05050102010706020507" pitchFamily="18" charset="2"/>
                </a:rPr>
                <a:t>o</a:t>
              </a:r>
              <a:r>
                <a:rPr lang="en-US" altLang="en-US" sz="2400">
                  <a:sym typeface="Symbol" panose="05050102010706020507" pitchFamily="18" charset="2"/>
                </a:rPr>
                <a:t>.</a:t>
              </a:r>
            </a:p>
          </p:txBody>
        </p: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2155" y="2880"/>
            <a:ext cx="1637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66800" imgH="419100" progId="Equation.3">
                    <p:embed/>
                  </p:oleObj>
                </mc:Choice>
                <mc:Fallback>
                  <p:oleObj name="Equation" r:id="rId6" imgW="1066800" imgH="419100" progId="Equation.3">
                    <p:embed/>
                    <p:pic>
                      <p:nvPicPr>
                        <p:cNvPr id="2356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" y="2880"/>
                          <a:ext cx="1637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88" y="1766"/>
              <a:ext cx="4656" cy="2122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00059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365125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proof</a:t>
            </a:r>
            <a:r>
              <a:rPr lang="en-US" altLang="en-US" sz="2400" b="1"/>
              <a:t>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92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formal construction of E</a:t>
            </a:r>
            <a:r>
              <a:rPr lang="en-US" altLang="en-US" sz="2400" b="1" baseline="-25000"/>
              <a:t>HK</a:t>
            </a:r>
            <a:r>
              <a:rPr lang="en-US" altLang="en-US" sz="2400" b="1"/>
              <a:t>[</a:t>
            </a:r>
            <a:r>
              <a:rPr lang="en-US" altLang="en-US" sz="2400">
                <a:sym typeface="Symbol" panose="05050102010706020507" pitchFamily="18" charset="2"/>
              </a:rPr>
              <a:t></a:t>
            </a:r>
            <a:r>
              <a:rPr lang="en-US" altLang="en-US" sz="2400" b="1"/>
              <a:t>] :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for arbitrary ground state density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define</a:t>
            </a:r>
            <a:r>
              <a:rPr lang="en-US" altLang="en-US" sz="2400" b="1"/>
              <a:t>:</a:t>
            </a:r>
            <a:endParaRPr lang="en-US" altLang="en-US" sz="2400" b="1">
              <a:sym typeface="Symbol" panose="05050102010706020507" pitchFamily="18" charset="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93900" y="2338388"/>
          <a:ext cx="45450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330200" progId="Equation.3">
                  <p:embed/>
                </p:oleObj>
              </mc:Choice>
              <mc:Fallback>
                <p:oleObj name="Equation" r:id="rId2" imgW="2044700" imgH="330200" progId="Equation.3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338388"/>
                        <a:ext cx="45450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5000" y="2286000"/>
            <a:ext cx="4724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326063" y="1600200"/>
          <a:ext cx="23701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337" imgH="253890" progId="Equation.3">
                  <p:embed/>
                </p:oleObj>
              </mc:Choice>
              <mc:Fallback>
                <p:oleObj name="Equation" r:id="rId4" imgW="1066337" imgH="25389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1600200"/>
                        <a:ext cx="23701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963863" y="3200400"/>
            <a:ext cx="226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&gt; E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o</a:t>
            </a:r>
            <a:r>
              <a:rPr lang="en-US" altLang="en-US" sz="2400" b="1">
                <a:latin typeface="Times New Roman" panose="02020603050405020304" pitchFamily="18" charset="0"/>
              </a:rPr>
              <a:t>   for 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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de-DE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971800" y="3581400"/>
            <a:ext cx="224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b="1">
                <a:latin typeface="Times New Roman" panose="02020603050405020304" pitchFamily="18" charset="0"/>
              </a:rPr>
              <a:t>E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o </a:t>
            </a:r>
            <a:r>
              <a:rPr lang="en-US" altLang="en-US" sz="2400" b="1">
                <a:latin typeface="Times New Roman" panose="02020603050405020304" pitchFamily="18" charset="0"/>
              </a:rPr>
              <a:t>  for 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042988" y="5084763"/>
            <a:ext cx="7315200" cy="1447800"/>
            <a:chOff x="624" y="3168"/>
            <a:chExt cx="4608" cy="912"/>
          </a:xfrm>
        </p:grpSpPr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624" y="3216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E</a:t>
              </a:r>
              <a:r>
                <a:rPr lang="en-US" altLang="en-US" sz="2400" b="1" baseline="-25000"/>
                <a:t>HK</a:t>
              </a:r>
              <a:r>
                <a:rPr lang="en-US" altLang="en-US" sz="2400" b="1"/>
                <a:t>[</a:t>
              </a:r>
              <a:r>
                <a:rPr lang="en-US" altLang="en-US" sz="2400">
                  <a:sym typeface="Symbol" panose="05050102010706020507" pitchFamily="18" charset="2"/>
                </a:rPr>
                <a:t></a:t>
              </a:r>
              <a:r>
                <a:rPr lang="en-US" altLang="en-US" sz="2400" b="1">
                  <a:sym typeface="Symbol" panose="05050102010706020507" pitchFamily="18" charset="2"/>
                </a:rPr>
                <a:t>] =</a:t>
              </a:r>
              <a:endParaRPr lang="en-US" altLang="en-US" sz="2400" b="1"/>
            </a:p>
          </p:txBody>
        </p:sp>
        <p:cxnSp>
          <p:nvCxnSpPr>
            <p:cNvPr id="24588" name="AutoShape 11"/>
            <p:cNvCxnSpPr>
              <a:cxnSpLocks noChangeShapeType="1"/>
            </p:cNvCxnSpPr>
            <p:nvPr/>
          </p:nvCxnSpPr>
          <p:spPr bwMode="auto">
            <a:xfrm rot="5203240">
              <a:off x="1486" y="3268"/>
              <a:ext cx="155" cy="48"/>
            </a:xfrm>
            <a:prstGeom prst="curvedConnector3">
              <a:avLst>
                <a:gd name="adj1" fmla="val -21875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89" name="AutoShape 12"/>
            <p:cNvCxnSpPr>
              <a:cxnSpLocks noChangeShapeType="1"/>
            </p:cNvCxnSpPr>
            <p:nvPr/>
          </p:nvCxnSpPr>
          <p:spPr bwMode="auto">
            <a:xfrm rot="5203240">
              <a:off x="1435" y="3439"/>
              <a:ext cx="181" cy="48"/>
            </a:xfrm>
            <a:prstGeom prst="curvedConnector3">
              <a:avLst>
                <a:gd name="adj1" fmla="val 110116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1585" y="3216"/>
              <a:ext cx="1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  <a:sym typeface="Symbol" panose="05050102010706020507" pitchFamily="18" charset="2"/>
                </a:rPr>
                <a:t>d</a:t>
              </a:r>
              <a:r>
                <a:rPr lang="en-US" altLang="en-US" sz="2400" b="1" baseline="30000">
                  <a:solidFill>
                    <a:srgbClr val="006600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b="1">
                  <a:solidFill>
                    <a:srgbClr val="006600"/>
                  </a:solidFill>
                  <a:sym typeface="Symbol" panose="05050102010706020507" pitchFamily="18" charset="2"/>
                </a:rPr>
                <a:t>r </a:t>
              </a:r>
              <a:r>
                <a:rPr lang="en-US" altLang="en-US" sz="2400">
                  <a:solidFill>
                    <a:srgbClr val="006600"/>
                  </a:solidFill>
                  <a:sym typeface="Symbol" panose="05050102010706020507" pitchFamily="18" charset="2"/>
                </a:rPr>
                <a:t></a:t>
              </a:r>
              <a:r>
                <a:rPr lang="en-US" altLang="en-US" sz="2400" b="1">
                  <a:solidFill>
                    <a:srgbClr val="006600"/>
                  </a:solidFill>
                  <a:sym typeface="Symbol" panose="05050102010706020507" pitchFamily="18" charset="2"/>
                </a:rPr>
                <a:t>(r) </a:t>
              </a:r>
              <a:r>
                <a:rPr lang="en-US" altLang="en-US" sz="2400" b="1" i="1">
                  <a:solidFill>
                    <a:srgbClr val="006600"/>
                  </a:solidFill>
                  <a:sym typeface="Symbol" panose="05050102010706020507" pitchFamily="18" charset="2"/>
                </a:rPr>
                <a:t>v</a:t>
              </a:r>
              <a:r>
                <a:rPr lang="en-US" altLang="en-US" sz="2400" b="1" baseline="-25000">
                  <a:solidFill>
                    <a:srgbClr val="006600"/>
                  </a:solidFill>
                  <a:sym typeface="Symbol" panose="05050102010706020507" pitchFamily="18" charset="2"/>
                </a:rPr>
                <a:t>o</a:t>
              </a:r>
              <a:r>
                <a:rPr lang="en-US" altLang="en-US" sz="2400" b="1">
                  <a:solidFill>
                    <a:srgbClr val="006600"/>
                  </a:solidFill>
                  <a:sym typeface="Symbol" panose="05050102010706020507" pitchFamily="18" charset="2"/>
                </a:rPr>
                <a:t>(r)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graphicFrame>
          <p:nvGraphicFramePr>
            <p:cNvPr id="24591" name="Object 14"/>
            <p:cNvGraphicFramePr>
              <a:graphicFrameLocks noChangeAspect="1"/>
            </p:cNvGraphicFramePr>
            <p:nvPr/>
          </p:nvGraphicFramePr>
          <p:xfrm>
            <a:off x="2976" y="3168"/>
            <a:ext cx="1671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93800" imgH="330200" progId="Equation.3">
                    <p:embed/>
                  </p:oleObj>
                </mc:Choice>
                <mc:Fallback>
                  <p:oleObj name="Equation" r:id="rId6" imgW="1193800" imgH="330200" progId="Equation.3">
                    <p:embed/>
                    <p:pic>
                      <p:nvPicPr>
                        <p:cNvPr id="2459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168"/>
                          <a:ext cx="1671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2" name="Rectangle 15"/>
            <p:cNvSpPr>
              <a:spLocks noChangeArrowheads="1"/>
            </p:cNvSpPr>
            <p:nvPr/>
          </p:nvSpPr>
          <p:spPr bwMode="auto">
            <a:xfrm>
              <a:off x="2736" y="326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  <a:sym typeface="Symbol" panose="05050102010706020507" pitchFamily="18" charset="2"/>
                </a:rPr>
                <a:t>+</a:t>
              </a:r>
            </a:p>
          </p:txBody>
        </p:sp>
        <p:sp>
          <p:nvSpPr>
            <p:cNvPr id="24593" name="AutoShape 16"/>
            <p:cNvSpPr>
              <a:spLocks/>
            </p:cNvSpPr>
            <p:nvPr/>
          </p:nvSpPr>
          <p:spPr bwMode="auto">
            <a:xfrm rot="-5400000">
              <a:off x="3744" y="2880"/>
              <a:ext cx="96" cy="1632"/>
            </a:xfrm>
            <a:prstGeom prst="leftBrace">
              <a:avLst>
                <a:gd name="adj1" fmla="val 141667"/>
                <a:gd name="adj2" fmla="val 50579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4" name="Text Box 17"/>
            <p:cNvSpPr txBox="1">
              <a:spLocks noChangeArrowheads="1"/>
            </p:cNvSpPr>
            <p:nvPr/>
          </p:nvSpPr>
          <p:spPr bwMode="auto">
            <a:xfrm>
              <a:off x="3552" y="3792"/>
              <a:ext cx="1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CC0000"/>
                  </a:solidFill>
                </a:rPr>
                <a:t>F[</a:t>
              </a:r>
              <a:r>
                <a:rPr lang="en-US" altLang="en-US" sz="2400">
                  <a:solidFill>
                    <a:srgbClr val="CC0000"/>
                  </a:solidFill>
                  <a:sym typeface="Symbol" panose="05050102010706020507" pitchFamily="18" charset="2"/>
                </a:rPr>
                <a:t></a:t>
              </a:r>
              <a:r>
                <a:rPr lang="en-US" altLang="en-US" sz="2400" b="1">
                  <a:solidFill>
                    <a:srgbClr val="CC0000"/>
                  </a:solidFill>
                  <a:sym typeface="Symbol" panose="05050102010706020507" pitchFamily="18" charset="2"/>
                </a:rPr>
                <a:t>]  is    universal</a:t>
              </a:r>
              <a:endParaRPr lang="en-US" altLang="en-US" sz="2400" b="1">
                <a:solidFill>
                  <a:srgbClr val="CC0000"/>
                </a:solidFill>
              </a:endParaRPr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4272" y="3792"/>
              <a:ext cx="960" cy="2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6157913" y="3581400"/>
            <a:ext cx="852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q.e.d.</a:t>
            </a:r>
            <a:endParaRPr lang="de-DE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11352" y="4477196"/>
            <a:ext cx="4564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Stationary Schrödinger equation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39752" y="4938861"/>
            <a:ext cx="4320480" cy="1010419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2775" y="1196752"/>
            <a:ext cx="8135938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96925" y="1311052"/>
          <a:ext cx="77676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700" imgH="266700" progId="Equation.DSMT4">
                  <p:embed/>
                </p:oleObj>
              </mc:Choice>
              <mc:Fallback>
                <p:oleObj name="Equation" r:id="rId3" imgW="2933700" imgH="266700" progId="Equation.DSMT4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311052"/>
                        <a:ext cx="776763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00113" y="251546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66"/>
                </a:solidFill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441450" y="2277343"/>
          <a:ext cx="586740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86016" imgH="1133451" progId="Equation.DSMT4">
                  <p:embed/>
                </p:oleObj>
              </mc:Choice>
              <mc:Fallback>
                <p:oleObj name="Equation" r:id="rId5" imgW="3486016" imgH="1133451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277343"/>
                        <a:ext cx="5867400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611188" y="249239"/>
            <a:ext cx="8064500" cy="804863"/>
            <a:chOff x="385" y="157"/>
            <a:chExt cx="5080" cy="507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5" y="157"/>
              <a:ext cx="5080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Hamiltonian for the complete system of N</a:t>
              </a:r>
              <a:r>
                <a:rPr lang="en-US" altLang="en-US" sz="21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e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 electrons with coordinates                              	        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and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baseline="-25000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nuclei with coordinates 		    </a:t>
              </a:r>
              <a:endParaRPr lang="en-US" altLang="en-US" sz="21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431" y="391"/>
            <a:ext cx="907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90657" imgH="228634" progId="Equation.3">
                    <p:embed/>
                  </p:oleObj>
                </mc:Choice>
                <mc:Fallback>
                  <p:oleObj name="Equation" r:id="rId7" imgW="790657" imgH="228634" progId="Equation.3">
                    <p:embed/>
                    <p:pic>
                      <p:nvPicPr>
                        <p:cNvPr id="368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91"/>
                          <a:ext cx="907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651" y="391"/>
            <a:ext cx="1123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80965" imgH="228634" progId="Equation.3">
                    <p:embed/>
                  </p:oleObj>
                </mc:Choice>
                <mc:Fallback>
                  <p:oleObj name="Equation" r:id="rId9" imgW="980965" imgH="228634" progId="Equation.3">
                    <p:embed/>
                    <p:pic>
                      <p:nvPicPr>
                        <p:cNvPr id="368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91"/>
                          <a:ext cx="1123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638425" y="5054600"/>
          <a:ext cx="37560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79360" progId="Equation.DSMT4">
                  <p:embed/>
                </p:oleObj>
              </mc:Choice>
              <mc:Fallback>
                <p:oleObj name="Equation" r:id="rId11" imgW="1384200" imgH="27936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5054600"/>
                        <a:ext cx="37560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28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7"/>
          <p:cNvSpPr>
            <a:spLocks noChangeArrowheads="1"/>
          </p:cNvSpPr>
          <p:nvPr/>
        </p:nvSpPr>
        <p:spPr bwMode="auto">
          <a:xfrm>
            <a:off x="456406" y="135161"/>
            <a:ext cx="8243888" cy="9175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6406" y="161623"/>
            <a:ext cx="8243888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An Example: Explicit algorithm to construct the HK map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v</a:t>
            </a:r>
            <a:r>
              <a:rPr lang="en-US" altLang="en-US" sz="2400" b="1" baseline="-25000" dirty="0"/>
              <a:t>s</a:t>
            </a:r>
            <a:r>
              <a:rPr lang="en-US" altLang="en-US" sz="2400" b="1" dirty="0"/>
              <a:t>          </a:t>
            </a:r>
            <a:r>
              <a:rPr lang="el-GR" altLang="en-US" sz="2400" b="1" dirty="0"/>
              <a:t>ρ</a:t>
            </a:r>
            <a:r>
              <a:rPr lang="en-US" altLang="en-US" sz="2400" b="1" dirty="0"/>
              <a:t>  for </a:t>
            </a:r>
            <a:r>
              <a:rPr lang="en-US" altLang="en-US" sz="2400" b="1" u="sng" dirty="0"/>
              <a:t>non</a:t>
            </a:r>
            <a:r>
              <a:rPr lang="en-US" altLang="en-US" sz="2400" b="1" dirty="0"/>
              <a:t>-interacting particles 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3412221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/>
              <a:t>Iterative procedure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3883709"/>
            <a:ext cx="624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EF1527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1800" baseline="-25000" dirty="0">
                <a:solidFill>
                  <a:srgbClr val="EF1527"/>
                </a:solidFill>
              </a:rPr>
              <a:t>0</a:t>
            </a:r>
            <a:r>
              <a:rPr lang="en-US" altLang="en-US" sz="1800" dirty="0">
                <a:solidFill>
                  <a:srgbClr val="EF1527"/>
                </a:solidFill>
              </a:rPr>
              <a:t>(r)</a:t>
            </a:r>
            <a:r>
              <a:rPr lang="en-US" altLang="en-US" sz="1800" dirty="0"/>
              <a:t>  given (e.g. from experiment)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Start with an initial guess for v</a:t>
            </a:r>
            <a:r>
              <a:rPr lang="en-US" altLang="en-US" sz="1800" baseline="-25000" dirty="0"/>
              <a:t>s</a:t>
            </a:r>
            <a:r>
              <a:rPr lang="en-US" altLang="en-US" sz="1800" dirty="0"/>
              <a:t>(r)      (e.g. </a:t>
            </a:r>
            <a:r>
              <a:rPr lang="en-US" altLang="en-US" sz="1800" dirty="0" err="1"/>
              <a:t>LDA</a:t>
            </a:r>
            <a:r>
              <a:rPr lang="en-US" altLang="en-US" sz="1800" dirty="0"/>
              <a:t> potential)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 solve</a:t>
            </a:r>
            <a:endParaRPr lang="en-US" altLang="en-US" sz="1800" dirty="0">
              <a:latin typeface="Symbol" panose="05050102010706020507" pitchFamily="18" charset="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52600" y="4704446"/>
            <a:ext cx="289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(–          + v</a:t>
            </a:r>
            <a:r>
              <a:rPr lang="en-US" altLang="en-US" sz="2000" baseline="-25000" dirty="0"/>
              <a:t>s</a:t>
            </a:r>
            <a:r>
              <a:rPr lang="en-US" altLang="en-US" sz="2000" dirty="0"/>
              <a:t>(r) )  </a:t>
            </a:r>
            <a:r>
              <a:rPr lang="en-US" altLang="en-US" sz="2000" dirty="0">
                <a:sym typeface="Symbol" panose="05050102010706020507" pitchFamily="18" charset="2"/>
              </a:rPr>
              <a:t>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= </a:t>
            </a:r>
            <a:r>
              <a:rPr lang="en-US" altLang="en-US" sz="1800" b="1" dirty="0">
                <a:sym typeface="Symbol" panose="05050102010706020507" pitchFamily="18" charset="2"/>
              </a:rPr>
              <a:t>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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i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52600" y="5388659"/>
            <a:ext cx="50927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v</a:t>
            </a:r>
            <a:r>
              <a:rPr lang="en-US" altLang="en-US" sz="2000" baseline="-25000">
                <a:sym typeface="Symbol" panose="05050102010706020507" pitchFamily="18" charset="2"/>
              </a:rPr>
              <a:t>s</a:t>
            </a:r>
            <a:r>
              <a:rPr lang="en-US" altLang="en-US" sz="2000" baseline="30000">
                <a:sym typeface="Symbol" panose="05050102010706020507" pitchFamily="18" charset="2"/>
              </a:rPr>
              <a:t>new</a:t>
            </a:r>
            <a:r>
              <a:rPr lang="en-US" altLang="en-US" sz="2000">
                <a:sym typeface="Symbol" panose="05050102010706020507" pitchFamily="18" charset="2"/>
              </a:rPr>
              <a:t>(r) =          · (</a:t>
            </a:r>
            <a:r>
              <a:rPr lang="en-US" altLang="en-US" sz="1800" b="1">
                <a:sym typeface="Symbol" panose="05050102010706020507" pitchFamily="18" charset="2"/>
              </a:rPr>
              <a:t></a:t>
            </a:r>
            <a:r>
              <a:rPr lang="en-US" altLang="en-US" sz="2000" baseline="-25000">
                <a:sym typeface="Symbol" panose="05050102010706020507" pitchFamily="18" charset="2"/>
              </a:rPr>
              <a:t>i</a:t>
            </a:r>
            <a:r>
              <a:rPr lang="en-US" altLang="en-US" sz="2000">
                <a:sym typeface="Symbol" panose="05050102010706020507" pitchFamily="18" charset="2"/>
              </a:rPr>
              <a:t></a:t>
            </a:r>
            <a:r>
              <a:rPr lang="en-US" altLang="en-US" sz="2000" baseline="-25000">
                <a:sym typeface="Symbol" panose="05050102010706020507" pitchFamily="18" charset="2"/>
              </a:rPr>
              <a:t>i</a:t>
            </a:r>
            <a:r>
              <a:rPr lang="en-US" altLang="en-US" sz="2000">
                <a:sym typeface="Symbol" panose="05050102010706020507" pitchFamily="18" charset="2"/>
              </a:rPr>
              <a:t>(r)</a:t>
            </a:r>
            <a:r>
              <a:rPr lang="en-US" altLang="en-US" sz="2000" baseline="30000">
                <a:sym typeface="Symbol" panose="05050102010706020507" pitchFamily="18" charset="2"/>
              </a:rPr>
              <a:t>2</a:t>
            </a:r>
            <a:r>
              <a:rPr lang="en-US" altLang="en-US" sz="2000">
                <a:sym typeface="Symbol" panose="05050102010706020507" pitchFamily="18" charset="2"/>
              </a:rPr>
              <a:t>– </a:t>
            </a:r>
            <a:r>
              <a:rPr lang="en-US" altLang="en-US" sz="2000" baseline="-25000">
                <a:sym typeface="Symbol" panose="05050102010706020507" pitchFamily="18" charset="2"/>
              </a:rPr>
              <a:t>i</a:t>
            </a:r>
            <a:r>
              <a:rPr lang="en-US" altLang="en-US" sz="2000">
                <a:sym typeface="Symbol" panose="05050102010706020507" pitchFamily="18" charset="2"/>
              </a:rPr>
              <a:t>* (-          ) </a:t>
            </a:r>
            <a:r>
              <a:rPr lang="en-US" altLang="en-US" sz="2000" baseline="-25000">
                <a:sym typeface="Symbol" panose="05050102010706020507" pitchFamily="18" charset="2"/>
              </a:rPr>
              <a:t>i</a:t>
            </a:r>
            <a:r>
              <a:rPr lang="en-US" altLang="en-US" sz="200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743200" y="5294996"/>
            <a:ext cx="6715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EF1527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1800" baseline="-25000">
                <a:solidFill>
                  <a:srgbClr val="EF1527"/>
                </a:solidFill>
              </a:rPr>
              <a:t>0</a:t>
            </a:r>
            <a:r>
              <a:rPr lang="en-US" altLang="en-US" sz="1800">
                <a:solidFill>
                  <a:srgbClr val="EF1527"/>
                </a:solidFill>
              </a:rPr>
              <a:t>(</a:t>
            </a:r>
            <a:r>
              <a:rPr lang="en-US" altLang="en-US" sz="1800">
                <a:solidFill>
                  <a:srgbClr val="EF1527"/>
                </a:solidFill>
                <a:sym typeface="Symbol" panose="05050102010706020507" pitchFamily="18" charset="2"/>
              </a:rPr>
              <a:t> r)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886075" y="5566459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429000" y="5606146"/>
            <a:ext cx="465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i = 1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487738" y="5196571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100263" y="4669521"/>
            <a:ext cx="6715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anose="05050102010706020507" pitchFamily="18" charset="2"/>
              </a:rPr>
              <a:t>h</a:t>
            </a:r>
            <a:r>
              <a:rPr lang="en-US" altLang="en-US" sz="1600" baseline="30000">
                <a:sym typeface="Symbol" panose="05050102010706020507" pitchFamily="18" charset="2"/>
              </a:rPr>
              <a:t>2</a:t>
            </a:r>
            <a:r>
              <a:rPr lang="en-US" altLang="en-US" sz="1600">
                <a:sym typeface="Symbol" panose="05050102010706020507" pitchFamily="18" charset="2"/>
              </a:rPr>
              <a:t>  </a:t>
            </a:r>
            <a:r>
              <a:rPr lang="en-US" altLang="en-US" sz="1600" baseline="30000">
                <a:sym typeface="Symbol" panose="05050102010706020507" pitchFamily="18" charset="2"/>
              </a:rPr>
              <a:t>2</a:t>
            </a:r>
            <a:endParaRPr lang="en-US" altLang="en-US" sz="1600"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anose="05050102010706020507" pitchFamily="18" charset="2"/>
              </a:rPr>
              <a:t>2m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162175" y="4891771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2176463" y="4710796"/>
            <a:ext cx="55562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638800" y="5358496"/>
            <a:ext cx="6715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anose="05050102010706020507" pitchFamily="18" charset="2"/>
              </a:rPr>
              <a:t>h</a:t>
            </a:r>
            <a:r>
              <a:rPr lang="en-US" altLang="en-US" sz="1600" baseline="30000">
                <a:sym typeface="Symbol" panose="05050102010706020507" pitchFamily="18" charset="2"/>
              </a:rPr>
              <a:t>2</a:t>
            </a:r>
            <a:r>
              <a:rPr lang="en-US" altLang="en-US" sz="1600">
                <a:sym typeface="Symbol" panose="05050102010706020507" pitchFamily="18" charset="2"/>
              </a:rPr>
              <a:t>  </a:t>
            </a:r>
            <a:r>
              <a:rPr lang="en-US" altLang="en-US" sz="1600" baseline="30000">
                <a:sym typeface="Symbol" panose="05050102010706020507" pitchFamily="18" charset="2"/>
              </a:rPr>
              <a:t>2</a:t>
            </a:r>
            <a:endParaRPr lang="en-US" altLang="en-US" sz="1600"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anose="05050102010706020507" pitchFamily="18" charset="2"/>
              </a:rPr>
              <a:t>2m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700713" y="5579159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5735638" y="5399771"/>
            <a:ext cx="55562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3968750" y="5028296"/>
            <a:ext cx="152400" cy="457200"/>
          </a:xfrm>
          <a:prstGeom prst="line">
            <a:avLst/>
          </a:prstGeom>
          <a:noFill/>
          <a:ln w="19050">
            <a:solidFill>
              <a:srgbClr val="2B7D2D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4349750" y="5120371"/>
            <a:ext cx="76200" cy="304800"/>
          </a:xfrm>
          <a:prstGeom prst="line">
            <a:avLst/>
          </a:prstGeom>
          <a:noFill/>
          <a:ln w="19050">
            <a:solidFill>
              <a:srgbClr val="2B7D2D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578350" y="5104496"/>
            <a:ext cx="609600" cy="381000"/>
          </a:xfrm>
          <a:prstGeom prst="line">
            <a:avLst/>
          </a:prstGeom>
          <a:noFill/>
          <a:ln w="19050">
            <a:solidFill>
              <a:srgbClr val="2B7D2D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1" rIns="91400" bIns="45701">
            <a:spAutoFit/>
          </a:bodyPr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888778" y="5867984"/>
            <a:ext cx="484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solve SE with  v</a:t>
            </a:r>
            <a:r>
              <a:rPr lang="en-US" altLang="en-US" sz="1800" baseline="-25000">
                <a:latin typeface="Times New Roman" panose="02020603050405020304" pitchFamily="18" charset="0"/>
              </a:rPr>
              <a:t>s</a:t>
            </a:r>
            <a:r>
              <a:rPr lang="en-US" altLang="en-US" sz="1800" baseline="30000">
                <a:latin typeface="Times New Roman" panose="02020603050405020304" pitchFamily="18" charset="0"/>
              </a:rPr>
              <a:t>new</a:t>
            </a:r>
            <a:r>
              <a:rPr lang="en-US" altLang="en-US" sz="1800">
                <a:latin typeface="Times New Roman" panose="02020603050405020304" pitchFamily="18" charset="0"/>
              </a:rPr>
              <a:t>  and iterate, keeping </a:t>
            </a:r>
            <a:r>
              <a:rPr lang="el-GR" altLang="en-US" sz="2000">
                <a:solidFill>
                  <a:srgbClr val="EF152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en-US" altLang="en-US" sz="2000" baseline="-25000">
                <a:solidFill>
                  <a:srgbClr val="EF152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EF152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(r) </a:t>
            </a: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fixed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1047750" y="1219200"/>
            <a:ext cx="5195888" cy="2136775"/>
            <a:chOff x="561" y="738"/>
            <a:chExt cx="3273" cy="1346"/>
          </a:xfrm>
        </p:grpSpPr>
        <p:sp>
          <p:nvSpPr>
            <p:cNvPr id="22552" name="Text Box 23"/>
            <p:cNvSpPr txBox="1">
              <a:spLocks noChangeArrowheads="1"/>
            </p:cNvSpPr>
            <p:nvPr/>
          </p:nvSpPr>
          <p:spPr bwMode="auto">
            <a:xfrm>
              <a:off x="561" y="764"/>
              <a:ext cx="316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1F029A"/>
                  </a:solidFill>
                </a:rPr>
                <a:t>(–          + v</a:t>
              </a:r>
              <a:r>
                <a:rPr lang="en-US" altLang="en-US" sz="2000" b="1" baseline="-25000" dirty="0">
                  <a:solidFill>
                    <a:srgbClr val="1F029A"/>
                  </a:solidFill>
                </a:rPr>
                <a:t>s</a:t>
              </a:r>
              <a:r>
                <a:rPr lang="en-US" altLang="en-US" sz="2000" b="1" dirty="0">
                  <a:solidFill>
                    <a:srgbClr val="1F029A"/>
                  </a:solidFill>
                </a:rPr>
                <a:t>(r) )  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 = </a:t>
              </a:r>
              <a:r>
                <a:rPr lang="en-US" altLang="en-US" sz="18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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 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              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* ·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1F029A"/>
                </a:solidFill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1F029A"/>
                </a:solidFill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 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*(–           )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   +  v</a:t>
              </a:r>
              <a:r>
                <a:rPr lang="en-US" altLang="en-US" sz="2000" b="1" baseline="-25000" dirty="0">
                  <a:solidFill>
                    <a:srgbClr val="1F029A"/>
                  </a:solidFill>
                  <a:sym typeface="Symbol" panose="05050102010706020507" pitchFamily="18" charset="2"/>
                </a:rPr>
                <a:t>s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(r)(r) =  </a:t>
              </a:r>
              <a:r>
                <a:rPr lang="en-US" altLang="en-US" sz="18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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</a:t>
              </a:r>
              <a:r>
                <a:rPr lang="en-US" altLang="en-US" sz="2000" b="1" baseline="-25000" dirty="0" err="1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 dirty="0">
                  <a:solidFill>
                    <a:srgbClr val="1F029A"/>
                  </a:solidFill>
                  <a:sym typeface="Symbol" panose="05050102010706020507" pitchFamily="18" charset="2"/>
                </a:rPr>
                <a:t>(r)</a:t>
              </a:r>
              <a:r>
                <a:rPr lang="en-US" altLang="en-US" sz="2000" b="1" baseline="30000" dirty="0">
                  <a:solidFill>
                    <a:srgbClr val="1F029A"/>
                  </a:solidFill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2553" name="Rectangle 24"/>
            <p:cNvSpPr>
              <a:spLocks noChangeArrowheads="1"/>
            </p:cNvSpPr>
            <p:nvPr/>
          </p:nvSpPr>
          <p:spPr bwMode="auto">
            <a:xfrm>
              <a:off x="672" y="1771"/>
              <a:ext cx="31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  v</a:t>
              </a:r>
              <a:r>
                <a:rPr lang="en-US" altLang="en-US" sz="2000" b="1" baseline="-25000">
                  <a:solidFill>
                    <a:srgbClr val="1F029A"/>
                  </a:solidFill>
                  <a:sym typeface="Symbol" panose="05050102010706020507" pitchFamily="18" charset="2"/>
                </a:rPr>
                <a:t>s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(r) =          · (</a:t>
              </a:r>
              <a:r>
                <a:rPr lang="en-US" altLang="en-US" sz="1800" b="1">
                  <a:solidFill>
                    <a:srgbClr val="1F029A"/>
                  </a:solidFill>
                  <a:sym typeface="Symbol" panose="05050102010706020507" pitchFamily="18" charset="2"/>
                </a:rPr>
                <a:t></a:t>
              </a:r>
              <a:r>
                <a:rPr lang="en-US" altLang="en-US" sz="2000" b="1" baseline="-25000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</a:t>
              </a:r>
              <a:r>
                <a:rPr lang="en-US" altLang="en-US" sz="2000" b="1" baseline="-25000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(r)</a:t>
              </a:r>
              <a:r>
                <a:rPr lang="en-US" altLang="en-US" sz="2000" b="1" baseline="30000">
                  <a:solidFill>
                    <a:srgbClr val="1F029A"/>
                  </a:solidFill>
                  <a:sym typeface="Symbol" panose="05050102010706020507" pitchFamily="18" charset="2"/>
                </a:rPr>
                <a:t>2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– </a:t>
              </a:r>
              <a:r>
                <a:rPr lang="en-US" altLang="en-US" sz="2000" b="1" baseline="-25000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* (-          ) </a:t>
              </a:r>
              <a:r>
                <a:rPr lang="en-US" altLang="en-US" sz="2000" b="1" baseline="-25000">
                  <a:solidFill>
                    <a:srgbClr val="1F029A"/>
                  </a:solidFill>
                  <a:sym typeface="Symbol" panose="05050102010706020507" pitchFamily="18" charset="2"/>
                </a:rPr>
                <a:t>i</a:t>
              </a:r>
              <a:r>
                <a:rPr lang="en-US" altLang="en-US" sz="2000" b="1">
                  <a:solidFill>
                    <a:srgbClr val="1F029A"/>
                  </a:solidFill>
                  <a:sym typeface="Symbol" panose="05050102010706020507" pitchFamily="18" charset="2"/>
                </a:rPr>
                <a:t>) </a:t>
              </a:r>
            </a:p>
          </p:txBody>
        </p:sp>
        <p:sp>
          <p:nvSpPr>
            <p:cNvPr id="22554" name="Text Box 25"/>
            <p:cNvSpPr txBox="1">
              <a:spLocks noChangeArrowheads="1"/>
            </p:cNvSpPr>
            <p:nvPr/>
          </p:nvSpPr>
          <p:spPr bwMode="auto">
            <a:xfrm>
              <a:off x="1485" y="1712"/>
              <a:ext cx="152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1F029A"/>
                  </a:solidFill>
                </a:rPr>
                <a:t>1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1F029A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r</a:t>
              </a:r>
              <a:r>
                <a:rPr lang="en-US" altLang="en-US" sz="1800" b="1">
                  <a:solidFill>
                    <a:srgbClr val="1F029A"/>
                  </a:solidFill>
                  <a:sym typeface="Symbol" panose="05050102010706020507" pitchFamily="18" charset="2"/>
                </a:rPr>
                <a:t>(r)</a:t>
              </a:r>
            </a:p>
          </p:txBody>
        </p:sp>
        <p:sp>
          <p:nvSpPr>
            <p:cNvPr id="22555" name="Line 26"/>
            <p:cNvSpPr>
              <a:spLocks noChangeShapeType="1"/>
            </p:cNvSpPr>
            <p:nvPr/>
          </p:nvSpPr>
          <p:spPr bwMode="auto">
            <a:xfrm>
              <a:off x="1440" y="1884"/>
              <a:ext cx="202" cy="0"/>
            </a:xfrm>
            <a:prstGeom prst="line">
              <a:avLst/>
            </a:prstGeom>
            <a:noFill/>
            <a:ln w="19050">
              <a:solidFill>
                <a:srgbClr val="1F02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/>
            <a:p>
              <a:endParaRPr lang="en-US" b="1">
                <a:solidFill>
                  <a:srgbClr val="1F029A"/>
                </a:solidFill>
              </a:endParaRPr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2835" y="738"/>
              <a:ext cx="0" cy="288"/>
            </a:xfrm>
            <a:prstGeom prst="line">
              <a:avLst/>
            </a:prstGeom>
            <a:noFill/>
            <a:ln w="28575">
              <a:solidFill>
                <a:srgbClr val="1F029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/>
            <a:p>
              <a:endParaRPr lang="en-US" b="1">
                <a:solidFill>
                  <a:srgbClr val="1F029A"/>
                </a:solidFill>
              </a:endParaRPr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auto">
            <a:xfrm>
              <a:off x="2883" y="1487"/>
              <a:ext cx="9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F029A"/>
                  </a:solidFill>
                </a:rPr>
                <a:t>i = 1</a:t>
              </a: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auto">
            <a:xfrm>
              <a:off x="2979" y="1218"/>
              <a:ext cx="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1F029A"/>
                  </a:solidFill>
                </a:rPr>
                <a:t>N</a:t>
              </a:r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1776" y="1909"/>
              <a:ext cx="9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F029A"/>
                  </a:solidFill>
                </a:rPr>
                <a:t>i = 1</a:t>
              </a:r>
            </a:p>
          </p:txBody>
        </p:sp>
        <p:sp>
          <p:nvSpPr>
            <p:cNvPr id="22560" name="Text Box 31"/>
            <p:cNvSpPr txBox="1">
              <a:spLocks noChangeArrowheads="1"/>
            </p:cNvSpPr>
            <p:nvPr/>
          </p:nvSpPr>
          <p:spPr bwMode="auto">
            <a:xfrm>
              <a:off x="1813" y="1650"/>
              <a:ext cx="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1F029A"/>
                  </a:solidFill>
                </a:rPr>
                <a:t>N</a:t>
              </a:r>
            </a:p>
          </p:txBody>
        </p:sp>
        <p:grpSp>
          <p:nvGrpSpPr>
            <p:cNvPr id="22561" name="Group 32"/>
            <p:cNvGrpSpPr>
              <a:grpSpLocks/>
            </p:cNvGrpSpPr>
            <p:nvPr/>
          </p:nvGrpSpPr>
          <p:grpSpPr bwMode="auto">
            <a:xfrm>
              <a:off x="1200" y="1328"/>
              <a:ext cx="288" cy="306"/>
              <a:chOff x="1200" y="1328"/>
              <a:chExt cx="288" cy="306"/>
            </a:xfrm>
          </p:grpSpPr>
          <p:sp>
            <p:nvSpPr>
              <p:cNvPr id="22573" name="Text Box 33"/>
              <p:cNvSpPr txBox="1">
                <a:spLocks noChangeArrowheads="1"/>
              </p:cNvSpPr>
              <p:nvPr/>
            </p:nvSpPr>
            <p:spPr bwMode="auto">
              <a:xfrm>
                <a:off x="1259" y="1328"/>
                <a:ext cx="22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600" b="1" baseline="30000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  </a:t>
                </a:r>
                <a:r>
                  <a:rPr lang="en-US" altLang="en-US" sz="1600" b="1" baseline="30000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endParaRPr lang="en-US" altLang="en-US" sz="1600" b="1" dirty="0">
                  <a:solidFill>
                    <a:srgbClr val="1F029A"/>
                  </a:solidFill>
                  <a:sym typeface="Symbol" panose="05050102010706020507" pitchFamily="18" charset="2"/>
                </a:endParaRP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2m</a:t>
                </a:r>
              </a:p>
            </p:txBody>
          </p:sp>
          <p:sp>
            <p:nvSpPr>
              <p:cNvPr id="22574" name="Line 34"/>
              <p:cNvSpPr>
                <a:spLocks noChangeShapeType="1"/>
              </p:cNvSpPr>
              <p:nvPr/>
            </p:nvSpPr>
            <p:spPr bwMode="auto">
              <a:xfrm>
                <a:off x="1200" y="146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1F02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/>
              <a:p>
                <a:endParaRPr lang="en-US" b="1">
                  <a:solidFill>
                    <a:srgbClr val="1F029A"/>
                  </a:solidFill>
                </a:endParaRPr>
              </a:p>
            </p:txBody>
          </p:sp>
        </p:grpSp>
        <p:grpSp>
          <p:nvGrpSpPr>
            <p:cNvPr id="22563" name="Group 36"/>
            <p:cNvGrpSpPr>
              <a:grpSpLocks/>
            </p:cNvGrpSpPr>
            <p:nvPr/>
          </p:nvGrpSpPr>
          <p:grpSpPr bwMode="auto">
            <a:xfrm>
              <a:off x="3120" y="1776"/>
              <a:ext cx="288" cy="306"/>
              <a:chOff x="3120" y="1776"/>
              <a:chExt cx="288" cy="306"/>
            </a:xfrm>
          </p:grpSpPr>
          <p:sp>
            <p:nvSpPr>
              <p:cNvPr id="22571" name="Text Box 37"/>
              <p:cNvSpPr txBox="1">
                <a:spLocks noChangeArrowheads="1"/>
              </p:cNvSpPr>
              <p:nvPr/>
            </p:nvSpPr>
            <p:spPr bwMode="auto">
              <a:xfrm>
                <a:off x="3179" y="1776"/>
                <a:ext cx="22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1F029A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600" b="1" baseline="3000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>
                    <a:solidFill>
                      <a:srgbClr val="1F029A"/>
                    </a:solidFill>
                    <a:sym typeface="Symbol" panose="05050102010706020507" pitchFamily="18" charset="2"/>
                  </a:rPr>
                  <a:t>  </a:t>
                </a:r>
                <a:r>
                  <a:rPr lang="en-US" altLang="en-US" sz="1600" b="1" baseline="3000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endParaRPr lang="en-US" altLang="en-US" sz="1600" b="1">
                  <a:solidFill>
                    <a:srgbClr val="1F029A"/>
                  </a:solidFill>
                  <a:sym typeface="Symbol" panose="05050102010706020507" pitchFamily="18" charset="2"/>
                </a:endParaRP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1F029A"/>
                    </a:solidFill>
                    <a:sym typeface="Symbol" panose="05050102010706020507" pitchFamily="18" charset="2"/>
                  </a:rPr>
                  <a:t>2m</a:t>
                </a:r>
              </a:p>
            </p:txBody>
          </p:sp>
          <p:sp>
            <p:nvSpPr>
              <p:cNvPr id="22572" name="Line 38"/>
              <p:cNvSpPr>
                <a:spLocks noChangeShapeType="1"/>
              </p:cNvSpPr>
              <p:nvPr/>
            </p:nvSpPr>
            <p:spPr bwMode="auto">
              <a:xfrm>
                <a:off x="3120" y="19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1F02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/>
              <a:p>
                <a:endParaRPr lang="en-US" b="1">
                  <a:solidFill>
                    <a:srgbClr val="1F029A"/>
                  </a:solidFill>
                </a:endParaRPr>
              </a:p>
            </p:txBody>
          </p:sp>
        </p:grpSp>
        <p:sp>
          <p:nvSpPr>
            <p:cNvPr id="22564" name="Line 39"/>
            <p:cNvSpPr>
              <a:spLocks noChangeShapeType="1"/>
            </p:cNvSpPr>
            <p:nvPr/>
          </p:nvSpPr>
          <p:spPr bwMode="auto">
            <a:xfrm flipH="1">
              <a:off x="3225" y="1778"/>
              <a:ext cx="35" cy="3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/>
            <a:p>
              <a:endParaRPr lang="en-US" b="1">
                <a:solidFill>
                  <a:srgbClr val="1F029A"/>
                </a:solidFill>
              </a:endParaRPr>
            </a:p>
          </p:txBody>
        </p:sp>
        <p:sp>
          <p:nvSpPr>
            <p:cNvPr id="22565" name="Text Box 40"/>
            <p:cNvSpPr txBox="1">
              <a:spLocks noChangeArrowheads="1"/>
            </p:cNvSpPr>
            <p:nvPr/>
          </p:nvSpPr>
          <p:spPr bwMode="auto">
            <a:xfrm>
              <a:off x="707" y="1487"/>
              <a:ext cx="9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F029A"/>
                  </a:solidFill>
                </a:rPr>
                <a:t>i = 1</a:t>
              </a:r>
            </a:p>
          </p:txBody>
        </p:sp>
        <p:sp>
          <p:nvSpPr>
            <p:cNvPr id="22566" name="Text Box 41"/>
            <p:cNvSpPr txBox="1">
              <a:spLocks noChangeArrowheads="1"/>
            </p:cNvSpPr>
            <p:nvPr/>
          </p:nvSpPr>
          <p:spPr bwMode="auto">
            <a:xfrm>
              <a:off x="803" y="1218"/>
              <a:ext cx="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-69889" tIns="45687" rIns="-69889" bIns="45687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1F029A"/>
                  </a:solidFill>
                </a:rPr>
                <a:t>N</a:t>
              </a:r>
            </a:p>
          </p:txBody>
        </p:sp>
        <p:sp>
          <p:nvSpPr>
            <p:cNvPr id="22567" name="Text Box 42"/>
            <p:cNvSpPr txBox="1">
              <a:spLocks noChangeArrowheads="1"/>
            </p:cNvSpPr>
            <p:nvPr/>
          </p:nvSpPr>
          <p:spPr bwMode="auto">
            <a:xfrm>
              <a:off x="2880" y="91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1F029A"/>
                  </a:solidFill>
                  <a:cs typeface="Arial" panose="020B0604020202020204" pitchFamily="34" charset="0"/>
                </a:rPr>
                <a:t>i</a:t>
              </a:r>
            </a:p>
          </p:txBody>
        </p:sp>
        <p:grpSp>
          <p:nvGrpSpPr>
            <p:cNvPr id="22568" name="Group 43"/>
            <p:cNvGrpSpPr>
              <a:grpSpLocks/>
            </p:cNvGrpSpPr>
            <p:nvPr/>
          </p:nvGrpSpPr>
          <p:grpSpPr bwMode="auto">
            <a:xfrm>
              <a:off x="720" y="768"/>
              <a:ext cx="288" cy="306"/>
              <a:chOff x="1200" y="1328"/>
              <a:chExt cx="288" cy="306"/>
            </a:xfrm>
          </p:grpSpPr>
          <p:sp>
            <p:nvSpPr>
              <p:cNvPr id="22569" name="Text Box 44"/>
              <p:cNvSpPr txBox="1">
                <a:spLocks noChangeArrowheads="1"/>
              </p:cNvSpPr>
              <p:nvPr/>
            </p:nvSpPr>
            <p:spPr bwMode="auto">
              <a:xfrm>
                <a:off x="1259" y="1328"/>
                <a:ext cx="22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600" b="1" baseline="30000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  </a:t>
                </a:r>
                <a:r>
                  <a:rPr lang="en-US" altLang="en-US" sz="1600" b="1" baseline="30000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</a:t>
                </a:r>
                <a:endParaRPr lang="en-US" altLang="en-US" sz="1600" b="1" dirty="0">
                  <a:solidFill>
                    <a:srgbClr val="1F029A"/>
                  </a:solidFill>
                  <a:sym typeface="Symbol" panose="05050102010706020507" pitchFamily="18" charset="2"/>
                </a:endParaRP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1F029A"/>
                    </a:solidFill>
                    <a:sym typeface="Symbol" panose="05050102010706020507" pitchFamily="18" charset="2"/>
                  </a:rPr>
                  <a:t>2m</a:t>
                </a:r>
              </a:p>
            </p:txBody>
          </p:sp>
          <p:sp>
            <p:nvSpPr>
              <p:cNvPr id="22570" name="Line 45"/>
              <p:cNvSpPr>
                <a:spLocks noChangeShapeType="1"/>
              </p:cNvSpPr>
              <p:nvPr/>
            </p:nvSpPr>
            <p:spPr bwMode="auto">
              <a:xfrm>
                <a:off x="1200" y="146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1F02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-69889" tIns="45687" rIns="-69889" bIns="45687">
                <a:spAutoFit/>
              </a:bodyPr>
              <a:lstStyle/>
              <a:p>
                <a:endParaRPr lang="en-US" b="1">
                  <a:solidFill>
                    <a:srgbClr val="1F029A"/>
                  </a:solidFill>
                </a:endParaRPr>
              </a:p>
            </p:txBody>
          </p:sp>
        </p:grpSp>
      </p:grpSp>
      <p:sp>
        <p:nvSpPr>
          <p:cNvPr id="22551" name="Line 46"/>
          <p:cNvSpPr>
            <a:spLocks noChangeShapeType="1"/>
          </p:cNvSpPr>
          <p:nvPr/>
        </p:nvSpPr>
        <p:spPr bwMode="auto">
          <a:xfrm>
            <a:off x="2483569" y="764704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899592" y="6300031"/>
            <a:ext cx="624840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 dirty="0"/>
              <a:t>Consequence</a:t>
            </a:r>
            <a:r>
              <a:rPr lang="en-US" altLang="en-US" sz="1800" dirty="0"/>
              <a:t>: The orbitals are </a:t>
            </a:r>
            <a:r>
              <a:rPr lang="en-US" altLang="en-US" sz="1800" dirty="0" err="1"/>
              <a:t>functionals</a:t>
            </a:r>
            <a:r>
              <a:rPr lang="en-US" altLang="en-US" sz="1800" dirty="0"/>
              <a:t> of the density:  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219141" y="6282030"/>
            <a:ext cx="1943659" cy="40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0" tIns="45701" rIns="91400" bIns="4570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               </a:t>
            </a:r>
            <a:r>
              <a:rPr lang="en-US" altLang="en-US" sz="2000" dirty="0">
                <a:sym typeface="Symbol" panose="05050102010706020507" pitchFamily="18" charset="2"/>
              </a:rPr>
              <a:t>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[</a:t>
            </a:r>
            <a:r>
              <a:rPr lang="el-GR" altLang="en-US" sz="2000" dirty="0">
                <a:sym typeface="Symbol" panose="05050102010706020507" pitchFamily="18" charset="2"/>
              </a:rPr>
              <a:t>ρ</a:t>
            </a:r>
            <a:r>
              <a:rPr lang="en-US" altLang="en-US" sz="2000" dirty="0">
                <a:sym typeface="Symbol" panose="05050102010706020507" pitchFamily="18" charset="2"/>
              </a:rPr>
              <a:t>]</a:t>
            </a:r>
            <a:r>
              <a:rPr lang="en-US" altLang="en-US" sz="2000" baseline="-25000" dirty="0">
                <a:sym typeface="Symbol" panose="05050102010706020507" pitchFamily="18" charset="2"/>
              </a:rPr>
              <a:t> </a:t>
            </a: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282030"/>
            <a:ext cx="5930899" cy="45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1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08448" y="188640"/>
            <a:ext cx="4623792" cy="569387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/>
              <a:t>KOHN-SHAM EQUATIONS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5496" y="990775"/>
            <a:ext cx="9577064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/>
            <a:r>
              <a:rPr lang="en-US" altLang="en-US" sz="1800" baseline="-25000" dirty="0"/>
              <a:t> </a:t>
            </a:r>
            <a:r>
              <a:rPr lang="en-US" altLang="en-US" sz="1800" dirty="0"/>
              <a:t>                                                  </a:t>
            </a:r>
            <a:r>
              <a:rPr lang="en-US" altLang="en-US" dirty="0" err="1"/>
              <a:t>E</a:t>
            </a:r>
            <a:r>
              <a:rPr lang="en-US" altLang="en-US" baseline="-25000" dirty="0" err="1"/>
              <a:t>HK</a:t>
            </a:r>
            <a:r>
              <a:rPr lang="en-US" altLang="en-US" dirty="0">
                <a:latin typeface="Symbol" panose="05050102010706020507" pitchFamily="18" charset="2"/>
              </a:rPr>
              <a:t>[]</a:t>
            </a:r>
            <a:r>
              <a:rPr lang="en-US" altLang="en-US" dirty="0"/>
              <a:t> =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S</a:t>
            </a:r>
            <a:r>
              <a:rPr lang="en-US" altLang="en-US" dirty="0">
                <a:latin typeface="Symbol" panose="05050102010706020507" pitchFamily="18" charset="2"/>
              </a:rPr>
              <a:t>[]</a:t>
            </a:r>
            <a:r>
              <a:rPr lang="en-US" altLang="en-US" dirty="0"/>
              <a:t> +    </a:t>
            </a:r>
            <a:r>
              <a:rPr lang="en-US" altLang="en-US" dirty="0">
                <a:latin typeface="Symbol" panose="05050102010706020507" pitchFamily="18" charset="2"/>
              </a:rPr>
              <a:t></a:t>
            </a:r>
            <a:r>
              <a:rPr lang="en-US" altLang="en-US" dirty="0"/>
              <a:t>(r) v</a:t>
            </a:r>
            <a:r>
              <a:rPr lang="en-US" altLang="en-US" baseline="-25000" dirty="0"/>
              <a:t>0</a:t>
            </a:r>
            <a:r>
              <a:rPr lang="en-US" altLang="en-US" dirty="0"/>
              <a:t>(r) d</a:t>
            </a:r>
            <a:r>
              <a:rPr lang="en-US" altLang="en-US" baseline="30000" dirty="0"/>
              <a:t>3</a:t>
            </a:r>
            <a:r>
              <a:rPr lang="en-US" altLang="en-US" dirty="0"/>
              <a:t>r + E</a:t>
            </a:r>
            <a:r>
              <a:rPr lang="en-US" altLang="en-US" baseline="-25000" dirty="0"/>
              <a:t>H</a:t>
            </a:r>
            <a:r>
              <a:rPr lang="en-US" altLang="en-US" dirty="0"/>
              <a:t>[</a:t>
            </a:r>
            <a:r>
              <a:rPr lang="en-US" altLang="en-US" dirty="0">
                <a:latin typeface="Symbol" panose="05050102010706020507" pitchFamily="18" charset="2"/>
              </a:rPr>
              <a:t>] + </a:t>
            </a:r>
            <a:r>
              <a:rPr lang="en-US" altLang="en-US" dirty="0" err="1">
                <a:latin typeface="Symbol" panose="05050102010706020507" pitchFamily="18" charset="2"/>
              </a:rPr>
              <a:t>E</a:t>
            </a:r>
            <a:r>
              <a:rPr lang="en-US" altLang="en-US" baseline="-25000" dirty="0" err="1"/>
              <a:t>xc</a:t>
            </a:r>
            <a:r>
              <a:rPr lang="en-US" altLang="en-US" dirty="0">
                <a:latin typeface="Symbol" panose="05050102010706020507" pitchFamily="18" charset="2"/>
              </a:rPr>
              <a:t>[]</a:t>
            </a:r>
            <a:endParaRPr lang="en-US" altLang="en-US" dirty="0"/>
          </a:p>
          <a:p>
            <a:pPr>
              <a:buFontTx/>
              <a:buAutoNum type="arabicPeriod" startAt="3"/>
            </a:pPr>
            <a:endParaRPr lang="en-US" altLang="en-US" sz="1500" dirty="0"/>
          </a:p>
          <a:p>
            <a:r>
              <a:rPr lang="en-US" altLang="en-US" dirty="0"/>
              <a:t>where</a:t>
            </a:r>
          </a:p>
          <a:p>
            <a:r>
              <a:rPr lang="en-US" altLang="en-US" dirty="0"/>
              <a:t>is the kinetic energy functional of non-interacting particles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 rot="21403240">
            <a:off x="5309346" y="984590"/>
            <a:ext cx="152400" cy="608013"/>
            <a:chOff x="2304" y="4416"/>
            <a:chExt cx="192" cy="624"/>
          </a:xfrm>
        </p:grpSpPr>
        <p:cxnSp>
          <p:nvCxnSpPr>
            <p:cNvPr id="25609" name="AutoShape 5"/>
            <p:cNvCxnSpPr>
              <a:cxnSpLocks noChangeShapeType="1"/>
            </p:cNvCxnSpPr>
            <p:nvPr/>
          </p:nvCxnSpPr>
          <p:spPr bwMode="auto">
            <a:xfrm rot="5400000">
              <a:off x="2304" y="4512"/>
              <a:ext cx="288" cy="96"/>
            </a:xfrm>
            <a:prstGeom prst="curvedConnector3">
              <a:avLst>
                <a:gd name="adj1" fmla="val -2187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10" name="AutoShape 6"/>
            <p:cNvCxnSpPr>
              <a:cxnSpLocks noChangeShapeType="1"/>
            </p:cNvCxnSpPr>
            <p:nvPr/>
          </p:nvCxnSpPr>
          <p:spPr bwMode="auto">
            <a:xfrm rot="5400000">
              <a:off x="2184" y="4824"/>
              <a:ext cx="336" cy="96"/>
            </a:xfrm>
            <a:prstGeom prst="curvedConnector3">
              <a:avLst>
                <a:gd name="adj1" fmla="val 1101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56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482346"/>
              </p:ext>
            </p:extLst>
          </p:nvPr>
        </p:nvGraphicFramePr>
        <p:xfrm>
          <a:off x="518864" y="2745199"/>
          <a:ext cx="20272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19100" progId="Equation.DSMT4">
                  <p:embed/>
                </p:oleObj>
              </mc:Choice>
              <mc:Fallback>
                <p:oleObj name="Equation" r:id="rId2" imgW="1054100" imgH="419100" progId="Equation.DSMT4">
                  <p:embed/>
                  <p:pic>
                    <p:nvPicPr>
                      <p:cNvPr id="256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64" y="2745199"/>
                        <a:ext cx="20272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7136" y="2873960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yields the Kohn-Sham equations:</a:t>
            </a:r>
          </a:p>
        </p:txBody>
      </p:sp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00311"/>
              </p:ext>
            </p:extLst>
          </p:nvPr>
        </p:nvGraphicFramePr>
        <p:xfrm>
          <a:off x="472901" y="3861048"/>
          <a:ext cx="72342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279360" progId="Equation.DSMT4">
                  <p:embed/>
                </p:oleObj>
              </mc:Choice>
              <mc:Fallback>
                <p:oleObj name="Equation" r:id="rId4" imgW="3441600" imgH="279360" progId="Equation.DSMT4">
                  <p:embed/>
                  <p:pic>
                    <p:nvPicPr>
                      <p:cNvPr id="307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01" y="3861048"/>
                        <a:ext cx="723423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2840" y="3717032"/>
            <a:ext cx="750952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47" y="1052736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Rewrite HK functional: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641" y="5961474"/>
            <a:ext cx="783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 err="1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en-US" sz="2000" b="1" baseline="-25000" dirty="0" err="1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xc</a:t>
            </a:r>
            <a:r>
              <a:rPr lang="en-US" altLang="en-US" sz="2000" b="1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el-GR" altLang="en-US" sz="2000" b="1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 altLang="en-US" sz="2000" b="1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 is a </a:t>
            </a:r>
            <a:r>
              <a:rPr lang="en-US" altLang="en-US" sz="2000" b="1" u="sng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universal</a:t>
            </a:r>
            <a:r>
              <a:rPr lang="en-US" altLang="en-US" sz="2000" b="1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functional of the density which, in practice, needs</a:t>
            </a:r>
          </a:p>
          <a:p>
            <a:r>
              <a:rPr lang="en-US" altLang="en-US" sz="2000" b="1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be approximated.  </a:t>
            </a:r>
            <a:r>
              <a:rPr lang="en-US" altLang="en-US" sz="2000" dirty="0">
                <a:solidFill>
                  <a:srgbClr val="EF152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67" y="5181580"/>
            <a:ext cx="5705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Walter Kohn</a:t>
            </a:r>
            <a:r>
              <a:rPr lang="en-US" sz="20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“The KS equations are an </a:t>
            </a:r>
          </a:p>
          <a:p>
            <a:r>
              <a:rPr lang="en-US" sz="20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exactification of the </a:t>
            </a:r>
            <a:r>
              <a:rPr lang="en-US" sz="2000" b="1" dirty="0" err="1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Hartree</a:t>
            </a:r>
            <a:r>
              <a:rPr lang="en-US" sz="20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mean-field equation”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6512" y="4653136"/>
            <a:ext cx="9257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The orbitals from these equations yield the true density of the interacting system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01299"/>
              </p:ext>
            </p:extLst>
          </p:nvPr>
        </p:nvGraphicFramePr>
        <p:xfrm>
          <a:off x="1043608" y="1575197"/>
          <a:ext cx="53721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640" imgH="355320" progId="Equation.DSMT4">
                  <p:embed/>
                </p:oleObj>
              </mc:Choice>
              <mc:Fallback>
                <p:oleObj name="Equation" r:id="rId6" imgW="2717640" imgH="355320" progId="Equation.DSMT4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75197"/>
                        <a:ext cx="53721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6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81719" y="1220649"/>
            <a:ext cx="478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The functional  </a:t>
            </a:r>
            <a:r>
              <a:rPr lang="en-US" altLang="en-US" sz="2400" b="1" dirty="0" err="1">
                <a:solidFill>
                  <a:srgbClr val="FF0000"/>
                </a:solidFill>
              </a:rPr>
              <a:t>E</a:t>
            </a:r>
            <a:r>
              <a:rPr lang="en-US" altLang="en-US" sz="2400" b="1" baseline="-25000" dirty="0" err="1">
                <a:solidFill>
                  <a:srgbClr val="FF0000"/>
                </a:solidFill>
              </a:rPr>
              <a:t>xc</a:t>
            </a:r>
            <a:r>
              <a:rPr lang="en-US" altLang="en-US" sz="2400" b="1" dirty="0">
                <a:solidFill>
                  <a:srgbClr val="FF0000"/>
                </a:solidFill>
              </a:rPr>
              <a:t>[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]  is </a:t>
            </a: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universal: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Curse or blessing?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81719" y="1220649"/>
            <a:ext cx="478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The functional  </a:t>
            </a:r>
            <a:r>
              <a:rPr lang="en-US" altLang="en-US" sz="2400" b="1" dirty="0" err="1">
                <a:solidFill>
                  <a:srgbClr val="FF0000"/>
                </a:solidFill>
              </a:rPr>
              <a:t>E</a:t>
            </a:r>
            <a:r>
              <a:rPr lang="en-US" altLang="en-US" sz="2400" b="1" baseline="-25000" dirty="0" err="1">
                <a:solidFill>
                  <a:srgbClr val="FF0000"/>
                </a:solidFill>
              </a:rPr>
              <a:t>xc</a:t>
            </a:r>
            <a:r>
              <a:rPr lang="en-US" altLang="en-US" sz="2400" b="1" dirty="0">
                <a:solidFill>
                  <a:srgbClr val="FF0000"/>
                </a:solidFill>
              </a:rPr>
              <a:t>[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]  is </a:t>
            </a: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universal: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Curse or blessing?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59338" y="3140968"/>
            <a:ext cx="3717925" cy="768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Only </a:t>
            </a:r>
            <a:r>
              <a:rPr lang="en-US" altLang="en-US" sz="2200" b="1" u="sng" dirty="0"/>
              <a:t>ONE</a:t>
            </a:r>
            <a:r>
              <a:rPr lang="en-US" altLang="en-US" sz="2200" dirty="0"/>
              <a:t> functional needs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be approximated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5219700" y="2349500"/>
            <a:ext cx="360363" cy="7921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315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81719" y="1220649"/>
            <a:ext cx="478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The functional  </a:t>
            </a:r>
            <a:r>
              <a:rPr lang="en-US" altLang="en-US" sz="2400" b="1" dirty="0" err="1">
                <a:solidFill>
                  <a:srgbClr val="FF0000"/>
                </a:solidFill>
              </a:rPr>
              <a:t>E</a:t>
            </a:r>
            <a:r>
              <a:rPr lang="en-US" altLang="en-US" sz="2400" b="1" baseline="-25000" dirty="0" err="1">
                <a:solidFill>
                  <a:srgbClr val="FF0000"/>
                </a:solidFill>
              </a:rPr>
              <a:t>xc</a:t>
            </a:r>
            <a:r>
              <a:rPr lang="en-US" altLang="en-US" sz="2400" b="1" dirty="0">
                <a:solidFill>
                  <a:srgbClr val="FF0000"/>
                </a:solidFill>
              </a:rPr>
              <a:t>[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]  is </a:t>
            </a: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universal: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sym typeface="Symbol" pitchFamily="18" charset="2"/>
              </a:rPr>
              <a:t>Curse or blessing?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59338" y="3140968"/>
            <a:ext cx="3717925" cy="768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Only </a:t>
            </a:r>
            <a:r>
              <a:rPr lang="en-US" altLang="en-US" sz="2200" b="1" u="sng" dirty="0"/>
              <a:t>ONE</a:t>
            </a:r>
            <a:r>
              <a:rPr lang="en-US" altLang="en-US" sz="2200" dirty="0"/>
              <a:t> functional needs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be approximated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5219700" y="2349500"/>
            <a:ext cx="360363" cy="7921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650" y="4365104"/>
            <a:ext cx="7300913" cy="1108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Functional can be systematically improved, i.e. results will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improve -on average- for all systems. Systematic improvement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for a single given system is not possible. </a:t>
            </a:r>
          </a:p>
        </p:txBody>
      </p:sp>
      <p:cxnSp>
        <p:nvCxnSpPr>
          <p:cNvPr id="7" name="Straight Arrow Connector 8"/>
          <p:cNvCxnSpPr>
            <a:cxnSpLocks noChangeShapeType="1"/>
          </p:cNvCxnSpPr>
          <p:nvPr/>
        </p:nvCxnSpPr>
        <p:spPr bwMode="auto">
          <a:xfrm flipV="1">
            <a:off x="2771775" y="2349500"/>
            <a:ext cx="792163" cy="20050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9630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662531EC-C70F-A1CE-FB88-22D53EEF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"/>
            <a:ext cx="2667000" cy="5207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3C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50"/>
                </a:solidFill>
              </a:rPr>
              <a:t>EXTENSIONS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BB049FDD-F4E1-AD56-0995-F81E78B8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560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66"/>
                </a:solidFill>
              </a:rPr>
              <a:t>Relativistic KS equations: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6FA2566-7F6F-3C83-1D67-B9510258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2189163"/>
            <a:ext cx="7207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sym typeface="Symbol" panose="05050102010706020507" pitchFamily="18" charset="2"/>
              </a:rPr>
              <a:t>v</a:t>
            </a:r>
            <a:r>
              <a:rPr lang="en-US" altLang="en-US" sz="2400" baseline="-25000">
                <a:solidFill>
                  <a:srgbClr val="0066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>
                <a:solidFill>
                  <a:srgbClr val="006600"/>
                </a:solidFill>
                <a:sym typeface="Symbol" panose="05050102010706020507" pitchFamily="18" charset="2"/>
              </a:rPr>
              <a:t>(r)</a:t>
            </a:r>
            <a:endParaRPr lang="en-US" altLang="en-US" sz="2400">
              <a:solidFill>
                <a:srgbClr val="006600"/>
              </a:solidFill>
            </a:endParaRPr>
          </a:p>
        </p:txBody>
      </p:sp>
      <p:graphicFrame>
        <p:nvGraphicFramePr>
          <p:cNvPr id="65542" name="Object 6">
            <a:extLst>
              <a:ext uri="{FF2B5EF4-FFF2-40B4-BE49-F238E27FC236}">
                <a16:creationId xmlns:a16="http://schemas.microsoft.com/office/drawing/2014/main" id="{43FB6BFE-11A5-6375-63B7-22DA30887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2133600"/>
          <a:ext cx="6346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800" imgH="254000" progId="Equation.3">
                  <p:embed/>
                </p:oleObj>
              </mc:Choice>
              <mc:Fallback>
                <p:oleObj name="Equation" r:id="rId2" imgW="3098800" imgH="254000" progId="Equation.3">
                  <p:embed/>
                  <p:pic>
                    <p:nvPicPr>
                      <p:cNvPr id="65542" name="Object 6">
                        <a:extLst>
                          <a:ext uri="{FF2B5EF4-FFF2-40B4-BE49-F238E27FC236}">
                            <a16:creationId xmlns:a16="http://schemas.microsoft.com/office/drawing/2014/main" id="{43FB6BFE-11A5-6375-63B7-22DA30887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133600"/>
                        <a:ext cx="6346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3" name="Group 7">
            <a:extLst>
              <a:ext uri="{FF2B5EF4-FFF2-40B4-BE49-F238E27FC236}">
                <a16:creationId xmlns:a16="http://schemas.microsoft.com/office/drawing/2014/main" id="{232CB7EF-000F-1269-AECA-F5D6452E9068}"/>
              </a:ext>
            </a:extLst>
          </p:cNvPr>
          <p:cNvGrpSpPr>
            <a:grpSpLocks/>
          </p:cNvGrpSpPr>
          <p:nvPr/>
        </p:nvGrpSpPr>
        <p:grpSpPr bwMode="auto">
          <a:xfrm>
            <a:off x="2081213" y="2189163"/>
            <a:ext cx="771525" cy="428625"/>
            <a:chOff x="960" y="2208"/>
            <a:chExt cx="486" cy="249"/>
          </a:xfrm>
        </p:grpSpPr>
        <p:sp>
          <p:nvSpPr>
            <p:cNvPr id="65556" name="Text Box 8">
              <a:extLst>
                <a:ext uri="{FF2B5EF4-FFF2-40B4-BE49-F238E27FC236}">
                  <a16:creationId xmlns:a16="http://schemas.microsoft.com/office/drawing/2014/main" id="{C8913668-F37C-9F33-11D3-C781FF956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208"/>
              <a:ext cx="48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80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en-US" sz="2200" b="1" baseline="-25000">
                  <a:solidFill>
                    <a:srgbClr val="800000"/>
                  </a:solidFill>
                  <a:sym typeface="Symbol" panose="05050102010706020507" pitchFamily="18" charset="2"/>
                </a:rPr>
                <a:t>s</a:t>
              </a:r>
              <a:r>
                <a:rPr lang="en-US" altLang="en-US" sz="2200" b="1">
                  <a:solidFill>
                    <a:srgbClr val="800000"/>
                  </a:solidFill>
                  <a:sym typeface="Symbol" panose="05050102010706020507" pitchFamily="18" charset="2"/>
                </a:rPr>
                <a:t>(r)</a:t>
              </a:r>
              <a:endParaRPr lang="en-US" altLang="en-US" sz="2200" b="1">
                <a:solidFill>
                  <a:srgbClr val="800000"/>
                </a:solidFill>
              </a:endParaRPr>
            </a:p>
          </p:txBody>
        </p:sp>
        <p:sp>
          <p:nvSpPr>
            <p:cNvPr id="65557" name="Line 9">
              <a:extLst>
                <a:ext uri="{FF2B5EF4-FFF2-40B4-BE49-F238E27FC236}">
                  <a16:creationId xmlns:a16="http://schemas.microsoft.com/office/drawing/2014/main" id="{C4A1D7AF-D3BC-BA74-A926-8697F1233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2234"/>
              <a:ext cx="96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4" name="Group 10">
            <a:extLst>
              <a:ext uri="{FF2B5EF4-FFF2-40B4-BE49-F238E27FC236}">
                <a16:creationId xmlns:a16="http://schemas.microsoft.com/office/drawing/2014/main" id="{87E59B7E-F75F-A3F5-DA8F-A66A0E8738E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52738"/>
            <a:ext cx="5562600" cy="868362"/>
            <a:chOff x="672" y="1797"/>
            <a:chExt cx="3504" cy="547"/>
          </a:xfrm>
        </p:grpSpPr>
        <p:graphicFrame>
          <p:nvGraphicFramePr>
            <p:cNvPr id="65552" name="Object 11">
              <a:extLst>
                <a:ext uri="{FF2B5EF4-FFF2-40B4-BE49-F238E27FC236}">
                  <a16:creationId xmlns:a16="http://schemas.microsoft.com/office/drawing/2014/main" id="{960DD0E1-9EAA-7D03-5540-436F964787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0" y="1797"/>
            <a:ext cx="293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324100" imgH="508000" progId="Equation.3">
                    <p:embed/>
                  </p:oleObj>
                </mc:Choice>
                <mc:Fallback>
                  <p:oleObj name="Equation" r:id="rId4" imgW="2324100" imgH="508000" progId="Equation.3">
                    <p:embed/>
                    <p:pic>
                      <p:nvPicPr>
                        <p:cNvPr id="65552" name="Object 11">
                          <a:extLst>
                            <a:ext uri="{FF2B5EF4-FFF2-40B4-BE49-F238E27FC236}">
                              <a16:creationId xmlns:a16="http://schemas.microsoft.com/office/drawing/2014/main" id="{960DD0E1-9EAA-7D03-5540-436F964787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1797"/>
                          <a:ext cx="293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5553" name="Group 12">
              <a:extLst>
                <a:ext uri="{FF2B5EF4-FFF2-40B4-BE49-F238E27FC236}">
                  <a16:creationId xmlns:a16="http://schemas.microsoft.com/office/drawing/2014/main" id="{4E218C52-CF29-EA9A-B7AB-A1D845652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920"/>
              <a:ext cx="580" cy="250"/>
              <a:chOff x="960" y="2228"/>
              <a:chExt cx="614" cy="311"/>
            </a:xfrm>
          </p:grpSpPr>
          <p:sp>
            <p:nvSpPr>
              <p:cNvPr id="65554" name="Text Box 13">
                <a:extLst>
                  <a:ext uri="{FF2B5EF4-FFF2-40B4-BE49-F238E27FC236}">
                    <a16:creationId xmlns:a16="http://schemas.microsoft.com/office/drawing/2014/main" id="{C6B69807-A741-A007-BAA3-F69BBB8F4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228"/>
                <a:ext cx="614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800000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000" b="1" baseline="-25000">
                    <a:solidFill>
                      <a:srgbClr val="80000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altLang="en-US" sz="2000" b="1">
                    <a:solidFill>
                      <a:srgbClr val="800000"/>
                    </a:solidFill>
                    <a:sym typeface="Symbol" panose="05050102010706020507" pitchFamily="18" charset="2"/>
                  </a:rPr>
                  <a:t>(r) =</a:t>
                </a:r>
                <a:endParaRPr lang="en-US" altLang="en-US" sz="2000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65555" name="Line 14">
                <a:extLst>
                  <a:ext uri="{FF2B5EF4-FFF2-40B4-BE49-F238E27FC236}">
                    <a16:creationId xmlns:a16="http://schemas.microsoft.com/office/drawing/2014/main" id="{CD650FBA-BA22-D188-33D3-3EF4048C1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2234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545" name="Group 15">
            <a:extLst>
              <a:ext uri="{FF2B5EF4-FFF2-40B4-BE49-F238E27FC236}">
                <a16:creationId xmlns:a16="http://schemas.microsoft.com/office/drawing/2014/main" id="{0C95C784-97D9-498A-CF4E-4E380A064EEC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3962400"/>
            <a:ext cx="5013325" cy="990600"/>
            <a:chOff x="672" y="3024"/>
            <a:chExt cx="3158" cy="624"/>
          </a:xfrm>
        </p:grpSpPr>
        <p:sp>
          <p:nvSpPr>
            <p:cNvPr id="65550" name="Text Box 16">
              <a:extLst>
                <a:ext uri="{FF2B5EF4-FFF2-40B4-BE49-F238E27FC236}">
                  <a16:creationId xmlns:a16="http://schemas.microsoft.com/office/drawing/2014/main" id="{923F5C5A-9BEB-C39B-E49B-955D84F85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200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6600"/>
                  </a:solidFill>
                  <a:sym typeface="Symbol" panose="05050102010706020507" pitchFamily="18" charset="2"/>
                </a:rPr>
                <a:t>v</a:t>
              </a:r>
              <a:r>
                <a:rPr lang="en-US" altLang="en-US" sz="2000" b="1" baseline="-25000">
                  <a:solidFill>
                    <a:srgbClr val="006600"/>
                  </a:solidFill>
                  <a:sym typeface="Symbol" panose="05050102010706020507" pitchFamily="18" charset="2"/>
                </a:rPr>
                <a:t>s</a:t>
              </a:r>
              <a:r>
                <a:rPr lang="en-US" altLang="en-US" sz="2000" b="1">
                  <a:solidFill>
                    <a:srgbClr val="006600"/>
                  </a:solidFill>
                  <a:sym typeface="Symbol" panose="05050102010706020507" pitchFamily="18" charset="2"/>
                </a:rPr>
                <a:t>(r) =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  <p:graphicFrame>
          <p:nvGraphicFramePr>
            <p:cNvPr id="65551" name="Object 17">
              <a:extLst>
                <a:ext uri="{FF2B5EF4-FFF2-40B4-BE49-F238E27FC236}">
                  <a16:creationId xmlns:a16="http://schemas.microsoft.com/office/drawing/2014/main" id="{2FF347DF-E4BF-3797-F194-AB6BBD4FC8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024"/>
            <a:ext cx="263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24100" imgH="508000" progId="Equation.3">
                    <p:embed/>
                  </p:oleObj>
                </mc:Choice>
                <mc:Fallback>
                  <p:oleObj name="Equation" r:id="rId6" imgW="2324100" imgH="508000" progId="Equation.3">
                    <p:embed/>
                    <p:pic>
                      <p:nvPicPr>
                        <p:cNvPr id="65551" name="Object 17">
                          <a:extLst>
                            <a:ext uri="{FF2B5EF4-FFF2-40B4-BE49-F238E27FC236}">
                              <a16:creationId xmlns:a16="http://schemas.microsoft.com/office/drawing/2014/main" id="{2FF347DF-E4BF-3797-F194-AB6BBD4FC8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024"/>
                          <a:ext cx="2630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46" name="AutoShape 18">
            <a:extLst>
              <a:ext uri="{FF2B5EF4-FFF2-40B4-BE49-F238E27FC236}">
                <a16:creationId xmlns:a16="http://schemas.microsoft.com/office/drawing/2014/main" id="{57E5AC0B-4C1D-A5FB-D8E4-B2576CA536A6}"/>
              </a:ext>
            </a:extLst>
          </p:cNvPr>
          <p:cNvSpPr>
            <a:spLocks/>
          </p:cNvSpPr>
          <p:nvPr/>
        </p:nvSpPr>
        <p:spPr bwMode="auto">
          <a:xfrm rot="-5400000">
            <a:off x="2774950" y="4464050"/>
            <a:ext cx="165100" cy="685800"/>
          </a:xfrm>
          <a:prstGeom prst="leftBrace">
            <a:avLst>
              <a:gd name="adj1" fmla="val 34615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7" name="Text Box 19">
            <a:extLst>
              <a:ext uri="{FF2B5EF4-FFF2-40B4-BE49-F238E27FC236}">
                <a16:creationId xmlns:a16="http://schemas.microsoft.com/office/drawing/2014/main" id="{DEA10222-80F2-6D19-9595-9E265039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800600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sym typeface="Symbol" panose="05050102010706020507" pitchFamily="18" charset="2"/>
              </a:rPr>
              <a:t>v</a:t>
            </a:r>
            <a:r>
              <a:rPr lang="en-US" altLang="en-US" sz="2400" baseline="-25000">
                <a:solidFill>
                  <a:srgbClr val="006600"/>
                </a:solidFill>
                <a:sym typeface="Symbol" panose="05050102010706020507" pitchFamily="18" charset="2"/>
              </a:rPr>
              <a:t>nuc</a:t>
            </a:r>
            <a:r>
              <a:rPr lang="en-US" altLang="en-US" sz="2400">
                <a:solidFill>
                  <a:srgbClr val="006600"/>
                </a:solidFill>
                <a:sym typeface="Symbol" panose="05050102010706020507" pitchFamily="18" charset="2"/>
              </a:rPr>
              <a:t>(r)</a:t>
            </a: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65549" name="Text Box 21">
            <a:extLst>
              <a:ext uri="{FF2B5EF4-FFF2-40B4-BE49-F238E27FC236}">
                <a16:creationId xmlns:a16="http://schemas.microsoft.com/office/drawing/2014/main" id="{EF90526B-492E-6D6D-178B-E1EA3413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696421"/>
            <a:ext cx="341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 KS orbitals are Dirac spinors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1F59BE52-69BD-7074-3A1E-58608097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45" y="1581695"/>
            <a:ext cx="4596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66"/>
                </a:solidFill>
              </a:rPr>
              <a:t>Finite temperature KS equations:</a:t>
            </a:r>
          </a:p>
        </p:txBody>
      </p:sp>
      <p:graphicFrame>
        <p:nvGraphicFramePr>
          <p:cNvPr id="66565" name="Object 5">
            <a:extLst>
              <a:ext uri="{FF2B5EF4-FFF2-40B4-BE49-F238E27FC236}">
                <a16:creationId xmlns:a16="http://schemas.microsoft.com/office/drawing/2014/main" id="{E0E6C780-2C2E-CFD0-324A-AA4C3CEF6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27196"/>
              </p:ext>
            </p:extLst>
          </p:nvPr>
        </p:nvGraphicFramePr>
        <p:xfrm>
          <a:off x="882650" y="2708920"/>
          <a:ext cx="73406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507960" progId="Equation.DSMT4">
                  <p:embed/>
                </p:oleObj>
              </mc:Choice>
              <mc:Fallback>
                <p:oleObj name="Equation" r:id="rId2" imgW="3403440" imgH="507960" progId="Equation.DSMT4">
                  <p:embed/>
                  <p:pic>
                    <p:nvPicPr>
                      <p:cNvPr id="66565" name="Object 5">
                        <a:extLst>
                          <a:ext uri="{FF2B5EF4-FFF2-40B4-BE49-F238E27FC236}">
                            <a16:creationId xmlns:a16="http://schemas.microsoft.com/office/drawing/2014/main" id="{E0E6C780-2C2E-CFD0-324A-AA4C3CEF6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708920"/>
                        <a:ext cx="73406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6" name="Group 6">
            <a:extLst>
              <a:ext uri="{FF2B5EF4-FFF2-40B4-BE49-F238E27FC236}">
                <a16:creationId xmlns:a16="http://schemas.microsoft.com/office/drawing/2014/main" id="{2C553B4C-4275-DF2A-AD6E-EE0B30B0F3D8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096295"/>
            <a:ext cx="4241803" cy="1208088"/>
            <a:chOff x="552" y="2651"/>
            <a:chExt cx="2672" cy="761"/>
          </a:xfrm>
        </p:grpSpPr>
        <p:graphicFrame>
          <p:nvGraphicFramePr>
            <p:cNvPr id="66572" name="Object 7">
              <a:extLst>
                <a:ext uri="{FF2B5EF4-FFF2-40B4-BE49-F238E27FC236}">
                  <a16:creationId xmlns:a16="http://schemas.microsoft.com/office/drawing/2014/main" id="{8E36ADA8-21B4-D77C-4274-3D4C65C680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688328"/>
                </p:ext>
              </p:extLst>
            </p:nvPr>
          </p:nvGraphicFramePr>
          <p:xfrm>
            <a:off x="552" y="2651"/>
            <a:ext cx="2251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12800" imgH="393480" progId="Equation.DSMT4">
                    <p:embed/>
                  </p:oleObj>
                </mc:Choice>
                <mc:Fallback>
                  <p:oleObj name="Equation" r:id="rId4" imgW="1612800" imgH="393480" progId="Equation.DSMT4">
                    <p:embed/>
                    <p:pic>
                      <p:nvPicPr>
                        <p:cNvPr id="66572" name="Object 7">
                          <a:extLst>
                            <a:ext uri="{FF2B5EF4-FFF2-40B4-BE49-F238E27FC236}">
                              <a16:creationId xmlns:a16="http://schemas.microsoft.com/office/drawing/2014/main" id="{8E36ADA8-21B4-D77C-4274-3D4C65C680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" y="2651"/>
                          <a:ext cx="2251" cy="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3" name="Rectangle 8">
              <a:extLst>
                <a:ext uri="{FF2B5EF4-FFF2-40B4-BE49-F238E27FC236}">
                  <a16:creationId xmlns:a16="http://schemas.microsoft.com/office/drawing/2014/main" id="{D4909E06-3A23-DFB5-6316-54C88971C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31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n-US" sz="2200" b="1" baseline="-25000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T</a:t>
              </a:r>
              <a:r>
                <a:rPr lang="en-US" altLang="en-US" sz="22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(</a:t>
              </a:r>
              <a:r>
                <a:rPr lang="en-US" altLang="en-US" sz="24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</a:t>
              </a:r>
              <a:r>
                <a:rPr lang="en-US" altLang="en-US" sz="14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en-US" sz="22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j</a:t>
              </a:r>
              <a:r>
                <a:rPr lang="en-US" altLang="en-US" sz="22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66574" name="AutoShape 9">
              <a:extLst>
                <a:ext uri="{FF2B5EF4-FFF2-40B4-BE49-F238E27FC236}">
                  <a16:creationId xmlns:a16="http://schemas.microsoft.com/office/drawing/2014/main" id="{01AC44EE-E544-CBB3-F6DE-1F12CF04BE7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639" y="2903"/>
              <a:ext cx="104" cy="432"/>
            </a:xfrm>
            <a:prstGeom prst="leftBrace">
              <a:avLst>
                <a:gd name="adj1" fmla="val 34615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66575" name="Text Box 10">
              <a:extLst>
                <a:ext uri="{FF2B5EF4-FFF2-40B4-BE49-F238E27FC236}">
                  <a16:creationId xmlns:a16="http://schemas.microsoft.com/office/drawing/2014/main" id="{75CE2023-4DA8-2BC2-D0FE-19D7F5E3E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60"/>
              <a:ext cx="18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Fermi-Dirac distribution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6571" name="Text Box 15">
            <a:extLst>
              <a:ext uri="{FF2B5EF4-FFF2-40B4-BE49-F238E27FC236}">
                <a16:creationId xmlns:a16="http://schemas.microsoft.com/office/drawing/2014/main" id="{1D26910E-3703-EFB4-F9EF-8B5D34D3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"/>
            <a:ext cx="2667000" cy="5207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3C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50"/>
                </a:solidFill>
              </a:rPr>
              <a:t>EXTENSIONS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08448" y="890717"/>
            <a:ext cx="4623792" cy="954107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/>
              <a:t>Approximations for the exchange-correlation functional</a:t>
            </a:r>
          </a:p>
        </p:txBody>
      </p:sp>
    </p:spTree>
    <p:extLst>
      <p:ext uri="{BB962C8B-B14F-4D97-AF65-F5344CB8AC3E}">
        <p14:creationId xmlns:p14="http://schemas.microsoft.com/office/powerpoint/2010/main" val="255299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86" y="187779"/>
            <a:ext cx="5064352" cy="6407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3508" y="3041650"/>
          <a:ext cx="3070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228600" progId="Equation.DSMT4">
                  <p:embed/>
                </p:oleObj>
              </mc:Choice>
              <mc:Fallback>
                <p:oleObj name="Equation" r:id="rId2" imgW="14223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08" y="3041650"/>
                        <a:ext cx="30702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2113" y="4343400"/>
          <a:ext cx="43862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279360" progId="Equation.DSMT4">
                  <p:embed/>
                </p:oleObj>
              </mc:Choice>
              <mc:Fallback>
                <p:oleObj name="Equation" r:id="rId4" imgW="198108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4343400"/>
                        <a:ext cx="43862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83105" y="272468"/>
            <a:ext cx="489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density approximation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93252" y="1356909"/>
          <a:ext cx="4978153" cy="53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253800" progId="Equation.DSMT4">
                  <p:embed/>
                </p:oleObj>
              </mc:Choice>
              <mc:Fallback>
                <p:oleObj name="Equation" r:id="rId6" imgW="2361960" imgH="253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52" y="1356909"/>
                        <a:ext cx="4978153" cy="53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17287" y="2053552"/>
          <a:ext cx="7346950" cy="5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68680" imgH="253800" progId="Equation.DSMT4">
                  <p:embed/>
                </p:oleObj>
              </mc:Choice>
              <mc:Fallback>
                <p:oleObj name="Equation" r:id="rId8" imgW="356868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87" y="2053552"/>
                        <a:ext cx="7346950" cy="521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275" y="2604405"/>
            <a:ext cx="865628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lattice constants and bonding distances much too large (20%-50%) 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085" y="3800827"/>
            <a:ext cx="3562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(Kohn and Sham, 1965)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11394" y="5013325"/>
          <a:ext cx="11239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53800" progId="Equation.DSMT4">
                  <p:embed/>
                </p:oleObj>
              </mc:Choice>
              <mc:Fallback>
                <p:oleObj name="Equation" r:id="rId10" imgW="50796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94" y="5013325"/>
                        <a:ext cx="11239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49186" y="5055198"/>
            <a:ext cx="7114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 energy per particle of a uniform electron gas of density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(known from quantum Monte-Carlo and many-body theory)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675" y="5994959"/>
            <a:ext cx="7837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decent lattice constants, phonons, surface energies of metals</a:t>
            </a:r>
          </a:p>
        </p:txBody>
      </p:sp>
    </p:spTree>
    <p:extLst>
      <p:ext uri="{BB962C8B-B14F-4D97-AF65-F5344CB8AC3E}">
        <p14:creationId xmlns:p14="http://schemas.microsoft.com/office/powerpoint/2010/main" val="2920514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2415" y="692696"/>
          <a:ext cx="5016617" cy="433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017">
                  <a:extLst>
                    <a:ext uri="{9D8B030D-6E8A-4147-A177-3AD203B41FA5}">
                      <a16:colId xmlns:a16="http://schemas.microsoft.com/office/drawing/2014/main" val="2902363721"/>
                    </a:ext>
                  </a:extLst>
                </a:gridCol>
                <a:gridCol w="228651">
                  <a:extLst>
                    <a:ext uri="{9D8B030D-6E8A-4147-A177-3AD203B41FA5}">
                      <a16:colId xmlns:a16="http://schemas.microsoft.com/office/drawing/2014/main" val="4108756841"/>
                    </a:ext>
                  </a:extLst>
                </a:gridCol>
                <a:gridCol w="2338949">
                  <a:extLst>
                    <a:ext uri="{9D8B030D-6E8A-4147-A177-3AD203B41FA5}">
                      <a16:colId xmlns:a16="http://schemas.microsoft.com/office/drawing/2014/main" val="806074941"/>
                    </a:ext>
                  </a:extLst>
                </a:gridCol>
              </a:tblGrid>
              <a:tr h="68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             </a:t>
                      </a:r>
                      <a:r>
                        <a:rPr lang="en-US" sz="1800" u="sng" dirty="0">
                          <a:effectLst/>
                        </a:rPr>
                        <a:t>Quantity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</a:t>
                      </a:r>
                      <a:r>
                        <a:rPr lang="en-US" sz="1800" u="sng" dirty="0">
                          <a:effectLst/>
                        </a:rPr>
                        <a:t>Typical deviation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</a:t>
                      </a:r>
                      <a:r>
                        <a:rPr lang="en-US" sz="1800" baseline="0" dirty="0">
                          <a:effectLst/>
                        </a:rPr>
                        <a:t>    (</a:t>
                      </a:r>
                      <a:r>
                        <a:rPr lang="en-US" sz="1800" dirty="0">
                          <a:effectLst/>
                        </a:rPr>
                        <a:t>from </a:t>
                      </a:r>
                      <a:r>
                        <a:rPr lang="en-US" sz="1800" dirty="0" err="1">
                          <a:effectLst/>
                        </a:rPr>
                        <a:t>expt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618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Atomic &amp; molecular ground state energies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0.5 %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663918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Molecular equilibrium distances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904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Band structure of metals, Fermi surfaces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few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179549"/>
                  </a:ext>
                </a:extLst>
              </a:tr>
              <a:tr h="56220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Lattice constants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2 %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7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5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12466" y="4477196"/>
            <a:ext cx="5251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Time-dependent Schrödinger equation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659085" y="4904874"/>
          <a:ext cx="5865243" cy="183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0" imgH="914400" progId="Equation.DSMT4">
                  <p:embed/>
                </p:oleObj>
              </mc:Choice>
              <mc:Fallback>
                <p:oleObj name="Equation" r:id="rId3" imgW="2921000" imgH="91440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085" y="4904874"/>
                        <a:ext cx="5865243" cy="183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47664" y="4938861"/>
            <a:ext cx="6120680" cy="180250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2775" y="1196752"/>
            <a:ext cx="8135938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96925" y="1311052"/>
          <a:ext cx="77676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33700" imgH="266700" progId="Equation.DSMT4">
                  <p:embed/>
                </p:oleObj>
              </mc:Choice>
              <mc:Fallback>
                <p:oleObj name="Equation" r:id="rId5" imgW="2933700" imgH="266700" progId="Equation.DSMT4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311052"/>
                        <a:ext cx="776763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00113" y="251546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66"/>
                </a:solidFill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441450" y="2277343"/>
          <a:ext cx="586740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86016" imgH="1133451" progId="Equation.DSMT4">
                  <p:embed/>
                </p:oleObj>
              </mc:Choice>
              <mc:Fallback>
                <p:oleObj name="Equation" r:id="rId7" imgW="3486016" imgH="1133451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277343"/>
                        <a:ext cx="5867400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611188" y="249239"/>
            <a:ext cx="8064500" cy="804863"/>
            <a:chOff x="385" y="157"/>
            <a:chExt cx="5080" cy="507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5" y="157"/>
              <a:ext cx="5080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Hamiltonian for the complete system of N</a:t>
              </a:r>
              <a:r>
                <a:rPr lang="en-US" altLang="en-US" sz="21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e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</a:rPr>
                <a:t> electrons with coordinates                              	        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and </a:t>
              </a:r>
              <a:r>
                <a:rPr lang="en-US" altLang="en-US" sz="2100" b="1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baseline="-25000" dirty="0" err="1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  <a:r>
                <a:rPr lang="en-US" altLang="en-US" sz="2100" b="1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 nuclei with coordinates 		    </a:t>
              </a:r>
              <a:endParaRPr lang="en-US" altLang="en-US" sz="21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431" y="391"/>
            <a:ext cx="907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0657" imgH="228634" progId="Equation.3">
                    <p:embed/>
                  </p:oleObj>
                </mc:Choice>
                <mc:Fallback>
                  <p:oleObj name="Equation" r:id="rId9" imgW="790657" imgH="228634" progId="Equation.3">
                    <p:embed/>
                    <p:pic>
                      <p:nvPicPr>
                        <p:cNvPr id="368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91"/>
                          <a:ext cx="907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651" y="391"/>
            <a:ext cx="1123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80965" imgH="228634" progId="Equation.3">
                    <p:embed/>
                  </p:oleObj>
                </mc:Choice>
                <mc:Fallback>
                  <p:oleObj name="Equation" r:id="rId11" imgW="980965" imgH="228634" progId="Equation.3">
                    <p:embed/>
                    <p:pic>
                      <p:nvPicPr>
                        <p:cNvPr id="368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91"/>
                          <a:ext cx="1123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75501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2415" y="692696"/>
          <a:ext cx="5016617" cy="433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017">
                  <a:extLst>
                    <a:ext uri="{9D8B030D-6E8A-4147-A177-3AD203B41FA5}">
                      <a16:colId xmlns:a16="http://schemas.microsoft.com/office/drawing/2014/main" val="2902363721"/>
                    </a:ext>
                  </a:extLst>
                </a:gridCol>
                <a:gridCol w="228651">
                  <a:extLst>
                    <a:ext uri="{9D8B030D-6E8A-4147-A177-3AD203B41FA5}">
                      <a16:colId xmlns:a16="http://schemas.microsoft.com/office/drawing/2014/main" val="4108756841"/>
                    </a:ext>
                  </a:extLst>
                </a:gridCol>
                <a:gridCol w="2338949">
                  <a:extLst>
                    <a:ext uri="{9D8B030D-6E8A-4147-A177-3AD203B41FA5}">
                      <a16:colId xmlns:a16="http://schemas.microsoft.com/office/drawing/2014/main" val="806074941"/>
                    </a:ext>
                  </a:extLst>
                </a:gridCol>
              </a:tblGrid>
              <a:tr h="68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             </a:t>
                      </a:r>
                      <a:r>
                        <a:rPr lang="en-US" sz="1800" u="sng" dirty="0">
                          <a:effectLst/>
                        </a:rPr>
                        <a:t>Quantity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</a:t>
                      </a:r>
                      <a:r>
                        <a:rPr lang="en-US" sz="1800" u="sng" dirty="0">
                          <a:effectLst/>
                        </a:rPr>
                        <a:t>Typical deviation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</a:t>
                      </a:r>
                      <a:r>
                        <a:rPr lang="en-US" sz="1800" baseline="0" dirty="0">
                          <a:effectLst/>
                        </a:rPr>
                        <a:t>    (</a:t>
                      </a:r>
                      <a:r>
                        <a:rPr lang="en-US" sz="1800" dirty="0">
                          <a:effectLst/>
                        </a:rPr>
                        <a:t>from </a:t>
                      </a:r>
                      <a:r>
                        <a:rPr lang="en-US" sz="1800" dirty="0" err="1">
                          <a:effectLst/>
                        </a:rPr>
                        <a:t>expt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618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Atomic &amp; molecular ground state energies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0.5 %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663918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Molecular equilibrium distances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904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Band structure of metals, Fermi surfaces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few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179549"/>
                  </a:ext>
                </a:extLst>
              </a:tr>
              <a:tr h="56220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Lattice constants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2 %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727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733256"/>
            <a:ext cx="822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Systematic error of </a:t>
            </a:r>
            <a:r>
              <a:rPr lang="en-US" b="1" u="sng" dirty="0" err="1">
                <a:solidFill>
                  <a:srgbClr val="C00000"/>
                </a:solidFill>
              </a:rPr>
              <a:t>LDA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r>
              <a:rPr lang="en-US" b="1" dirty="0">
                <a:solidFill>
                  <a:srgbClr val="C00000"/>
                </a:solidFill>
              </a:rPr>
              <a:t> Molecular </a:t>
            </a:r>
            <a:r>
              <a:rPr lang="en-US" b="1" dirty="0" err="1">
                <a:solidFill>
                  <a:srgbClr val="C00000"/>
                </a:solidFill>
              </a:rPr>
              <a:t>atomisation</a:t>
            </a:r>
            <a:r>
              <a:rPr lang="en-US" b="1" dirty="0">
                <a:solidFill>
                  <a:srgbClr val="C00000"/>
                </a:solidFill>
              </a:rPr>
              <a:t> energies too large and bond lengths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                            and lattice constants too small</a:t>
            </a:r>
          </a:p>
        </p:txBody>
      </p:sp>
    </p:spTree>
    <p:extLst>
      <p:ext uri="{BB962C8B-B14F-4D97-AF65-F5344CB8AC3E}">
        <p14:creationId xmlns:p14="http://schemas.microsoft.com/office/powerpoint/2010/main" val="3464163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0063" y="1119188"/>
          <a:ext cx="2570308" cy="86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44240" progId="Equation.DSMT4">
                  <p:embed/>
                </p:oleObj>
              </mc:Choice>
              <mc:Fallback>
                <p:oleObj name="Equation" r:id="rId2" imgW="133344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119188"/>
                        <a:ext cx="2570308" cy="862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63144" y="1107800"/>
          <a:ext cx="3029130" cy="90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44240" progId="Equation.DSMT4">
                  <p:embed/>
                </p:oleObj>
              </mc:Choice>
              <mc:Fallback>
                <p:oleObj name="Equation" r:id="rId4" imgW="149832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144" y="1107800"/>
                        <a:ext cx="3029130" cy="905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1696" y="4703664"/>
          <a:ext cx="13509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96" y="4703664"/>
                        <a:ext cx="13509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59942" y="5769545"/>
          <a:ext cx="9286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942" y="5769545"/>
                        <a:ext cx="9286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317655" y="4738507"/>
          <a:ext cx="180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655" y="4738507"/>
                        <a:ext cx="18018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37247" y="3602263"/>
          <a:ext cx="53990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38280" imgH="482400" progId="Equation.DSMT4">
                  <p:embed/>
                </p:oleObj>
              </mc:Choice>
              <mc:Fallback>
                <p:oleObj name="Equation" r:id="rId12" imgW="2438280" imgH="482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47" y="3602263"/>
                        <a:ext cx="5399087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558" y="184557"/>
            <a:ext cx="7429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would expect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good only for weakly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systems, i.e., systems whose density satisfies: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9943" y="1326859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542" y="2344869"/>
            <a:ext cx="7539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good also for strongly inhomogeneous systems?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37" y="2836629"/>
            <a:ext cx="8425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of many exact constraints (features of exact xc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fctl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3637" y="4758131"/>
            <a:ext cx="5229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coupling-constant-averaged xc hole density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31009" y="5762119"/>
          <a:ext cx="2670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279360" progId="Equation.DSMT4">
                  <p:embed/>
                </p:oleObj>
              </mc:Choice>
              <mc:Fallback>
                <p:oleObj name="Equation" r:id="rId14" imgW="120636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9" y="5762119"/>
                        <a:ext cx="26701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245" y="5306457"/>
            <a:ext cx="2669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constraints: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034672" y="5737344"/>
          <a:ext cx="25019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30040" imgH="279360" progId="Equation.DSMT4">
                  <p:embed/>
                </p:oleObj>
              </mc:Choice>
              <mc:Fallback>
                <p:oleObj name="Equation" r:id="rId16" imgW="1130040" imgH="2793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672" y="5737344"/>
                        <a:ext cx="25019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384" y="6286842"/>
            <a:ext cx="2535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satisfied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872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11560" y="1602185"/>
          <a:ext cx="44989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304560" progId="Equation.DSMT4">
                  <p:embed/>
                </p:oleObj>
              </mc:Choice>
              <mc:Fallback>
                <p:oleObj name="Equation" r:id="rId2" imgW="2031840" imgH="3045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02185"/>
                        <a:ext cx="44989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9856" y="332656"/>
            <a:ext cx="6432504" cy="712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3775" y="439763"/>
            <a:ext cx="621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Approximations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82963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Langreth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(1983),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(1986),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Perdew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Wang (1988)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Perdew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Burke,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Ernzerhof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(1996)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principle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Satisfaction of exact constraints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(important lesson from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from gradient expansion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GGAs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the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error in the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atomisation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significantly (but not completely) while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lengths are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over-corrected (i.e. are in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large compared with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629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11088" y="69269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Detailed study of molecules (atomization energies)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2003971"/>
            <a:ext cx="85531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000050"/>
                </a:solidFill>
              </a:rPr>
              <a:t>32 molecules</a:t>
            </a:r>
            <a:r>
              <a:rPr lang="en-US" altLang="en-US" sz="2200" b="1" dirty="0">
                <a:solidFill>
                  <a:srgbClr val="000050"/>
                </a:solidFill>
              </a:rPr>
              <a:t> (all neutral </a:t>
            </a:r>
            <a:r>
              <a:rPr lang="en-US" altLang="en-US" sz="2200" b="1" dirty="0" err="1">
                <a:solidFill>
                  <a:srgbClr val="000050"/>
                </a:solidFill>
              </a:rPr>
              <a:t>diatomics</a:t>
            </a:r>
            <a:r>
              <a:rPr lang="en-US" altLang="en-US" sz="2200" b="1" dirty="0">
                <a:solidFill>
                  <a:srgbClr val="000050"/>
                </a:solidFill>
              </a:rPr>
              <a:t> from first-row atoms only and H</a:t>
            </a:r>
            <a:r>
              <a:rPr lang="en-US" altLang="en-US" sz="2200" b="1" baseline="-25000" dirty="0">
                <a:solidFill>
                  <a:srgbClr val="000050"/>
                </a:solidFill>
              </a:rPr>
              <a:t>2</a:t>
            </a:r>
            <a:r>
              <a:rPr lang="en-US" altLang="en-US" sz="2200" b="1" dirty="0">
                <a:solidFill>
                  <a:srgbClr val="000050"/>
                </a:solidFill>
              </a:rPr>
              <a:t> )</a:t>
            </a:r>
            <a:endParaRPr lang="en-US" altLang="en-US" sz="2200" b="1" u="sng" dirty="0">
              <a:solidFill>
                <a:srgbClr val="00005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11088" y="1149896"/>
            <a:ext cx="731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</a:rPr>
              <a:t>B. G. Johnson, P. M. W. Gill, J. A. Pople, </a:t>
            </a:r>
            <a:r>
              <a:rPr lang="en-US" altLang="en-US" sz="1800" b="1" i="1">
                <a:solidFill>
                  <a:srgbClr val="006600"/>
                </a:solidFill>
              </a:rPr>
              <a:t>J. Chem. Phys.</a:t>
            </a:r>
            <a:r>
              <a:rPr lang="en-US" altLang="en-US" sz="1800" b="1">
                <a:solidFill>
                  <a:srgbClr val="006600"/>
                </a:solidFill>
              </a:rPr>
              <a:t> </a:t>
            </a:r>
            <a:r>
              <a:rPr lang="en-US" altLang="en-US" sz="1800" b="1" u="sng">
                <a:solidFill>
                  <a:srgbClr val="006600"/>
                </a:solidFill>
              </a:rPr>
              <a:t>97</a:t>
            </a:r>
            <a:r>
              <a:rPr lang="en-US" altLang="en-US" sz="1800" b="1">
                <a:solidFill>
                  <a:srgbClr val="006600"/>
                </a:solidFill>
              </a:rPr>
              <a:t>, 7847 (1992)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15888" y="2734221"/>
            <a:ext cx="6629400" cy="1465262"/>
            <a:chOff x="336" y="2064"/>
            <a:chExt cx="4176" cy="923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36" y="2064"/>
              <a:ext cx="417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949700" algn="r"/>
                  <a:tab pos="5321300" algn="r"/>
                  <a:tab pos="6400800" algn="r"/>
                </a:tabLst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949700" algn="r"/>
                  <a:tab pos="5321300" algn="r"/>
                  <a:tab pos="6400800" algn="r"/>
                </a:tabLs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949700" algn="r"/>
                  <a:tab pos="5321300" algn="r"/>
                  <a:tab pos="64008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00"/>
                  </a:solidFill>
                </a:rPr>
                <a:t>Atomization energies (kcal/mol) from:</a:t>
              </a: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3C"/>
                  </a:solidFill>
                </a:rPr>
                <a:t>  </a:t>
              </a:r>
              <a:r>
                <a:rPr lang="en-US" altLang="en-US" sz="1800"/>
                <a:t>mean deviation from experiment   	0.1  	1.0	-85.8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mean absolute deviation	4.4  	5.6	85.8</a:t>
              </a:r>
              <a:endParaRPr lang="en-US" altLang="en-US" sz="1800">
                <a:solidFill>
                  <a:srgbClr val="800000"/>
                </a:solidFill>
              </a:endParaRPr>
            </a:p>
          </p:txBody>
        </p:sp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2461" y="2304"/>
            <a:ext cx="77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241300" progId="Equation.3">
                    <p:embed/>
                  </p:oleObj>
                </mc:Choice>
                <mc:Fallback>
                  <p:oleObj name="Equation" r:id="rId2" imgW="685800" imgH="241300" progId="Equation.3">
                    <p:embed/>
                    <p:pic>
                      <p:nvPicPr>
                        <p:cNvPr id="1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2304"/>
                          <a:ext cx="777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3360" y="2304"/>
            <a:ext cx="72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34725" imgH="241195" progId="Equation.3">
                    <p:embed/>
                  </p:oleObj>
                </mc:Choice>
                <mc:Fallback>
                  <p:oleObj name="Equation" r:id="rId4" imgW="634725" imgH="241195" progId="Equation.3">
                    <p:embed/>
                    <p:pic>
                      <p:nvPicPr>
                        <p:cNvPr id="1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304"/>
                          <a:ext cx="720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4176" y="2320"/>
            <a:ext cx="27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091" imgH="164957" progId="Equation.3">
                    <p:embed/>
                  </p:oleObj>
                </mc:Choice>
                <mc:Fallback>
                  <p:oleObj name="Equation" r:id="rId6" imgW="241091" imgH="164957" progId="Equation.3">
                    <p:embed/>
                    <p:pic>
                      <p:nvPicPr>
                        <p:cNvPr id="1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320"/>
                          <a:ext cx="27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74826" y="4486821"/>
            <a:ext cx="25320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47913" algn="r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47913" algn="r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47913" algn="r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for comparison:   	  MP2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	-22.4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	22.4</a:t>
            </a:r>
          </a:p>
        </p:txBody>
      </p:sp>
    </p:spTree>
    <p:extLst>
      <p:ext uri="{BB962C8B-B14F-4D97-AF65-F5344CB8AC3E}">
        <p14:creationId xmlns:p14="http://schemas.microsoft.com/office/powerpoint/2010/main" val="3557794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39975" y="115888"/>
            <a:ext cx="4800600" cy="577850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LIMITATIONS OF  LDA/GGA</a:t>
            </a:r>
            <a:endParaRPr lang="en-US" altLang="en-US" sz="25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908720"/>
            <a:ext cx="81534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398713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98713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987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Not free from spurious self-interactions: KS potential decays more rapidly than r</a:t>
            </a:r>
            <a:r>
              <a:rPr lang="en-US" altLang="en-US" sz="2000" b="1" baseline="40000" dirty="0"/>
              <a:t>-1 </a:t>
            </a:r>
            <a:r>
              <a:rPr lang="en-US" altLang="en-US" sz="2000" b="1" dirty="0"/>
              <a:t>for finite systems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EF1527"/>
                </a:solidFill>
              </a:rPr>
              <a:t>	Consequences:	</a:t>
            </a:r>
            <a:r>
              <a:rPr lang="en-US" altLang="en-US" sz="1800" b="1" dirty="0">
                <a:solidFill>
                  <a:srgbClr val="EF1527"/>
                </a:solidFill>
              </a:rPr>
              <a:t>–  no Rydberg series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EF1527"/>
                </a:solidFill>
              </a:rPr>
              <a:t>		–  negative atomic ions not bound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EF1527"/>
                </a:solidFill>
              </a:rPr>
              <a:t>		–  ionization potentials (if calculated from highest 	    	    occupied orbital energy) too small</a:t>
            </a:r>
            <a:endParaRPr lang="en-US" altLang="en-US" sz="1800" b="1" dirty="0"/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Dispersion forces cannot be described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/>
              <a:t>	</a:t>
            </a:r>
            <a:r>
              <a:rPr lang="en-US" altLang="en-US" sz="2000" b="1" dirty="0" err="1">
                <a:solidFill>
                  <a:srgbClr val="EF1527"/>
                </a:solidFill>
              </a:rPr>
              <a:t>W</a:t>
            </a:r>
            <a:r>
              <a:rPr lang="en-US" altLang="en-US" sz="2000" b="1" baseline="-25000" dirty="0" err="1">
                <a:solidFill>
                  <a:srgbClr val="EF1527"/>
                </a:solidFill>
              </a:rPr>
              <a:t>int</a:t>
            </a:r>
            <a:r>
              <a:rPr lang="en-US" altLang="en-US" sz="2000" b="1" dirty="0">
                <a:solidFill>
                  <a:srgbClr val="EF1527"/>
                </a:solidFill>
              </a:rPr>
              <a:t> (R)           e</a:t>
            </a:r>
            <a:r>
              <a:rPr lang="en-US" altLang="en-US" sz="2000" b="1" baseline="30000" dirty="0">
                <a:solidFill>
                  <a:srgbClr val="EF1527"/>
                </a:solidFill>
              </a:rPr>
              <a:t>-R</a:t>
            </a:r>
            <a:r>
              <a:rPr lang="en-US" altLang="en-US" sz="2000" b="1" dirty="0">
                <a:solidFill>
                  <a:srgbClr val="EF1527"/>
                </a:solidFill>
              </a:rPr>
              <a:t>  (rather than R</a:t>
            </a:r>
            <a:r>
              <a:rPr lang="en-US" altLang="en-US" sz="2000" b="1" baseline="30000" dirty="0">
                <a:solidFill>
                  <a:srgbClr val="EF1527"/>
                </a:solidFill>
              </a:rPr>
              <a:t>-6</a:t>
            </a:r>
            <a:r>
              <a:rPr lang="en-US" altLang="en-US" sz="2000" b="1" dirty="0">
                <a:solidFill>
                  <a:srgbClr val="EF1527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band gaps too small: 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/>
              <a:t>		   </a:t>
            </a:r>
            <a:r>
              <a:rPr lang="en-US" altLang="en-US" sz="2000" b="1" dirty="0" err="1">
                <a:solidFill>
                  <a:srgbClr val="EF1527"/>
                </a:solidFill>
              </a:rPr>
              <a:t>E</a:t>
            </a:r>
            <a:r>
              <a:rPr lang="en-US" altLang="en-US" sz="2000" b="1" baseline="-25000" dirty="0" err="1">
                <a:solidFill>
                  <a:srgbClr val="EF1527"/>
                </a:solidFill>
              </a:rPr>
              <a:t>gap</a:t>
            </a:r>
            <a:r>
              <a:rPr lang="en-US" altLang="en-US" sz="2000" b="1" baseline="30000" dirty="0">
                <a:solidFill>
                  <a:srgbClr val="EF1527"/>
                </a:solidFill>
              </a:rPr>
              <a:t> </a:t>
            </a:r>
            <a:r>
              <a:rPr lang="en-US" altLang="en-US" sz="2000" b="1" dirty="0">
                <a:solidFill>
                  <a:srgbClr val="EF1527"/>
                </a:solidFill>
              </a:rPr>
              <a:t>(</a:t>
            </a:r>
            <a:r>
              <a:rPr lang="en-US" altLang="en-US" sz="2000" b="1" dirty="0" err="1">
                <a:solidFill>
                  <a:srgbClr val="EF1527"/>
                </a:solidFill>
              </a:rPr>
              <a:t>LDA</a:t>
            </a:r>
            <a:r>
              <a:rPr lang="en-US" altLang="en-US" sz="2000" b="1" dirty="0">
                <a:solidFill>
                  <a:srgbClr val="EF1527"/>
                </a:solidFill>
              </a:rPr>
              <a:t>/</a:t>
            </a:r>
            <a:r>
              <a:rPr lang="en-US" altLang="en-US" sz="2000" b="1" dirty="0" err="1">
                <a:solidFill>
                  <a:srgbClr val="EF1527"/>
                </a:solidFill>
              </a:rPr>
              <a:t>GGA</a:t>
            </a:r>
            <a:r>
              <a:rPr lang="en-US" altLang="en-US" sz="2000" b="1" dirty="0">
                <a:solidFill>
                  <a:srgbClr val="EF1527"/>
                </a:solidFill>
              </a:rPr>
              <a:t>) ≈ 0.5 </a:t>
            </a:r>
            <a:r>
              <a:rPr lang="en-US" altLang="en-US" sz="2000" b="1" dirty="0" err="1">
                <a:solidFill>
                  <a:srgbClr val="EF1527"/>
                </a:solidFill>
              </a:rPr>
              <a:t>E</a:t>
            </a:r>
            <a:r>
              <a:rPr lang="en-US" altLang="en-US" sz="2000" b="1" baseline="-25000" dirty="0" err="1">
                <a:solidFill>
                  <a:srgbClr val="EF1527"/>
                </a:solidFill>
              </a:rPr>
              <a:t>gap</a:t>
            </a:r>
            <a:r>
              <a:rPr lang="en-US" altLang="en-US" sz="2000" b="1" dirty="0">
                <a:solidFill>
                  <a:srgbClr val="EF1527"/>
                </a:solidFill>
              </a:rPr>
              <a:t>(</a:t>
            </a:r>
            <a:r>
              <a:rPr lang="en-US" altLang="en-US" sz="2000" b="1" dirty="0" err="1">
                <a:solidFill>
                  <a:srgbClr val="EF1527"/>
                </a:solidFill>
              </a:rPr>
              <a:t>expt</a:t>
            </a:r>
            <a:r>
              <a:rPr lang="en-US" altLang="en-US" sz="2000" b="1" dirty="0">
                <a:solidFill>
                  <a:srgbClr val="EF1527"/>
                </a:solidFill>
              </a:rPr>
              <a:t>) 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defRPr/>
            </a:pPr>
            <a:endParaRPr lang="en-US" altLang="en-US" sz="700" b="1" dirty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Energy-structure dilemma of </a:t>
            </a:r>
            <a:r>
              <a:rPr lang="en-US" altLang="en-US" sz="2000" b="1" dirty="0" err="1"/>
              <a:t>GGAs</a:t>
            </a:r>
            <a:endParaRPr lang="en-US" altLang="en-US" sz="2000" b="1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EF1527"/>
                </a:solidFill>
              </a:rPr>
              <a:t>                                     </a:t>
            </a:r>
            <a:r>
              <a:rPr lang="en-US" altLang="en-US" sz="2000" b="1" dirty="0" err="1">
                <a:solidFill>
                  <a:srgbClr val="EF1527"/>
                </a:solidFill>
              </a:rPr>
              <a:t>atomisation</a:t>
            </a:r>
            <a:r>
              <a:rPr lang="en-US" altLang="en-US" sz="2000" b="1" dirty="0">
                <a:solidFill>
                  <a:srgbClr val="EF1527"/>
                </a:solidFill>
              </a:rPr>
              <a:t> energies too large</a:t>
            </a:r>
            <a:endParaRPr lang="en-US" altLang="en-US" sz="1800" b="1" dirty="0">
              <a:solidFill>
                <a:srgbClr val="EF1527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EF1527"/>
                </a:solidFill>
              </a:rPr>
              <a:t>	                                   bond lengths too large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EF1527"/>
                </a:solidFill>
              </a:rPr>
              <a:t>                                         (no </a:t>
            </a:r>
            <a:r>
              <a:rPr lang="en-US" altLang="en-US" sz="1800" b="1" dirty="0" err="1">
                <a:solidFill>
                  <a:srgbClr val="EF1527"/>
                </a:solidFill>
              </a:rPr>
              <a:t>GGA</a:t>
            </a:r>
            <a:r>
              <a:rPr lang="en-US" altLang="en-US" sz="1800" b="1" dirty="0">
                <a:solidFill>
                  <a:srgbClr val="EF1527"/>
                </a:solidFill>
              </a:rPr>
              <a:t> known that gets both correct!!)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rgbClr val="EF1527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/>
              <a:t>Wrong ground state for strongly correlated solids, </a:t>
            </a:r>
            <a:r>
              <a:rPr lang="en-US" altLang="en-US" sz="2000" b="1" dirty="0">
                <a:solidFill>
                  <a:srgbClr val="EF1527"/>
                </a:solidFill>
              </a:rPr>
              <a:t>e.g. </a:t>
            </a:r>
            <a:r>
              <a:rPr lang="en-US" altLang="en-US" sz="2000" b="1" dirty="0" err="1">
                <a:solidFill>
                  <a:srgbClr val="EF1527"/>
                </a:solidFill>
              </a:rPr>
              <a:t>CoO</a:t>
            </a:r>
            <a:r>
              <a:rPr lang="en-US" altLang="en-US" sz="2000" b="1" dirty="0">
                <a:solidFill>
                  <a:srgbClr val="EF1527"/>
                </a:solidFill>
              </a:rPr>
              <a:t>, La</a:t>
            </a:r>
            <a:r>
              <a:rPr lang="en-US" altLang="en-US" sz="2000" b="1" baseline="-25000" dirty="0">
                <a:solidFill>
                  <a:srgbClr val="EF1527"/>
                </a:solidFill>
              </a:rPr>
              <a:t>2</a:t>
            </a:r>
            <a:r>
              <a:rPr lang="en-US" altLang="en-US" sz="2000" b="1" dirty="0">
                <a:solidFill>
                  <a:srgbClr val="EF1527"/>
                </a:solidFill>
              </a:rPr>
              <a:t>CuO</a:t>
            </a:r>
            <a:r>
              <a:rPr lang="en-US" altLang="en-US" sz="2000" b="1" baseline="-25000" dirty="0">
                <a:solidFill>
                  <a:srgbClr val="EF1527"/>
                </a:solidFill>
              </a:rPr>
              <a:t>4</a:t>
            </a:r>
            <a:r>
              <a:rPr lang="en-US" altLang="en-US" sz="2000" b="1" dirty="0">
                <a:solidFill>
                  <a:srgbClr val="EF1527"/>
                </a:solidFill>
              </a:rPr>
              <a:t> predicted as metals</a:t>
            </a:r>
            <a:r>
              <a:rPr lang="en-US" altLang="en-US" sz="2000" b="1" dirty="0"/>
              <a:t>                  </a:t>
            </a:r>
            <a:endParaRPr lang="en-US" altLang="en-US" sz="2000" b="1" dirty="0">
              <a:solidFill>
                <a:srgbClr val="0000CC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878360" y="3501008"/>
            <a:ext cx="533400" cy="0"/>
          </a:xfrm>
          <a:prstGeom prst="line">
            <a:avLst/>
          </a:prstGeom>
          <a:noFill/>
          <a:ln w="28575">
            <a:solidFill>
              <a:srgbClr val="EF1527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6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47675" y="1556792"/>
          <a:ext cx="65262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240" imgH="279360" progId="Equation.DSMT4">
                  <p:embed/>
                </p:oleObj>
              </mc:Choice>
              <mc:Fallback>
                <p:oleObj name="Equation" r:id="rId2" imgW="2946240" imgH="27936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556792"/>
                        <a:ext cx="65262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36628" y="2454274"/>
          <a:ext cx="33750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444240" progId="Equation.DSMT4">
                  <p:embed/>
                </p:oleObj>
              </mc:Choice>
              <mc:Fallback>
                <p:oleObj name="Equation" r:id="rId4" imgW="1523880" imgH="4442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28" y="2454274"/>
                        <a:ext cx="33750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092700" y="2625725"/>
          <a:ext cx="25019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79360" progId="Equation.DSMT4">
                  <p:embed/>
                </p:oleObj>
              </mc:Choice>
              <mc:Fallback>
                <p:oleObj name="Equation" r:id="rId6" imgW="1130040" imgH="27936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625725"/>
                        <a:ext cx="25019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7475" y="260648"/>
            <a:ext cx="7334885" cy="784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39763"/>
            <a:ext cx="729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Generalized Gradient Approximations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833172"/>
            <a:ext cx="5875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Solves energy-structure dilemma of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GGAs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14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2726" y="332656"/>
            <a:ext cx="6210777" cy="751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87686" y="2230834"/>
            <a:ext cx="1887736" cy="2786332"/>
            <a:chOff x="870105" y="1311220"/>
            <a:chExt cx="1887736" cy="2786332"/>
          </a:xfrm>
        </p:grpSpPr>
        <p:sp>
          <p:nvSpPr>
            <p:cNvPr id="17" name="Rectangle 16"/>
            <p:cNvSpPr/>
            <p:nvPr/>
          </p:nvSpPr>
          <p:spPr>
            <a:xfrm>
              <a:off x="888708" y="1628498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4494" y="2149995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0280" y="2666809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0280" y="3184092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731962" y="1311220"/>
              <a:ext cx="25879" cy="2786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70105" y="1311220"/>
              <a:ext cx="25879" cy="2786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352051" y="3799451"/>
          <a:ext cx="9286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53800" progId="Equation.DSMT4">
                  <p:embed/>
                </p:oleObj>
              </mc:Choice>
              <mc:Fallback>
                <p:oleObj name="Equation" r:id="rId2" imgW="41904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3799451"/>
                        <a:ext cx="9286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352800" y="4427538"/>
          <a:ext cx="2809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27538"/>
                        <a:ext cx="2809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247361" y="5070667"/>
          <a:ext cx="855274" cy="40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361" y="5070667"/>
                        <a:ext cx="855274" cy="40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17669" y="4471230"/>
            <a:ext cx="3701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LDA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2974" y="3942733"/>
            <a:ext cx="4247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GGA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352051" y="3292101"/>
          <a:ext cx="1238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53800" progId="Equation.DSMT4">
                  <p:embed/>
                </p:oleObj>
              </mc:Choice>
              <mc:Fallback>
                <p:oleObj name="Equation" r:id="rId8" imgW="55872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3292101"/>
                        <a:ext cx="12382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5805" y="3435383"/>
            <a:ext cx="6219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MGGA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9336" y="2906718"/>
            <a:ext cx="5984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hybrid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352051" y="2763436"/>
          <a:ext cx="1322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2763436"/>
                        <a:ext cx="1322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66316" y="2920618"/>
            <a:ext cx="36113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occupied orbitals (e.g. fraction of EXX)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9552" y="2399185"/>
            <a:ext cx="7482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RPA-like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345431" y="2255903"/>
          <a:ext cx="1322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431" y="2255903"/>
                        <a:ext cx="1322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59696" y="2413085"/>
            <a:ext cx="42607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occupied &amp; unoccupied KS orbitals + energies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67410" y="5110905"/>
            <a:ext cx="5049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earth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89983" y="5110905"/>
            <a:ext cx="18131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(Hartree                 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05133" y="1772816"/>
            <a:ext cx="6832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heaven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9983" y="1772816"/>
            <a:ext cx="16354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(exact functional)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9389" y="507809"/>
            <a:ext cx="609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Jacob’s ladder of xc </a:t>
            </a:r>
            <a:r>
              <a:rPr lang="en-US" sz="2400" b="1" dirty="0" err="1"/>
              <a:t>functionals</a:t>
            </a:r>
            <a:r>
              <a:rPr lang="en-US" sz="2400" b="1" dirty="0"/>
              <a:t> (John </a:t>
            </a:r>
            <a:r>
              <a:rPr lang="en-US" sz="2400" b="1" dirty="0" err="1"/>
              <a:t>Perdew</a:t>
            </a:r>
            <a:r>
              <a:rPr lang="en-US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35826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2123728" y="1340768"/>
            <a:ext cx="5184576" cy="206825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3C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50"/>
                </a:solidFill>
              </a:rPr>
              <a:t>DFT</a:t>
            </a:r>
            <a:r>
              <a:rPr lang="en-US" altLang="en-US" sz="2400" b="1" dirty="0">
                <a:solidFill>
                  <a:srgbClr val="000050"/>
                </a:solidFill>
              </a:rPr>
              <a:t> description of quantum phases: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Magnetism and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Superconductivity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9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187450" y="620688"/>
            <a:ext cx="6840538" cy="976312"/>
            <a:chOff x="748" y="865"/>
            <a:chExt cx="4309" cy="615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1338" y="981"/>
              <a:ext cx="3130" cy="499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748" y="865"/>
              <a:ext cx="430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 b="1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 b="1" dirty="0"/>
                <a:t>MAGNETIC SYSTEMS</a:t>
              </a:r>
            </a:p>
          </p:txBody>
        </p:sp>
      </p:grp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61777" y="3277568"/>
            <a:ext cx="81203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In principle, </a:t>
            </a:r>
            <a:r>
              <a:rPr lang="en-GB" altLang="en-US" sz="2400" dirty="0" err="1"/>
              <a:t>Hohenberg</a:t>
            </a:r>
            <a:r>
              <a:rPr lang="en-GB" altLang="en-US" sz="2400" dirty="0"/>
              <a:t>-Kohn theorem guarantees that m(r) is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functional of the density:  m(r) = m[</a:t>
            </a:r>
            <a:r>
              <a:rPr lang="el-GR" altLang="en-US" sz="2400" dirty="0"/>
              <a:t>ρ</a:t>
            </a:r>
            <a:r>
              <a:rPr lang="en-US" altLang="en-US" sz="2400" dirty="0"/>
              <a:t>](r). In practice, good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approximations for the functional m[</a:t>
            </a:r>
            <a:r>
              <a:rPr lang="el-GR" altLang="en-US" sz="2400" dirty="0"/>
              <a:t>ρ</a:t>
            </a:r>
            <a:r>
              <a:rPr lang="en-US" altLang="en-US" sz="2400" dirty="0"/>
              <a:t>] are not known.  </a:t>
            </a:r>
            <a:endParaRPr lang="el-GR" altLang="en-US" sz="2400" dirty="0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849114" y="2348880"/>
            <a:ext cx="7171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E81202"/>
                </a:solidFill>
              </a:rPr>
              <a:t>Quantity of interest: Spin magnetization density m(r)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39552" y="4869830"/>
            <a:ext cx="7942262" cy="835025"/>
          </a:xfrm>
          <a:prstGeom prst="rect">
            <a:avLst/>
          </a:prstGeom>
          <a:noFill/>
          <a:ln w="12700">
            <a:solidFill>
              <a:srgbClr val="E8120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81202"/>
                </a:solidFill>
              </a:rPr>
              <a:t>Include m(r) as basic variable in the formalism, in addition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81202"/>
                </a:solidFill>
              </a:rPr>
              <a:t>to the density </a:t>
            </a:r>
            <a:r>
              <a:rPr lang="el-GR" altLang="en-US" sz="2400" b="1">
                <a:solidFill>
                  <a:srgbClr val="E81202"/>
                </a:solidFill>
              </a:rPr>
              <a:t>ρ</a:t>
            </a:r>
            <a:r>
              <a:rPr lang="en-US" altLang="en-US" sz="2400" b="1">
                <a:solidFill>
                  <a:srgbClr val="E81202"/>
                </a:solidFill>
              </a:rPr>
              <a:t>(r).</a:t>
            </a:r>
            <a:endParaRPr lang="el-GR" altLang="en-US" sz="2400" b="1">
              <a:solidFill>
                <a:srgbClr val="E81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2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470025" y="2024063"/>
          <a:ext cx="37353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380880" progId="Equation.DSMT4">
                  <p:embed/>
                </p:oleObj>
              </mc:Choice>
              <mc:Fallback>
                <p:oleObj name="Equation" r:id="rId2" imgW="1714320" imgH="38088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024063"/>
                        <a:ext cx="37353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76288" y="3182938"/>
            <a:ext cx="182562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HK theorem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513013" y="3813175"/>
          <a:ext cx="49069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79360" progId="Equation.DSMT4">
                  <p:embed/>
                </p:oleObj>
              </mc:Choice>
              <mc:Fallback>
                <p:oleObj name="Equation" r:id="rId4" imgW="2095200" imgH="27936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813175"/>
                        <a:ext cx="490696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28688" y="4640263"/>
            <a:ext cx="1528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total energy: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955800" y="5200650"/>
            <a:ext cx="6218238" cy="1252538"/>
            <a:chOff x="1232" y="3276"/>
            <a:chExt cx="3917" cy="789"/>
          </a:xfrm>
        </p:grpSpPr>
        <p:graphicFrame>
          <p:nvGraphicFramePr>
            <p:cNvPr id="37900" name="Object 8"/>
            <p:cNvGraphicFramePr>
              <a:graphicFrameLocks noChangeAspect="1"/>
            </p:cNvGraphicFramePr>
            <p:nvPr/>
          </p:nvGraphicFramePr>
          <p:xfrm>
            <a:off x="1232" y="3276"/>
            <a:ext cx="3917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6" imgW="2933700" imgH="279400" progId="Equation.3">
                    <p:embed/>
                  </p:oleObj>
                </mc:Choice>
                <mc:Fallback>
                  <p:oleObj name="Formel" r:id="rId6" imgW="2933700" imgH="279400" progId="Equation.3">
                    <p:embed/>
                    <p:pic>
                      <p:nvPicPr>
                        <p:cNvPr id="3790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" y="3276"/>
                          <a:ext cx="3917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1" name="Text Box 9"/>
            <p:cNvSpPr txBox="1">
              <a:spLocks noChangeArrowheads="1"/>
            </p:cNvSpPr>
            <p:nvPr/>
          </p:nvSpPr>
          <p:spPr bwMode="auto">
            <a:xfrm>
              <a:off x="2160" y="3835"/>
              <a:ext cx="70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</a:rPr>
                <a:t>universal</a:t>
              </a:r>
            </a:p>
          </p:txBody>
        </p:sp>
        <p:sp>
          <p:nvSpPr>
            <p:cNvPr id="37902" name="Line 10"/>
            <p:cNvSpPr>
              <a:spLocks noChangeShapeType="1"/>
            </p:cNvSpPr>
            <p:nvPr/>
          </p:nvSpPr>
          <p:spPr bwMode="auto">
            <a:xfrm flipV="1">
              <a:off x="2296" y="3578"/>
              <a:ext cx="0" cy="24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7896" name="Object 11"/>
          <p:cNvGraphicFramePr>
            <a:graphicFrameLocks noChangeAspect="1"/>
          </p:cNvGraphicFramePr>
          <p:nvPr/>
        </p:nvGraphicFramePr>
        <p:xfrm>
          <a:off x="1371600" y="1160463"/>
          <a:ext cx="68595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97000" imgH="291960" progId="Equation.DSMT4">
                  <p:embed/>
                </p:oleObj>
              </mc:Choice>
              <mc:Fallback>
                <p:oleObj name="Equation" r:id="rId8" imgW="2997000" imgH="291960" progId="Equation.DSMT4">
                  <p:embed/>
                  <p:pic>
                    <p:nvPicPr>
                      <p:cNvPr id="378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60463"/>
                        <a:ext cx="68595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3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35" imgH="253670" progId="Equation.3">
                  <p:embed/>
                </p:oleObj>
              </mc:Choice>
              <mc:Fallback>
                <p:oleObj name="Equation" r:id="rId10" imgW="126835" imgH="253670" progId="Equation.3">
                  <p:embed/>
                  <p:pic>
                    <p:nvPicPr>
                      <p:cNvPr id="378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4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253670" progId="Equation.3">
                  <p:embed/>
                </p:oleObj>
              </mc:Choice>
              <mc:Fallback>
                <p:oleObj name="Equation" r:id="rId12" imgW="126835" imgH="253670" progId="Equation.3">
                  <p:embed/>
                  <p:pic>
                    <p:nvPicPr>
                      <p:cNvPr id="378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03648" y="476672"/>
            <a:ext cx="7328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0066"/>
                </a:solidFill>
              </a:rPr>
              <a:t>Start from fully interacting Hamiltonian with Zeeman term:</a:t>
            </a:r>
          </a:p>
        </p:txBody>
      </p:sp>
    </p:spTree>
    <p:extLst>
      <p:ext uri="{BB962C8B-B14F-4D97-AF65-F5344CB8AC3E}">
        <p14:creationId xmlns:p14="http://schemas.microsoft.com/office/powerpoint/2010/main" val="503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0850" y="328613"/>
            <a:ext cx="4690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solidFill>
                  <a:srgbClr val="000066"/>
                </a:solidFill>
                <a:cs typeface="Times" charset="0"/>
              </a:rPr>
              <a:t>Born-Oppenheimer problem: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50850" y="2780928"/>
            <a:ext cx="6784980" cy="477838"/>
            <a:chOff x="385" y="1933"/>
            <a:chExt cx="4274" cy="301"/>
          </a:xfrm>
        </p:grpSpPr>
        <p:graphicFrame>
          <p:nvGraphicFramePr>
            <p:cNvPr id="41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220182"/>
                </p:ext>
              </p:extLst>
            </p:nvPr>
          </p:nvGraphicFramePr>
          <p:xfrm>
            <a:off x="4374" y="1933"/>
            <a:ext cx="285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0578" imgH="219186" progId="Equation.3">
                    <p:embed/>
                  </p:oleObj>
                </mc:Choice>
                <mc:Fallback>
                  <p:oleObj name="Equation" r:id="rId3" imgW="190578" imgH="219186" progId="Equation.3">
                    <p:embed/>
                    <p:pic>
                      <p:nvPicPr>
                        <p:cNvPr id="411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4" y="1933"/>
                          <a:ext cx="285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Text Box 5"/>
            <p:cNvSpPr txBox="1">
              <a:spLocks noChangeArrowheads="1"/>
            </p:cNvSpPr>
            <p:nvPr/>
          </p:nvSpPr>
          <p:spPr bwMode="auto">
            <a:xfrm>
              <a:off x="385" y="1946"/>
              <a:ext cx="40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66"/>
                  </a:solidFill>
                  <a:cs typeface="Times" charset="0"/>
                </a:rPr>
                <a:t>To be solved for each fixed nuclear configuration</a:t>
              </a:r>
              <a:endParaRPr lang="en-GB" altLang="en-US" sz="2400" b="1" dirty="0">
                <a:solidFill>
                  <a:srgbClr val="000066"/>
                </a:solidFill>
                <a:cs typeface="Times" charset="0"/>
              </a:endParaRPr>
            </a:p>
          </p:txBody>
        </p:sp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309564" y="1989140"/>
            <a:ext cx="8670925" cy="700088"/>
            <a:chOff x="195" y="1352"/>
            <a:chExt cx="5462" cy="441"/>
          </a:xfrm>
        </p:grpSpPr>
        <p:graphicFrame>
          <p:nvGraphicFramePr>
            <p:cNvPr id="4108" name="Object 7"/>
            <p:cNvGraphicFramePr>
              <a:graphicFrameLocks noChangeAspect="1"/>
            </p:cNvGraphicFramePr>
            <p:nvPr/>
          </p:nvGraphicFramePr>
          <p:xfrm>
            <a:off x="195" y="1352"/>
            <a:ext cx="546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35080" imgH="304560" progId="Equation.DSMT4">
                    <p:embed/>
                  </p:oleObj>
                </mc:Choice>
                <mc:Fallback>
                  <p:oleObj name="Equation" r:id="rId5" imgW="3835080" imgH="304560" progId="Equation.DSMT4">
                    <p:embed/>
                    <p:pic>
                      <p:nvPicPr>
                        <p:cNvPr id="410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" y="1352"/>
                          <a:ext cx="5462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8"/>
            <p:cNvGraphicFramePr>
              <a:graphicFrameLocks noChangeAspect="1"/>
            </p:cNvGraphicFramePr>
            <p:nvPr/>
          </p:nvGraphicFramePr>
          <p:xfrm>
            <a:off x="4258" y="1375"/>
            <a:ext cx="709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33160" imgH="279360" progId="Equation.DSMT4">
                    <p:embed/>
                  </p:oleObj>
                </mc:Choice>
                <mc:Fallback>
                  <p:oleObj name="Equation" r:id="rId7" imgW="533160" imgH="279360" progId="Equation.DSMT4">
                    <p:embed/>
                    <p:pic>
                      <p:nvPicPr>
                        <p:cNvPr id="410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1375"/>
                          <a:ext cx="709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50850" y="1268413"/>
            <a:ext cx="6784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cs typeface="Times" charset="0"/>
              </a:rPr>
              <a:t>Neglect nuclear kinetic energy in full Hamiltonian</a:t>
            </a:r>
            <a:endParaRPr lang="en-GB" altLang="en-US" sz="2400" b="1" dirty="0">
              <a:solidFill>
                <a:srgbClr val="000066"/>
              </a:solidFill>
              <a:cs typeface="Times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203160">
            <a:off x="3158514" y="4614797"/>
            <a:ext cx="2438122" cy="975301"/>
          </a:xfrm>
          <a:custGeom>
            <a:avLst/>
            <a:gdLst>
              <a:gd name="T0" fmla="*/ 0 w 3719"/>
              <a:gd name="T1" fmla="*/ 0 h 2064"/>
              <a:gd name="T2" fmla="*/ 2147483647 w 3719"/>
              <a:gd name="T3" fmla="*/ 2147483647 h 2064"/>
              <a:gd name="T4" fmla="*/ 2147483647 w 3719"/>
              <a:gd name="T5" fmla="*/ 2147483647 h 2064"/>
              <a:gd name="T6" fmla="*/ 2147483647 w 3719"/>
              <a:gd name="T7" fmla="*/ 2147483647 h 2064"/>
              <a:gd name="T8" fmla="*/ 2147483647 w 3719"/>
              <a:gd name="T9" fmla="*/ 2147483647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9"/>
              <a:gd name="T16" fmla="*/ 0 h 2064"/>
              <a:gd name="T17" fmla="*/ 3719 w 3719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9" h="2064">
                <a:moveTo>
                  <a:pt x="0" y="0"/>
                </a:moveTo>
                <a:cubicBezTo>
                  <a:pt x="162" y="919"/>
                  <a:pt x="325" y="1838"/>
                  <a:pt x="544" y="1951"/>
                </a:cubicBezTo>
                <a:cubicBezTo>
                  <a:pt x="763" y="2064"/>
                  <a:pt x="998" y="756"/>
                  <a:pt x="1315" y="680"/>
                </a:cubicBezTo>
                <a:cubicBezTo>
                  <a:pt x="1632" y="604"/>
                  <a:pt x="2048" y="1459"/>
                  <a:pt x="2449" y="1497"/>
                </a:cubicBezTo>
                <a:cubicBezTo>
                  <a:pt x="2850" y="1535"/>
                  <a:pt x="3507" y="1005"/>
                  <a:pt x="3719" y="90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261450" y="4111599"/>
            <a:ext cx="2361859" cy="653557"/>
          </a:xfrm>
          <a:custGeom>
            <a:avLst/>
            <a:gdLst>
              <a:gd name="T0" fmla="*/ 0 w 1496"/>
              <a:gd name="T1" fmla="*/ 0 h 1512"/>
              <a:gd name="T2" fmla="*/ 2147483647 w 1496"/>
              <a:gd name="T3" fmla="*/ 2147483647 h 1512"/>
              <a:gd name="T4" fmla="*/ 2147483647 w 1496"/>
              <a:gd name="T5" fmla="*/ 2147483647 h 1512"/>
              <a:gd name="T6" fmla="*/ 2147483647 w 1496"/>
              <a:gd name="T7" fmla="*/ 2147483647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1512"/>
              <a:gd name="T14" fmla="*/ 1496 w 1496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1512">
                <a:moveTo>
                  <a:pt x="0" y="0"/>
                </a:moveTo>
                <a:cubicBezTo>
                  <a:pt x="105" y="650"/>
                  <a:pt x="211" y="1300"/>
                  <a:pt x="362" y="1406"/>
                </a:cubicBezTo>
                <a:cubicBezTo>
                  <a:pt x="513" y="1512"/>
                  <a:pt x="718" y="847"/>
                  <a:pt x="907" y="635"/>
                </a:cubicBezTo>
                <a:cubicBezTo>
                  <a:pt x="1096" y="423"/>
                  <a:pt x="1296" y="279"/>
                  <a:pt x="1496" y="136"/>
                </a:cubicBezTo>
              </a:path>
            </a:pathLst>
          </a:custGeom>
          <a:noFill/>
          <a:ln w="38100" cmpd="sng">
            <a:solidFill>
              <a:srgbClr val="4C46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76651" y="4074119"/>
            <a:ext cx="2491470" cy="148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71182" y="4935625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6055" y="4256776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01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07846"/>
              </p:ext>
            </p:extLst>
          </p:nvPr>
        </p:nvGraphicFramePr>
        <p:xfrm>
          <a:off x="2203591" y="3861048"/>
          <a:ext cx="9282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79360" progId="Equation.DSMT4">
                  <p:embed/>
                </p:oleObj>
              </mc:Choice>
              <mc:Fallback>
                <p:oleObj name="Equation" r:id="rId9" imgW="533160" imgH="279360" progId="Equation.DSMT4">
                  <p:embed/>
                  <p:pic>
                    <p:nvPicPr>
                      <p:cNvPr id="41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591" y="3861048"/>
                        <a:ext cx="92824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07044"/>
              </p:ext>
            </p:extLst>
          </p:nvPr>
        </p:nvGraphicFramePr>
        <p:xfrm>
          <a:off x="4364039" y="5603329"/>
          <a:ext cx="281248" cy="42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41200" progId="Equation.DSMT4">
                  <p:embed/>
                </p:oleObj>
              </mc:Choice>
              <mc:Fallback>
                <p:oleObj name="Equation" r:id="rId11" imgW="164880" imgH="2412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9" y="5603329"/>
                        <a:ext cx="281248" cy="42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055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88963" y="442913"/>
            <a:ext cx="1624012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KS scheme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98563" y="1357313"/>
            <a:ext cx="1654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66"/>
                </a:solidFill>
              </a:rPr>
              <a:t>For simplicity: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18163" y="1312863"/>
            <a:ext cx="7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,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30363" y="3467100"/>
            <a:ext cx="31130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v</a:t>
            </a:r>
            <a:r>
              <a:rPr lang="en-US" altLang="en-US" sz="2400" b="1" baseline="-25000">
                <a:solidFill>
                  <a:srgbClr val="008000"/>
                </a:solidFill>
              </a:rPr>
              <a:t>xc</a:t>
            </a:r>
            <a:r>
              <a:rPr lang="en-US" altLang="en-US" sz="2400" b="1">
                <a:solidFill>
                  <a:srgbClr val="008000"/>
                </a:solidFill>
              </a:rPr>
              <a:t>[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,m] = E</a:t>
            </a:r>
            <a:r>
              <a:rPr lang="en-US" altLang="en-US" sz="2400" b="1" baseline="-25000">
                <a:solidFill>
                  <a:srgbClr val="008000"/>
                </a:solidFill>
                <a:sym typeface="Symbol" panose="05050102010706020507" pitchFamily="18" charset="2"/>
              </a:rPr>
              <a:t>xc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[,m]/ 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75250" y="3467100"/>
            <a:ext cx="3251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B</a:t>
            </a:r>
            <a:r>
              <a:rPr lang="en-US" altLang="en-US" sz="2400" b="1" baseline="-25000">
                <a:solidFill>
                  <a:srgbClr val="008000"/>
                </a:solidFill>
              </a:rPr>
              <a:t>xc</a:t>
            </a:r>
            <a:r>
              <a:rPr lang="en-US" altLang="en-US" sz="2400" b="1">
                <a:solidFill>
                  <a:srgbClr val="008000"/>
                </a:solidFill>
              </a:rPr>
              <a:t>[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,m] = E</a:t>
            </a:r>
            <a:r>
              <a:rPr lang="en-US" altLang="en-US" sz="2400" b="1" baseline="-25000">
                <a:solidFill>
                  <a:srgbClr val="008000"/>
                </a:solidFill>
                <a:sym typeface="Symbol" panose="05050102010706020507" pitchFamily="18" charset="2"/>
              </a:rPr>
              <a:t>xc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[,m]/ m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819150" y="4305300"/>
            <a:ext cx="5824538" cy="384175"/>
            <a:chOff x="360" y="2638"/>
            <a:chExt cx="3669" cy="242"/>
          </a:xfrm>
        </p:grpSpPr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360" y="2638"/>
              <a:ext cx="178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 (r) =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+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-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 ,</a:t>
              </a:r>
            </a:p>
          </p:txBody>
        </p:sp>
        <p:sp>
          <p:nvSpPr>
            <p:cNvPr id="38930" name="Text Box 9"/>
            <p:cNvSpPr txBox="1">
              <a:spLocks noChangeArrowheads="1"/>
            </p:cNvSpPr>
            <p:nvPr/>
          </p:nvSpPr>
          <p:spPr bwMode="auto">
            <a:xfrm>
              <a:off x="2239" y="2638"/>
              <a:ext cx="179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m (r) =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-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-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 ,</a:t>
              </a:r>
            </a:p>
          </p:txBody>
        </p:sp>
      </p:grp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6745288" y="4305300"/>
            <a:ext cx="17891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</a:t>
            </a:r>
            <a:r>
              <a:rPr lang="en-US" altLang="en-US" sz="2400" b="1" baseline="-25000">
                <a:solidFill>
                  <a:schemeClr val="accent2"/>
                </a:solidFill>
                <a:sym typeface="Symbol" panose="05050102010706020507" pitchFamily="18" charset="2"/>
              </a:rPr>
              <a:t>±</a:t>
            </a: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 =  </a:t>
            </a:r>
            <a:r>
              <a:rPr lang="en-US" altLang="en-US" sz="2400" b="1" baseline="30000">
                <a:solidFill>
                  <a:schemeClr val="accent2"/>
                </a:solidFill>
                <a:sym typeface="Symbol" panose="05050102010706020507" pitchFamily="18" charset="2"/>
              </a:rPr>
              <a:t>j</a:t>
            </a:r>
            <a:r>
              <a:rPr lang="en-US" altLang="en-US" sz="2400" b="1" baseline="-25000">
                <a:solidFill>
                  <a:schemeClr val="accent2"/>
                </a:solidFill>
                <a:sym typeface="Symbol" panose="05050102010706020507" pitchFamily="18" charset="2"/>
              </a:rPr>
              <a:t>±</a:t>
            </a: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 </a:t>
            </a:r>
            <a:r>
              <a:rPr lang="en-US" altLang="en-US" sz="2400" b="1" baseline="3000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endParaRPr lang="en-US" altLang="en-US" sz="2400" b="1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896938" y="51466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B </a:t>
            </a:r>
            <a:r>
              <a:rPr lang="en-US" altLang="en-US" sz="2400" b="1" u="sng">
                <a:solidFill>
                  <a:srgbClr val="FF0000"/>
                </a:solidFill>
                <a:sym typeface="Symbol" panose="05050102010706020507" pitchFamily="18" charset="2"/>
              </a:rPr>
              <a:t> 0  limit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884238" y="5607050"/>
            <a:ext cx="704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These equations do </a:t>
            </a:r>
            <a:r>
              <a:rPr lang="en-US" altLang="en-US" sz="2000" b="1" u="sng">
                <a:solidFill>
                  <a:srgbClr val="FF0000"/>
                </a:solidFill>
              </a:rPr>
              <a:t>not</a:t>
            </a:r>
            <a:r>
              <a:rPr lang="en-US" altLang="en-US" sz="2000" b="1">
                <a:solidFill>
                  <a:srgbClr val="FF0000"/>
                </a:solidFill>
              </a:rPr>
              <a:t> reduce to the original KS equations for  B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 0  if, in this limit, the system has a finite m(r).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8923" name="Object 13"/>
          <p:cNvGraphicFramePr>
            <a:graphicFrameLocks noChangeAspect="1"/>
          </p:cNvGraphicFramePr>
          <p:nvPr/>
        </p:nvGraphicFramePr>
        <p:xfrm>
          <a:off x="3633788" y="909638"/>
          <a:ext cx="15795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736560" progId="Equation.DSMT4">
                  <p:embed/>
                </p:oleObj>
              </mc:Choice>
              <mc:Fallback>
                <p:oleObj name="Equation" r:id="rId2" imgW="901440" imgH="736560" progId="Equation.DSMT4">
                  <p:embed/>
                  <p:pic>
                    <p:nvPicPr>
                      <p:cNvPr id="389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909638"/>
                        <a:ext cx="157956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4"/>
          <p:cNvGraphicFramePr>
            <a:graphicFrameLocks noChangeAspect="1"/>
          </p:cNvGraphicFramePr>
          <p:nvPr/>
        </p:nvGraphicFramePr>
        <p:xfrm>
          <a:off x="5907088" y="909638"/>
          <a:ext cx="16684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736560" progId="Equation.DSMT4">
                  <p:embed/>
                </p:oleObj>
              </mc:Choice>
              <mc:Fallback>
                <p:oleObj name="Equation" r:id="rId4" imgW="952200" imgH="736560" progId="Equation.DSMT4">
                  <p:embed/>
                  <p:pic>
                    <p:nvPicPr>
                      <p:cNvPr id="389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909638"/>
                        <a:ext cx="166846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1019181" y="2427299"/>
            <a:ext cx="7277100" cy="758825"/>
            <a:chOff x="463" y="1455"/>
            <a:chExt cx="4584" cy="478"/>
          </a:xfrm>
        </p:grpSpPr>
        <p:graphicFrame>
          <p:nvGraphicFramePr>
            <p:cNvPr id="38926" name="Object 16"/>
            <p:cNvGraphicFramePr>
              <a:graphicFrameLocks noChangeAspect="1"/>
            </p:cNvGraphicFramePr>
            <p:nvPr/>
          </p:nvGraphicFramePr>
          <p:xfrm>
            <a:off x="463" y="1455"/>
            <a:ext cx="4584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394200" imgH="482600" progId="Equation.DSMT4">
                    <p:embed/>
                  </p:oleObj>
                </mc:Choice>
                <mc:Fallback>
                  <p:oleObj name="Equation" r:id="rId6" imgW="4394200" imgH="482600" progId="Equation.DSMT4">
                    <p:embed/>
                    <p:pic>
                      <p:nvPicPr>
                        <p:cNvPr id="3892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" y="1455"/>
                          <a:ext cx="4584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7" name="Text Box 17"/>
            <p:cNvSpPr txBox="1">
              <a:spLocks noChangeArrowheads="1"/>
            </p:cNvSpPr>
            <p:nvPr/>
          </p:nvSpPr>
          <p:spPr bwMode="auto">
            <a:xfrm>
              <a:off x="2058" y="1568"/>
              <a:ext cx="36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v</a:t>
              </a:r>
              <a:r>
                <a:rPr lang="en-US" altLang="en-US" sz="2000" b="1" baseline="-25000">
                  <a:solidFill>
                    <a:srgbClr val="008000"/>
                  </a:solidFill>
                </a:rPr>
                <a:t>xc</a:t>
              </a:r>
              <a:r>
                <a:rPr lang="en-US" altLang="en-US" sz="2000" b="1">
                  <a:solidFill>
                    <a:srgbClr val="008000"/>
                  </a:solidFill>
                </a:rPr>
                <a:t>(r)</a:t>
              </a:r>
            </a:p>
          </p:txBody>
        </p:sp>
        <p:sp>
          <p:nvSpPr>
            <p:cNvPr id="38928" name="Text Box 18"/>
            <p:cNvSpPr txBox="1">
              <a:spLocks noChangeArrowheads="1"/>
            </p:cNvSpPr>
            <p:nvPr/>
          </p:nvSpPr>
          <p:spPr bwMode="auto">
            <a:xfrm>
              <a:off x="3257" y="1568"/>
              <a:ext cx="39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B</a:t>
              </a:r>
              <a:r>
                <a:rPr lang="en-US" altLang="en-US" sz="2000" b="1" baseline="-25000">
                  <a:solidFill>
                    <a:srgbClr val="008000"/>
                  </a:solidFill>
                </a:rPr>
                <a:t>xc</a:t>
              </a:r>
              <a:r>
                <a:rPr lang="en-US" altLang="en-US" sz="2000" b="1">
                  <a:solidFill>
                    <a:srgbClr val="008000"/>
                  </a:solidFill>
                </a:rPr>
                <a:t>(r)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979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25576" y="188640"/>
            <a:ext cx="5779411" cy="1163478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16355" y="336583"/>
            <a:ext cx="57079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Construction of a novel xc functional </a:t>
            </a:r>
          </a:p>
          <a:p>
            <a:r>
              <a:rPr lang="en-US" sz="2800" b="1" dirty="0"/>
              <a:t>        for non-collinear magnetism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176" y="3140968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K. </a:t>
            </a:r>
            <a:r>
              <a:rPr lang="en-US" sz="2400" b="1" dirty="0" err="1">
                <a:solidFill>
                  <a:srgbClr val="008000"/>
                </a:solidFill>
              </a:rPr>
              <a:t>Capelle</a:t>
            </a:r>
            <a:r>
              <a:rPr lang="en-US" sz="2400" b="1" dirty="0">
                <a:solidFill>
                  <a:srgbClr val="008000"/>
                </a:solidFill>
              </a:rPr>
              <a:t>, E.K.U. Gross, PRL 78, 1872 (1997)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7664" y="1772816"/>
            <a:ext cx="7260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/>
              <a:t>Enforce property of the exact xc functional: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71028"/>
              </p:ext>
            </p:extLst>
          </p:nvPr>
        </p:nvGraphicFramePr>
        <p:xfrm>
          <a:off x="1547664" y="2464198"/>
          <a:ext cx="3455788" cy="64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253800" progId="Equation.DSMT4">
                  <p:embed/>
                </p:oleObj>
              </mc:Choice>
              <mc:Fallback>
                <p:oleObj name="Equation" r:id="rId2" imgW="135864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64198"/>
                        <a:ext cx="3455788" cy="645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86397"/>
              </p:ext>
            </p:extLst>
          </p:nvPr>
        </p:nvGraphicFramePr>
        <p:xfrm>
          <a:off x="1239838" y="5572033"/>
          <a:ext cx="4267200" cy="63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53800" progId="Equation.DSMT4">
                  <p:embed/>
                </p:oleObj>
              </mc:Choice>
              <mc:Fallback>
                <p:oleObj name="Equation" r:id="rId4" imgW="171432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572033"/>
                        <a:ext cx="4267200" cy="63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43608" y="4653136"/>
            <a:ext cx="7260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By virtue of Helmholtz’ theorem, any vector field can be</a:t>
            </a:r>
          </a:p>
          <a:p>
            <a:r>
              <a:rPr lang="en-GB" sz="2400" b="1" dirty="0"/>
              <a:t>decomposed as: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71600" y="6318612"/>
            <a:ext cx="7260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Enforce exact property by subtracting source term!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4E6014D-B1BE-4965-AE4E-816546858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78123"/>
            <a:ext cx="9865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This condition is violated by all standard functionals (LDA, GGAs,…), i.e.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the approximate xc magnetic field is produced by magnetic monopoles</a:t>
            </a:r>
          </a:p>
        </p:txBody>
      </p:sp>
    </p:spTree>
    <p:extLst>
      <p:ext uri="{BB962C8B-B14F-4D97-AF65-F5344CB8AC3E}">
        <p14:creationId xmlns:p14="http://schemas.microsoft.com/office/powerpoint/2010/main" val="2843842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36980"/>
              </p:ext>
            </p:extLst>
          </p:nvPr>
        </p:nvGraphicFramePr>
        <p:xfrm>
          <a:off x="1979613" y="1902694"/>
          <a:ext cx="3744515" cy="66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53800" progId="Equation.DSMT4">
                  <p:embed/>
                </p:oleObj>
              </mc:Choice>
              <mc:Fallback>
                <p:oleObj name="Equation" r:id="rId2" imgW="1434960" imgH="25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02694"/>
                        <a:ext cx="3744515" cy="662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7584" y="241484"/>
            <a:ext cx="726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u="sng" dirty="0"/>
              <a:t>Explicit construction: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17401"/>
              </p:ext>
            </p:extLst>
          </p:nvPr>
        </p:nvGraphicFramePr>
        <p:xfrm>
          <a:off x="2008188" y="2681275"/>
          <a:ext cx="4292004" cy="96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393480" progId="Equation.DSMT4">
                  <p:embed/>
                </p:oleObj>
              </mc:Choice>
              <mc:Fallback>
                <p:oleObj name="Equation" r:id="rId4" imgW="17524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2681275"/>
                        <a:ext cx="4292004" cy="96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511736"/>
              </p:ext>
            </p:extLst>
          </p:nvPr>
        </p:nvGraphicFramePr>
        <p:xfrm>
          <a:off x="2030983" y="4069905"/>
          <a:ext cx="2685033" cy="65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983" y="4069905"/>
                        <a:ext cx="2685033" cy="65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272752"/>
            <a:ext cx="8087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b="1" u="sng" dirty="0"/>
              <a:t>Scaling factor, s, only depends on underlying functional (GGA/LSDA), nothing else. (s = 1.14 for GGAs)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908720"/>
            <a:ext cx="89289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8000"/>
                </a:solidFill>
              </a:rPr>
              <a:t>S. Sharma, E.K.U. Gross, A. </a:t>
            </a:r>
            <a:r>
              <a:rPr lang="en-US" sz="2300" b="1" dirty="0" err="1">
                <a:solidFill>
                  <a:srgbClr val="008000"/>
                </a:solidFill>
              </a:rPr>
              <a:t>Sanna</a:t>
            </a:r>
            <a:r>
              <a:rPr lang="en-US" sz="2300" b="1" dirty="0">
                <a:solidFill>
                  <a:srgbClr val="008000"/>
                </a:solidFill>
              </a:rPr>
              <a:t>, K. Dewhurst, JCTC14, 1247 (2018)</a:t>
            </a:r>
          </a:p>
        </p:txBody>
      </p:sp>
    </p:spTree>
    <p:extLst>
      <p:ext uri="{BB962C8B-B14F-4D97-AF65-F5344CB8AC3E}">
        <p14:creationId xmlns:p14="http://schemas.microsoft.com/office/powerpoint/2010/main" val="2766912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ork\Sharma\SRCF\perr_f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62027" cy="58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10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Sharma\SRCF\perr-ldapu_f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3" y="1219200"/>
            <a:ext cx="7815393" cy="44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7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8675" y="188913"/>
            <a:ext cx="7632700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09625" y="692150"/>
            <a:ext cx="7667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DENSITY-FUNTIONAL THEORY OF THE SUPERCONDUCTING STATE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0113" y="3070225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200" b="1">
                <a:solidFill>
                  <a:srgbClr val="FF0000"/>
                </a:solidFill>
              </a:rPr>
              <a:t> Include order parameter, </a:t>
            </a:r>
            <a:r>
              <a:rPr lang="el-GR" altLang="en-US" sz="2200" b="1">
                <a:solidFill>
                  <a:srgbClr val="FF0000"/>
                </a:solidFill>
              </a:rPr>
              <a:t>χ</a:t>
            </a:r>
            <a:r>
              <a:rPr lang="en-GB" altLang="en-US" sz="2200" b="1">
                <a:solidFill>
                  <a:srgbClr val="FF0000"/>
                </a:solidFill>
              </a:rPr>
              <a:t> , characterising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0000"/>
                </a:solidFill>
              </a:rPr>
              <a:t>   superconductivity as additional “density”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8675" y="2349500"/>
            <a:ext cx="2755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/>
              <a:t>BASIC IDEA: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87450" y="3957638"/>
            <a:ext cx="6557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339966"/>
                </a:solidFill>
              </a:rPr>
              <a:t>L.N. Oliveira, E.K.U.G., W. Kohn, PRL </a:t>
            </a:r>
            <a:r>
              <a:rPr lang="en-GB" altLang="en-US" sz="2200" b="1">
                <a:solidFill>
                  <a:srgbClr val="339966"/>
                </a:solidFill>
              </a:rPr>
              <a:t>60</a:t>
            </a:r>
            <a:r>
              <a:rPr lang="en-GB" altLang="en-US" sz="2200">
                <a:solidFill>
                  <a:srgbClr val="339966"/>
                </a:solidFill>
              </a:rPr>
              <a:t>, 2430 (1988)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00113" y="4724400"/>
            <a:ext cx="8243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200" b="1">
                <a:solidFill>
                  <a:srgbClr val="FF0000"/>
                </a:solidFill>
              </a:rPr>
              <a:t> Include N-body density, </a:t>
            </a:r>
            <a:r>
              <a:rPr lang="el-GR" altLang="en-US" sz="2200" b="1">
                <a:solidFill>
                  <a:srgbClr val="FF0000"/>
                </a:solidFill>
              </a:rPr>
              <a:t>Γ</a:t>
            </a:r>
            <a:r>
              <a:rPr lang="en-US" altLang="en-US" sz="2200" b="1">
                <a:solidFill>
                  <a:srgbClr val="FF0000"/>
                </a:solidFill>
              </a:rPr>
              <a:t>, of the </a:t>
            </a:r>
            <a:r>
              <a:rPr lang="en-GB" altLang="en-US" sz="2200" b="1">
                <a:solidFill>
                  <a:srgbClr val="FF0000"/>
                </a:solidFill>
              </a:rPr>
              <a:t>nuclei as additional “density”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87450" y="5300663"/>
            <a:ext cx="5184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339966"/>
                </a:solidFill>
              </a:rPr>
              <a:t>T. Kreibich, E.K.U.G., PRL </a:t>
            </a:r>
            <a:r>
              <a:rPr lang="en-GB" altLang="en-US" sz="2200" b="1">
                <a:solidFill>
                  <a:srgbClr val="339966"/>
                </a:solidFill>
              </a:rPr>
              <a:t>86</a:t>
            </a:r>
            <a:r>
              <a:rPr lang="en-GB" altLang="en-US" sz="2200">
                <a:solidFill>
                  <a:srgbClr val="339966"/>
                </a:solidFill>
              </a:rPr>
              <a:t>, 2984 (2001)</a:t>
            </a:r>
          </a:p>
        </p:txBody>
      </p:sp>
    </p:spTree>
    <p:extLst>
      <p:ext uri="{BB962C8B-B14F-4D97-AF65-F5344CB8AC3E}">
        <p14:creationId xmlns:p14="http://schemas.microsoft.com/office/powerpoint/2010/main" val="443736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804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General (model-independent) characterization of superconductors: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E81202"/>
                </a:solidFill>
              </a:rPr>
              <a:t>Off-diagonal long-range order</a:t>
            </a:r>
            <a:r>
              <a:rPr lang="en-US" altLang="en-US" sz="2000" b="1"/>
              <a:t> of the 2-body density matrix:</a:t>
            </a:r>
            <a:endParaRPr lang="de-DE" altLang="en-US" sz="2000" b="1"/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323850" y="1719263"/>
          <a:ext cx="63436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300" imgH="279400" progId="Equation.3">
                  <p:embed/>
                </p:oleObj>
              </mc:Choice>
              <mc:Fallback>
                <p:oleObj name="Equation" r:id="rId2" imgW="2527300" imgH="279400" progId="Equation.3">
                  <p:embed/>
                  <p:pic>
                    <p:nvPicPr>
                      <p:cNvPr id="256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19263"/>
                        <a:ext cx="63436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1863725" y="2692400"/>
          <a:ext cx="6588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8100" imgH="292100" progId="Equation.3">
                  <p:embed/>
                </p:oleObj>
              </mc:Choice>
              <mc:Fallback>
                <p:oleObj name="Equation" r:id="rId4" imgW="2578100" imgH="292100" progId="Equation.3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92400"/>
                        <a:ext cx="6588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763713" y="3716338"/>
          <a:ext cx="647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393529" progId="Equation.3">
                  <p:embed/>
                </p:oleObj>
              </mc:Choice>
              <mc:Fallback>
                <p:oleObj name="Equation" r:id="rId6" imgW="431613" imgH="393529" progId="Equation.3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16338"/>
                        <a:ext cx="647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2997200" y="3789363"/>
          <a:ext cx="628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393529" progId="Equation.3">
                  <p:embed/>
                </p:oleObj>
              </mc:Choice>
              <mc:Fallback>
                <p:oleObj name="Equation" r:id="rId8" imgW="418918" imgH="393529" progId="Equation.3">
                  <p:embed/>
                  <p:pic>
                    <p:nvPicPr>
                      <p:cNvPr id="256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789363"/>
                        <a:ext cx="6286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9"/>
          <p:cNvGraphicFramePr>
            <a:graphicFrameLocks noChangeAspect="1"/>
          </p:cNvGraphicFramePr>
          <p:nvPr/>
        </p:nvGraphicFramePr>
        <p:xfrm>
          <a:off x="4211638" y="3613150"/>
          <a:ext cx="14192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9" imgH="228501" progId="Equation.3">
                  <p:embed/>
                </p:oleObj>
              </mc:Choice>
              <mc:Fallback>
                <p:oleObj name="Equation" r:id="rId10" imgW="533169" imgH="228501" progId="Equation.3">
                  <p:embed/>
                  <p:pic>
                    <p:nvPicPr>
                      <p:cNvPr id="256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613150"/>
                        <a:ext cx="14192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0"/>
          <p:cNvGraphicFramePr>
            <a:graphicFrameLocks noChangeAspect="1"/>
          </p:cNvGraphicFramePr>
          <p:nvPr/>
        </p:nvGraphicFramePr>
        <p:xfrm>
          <a:off x="6692900" y="3630613"/>
          <a:ext cx="12509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215806" progId="Equation.3">
                  <p:embed/>
                </p:oleObj>
              </mc:Choice>
              <mc:Fallback>
                <p:oleObj name="Equation" r:id="rId12" imgW="469696" imgH="215806" progId="Equation.3">
                  <p:embed/>
                  <p:pic>
                    <p:nvPicPr>
                      <p:cNvPr id="256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3630613"/>
                        <a:ext cx="12509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AutoShape 11"/>
          <p:cNvSpPr>
            <a:spLocks/>
          </p:cNvSpPr>
          <p:nvPr/>
        </p:nvSpPr>
        <p:spPr bwMode="auto">
          <a:xfrm rot="-5400000">
            <a:off x="4825207" y="2528093"/>
            <a:ext cx="215900" cy="2017713"/>
          </a:xfrm>
          <a:prstGeom prst="leftBrace">
            <a:avLst>
              <a:gd name="adj1" fmla="val 778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0" name="AutoShape 12"/>
          <p:cNvSpPr>
            <a:spLocks/>
          </p:cNvSpPr>
          <p:nvPr/>
        </p:nvSpPr>
        <p:spPr bwMode="auto">
          <a:xfrm rot="-5400000">
            <a:off x="7201694" y="2528094"/>
            <a:ext cx="215900" cy="2017712"/>
          </a:xfrm>
          <a:prstGeom prst="leftBrace">
            <a:avLst>
              <a:gd name="adj1" fmla="val 778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V="1">
            <a:off x="2124075" y="3357563"/>
            <a:ext cx="3603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 flipV="1">
            <a:off x="2916238" y="3357563"/>
            <a:ext cx="287337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5613" name="Object 15"/>
          <p:cNvGraphicFramePr>
            <a:graphicFrameLocks noChangeAspect="1"/>
          </p:cNvGraphicFramePr>
          <p:nvPr/>
        </p:nvGraphicFramePr>
        <p:xfrm>
          <a:off x="1223963" y="5300663"/>
          <a:ext cx="3635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400" imgH="279400" progId="Equation.3">
                  <p:embed/>
                </p:oleObj>
              </mc:Choice>
              <mc:Fallback>
                <p:oleObj name="Equation" r:id="rId14" imgW="1422400" imgH="279400" progId="Equation.3">
                  <p:embed/>
                  <p:pic>
                    <p:nvPicPr>
                      <p:cNvPr id="256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300663"/>
                        <a:ext cx="3635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5056188" y="5445125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order parameter of the N-S phase transition</a:t>
            </a:r>
            <a:endParaRPr lang="de-DE" altLang="en-US" sz="2000"/>
          </a:p>
        </p:txBody>
      </p:sp>
    </p:spTree>
    <p:extLst>
      <p:ext uri="{BB962C8B-B14F-4D97-AF65-F5344CB8AC3E}">
        <p14:creationId xmlns:p14="http://schemas.microsoft.com/office/powerpoint/2010/main" val="3416932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9900" y="233363"/>
            <a:ext cx="164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/>
              <a:t>Hamiltonian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552450" y="863600"/>
            <a:ext cx="8296275" cy="579438"/>
            <a:chOff x="373" y="544"/>
            <a:chExt cx="5226" cy="365"/>
          </a:xfrm>
        </p:grpSpPr>
        <p:graphicFrame>
          <p:nvGraphicFramePr>
            <p:cNvPr id="30724" name="Object 2"/>
            <p:cNvGraphicFramePr>
              <a:graphicFrameLocks noChangeAspect="1"/>
            </p:cNvGraphicFramePr>
            <p:nvPr/>
          </p:nvGraphicFramePr>
          <p:xfrm>
            <a:off x="373" y="544"/>
            <a:ext cx="5226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87800" imgH="279400" progId="Equation.3">
                    <p:embed/>
                  </p:oleObj>
                </mc:Choice>
                <mc:Fallback>
                  <p:oleObj name="Equation" r:id="rId3" imgW="3987800" imgH="279400" progId="Equation.3">
                    <p:embed/>
                    <p:pic>
                      <p:nvPicPr>
                        <p:cNvPr id="307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" y="544"/>
                          <a:ext cx="5226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5" name="Object 3"/>
            <p:cNvGraphicFramePr>
              <a:graphicFrameLocks noChangeAspect="1"/>
            </p:cNvGraphicFramePr>
            <p:nvPr/>
          </p:nvGraphicFramePr>
          <p:xfrm>
            <a:off x="1787" y="585"/>
            <a:ext cx="36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0026" imgH="142795" progId="Equation.3">
                    <p:embed/>
                  </p:oleObj>
                </mc:Choice>
                <mc:Fallback>
                  <p:oleObj name="Equation" r:id="rId5" imgW="200026" imgH="142795" progId="Equation.3">
                    <p:embed/>
                    <p:pic>
                      <p:nvPicPr>
                        <p:cNvPr id="3072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585"/>
                          <a:ext cx="36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4"/>
            <p:cNvGraphicFramePr>
              <a:graphicFrameLocks noChangeAspect="1"/>
            </p:cNvGraphicFramePr>
            <p:nvPr/>
          </p:nvGraphicFramePr>
          <p:xfrm>
            <a:off x="3742" y="585"/>
            <a:ext cx="58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71439" imgH="142795" progId="Equation.3">
                    <p:embed/>
                  </p:oleObj>
                </mc:Choice>
                <mc:Fallback>
                  <p:oleObj name="Equation" r:id="rId7" imgW="371439" imgH="142795" progId="Equation.3">
                    <p:embed/>
                    <p:pic>
                      <p:nvPicPr>
                        <p:cNvPr id="307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585"/>
                          <a:ext cx="58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32138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219200" y="1905000"/>
            <a:ext cx="2895600" cy="762000"/>
            <a:chOff x="384" y="1296"/>
            <a:chExt cx="1824" cy="480"/>
          </a:xfrm>
        </p:grpSpPr>
        <p:sp>
          <p:nvSpPr>
            <p:cNvPr id="32800" name="Rectangle 3"/>
            <p:cNvSpPr>
              <a:spLocks noChangeArrowheads="1"/>
            </p:cNvSpPr>
            <p:nvPr/>
          </p:nvSpPr>
          <p:spPr bwMode="auto">
            <a:xfrm>
              <a:off x="384" y="1296"/>
              <a:ext cx="960" cy="480"/>
            </a:xfrm>
            <a:prstGeom prst="rect">
              <a:avLst/>
            </a:prstGeom>
            <a:solidFill>
              <a:srgbClr val="007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1" name="Rectangle 4"/>
            <p:cNvSpPr>
              <a:spLocks noChangeArrowheads="1"/>
            </p:cNvSpPr>
            <p:nvPr/>
          </p:nvSpPr>
          <p:spPr bwMode="auto">
            <a:xfrm>
              <a:off x="1344" y="1296"/>
              <a:ext cx="86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2" name="AutoShape 5"/>
            <p:cNvSpPr>
              <a:spLocks noChangeArrowheads="1"/>
            </p:cNvSpPr>
            <p:nvPr/>
          </p:nvSpPr>
          <p:spPr bwMode="auto">
            <a:xfrm>
              <a:off x="1200" y="1344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3" name="AutoShape 6"/>
            <p:cNvSpPr>
              <a:spLocks noChangeArrowheads="1"/>
            </p:cNvSpPr>
            <p:nvPr/>
          </p:nvSpPr>
          <p:spPr bwMode="auto">
            <a:xfrm>
              <a:off x="1200" y="1488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4" name="AutoShape 7"/>
            <p:cNvSpPr>
              <a:spLocks noChangeArrowheads="1"/>
            </p:cNvSpPr>
            <p:nvPr/>
          </p:nvSpPr>
          <p:spPr bwMode="auto">
            <a:xfrm>
              <a:off x="1200" y="1632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5" name="Text Box 8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6600"/>
                  </a:solidFill>
                </a:rPr>
                <a:t>S</a:t>
              </a:r>
            </a:p>
          </p:txBody>
        </p:sp>
        <p:sp>
          <p:nvSpPr>
            <p:cNvPr id="32806" name="Text Box 9"/>
            <p:cNvSpPr txBox="1">
              <a:spLocks noChangeArrowheads="1"/>
            </p:cNvSpPr>
            <p:nvPr/>
          </p:nvSpPr>
          <p:spPr bwMode="auto">
            <a:xfrm>
              <a:off x="1872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32807" name="Text Box 10"/>
            <p:cNvSpPr txBox="1">
              <a:spLocks noChangeArrowheads="1"/>
            </p:cNvSpPr>
            <p:nvPr/>
          </p:nvSpPr>
          <p:spPr bwMode="auto">
            <a:xfrm>
              <a:off x="1008" y="1440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ym typeface="Symbol" panose="05050102010706020507" pitchFamily="18" charset="2"/>
                </a:rPr>
                <a:t></a:t>
              </a:r>
              <a:endParaRPr lang="en-US" altLang="en-US" sz="2000" b="1"/>
            </a:p>
          </p:txBody>
        </p:sp>
      </p:grpSp>
      <p:grpSp>
        <p:nvGrpSpPr>
          <p:cNvPr id="32771" name="Group 11"/>
          <p:cNvGrpSpPr>
            <a:grpSpLocks/>
          </p:cNvGrpSpPr>
          <p:nvPr/>
        </p:nvGrpSpPr>
        <p:grpSpPr bwMode="auto">
          <a:xfrm>
            <a:off x="5105400" y="1905000"/>
            <a:ext cx="2895600" cy="762000"/>
            <a:chOff x="384" y="1296"/>
            <a:chExt cx="1824" cy="480"/>
          </a:xfrm>
        </p:grpSpPr>
        <p:sp>
          <p:nvSpPr>
            <p:cNvPr id="32792" name="Rectangle 12"/>
            <p:cNvSpPr>
              <a:spLocks noChangeArrowheads="1"/>
            </p:cNvSpPr>
            <p:nvPr/>
          </p:nvSpPr>
          <p:spPr bwMode="auto">
            <a:xfrm>
              <a:off x="384" y="1296"/>
              <a:ext cx="960" cy="480"/>
            </a:xfrm>
            <a:prstGeom prst="rect">
              <a:avLst/>
            </a:prstGeom>
            <a:solidFill>
              <a:srgbClr val="007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3" name="Rectangle 13"/>
            <p:cNvSpPr>
              <a:spLocks noChangeArrowheads="1"/>
            </p:cNvSpPr>
            <p:nvPr/>
          </p:nvSpPr>
          <p:spPr bwMode="auto">
            <a:xfrm>
              <a:off x="1344" y="1296"/>
              <a:ext cx="86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4" name="AutoShape 14"/>
            <p:cNvSpPr>
              <a:spLocks noChangeArrowheads="1"/>
            </p:cNvSpPr>
            <p:nvPr/>
          </p:nvSpPr>
          <p:spPr bwMode="auto">
            <a:xfrm>
              <a:off x="1200" y="1344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5" name="AutoShape 15"/>
            <p:cNvSpPr>
              <a:spLocks noChangeArrowheads="1"/>
            </p:cNvSpPr>
            <p:nvPr/>
          </p:nvSpPr>
          <p:spPr bwMode="auto">
            <a:xfrm>
              <a:off x="1200" y="1488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6" name="AutoShape 16"/>
            <p:cNvSpPr>
              <a:spLocks noChangeArrowheads="1"/>
            </p:cNvSpPr>
            <p:nvPr/>
          </p:nvSpPr>
          <p:spPr bwMode="auto">
            <a:xfrm>
              <a:off x="1200" y="1632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7" name="Text Box 17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6600"/>
                  </a:solidFill>
                </a:rPr>
                <a:t>F</a:t>
              </a:r>
            </a:p>
          </p:txBody>
        </p:sp>
        <p:sp>
          <p:nvSpPr>
            <p:cNvPr id="32798" name="Text Box 18"/>
            <p:cNvSpPr txBox="1">
              <a:spLocks noChangeArrowheads="1"/>
            </p:cNvSpPr>
            <p:nvPr/>
          </p:nvSpPr>
          <p:spPr bwMode="auto">
            <a:xfrm>
              <a:off x="1872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2799" name="Text Box 19"/>
            <p:cNvSpPr txBox="1">
              <a:spLocks noChangeArrowheads="1"/>
            </p:cNvSpPr>
            <p:nvPr/>
          </p:nvSpPr>
          <p:spPr bwMode="auto">
            <a:xfrm>
              <a:off x="1008" y="1440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ym typeface="Symbol" panose="05050102010706020507" pitchFamily="18" charset="2"/>
                </a:rPr>
                <a:t>B</a:t>
              </a:r>
              <a:endParaRPr lang="en-US" altLang="en-US" sz="2000" b="1"/>
            </a:p>
          </p:txBody>
        </p:sp>
      </p:grpSp>
      <p:grpSp>
        <p:nvGrpSpPr>
          <p:cNvPr id="32772" name="Group 40"/>
          <p:cNvGrpSpPr>
            <a:grpSpLocks/>
          </p:cNvGrpSpPr>
          <p:nvPr/>
        </p:nvGrpSpPr>
        <p:grpSpPr bwMode="auto">
          <a:xfrm>
            <a:off x="1143000" y="2743200"/>
            <a:ext cx="3086100" cy="2209800"/>
            <a:chOff x="780" y="1728"/>
            <a:chExt cx="2106" cy="1392"/>
          </a:xfrm>
        </p:grpSpPr>
        <p:sp>
          <p:nvSpPr>
            <p:cNvPr id="32784" name="Line 20"/>
            <p:cNvSpPr>
              <a:spLocks noChangeShapeType="1"/>
            </p:cNvSpPr>
            <p:nvPr/>
          </p:nvSpPr>
          <p:spPr bwMode="auto">
            <a:xfrm flipV="1">
              <a:off x="1560" y="187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Line 21"/>
            <p:cNvSpPr>
              <a:spLocks noChangeShapeType="1"/>
            </p:cNvSpPr>
            <p:nvPr/>
          </p:nvSpPr>
          <p:spPr bwMode="auto">
            <a:xfrm>
              <a:off x="780" y="283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6" name="Group 36"/>
            <p:cNvGrpSpPr>
              <a:grpSpLocks/>
            </p:cNvGrpSpPr>
            <p:nvPr/>
          </p:nvGrpSpPr>
          <p:grpSpPr bwMode="auto">
            <a:xfrm>
              <a:off x="852" y="2352"/>
              <a:ext cx="1671" cy="432"/>
              <a:chOff x="852" y="2352"/>
              <a:chExt cx="1671" cy="432"/>
            </a:xfrm>
          </p:grpSpPr>
          <p:sp>
            <p:nvSpPr>
              <p:cNvPr id="32789" name="Line 27"/>
              <p:cNvSpPr>
                <a:spLocks noChangeShapeType="1"/>
              </p:cNvSpPr>
              <p:nvPr/>
            </p:nvSpPr>
            <p:spPr bwMode="auto">
              <a:xfrm>
                <a:off x="852" y="2352"/>
                <a:ext cx="757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Line 28"/>
              <p:cNvSpPr>
                <a:spLocks noChangeShapeType="1"/>
              </p:cNvSpPr>
              <p:nvPr/>
            </p:nvSpPr>
            <p:spPr bwMode="auto">
              <a:xfrm>
                <a:off x="2167" y="2784"/>
                <a:ext cx="3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791" name="AutoShape 29"/>
              <p:cNvCxnSpPr>
                <a:cxnSpLocks noChangeShapeType="1"/>
              </p:cNvCxnSpPr>
              <p:nvPr/>
            </p:nvCxnSpPr>
            <p:spPr bwMode="auto">
              <a:xfrm>
                <a:off x="1595" y="2352"/>
                <a:ext cx="604" cy="432"/>
              </a:xfrm>
              <a:prstGeom prst="curvedConnector3">
                <a:avLst>
                  <a:gd name="adj1" fmla="val 32120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787" name="Text Box 30"/>
            <p:cNvSpPr txBox="1">
              <a:spLocks noChangeArrowheads="1"/>
            </p:cNvSpPr>
            <p:nvPr/>
          </p:nvSpPr>
          <p:spPr bwMode="auto">
            <a:xfrm>
              <a:off x="1612" y="1728"/>
              <a:ext cx="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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32788" name="Text Box 31"/>
            <p:cNvSpPr txBox="1">
              <a:spLocks noChangeArrowheads="1"/>
            </p:cNvSpPr>
            <p:nvPr/>
          </p:nvSpPr>
          <p:spPr bwMode="auto">
            <a:xfrm>
              <a:off x="2656" y="2688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x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2773" name="Group 41"/>
          <p:cNvGrpSpPr>
            <a:grpSpLocks/>
          </p:cNvGrpSpPr>
          <p:nvPr/>
        </p:nvGrpSpPr>
        <p:grpSpPr bwMode="auto">
          <a:xfrm>
            <a:off x="5105400" y="2819400"/>
            <a:ext cx="2895600" cy="2133600"/>
            <a:chOff x="3484" y="1776"/>
            <a:chExt cx="1976" cy="1344"/>
          </a:xfrm>
        </p:grpSpPr>
        <p:sp>
          <p:nvSpPr>
            <p:cNvPr id="32776" name="Line 22"/>
            <p:cNvSpPr>
              <a:spLocks noChangeShapeType="1"/>
            </p:cNvSpPr>
            <p:nvPr/>
          </p:nvSpPr>
          <p:spPr bwMode="auto">
            <a:xfrm flipV="1">
              <a:off x="4160" y="187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23"/>
            <p:cNvSpPr>
              <a:spLocks noChangeShapeType="1"/>
            </p:cNvSpPr>
            <p:nvPr/>
          </p:nvSpPr>
          <p:spPr bwMode="auto">
            <a:xfrm>
              <a:off x="3484" y="2832"/>
              <a:ext cx="1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38"/>
            <p:cNvGrpSpPr>
              <a:grpSpLocks/>
            </p:cNvGrpSpPr>
            <p:nvPr/>
          </p:nvGrpSpPr>
          <p:grpSpPr bwMode="auto">
            <a:xfrm>
              <a:off x="3696" y="2352"/>
              <a:ext cx="1378" cy="432"/>
              <a:chOff x="3737" y="2352"/>
              <a:chExt cx="1378" cy="432"/>
            </a:xfrm>
          </p:grpSpPr>
          <p:sp>
            <p:nvSpPr>
              <p:cNvPr id="32781" name="Line 24"/>
              <p:cNvSpPr>
                <a:spLocks noChangeShapeType="1"/>
              </p:cNvSpPr>
              <p:nvPr/>
            </p:nvSpPr>
            <p:spPr bwMode="auto">
              <a:xfrm>
                <a:off x="3737" y="2352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Line 25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783" name="AutoShape 26"/>
              <p:cNvCxnSpPr>
                <a:cxnSpLocks noChangeShapeType="1"/>
              </p:cNvCxnSpPr>
              <p:nvPr/>
            </p:nvCxnSpPr>
            <p:spPr bwMode="auto">
              <a:xfrm>
                <a:off x="4176" y="2352"/>
                <a:ext cx="604" cy="432"/>
              </a:xfrm>
              <a:prstGeom prst="curvedConnector3">
                <a:avLst>
                  <a:gd name="adj1" fmla="val 32120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779" name="Text Box 32"/>
            <p:cNvSpPr txBox="1">
              <a:spLocks noChangeArrowheads="1"/>
            </p:cNvSpPr>
            <p:nvPr/>
          </p:nvSpPr>
          <p:spPr bwMode="auto">
            <a:xfrm>
              <a:off x="5230" y="2688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x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32780" name="Text Box 33"/>
            <p:cNvSpPr txBox="1">
              <a:spLocks noChangeArrowheads="1"/>
            </p:cNvSpPr>
            <p:nvPr/>
          </p:nvSpPr>
          <p:spPr bwMode="auto">
            <a:xfrm>
              <a:off x="4156" y="1776"/>
              <a:ext cx="2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m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32774" name="Text Box 34"/>
          <p:cNvSpPr txBox="1">
            <a:spLocks noChangeArrowheads="1"/>
          </p:cNvSpPr>
          <p:nvPr/>
        </p:nvSpPr>
        <p:spPr bwMode="auto">
          <a:xfrm>
            <a:off x="3708400" y="69215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ANALOGY</a:t>
            </a:r>
          </a:p>
        </p:txBody>
      </p:sp>
      <p:sp>
        <p:nvSpPr>
          <p:cNvPr id="32775" name="Text Box 35"/>
          <p:cNvSpPr txBox="1">
            <a:spLocks noChangeArrowheads="1"/>
          </p:cNvSpPr>
          <p:nvPr/>
        </p:nvSpPr>
        <p:spPr bwMode="auto">
          <a:xfrm>
            <a:off x="1119188" y="5181600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“proximity effect”</a:t>
            </a:r>
          </a:p>
        </p:txBody>
      </p:sp>
    </p:spTree>
    <p:extLst>
      <p:ext uri="{BB962C8B-B14F-4D97-AF65-F5344CB8AC3E}">
        <p14:creationId xmlns:p14="http://schemas.microsoft.com/office/powerpoint/2010/main" val="3840536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52450" y="2324100"/>
          <a:ext cx="29765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54000" progId="Equation.3">
                  <p:embed/>
                </p:oleObj>
              </mc:Choice>
              <mc:Fallback>
                <p:oleObj name="Equation" r:id="rId3" imgW="1155700" imgH="254000" progId="Equation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24100"/>
                        <a:ext cx="29765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9900" y="233363"/>
            <a:ext cx="164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/>
              <a:t>Hamiltonian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3284538"/>
            <a:ext cx="144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3 densities:</a:t>
            </a:r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374775" y="3810000"/>
          <a:ext cx="5538788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1079500" progId="Equation.3">
                  <p:embed/>
                </p:oleObj>
              </mc:Choice>
              <mc:Fallback>
                <p:oleObj name="Equation" r:id="rId5" imgW="2514600" imgH="1079500" progId="Equation.3">
                  <p:embed/>
                  <p:pic>
                    <p:nvPicPr>
                      <p:cNvPr id="337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810000"/>
                        <a:ext cx="5538788" cy="223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999038" y="4030663"/>
            <a:ext cx="19605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electron density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14913" y="4822825"/>
            <a:ext cx="1962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order parameter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649663" y="6026150"/>
            <a:ext cx="50371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diagonal of nuclear N</a:t>
            </a:r>
            <a:r>
              <a:rPr lang="en-US" altLang="en-US" sz="2200" baseline="-25000">
                <a:solidFill>
                  <a:srgbClr val="FF0000"/>
                </a:solidFill>
              </a:rPr>
              <a:t>n</a:t>
            </a:r>
            <a:r>
              <a:rPr lang="en-US" altLang="en-US" sz="2200">
                <a:solidFill>
                  <a:srgbClr val="FF0000"/>
                </a:solidFill>
              </a:rPr>
              <a:t>-body density matrix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52450" y="1554163"/>
            <a:ext cx="3706813" cy="579437"/>
            <a:chOff x="348" y="979"/>
            <a:chExt cx="2335" cy="365"/>
          </a:xfrm>
        </p:grpSpPr>
        <p:graphicFrame>
          <p:nvGraphicFramePr>
            <p:cNvPr id="33806" name="Object 7"/>
            <p:cNvGraphicFramePr>
              <a:graphicFrameLocks noChangeAspect="1"/>
            </p:cNvGraphicFramePr>
            <p:nvPr/>
          </p:nvGraphicFramePr>
          <p:xfrm>
            <a:off x="348" y="979"/>
            <a:ext cx="2335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90700" imgH="279400" progId="Equation.3">
                    <p:embed/>
                  </p:oleObj>
                </mc:Choice>
                <mc:Fallback>
                  <p:oleObj name="Equation" r:id="rId7" imgW="1790700" imgH="279400" progId="Equation.3">
                    <p:embed/>
                    <p:pic>
                      <p:nvPicPr>
                        <p:cNvPr id="3380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" y="979"/>
                          <a:ext cx="2335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8"/>
            <p:cNvGraphicFramePr>
              <a:graphicFrameLocks noChangeAspect="1"/>
            </p:cNvGraphicFramePr>
            <p:nvPr/>
          </p:nvGraphicFramePr>
          <p:xfrm>
            <a:off x="1736" y="981"/>
            <a:ext cx="464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6150" imgH="190573" progId="Equation.3">
                    <p:embed/>
                  </p:oleObj>
                </mc:Choice>
                <mc:Fallback>
                  <p:oleObj name="Equation" r:id="rId9" imgW="276150" imgH="190573" progId="Equation.3">
                    <p:embed/>
                    <p:pic>
                      <p:nvPicPr>
                        <p:cNvPr id="3380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981"/>
                          <a:ext cx="464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552450" y="863600"/>
            <a:ext cx="8296275" cy="579438"/>
            <a:chOff x="373" y="544"/>
            <a:chExt cx="5226" cy="365"/>
          </a:xfrm>
        </p:grpSpPr>
        <p:graphicFrame>
          <p:nvGraphicFramePr>
            <p:cNvPr id="33803" name="Object 4"/>
            <p:cNvGraphicFramePr>
              <a:graphicFrameLocks noChangeAspect="1"/>
            </p:cNvGraphicFramePr>
            <p:nvPr/>
          </p:nvGraphicFramePr>
          <p:xfrm>
            <a:off x="373" y="544"/>
            <a:ext cx="5226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87800" imgH="279400" progId="Equation.3">
                    <p:embed/>
                  </p:oleObj>
                </mc:Choice>
                <mc:Fallback>
                  <p:oleObj name="Equation" r:id="rId11" imgW="3987800" imgH="279400" progId="Equation.3">
                    <p:embed/>
                    <p:pic>
                      <p:nvPicPr>
                        <p:cNvPr id="3380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" y="544"/>
                          <a:ext cx="5226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/>
            <p:cNvGraphicFramePr>
              <a:graphicFrameLocks noChangeAspect="1"/>
            </p:cNvGraphicFramePr>
            <p:nvPr/>
          </p:nvGraphicFramePr>
          <p:xfrm>
            <a:off x="1787" y="585"/>
            <a:ext cx="36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0026" imgH="142795" progId="Equation.3">
                    <p:embed/>
                  </p:oleObj>
                </mc:Choice>
                <mc:Fallback>
                  <p:oleObj name="Equation" r:id="rId13" imgW="200026" imgH="142795" progId="Equation.3">
                    <p:embed/>
                    <p:pic>
                      <p:nvPicPr>
                        <p:cNvPr id="3380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585"/>
                          <a:ext cx="36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/>
            <p:cNvGraphicFramePr>
              <a:graphicFrameLocks noChangeAspect="1"/>
            </p:cNvGraphicFramePr>
            <p:nvPr/>
          </p:nvGraphicFramePr>
          <p:xfrm>
            <a:off x="3742" y="585"/>
            <a:ext cx="58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71439" imgH="142795" progId="Equation.3">
                    <p:embed/>
                  </p:oleObj>
                </mc:Choice>
                <mc:Fallback>
                  <p:oleObj name="Equation" r:id="rId15" imgW="371439" imgH="142795" progId="Equation.3">
                    <p:embed/>
                    <p:pic>
                      <p:nvPicPr>
                        <p:cNvPr id="3380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585"/>
                          <a:ext cx="58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02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91311"/>
              </p:ext>
            </p:extLst>
          </p:nvPr>
        </p:nvGraphicFramePr>
        <p:xfrm>
          <a:off x="1116013" y="1558454"/>
          <a:ext cx="4673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81070" imgH="266694" progId="Equation.3">
                  <p:embed/>
                </p:oleObj>
              </mc:Choice>
              <mc:Fallback>
                <p:oleObj name="Equation" r:id="rId3" imgW="1781070" imgH="266694" progId="Equation.3">
                  <p:embed/>
                  <p:pic>
                    <p:nvPicPr>
                      <p:cNvPr id="41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8454"/>
                        <a:ext cx="46736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251520" y="764704"/>
            <a:ext cx="8913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000066"/>
                </a:solidFill>
              </a:rPr>
              <a:t>Adiabatic approximation</a:t>
            </a:r>
            <a:r>
              <a:rPr lang="en-GB" altLang="en-US" sz="2400" b="1" dirty="0">
                <a:solidFill>
                  <a:srgbClr val="000066"/>
                </a:solidFill>
              </a:rPr>
              <a:t> for the complete molecular wave function: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174925" y="2780928"/>
            <a:ext cx="8149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66"/>
                </a:solidFill>
              </a:rPr>
              <a:t>find best </a:t>
            </a:r>
            <a:r>
              <a:rPr lang="el-GR" altLang="en-US" sz="2400" b="1" dirty="0">
                <a:solidFill>
                  <a:srgbClr val="000066"/>
                </a:solidFill>
                <a:cs typeface="Times" charset="0"/>
              </a:rPr>
              <a:t>χ</a:t>
            </a:r>
            <a:r>
              <a:rPr lang="en-US" altLang="en-US" sz="2400" b="1" baseline="30000" dirty="0">
                <a:solidFill>
                  <a:srgbClr val="000066"/>
                </a:solidFill>
                <a:cs typeface="Times" charset="0"/>
              </a:rPr>
              <a:t>BO</a:t>
            </a:r>
            <a:r>
              <a:rPr lang="en-GB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cs typeface="Times" charset="0"/>
              </a:rPr>
              <a:t>  by minimizing    &lt;</a:t>
            </a:r>
            <a:r>
              <a:rPr lang="el-GR" altLang="en-US" sz="2400" b="1" dirty="0">
                <a:solidFill>
                  <a:srgbClr val="000066"/>
                </a:solidFill>
                <a:cs typeface="Times" charset="0"/>
              </a:rPr>
              <a:t>Ψ</a:t>
            </a:r>
            <a:r>
              <a:rPr lang="en-US" altLang="en-US" sz="2400" b="1" baseline="30000" dirty="0">
                <a:solidFill>
                  <a:srgbClr val="000066"/>
                </a:solidFill>
                <a:cs typeface="Times" charset="0"/>
              </a:rPr>
              <a:t>BO</a:t>
            </a:r>
            <a:r>
              <a:rPr lang="en-US" altLang="en-US" sz="2400" b="1" dirty="0">
                <a:solidFill>
                  <a:srgbClr val="000066"/>
                </a:solidFill>
                <a:cs typeface="Times" charset="0"/>
              </a:rPr>
              <a:t> | H | </a:t>
            </a:r>
            <a:r>
              <a:rPr lang="el-GR" altLang="en-US" sz="2400" b="1" dirty="0">
                <a:solidFill>
                  <a:srgbClr val="000066"/>
                </a:solidFill>
                <a:cs typeface="Times" charset="0"/>
              </a:rPr>
              <a:t>Ψ</a:t>
            </a:r>
            <a:r>
              <a:rPr lang="en-US" altLang="en-US" sz="2400" b="1" baseline="30000" dirty="0">
                <a:solidFill>
                  <a:srgbClr val="000066"/>
                </a:solidFill>
                <a:cs typeface="Times" charset="0"/>
              </a:rPr>
              <a:t>BO</a:t>
            </a:r>
            <a:r>
              <a:rPr lang="en-US" altLang="en-US" sz="2400" b="1" dirty="0">
                <a:solidFill>
                  <a:srgbClr val="000066"/>
                </a:solidFill>
                <a:cs typeface="Times" charset="0"/>
              </a:rPr>
              <a:t> &gt;  w.r.t.  </a:t>
            </a:r>
            <a:r>
              <a:rPr lang="el-GR" altLang="en-US" sz="2400" b="1" dirty="0">
                <a:solidFill>
                  <a:srgbClr val="000066"/>
                </a:solidFill>
                <a:cs typeface="Times" charset="0"/>
              </a:rPr>
              <a:t>χ</a:t>
            </a:r>
            <a:r>
              <a:rPr lang="en-US" altLang="en-US" sz="2400" b="1" baseline="30000" dirty="0">
                <a:solidFill>
                  <a:srgbClr val="000066"/>
                </a:solidFill>
                <a:cs typeface="Times" charset="0"/>
              </a:rPr>
              <a:t>BO </a:t>
            </a:r>
            <a:endParaRPr lang="el-GR" altLang="en-US" sz="2400" b="1" dirty="0">
              <a:solidFill>
                <a:srgbClr val="000066"/>
              </a:solidFill>
              <a:cs typeface="Times" charset="0"/>
            </a:endParaRPr>
          </a:p>
        </p:txBody>
      </p: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1319213" y="2134717"/>
            <a:ext cx="5395912" cy="600075"/>
            <a:chOff x="786" y="3430"/>
            <a:chExt cx="2820" cy="378"/>
          </a:xfrm>
        </p:grpSpPr>
        <p:sp>
          <p:nvSpPr>
            <p:cNvPr id="4106" name="Freeform 14"/>
            <p:cNvSpPr>
              <a:spLocks/>
            </p:cNvSpPr>
            <p:nvPr/>
          </p:nvSpPr>
          <p:spPr bwMode="auto">
            <a:xfrm>
              <a:off x="786" y="3430"/>
              <a:ext cx="2820" cy="363"/>
            </a:xfrm>
            <a:custGeom>
              <a:avLst/>
              <a:gdLst>
                <a:gd name="T0" fmla="*/ 7 w 2910"/>
                <a:gd name="T1" fmla="*/ 0 h 318"/>
                <a:gd name="T2" fmla="*/ 65 w 2910"/>
                <a:gd name="T3" fmla="*/ 301559 h 318"/>
                <a:gd name="T4" fmla="*/ 385 w 2910"/>
                <a:gd name="T5" fmla="*/ 301559 h 318"/>
                <a:gd name="T6" fmla="*/ 500 w 2910"/>
                <a:gd name="T7" fmla="*/ 525484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0"/>
                <a:gd name="T13" fmla="*/ 0 h 318"/>
                <a:gd name="T14" fmla="*/ 2910 w 291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0" h="318">
                  <a:moveTo>
                    <a:pt x="7" y="0"/>
                  </a:moveTo>
                  <a:cubicBezTo>
                    <a:pt x="3" y="76"/>
                    <a:pt x="0" y="152"/>
                    <a:pt x="370" y="182"/>
                  </a:cubicBezTo>
                  <a:cubicBezTo>
                    <a:pt x="740" y="212"/>
                    <a:pt x="1807" y="159"/>
                    <a:pt x="2230" y="182"/>
                  </a:cubicBezTo>
                  <a:cubicBezTo>
                    <a:pt x="2653" y="205"/>
                    <a:pt x="2781" y="261"/>
                    <a:pt x="2910" y="318"/>
                  </a:cubicBezTo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5"/>
            <p:cNvSpPr>
              <a:spLocks/>
            </p:cNvSpPr>
            <p:nvPr/>
          </p:nvSpPr>
          <p:spPr bwMode="auto">
            <a:xfrm>
              <a:off x="2781" y="3627"/>
              <a:ext cx="349" cy="181"/>
            </a:xfrm>
            <a:custGeom>
              <a:avLst/>
              <a:gdLst>
                <a:gd name="T0" fmla="*/ 0 w 485"/>
                <a:gd name="T1" fmla="*/ 0 h 181"/>
                <a:gd name="T2" fmla="*/ 1 w 485"/>
                <a:gd name="T3" fmla="*/ 90 h 181"/>
                <a:gd name="T4" fmla="*/ 1 w 485"/>
                <a:gd name="T5" fmla="*/ 181 h 181"/>
                <a:gd name="T6" fmla="*/ 0 60000 65536"/>
                <a:gd name="T7" fmla="*/ 0 60000 65536"/>
                <a:gd name="T8" fmla="*/ 0 60000 65536"/>
                <a:gd name="T9" fmla="*/ 0 w 485"/>
                <a:gd name="T10" fmla="*/ 0 h 181"/>
                <a:gd name="T11" fmla="*/ 485 w 485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5" h="181">
                  <a:moveTo>
                    <a:pt x="0" y="0"/>
                  </a:moveTo>
                  <a:cubicBezTo>
                    <a:pt x="166" y="30"/>
                    <a:pt x="333" y="60"/>
                    <a:pt x="409" y="90"/>
                  </a:cubicBezTo>
                  <a:cubicBezTo>
                    <a:pt x="485" y="120"/>
                    <a:pt x="469" y="150"/>
                    <a:pt x="454" y="181"/>
                  </a:cubicBezTo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5567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25488" y="441325"/>
            <a:ext cx="78787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333399"/>
                </a:solidFill>
              </a:rPr>
              <a:t>Hohenberg-Kohn theorem for superconductors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798888" y="3962400"/>
            <a:ext cx="487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Symbol" panose="05050102010706020507" pitchFamily="18" charset="2"/>
              </a:rPr>
              <a:t>Densities in thermal equilibrium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Symbol" panose="05050102010706020507" pitchFamily="18" charset="2"/>
              </a:rPr>
              <a:t> at finite temperature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35844" name="Group 64"/>
          <p:cNvGrpSpPr>
            <a:grpSpLocks/>
          </p:cNvGrpSpPr>
          <p:nvPr/>
        </p:nvGrpSpPr>
        <p:grpSpPr bwMode="auto">
          <a:xfrm>
            <a:off x="762000" y="2022475"/>
            <a:ext cx="7720013" cy="685800"/>
            <a:chOff x="549" y="1274"/>
            <a:chExt cx="4863" cy="432"/>
          </a:xfrm>
        </p:grpSpPr>
        <p:sp>
          <p:nvSpPr>
            <p:cNvPr id="35846" name="Text Box 3"/>
            <p:cNvSpPr txBox="1">
              <a:spLocks noChangeArrowheads="1"/>
            </p:cNvSpPr>
            <p:nvPr/>
          </p:nvSpPr>
          <p:spPr bwMode="auto">
            <a:xfrm>
              <a:off x="549" y="1341"/>
              <a:ext cx="486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[v(r),</a:t>
              </a:r>
              <a:r>
                <a:rPr lang="en-US" altLang="en-US" dirty="0">
                  <a:sym typeface="Symbol" panose="05050102010706020507" pitchFamily="18" charset="2"/>
                </a:rPr>
                <a:t>(</a:t>
              </a:r>
              <a:r>
                <a:rPr lang="en-US" altLang="en-US" dirty="0" err="1">
                  <a:sym typeface="Symbol" panose="05050102010706020507" pitchFamily="18" charset="2"/>
                </a:rPr>
                <a:t>r,r</a:t>
              </a:r>
              <a:r>
                <a:rPr lang="en-US" altLang="en-US" dirty="0">
                  <a:sym typeface="Symbol" panose="05050102010706020507" pitchFamily="18" charset="2"/>
                </a:rPr>
                <a:t>’),W(R)]    [(r),(</a:t>
              </a:r>
              <a:r>
                <a:rPr lang="en-US" altLang="en-US" dirty="0" err="1">
                  <a:sym typeface="Symbol" panose="05050102010706020507" pitchFamily="18" charset="2"/>
                </a:rPr>
                <a:t>r,r</a:t>
              </a:r>
              <a:r>
                <a:rPr lang="en-US" altLang="en-US" dirty="0">
                  <a:sym typeface="Symbol" panose="05050102010706020507" pitchFamily="18" charset="2"/>
                </a:rPr>
                <a:t>’),(R)]</a:t>
              </a:r>
            </a:p>
          </p:txBody>
        </p:sp>
        <p:sp>
          <p:nvSpPr>
            <p:cNvPr id="35847" name="Text Box 4"/>
            <p:cNvSpPr txBox="1">
              <a:spLocks noChangeArrowheads="1"/>
            </p:cNvSpPr>
            <p:nvPr/>
          </p:nvSpPr>
          <p:spPr bwMode="auto">
            <a:xfrm>
              <a:off x="2795" y="127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1-1</a:t>
              </a:r>
            </a:p>
          </p:txBody>
        </p:sp>
        <p:grpSp>
          <p:nvGrpSpPr>
            <p:cNvPr id="35848" name="Group 12"/>
            <p:cNvGrpSpPr>
              <a:grpSpLocks/>
            </p:cNvGrpSpPr>
            <p:nvPr/>
          </p:nvGrpSpPr>
          <p:grpSpPr bwMode="auto">
            <a:xfrm>
              <a:off x="2208" y="1661"/>
              <a:ext cx="132" cy="29"/>
              <a:chOff x="1520" y="892"/>
              <a:chExt cx="96" cy="29"/>
            </a:xfrm>
          </p:grpSpPr>
          <p:sp>
            <p:nvSpPr>
              <p:cNvPr id="35852" name="Line 7"/>
              <p:cNvSpPr>
                <a:spLocks noChangeShapeType="1"/>
              </p:cNvSpPr>
              <p:nvPr/>
            </p:nvSpPr>
            <p:spPr bwMode="auto">
              <a:xfrm>
                <a:off x="1520" y="8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520" y="921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9" name="Group 13"/>
            <p:cNvGrpSpPr>
              <a:grpSpLocks/>
            </p:cNvGrpSpPr>
            <p:nvPr/>
          </p:nvGrpSpPr>
          <p:grpSpPr bwMode="auto">
            <a:xfrm>
              <a:off x="5052" y="1661"/>
              <a:ext cx="132" cy="29"/>
              <a:chOff x="3648" y="892"/>
              <a:chExt cx="96" cy="29"/>
            </a:xfrm>
          </p:grpSpPr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3648" y="8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3648" y="921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45" name="Line 65"/>
          <p:cNvSpPr>
            <a:spLocks noChangeShapeType="1"/>
          </p:cNvSpPr>
          <p:nvPr/>
        </p:nvSpPr>
        <p:spPr bwMode="auto">
          <a:xfrm flipV="1">
            <a:off x="4932363" y="2852738"/>
            <a:ext cx="1727200" cy="1008062"/>
          </a:xfrm>
          <a:prstGeom prst="line">
            <a:avLst/>
          </a:prstGeom>
          <a:noFill/>
          <a:ln w="38100">
            <a:solidFill>
              <a:srgbClr val="E8120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2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4988" y="228600"/>
            <a:ext cx="302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Electronic KS equation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700338" y="102235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](r)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716463" y="1022350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](r,r’)</a:t>
            </a:r>
          </a:p>
        </p:txBody>
      </p:sp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1473200" y="836613"/>
          <a:ext cx="6529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4127500" imgH="482600" progId="Equation.3">
                  <p:embed/>
                </p:oleObj>
              </mc:Choice>
              <mc:Fallback>
                <p:oleObj name="Formel" r:id="rId3" imgW="4127500" imgH="482600" progId="Equation.3">
                  <p:embed/>
                  <p:pic>
                    <p:nvPicPr>
                      <p:cNvPr id="378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36613"/>
                        <a:ext cx="65293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Group 33"/>
          <p:cNvGrpSpPr>
            <a:grpSpLocks/>
          </p:cNvGrpSpPr>
          <p:nvPr/>
        </p:nvGrpSpPr>
        <p:grpSpPr bwMode="auto">
          <a:xfrm>
            <a:off x="1449388" y="1600200"/>
            <a:ext cx="6651625" cy="785813"/>
            <a:chOff x="913" y="992"/>
            <a:chExt cx="4190" cy="495"/>
          </a:xfrm>
        </p:grpSpPr>
        <p:sp>
          <p:nvSpPr>
            <p:cNvPr id="37906" name="Text Box 9"/>
            <p:cNvSpPr txBox="1">
              <a:spLocks noChangeArrowheads="1"/>
            </p:cNvSpPr>
            <p:nvPr/>
          </p:nvSpPr>
          <p:spPr bwMode="auto">
            <a:xfrm>
              <a:off x="3499" y="1110"/>
              <a:ext cx="7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v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7907" name="Text Box 10"/>
            <p:cNvSpPr txBox="1">
              <a:spLocks noChangeArrowheads="1"/>
            </p:cNvSpPr>
            <p:nvPr/>
          </p:nvSpPr>
          <p:spPr bwMode="auto">
            <a:xfrm>
              <a:off x="1037" y="1110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*[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,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’)</a:t>
              </a:r>
            </a:p>
          </p:txBody>
        </p:sp>
        <p:graphicFrame>
          <p:nvGraphicFramePr>
            <p:cNvPr id="37908" name="Object 11"/>
            <p:cNvGraphicFramePr>
              <a:graphicFrameLocks noChangeAspect="1"/>
            </p:cNvGraphicFramePr>
            <p:nvPr/>
          </p:nvGraphicFramePr>
          <p:xfrm>
            <a:off x="913" y="992"/>
            <a:ext cx="4190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5" imgW="4076700" imgH="482600" progId="Equation.3">
                    <p:embed/>
                  </p:oleObj>
                </mc:Choice>
                <mc:Fallback>
                  <p:oleObj name="Formel" r:id="rId5" imgW="4076700" imgH="482600" progId="Equation.3">
                    <p:embed/>
                    <p:pic>
                      <p:nvPicPr>
                        <p:cNvPr id="3790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" y="992"/>
                          <a:ext cx="4190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534988" y="2667000"/>
            <a:ext cx="2725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Nuclear KS equation</a:t>
            </a:r>
          </a:p>
        </p:txBody>
      </p:sp>
      <p:graphicFrame>
        <p:nvGraphicFramePr>
          <p:cNvPr id="37896" name="Object 15"/>
          <p:cNvGraphicFramePr>
            <a:graphicFrameLocks noChangeAspect="1"/>
          </p:cNvGraphicFramePr>
          <p:nvPr/>
        </p:nvGraphicFramePr>
        <p:xfrm>
          <a:off x="3375025" y="2997200"/>
          <a:ext cx="50133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2540000" imgH="482600" progId="Equation.3">
                  <p:embed/>
                </p:oleObj>
              </mc:Choice>
              <mc:Fallback>
                <p:oleObj name="Formel" r:id="rId7" imgW="2540000" imgH="482600" progId="Equation.3">
                  <p:embed/>
                  <p:pic>
                    <p:nvPicPr>
                      <p:cNvPr id="378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997200"/>
                        <a:ext cx="50133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4643438" y="3302000"/>
            <a:ext cx="2305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</a:rPr>
              <a:t>W</a:t>
            </a:r>
            <a:r>
              <a:rPr lang="en-US" altLang="en-US" sz="2100" baseline="-25000">
                <a:solidFill>
                  <a:srgbClr val="FF0000"/>
                </a:solidFill>
              </a:rPr>
              <a:t>s</a:t>
            </a:r>
            <a:r>
              <a:rPr lang="en-US" altLang="en-US" sz="2100">
                <a:solidFill>
                  <a:srgbClr val="FF0000"/>
                </a:solidFill>
              </a:rPr>
              <a:t>[</a:t>
            </a:r>
            <a:r>
              <a:rPr lang="en-US" altLang="en-US" sz="21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100">
                <a:solidFill>
                  <a:srgbClr val="FF0000"/>
                </a:solidFill>
              </a:rPr>
              <a:t>](R)</a:t>
            </a:r>
          </a:p>
        </p:txBody>
      </p:sp>
      <p:grpSp>
        <p:nvGrpSpPr>
          <p:cNvPr id="37898" name="Group 17"/>
          <p:cNvGrpSpPr>
            <a:grpSpLocks/>
          </p:cNvGrpSpPr>
          <p:nvPr/>
        </p:nvGrpSpPr>
        <p:grpSpPr bwMode="auto">
          <a:xfrm>
            <a:off x="6242050" y="3644900"/>
            <a:ext cx="182563" cy="71438"/>
            <a:chOff x="2400" y="2846"/>
            <a:chExt cx="96" cy="34"/>
          </a:xfrm>
        </p:grpSpPr>
        <p:sp>
          <p:nvSpPr>
            <p:cNvPr id="37904" name="Line 18"/>
            <p:cNvSpPr>
              <a:spLocks noChangeShapeType="1"/>
            </p:cNvSpPr>
            <p:nvPr/>
          </p:nvSpPr>
          <p:spPr bwMode="auto">
            <a:xfrm>
              <a:off x="2400" y="2846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9"/>
            <p:cNvSpPr>
              <a:spLocks noChangeShapeType="1"/>
            </p:cNvSpPr>
            <p:nvPr/>
          </p:nvSpPr>
          <p:spPr bwMode="auto">
            <a:xfrm>
              <a:off x="2400" y="2880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534988" y="4495800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3 KS potentials:</a:t>
            </a:r>
          </a:p>
        </p:txBody>
      </p:sp>
      <p:sp>
        <p:nvSpPr>
          <p:cNvPr id="37900" name="Rectangle 22"/>
          <p:cNvSpPr>
            <a:spLocks noChangeArrowheads="1"/>
          </p:cNvSpPr>
          <p:nvPr/>
        </p:nvSpPr>
        <p:spPr bwMode="auto">
          <a:xfrm>
            <a:off x="2787650" y="449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v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W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7901" name="Text Box 23"/>
          <p:cNvSpPr txBox="1">
            <a:spLocks noChangeArrowheads="1"/>
          </p:cNvSpPr>
          <p:nvPr/>
        </p:nvSpPr>
        <p:spPr bwMode="auto">
          <a:xfrm>
            <a:off x="600075" y="5538788"/>
            <a:ext cx="128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CC"/>
                </a:solidFill>
              </a:rPr>
              <a:t>KS theorem:</a:t>
            </a:r>
          </a:p>
        </p:txBody>
      </p:sp>
      <p:sp>
        <p:nvSpPr>
          <p:cNvPr id="37902" name="Text Box 24"/>
          <p:cNvSpPr txBox="1">
            <a:spLocks noChangeArrowheads="1"/>
          </p:cNvSpPr>
          <p:nvPr/>
        </p:nvSpPr>
        <p:spPr bwMode="auto">
          <a:xfrm>
            <a:off x="1963738" y="5538788"/>
            <a:ext cx="6646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There exist functionals v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 </a:t>
            </a:r>
            <a:r>
              <a:rPr lang="en-US" altLang="en-US" sz="2000">
                <a:sym typeface="Symbol" panose="05050102010706020507" pitchFamily="18" charset="2"/>
              </a:rPr>
              <a:t>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W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such that the above equations reproduce the exact densities of the interacting system</a:t>
            </a:r>
          </a:p>
        </p:txBody>
      </p: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3995738" y="4559300"/>
            <a:ext cx="4743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No approximation yet!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“Exactification” of BdG mean-field eqs.</a:t>
            </a:r>
          </a:p>
        </p:txBody>
      </p:sp>
    </p:spTree>
    <p:extLst>
      <p:ext uri="{BB962C8B-B14F-4D97-AF65-F5344CB8AC3E}">
        <p14:creationId xmlns:p14="http://schemas.microsoft.com/office/powerpoint/2010/main" val="1460153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4988" y="228600"/>
            <a:ext cx="302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Electronic KS equation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700338" y="102235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716463" y="1022350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](r,r’)</a:t>
            </a:r>
          </a:p>
        </p:txBody>
      </p:sp>
      <p:graphicFrame>
        <p:nvGraphicFramePr>
          <p:cNvPr id="39941" name="Object 6"/>
          <p:cNvGraphicFramePr>
            <a:graphicFrameLocks noChangeAspect="1"/>
          </p:cNvGraphicFramePr>
          <p:nvPr/>
        </p:nvGraphicFramePr>
        <p:xfrm>
          <a:off x="1473200" y="836613"/>
          <a:ext cx="6529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4127500" imgH="482600" progId="Equation.3">
                  <p:embed/>
                </p:oleObj>
              </mc:Choice>
              <mc:Fallback>
                <p:oleObj name="Formel" r:id="rId3" imgW="4127500" imgH="482600" progId="Equation.3">
                  <p:embed/>
                  <p:pic>
                    <p:nvPicPr>
                      <p:cNvPr id="399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36613"/>
                        <a:ext cx="65293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33"/>
          <p:cNvGrpSpPr>
            <a:grpSpLocks/>
          </p:cNvGrpSpPr>
          <p:nvPr/>
        </p:nvGrpSpPr>
        <p:grpSpPr bwMode="auto">
          <a:xfrm>
            <a:off x="1449388" y="1600200"/>
            <a:ext cx="6651625" cy="785813"/>
            <a:chOff x="913" y="992"/>
            <a:chExt cx="4190" cy="495"/>
          </a:xfrm>
        </p:grpSpPr>
        <p:sp>
          <p:nvSpPr>
            <p:cNvPr id="39956" name="Text Box 9"/>
            <p:cNvSpPr txBox="1">
              <a:spLocks noChangeArrowheads="1"/>
            </p:cNvSpPr>
            <p:nvPr/>
          </p:nvSpPr>
          <p:spPr bwMode="auto">
            <a:xfrm>
              <a:off x="3499" y="1110"/>
              <a:ext cx="7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v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9957" name="Text Box 10"/>
            <p:cNvSpPr txBox="1">
              <a:spLocks noChangeArrowheads="1"/>
            </p:cNvSpPr>
            <p:nvPr/>
          </p:nvSpPr>
          <p:spPr bwMode="auto">
            <a:xfrm>
              <a:off x="1037" y="1110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*[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,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’)</a:t>
              </a:r>
            </a:p>
          </p:txBody>
        </p:sp>
        <p:graphicFrame>
          <p:nvGraphicFramePr>
            <p:cNvPr id="39958" name="Object 11"/>
            <p:cNvGraphicFramePr>
              <a:graphicFrameLocks noChangeAspect="1"/>
            </p:cNvGraphicFramePr>
            <p:nvPr/>
          </p:nvGraphicFramePr>
          <p:xfrm>
            <a:off x="913" y="992"/>
            <a:ext cx="4190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5" imgW="4076700" imgH="482600" progId="Equation.3">
                    <p:embed/>
                  </p:oleObj>
                </mc:Choice>
                <mc:Fallback>
                  <p:oleObj name="Formel" r:id="rId5" imgW="4076700" imgH="482600" progId="Equation.3">
                    <p:embed/>
                    <p:pic>
                      <p:nvPicPr>
                        <p:cNvPr id="3995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" y="992"/>
                          <a:ext cx="4190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534988" y="2667000"/>
            <a:ext cx="2725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Nuclear KS equation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3375025" y="2997200"/>
          <a:ext cx="50133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2540000" imgH="482600" progId="Equation.3">
                  <p:embed/>
                </p:oleObj>
              </mc:Choice>
              <mc:Fallback>
                <p:oleObj name="Formel" r:id="rId7" imgW="2540000" imgH="482600" progId="Equation.3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997200"/>
                        <a:ext cx="50133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4643438" y="3302000"/>
            <a:ext cx="2305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</a:rPr>
              <a:t>W</a:t>
            </a:r>
            <a:r>
              <a:rPr lang="en-US" altLang="en-US" sz="2100" baseline="-25000">
                <a:solidFill>
                  <a:srgbClr val="FF0000"/>
                </a:solidFill>
              </a:rPr>
              <a:t>s</a:t>
            </a:r>
            <a:r>
              <a:rPr lang="en-US" altLang="en-US" sz="2100">
                <a:solidFill>
                  <a:srgbClr val="FF0000"/>
                </a:solidFill>
              </a:rPr>
              <a:t>[</a:t>
            </a:r>
            <a:r>
              <a:rPr lang="en-US" altLang="en-US" sz="21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100">
                <a:solidFill>
                  <a:srgbClr val="FF0000"/>
                </a:solidFill>
              </a:rPr>
              <a:t>](R)</a:t>
            </a:r>
          </a:p>
        </p:txBody>
      </p:sp>
      <p:grpSp>
        <p:nvGrpSpPr>
          <p:cNvPr id="39946" name="Group 17"/>
          <p:cNvGrpSpPr>
            <a:grpSpLocks/>
          </p:cNvGrpSpPr>
          <p:nvPr/>
        </p:nvGrpSpPr>
        <p:grpSpPr bwMode="auto">
          <a:xfrm>
            <a:off x="6242050" y="3644900"/>
            <a:ext cx="182563" cy="71438"/>
            <a:chOff x="2400" y="2846"/>
            <a:chExt cx="96" cy="34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2400" y="2846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>
              <a:off x="2400" y="2880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Text Box 21"/>
          <p:cNvSpPr txBox="1">
            <a:spLocks noChangeArrowheads="1"/>
          </p:cNvSpPr>
          <p:nvPr/>
        </p:nvSpPr>
        <p:spPr bwMode="auto">
          <a:xfrm>
            <a:off x="534988" y="4495800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3 KS potentials:</a:t>
            </a:r>
          </a:p>
        </p:txBody>
      </p:sp>
      <p:sp>
        <p:nvSpPr>
          <p:cNvPr id="39948" name="Rectangle 22"/>
          <p:cNvSpPr>
            <a:spLocks noChangeArrowheads="1"/>
          </p:cNvSpPr>
          <p:nvPr/>
        </p:nvSpPr>
        <p:spPr bwMode="auto">
          <a:xfrm>
            <a:off x="2787650" y="449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v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W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9949" name="Text Box 23"/>
          <p:cNvSpPr txBox="1">
            <a:spLocks noChangeArrowheads="1"/>
          </p:cNvSpPr>
          <p:nvPr/>
        </p:nvSpPr>
        <p:spPr bwMode="auto">
          <a:xfrm>
            <a:off x="600075" y="5538788"/>
            <a:ext cx="128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CC"/>
                </a:solidFill>
              </a:rPr>
              <a:t>KS theorem:</a:t>
            </a:r>
          </a:p>
        </p:txBody>
      </p:sp>
      <p:sp>
        <p:nvSpPr>
          <p:cNvPr id="39950" name="Text Box 24"/>
          <p:cNvSpPr txBox="1">
            <a:spLocks noChangeArrowheads="1"/>
          </p:cNvSpPr>
          <p:nvPr/>
        </p:nvSpPr>
        <p:spPr bwMode="auto">
          <a:xfrm>
            <a:off x="1963738" y="5538788"/>
            <a:ext cx="6646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There exist functionals v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 </a:t>
            </a:r>
            <a:r>
              <a:rPr lang="en-US" altLang="en-US" sz="2000">
                <a:sym typeface="Symbol" panose="05050102010706020507" pitchFamily="18" charset="2"/>
              </a:rPr>
              <a:t>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W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such that the above equations reproduce the exact densities of the interacting system</a:t>
            </a:r>
          </a:p>
        </p:txBody>
      </p:sp>
      <p:sp>
        <p:nvSpPr>
          <p:cNvPr id="39951" name="Text Box 25"/>
          <p:cNvSpPr txBox="1">
            <a:spLocks noChangeArrowheads="1"/>
          </p:cNvSpPr>
          <p:nvPr/>
        </p:nvSpPr>
        <p:spPr bwMode="auto">
          <a:xfrm>
            <a:off x="3995738" y="4559300"/>
            <a:ext cx="4743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No approximation yet!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“Exactification” of BdG mean-field eqs.</a:t>
            </a:r>
          </a:p>
        </p:txBody>
      </p:sp>
      <p:sp>
        <p:nvSpPr>
          <p:cNvPr id="39952" name="TextBox 20"/>
          <p:cNvSpPr txBox="1">
            <a:spLocks noChangeArrowheads="1"/>
          </p:cNvSpPr>
          <p:nvPr/>
        </p:nvSpPr>
        <p:spPr bwMode="auto">
          <a:xfrm>
            <a:off x="5219700" y="3933825"/>
            <a:ext cx="374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Solved in harmonic approximation</a:t>
            </a:r>
            <a:endParaRPr lang="de-DE" altLang="en-US" sz="2000">
              <a:solidFill>
                <a:srgbClr val="008000"/>
              </a:solidFill>
            </a:endParaRPr>
          </a:p>
        </p:txBody>
      </p:sp>
      <p:sp>
        <p:nvSpPr>
          <p:cNvPr id="39953" name="Rectangle 21"/>
          <p:cNvSpPr>
            <a:spLocks noChangeArrowheads="1"/>
          </p:cNvSpPr>
          <p:nvPr/>
        </p:nvSpPr>
        <p:spPr bwMode="auto">
          <a:xfrm>
            <a:off x="5292725" y="3933825"/>
            <a:ext cx="3671888" cy="409575"/>
          </a:xfrm>
          <a:prstGeom prst="rect">
            <a:avLst/>
          </a:prstGeom>
          <a:noFill/>
          <a:ln w="28575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697263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0063" y="223838"/>
            <a:ext cx="5065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CONSTRUCTION OF APPROXIMATE  F</a:t>
            </a:r>
            <a:r>
              <a:rPr lang="en-US" altLang="en-US" sz="2000" b="1" baseline="-25000">
                <a:solidFill>
                  <a:srgbClr val="008000"/>
                </a:solidFill>
              </a:rPr>
              <a:t>xc</a:t>
            </a:r>
            <a:r>
              <a:rPr lang="en-US" altLang="en-US" sz="2000" b="1">
                <a:solidFill>
                  <a:srgbClr val="008000"/>
                </a:solidFill>
              </a:rPr>
              <a:t> :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5902325" y="100013"/>
          <a:ext cx="1622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787058" imgH="253890" progId="Equation.3">
                  <p:embed/>
                </p:oleObj>
              </mc:Choice>
              <mc:Fallback>
                <p:oleObj name="Formel" r:id="rId3" imgW="787058" imgH="253890" progId="Equation.3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100013"/>
                        <a:ext cx="16224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1119188" y="620713"/>
          <a:ext cx="71977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3911600" imgH="939800" progId="Equation.3">
                  <p:embed/>
                </p:oleObj>
              </mc:Choice>
              <mc:Fallback>
                <p:oleObj name="Formel" r:id="rId5" imgW="3911600" imgH="939800" progId="Equation.3">
                  <p:embed/>
                  <p:pic>
                    <p:nvPicPr>
                      <p:cNvPr id="419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620713"/>
                        <a:ext cx="71977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23"/>
          <p:cNvSpPr txBox="1">
            <a:spLocks noChangeArrowheads="1"/>
          </p:cNvSpPr>
          <p:nvPr/>
        </p:nvSpPr>
        <p:spPr bwMode="auto">
          <a:xfrm>
            <a:off x="763588" y="2274888"/>
            <a:ext cx="76946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</a:rPr>
              <a:t>develop diagrammatic many-body perturbation theory on the basis of the H</a:t>
            </a:r>
            <a:r>
              <a:rPr lang="en-US" altLang="en-US" sz="1900" b="1" baseline="-25000">
                <a:solidFill>
                  <a:srgbClr val="008000"/>
                </a:solidFill>
              </a:rPr>
              <a:t>o</a:t>
            </a:r>
            <a:r>
              <a:rPr lang="en-US" altLang="en-US" sz="1900" b="1">
                <a:solidFill>
                  <a:srgbClr val="008000"/>
                </a:solidFill>
              </a:rPr>
              <a:t>-propagators:</a:t>
            </a: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2362200" y="2905125"/>
            <a:ext cx="632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69913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9913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99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s</a:t>
            </a:r>
            <a:r>
              <a:rPr lang="en-US" altLang="en-US" sz="2000"/>
              <a:t>	normal electron propagator (in superconducting state)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</a:t>
            </a: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s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s</a:t>
            </a:r>
            <a:r>
              <a:rPr lang="en-US" altLang="en-US" sz="2000"/>
              <a:t>*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s</a:t>
            </a:r>
            <a:r>
              <a:rPr lang="en-US" altLang="en-US" sz="2000"/>
              <a:t>	phonon propagator	</a:t>
            </a:r>
          </a:p>
        </p:txBody>
      </p:sp>
      <p:grpSp>
        <p:nvGrpSpPr>
          <p:cNvPr id="41991" name="Group 25"/>
          <p:cNvGrpSpPr>
            <a:grpSpLocks/>
          </p:cNvGrpSpPr>
          <p:nvPr/>
        </p:nvGrpSpPr>
        <p:grpSpPr bwMode="auto">
          <a:xfrm rot="1200000">
            <a:off x="1077913" y="2867025"/>
            <a:ext cx="685800" cy="685800"/>
            <a:chOff x="480" y="3264"/>
            <a:chExt cx="432" cy="432"/>
          </a:xfrm>
        </p:grpSpPr>
        <p:sp>
          <p:nvSpPr>
            <p:cNvPr id="42020" name="Line 26"/>
            <p:cNvSpPr>
              <a:spLocks noChangeShapeType="1"/>
            </p:cNvSpPr>
            <p:nvPr/>
          </p:nvSpPr>
          <p:spPr bwMode="auto">
            <a:xfrm flipV="1">
              <a:off x="480" y="35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27"/>
            <p:cNvSpPr>
              <a:spLocks noChangeShapeType="1"/>
            </p:cNvSpPr>
            <p:nvPr/>
          </p:nvSpPr>
          <p:spPr bwMode="auto">
            <a:xfrm flipV="1">
              <a:off x="672" y="3360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28"/>
            <p:cNvSpPr>
              <a:spLocks noChangeShapeType="1"/>
            </p:cNvSpPr>
            <p:nvPr/>
          </p:nvSpPr>
          <p:spPr bwMode="auto">
            <a:xfrm flipV="1">
              <a:off x="816" y="326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2" name="Group 29"/>
          <p:cNvGrpSpPr>
            <a:grpSpLocks/>
          </p:cNvGrpSpPr>
          <p:nvPr/>
        </p:nvGrpSpPr>
        <p:grpSpPr bwMode="auto">
          <a:xfrm rot="1171245">
            <a:off x="1146175" y="3367088"/>
            <a:ext cx="762000" cy="762000"/>
            <a:chOff x="480" y="3696"/>
            <a:chExt cx="480" cy="480"/>
          </a:xfrm>
        </p:grpSpPr>
        <p:sp>
          <p:nvSpPr>
            <p:cNvPr id="42017" name="Line 30"/>
            <p:cNvSpPr>
              <a:spLocks noChangeShapeType="1"/>
            </p:cNvSpPr>
            <p:nvPr/>
          </p:nvSpPr>
          <p:spPr bwMode="auto">
            <a:xfrm flipV="1">
              <a:off x="480" y="398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1"/>
            <p:cNvSpPr>
              <a:spLocks noChangeShapeType="1"/>
            </p:cNvSpPr>
            <p:nvPr/>
          </p:nvSpPr>
          <p:spPr bwMode="auto">
            <a:xfrm flipV="1">
              <a:off x="672" y="379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2"/>
            <p:cNvSpPr>
              <a:spLocks noChangeShapeType="1"/>
            </p:cNvSpPr>
            <p:nvPr/>
          </p:nvSpPr>
          <p:spPr bwMode="auto">
            <a:xfrm flipV="1">
              <a:off x="816" y="369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3" name="Group 33"/>
          <p:cNvGrpSpPr>
            <a:grpSpLocks/>
          </p:cNvGrpSpPr>
          <p:nvPr/>
        </p:nvGrpSpPr>
        <p:grpSpPr bwMode="auto">
          <a:xfrm rot="1343157">
            <a:off x="1187450" y="3798888"/>
            <a:ext cx="762000" cy="762000"/>
            <a:chOff x="480" y="4272"/>
            <a:chExt cx="480" cy="480"/>
          </a:xfrm>
        </p:grpSpPr>
        <p:sp>
          <p:nvSpPr>
            <p:cNvPr id="42014" name="Line 34"/>
            <p:cNvSpPr>
              <a:spLocks noChangeShapeType="1"/>
            </p:cNvSpPr>
            <p:nvPr/>
          </p:nvSpPr>
          <p:spPr bwMode="auto">
            <a:xfrm flipV="1">
              <a:off x="480" y="4560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5"/>
            <p:cNvSpPr>
              <a:spLocks noChangeShapeType="1"/>
            </p:cNvSpPr>
            <p:nvPr/>
          </p:nvSpPr>
          <p:spPr bwMode="auto">
            <a:xfrm flipV="1">
              <a:off x="672" y="441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6"/>
            <p:cNvSpPr>
              <a:spLocks noChangeShapeType="1"/>
            </p:cNvSpPr>
            <p:nvPr/>
          </p:nvSpPr>
          <p:spPr bwMode="auto">
            <a:xfrm flipV="1">
              <a:off x="768" y="427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37"/>
          <p:cNvGrpSpPr>
            <a:grpSpLocks/>
          </p:cNvGrpSpPr>
          <p:nvPr/>
        </p:nvGrpSpPr>
        <p:grpSpPr bwMode="auto">
          <a:xfrm>
            <a:off x="827088" y="4624388"/>
            <a:ext cx="1371600" cy="152400"/>
            <a:chOff x="384" y="5568"/>
            <a:chExt cx="864" cy="96"/>
          </a:xfrm>
        </p:grpSpPr>
        <p:sp>
          <p:nvSpPr>
            <p:cNvPr id="42005" name="Line 38"/>
            <p:cNvSpPr>
              <a:spLocks noChangeShapeType="1"/>
            </p:cNvSpPr>
            <p:nvPr/>
          </p:nvSpPr>
          <p:spPr bwMode="auto">
            <a:xfrm flipV="1">
              <a:off x="384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39"/>
            <p:cNvSpPr>
              <a:spLocks noChangeShapeType="1"/>
            </p:cNvSpPr>
            <p:nvPr/>
          </p:nvSpPr>
          <p:spPr bwMode="auto">
            <a:xfrm flipV="1">
              <a:off x="576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40"/>
            <p:cNvSpPr>
              <a:spLocks noChangeShapeType="1"/>
            </p:cNvSpPr>
            <p:nvPr/>
          </p:nvSpPr>
          <p:spPr bwMode="auto">
            <a:xfrm flipV="1">
              <a:off x="768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41"/>
            <p:cNvSpPr>
              <a:spLocks noChangeShapeType="1"/>
            </p:cNvSpPr>
            <p:nvPr/>
          </p:nvSpPr>
          <p:spPr bwMode="auto">
            <a:xfrm flipV="1">
              <a:off x="960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09" name="AutoShape 42"/>
            <p:cNvCxnSpPr>
              <a:cxnSpLocks noChangeShapeType="1"/>
              <a:stCxn id="42006" idx="0"/>
              <a:endCxn id="42005" idx="1"/>
            </p:cNvCxnSpPr>
            <p:nvPr/>
          </p:nvCxnSpPr>
          <p:spPr bwMode="auto">
            <a:xfrm flipH="1" flipV="1">
              <a:off x="479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AutoShape 43"/>
            <p:cNvCxnSpPr>
              <a:cxnSpLocks noChangeShapeType="1"/>
              <a:stCxn id="42006" idx="1"/>
              <a:endCxn id="42007" idx="0"/>
            </p:cNvCxnSpPr>
            <p:nvPr/>
          </p:nvCxnSpPr>
          <p:spPr bwMode="auto">
            <a:xfrm>
              <a:off x="671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AutoShape 44"/>
            <p:cNvCxnSpPr>
              <a:cxnSpLocks noChangeShapeType="1"/>
              <a:stCxn id="42007" idx="1"/>
              <a:endCxn id="42008" idx="0"/>
            </p:cNvCxnSpPr>
            <p:nvPr/>
          </p:nvCxnSpPr>
          <p:spPr bwMode="auto">
            <a:xfrm>
              <a:off x="863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2" name="Line 45"/>
            <p:cNvSpPr>
              <a:spLocks noChangeShapeType="1"/>
            </p:cNvSpPr>
            <p:nvPr/>
          </p:nvSpPr>
          <p:spPr bwMode="auto">
            <a:xfrm flipV="1">
              <a:off x="1152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13" name="AutoShape 46"/>
            <p:cNvCxnSpPr>
              <a:cxnSpLocks noChangeShapeType="1"/>
              <a:stCxn id="42012" idx="0"/>
              <a:endCxn id="42008" idx="1"/>
            </p:cNvCxnSpPr>
            <p:nvPr/>
          </p:nvCxnSpPr>
          <p:spPr bwMode="auto">
            <a:xfrm flipH="1" flipV="1">
              <a:off x="1055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5" name="Text Box 47"/>
          <p:cNvSpPr txBox="1">
            <a:spLocks noChangeArrowheads="1"/>
          </p:cNvSpPr>
          <p:nvPr/>
        </p:nvSpPr>
        <p:spPr bwMode="auto">
          <a:xfrm>
            <a:off x="642938" y="5105400"/>
            <a:ext cx="3208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Immediate consequence:</a:t>
            </a:r>
          </a:p>
        </p:txBody>
      </p:sp>
      <p:sp>
        <p:nvSpPr>
          <p:cNvPr id="41996" name="Text Box 48"/>
          <p:cNvSpPr txBox="1">
            <a:spLocks noChangeArrowheads="1"/>
          </p:cNvSpPr>
          <p:nvPr/>
        </p:nvSpPr>
        <p:spPr bwMode="auto">
          <a:xfrm>
            <a:off x="3870325" y="55626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r>
              <a:rPr lang="en-US" altLang="en-US" sz="2400" b="1">
                <a:solidFill>
                  <a:srgbClr val="FF0000"/>
                </a:solidFill>
              </a:rPr>
              <a:t> = 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r>
              <a:rPr lang="en-US" altLang="en-US" sz="2400" b="1">
                <a:solidFill>
                  <a:srgbClr val="FF0000"/>
                </a:solidFill>
              </a:rPr>
              <a:t>  + 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1997" name="Text Box 49"/>
          <p:cNvSpPr txBox="1">
            <a:spLocks noChangeArrowheads="1"/>
          </p:cNvSpPr>
          <p:nvPr/>
        </p:nvSpPr>
        <p:spPr bwMode="auto">
          <a:xfrm>
            <a:off x="2740025" y="6324600"/>
            <a:ext cx="304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all diagrams containing D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1998" name="Text Box 50"/>
          <p:cNvSpPr txBox="1">
            <a:spLocks noChangeArrowheads="1"/>
          </p:cNvSpPr>
          <p:nvPr/>
        </p:nvSpPr>
        <p:spPr bwMode="auto">
          <a:xfrm>
            <a:off x="5803900" y="6172200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all others diagrams</a:t>
            </a:r>
          </a:p>
        </p:txBody>
      </p:sp>
      <p:sp>
        <p:nvSpPr>
          <p:cNvPr id="41999" name="Line 51"/>
          <p:cNvSpPr>
            <a:spLocks noChangeShapeType="1"/>
          </p:cNvSpPr>
          <p:nvPr/>
        </p:nvSpPr>
        <p:spPr bwMode="auto">
          <a:xfrm flipV="1">
            <a:off x="4495800" y="60198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52"/>
          <p:cNvSpPr>
            <a:spLocks noChangeShapeType="1"/>
          </p:cNvSpPr>
          <p:nvPr/>
        </p:nvSpPr>
        <p:spPr bwMode="auto">
          <a:xfrm flipH="1" flipV="1">
            <a:off x="5956300" y="5943600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53"/>
          <p:cNvSpPr>
            <a:spLocks noChangeArrowheads="1"/>
          </p:cNvSpPr>
          <p:nvPr/>
        </p:nvSpPr>
        <p:spPr bwMode="auto">
          <a:xfrm>
            <a:off x="4784725" y="55626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solidFill>
                  <a:srgbClr val="FF0000"/>
                </a:solidFill>
              </a:rPr>
              <a:t>ph</a:t>
            </a:r>
          </a:p>
        </p:txBody>
      </p:sp>
      <p:sp>
        <p:nvSpPr>
          <p:cNvPr id="42002" name="Rectangle 54"/>
          <p:cNvSpPr>
            <a:spLocks noChangeArrowheads="1"/>
          </p:cNvSpPr>
          <p:nvPr/>
        </p:nvSpPr>
        <p:spPr bwMode="auto">
          <a:xfrm>
            <a:off x="5575300" y="5562600"/>
            <a:ext cx="331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solidFill>
                  <a:srgbClr val="FF0000"/>
                </a:solidFill>
              </a:rPr>
              <a:t>el</a:t>
            </a:r>
          </a:p>
        </p:txBody>
      </p:sp>
      <p:sp>
        <p:nvSpPr>
          <p:cNvPr id="42003" name="Line 55"/>
          <p:cNvSpPr>
            <a:spLocks noChangeShapeType="1"/>
          </p:cNvSpPr>
          <p:nvPr/>
        </p:nvSpPr>
        <p:spPr bwMode="auto">
          <a:xfrm>
            <a:off x="514350" y="573088"/>
            <a:ext cx="47529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59"/>
          <p:cNvSpPr>
            <a:spLocks noChangeArrowheads="1"/>
          </p:cNvSpPr>
          <p:nvPr/>
        </p:nvSpPr>
        <p:spPr bwMode="auto">
          <a:xfrm>
            <a:off x="2803525" y="3695700"/>
            <a:ext cx="342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anomalous electron propagators</a:t>
            </a:r>
          </a:p>
        </p:txBody>
      </p:sp>
    </p:spTree>
    <p:extLst>
      <p:ext uri="{BB962C8B-B14F-4D97-AF65-F5344CB8AC3E}">
        <p14:creationId xmlns:p14="http://schemas.microsoft.com/office/powerpoint/2010/main" val="7857873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66988" y="298450"/>
            <a:ext cx="3268662" cy="4667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Phononic contributions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4363" y="884238"/>
            <a:ext cx="424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First order in phonon propagator: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116013" y="1433513"/>
            <a:ext cx="4838700" cy="555625"/>
            <a:chOff x="785" y="812"/>
            <a:chExt cx="3048" cy="350"/>
          </a:xfrm>
        </p:grpSpPr>
        <p:grpSp>
          <p:nvGrpSpPr>
            <p:cNvPr id="44047" name="Group 5"/>
            <p:cNvGrpSpPr>
              <a:grpSpLocks/>
            </p:cNvGrpSpPr>
            <p:nvPr/>
          </p:nvGrpSpPr>
          <p:grpSpPr bwMode="auto">
            <a:xfrm>
              <a:off x="3065" y="860"/>
              <a:ext cx="768" cy="242"/>
              <a:chOff x="2975" y="860"/>
              <a:chExt cx="768" cy="242"/>
            </a:xfrm>
          </p:grpSpPr>
          <p:grpSp>
            <p:nvGrpSpPr>
              <p:cNvPr id="44069" name="Group 6"/>
              <p:cNvGrpSpPr>
                <a:grpSpLocks/>
              </p:cNvGrpSpPr>
              <p:nvPr/>
            </p:nvGrpSpPr>
            <p:grpSpPr bwMode="auto">
              <a:xfrm>
                <a:off x="2975" y="860"/>
                <a:ext cx="768" cy="242"/>
                <a:chOff x="2975" y="860"/>
                <a:chExt cx="768" cy="242"/>
              </a:xfrm>
            </p:grpSpPr>
            <p:sp>
              <p:nvSpPr>
                <p:cNvPr id="44080" name="Arc 7"/>
                <p:cNvSpPr>
                  <a:spLocks/>
                </p:cNvSpPr>
                <p:nvPr/>
              </p:nvSpPr>
              <p:spPr bwMode="auto">
                <a:xfrm rot="5400000" flipH="1" flipV="1">
                  <a:off x="3087" y="772"/>
                  <a:ext cx="106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Arc 8"/>
                <p:cNvSpPr>
                  <a:spLocks/>
                </p:cNvSpPr>
                <p:nvPr/>
              </p:nvSpPr>
              <p:spPr bwMode="auto">
                <a:xfrm rot="5400000" flipV="1">
                  <a:off x="3073" y="892"/>
                  <a:ext cx="134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Arc 9"/>
                <p:cNvSpPr>
                  <a:spLocks/>
                </p:cNvSpPr>
                <p:nvPr/>
              </p:nvSpPr>
              <p:spPr bwMode="auto">
                <a:xfrm rot="5400000" flipH="1">
                  <a:off x="3516" y="771"/>
                  <a:ext cx="106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Arc 10"/>
                <p:cNvSpPr>
                  <a:spLocks/>
                </p:cNvSpPr>
                <p:nvPr/>
              </p:nvSpPr>
              <p:spPr bwMode="auto">
                <a:xfrm rot="5400000">
                  <a:off x="3520" y="909"/>
                  <a:ext cx="134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63" y="953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85" name="Oval 1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682" y="946"/>
                  <a:ext cx="72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86" name="AutoShape 13"/>
                <p:cNvCxnSpPr>
                  <a:cxnSpLocks noChangeShapeType="1"/>
                  <a:stCxn id="44082" idx="1"/>
                  <a:endCxn id="44080" idx="1"/>
                </p:cNvCxnSpPr>
                <p:nvPr/>
              </p:nvCxnSpPr>
              <p:spPr bwMode="auto">
                <a:xfrm flipH="1">
                  <a:off x="3290" y="860"/>
                  <a:ext cx="127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87" name="AutoShape 14"/>
                <p:cNvCxnSpPr>
                  <a:cxnSpLocks noChangeShapeType="1"/>
                  <a:stCxn id="44083" idx="1"/>
                  <a:endCxn id="44081" idx="1"/>
                </p:cNvCxnSpPr>
                <p:nvPr/>
              </p:nvCxnSpPr>
              <p:spPr bwMode="auto">
                <a:xfrm flipH="1">
                  <a:off x="3289" y="1100"/>
                  <a:ext cx="163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70" name="Group 15"/>
              <p:cNvGrpSpPr>
                <a:grpSpLocks/>
              </p:cNvGrpSpPr>
              <p:nvPr/>
            </p:nvGrpSpPr>
            <p:grpSpPr bwMode="auto">
              <a:xfrm flipV="1">
                <a:off x="3024" y="958"/>
                <a:ext cx="672" cy="48"/>
                <a:chOff x="384" y="5568"/>
                <a:chExt cx="864" cy="96"/>
              </a:xfrm>
            </p:grpSpPr>
            <p:sp>
              <p:nvSpPr>
                <p:cNvPr id="4407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4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6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60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5" name="AutoShape 20"/>
                <p:cNvCxnSpPr>
                  <a:cxnSpLocks noChangeShapeType="1"/>
                  <a:stCxn id="44072" idx="0"/>
                  <a:endCxn id="44071" idx="1"/>
                </p:cNvCxnSpPr>
                <p:nvPr/>
              </p:nvCxnSpPr>
              <p:spPr bwMode="auto">
                <a:xfrm flipH="1" flipV="1">
                  <a:off x="479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6" name="AutoShape 21"/>
                <p:cNvCxnSpPr>
                  <a:cxnSpLocks noChangeShapeType="1"/>
                  <a:stCxn id="44072" idx="1"/>
                  <a:endCxn id="44073" idx="0"/>
                </p:cNvCxnSpPr>
                <p:nvPr/>
              </p:nvCxnSpPr>
              <p:spPr bwMode="auto">
                <a:xfrm>
                  <a:off x="671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7" name="AutoShape 22"/>
                <p:cNvCxnSpPr>
                  <a:cxnSpLocks noChangeShapeType="1"/>
                  <a:stCxn id="44073" idx="1"/>
                  <a:endCxn id="44074" idx="0"/>
                </p:cNvCxnSpPr>
                <p:nvPr/>
              </p:nvCxnSpPr>
              <p:spPr bwMode="auto">
                <a:xfrm>
                  <a:off x="863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7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52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9" name="AutoShape 24"/>
                <p:cNvCxnSpPr>
                  <a:cxnSpLocks noChangeShapeType="1"/>
                  <a:stCxn id="44078" idx="0"/>
                  <a:endCxn id="44074" idx="1"/>
                </p:cNvCxnSpPr>
                <p:nvPr/>
              </p:nvCxnSpPr>
              <p:spPr bwMode="auto">
                <a:xfrm flipH="1" flipV="1">
                  <a:off x="1055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4048" name="Group 25"/>
            <p:cNvGrpSpPr>
              <a:grpSpLocks/>
            </p:cNvGrpSpPr>
            <p:nvPr/>
          </p:nvGrpSpPr>
          <p:grpSpPr bwMode="auto">
            <a:xfrm>
              <a:off x="2009" y="864"/>
              <a:ext cx="768" cy="240"/>
              <a:chOff x="1919" y="864"/>
              <a:chExt cx="768" cy="240"/>
            </a:xfrm>
          </p:grpSpPr>
          <p:grpSp>
            <p:nvGrpSpPr>
              <p:cNvPr id="44050" name="Group 26"/>
              <p:cNvGrpSpPr>
                <a:grpSpLocks/>
              </p:cNvGrpSpPr>
              <p:nvPr/>
            </p:nvGrpSpPr>
            <p:grpSpPr bwMode="auto">
              <a:xfrm>
                <a:off x="1919" y="864"/>
                <a:ext cx="768" cy="240"/>
                <a:chOff x="1919" y="860"/>
                <a:chExt cx="768" cy="240"/>
              </a:xfrm>
            </p:grpSpPr>
            <p:sp>
              <p:nvSpPr>
                <p:cNvPr id="44061" name="Arc 27"/>
                <p:cNvSpPr>
                  <a:spLocks/>
                </p:cNvSpPr>
                <p:nvPr/>
              </p:nvSpPr>
              <p:spPr bwMode="auto">
                <a:xfrm rot="16200000" flipH="1">
                  <a:off x="2031" y="906"/>
                  <a:ext cx="107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Arc 28"/>
                <p:cNvSpPr>
                  <a:spLocks/>
                </p:cNvSpPr>
                <p:nvPr/>
              </p:nvSpPr>
              <p:spPr bwMode="auto">
                <a:xfrm rot="-5400000">
                  <a:off x="2018" y="786"/>
                  <a:ext cx="133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Arc 29"/>
                <p:cNvSpPr>
                  <a:spLocks/>
                </p:cNvSpPr>
                <p:nvPr/>
              </p:nvSpPr>
              <p:spPr bwMode="auto">
                <a:xfrm rot="-5400000" flipH="1" flipV="1">
                  <a:off x="2459" y="904"/>
                  <a:ext cx="107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4" name="Arc 30"/>
                <p:cNvSpPr>
                  <a:spLocks/>
                </p:cNvSpPr>
                <p:nvPr/>
              </p:nvSpPr>
              <p:spPr bwMode="auto">
                <a:xfrm rot="16200000" flipV="1">
                  <a:off x="2464" y="801"/>
                  <a:ext cx="133" cy="25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5" name="Oval 31"/>
                <p:cNvSpPr>
                  <a:spLocks noChangeArrowheads="1"/>
                </p:cNvSpPr>
                <p:nvPr/>
              </p:nvSpPr>
              <p:spPr bwMode="auto">
                <a:xfrm rot="-5400000">
                  <a:off x="1907" y="959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66" name="Oval 32"/>
                <p:cNvSpPr>
                  <a:spLocks noChangeArrowheads="1"/>
                </p:cNvSpPr>
                <p:nvPr/>
              </p:nvSpPr>
              <p:spPr bwMode="auto">
                <a:xfrm rot="-5400000">
                  <a:off x="2625" y="966"/>
                  <a:ext cx="74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67" name="AutoShape 33"/>
                <p:cNvCxnSpPr>
                  <a:cxnSpLocks noChangeShapeType="1"/>
                  <a:stCxn id="44063" idx="1"/>
                  <a:endCxn id="44061" idx="1"/>
                </p:cNvCxnSpPr>
                <p:nvPr/>
              </p:nvCxnSpPr>
              <p:spPr bwMode="auto">
                <a:xfrm flipH="1">
                  <a:off x="2235" y="1100"/>
                  <a:ext cx="127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8" name="AutoShape 34"/>
                <p:cNvCxnSpPr>
                  <a:cxnSpLocks noChangeShapeType="1"/>
                  <a:stCxn id="44064" idx="1"/>
                  <a:endCxn id="44062" idx="1"/>
                </p:cNvCxnSpPr>
                <p:nvPr/>
              </p:nvCxnSpPr>
              <p:spPr bwMode="auto">
                <a:xfrm flipH="1" flipV="1">
                  <a:off x="2234" y="861"/>
                  <a:ext cx="163" cy="1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51" name="Group 35"/>
              <p:cNvGrpSpPr>
                <a:grpSpLocks/>
              </p:cNvGrpSpPr>
              <p:nvPr/>
            </p:nvGrpSpPr>
            <p:grpSpPr bwMode="auto">
              <a:xfrm>
                <a:off x="1968" y="958"/>
                <a:ext cx="672" cy="48"/>
                <a:chOff x="1968" y="958"/>
                <a:chExt cx="672" cy="48"/>
              </a:xfrm>
            </p:grpSpPr>
            <p:sp>
              <p:nvSpPr>
                <p:cNvPr id="4405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968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117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267" y="958"/>
                  <a:ext cx="74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416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56" name="AutoShape 40"/>
                <p:cNvCxnSpPr>
                  <a:cxnSpLocks noChangeShapeType="1"/>
                  <a:stCxn id="44053" idx="0"/>
                  <a:endCxn id="44052" idx="1"/>
                </p:cNvCxnSpPr>
                <p:nvPr/>
              </p:nvCxnSpPr>
              <p:spPr bwMode="auto">
                <a:xfrm flipH="1" flipV="1">
                  <a:off x="2042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7" name="AutoShape 41"/>
                <p:cNvCxnSpPr>
                  <a:cxnSpLocks noChangeShapeType="1"/>
                  <a:stCxn id="44053" idx="1"/>
                  <a:endCxn id="44054" idx="0"/>
                </p:cNvCxnSpPr>
                <p:nvPr/>
              </p:nvCxnSpPr>
              <p:spPr bwMode="auto">
                <a:xfrm>
                  <a:off x="2191" y="958"/>
                  <a:ext cx="76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8" name="AutoShape 42"/>
                <p:cNvCxnSpPr>
                  <a:cxnSpLocks noChangeShapeType="1"/>
                  <a:stCxn id="44054" idx="1"/>
                  <a:endCxn id="44055" idx="0"/>
                </p:cNvCxnSpPr>
                <p:nvPr/>
              </p:nvCxnSpPr>
              <p:spPr bwMode="auto">
                <a:xfrm>
                  <a:off x="2341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5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565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60" name="AutoShape 44"/>
                <p:cNvCxnSpPr>
                  <a:cxnSpLocks noChangeShapeType="1"/>
                  <a:stCxn id="44059" idx="0"/>
                  <a:endCxn id="44055" idx="1"/>
                </p:cNvCxnSpPr>
                <p:nvPr/>
              </p:nvCxnSpPr>
              <p:spPr bwMode="auto">
                <a:xfrm flipH="1" flipV="1">
                  <a:off x="2490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aphicFrame>
          <p:nvGraphicFramePr>
            <p:cNvPr id="44049" name="Object 45"/>
            <p:cNvGraphicFramePr>
              <a:graphicFrameLocks noChangeAspect="1"/>
            </p:cNvGraphicFramePr>
            <p:nvPr/>
          </p:nvGraphicFramePr>
          <p:xfrm>
            <a:off x="785" y="812"/>
            <a:ext cx="223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536700" imgH="241300" progId="Equation.3">
                    <p:embed/>
                  </p:oleObj>
                </mc:Choice>
                <mc:Fallback>
                  <p:oleObj name="Formel" r:id="rId3" imgW="1536700" imgH="241300" progId="Equation.3">
                    <p:embed/>
                    <p:pic>
                      <p:nvPicPr>
                        <p:cNvPr id="44049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" y="812"/>
                          <a:ext cx="223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37" name="Object 46"/>
          <p:cNvGraphicFramePr>
            <a:graphicFrameLocks noChangeAspect="1"/>
          </p:cNvGraphicFramePr>
          <p:nvPr/>
        </p:nvGraphicFramePr>
        <p:xfrm>
          <a:off x="2771775" y="2005013"/>
          <a:ext cx="559752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3365500" imgH="1600200" progId="Equation.3">
                  <p:embed/>
                </p:oleObj>
              </mc:Choice>
              <mc:Fallback>
                <p:oleObj name="Formel" r:id="rId5" imgW="3365500" imgH="1600200" progId="Equation.3">
                  <p:embed/>
                  <p:pic>
                    <p:nvPicPr>
                      <p:cNvPr id="4403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05013"/>
                        <a:ext cx="5597525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47"/>
          <p:cNvSpPr txBox="1">
            <a:spLocks noChangeArrowheads="1"/>
          </p:cNvSpPr>
          <p:nvPr/>
        </p:nvSpPr>
        <p:spPr bwMode="auto">
          <a:xfrm>
            <a:off x="3924300" y="6092825"/>
            <a:ext cx="525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E81202"/>
                </a:solidFill>
              </a:rPr>
              <a:t>Calculated  with Quantum Espresso code</a:t>
            </a:r>
          </a:p>
        </p:txBody>
      </p:sp>
      <p:graphicFrame>
        <p:nvGraphicFramePr>
          <p:cNvPr id="44039" name="Object 48"/>
          <p:cNvGraphicFramePr>
            <a:graphicFrameLocks noChangeAspect="1"/>
          </p:cNvGraphicFramePr>
          <p:nvPr/>
        </p:nvGraphicFramePr>
        <p:xfrm>
          <a:off x="3949700" y="5043488"/>
          <a:ext cx="50149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47900" imgH="406400" progId="Equation.3">
                  <p:embed/>
                </p:oleObj>
              </mc:Choice>
              <mc:Fallback>
                <p:oleObj name="Equation" r:id="rId7" imgW="2247900" imgH="406400" progId="Equation.3">
                  <p:embed/>
                  <p:pic>
                    <p:nvPicPr>
                      <p:cNvPr id="4403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043488"/>
                        <a:ext cx="5014913" cy="906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81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0" name="Group 49"/>
          <p:cNvGrpSpPr>
            <a:grpSpLocks/>
          </p:cNvGrpSpPr>
          <p:nvPr/>
        </p:nvGrpSpPr>
        <p:grpSpPr bwMode="auto">
          <a:xfrm>
            <a:off x="-36513" y="5157788"/>
            <a:ext cx="3779838" cy="982662"/>
            <a:chOff x="373" y="3294"/>
            <a:chExt cx="2381" cy="619"/>
          </a:xfrm>
        </p:grpSpPr>
        <p:grpSp>
          <p:nvGrpSpPr>
            <p:cNvPr id="44041" name="Group 50"/>
            <p:cNvGrpSpPr>
              <a:grpSpLocks/>
            </p:cNvGrpSpPr>
            <p:nvPr/>
          </p:nvGrpSpPr>
          <p:grpSpPr bwMode="auto">
            <a:xfrm>
              <a:off x="1069" y="3294"/>
              <a:ext cx="450" cy="288"/>
              <a:chOff x="1346" y="3324"/>
              <a:chExt cx="450" cy="288"/>
            </a:xfrm>
          </p:grpSpPr>
          <p:sp>
            <p:nvSpPr>
              <p:cNvPr id="44045" name="Text Box 51"/>
              <p:cNvSpPr txBox="1">
                <a:spLocks noChangeArrowheads="1"/>
              </p:cNvSpPr>
              <p:nvPr/>
            </p:nvSpPr>
            <p:spPr bwMode="auto">
              <a:xfrm>
                <a:off x="1346" y="3324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</a:rPr>
                  <a:t> F</a:t>
                </a:r>
                <a:r>
                  <a:rPr lang="en-US" altLang="en-US" sz="2400" b="1" baseline="-25000">
                    <a:solidFill>
                      <a:srgbClr val="FF0000"/>
                    </a:solidFill>
                  </a:rPr>
                  <a:t>xc</a:t>
                </a:r>
                <a:r>
                  <a:rPr lang="en-US" altLang="en-US" sz="24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44046" name="Rectangle 52"/>
              <p:cNvSpPr>
                <a:spLocks noChangeArrowheads="1"/>
              </p:cNvSpPr>
              <p:nvPr/>
            </p:nvSpPr>
            <p:spPr bwMode="auto">
              <a:xfrm>
                <a:off x="1533" y="332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baseline="30000">
                    <a:solidFill>
                      <a:srgbClr val="FF0000"/>
                    </a:solidFill>
                  </a:rPr>
                  <a:t>ph</a:t>
                </a:r>
              </a:p>
            </p:txBody>
          </p:sp>
        </p:grpSp>
        <p:sp>
          <p:nvSpPr>
            <p:cNvPr id="44042" name="Text Box 53"/>
            <p:cNvSpPr txBox="1">
              <a:spLocks noChangeArrowheads="1"/>
            </p:cNvSpPr>
            <p:nvPr/>
          </p:nvSpPr>
          <p:spPr bwMode="auto">
            <a:xfrm>
              <a:off x="373" y="3294"/>
              <a:ext cx="7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Input to</a:t>
              </a:r>
            </a:p>
          </p:txBody>
        </p:sp>
        <p:sp>
          <p:nvSpPr>
            <p:cNvPr id="44043" name="Text Box 54"/>
            <p:cNvSpPr txBox="1">
              <a:spLocks noChangeArrowheads="1"/>
            </p:cNvSpPr>
            <p:nvPr/>
          </p:nvSpPr>
          <p:spPr bwMode="auto">
            <a:xfrm>
              <a:off x="1507" y="3308"/>
              <a:ext cx="9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:  Full k,k’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44044" name="Text Box 55"/>
            <p:cNvSpPr txBox="1">
              <a:spLocks noChangeArrowheads="1"/>
            </p:cNvSpPr>
            <p:nvPr/>
          </p:nvSpPr>
          <p:spPr bwMode="auto">
            <a:xfrm>
              <a:off x="385" y="3625"/>
              <a:ext cx="2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resolved Eliashberg function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3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66988" y="298450"/>
            <a:ext cx="3268662" cy="4667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Phononic contributions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4363" y="884238"/>
            <a:ext cx="424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First order in phonon propagator: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116013" y="1433513"/>
            <a:ext cx="4838700" cy="555625"/>
            <a:chOff x="785" y="812"/>
            <a:chExt cx="3048" cy="350"/>
          </a:xfrm>
        </p:grpSpPr>
        <p:grpSp>
          <p:nvGrpSpPr>
            <p:cNvPr id="44047" name="Group 5"/>
            <p:cNvGrpSpPr>
              <a:grpSpLocks/>
            </p:cNvGrpSpPr>
            <p:nvPr/>
          </p:nvGrpSpPr>
          <p:grpSpPr bwMode="auto">
            <a:xfrm>
              <a:off x="3065" y="860"/>
              <a:ext cx="768" cy="242"/>
              <a:chOff x="2975" y="860"/>
              <a:chExt cx="768" cy="242"/>
            </a:xfrm>
          </p:grpSpPr>
          <p:grpSp>
            <p:nvGrpSpPr>
              <p:cNvPr id="44069" name="Group 6"/>
              <p:cNvGrpSpPr>
                <a:grpSpLocks/>
              </p:cNvGrpSpPr>
              <p:nvPr/>
            </p:nvGrpSpPr>
            <p:grpSpPr bwMode="auto">
              <a:xfrm>
                <a:off x="2975" y="860"/>
                <a:ext cx="768" cy="242"/>
                <a:chOff x="2975" y="860"/>
                <a:chExt cx="768" cy="242"/>
              </a:xfrm>
            </p:grpSpPr>
            <p:sp>
              <p:nvSpPr>
                <p:cNvPr id="44080" name="Arc 7"/>
                <p:cNvSpPr>
                  <a:spLocks/>
                </p:cNvSpPr>
                <p:nvPr/>
              </p:nvSpPr>
              <p:spPr bwMode="auto">
                <a:xfrm rot="5400000" flipH="1" flipV="1">
                  <a:off x="3087" y="772"/>
                  <a:ext cx="106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Arc 8"/>
                <p:cNvSpPr>
                  <a:spLocks/>
                </p:cNvSpPr>
                <p:nvPr/>
              </p:nvSpPr>
              <p:spPr bwMode="auto">
                <a:xfrm rot="5400000" flipV="1">
                  <a:off x="3073" y="892"/>
                  <a:ext cx="134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Arc 9"/>
                <p:cNvSpPr>
                  <a:spLocks/>
                </p:cNvSpPr>
                <p:nvPr/>
              </p:nvSpPr>
              <p:spPr bwMode="auto">
                <a:xfrm rot="5400000" flipH="1">
                  <a:off x="3516" y="771"/>
                  <a:ext cx="106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Arc 10"/>
                <p:cNvSpPr>
                  <a:spLocks/>
                </p:cNvSpPr>
                <p:nvPr/>
              </p:nvSpPr>
              <p:spPr bwMode="auto">
                <a:xfrm rot="5400000">
                  <a:off x="3520" y="909"/>
                  <a:ext cx="134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63" y="953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85" name="Oval 1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682" y="946"/>
                  <a:ext cx="72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86" name="AutoShape 13"/>
                <p:cNvCxnSpPr>
                  <a:cxnSpLocks noChangeShapeType="1"/>
                  <a:stCxn id="44082" idx="1"/>
                  <a:endCxn id="44080" idx="1"/>
                </p:cNvCxnSpPr>
                <p:nvPr/>
              </p:nvCxnSpPr>
              <p:spPr bwMode="auto">
                <a:xfrm flipH="1">
                  <a:off x="3290" y="860"/>
                  <a:ext cx="127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87" name="AutoShape 14"/>
                <p:cNvCxnSpPr>
                  <a:cxnSpLocks noChangeShapeType="1"/>
                  <a:stCxn id="44083" idx="1"/>
                  <a:endCxn id="44081" idx="1"/>
                </p:cNvCxnSpPr>
                <p:nvPr/>
              </p:nvCxnSpPr>
              <p:spPr bwMode="auto">
                <a:xfrm flipH="1">
                  <a:off x="3289" y="1100"/>
                  <a:ext cx="163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70" name="Group 15"/>
              <p:cNvGrpSpPr>
                <a:grpSpLocks/>
              </p:cNvGrpSpPr>
              <p:nvPr/>
            </p:nvGrpSpPr>
            <p:grpSpPr bwMode="auto">
              <a:xfrm flipV="1">
                <a:off x="3024" y="958"/>
                <a:ext cx="672" cy="48"/>
                <a:chOff x="384" y="5568"/>
                <a:chExt cx="864" cy="96"/>
              </a:xfrm>
            </p:grpSpPr>
            <p:sp>
              <p:nvSpPr>
                <p:cNvPr id="4407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4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6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60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5" name="AutoShape 20"/>
                <p:cNvCxnSpPr>
                  <a:cxnSpLocks noChangeShapeType="1"/>
                  <a:stCxn id="44072" idx="0"/>
                  <a:endCxn id="44071" idx="1"/>
                </p:cNvCxnSpPr>
                <p:nvPr/>
              </p:nvCxnSpPr>
              <p:spPr bwMode="auto">
                <a:xfrm flipH="1" flipV="1">
                  <a:off x="479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6" name="AutoShape 21"/>
                <p:cNvCxnSpPr>
                  <a:cxnSpLocks noChangeShapeType="1"/>
                  <a:stCxn id="44072" idx="1"/>
                  <a:endCxn id="44073" idx="0"/>
                </p:cNvCxnSpPr>
                <p:nvPr/>
              </p:nvCxnSpPr>
              <p:spPr bwMode="auto">
                <a:xfrm>
                  <a:off x="671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7" name="AutoShape 22"/>
                <p:cNvCxnSpPr>
                  <a:cxnSpLocks noChangeShapeType="1"/>
                  <a:stCxn id="44073" idx="1"/>
                  <a:endCxn id="44074" idx="0"/>
                </p:cNvCxnSpPr>
                <p:nvPr/>
              </p:nvCxnSpPr>
              <p:spPr bwMode="auto">
                <a:xfrm>
                  <a:off x="863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7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52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9" name="AutoShape 24"/>
                <p:cNvCxnSpPr>
                  <a:cxnSpLocks noChangeShapeType="1"/>
                  <a:stCxn id="44078" idx="0"/>
                  <a:endCxn id="44074" idx="1"/>
                </p:cNvCxnSpPr>
                <p:nvPr/>
              </p:nvCxnSpPr>
              <p:spPr bwMode="auto">
                <a:xfrm flipH="1" flipV="1">
                  <a:off x="1055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4048" name="Group 25"/>
            <p:cNvGrpSpPr>
              <a:grpSpLocks/>
            </p:cNvGrpSpPr>
            <p:nvPr/>
          </p:nvGrpSpPr>
          <p:grpSpPr bwMode="auto">
            <a:xfrm>
              <a:off x="2009" y="864"/>
              <a:ext cx="768" cy="240"/>
              <a:chOff x="1919" y="864"/>
              <a:chExt cx="768" cy="240"/>
            </a:xfrm>
          </p:grpSpPr>
          <p:grpSp>
            <p:nvGrpSpPr>
              <p:cNvPr id="44050" name="Group 26"/>
              <p:cNvGrpSpPr>
                <a:grpSpLocks/>
              </p:cNvGrpSpPr>
              <p:nvPr/>
            </p:nvGrpSpPr>
            <p:grpSpPr bwMode="auto">
              <a:xfrm>
                <a:off x="1919" y="864"/>
                <a:ext cx="768" cy="240"/>
                <a:chOff x="1919" y="860"/>
                <a:chExt cx="768" cy="240"/>
              </a:xfrm>
            </p:grpSpPr>
            <p:sp>
              <p:nvSpPr>
                <p:cNvPr id="44061" name="Arc 27"/>
                <p:cNvSpPr>
                  <a:spLocks/>
                </p:cNvSpPr>
                <p:nvPr/>
              </p:nvSpPr>
              <p:spPr bwMode="auto">
                <a:xfrm rot="16200000" flipH="1">
                  <a:off x="2031" y="906"/>
                  <a:ext cx="107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Arc 28"/>
                <p:cNvSpPr>
                  <a:spLocks/>
                </p:cNvSpPr>
                <p:nvPr/>
              </p:nvSpPr>
              <p:spPr bwMode="auto">
                <a:xfrm rot="-5400000">
                  <a:off x="2018" y="786"/>
                  <a:ext cx="133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Arc 29"/>
                <p:cNvSpPr>
                  <a:spLocks/>
                </p:cNvSpPr>
                <p:nvPr/>
              </p:nvSpPr>
              <p:spPr bwMode="auto">
                <a:xfrm rot="-5400000" flipH="1" flipV="1">
                  <a:off x="2459" y="904"/>
                  <a:ext cx="107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4" name="Arc 30"/>
                <p:cNvSpPr>
                  <a:spLocks/>
                </p:cNvSpPr>
                <p:nvPr/>
              </p:nvSpPr>
              <p:spPr bwMode="auto">
                <a:xfrm rot="16200000" flipV="1">
                  <a:off x="2464" y="801"/>
                  <a:ext cx="133" cy="25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5" name="Oval 31"/>
                <p:cNvSpPr>
                  <a:spLocks noChangeArrowheads="1"/>
                </p:cNvSpPr>
                <p:nvPr/>
              </p:nvSpPr>
              <p:spPr bwMode="auto">
                <a:xfrm rot="-5400000">
                  <a:off x="1907" y="959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66" name="Oval 32"/>
                <p:cNvSpPr>
                  <a:spLocks noChangeArrowheads="1"/>
                </p:cNvSpPr>
                <p:nvPr/>
              </p:nvSpPr>
              <p:spPr bwMode="auto">
                <a:xfrm rot="-5400000">
                  <a:off x="2625" y="966"/>
                  <a:ext cx="74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67" name="AutoShape 33"/>
                <p:cNvCxnSpPr>
                  <a:cxnSpLocks noChangeShapeType="1"/>
                  <a:stCxn id="44063" idx="1"/>
                  <a:endCxn id="44061" idx="1"/>
                </p:cNvCxnSpPr>
                <p:nvPr/>
              </p:nvCxnSpPr>
              <p:spPr bwMode="auto">
                <a:xfrm flipH="1">
                  <a:off x="2235" y="1100"/>
                  <a:ext cx="127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8" name="AutoShape 34"/>
                <p:cNvCxnSpPr>
                  <a:cxnSpLocks noChangeShapeType="1"/>
                  <a:stCxn id="44064" idx="1"/>
                  <a:endCxn id="44062" idx="1"/>
                </p:cNvCxnSpPr>
                <p:nvPr/>
              </p:nvCxnSpPr>
              <p:spPr bwMode="auto">
                <a:xfrm flipH="1" flipV="1">
                  <a:off x="2234" y="861"/>
                  <a:ext cx="163" cy="1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51" name="Group 35"/>
              <p:cNvGrpSpPr>
                <a:grpSpLocks/>
              </p:cNvGrpSpPr>
              <p:nvPr/>
            </p:nvGrpSpPr>
            <p:grpSpPr bwMode="auto">
              <a:xfrm>
                <a:off x="1968" y="958"/>
                <a:ext cx="672" cy="48"/>
                <a:chOff x="1968" y="958"/>
                <a:chExt cx="672" cy="48"/>
              </a:xfrm>
            </p:grpSpPr>
            <p:sp>
              <p:nvSpPr>
                <p:cNvPr id="4405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968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117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267" y="958"/>
                  <a:ext cx="74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416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56" name="AutoShape 40"/>
                <p:cNvCxnSpPr>
                  <a:cxnSpLocks noChangeShapeType="1"/>
                  <a:stCxn id="44053" idx="0"/>
                  <a:endCxn id="44052" idx="1"/>
                </p:cNvCxnSpPr>
                <p:nvPr/>
              </p:nvCxnSpPr>
              <p:spPr bwMode="auto">
                <a:xfrm flipH="1" flipV="1">
                  <a:off x="2042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7" name="AutoShape 41"/>
                <p:cNvCxnSpPr>
                  <a:cxnSpLocks noChangeShapeType="1"/>
                  <a:stCxn id="44053" idx="1"/>
                  <a:endCxn id="44054" idx="0"/>
                </p:cNvCxnSpPr>
                <p:nvPr/>
              </p:nvCxnSpPr>
              <p:spPr bwMode="auto">
                <a:xfrm>
                  <a:off x="2191" y="958"/>
                  <a:ext cx="76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8" name="AutoShape 42"/>
                <p:cNvCxnSpPr>
                  <a:cxnSpLocks noChangeShapeType="1"/>
                  <a:stCxn id="44054" idx="1"/>
                  <a:endCxn id="44055" idx="0"/>
                </p:cNvCxnSpPr>
                <p:nvPr/>
              </p:nvCxnSpPr>
              <p:spPr bwMode="auto">
                <a:xfrm>
                  <a:off x="2341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5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565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60" name="AutoShape 44"/>
                <p:cNvCxnSpPr>
                  <a:cxnSpLocks noChangeShapeType="1"/>
                  <a:stCxn id="44059" idx="0"/>
                  <a:endCxn id="44055" idx="1"/>
                </p:cNvCxnSpPr>
                <p:nvPr/>
              </p:nvCxnSpPr>
              <p:spPr bwMode="auto">
                <a:xfrm flipH="1" flipV="1">
                  <a:off x="2490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aphicFrame>
          <p:nvGraphicFramePr>
            <p:cNvPr id="44049" name="Object 45"/>
            <p:cNvGraphicFramePr>
              <a:graphicFrameLocks noChangeAspect="1"/>
            </p:cNvGraphicFramePr>
            <p:nvPr/>
          </p:nvGraphicFramePr>
          <p:xfrm>
            <a:off x="785" y="812"/>
            <a:ext cx="223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536700" imgH="241300" progId="Equation.3">
                    <p:embed/>
                  </p:oleObj>
                </mc:Choice>
                <mc:Fallback>
                  <p:oleObj name="Formel" r:id="rId3" imgW="1536700" imgH="241300" progId="Equation.3">
                    <p:embed/>
                    <p:pic>
                      <p:nvPicPr>
                        <p:cNvPr id="44049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" y="812"/>
                          <a:ext cx="223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37" name="Object 46"/>
          <p:cNvGraphicFramePr>
            <a:graphicFrameLocks noChangeAspect="1"/>
          </p:cNvGraphicFramePr>
          <p:nvPr/>
        </p:nvGraphicFramePr>
        <p:xfrm>
          <a:off x="2771775" y="2005013"/>
          <a:ext cx="559752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3365500" imgH="1600200" progId="Equation.3">
                  <p:embed/>
                </p:oleObj>
              </mc:Choice>
              <mc:Fallback>
                <p:oleObj name="Formel" r:id="rId5" imgW="3365500" imgH="1600200" progId="Equation.3">
                  <p:embed/>
                  <p:pic>
                    <p:nvPicPr>
                      <p:cNvPr id="4403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05013"/>
                        <a:ext cx="5597525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47"/>
          <p:cNvSpPr txBox="1">
            <a:spLocks noChangeArrowheads="1"/>
          </p:cNvSpPr>
          <p:nvPr/>
        </p:nvSpPr>
        <p:spPr bwMode="auto">
          <a:xfrm>
            <a:off x="3924300" y="6092825"/>
            <a:ext cx="525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E81202"/>
                </a:solidFill>
              </a:rPr>
              <a:t>Calculated  with Quantum Espresso code</a:t>
            </a:r>
          </a:p>
        </p:txBody>
      </p:sp>
      <p:graphicFrame>
        <p:nvGraphicFramePr>
          <p:cNvPr id="44039" name="Object 48"/>
          <p:cNvGraphicFramePr>
            <a:graphicFrameLocks noChangeAspect="1"/>
          </p:cNvGraphicFramePr>
          <p:nvPr/>
        </p:nvGraphicFramePr>
        <p:xfrm>
          <a:off x="3949700" y="5043488"/>
          <a:ext cx="50149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47900" imgH="406400" progId="Equation.3">
                  <p:embed/>
                </p:oleObj>
              </mc:Choice>
              <mc:Fallback>
                <p:oleObj name="Equation" r:id="rId7" imgW="2247900" imgH="406400" progId="Equation.3">
                  <p:embed/>
                  <p:pic>
                    <p:nvPicPr>
                      <p:cNvPr id="4403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043488"/>
                        <a:ext cx="5014913" cy="906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81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0" name="Group 49"/>
          <p:cNvGrpSpPr>
            <a:grpSpLocks/>
          </p:cNvGrpSpPr>
          <p:nvPr/>
        </p:nvGrpSpPr>
        <p:grpSpPr bwMode="auto">
          <a:xfrm>
            <a:off x="-36513" y="5157788"/>
            <a:ext cx="3779838" cy="982662"/>
            <a:chOff x="373" y="3294"/>
            <a:chExt cx="2381" cy="619"/>
          </a:xfrm>
        </p:grpSpPr>
        <p:grpSp>
          <p:nvGrpSpPr>
            <p:cNvPr id="44041" name="Group 50"/>
            <p:cNvGrpSpPr>
              <a:grpSpLocks/>
            </p:cNvGrpSpPr>
            <p:nvPr/>
          </p:nvGrpSpPr>
          <p:grpSpPr bwMode="auto">
            <a:xfrm>
              <a:off x="1069" y="3294"/>
              <a:ext cx="450" cy="288"/>
              <a:chOff x="1346" y="3324"/>
              <a:chExt cx="450" cy="288"/>
            </a:xfrm>
          </p:grpSpPr>
          <p:sp>
            <p:nvSpPr>
              <p:cNvPr id="44045" name="Text Box 51"/>
              <p:cNvSpPr txBox="1">
                <a:spLocks noChangeArrowheads="1"/>
              </p:cNvSpPr>
              <p:nvPr/>
            </p:nvSpPr>
            <p:spPr bwMode="auto">
              <a:xfrm>
                <a:off x="1346" y="3324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</a:rPr>
                  <a:t> F</a:t>
                </a:r>
                <a:r>
                  <a:rPr lang="en-US" altLang="en-US" sz="2400" b="1" baseline="-25000">
                    <a:solidFill>
                      <a:srgbClr val="FF0000"/>
                    </a:solidFill>
                  </a:rPr>
                  <a:t>xc</a:t>
                </a:r>
                <a:r>
                  <a:rPr lang="en-US" altLang="en-US" sz="24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44046" name="Rectangle 52"/>
              <p:cNvSpPr>
                <a:spLocks noChangeArrowheads="1"/>
              </p:cNvSpPr>
              <p:nvPr/>
            </p:nvSpPr>
            <p:spPr bwMode="auto">
              <a:xfrm>
                <a:off x="1533" y="332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baseline="30000">
                    <a:solidFill>
                      <a:srgbClr val="FF0000"/>
                    </a:solidFill>
                  </a:rPr>
                  <a:t>ph</a:t>
                </a:r>
              </a:p>
            </p:txBody>
          </p:sp>
        </p:grpSp>
        <p:sp>
          <p:nvSpPr>
            <p:cNvPr id="44042" name="Text Box 53"/>
            <p:cNvSpPr txBox="1">
              <a:spLocks noChangeArrowheads="1"/>
            </p:cNvSpPr>
            <p:nvPr/>
          </p:nvSpPr>
          <p:spPr bwMode="auto">
            <a:xfrm>
              <a:off x="373" y="3294"/>
              <a:ext cx="7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Input to</a:t>
              </a:r>
            </a:p>
          </p:txBody>
        </p:sp>
        <p:sp>
          <p:nvSpPr>
            <p:cNvPr id="44043" name="Text Box 54"/>
            <p:cNvSpPr txBox="1">
              <a:spLocks noChangeArrowheads="1"/>
            </p:cNvSpPr>
            <p:nvPr/>
          </p:nvSpPr>
          <p:spPr bwMode="auto">
            <a:xfrm>
              <a:off x="1507" y="3308"/>
              <a:ext cx="9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:  Full k,k’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44044" name="Text Box 55"/>
            <p:cNvSpPr txBox="1">
              <a:spLocks noChangeArrowheads="1"/>
            </p:cNvSpPr>
            <p:nvPr/>
          </p:nvSpPr>
          <p:spPr bwMode="auto">
            <a:xfrm>
              <a:off x="385" y="3625"/>
              <a:ext cx="2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dirty="0"/>
                <a:t>resolved </a:t>
              </a:r>
              <a:r>
                <a:rPr lang="en-GB" altLang="en-US" sz="2400" dirty="0" err="1"/>
                <a:t>Eliashberg</a:t>
              </a:r>
              <a:r>
                <a:rPr lang="en-GB" altLang="en-US" sz="2400" dirty="0"/>
                <a:t> function </a:t>
              </a:r>
            </a:p>
          </p:txBody>
        </p:sp>
      </p:grpSp>
      <p:sp>
        <p:nvSpPr>
          <p:cNvPr id="56" name="Text Box 55">
            <a:extLst>
              <a:ext uri="{FF2B5EF4-FFF2-40B4-BE49-F238E27FC236}">
                <a16:creationId xmlns:a16="http://schemas.microsoft.com/office/drawing/2014/main" id="{7F4EED81-D73E-421E-8BE5-29ACA760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166" y="1157843"/>
            <a:ext cx="2644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dominant diagrams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(Migdal’s theorem) </a:t>
            </a:r>
          </a:p>
        </p:txBody>
      </p:sp>
    </p:spTree>
    <p:extLst>
      <p:ext uri="{BB962C8B-B14F-4D97-AF65-F5344CB8AC3E}">
        <p14:creationId xmlns:p14="http://schemas.microsoft.com/office/powerpoint/2010/main" val="2597997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39975" y="298450"/>
            <a:ext cx="4597400" cy="4667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Purely electronic contributions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4363" y="3211513"/>
            <a:ext cx="563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RPA-screened electron-electron interaction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059113" y="1535113"/>
            <a:ext cx="1219200" cy="381000"/>
            <a:chOff x="1919" y="864"/>
            <a:chExt cx="768" cy="240"/>
          </a:xfrm>
        </p:grpSpPr>
        <p:grpSp>
          <p:nvGrpSpPr>
            <p:cNvPr id="46102" name="Group 5"/>
            <p:cNvGrpSpPr>
              <a:grpSpLocks/>
            </p:cNvGrpSpPr>
            <p:nvPr/>
          </p:nvGrpSpPr>
          <p:grpSpPr bwMode="auto">
            <a:xfrm>
              <a:off x="1919" y="864"/>
              <a:ext cx="768" cy="240"/>
              <a:chOff x="1919" y="860"/>
              <a:chExt cx="768" cy="240"/>
            </a:xfrm>
          </p:grpSpPr>
          <p:sp>
            <p:nvSpPr>
              <p:cNvPr id="46113" name="Arc 6"/>
              <p:cNvSpPr>
                <a:spLocks/>
              </p:cNvSpPr>
              <p:nvPr/>
            </p:nvSpPr>
            <p:spPr bwMode="auto">
              <a:xfrm rot="16200000" flipH="1">
                <a:off x="2031" y="906"/>
                <a:ext cx="107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Arc 7"/>
              <p:cNvSpPr>
                <a:spLocks/>
              </p:cNvSpPr>
              <p:nvPr/>
            </p:nvSpPr>
            <p:spPr bwMode="auto">
              <a:xfrm rot="-5400000">
                <a:off x="2018" y="786"/>
                <a:ext cx="133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5" name="Arc 8"/>
              <p:cNvSpPr>
                <a:spLocks/>
              </p:cNvSpPr>
              <p:nvPr/>
            </p:nvSpPr>
            <p:spPr bwMode="auto">
              <a:xfrm rot="-5400000" flipH="1" flipV="1">
                <a:off x="2459" y="904"/>
                <a:ext cx="107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6" name="Arc 9"/>
              <p:cNvSpPr>
                <a:spLocks/>
              </p:cNvSpPr>
              <p:nvPr/>
            </p:nvSpPr>
            <p:spPr bwMode="auto">
              <a:xfrm rot="16200000" flipV="1">
                <a:off x="2464" y="801"/>
                <a:ext cx="133" cy="2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7" name="Oval 10"/>
              <p:cNvSpPr>
                <a:spLocks noChangeArrowheads="1"/>
              </p:cNvSpPr>
              <p:nvPr/>
            </p:nvSpPr>
            <p:spPr bwMode="auto">
              <a:xfrm rot="-5400000">
                <a:off x="1907" y="959"/>
                <a:ext cx="73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46118" name="Oval 11"/>
              <p:cNvSpPr>
                <a:spLocks noChangeArrowheads="1"/>
              </p:cNvSpPr>
              <p:nvPr/>
            </p:nvSpPr>
            <p:spPr bwMode="auto">
              <a:xfrm rot="-5400000">
                <a:off x="2625" y="966"/>
                <a:ext cx="74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cxnSp>
            <p:nvCxnSpPr>
              <p:cNvPr id="46119" name="AutoShape 12"/>
              <p:cNvCxnSpPr>
                <a:cxnSpLocks noChangeShapeType="1"/>
                <a:stCxn id="46115" idx="1"/>
                <a:endCxn id="46113" idx="1"/>
              </p:cNvCxnSpPr>
              <p:nvPr/>
            </p:nvCxnSpPr>
            <p:spPr bwMode="auto">
              <a:xfrm flipH="1">
                <a:off x="2235" y="1100"/>
                <a:ext cx="12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20" name="AutoShape 13"/>
              <p:cNvCxnSpPr>
                <a:cxnSpLocks noChangeShapeType="1"/>
                <a:stCxn id="46116" idx="1"/>
                <a:endCxn id="46114" idx="1"/>
              </p:cNvCxnSpPr>
              <p:nvPr/>
            </p:nvCxnSpPr>
            <p:spPr bwMode="auto">
              <a:xfrm flipH="1" flipV="1">
                <a:off x="2234" y="861"/>
                <a:ext cx="163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sm"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103" name="Group 14"/>
            <p:cNvGrpSpPr>
              <a:grpSpLocks/>
            </p:cNvGrpSpPr>
            <p:nvPr/>
          </p:nvGrpSpPr>
          <p:grpSpPr bwMode="auto">
            <a:xfrm>
              <a:off x="1968" y="958"/>
              <a:ext cx="672" cy="48"/>
              <a:chOff x="1968" y="958"/>
              <a:chExt cx="672" cy="48"/>
            </a:xfrm>
          </p:grpSpPr>
          <p:sp>
            <p:nvSpPr>
              <p:cNvPr id="46104" name="Line 15"/>
              <p:cNvSpPr>
                <a:spLocks noChangeShapeType="1"/>
              </p:cNvSpPr>
              <p:nvPr/>
            </p:nvSpPr>
            <p:spPr bwMode="auto">
              <a:xfrm flipV="1">
                <a:off x="1968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5" name="Line 16"/>
              <p:cNvSpPr>
                <a:spLocks noChangeShapeType="1"/>
              </p:cNvSpPr>
              <p:nvPr/>
            </p:nvSpPr>
            <p:spPr bwMode="auto">
              <a:xfrm flipV="1">
                <a:off x="2117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6" name="Line 17"/>
              <p:cNvSpPr>
                <a:spLocks noChangeShapeType="1"/>
              </p:cNvSpPr>
              <p:nvPr/>
            </p:nvSpPr>
            <p:spPr bwMode="auto">
              <a:xfrm flipV="1">
                <a:off x="2267" y="958"/>
                <a:ext cx="74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Line 18"/>
              <p:cNvSpPr>
                <a:spLocks noChangeShapeType="1"/>
              </p:cNvSpPr>
              <p:nvPr/>
            </p:nvSpPr>
            <p:spPr bwMode="auto">
              <a:xfrm flipV="1">
                <a:off x="2416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108" name="AutoShape 19"/>
              <p:cNvCxnSpPr>
                <a:cxnSpLocks noChangeShapeType="1"/>
                <a:stCxn id="46105" idx="0"/>
                <a:endCxn id="46104" idx="1"/>
              </p:cNvCxnSpPr>
              <p:nvPr/>
            </p:nvCxnSpPr>
            <p:spPr bwMode="auto">
              <a:xfrm flipH="1" flipV="1">
                <a:off x="2042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09" name="AutoShape 20"/>
              <p:cNvCxnSpPr>
                <a:cxnSpLocks noChangeShapeType="1"/>
                <a:stCxn id="46105" idx="1"/>
                <a:endCxn id="46106" idx="0"/>
              </p:cNvCxnSpPr>
              <p:nvPr/>
            </p:nvCxnSpPr>
            <p:spPr bwMode="auto">
              <a:xfrm>
                <a:off x="2191" y="958"/>
                <a:ext cx="76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0" name="AutoShape 21"/>
              <p:cNvCxnSpPr>
                <a:cxnSpLocks noChangeShapeType="1"/>
                <a:stCxn id="46106" idx="1"/>
                <a:endCxn id="46107" idx="0"/>
              </p:cNvCxnSpPr>
              <p:nvPr/>
            </p:nvCxnSpPr>
            <p:spPr bwMode="auto">
              <a:xfrm>
                <a:off x="2341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11" name="Line 22"/>
              <p:cNvSpPr>
                <a:spLocks noChangeShapeType="1"/>
              </p:cNvSpPr>
              <p:nvPr/>
            </p:nvSpPr>
            <p:spPr bwMode="auto">
              <a:xfrm flipV="1">
                <a:off x="2565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112" name="AutoShape 23"/>
              <p:cNvCxnSpPr>
                <a:cxnSpLocks noChangeShapeType="1"/>
                <a:stCxn id="46111" idx="0"/>
                <a:endCxn id="46107" idx="1"/>
              </p:cNvCxnSpPr>
              <p:nvPr/>
            </p:nvCxnSpPr>
            <p:spPr bwMode="auto">
              <a:xfrm flipH="1" flipV="1">
                <a:off x="2490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6085" name="Rectangle 26"/>
          <p:cNvSpPr>
            <a:spLocks noChangeArrowheads="1"/>
          </p:cNvSpPr>
          <p:nvPr/>
        </p:nvSpPr>
        <p:spPr bwMode="auto">
          <a:xfrm>
            <a:off x="6100763" y="145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endParaRPr lang="en-GB" altLang="en-US" sz="800"/>
          </a:p>
        </p:txBody>
      </p:sp>
      <p:sp>
        <p:nvSpPr>
          <p:cNvPr id="46086" name="Rectangle 27"/>
          <p:cNvSpPr>
            <a:spLocks noChangeArrowheads="1"/>
          </p:cNvSpPr>
          <p:nvPr/>
        </p:nvSpPr>
        <p:spPr bwMode="auto">
          <a:xfrm>
            <a:off x="5862638" y="1452563"/>
            <a:ext cx="22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Rectangle 28"/>
          <p:cNvSpPr>
            <a:spLocks noChangeArrowheads="1"/>
          </p:cNvSpPr>
          <p:nvPr/>
        </p:nvSpPr>
        <p:spPr bwMode="auto">
          <a:xfrm>
            <a:off x="5700713" y="145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endParaRPr lang="en-GB" altLang="en-US" sz="800"/>
          </a:p>
        </p:txBody>
      </p:sp>
      <p:sp>
        <p:nvSpPr>
          <p:cNvPr id="46088" name="Rectangle 29"/>
          <p:cNvSpPr>
            <a:spLocks noChangeArrowheads="1"/>
          </p:cNvSpPr>
          <p:nvPr/>
        </p:nvSpPr>
        <p:spPr bwMode="auto">
          <a:xfrm>
            <a:off x="4970463" y="1452563"/>
            <a:ext cx="24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endParaRPr lang="en-GB" altLang="en-US" sz="800"/>
          </a:p>
        </p:txBody>
      </p:sp>
      <p:sp>
        <p:nvSpPr>
          <p:cNvPr id="46089" name="Rectangle 30"/>
          <p:cNvSpPr>
            <a:spLocks noChangeArrowheads="1"/>
          </p:cNvSpPr>
          <p:nvPr/>
        </p:nvSpPr>
        <p:spPr bwMode="auto">
          <a:xfrm>
            <a:off x="1930400" y="1452563"/>
            <a:ext cx="111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GB" altLang="en-US" sz="800"/>
          </a:p>
        </p:txBody>
      </p:sp>
      <p:sp>
        <p:nvSpPr>
          <p:cNvPr id="46090" name="Rectangle 31"/>
          <p:cNvSpPr>
            <a:spLocks noChangeArrowheads="1"/>
          </p:cNvSpPr>
          <p:nvPr/>
        </p:nvSpPr>
        <p:spPr bwMode="auto">
          <a:xfrm>
            <a:off x="1703388" y="1452563"/>
            <a:ext cx="22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1" name="Rectangle 32"/>
          <p:cNvSpPr>
            <a:spLocks noChangeArrowheads="1"/>
          </p:cNvSpPr>
          <p:nvPr/>
        </p:nvSpPr>
        <p:spPr bwMode="auto">
          <a:xfrm>
            <a:off x="1101725" y="1452563"/>
            <a:ext cx="24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endParaRPr lang="en-GB" altLang="en-US" sz="800"/>
          </a:p>
        </p:txBody>
      </p:sp>
      <p:sp>
        <p:nvSpPr>
          <p:cNvPr id="46092" name="Rectangle 33"/>
          <p:cNvSpPr>
            <a:spLocks noChangeArrowheads="1"/>
          </p:cNvSpPr>
          <p:nvPr/>
        </p:nvSpPr>
        <p:spPr bwMode="auto">
          <a:xfrm>
            <a:off x="5224463" y="146208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GGA</a:t>
            </a:r>
            <a:endParaRPr lang="en-GB" altLang="en-US" sz="800"/>
          </a:p>
        </p:txBody>
      </p:sp>
      <p:sp>
        <p:nvSpPr>
          <p:cNvPr id="46093" name="Rectangle 34"/>
          <p:cNvSpPr>
            <a:spLocks noChangeArrowheads="1"/>
          </p:cNvSpPr>
          <p:nvPr/>
        </p:nvSpPr>
        <p:spPr bwMode="auto">
          <a:xfrm>
            <a:off x="5175250" y="1770063"/>
            <a:ext cx="19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xc</a:t>
            </a:r>
            <a:endParaRPr lang="en-GB" altLang="en-US" sz="800"/>
          </a:p>
        </p:txBody>
      </p:sp>
      <p:sp>
        <p:nvSpPr>
          <p:cNvPr id="46094" name="Rectangle 35"/>
          <p:cNvSpPr>
            <a:spLocks noChangeArrowheads="1"/>
          </p:cNvSpPr>
          <p:nvPr/>
        </p:nvSpPr>
        <p:spPr bwMode="auto">
          <a:xfrm>
            <a:off x="1355725" y="14620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ee</a:t>
            </a:r>
            <a:endParaRPr lang="en-GB" altLang="en-US" sz="800"/>
          </a:p>
        </p:txBody>
      </p:sp>
      <p:sp>
        <p:nvSpPr>
          <p:cNvPr id="46095" name="Rectangle 36"/>
          <p:cNvSpPr>
            <a:spLocks noChangeArrowheads="1"/>
          </p:cNvSpPr>
          <p:nvPr/>
        </p:nvSpPr>
        <p:spPr bwMode="auto">
          <a:xfrm>
            <a:off x="1306513" y="1770063"/>
            <a:ext cx="192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xc</a:t>
            </a:r>
            <a:endParaRPr lang="en-GB" altLang="en-US" sz="800"/>
          </a:p>
        </p:txBody>
      </p:sp>
      <p:sp>
        <p:nvSpPr>
          <p:cNvPr id="46096" name="Rectangle 37"/>
          <p:cNvSpPr>
            <a:spLocks noChangeArrowheads="1"/>
          </p:cNvSpPr>
          <p:nvPr/>
        </p:nvSpPr>
        <p:spPr bwMode="auto">
          <a:xfrm>
            <a:off x="4624388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endParaRPr lang="en-GB" altLang="en-US" sz="800"/>
          </a:p>
        </p:txBody>
      </p:sp>
      <p:sp>
        <p:nvSpPr>
          <p:cNvPr id="46097" name="Rectangle 38"/>
          <p:cNvSpPr>
            <a:spLocks noChangeArrowheads="1"/>
          </p:cNvSpPr>
          <p:nvPr/>
        </p:nvSpPr>
        <p:spPr bwMode="auto">
          <a:xfrm>
            <a:off x="2533650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GB" altLang="en-US" sz="800"/>
          </a:p>
        </p:txBody>
      </p:sp>
      <p:sp>
        <p:nvSpPr>
          <p:cNvPr id="46098" name="Rectangle 39"/>
          <p:cNvSpPr>
            <a:spLocks noChangeArrowheads="1"/>
          </p:cNvSpPr>
          <p:nvPr/>
        </p:nvSpPr>
        <p:spPr bwMode="auto">
          <a:xfrm>
            <a:off x="2079625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endParaRPr lang="en-GB" altLang="en-US" sz="800"/>
          </a:p>
        </p:txBody>
      </p:sp>
      <p:sp>
        <p:nvSpPr>
          <p:cNvPr id="46099" name="Line 40"/>
          <p:cNvSpPr>
            <a:spLocks noChangeShapeType="1"/>
          </p:cNvSpPr>
          <p:nvPr/>
        </p:nvSpPr>
        <p:spPr bwMode="auto">
          <a:xfrm flipV="1">
            <a:off x="1979613" y="1773238"/>
            <a:ext cx="1439862" cy="1439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00" name="Text Box 41"/>
          <p:cNvSpPr txBox="1">
            <a:spLocks noChangeArrowheads="1"/>
          </p:cNvSpPr>
          <p:nvPr/>
        </p:nvSpPr>
        <p:spPr bwMode="auto">
          <a:xfrm>
            <a:off x="879475" y="4721225"/>
            <a:ext cx="581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u="sng">
                <a:solidFill>
                  <a:srgbClr val="AB0D01"/>
                </a:solidFill>
              </a:rPr>
              <a:t>Crucial point</a:t>
            </a:r>
            <a:r>
              <a:rPr lang="en-GB" altLang="en-US" sz="2000" b="1">
                <a:solidFill>
                  <a:srgbClr val="AB0D01"/>
                </a:solidFill>
              </a:rPr>
              <a:t>:  NO ADJUSTABLE PARAMETERS</a:t>
            </a:r>
          </a:p>
        </p:txBody>
      </p:sp>
      <p:sp>
        <p:nvSpPr>
          <p:cNvPr id="46101" name="Text Box 42"/>
          <p:cNvSpPr txBox="1">
            <a:spLocks noChangeArrowheads="1"/>
          </p:cNvSpPr>
          <p:nvPr/>
        </p:nvSpPr>
        <p:spPr bwMode="auto">
          <a:xfrm>
            <a:off x="1476375" y="1389063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/>
              <a:t>[     ]</a:t>
            </a:r>
          </a:p>
        </p:txBody>
      </p:sp>
    </p:spTree>
    <p:extLst>
      <p:ext uri="{BB962C8B-B14F-4D97-AF65-F5344CB8AC3E}">
        <p14:creationId xmlns:p14="http://schemas.microsoft.com/office/powerpoint/2010/main" val="3113457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zacarias\Downloads\Exp_with_old_Fxc_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0113"/>
            <a:ext cx="67214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3924300" y="765175"/>
            <a:ext cx="1776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Full Green fctn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84888" y="900113"/>
            <a:ext cx="1582737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035675" y="765175"/>
            <a:ext cx="2640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KS Green fctn </a:t>
            </a:r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>
            <a:off x="5076825" y="188913"/>
            <a:ext cx="1219200" cy="381000"/>
            <a:chOff x="1919" y="864"/>
            <a:chExt cx="768" cy="240"/>
          </a:xfrm>
        </p:grpSpPr>
        <p:grpSp>
          <p:nvGrpSpPr>
            <p:cNvPr id="48135" name="Group 5"/>
            <p:cNvGrpSpPr>
              <a:grpSpLocks/>
            </p:cNvGrpSpPr>
            <p:nvPr/>
          </p:nvGrpSpPr>
          <p:grpSpPr bwMode="auto">
            <a:xfrm>
              <a:off x="1919" y="864"/>
              <a:ext cx="768" cy="240"/>
              <a:chOff x="1919" y="860"/>
              <a:chExt cx="768" cy="240"/>
            </a:xfrm>
          </p:grpSpPr>
          <p:sp>
            <p:nvSpPr>
              <p:cNvPr id="48146" name="Arc 6"/>
              <p:cNvSpPr>
                <a:spLocks/>
              </p:cNvSpPr>
              <p:nvPr/>
            </p:nvSpPr>
            <p:spPr bwMode="auto">
              <a:xfrm rot="16200000" flipH="1">
                <a:off x="2031" y="906"/>
                <a:ext cx="107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Arc 7"/>
              <p:cNvSpPr>
                <a:spLocks/>
              </p:cNvSpPr>
              <p:nvPr/>
            </p:nvSpPr>
            <p:spPr bwMode="auto">
              <a:xfrm rot="-5400000">
                <a:off x="2018" y="786"/>
                <a:ext cx="133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Arc 8"/>
              <p:cNvSpPr>
                <a:spLocks/>
              </p:cNvSpPr>
              <p:nvPr/>
            </p:nvSpPr>
            <p:spPr bwMode="auto">
              <a:xfrm rot="-5400000" flipH="1" flipV="1">
                <a:off x="2459" y="904"/>
                <a:ext cx="107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Arc 9"/>
              <p:cNvSpPr>
                <a:spLocks/>
              </p:cNvSpPr>
              <p:nvPr/>
            </p:nvSpPr>
            <p:spPr bwMode="auto">
              <a:xfrm rot="16200000" flipV="1">
                <a:off x="2464" y="801"/>
                <a:ext cx="133" cy="2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Oval 10"/>
              <p:cNvSpPr>
                <a:spLocks noChangeArrowheads="1"/>
              </p:cNvSpPr>
              <p:nvPr/>
            </p:nvSpPr>
            <p:spPr bwMode="auto">
              <a:xfrm rot="-5400000">
                <a:off x="1907" y="959"/>
                <a:ext cx="73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48151" name="Oval 11"/>
              <p:cNvSpPr>
                <a:spLocks noChangeArrowheads="1"/>
              </p:cNvSpPr>
              <p:nvPr/>
            </p:nvSpPr>
            <p:spPr bwMode="auto">
              <a:xfrm rot="-5400000">
                <a:off x="2625" y="966"/>
                <a:ext cx="74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cxnSp>
            <p:nvCxnSpPr>
              <p:cNvPr id="48152" name="AutoShape 12"/>
              <p:cNvCxnSpPr>
                <a:cxnSpLocks noChangeShapeType="1"/>
                <a:stCxn id="48148" idx="1"/>
                <a:endCxn id="48146" idx="1"/>
              </p:cNvCxnSpPr>
              <p:nvPr/>
            </p:nvCxnSpPr>
            <p:spPr bwMode="auto">
              <a:xfrm flipH="1">
                <a:off x="2235" y="1100"/>
                <a:ext cx="12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3" name="AutoShape 13"/>
              <p:cNvCxnSpPr>
                <a:cxnSpLocks noChangeShapeType="1"/>
                <a:stCxn id="48149" idx="1"/>
                <a:endCxn id="48147" idx="1"/>
              </p:cNvCxnSpPr>
              <p:nvPr/>
            </p:nvCxnSpPr>
            <p:spPr bwMode="auto">
              <a:xfrm flipH="1" flipV="1">
                <a:off x="2234" y="861"/>
                <a:ext cx="163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sm"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8136" name="Group 14"/>
            <p:cNvGrpSpPr>
              <a:grpSpLocks/>
            </p:cNvGrpSpPr>
            <p:nvPr/>
          </p:nvGrpSpPr>
          <p:grpSpPr bwMode="auto">
            <a:xfrm>
              <a:off x="1968" y="958"/>
              <a:ext cx="672" cy="48"/>
              <a:chOff x="1968" y="958"/>
              <a:chExt cx="672" cy="48"/>
            </a:xfrm>
          </p:grpSpPr>
          <p:sp>
            <p:nvSpPr>
              <p:cNvPr id="48137" name="Line 15"/>
              <p:cNvSpPr>
                <a:spLocks noChangeShapeType="1"/>
              </p:cNvSpPr>
              <p:nvPr/>
            </p:nvSpPr>
            <p:spPr bwMode="auto">
              <a:xfrm flipV="1">
                <a:off x="1968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8" name="Line 16"/>
              <p:cNvSpPr>
                <a:spLocks noChangeShapeType="1"/>
              </p:cNvSpPr>
              <p:nvPr/>
            </p:nvSpPr>
            <p:spPr bwMode="auto">
              <a:xfrm flipV="1">
                <a:off x="2117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9" name="Line 17"/>
              <p:cNvSpPr>
                <a:spLocks noChangeShapeType="1"/>
              </p:cNvSpPr>
              <p:nvPr/>
            </p:nvSpPr>
            <p:spPr bwMode="auto">
              <a:xfrm flipV="1">
                <a:off x="2267" y="958"/>
                <a:ext cx="74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0" name="Line 18"/>
              <p:cNvSpPr>
                <a:spLocks noChangeShapeType="1"/>
              </p:cNvSpPr>
              <p:nvPr/>
            </p:nvSpPr>
            <p:spPr bwMode="auto">
              <a:xfrm flipV="1">
                <a:off x="2416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8141" name="AutoShape 19"/>
              <p:cNvCxnSpPr>
                <a:cxnSpLocks noChangeShapeType="1"/>
                <a:stCxn id="48138" idx="0"/>
                <a:endCxn id="48137" idx="1"/>
              </p:cNvCxnSpPr>
              <p:nvPr/>
            </p:nvCxnSpPr>
            <p:spPr bwMode="auto">
              <a:xfrm flipH="1" flipV="1">
                <a:off x="2042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2" name="AutoShape 20"/>
              <p:cNvCxnSpPr>
                <a:cxnSpLocks noChangeShapeType="1"/>
                <a:stCxn id="48138" idx="1"/>
                <a:endCxn id="48139" idx="0"/>
              </p:cNvCxnSpPr>
              <p:nvPr/>
            </p:nvCxnSpPr>
            <p:spPr bwMode="auto">
              <a:xfrm>
                <a:off x="2191" y="958"/>
                <a:ext cx="76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3" name="AutoShape 21"/>
              <p:cNvCxnSpPr>
                <a:cxnSpLocks noChangeShapeType="1"/>
                <a:stCxn id="48139" idx="1"/>
                <a:endCxn id="48140" idx="0"/>
              </p:cNvCxnSpPr>
              <p:nvPr/>
            </p:nvCxnSpPr>
            <p:spPr bwMode="auto">
              <a:xfrm>
                <a:off x="2341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44" name="Line 22"/>
              <p:cNvSpPr>
                <a:spLocks noChangeShapeType="1"/>
              </p:cNvSpPr>
              <p:nvPr/>
            </p:nvSpPr>
            <p:spPr bwMode="auto">
              <a:xfrm flipV="1">
                <a:off x="2565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8145" name="AutoShape 23"/>
              <p:cNvCxnSpPr>
                <a:cxnSpLocks noChangeShapeType="1"/>
                <a:stCxn id="48144" idx="0"/>
                <a:endCxn id="48140" idx="1"/>
              </p:cNvCxnSpPr>
              <p:nvPr/>
            </p:nvCxnSpPr>
            <p:spPr bwMode="auto">
              <a:xfrm flipH="1" flipV="1">
                <a:off x="2490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6F637B0-2987-45CB-B73E-B06BC2994937}"/>
              </a:ext>
            </a:extLst>
          </p:cNvPr>
          <p:cNvSpPr txBox="1"/>
          <p:nvPr/>
        </p:nvSpPr>
        <p:spPr>
          <a:xfrm>
            <a:off x="1331640" y="6095037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</a:t>
            </a:r>
            <a:r>
              <a:rPr lang="en-US" sz="1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Sanna</a:t>
            </a:r>
            <a:r>
              <a:rPr lang="en-US" sz="1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C Pellegrini, EKU Gross, Phys. Rev. Lett. 125, 057001 (2020).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3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D9EA3F1-9005-38EF-964D-3F69CE882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2971800" cy="533400"/>
          </a:xfrm>
          <a:solidFill>
            <a:srgbClr val="CC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/>
              <a:t>Isotope effect: </a:t>
            </a:r>
            <a:endParaRPr lang="en-GB" altLang="en-US" sz="2400"/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EB767D00-A70C-3802-1F86-1D2B8D90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0"/>
            <a:ext cx="23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GB" altLang="en-US" sz="1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CF7A8E68-3FF1-EC68-6806-11B066F2B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676400"/>
          <a:ext cx="70866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4505802" imgH="1267007" progId="Excel.Sheet.8">
                  <p:embed/>
                </p:oleObj>
              </mc:Choice>
              <mc:Fallback>
                <p:oleObj name="Foglio di lavoro" r:id="rId2" imgW="4505802" imgH="1267007" progId="Excel.Sheet.8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CF7A8E68-3FF1-EC68-6806-11B066F2B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7086600" cy="1995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>
            <a:extLst>
              <a:ext uri="{FF2B5EF4-FFF2-40B4-BE49-F238E27FC236}">
                <a16:creationId xmlns:a16="http://schemas.microsoft.com/office/drawing/2014/main" id="{BB1BB9CB-BF0B-2BF5-8FA3-06D09AD4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563880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anose="02020603050405020304" pitchFamily="18" charset="0"/>
              </a:rPr>
              <a:t>The deviations from BCS value </a:t>
            </a:r>
            <a:r>
              <a:rPr lang="en-GB" altLang="en-US" sz="2800" b="1">
                <a:latin typeface="Symbol" panose="05050102010706020507" pitchFamily="18" charset="2"/>
              </a:rPr>
              <a:t>a=</a:t>
            </a:r>
            <a:r>
              <a:rPr lang="en-GB" altLang="en-US" sz="2800" b="1">
                <a:latin typeface="Times New Roman" panose="02020603050405020304" pitchFamily="18" charset="0"/>
              </a:rPr>
              <a:t>0.5 are correctly described </a:t>
            </a:r>
          </a:p>
        </p:txBody>
      </p:sp>
      <p:graphicFrame>
        <p:nvGraphicFramePr>
          <p:cNvPr id="72710" name="Object 6">
            <a:extLst>
              <a:ext uri="{FF2B5EF4-FFF2-40B4-BE49-F238E27FC236}">
                <a16:creationId xmlns:a16="http://schemas.microsoft.com/office/drawing/2014/main" id="{4A4AEF2F-59E7-0BE7-BB3E-EF60C5A4F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07975"/>
          <a:ext cx="2362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241195" progId="Equation.DSMT4">
                  <p:embed/>
                </p:oleObj>
              </mc:Choice>
              <mc:Fallback>
                <p:oleObj name="Equation" r:id="rId4" imgW="609336" imgH="241195" progId="Equation.DSMT4">
                  <p:embed/>
                  <p:pic>
                    <p:nvPicPr>
                      <p:cNvPr id="72710" name="Object 6">
                        <a:extLst>
                          <a:ext uri="{FF2B5EF4-FFF2-40B4-BE49-F238E27FC236}">
                            <a16:creationId xmlns:a16="http://schemas.microsoft.com/office/drawing/2014/main" id="{4A4AEF2F-59E7-0BE7-BB3E-EF60C5A4F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7975"/>
                        <a:ext cx="2362200" cy="9286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857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F0389E7A-7440-B414-6A0F-D4217E8B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250" r="25000" b="37500"/>
          <a:stretch>
            <a:fillRect/>
          </a:stretch>
        </p:blipFill>
        <p:spPr bwMode="auto">
          <a:xfrm>
            <a:off x="2268538" y="2276475"/>
            <a:ext cx="4876800" cy="2286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89C9F9C5-CA96-F949-21DF-C52B4C0E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55675"/>
            <a:ext cx="4249738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anose="02020603050405020304" pitchFamily="18" charset="0"/>
              </a:rPr>
              <a:t>Jump of specific heat at T</a:t>
            </a:r>
            <a:r>
              <a:rPr lang="en-GB" altLang="en-US" sz="2800" b="1" baseline="-25000">
                <a:latin typeface="Times New Roman" panose="02020603050405020304" pitchFamily="18" charset="0"/>
              </a:rPr>
              <a:t>c</a:t>
            </a:r>
            <a:endParaRPr lang="en-GB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0850" y="115888"/>
            <a:ext cx="2801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>
                <a:solidFill>
                  <a:srgbClr val="000066"/>
                </a:solidFill>
                <a:cs typeface="Times" charset="0"/>
              </a:rPr>
              <a:t>Nuclear equation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49019"/>
              </p:ext>
            </p:extLst>
          </p:nvPr>
        </p:nvGraphicFramePr>
        <p:xfrm>
          <a:off x="204788" y="2201863"/>
          <a:ext cx="64309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25600" imgH="431640" progId="Equation.DSMT4">
                  <p:embed/>
                </p:oleObj>
              </mc:Choice>
              <mc:Fallback>
                <p:oleObj name="Equation" r:id="rId3" imgW="3225600" imgH="43164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2201863"/>
                        <a:ext cx="64309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5"/>
          <p:cNvGraphicFramePr>
            <a:graphicFrameLocks noChangeAspect="1"/>
          </p:cNvGraphicFramePr>
          <p:nvPr/>
        </p:nvGraphicFramePr>
        <p:xfrm>
          <a:off x="1619672" y="730845"/>
          <a:ext cx="61674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98520" imgH="482400" progId="Equation.DSMT4">
                  <p:embed/>
                </p:oleObj>
              </mc:Choice>
              <mc:Fallback>
                <p:oleObj name="Equation" r:id="rId5" imgW="3098520" imgH="482400" progId="Equation.DSMT4">
                  <p:embed/>
                  <p:pic>
                    <p:nvPicPr>
                      <p:cNvPr id="51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730845"/>
                        <a:ext cx="616743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6"/>
          <p:cNvGraphicFramePr>
            <a:graphicFrameLocks noChangeAspect="1"/>
          </p:cNvGraphicFramePr>
          <p:nvPr/>
        </p:nvGraphicFramePr>
        <p:xfrm>
          <a:off x="4747914" y="989013"/>
          <a:ext cx="976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3955" imgH="228634" progId="Equation.3">
                  <p:embed/>
                </p:oleObj>
              </mc:Choice>
              <mc:Fallback>
                <p:oleObj name="Equation" r:id="rId7" imgW="523955" imgH="228634" progId="Equation.3">
                  <p:embed/>
                  <p:pic>
                    <p:nvPicPr>
                      <p:cNvPr id="5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914" y="989013"/>
                        <a:ext cx="9763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60643"/>
              </p:ext>
            </p:extLst>
          </p:nvPr>
        </p:nvGraphicFramePr>
        <p:xfrm>
          <a:off x="6842968" y="939800"/>
          <a:ext cx="1041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79360" progId="Equation.DSMT4">
                  <p:embed/>
                </p:oleObj>
              </mc:Choice>
              <mc:Fallback>
                <p:oleObj name="Equation" r:id="rId9" imgW="558720" imgH="279360" progId="Equation.DSMT4">
                  <p:embed/>
                  <p:pic>
                    <p:nvPicPr>
                      <p:cNvPr id="51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968" y="939800"/>
                        <a:ext cx="10414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Freeform 8"/>
          <p:cNvSpPr>
            <a:spLocks/>
          </p:cNvSpPr>
          <p:nvPr/>
        </p:nvSpPr>
        <p:spPr bwMode="auto">
          <a:xfrm>
            <a:off x="4859338" y="1487488"/>
            <a:ext cx="1955800" cy="2089150"/>
          </a:xfrm>
          <a:custGeom>
            <a:avLst/>
            <a:gdLst>
              <a:gd name="T0" fmla="*/ 2147483647 w 1232"/>
              <a:gd name="T1" fmla="*/ 0 h 1452"/>
              <a:gd name="T2" fmla="*/ 2147483647 w 1232"/>
              <a:gd name="T3" fmla="*/ 2147483647 h 1452"/>
              <a:gd name="T4" fmla="*/ 2147483647 w 1232"/>
              <a:gd name="T5" fmla="*/ 2147483647 h 1452"/>
              <a:gd name="T6" fmla="*/ 2147483647 w 1232"/>
              <a:gd name="T7" fmla="*/ 2147483647 h 1452"/>
              <a:gd name="T8" fmla="*/ 2147483647 w 1232"/>
              <a:gd name="T9" fmla="*/ 2147483647 h 1452"/>
              <a:gd name="T10" fmla="*/ 0 w 1232"/>
              <a:gd name="T11" fmla="*/ 2147483647 h 1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1452"/>
              <a:gd name="T20" fmla="*/ 1232 w 1232"/>
              <a:gd name="T21" fmla="*/ 1452 h 14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1452">
                <a:moveTo>
                  <a:pt x="136" y="0"/>
                </a:moveTo>
                <a:cubicBezTo>
                  <a:pt x="117" y="61"/>
                  <a:pt x="98" y="122"/>
                  <a:pt x="136" y="182"/>
                </a:cubicBezTo>
                <a:cubicBezTo>
                  <a:pt x="174" y="242"/>
                  <a:pt x="196" y="303"/>
                  <a:pt x="362" y="363"/>
                </a:cubicBezTo>
                <a:cubicBezTo>
                  <a:pt x="528" y="423"/>
                  <a:pt x="1036" y="417"/>
                  <a:pt x="1134" y="545"/>
                </a:cubicBezTo>
                <a:cubicBezTo>
                  <a:pt x="1232" y="673"/>
                  <a:pt x="1141" y="983"/>
                  <a:pt x="952" y="1134"/>
                </a:cubicBezTo>
                <a:cubicBezTo>
                  <a:pt x="763" y="1285"/>
                  <a:pt x="381" y="1368"/>
                  <a:pt x="0" y="145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1187624" y="3501008"/>
            <a:ext cx="4484687" cy="985838"/>
            <a:chOff x="2096" y="2446"/>
            <a:chExt cx="2825" cy="621"/>
          </a:xfrm>
        </p:grpSpPr>
        <p:sp>
          <p:nvSpPr>
            <p:cNvPr id="5134" name="Text Box 10"/>
            <p:cNvSpPr txBox="1">
              <a:spLocks noChangeArrowheads="1"/>
            </p:cNvSpPr>
            <p:nvPr/>
          </p:nvSpPr>
          <p:spPr bwMode="auto">
            <a:xfrm>
              <a:off x="2096" y="2446"/>
              <a:ext cx="10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8000"/>
                  </a:solidFill>
                </a:rPr>
                <a:t>Berry connection</a:t>
              </a:r>
            </a:p>
          </p:txBody>
        </p:sp>
        <p:graphicFrame>
          <p:nvGraphicFramePr>
            <p:cNvPr id="5135" name="Object 11"/>
            <p:cNvGraphicFramePr>
              <a:graphicFrameLocks noChangeAspect="1"/>
            </p:cNvGraphicFramePr>
            <p:nvPr/>
          </p:nvGraphicFramePr>
          <p:xfrm>
            <a:off x="2177" y="2687"/>
            <a:ext cx="2676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352805" imgH="295307" progId="Equation.3">
                    <p:embed/>
                  </p:oleObj>
                </mc:Choice>
                <mc:Fallback>
                  <p:oleObj name="Equation" r:id="rId11" imgW="2352805" imgH="295307" progId="Equation.3">
                    <p:embed/>
                    <p:pic>
                      <p:nvPicPr>
                        <p:cNvPr id="513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7" y="2687"/>
                          <a:ext cx="2676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>
              <a:off x="2109" y="2659"/>
              <a:ext cx="2812" cy="408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de-DE" altLang="en-US"/>
            </a:p>
          </p:txBody>
        </p:sp>
      </p:grp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1295523" y="4814416"/>
            <a:ext cx="4932363" cy="555625"/>
            <a:chOff x="2200" y="3158"/>
            <a:chExt cx="3107" cy="350"/>
          </a:xfrm>
        </p:grpSpPr>
        <p:graphicFrame>
          <p:nvGraphicFramePr>
            <p:cNvPr id="5132" name="Object 14"/>
            <p:cNvGraphicFramePr>
              <a:graphicFrameLocks noChangeAspect="1"/>
            </p:cNvGraphicFramePr>
            <p:nvPr/>
          </p:nvGraphicFramePr>
          <p:xfrm>
            <a:off x="2200" y="3158"/>
            <a:ext cx="1784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62148" imgH="295307" progId="Equation.3">
                    <p:embed/>
                  </p:oleObj>
                </mc:Choice>
                <mc:Fallback>
                  <p:oleObj name="Equation" r:id="rId13" imgW="1562148" imgH="295307" progId="Equation.3">
                    <p:embed/>
                    <p:pic>
                      <p:nvPicPr>
                        <p:cNvPr id="513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3158"/>
                          <a:ext cx="1784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Text Box 15"/>
            <p:cNvSpPr txBox="1">
              <a:spLocks noChangeArrowheads="1"/>
            </p:cNvSpPr>
            <p:nvPr/>
          </p:nvSpPr>
          <p:spPr bwMode="auto">
            <a:xfrm>
              <a:off x="4059" y="3236"/>
              <a:ext cx="12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8000"/>
                  </a:solidFill>
                </a:rPr>
                <a:t>is a geometric phase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331342" y="5457031"/>
            <a:ext cx="45506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8000"/>
                </a:solidFill>
              </a:rPr>
              <a:t>reflecting topological features of the molecule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809404" y="6032321"/>
            <a:ext cx="53328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</a:rPr>
              <a:t>expansion of PES to second order around equilibrium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</a:rPr>
              <a:t>positions yields phonon spectrum </a:t>
            </a:r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6948264" y="1487488"/>
            <a:ext cx="2120769" cy="4490387"/>
          </a:xfrm>
          <a:custGeom>
            <a:avLst/>
            <a:gdLst>
              <a:gd name="T0" fmla="*/ 2147483647 w 1232"/>
              <a:gd name="T1" fmla="*/ 0 h 1452"/>
              <a:gd name="T2" fmla="*/ 2147483647 w 1232"/>
              <a:gd name="T3" fmla="*/ 2147483647 h 1452"/>
              <a:gd name="T4" fmla="*/ 2147483647 w 1232"/>
              <a:gd name="T5" fmla="*/ 2147483647 h 1452"/>
              <a:gd name="T6" fmla="*/ 2147483647 w 1232"/>
              <a:gd name="T7" fmla="*/ 2147483647 h 1452"/>
              <a:gd name="T8" fmla="*/ 2147483647 w 1232"/>
              <a:gd name="T9" fmla="*/ 2147483647 h 1452"/>
              <a:gd name="T10" fmla="*/ 0 w 1232"/>
              <a:gd name="T11" fmla="*/ 2147483647 h 1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1452"/>
              <a:gd name="T20" fmla="*/ 1232 w 1232"/>
              <a:gd name="T21" fmla="*/ 1452 h 14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1452">
                <a:moveTo>
                  <a:pt x="136" y="0"/>
                </a:moveTo>
                <a:cubicBezTo>
                  <a:pt x="117" y="61"/>
                  <a:pt x="98" y="122"/>
                  <a:pt x="136" y="182"/>
                </a:cubicBezTo>
                <a:cubicBezTo>
                  <a:pt x="174" y="242"/>
                  <a:pt x="196" y="303"/>
                  <a:pt x="362" y="363"/>
                </a:cubicBezTo>
                <a:cubicBezTo>
                  <a:pt x="528" y="423"/>
                  <a:pt x="1036" y="417"/>
                  <a:pt x="1134" y="545"/>
                </a:cubicBezTo>
                <a:cubicBezTo>
                  <a:pt x="1232" y="673"/>
                  <a:pt x="1141" y="983"/>
                  <a:pt x="952" y="1134"/>
                </a:cubicBezTo>
                <a:cubicBezTo>
                  <a:pt x="763" y="1285"/>
                  <a:pt x="381" y="1368"/>
                  <a:pt x="0" y="1452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76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413CC9D5-EB27-6A42-5C59-DE520A69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268413"/>
            <a:ext cx="64325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FBBD0478-D0B1-5CFD-D707-57E74189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642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1144F6CB-C73A-69A6-246F-D944A9D3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60350"/>
            <a:ext cx="549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Pb: Gap on the Fermi surface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ap_T=0">
            <a:extLst>
              <a:ext uri="{FF2B5EF4-FFF2-40B4-BE49-F238E27FC236}">
                <a16:creationId xmlns:a16="http://schemas.microsoft.com/office/drawing/2014/main" id="{FC9437D1-F0A7-B9E0-53C5-449606C1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450"/>
            <a:ext cx="61722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73D316C2-EA36-3BB9-BBE6-608791DB6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13" y="117475"/>
            <a:ext cx="3741737" cy="515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400" b="1">
                <a:solidFill>
                  <a:schemeClr val="tx1"/>
                </a:solidFill>
              </a:rPr>
              <a:t>Pb   ( Gap at T = 0.01 K)</a:t>
            </a:r>
            <a:endParaRPr lang="en-GB" altLang="en-US" sz="2400" b="1">
              <a:solidFill>
                <a:schemeClr val="tx1"/>
              </a:solidFill>
            </a:endParaRPr>
          </a:p>
        </p:txBody>
      </p:sp>
      <p:sp>
        <p:nvSpPr>
          <p:cNvPr id="61444" name="TextBox 1">
            <a:extLst>
              <a:ext uri="{FF2B5EF4-FFF2-40B4-BE49-F238E27FC236}">
                <a16:creationId xmlns:a16="http://schemas.microsoft.com/office/drawing/2014/main" id="{B20AFC78-48AF-293B-F4C9-A6F2ACC2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4292600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008000"/>
                </a:solidFill>
              </a:rPr>
              <a:t>Prediction:</a:t>
            </a:r>
          </a:p>
          <a:p>
            <a:r>
              <a:rPr lang="en-US" altLang="en-US" i="1">
                <a:solidFill>
                  <a:srgbClr val="008000"/>
                </a:solidFill>
              </a:rPr>
              <a:t>Two-band superconductivity in Pb from ab initio calculations,</a:t>
            </a:r>
            <a:r>
              <a:rPr lang="en-US" altLang="en-US">
                <a:solidFill>
                  <a:srgbClr val="008000"/>
                </a:solidFill>
              </a:rPr>
              <a:t> </a:t>
            </a:r>
          </a:p>
          <a:p>
            <a:r>
              <a:rPr lang="en-US" altLang="en-US">
                <a:solidFill>
                  <a:srgbClr val="008000"/>
                </a:solidFill>
              </a:rPr>
              <a:t>A. Floris, A. Sanna, S. Massidda, E.K.U.G., Phys. Rev. B </a:t>
            </a:r>
            <a:r>
              <a:rPr lang="en-US" altLang="en-US" b="1">
                <a:solidFill>
                  <a:srgbClr val="008000"/>
                </a:solidFill>
              </a:rPr>
              <a:t>75</a:t>
            </a:r>
            <a:r>
              <a:rPr lang="en-US" altLang="en-US">
                <a:solidFill>
                  <a:srgbClr val="008000"/>
                </a:solidFill>
              </a:rPr>
              <a:t>, 054508 (2007).</a:t>
            </a:r>
          </a:p>
          <a:p>
            <a:endParaRPr lang="en-US" altLang="en-US" i="1">
              <a:solidFill>
                <a:srgbClr val="008000"/>
              </a:solidFill>
            </a:endParaRPr>
          </a:p>
          <a:p>
            <a:r>
              <a:rPr lang="en-US" altLang="en-US" b="1" u="sng">
                <a:solidFill>
                  <a:srgbClr val="008000"/>
                </a:solidFill>
              </a:rPr>
              <a:t>Experimental confirmation </a:t>
            </a:r>
          </a:p>
          <a:p>
            <a:r>
              <a:rPr lang="en-US" altLang="en-US" i="1">
                <a:solidFill>
                  <a:srgbClr val="008000"/>
                </a:solidFill>
              </a:rPr>
              <a:t>Experimental Demonstration of a Two-Band Superconducting State for Lead Using </a:t>
            </a:r>
          </a:p>
          <a:p>
            <a:r>
              <a:rPr lang="en-US" altLang="en-US" i="1">
                <a:solidFill>
                  <a:srgbClr val="008000"/>
                </a:solidFill>
              </a:rPr>
              <a:t>Scanning Tunneling Spectroscopy, </a:t>
            </a:r>
            <a:r>
              <a:rPr lang="en-US" altLang="en-US">
                <a:solidFill>
                  <a:srgbClr val="008000"/>
                </a:solidFill>
              </a:rPr>
              <a:t>M. Ruby, B. W. Heinrich, J.I. Pascual, K. J. Franke, </a:t>
            </a:r>
          </a:p>
          <a:p>
            <a:r>
              <a:rPr lang="en-US" altLang="en-US">
                <a:solidFill>
                  <a:srgbClr val="008000"/>
                </a:solidFill>
              </a:rPr>
              <a:t>Phys. Rev. Lett. </a:t>
            </a:r>
            <a:r>
              <a:rPr lang="en-US" altLang="en-US" b="1">
                <a:solidFill>
                  <a:srgbClr val="008000"/>
                </a:solidFill>
              </a:rPr>
              <a:t>114</a:t>
            </a:r>
            <a:r>
              <a:rPr lang="en-US" altLang="en-US">
                <a:solidFill>
                  <a:srgbClr val="008000"/>
                </a:solidFill>
              </a:rPr>
              <a:t>, 157001 (2015). </a:t>
            </a: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C6A5391C-AAFA-7911-F5A8-C9699FF3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41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10171"/>
            <a:ext cx="19431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7283" name="Picture 1" descr="MgB2_Chi_R_sx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7032"/>
            <a:ext cx="18716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" descr="MgB2_Chi_R_sz0.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47195"/>
            <a:ext cx="18732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3" descr="MgB2_Chi_R_sz1.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7032"/>
            <a:ext cx="19065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750" y="188640"/>
            <a:ext cx="8139113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/>
              <a:t>Ab</a:t>
            </a:r>
            <a:r>
              <a:rPr lang="en-US" sz="2400" b="1" dirty="0"/>
              <a:t>-initio calculation of SC order parameter </a:t>
            </a:r>
            <a:r>
              <a:rPr lang="el-GR" sz="2400" b="1" dirty="0"/>
              <a:t>χ</a:t>
            </a:r>
            <a:r>
              <a:rPr lang="en-US" sz="2400" b="1" dirty="0"/>
              <a:t>(</a:t>
            </a:r>
            <a:r>
              <a:rPr lang="en-US" sz="2400" b="1" dirty="0" err="1"/>
              <a:t>r,r</a:t>
            </a:r>
            <a:r>
              <a:rPr lang="en-US" sz="2400" b="1" dirty="0"/>
              <a:t>’) for MgB</a:t>
            </a:r>
            <a:r>
              <a:rPr lang="en-US" sz="2400" b="1" baseline="-25000" dirty="0"/>
              <a:t>2</a:t>
            </a:r>
            <a:endParaRPr lang="de-DE" sz="2400" b="1" dirty="0"/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317500" y="1682477"/>
            <a:ext cx="2058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(r,r’) ≡ </a:t>
            </a:r>
            <a:r>
              <a:rPr lang="el-GR" altLang="en-US" sz="2400" b="1"/>
              <a:t>χ</a:t>
            </a:r>
            <a:r>
              <a:rPr lang="en-US" altLang="en-US" sz="2400" b="1"/>
              <a:t>(R,s)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 = (r+r’)/2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r-r’</a:t>
            </a:r>
            <a:endParaRPr lang="de-DE" altLang="en-US" sz="2400" b="1"/>
          </a:p>
        </p:txBody>
      </p:sp>
      <p:sp>
        <p:nvSpPr>
          <p:cNvPr id="97288" name="TextBox 8"/>
          <p:cNvSpPr txBox="1">
            <a:spLocks noChangeArrowheads="1"/>
          </p:cNvSpPr>
          <p:nvPr/>
        </p:nvSpPr>
        <p:spPr bwMode="auto">
          <a:xfrm>
            <a:off x="4144963" y="3170411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 = 0</a:t>
            </a:r>
          </a:p>
        </p:txBody>
      </p:sp>
      <p:sp>
        <p:nvSpPr>
          <p:cNvPr id="97289" name="TextBox 9"/>
          <p:cNvSpPr txBox="1">
            <a:spLocks noChangeArrowheads="1"/>
          </p:cNvSpPr>
          <p:nvPr/>
        </p:nvSpPr>
        <p:spPr bwMode="auto">
          <a:xfrm>
            <a:off x="684213" y="5817295"/>
            <a:ext cx="176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(0,0, 0.5)</a:t>
            </a:r>
          </a:p>
        </p:txBody>
      </p:sp>
      <p:sp>
        <p:nvSpPr>
          <p:cNvPr id="97290" name="TextBox 10"/>
          <p:cNvSpPr txBox="1">
            <a:spLocks noChangeArrowheads="1"/>
          </p:cNvSpPr>
          <p:nvPr/>
        </p:nvSpPr>
        <p:spPr bwMode="auto">
          <a:xfrm>
            <a:off x="6635750" y="5817295"/>
            <a:ext cx="160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(10,0,0)</a:t>
            </a:r>
          </a:p>
        </p:txBody>
      </p:sp>
      <p:sp>
        <p:nvSpPr>
          <p:cNvPr id="97291" name="TextBox 11"/>
          <p:cNvSpPr txBox="1">
            <a:spLocks noChangeArrowheads="1"/>
          </p:cNvSpPr>
          <p:nvPr/>
        </p:nvSpPr>
        <p:spPr bwMode="auto">
          <a:xfrm>
            <a:off x="3673475" y="5817295"/>
            <a:ext cx="176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(0,0, 1.5)</a:t>
            </a:r>
          </a:p>
        </p:txBody>
      </p:sp>
      <p:sp>
        <p:nvSpPr>
          <p:cNvPr id="97292" name="TextBox 13"/>
          <p:cNvSpPr txBox="1">
            <a:spLocks noChangeArrowheads="1"/>
          </p:cNvSpPr>
          <p:nvPr/>
        </p:nvSpPr>
        <p:spPr bwMode="auto">
          <a:xfrm>
            <a:off x="5795963" y="1082402"/>
            <a:ext cx="310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(R,s) as function of 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            for fixed 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392B-FCB8-8C10-E33A-CD6B536A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20" y="6444044"/>
            <a:ext cx="755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39471D"/>
                </a:solidFill>
              </a:rPr>
              <a:t>A. </a:t>
            </a:r>
            <a:r>
              <a:rPr lang="en-US" altLang="en-US" sz="1800" b="1" dirty="0" err="1">
                <a:solidFill>
                  <a:srgbClr val="39471D"/>
                </a:solidFill>
              </a:rPr>
              <a:t>Linscheid</a:t>
            </a:r>
            <a:r>
              <a:rPr lang="en-US" altLang="en-US" sz="1800" b="1" dirty="0">
                <a:solidFill>
                  <a:srgbClr val="39471D"/>
                </a:solidFill>
              </a:rPr>
              <a:t>, A. </a:t>
            </a:r>
            <a:r>
              <a:rPr lang="en-US" altLang="en-US" sz="1800" b="1" dirty="0" err="1">
                <a:solidFill>
                  <a:srgbClr val="39471D"/>
                </a:solidFill>
              </a:rPr>
              <a:t>Sanna</a:t>
            </a:r>
            <a:r>
              <a:rPr lang="en-US" altLang="en-US" sz="1800" b="1" dirty="0">
                <a:solidFill>
                  <a:srgbClr val="39471D"/>
                </a:solidFill>
              </a:rPr>
              <a:t>, E. K. U. Gross, Phys. Rev. Lett. 115, 097002 (2015).</a:t>
            </a:r>
          </a:p>
        </p:txBody>
      </p:sp>
    </p:spTree>
    <p:extLst>
      <p:ext uri="{BB962C8B-B14F-4D97-AF65-F5344CB8AC3E}">
        <p14:creationId xmlns:p14="http://schemas.microsoft.com/office/powerpoint/2010/main" val="1487629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7508875" y="447675"/>
            <a:ext cx="101441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9331" name="Picture 2" descr="C:\Users\zacarias\Desktop\Talks\Hardy\Andy\figures_LocOP\figures\MgB2_op_of_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7"/>
          <a:stretch>
            <a:fillRect/>
          </a:stretch>
        </p:blipFill>
        <p:spPr bwMode="auto">
          <a:xfrm>
            <a:off x="1841500" y="1136650"/>
            <a:ext cx="546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6"/>
          <p:cNvSpPr txBox="1">
            <a:spLocks noChangeArrowheads="1"/>
          </p:cNvSpPr>
          <p:nvPr/>
        </p:nvSpPr>
        <p:spPr bwMode="auto">
          <a:xfrm>
            <a:off x="684213" y="447675"/>
            <a:ext cx="351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as function of R</a:t>
            </a:r>
          </a:p>
        </p:txBody>
      </p:sp>
      <p:pic>
        <p:nvPicPr>
          <p:cNvPr id="993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6" t="35677" b="34625"/>
          <a:stretch>
            <a:fillRect/>
          </a:stretch>
        </p:blipFill>
        <p:spPr bwMode="auto">
          <a:xfrm>
            <a:off x="8027988" y="2420938"/>
            <a:ext cx="639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5576" y="6021288"/>
            <a:ext cx="77001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9471D"/>
                </a:solidFill>
              </a:rPr>
              <a:t>The superconducting order parameter “lives” in the chemical bonds!</a:t>
            </a:r>
          </a:p>
        </p:txBody>
      </p:sp>
    </p:spTree>
    <p:extLst>
      <p:ext uri="{BB962C8B-B14F-4D97-AF65-F5344CB8AC3E}">
        <p14:creationId xmlns:p14="http://schemas.microsoft.com/office/powerpoint/2010/main" val="1298617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739775"/>
            <a:ext cx="5713412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6" t="35677" b="34625"/>
          <a:stretch>
            <a:fillRect/>
          </a:stretch>
        </p:blipFill>
        <p:spPr bwMode="auto">
          <a:xfrm>
            <a:off x="8027988" y="2420938"/>
            <a:ext cx="639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1"/>
          <p:cNvSpPr txBox="1">
            <a:spLocks noChangeArrowheads="1"/>
          </p:cNvSpPr>
          <p:nvPr/>
        </p:nvSpPr>
        <p:spPr bwMode="auto">
          <a:xfrm>
            <a:off x="7675563" y="836613"/>
            <a:ext cx="9286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39750" y="188913"/>
            <a:ext cx="778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,s) as function of s  (R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fixed at middle of C-C </a:t>
            </a:r>
            <a:r>
              <a:rPr lang="el-GR" altLang="en-US" sz="2400" b="1"/>
              <a:t>σ</a:t>
            </a:r>
            <a:r>
              <a:rPr lang="en-US" altLang="en-US" sz="2400" b="1"/>
              <a:t> bond)</a:t>
            </a:r>
          </a:p>
        </p:txBody>
      </p:sp>
    </p:spTree>
    <p:extLst>
      <p:ext uri="{BB962C8B-B14F-4D97-AF65-F5344CB8AC3E}">
        <p14:creationId xmlns:p14="http://schemas.microsoft.com/office/powerpoint/2010/main" val="11360148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7997"/>
          <a:stretch>
            <a:fillRect/>
          </a:stretch>
        </p:blipFill>
        <p:spPr bwMode="auto">
          <a:xfrm>
            <a:off x="-26988" y="1108075"/>
            <a:ext cx="91709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3"/>
          <p:cNvSpPr txBox="1">
            <a:spLocks noChangeArrowheads="1"/>
          </p:cNvSpPr>
          <p:nvPr/>
        </p:nvSpPr>
        <p:spPr bwMode="auto">
          <a:xfrm>
            <a:off x="3187700" y="404813"/>
            <a:ext cx="27527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Pb monolayer on Si</a:t>
            </a:r>
          </a:p>
        </p:txBody>
      </p:sp>
      <p:sp>
        <p:nvSpPr>
          <p:cNvPr id="113668" name="TextBox 6"/>
          <p:cNvSpPr txBox="1">
            <a:spLocks noChangeArrowheads="1"/>
          </p:cNvSpPr>
          <p:nvPr/>
        </p:nvSpPr>
        <p:spPr bwMode="auto">
          <a:xfrm>
            <a:off x="5724525" y="13112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</a:t>
            </a:r>
          </a:p>
        </p:txBody>
      </p:sp>
    </p:spTree>
    <p:extLst>
      <p:ext uri="{BB962C8B-B14F-4D97-AF65-F5344CB8AC3E}">
        <p14:creationId xmlns:p14="http://schemas.microsoft.com/office/powerpoint/2010/main" val="37499127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7997"/>
          <a:stretch>
            <a:fillRect/>
          </a:stretch>
        </p:blipFill>
        <p:spPr bwMode="auto">
          <a:xfrm>
            <a:off x="-26988" y="1108075"/>
            <a:ext cx="91709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3"/>
          <p:cNvSpPr txBox="1">
            <a:spLocks noChangeArrowheads="1"/>
          </p:cNvSpPr>
          <p:nvPr/>
        </p:nvSpPr>
        <p:spPr bwMode="auto">
          <a:xfrm>
            <a:off x="3187700" y="404813"/>
            <a:ext cx="27527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Pb monolayer on Si</a:t>
            </a:r>
          </a:p>
        </p:txBody>
      </p:sp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5724525" y="13112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</a:t>
            </a:r>
          </a:p>
        </p:txBody>
      </p:sp>
      <p:sp>
        <p:nvSpPr>
          <p:cNvPr id="115717" name="TextBox 5"/>
          <p:cNvSpPr txBox="1">
            <a:spLocks noChangeArrowheads="1"/>
          </p:cNvSpPr>
          <p:nvPr/>
        </p:nvSpPr>
        <p:spPr bwMode="auto">
          <a:xfrm>
            <a:off x="611188" y="2636838"/>
            <a:ext cx="259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superconducting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metallic band of Si</a:t>
            </a:r>
            <a:endParaRPr lang="de-DE" altLang="en-US" sz="2400"/>
          </a:p>
        </p:txBody>
      </p:sp>
      <p:cxnSp>
        <p:nvCxnSpPr>
          <p:cNvPr id="115718" name="Straight Arrow Connector 7"/>
          <p:cNvCxnSpPr>
            <a:cxnSpLocks noChangeShapeType="1"/>
          </p:cNvCxnSpPr>
          <p:nvPr/>
        </p:nvCxnSpPr>
        <p:spPr bwMode="auto">
          <a:xfrm flipV="1">
            <a:off x="2124075" y="2565400"/>
            <a:ext cx="1655763" cy="142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683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38530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Lectures I+II+III: Focus on the electronic-structure problem, for static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and time-dependent systems, but with clamped nuclei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(i.e. Born-Oppenheimer approximation):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0850" y="2564905"/>
            <a:ext cx="3854450" cy="401638"/>
            <a:chOff x="385" y="1933"/>
            <a:chExt cx="2428" cy="253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775547"/>
                </p:ext>
              </p:extLst>
            </p:nvPr>
          </p:nvGraphicFramePr>
          <p:xfrm>
            <a:off x="2573" y="1933"/>
            <a:ext cx="240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0578" imgH="219186" progId="Equation.3">
                    <p:embed/>
                  </p:oleObj>
                </mc:Choice>
                <mc:Fallback>
                  <p:oleObj name="Equation" r:id="rId2" imgW="190578" imgH="219186" progId="Equation.3">
                    <p:embed/>
                    <p:pic>
                      <p:nvPicPr>
                        <p:cNvPr id="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" y="1933"/>
                          <a:ext cx="240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5" y="1946"/>
              <a:ext cx="218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66"/>
                  </a:solidFill>
                  <a:cs typeface="Times" charset="0"/>
                </a:rPr>
                <a:t>with fixed nuclear coordinates</a:t>
              </a:r>
              <a:endParaRPr lang="en-GB" altLang="en-US" sz="2100" b="1" dirty="0">
                <a:solidFill>
                  <a:srgbClr val="000066"/>
                </a:solidFill>
                <a:cs typeface="Times" charset="0"/>
              </a:endParaRPr>
            </a:p>
          </p:txBody>
        </p:sp>
      </p:grp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8801"/>
              </p:ext>
            </p:extLst>
          </p:nvPr>
        </p:nvGraphicFramePr>
        <p:xfrm>
          <a:off x="395537" y="1736105"/>
          <a:ext cx="7200800" cy="67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480" imgH="266400" progId="Equation.DSMT4">
                  <p:embed/>
                </p:oleObj>
              </mc:Choice>
              <mc:Fallback>
                <p:oleObj name="Equation" r:id="rId4" imgW="2895480" imgH="26640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736105"/>
                        <a:ext cx="7200800" cy="67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53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38530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Lectures I+II+III: Focus on the electronic-structure problem, for static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and time-dependent systems, but with clamped nuclei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(i.e. Born-Oppenheimer approximation):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0850" y="2564905"/>
            <a:ext cx="3854450" cy="401638"/>
            <a:chOff x="385" y="1933"/>
            <a:chExt cx="2428" cy="253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2573" y="1933"/>
            <a:ext cx="240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0578" imgH="219186" progId="Equation.3">
                    <p:embed/>
                  </p:oleObj>
                </mc:Choice>
                <mc:Fallback>
                  <p:oleObj name="Equation" r:id="rId2" imgW="190578" imgH="219186" progId="Equation.3">
                    <p:embed/>
                    <p:pic>
                      <p:nvPicPr>
                        <p:cNvPr id="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" y="1933"/>
                          <a:ext cx="240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5" y="1946"/>
              <a:ext cx="218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0066"/>
                  </a:solidFill>
                  <a:cs typeface="Times" charset="0"/>
                </a:rPr>
                <a:t>with fixed nuclear coordinates</a:t>
              </a:r>
              <a:endParaRPr lang="en-GB" altLang="en-US" sz="2100" b="1" dirty="0">
                <a:solidFill>
                  <a:srgbClr val="000066"/>
                </a:solidFill>
                <a:cs typeface="Times" charset="0"/>
              </a:endParaRPr>
            </a:p>
          </p:txBody>
        </p:sp>
      </p:grp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95537" y="1736105"/>
          <a:ext cx="7200800" cy="67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480" imgH="266400" progId="Equation.DSMT4">
                  <p:embed/>
                </p:oleObj>
              </mc:Choice>
              <mc:Fallback>
                <p:oleObj name="Equation" r:id="rId4" imgW="2895480" imgH="26640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736105"/>
                        <a:ext cx="7200800" cy="67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90" y="3356992"/>
            <a:ext cx="49484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C00000"/>
                </a:solidFill>
                <a:cs typeface="Times" charset="0"/>
              </a:rPr>
              <a:t>This is still an exponentially hard problem!</a:t>
            </a:r>
            <a:endParaRPr lang="en-GB" altLang="en-US" sz="2100" b="1" dirty="0">
              <a:solidFill>
                <a:srgbClr val="C00000"/>
              </a:solidFill>
              <a:cs typeface="Times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4149080"/>
            <a:ext cx="78012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 I</a:t>
            </a:r>
            <a:r>
              <a:rPr lang="en-GB" altLang="en-US" sz="2100" b="1" dirty="0">
                <a:solidFill>
                  <a:srgbClr val="000066"/>
                </a:solidFill>
                <a:cs typeface="Times" charset="0"/>
              </a:rPr>
              <a:t>:  Ground-state DFT, basic concepts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 II</a:t>
            </a:r>
            <a:r>
              <a:rPr lang="en-GB" altLang="en-US" sz="2100" b="1" dirty="0">
                <a:solidFill>
                  <a:srgbClr val="000066"/>
                </a:solidFill>
                <a:cs typeface="Times" charset="0"/>
              </a:rPr>
              <a:t>: Approximate xc </a:t>
            </a:r>
            <a:r>
              <a:rPr lang="en-GB" altLang="en-US" sz="2100" b="1" dirty="0" err="1">
                <a:solidFill>
                  <a:srgbClr val="000066"/>
                </a:solidFill>
                <a:cs typeface="Times" charset="0"/>
              </a:rPr>
              <a:t>functionals</a:t>
            </a:r>
            <a:r>
              <a:rPr lang="en-GB" altLang="en-US" sz="2100" b="1" dirty="0">
                <a:solidFill>
                  <a:srgbClr val="000066"/>
                </a:solidFill>
                <a:cs typeface="Times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 III</a:t>
            </a:r>
            <a:r>
              <a:rPr lang="en-GB" altLang="en-US" sz="2100" b="1" dirty="0">
                <a:solidFill>
                  <a:srgbClr val="000066"/>
                </a:solidFill>
                <a:cs typeface="Times" charset="0"/>
              </a:rPr>
              <a:t>: Time-dependent DFT, linear response and beyond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00" b="1" u="sng" dirty="0">
              <a:solidFill>
                <a:srgbClr val="000066"/>
              </a:solidFill>
              <a:cs typeface="Time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000066"/>
                </a:solidFill>
                <a:cs typeface="Times" charset="0"/>
              </a:rPr>
              <a:t>Lecture IV</a:t>
            </a:r>
            <a:r>
              <a:rPr lang="en-GB" altLang="en-US" sz="2100" b="1" dirty="0">
                <a:solidFill>
                  <a:srgbClr val="000066"/>
                </a:solidFill>
                <a:cs typeface="Times" charset="0"/>
              </a:rPr>
              <a:t>: Electron-nuclear coupling beyond Born-Oppenheimer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00" b="1" dirty="0">
              <a:solidFill>
                <a:srgbClr val="000066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3678</Words>
  <Application>Microsoft Office PowerPoint</Application>
  <PresentationFormat>On-screen Show (4:3)</PresentationFormat>
  <Paragraphs>634</Paragraphs>
  <Slides>76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Symbol</vt:lpstr>
      <vt:lpstr>Times</vt:lpstr>
      <vt:lpstr>Times New Roman</vt:lpstr>
      <vt:lpstr>Wide Latin</vt:lpstr>
      <vt:lpstr>Office Theme</vt:lpstr>
      <vt:lpstr>Equation</vt:lpstr>
      <vt:lpstr>Formel</vt:lpstr>
      <vt:lpstr>MathType 7.0 Equation</vt:lpstr>
      <vt:lpstr>Foglio di lavoro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Isotope effect: </vt:lpstr>
      <vt:lpstr>PowerPoint Presentation</vt:lpstr>
      <vt:lpstr>PowerPoint Presentation</vt:lpstr>
      <vt:lpstr>Pb   ( Gap at T = 0.01 K)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Max-Planck-Institut fuer Mikrostrukturphysik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</dc:creator>
  <cp:lastModifiedBy>Eberhard Gross</cp:lastModifiedBy>
  <cp:revision>328</cp:revision>
  <dcterms:created xsi:type="dcterms:W3CDTF">2014-04-10T13:34:04Z</dcterms:created>
  <dcterms:modified xsi:type="dcterms:W3CDTF">2022-10-19T20:05:48Z</dcterms:modified>
</cp:coreProperties>
</file>