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4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5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01" r:id="rId2"/>
    <p:sldId id="433" r:id="rId3"/>
    <p:sldId id="439" r:id="rId4"/>
    <p:sldId id="440" r:id="rId5"/>
    <p:sldId id="367" r:id="rId6"/>
    <p:sldId id="447" r:id="rId7"/>
    <p:sldId id="477" r:id="rId8"/>
    <p:sldId id="373" r:id="rId9"/>
    <p:sldId id="363" r:id="rId10"/>
    <p:sldId id="470" r:id="rId11"/>
    <p:sldId id="471" r:id="rId12"/>
    <p:sldId id="472" r:id="rId13"/>
    <p:sldId id="473" r:id="rId14"/>
    <p:sldId id="474" r:id="rId15"/>
    <p:sldId id="504" r:id="rId16"/>
    <p:sldId id="483" r:id="rId17"/>
    <p:sldId id="505" r:id="rId18"/>
    <p:sldId id="365" r:id="rId19"/>
    <p:sldId id="475" r:id="rId20"/>
    <p:sldId id="476" r:id="rId21"/>
    <p:sldId id="451" r:id="rId22"/>
    <p:sldId id="506" r:id="rId23"/>
    <p:sldId id="461" r:id="rId24"/>
    <p:sldId id="442" r:id="rId25"/>
    <p:sldId id="443" r:id="rId26"/>
    <p:sldId id="508" r:id="rId27"/>
    <p:sldId id="450" r:id="rId28"/>
    <p:sldId id="485" r:id="rId29"/>
    <p:sldId id="332" r:id="rId30"/>
    <p:sldId id="369" r:id="rId31"/>
    <p:sldId id="370" r:id="rId32"/>
    <p:sldId id="371" r:id="rId33"/>
    <p:sldId id="372" r:id="rId34"/>
    <p:sldId id="513" r:id="rId35"/>
    <p:sldId id="434" r:id="rId36"/>
    <p:sldId id="435" r:id="rId37"/>
    <p:sldId id="292" r:id="rId38"/>
    <p:sldId id="392" r:id="rId39"/>
    <p:sldId id="509" r:id="rId40"/>
    <p:sldId id="386" r:id="rId41"/>
    <p:sldId id="376" r:id="rId42"/>
    <p:sldId id="374" r:id="rId43"/>
    <p:sldId id="449" r:id="rId44"/>
    <p:sldId id="444" r:id="rId45"/>
    <p:sldId id="377" r:id="rId46"/>
    <p:sldId id="378" r:id="rId47"/>
    <p:sldId id="511" r:id="rId48"/>
    <p:sldId id="512" r:id="rId49"/>
    <p:sldId id="510" r:id="rId50"/>
    <p:sldId id="389" r:id="rId51"/>
    <p:sldId id="400" r:id="rId52"/>
    <p:sldId id="387" r:id="rId53"/>
    <p:sldId id="500" r:id="rId54"/>
    <p:sldId id="398" r:id="rId55"/>
    <p:sldId id="397" r:id="rId56"/>
    <p:sldId id="502" r:id="rId57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4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Relationship Id="rId2" Type="http://schemas.openxmlformats.org/officeDocument/2006/relationships/image" Target="../media/image1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Relationship Id="rId2" Type="http://schemas.openxmlformats.org/officeDocument/2006/relationships/image" Target="../media/image1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Relationship Id="rId2" Type="http://schemas.openxmlformats.org/officeDocument/2006/relationships/image" Target="../media/image10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4" Type="http://schemas.openxmlformats.org/officeDocument/2006/relationships/image" Target="../media/image119.wmf"/><Relationship Id="rId5" Type="http://schemas.openxmlformats.org/officeDocument/2006/relationships/image" Target="../media/image120.wmf"/><Relationship Id="rId1" Type="http://schemas.openxmlformats.org/officeDocument/2006/relationships/image" Target="../media/image116.wmf"/><Relationship Id="rId2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60C0E-2AE9-5542-9F18-E80C05670C24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DC958-07EC-E741-9665-D9AB81FAF7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575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1D38-1A18-DD4A-BA42-883FB2930196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389C3-0BB0-C74D-A2D7-000ACD224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160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389C3-0BB0-C74D-A2D7-000ACD2245C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389C3-0BB0-C74D-A2D7-000ACD2245C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32771-3FCE-BA4D-B7FA-2D954001610B}" type="slidenum">
              <a:rPr lang="en-US"/>
              <a:pPr/>
              <a:t>37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E1052-98AC-E648-BF34-E90BB4584291}" type="slidenum">
              <a:rPr lang="en-US"/>
              <a:pPr/>
              <a:t>39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104B6-7EED-4640-9DF3-0FB76F3A7BC0}" type="slidenum">
              <a:rPr lang="en-US"/>
              <a:pPr/>
              <a:t>41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E8E4-71C8-7C48-BF2B-D7CCA33B146B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1BC4-DEA2-834D-990F-5DD83DCA19EE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C29-4E93-D147-8774-30F8D4F47664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6DBD-CBB4-6548-94EB-1DA904CCC62F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52EB-D314-3D4C-9CA0-9251795BD764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6141-906D-E14C-949B-C56C3C39D24A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346F-BCC3-1949-BE0C-FF930A155D2F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32EF-C724-E44A-AEB9-2490F065E87D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B143-4124-684E-8E9E-D6B0CE701AA9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6EAB-FAAA-5347-BCB9-8FE12CC9451B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20D6-6C6C-EE42-8588-9E5F9FCA3E66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A91CF-C855-9E45-A128-180E39C586F5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oleObject" Target="???" TargetMode="External"/><Relationship Id="rId9" Type="http://schemas.openxmlformats.org/officeDocument/2006/relationships/image" Target="../media/image1.png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tlas.web.cern.ch/Atlas/GROUPS/PHYSICS/PAPERS/HIGG-2018-57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6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6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80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83.emf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05.emf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oleObject" Target="../embeddings/oleObject8.bin"/><Relationship Id="rId10" Type="http://schemas.openxmlformats.org/officeDocument/2006/relationships/image" Target="../media/image106.emf"/><Relationship Id="rId11" Type="http://schemas.openxmlformats.org/officeDocument/2006/relationships/image" Target="../media/image11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emf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wmf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119.wmf"/><Relationship Id="rId14" Type="http://schemas.openxmlformats.org/officeDocument/2006/relationships/oleObject" Target="../embeddings/oleObject13.bin"/><Relationship Id="rId15" Type="http://schemas.openxmlformats.org/officeDocument/2006/relationships/image" Target="../media/image120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1.png"/><Relationship Id="rId5" Type="http://schemas.openxmlformats.org/officeDocument/2006/relationships/image" Target="../media/image122.jpeg"/><Relationship Id="rId6" Type="http://schemas.openxmlformats.org/officeDocument/2006/relationships/oleObject" Target="../embeddings/oleObject9.bin"/><Relationship Id="rId7" Type="http://schemas.openxmlformats.org/officeDocument/2006/relationships/image" Target="../media/image116.w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117.wmf"/><Relationship Id="rId10" Type="http://schemas.openxmlformats.org/officeDocument/2006/relationships/oleObject" Target="../embeddings/oleObject11.bin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2.png"/><Relationship Id="rId12" Type="http://schemas.openxmlformats.org/officeDocument/2006/relationships/image" Target="../media/image133.png"/><Relationship Id="rId13" Type="http://schemas.openxmlformats.org/officeDocument/2006/relationships/image" Target="../media/image134.png"/><Relationship Id="rId14" Type="http://schemas.openxmlformats.org/officeDocument/2006/relationships/image" Target="../media/image135.png"/><Relationship Id="rId15" Type="http://schemas.openxmlformats.org/officeDocument/2006/relationships/image" Target="../media/image136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38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39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4.jpe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42.emf"/><Relationship Id="rId7" Type="http://schemas.openxmlformats.org/officeDocument/2006/relationships/image" Target="../media/image145.jpe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oleObject" Target="../embeddings/oleObject17.bin"/><Relationship Id="rId11" Type="http://schemas.openxmlformats.org/officeDocument/2006/relationships/image" Target="../media/image14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tlas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286"/>
            <a:ext cx="1371600" cy="15083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1250" y="372768"/>
            <a:ext cx="7772400" cy="1036516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LHC Physics</a:t>
            </a:r>
            <a:br>
              <a:rPr lang="en-US" sz="6000" b="1" dirty="0" smtClean="0"/>
            </a:br>
            <a:r>
              <a:rPr lang="en-US" sz="6000" b="1" dirty="0" smtClean="0"/>
              <a:t>(Higgs II)</a:t>
            </a:r>
            <a:endParaRPr lang="en-US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2286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Mario </a:t>
            </a:r>
            <a:r>
              <a:rPr lang="en-US" b="1" dirty="0" err="1" smtClean="0"/>
              <a:t>Martínez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5" name="Picture 11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2514600"/>
            <a:ext cx="259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14" descr="081124-logoIfa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7450" y="2743200"/>
            <a:ext cx="1784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 descr="images_CERN_LOGO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105" y="-1"/>
            <a:ext cx="1991895" cy="1948021"/>
          </a:xfrm>
          <a:prstGeom prst="rect">
            <a:avLst/>
          </a:prstGeom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6781800" y="2247900"/>
          <a:ext cx="1130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Documento" r:id="rId8" imgW="1130300" imgH="533400" progId="Word.Document.12">
                  <p:link updateAutomatic="1"/>
                </p:oleObj>
              </mc:Choice>
              <mc:Fallback>
                <p:oleObj name="Documento" r:id="rId8" imgW="1130300" imgH="533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247900"/>
                        <a:ext cx="11303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639" y="106944"/>
            <a:ext cx="1199314" cy="119931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835064" y="6328818"/>
            <a:ext cx="432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TAE, </a:t>
            </a:r>
            <a:r>
              <a:rPr lang="en-US" sz="2400" b="1" dirty="0" err="1" smtClean="0"/>
              <a:t>Benasque</a:t>
            </a:r>
            <a:r>
              <a:rPr lang="en-US" sz="2400" b="1" dirty="0" smtClean="0"/>
              <a:t>, </a:t>
            </a:r>
            <a:r>
              <a:rPr lang="en-US" sz="2400" b="1" smtClean="0"/>
              <a:t>September 2022</a:t>
            </a:r>
            <a:endParaRPr lang="en-US" sz="2400" b="1" dirty="0" smtClean="0"/>
          </a:p>
        </p:txBody>
      </p:sp>
      <p:pic>
        <p:nvPicPr>
          <p:cNvPr id="12" name="Picture 11" descr="AAEAAQAAAAAAAAW5AAAAJDNkZmRiYTMyLWRhMzgtNDEyMy05ZjFmLWM5OWQ3NDdjYjJhYw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433477"/>
            <a:ext cx="873902" cy="873902"/>
          </a:xfrm>
          <a:prstGeom prst="rect">
            <a:avLst/>
          </a:prstGeom>
        </p:spPr>
      </p:pic>
      <p:pic>
        <p:nvPicPr>
          <p:cNvPr id="7" name="Picture 6" descr="11_big_3393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" y="5083502"/>
            <a:ext cx="2693003" cy="17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8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9423" y="54215"/>
            <a:ext cx="8229600" cy="781467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ATLAS </a:t>
            </a:r>
            <a:r>
              <a:rPr lang="en-US" b="1" dirty="0">
                <a:solidFill>
                  <a:srgbClr val="FFFF00"/>
                </a:solidFill>
              </a:rPr>
              <a:t>&amp;</a:t>
            </a:r>
            <a:r>
              <a:rPr lang="en-US" b="1" dirty="0" smtClean="0">
                <a:solidFill>
                  <a:srgbClr val="FFFF00"/>
                </a:solidFill>
              </a:rPr>
              <a:t> CMS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5"/>
            <a:ext cx="5256409" cy="1242968"/>
          </a:xfrm>
          <a:prstGeom prst="rect">
            <a:avLst/>
          </a:prstGeom>
        </p:spPr>
      </p:pic>
      <p:pic>
        <p:nvPicPr>
          <p:cNvPr id="10" name="Picture 9" descr="Screen Shot 2018-09-11 at 09.18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536"/>
            <a:ext cx="9144000" cy="54294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82607" y="963910"/>
            <a:ext cx="1432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PDG 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861618"/>
              </p:ext>
            </p:extLst>
          </p:nvPr>
        </p:nvGraphicFramePr>
        <p:xfrm>
          <a:off x="5626100" y="1049337"/>
          <a:ext cx="18796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511" name="Ecuación" r:id="rId5" imgW="1016000" imgH="203200" progId="Equation.3">
                  <p:embed/>
                </p:oleObj>
              </mc:Choice>
              <mc:Fallback>
                <p:oleObj name="Ecuación" r:id="rId5" imgW="1016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100" y="1049337"/>
                        <a:ext cx="1879600" cy="376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2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Using EFT </a:t>
            </a:r>
            <a:r>
              <a:rPr lang="en-US" b="1" dirty="0" err="1" smtClean="0">
                <a:solidFill>
                  <a:srgbClr val="FFFF00"/>
                </a:solidFill>
              </a:rPr>
              <a:t>Lagrangian</a:t>
            </a:r>
            <a:r>
              <a:rPr lang="en-US" b="1" dirty="0" smtClean="0">
                <a:solidFill>
                  <a:srgbClr val="FFFF00"/>
                </a:solidFill>
              </a:rPr>
              <a:t> in Global Fit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8 at 7.01.07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6277" b="-16277"/>
          <a:stretch>
            <a:fillRect/>
          </a:stretch>
        </p:blipFill>
        <p:spPr>
          <a:xfrm>
            <a:off x="967045" y="596067"/>
            <a:ext cx="7653711" cy="4209246"/>
          </a:xfrm>
        </p:spPr>
      </p:pic>
      <p:sp>
        <p:nvSpPr>
          <p:cNvPr id="5" name="CuadroTexto 4"/>
          <p:cNvSpPr txBox="1"/>
          <p:nvPr/>
        </p:nvSpPr>
        <p:spPr>
          <a:xfrm>
            <a:off x="321503" y="4805312"/>
            <a:ext cx="8822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FFCC"/>
                </a:solidFill>
              </a:rPr>
              <a:t>Global EFT analysis using scale factors  </a:t>
            </a:r>
            <a:r>
              <a:rPr lang="en-US" sz="2400" b="1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k</a:t>
            </a:r>
            <a:r>
              <a:rPr lang="en-US" sz="2400" b="1" baseline="-25000" dirty="0" err="1" smtClean="0">
                <a:solidFill>
                  <a:srgbClr val="CCFFCC"/>
                </a:solidFill>
                <a:cs typeface="Symbol" charset="2"/>
              </a:rPr>
              <a:t>k</a:t>
            </a:r>
            <a:r>
              <a:rPr lang="en-US" sz="2400" b="1" baseline="-25000" dirty="0" smtClean="0">
                <a:solidFill>
                  <a:srgbClr val="CCFFCC"/>
                </a:solidFill>
                <a:cs typeface="Symbol" charset="2"/>
              </a:rPr>
              <a:t>  </a:t>
            </a:r>
            <a:r>
              <a:rPr lang="en-US" sz="2400" b="1" dirty="0" smtClean="0">
                <a:solidFill>
                  <a:srgbClr val="CCFFCC"/>
                </a:solidFill>
                <a:cs typeface="Symbol" charset="2"/>
              </a:rPr>
              <a:t> that modify SM  couplings</a:t>
            </a:r>
            <a:endParaRPr lang="en-US" sz="2400" b="1" dirty="0">
              <a:solidFill>
                <a:srgbClr val="CCFFCC"/>
              </a:solidFill>
              <a:latin typeface="Symbol" charset="2"/>
              <a:cs typeface="Symbol" charset="2"/>
            </a:endParaRPr>
          </a:p>
        </p:txBody>
      </p:sp>
      <p:pic>
        <p:nvPicPr>
          <p:cNvPr id="6" name="Imagen 5" descr="Screen shot 2014-09-18 at 7.05.0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72" y="5545189"/>
            <a:ext cx="3286864" cy="49403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5800" y="5829300"/>
            <a:ext cx="4932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One can build the relationships between different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scale factors according to the different processes…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Screen shot 2014-09-18 at 7.08.43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62" r="-18162"/>
          <a:stretch>
            <a:fillRect/>
          </a:stretch>
        </p:blipFill>
        <p:spPr>
          <a:xfrm>
            <a:off x="-1288282" y="0"/>
            <a:ext cx="11816582" cy="6664743"/>
          </a:xfrm>
        </p:spPr>
      </p:pic>
      <p:sp>
        <p:nvSpPr>
          <p:cNvPr id="5" name="Rectángulo 4"/>
          <p:cNvSpPr/>
          <p:nvPr/>
        </p:nvSpPr>
        <p:spPr>
          <a:xfrm>
            <a:off x="8144003" y="6154196"/>
            <a:ext cx="542797" cy="3404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Screen shot 2014-09-18 at 7.09.2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066" r="-18066"/>
          <a:stretch>
            <a:fillRect/>
          </a:stretch>
        </p:blipFill>
        <p:spPr>
          <a:xfrm>
            <a:off x="-1646701" y="0"/>
            <a:ext cx="12469965" cy="6858000"/>
          </a:xfrm>
        </p:spPr>
      </p:pic>
      <p:sp>
        <p:nvSpPr>
          <p:cNvPr id="5" name="Rectángulo 4"/>
          <p:cNvSpPr/>
          <p:nvPr/>
        </p:nvSpPr>
        <p:spPr>
          <a:xfrm>
            <a:off x="8405868" y="6232760"/>
            <a:ext cx="738132" cy="625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194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Relative Couplings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to fermions/bosons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VContourPDG.eps"/>
          <p:cNvPicPr>
            <a:picLocks noGrp="1" noChangeAspect="1"/>
          </p:cNvPicPr>
          <p:nvPr>
            <p:ph idx="1"/>
          </p:nvPr>
        </p:nvPicPr>
        <p:blipFill>
          <a:blip r:embed="rId2"/>
          <a:srcRect l="-37388" r="-37388"/>
          <a:stretch>
            <a:fillRect/>
          </a:stretch>
        </p:blipFill>
        <p:spPr>
          <a:xfrm>
            <a:off x="457200" y="1205614"/>
            <a:ext cx="10182549" cy="5600009"/>
          </a:xfrm>
        </p:spPr>
      </p:pic>
      <p:sp>
        <p:nvSpPr>
          <p:cNvPr id="5" name="CuadroTexto 4"/>
          <p:cNvSpPr txBox="1"/>
          <p:nvPr/>
        </p:nvSpPr>
        <p:spPr>
          <a:xfrm>
            <a:off x="0" y="3692517"/>
            <a:ext cx="34163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That would imply new physics </a:t>
            </a:r>
          </a:p>
          <a:p>
            <a:r>
              <a:rPr lang="en-US" b="1" dirty="0" smtClean="0"/>
              <a:t>and compromise vacuum stability</a:t>
            </a:r>
            <a:endParaRPr lang="en-US" b="1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3207847" y="3875834"/>
            <a:ext cx="1754496" cy="1034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457200" y="2304550"/>
            <a:ext cx="27367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Best fit consistent with SM</a:t>
            </a:r>
            <a:endParaRPr lang="en-U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90591" y="182980"/>
            <a:ext cx="244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As in PDG (Aug 2014)</a:t>
            </a:r>
            <a:endParaRPr lang="en-US" sz="20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194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Relative Couplings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to fermions/bosons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591" y="182980"/>
            <a:ext cx="244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As in PDG (Aug 2016)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6" name="Content Placeholder 5" descr="Screen Shot 2018-09-11 at 09.39.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01" r="-36001"/>
          <a:stretch>
            <a:fillRect/>
          </a:stretch>
        </p:blipFill>
        <p:spPr>
          <a:xfrm>
            <a:off x="-518905" y="1348758"/>
            <a:ext cx="10801424" cy="5392728"/>
          </a:xfrm>
        </p:spPr>
      </p:pic>
    </p:spTree>
    <p:extLst>
      <p:ext uri="{BB962C8B-B14F-4D97-AF65-F5344CB8AC3E}">
        <p14:creationId xmlns:p14="http://schemas.microsoft.com/office/powerpoint/2010/main" val="187602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251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So close to 1…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Screen Shot 2018-09-11 at 09.41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7" y="1251897"/>
            <a:ext cx="8441003" cy="5313339"/>
          </a:xfrm>
          <a:prstGeom prst="rect">
            <a:avLst/>
          </a:prstGeom>
        </p:spPr>
      </p:pic>
      <p:sp>
        <p:nvSpPr>
          <p:cNvPr id="6" name="CuadroTexto 9"/>
          <p:cNvSpPr txBox="1"/>
          <p:nvPr/>
        </p:nvSpPr>
        <p:spPr>
          <a:xfrm>
            <a:off x="90591" y="182980"/>
            <a:ext cx="244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As in PDG (Aug 2016)</a:t>
            </a:r>
            <a:endParaRPr lang="en-US" sz="20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2511"/>
            <a:ext cx="8229600" cy="875615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So SM like…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uadroTexto 9"/>
          <p:cNvSpPr txBox="1"/>
          <p:nvPr/>
        </p:nvSpPr>
        <p:spPr>
          <a:xfrm>
            <a:off x="61193" y="61636"/>
            <a:ext cx="1986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Using Run II data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4666" y="0"/>
            <a:ext cx="152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HIGG-2018-57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ATLAS_HIGGS4200_kappa_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14" y="777726"/>
            <a:ext cx="3830542" cy="6230692"/>
          </a:xfrm>
          <a:prstGeom prst="rect">
            <a:avLst/>
          </a:prstGeom>
        </p:spPr>
      </p:pic>
      <p:pic>
        <p:nvPicPr>
          <p:cNvPr id="9" name="Picture 8" descr="ATLAS_HIGGS3010_XSvsCME_Sum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4" y="3976052"/>
            <a:ext cx="4314856" cy="3032366"/>
          </a:xfrm>
          <a:prstGeom prst="rect">
            <a:avLst/>
          </a:prstGeom>
        </p:spPr>
      </p:pic>
      <p:pic>
        <p:nvPicPr>
          <p:cNvPr id="10" name="Picture 9" descr="ATLAS_HIGGS4100_kVkF_Summa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" y="777726"/>
            <a:ext cx="4356187" cy="30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6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TLAS_HIGGS4400_kappa_vs_mas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66" r="-38666"/>
          <a:stretch>
            <a:fillRect/>
          </a:stretch>
        </p:blipFill>
        <p:spPr>
          <a:xfrm>
            <a:off x="-2155461" y="777240"/>
            <a:ext cx="12982893" cy="602996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7778"/>
            <a:ext cx="8229600" cy="73218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Couplings </a:t>
            </a:r>
            <a:r>
              <a:rPr lang="en-US" b="1" dirty="0" err="1" smtClean="0">
                <a:solidFill>
                  <a:srgbClr val="FFFF00"/>
                </a:solidFill>
              </a:rPr>
              <a:t>vs</a:t>
            </a:r>
            <a:r>
              <a:rPr lang="en-US" b="1" dirty="0" smtClean="0">
                <a:solidFill>
                  <a:srgbClr val="FFFF00"/>
                </a:solidFill>
              </a:rPr>
              <a:t> mass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9889" y="777240"/>
            <a:ext cx="6660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i="1" dirty="0" err="1"/>
              <a:t>If</a:t>
            </a:r>
            <a:r>
              <a:rPr lang="es-ES_tradnl" b="1" i="1" dirty="0"/>
              <a:t> </a:t>
            </a:r>
            <a:r>
              <a:rPr lang="es-ES_tradnl" b="1" i="1" dirty="0" err="1"/>
              <a:t>it</a:t>
            </a:r>
            <a:r>
              <a:rPr lang="es-ES_tradnl" b="1" i="1" dirty="0"/>
              <a:t> looks </a:t>
            </a:r>
            <a:r>
              <a:rPr lang="es-ES_tradnl" b="1" i="1" dirty="0" err="1"/>
              <a:t>like</a:t>
            </a:r>
            <a:r>
              <a:rPr lang="es-ES_tradnl" b="1" i="1" dirty="0"/>
              <a:t> a </a:t>
            </a:r>
            <a:r>
              <a:rPr lang="es-ES_tradnl" b="1" i="1" dirty="0" err="1"/>
              <a:t>duck</a:t>
            </a:r>
            <a:r>
              <a:rPr lang="es-ES_tradnl" b="1" i="1" dirty="0"/>
              <a:t>, </a:t>
            </a:r>
            <a:r>
              <a:rPr lang="es-ES_tradnl" b="1" i="1" dirty="0" err="1"/>
              <a:t>swims</a:t>
            </a:r>
            <a:r>
              <a:rPr lang="es-ES_tradnl" b="1" i="1" dirty="0"/>
              <a:t> </a:t>
            </a:r>
            <a:r>
              <a:rPr lang="es-ES_tradnl" b="1" i="1" dirty="0" err="1"/>
              <a:t>like</a:t>
            </a:r>
            <a:r>
              <a:rPr lang="es-ES_tradnl" b="1" i="1" dirty="0"/>
              <a:t> a </a:t>
            </a:r>
            <a:r>
              <a:rPr lang="es-ES_tradnl" b="1" i="1" dirty="0" err="1"/>
              <a:t>duck</a:t>
            </a:r>
            <a:r>
              <a:rPr lang="es-ES_tradnl" b="1" i="1" dirty="0"/>
              <a:t>, and </a:t>
            </a:r>
            <a:r>
              <a:rPr lang="es-ES_tradnl" b="1" i="1" dirty="0" err="1"/>
              <a:t>quacks</a:t>
            </a:r>
            <a:r>
              <a:rPr lang="es-ES_tradnl" b="1" i="1" dirty="0"/>
              <a:t> </a:t>
            </a:r>
            <a:r>
              <a:rPr lang="es-ES_tradnl" b="1" i="1" dirty="0" err="1"/>
              <a:t>like</a:t>
            </a:r>
            <a:r>
              <a:rPr lang="es-ES_tradnl" b="1" i="1" dirty="0"/>
              <a:t> a </a:t>
            </a:r>
            <a:r>
              <a:rPr lang="es-ES_tradnl" b="1" i="1" dirty="0" err="1"/>
              <a:t>duck</a:t>
            </a:r>
            <a:r>
              <a:rPr lang="es-ES_tradnl" b="1" i="1" dirty="0"/>
              <a:t>…</a:t>
            </a:r>
            <a:endParaRPr lang="en-US" dirty="0"/>
          </a:p>
        </p:txBody>
      </p:sp>
      <p:pic>
        <p:nvPicPr>
          <p:cNvPr id="7" name="Imagen 7" descr="daffy-duck01_sma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45" y="5337733"/>
            <a:ext cx="980440" cy="122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67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Custodial Symmetry (W/Z ratio)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4" name="Marcador de contenido 3" descr="Screen shot 2014-09-18 at 7.26.56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2494" b="-32494"/>
          <a:stretch>
            <a:fillRect/>
          </a:stretch>
        </p:blipFill>
        <p:spPr>
          <a:xfrm>
            <a:off x="241301" y="1041400"/>
            <a:ext cx="2058708" cy="1132210"/>
          </a:xfrm>
          <a:solidFill>
            <a:schemeClr val="bg1"/>
          </a:solidFill>
        </p:spPr>
      </p:pic>
      <p:sp>
        <p:nvSpPr>
          <p:cNvPr id="9" name="CuadroTexto 8"/>
          <p:cNvSpPr txBox="1"/>
          <p:nvPr/>
        </p:nvSpPr>
        <p:spPr>
          <a:xfrm>
            <a:off x="3849416" y="521007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68% CL</a:t>
            </a:r>
            <a:endParaRPr lang="en-U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623751" y="6198494"/>
            <a:ext cx="3409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FFCC"/>
                </a:solidFill>
              </a:rPr>
              <a:t>Consistent with SM  </a:t>
            </a:r>
            <a:r>
              <a:rPr lang="en-US" sz="2400" b="1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r</a:t>
            </a:r>
            <a:r>
              <a:rPr lang="en-US" sz="2400" b="1" dirty="0" smtClean="0">
                <a:solidFill>
                  <a:srgbClr val="CCFFCC"/>
                </a:solidFill>
              </a:rPr>
              <a:t> = 1</a:t>
            </a:r>
            <a:endParaRPr lang="en-US" sz="2400" b="1" dirty="0">
              <a:solidFill>
                <a:srgbClr val="CCFFCC"/>
              </a:solidFill>
            </a:endParaRPr>
          </a:p>
        </p:txBody>
      </p:sp>
      <p:pic>
        <p:nvPicPr>
          <p:cNvPr id="5" name="Picture 4" descr="ATLAS_HIGGS4300_kappa_ratio_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49" y="1041400"/>
            <a:ext cx="6735751" cy="4844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 for Part II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951" y="1417638"/>
            <a:ext cx="4833605" cy="4803775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Other (Bronze)  Channels</a:t>
            </a:r>
          </a:p>
          <a:p>
            <a:endParaRPr lang="en-US" b="1" dirty="0" smtClean="0"/>
          </a:p>
          <a:p>
            <a:r>
              <a:rPr lang="en-US" b="1" dirty="0" smtClean="0"/>
              <a:t>Detailed study on Couplings</a:t>
            </a:r>
          </a:p>
          <a:p>
            <a:endParaRPr lang="en-US" b="1" dirty="0" smtClean="0"/>
          </a:p>
          <a:p>
            <a:r>
              <a:rPr lang="en-US" b="1" dirty="0" smtClean="0"/>
              <a:t>Higgs width</a:t>
            </a:r>
          </a:p>
          <a:p>
            <a:endParaRPr lang="en-US" b="1" dirty="0" smtClean="0"/>
          </a:p>
          <a:p>
            <a:r>
              <a:rPr lang="en-US" b="1" dirty="0" smtClean="0"/>
              <a:t>Invisibly decaying Higgs</a:t>
            </a:r>
          </a:p>
          <a:p>
            <a:endParaRPr lang="en-US" b="1" dirty="0" smtClean="0"/>
          </a:p>
          <a:p>
            <a:r>
              <a:rPr lang="en-US" b="1" dirty="0" smtClean="0"/>
              <a:t>Higgs and Vacuum Stability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Hierarchy Problem &amp; SUSY</a:t>
            </a:r>
          </a:p>
          <a:p>
            <a:endParaRPr lang="en-US" b="1" dirty="0" smtClean="0"/>
          </a:p>
          <a:p>
            <a:r>
              <a:rPr lang="en-US" b="1" dirty="0" smtClean="0"/>
              <a:t>Search for other Higgs  </a:t>
            </a:r>
            <a:r>
              <a:rPr lang="en-US" b="1" smtClean="0"/>
              <a:t>(few examples)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What to expect in the future ?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96" y="1802812"/>
            <a:ext cx="3530600" cy="3810000"/>
          </a:xfrm>
          <a:prstGeom prst="rect">
            <a:avLst/>
          </a:prstGeom>
        </p:spPr>
      </p:pic>
      <p:pic>
        <p:nvPicPr>
          <p:cNvPr id="6" name="Imagen 5" descr="Screen shot 2014-09-13 at 10.06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41" y="541718"/>
            <a:ext cx="1493755" cy="112168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853757" y="5657672"/>
            <a:ext cx="529024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Disclaimer: completely unbalanced </a:t>
            </a:r>
          </a:p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 of results from CMS and ATLAS</a:t>
            </a:r>
          </a:p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no fanatic collection of latest results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05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New Physics in Loops 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55555" y="6207490"/>
            <a:ext cx="264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FFCC"/>
                </a:solidFill>
              </a:rPr>
              <a:t>Does not look like.. </a:t>
            </a:r>
          </a:p>
        </p:txBody>
      </p:sp>
      <p:pic>
        <p:nvPicPr>
          <p:cNvPr id="7" name="Imagen 6" descr="Screen shot 2014-09-10 at 11.43.3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3985"/>
            <a:ext cx="1548236" cy="1037923"/>
          </a:xfrm>
          <a:prstGeom prst="rect">
            <a:avLst/>
          </a:prstGeom>
        </p:spPr>
      </p:pic>
      <p:pic>
        <p:nvPicPr>
          <p:cNvPr id="8" name="Imagen 7" descr="Screen shot 2014-09-10 at 11.43.2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15" y="199829"/>
            <a:ext cx="1554956" cy="1082079"/>
          </a:xfrm>
          <a:prstGeom prst="rect">
            <a:avLst/>
          </a:prstGeom>
        </p:spPr>
      </p:pic>
      <p:pic>
        <p:nvPicPr>
          <p:cNvPr id="9" name="Picture 8" descr="Screen Shot 2018-09-11 at 09.55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36" y="1034847"/>
            <a:ext cx="5333450" cy="5172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730048" y="39238"/>
            <a:ext cx="8229600" cy="8302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Going differential…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08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768" r="-40768"/>
          <a:stretch>
            <a:fillRect/>
          </a:stretch>
        </p:blipFill>
        <p:spPr>
          <a:xfrm>
            <a:off x="4964572" y="3718251"/>
            <a:ext cx="5095954" cy="2802578"/>
          </a:xfrm>
        </p:spPr>
      </p:pic>
      <p:pic>
        <p:nvPicPr>
          <p:cNvPr id="5" name="Imagen 4" descr="fig_05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913" y="3718251"/>
            <a:ext cx="2717331" cy="2739483"/>
          </a:xfrm>
          <a:prstGeom prst="rect">
            <a:avLst/>
          </a:prstGeom>
        </p:spPr>
      </p:pic>
      <p:pic>
        <p:nvPicPr>
          <p:cNvPr id="6" name="Imagen 5" descr="fig_04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613" y="99583"/>
            <a:ext cx="3404172" cy="3357242"/>
          </a:xfrm>
          <a:prstGeom prst="rect">
            <a:avLst/>
          </a:prstGeom>
        </p:spPr>
      </p:pic>
      <p:pic>
        <p:nvPicPr>
          <p:cNvPr id="7" name="Imagen 6" descr="fig_04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2" y="3663867"/>
            <a:ext cx="2895600" cy="28331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80" y="1104556"/>
            <a:ext cx="5125310" cy="142259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58536" y="2757980"/>
            <a:ext cx="487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FFCC"/>
                </a:solidFill>
              </a:rPr>
              <a:t>Some excess at low  </a:t>
            </a:r>
            <a:r>
              <a:rPr lang="en-US" sz="2400" b="1" dirty="0" err="1" smtClean="0">
                <a:solidFill>
                  <a:srgbClr val="CCFFCC"/>
                </a:solidFill>
              </a:rPr>
              <a:t>p</a:t>
            </a:r>
            <a:r>
              <a:rPr lang="en-US" sz="2400" b="1" baseline="-25000" dirty="0" err="1" smtClean="0">
                <a:solidFill>
                  <a:srgbClr val="CCFFCC"/>
                </a:solidFill>
              </a:rPr>
              <a:t>T</a:t>
            </a:r>
            <a:r>
              <a:rPr lang="en-US" sz="2400" b="1" baseline="30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gg</a:t>
            </a:r>
            <a:r>
              <a:rPr lang="en-US" sz="2400" b="1" dirty="0" smtClean="0">
                <a:solidFill>
                  <a:srgbClr val="CCFFCC"/>
                </a:solidFill>
              </a:rPr>
              <a:t> and large </a:t>
            </a:r>
            <a:r>
              <a:rPr lang="en-US" sz="2400" b="1" dirty="0" err="1" smtClean="0">
                <a:solidFill>
                  <a:srgbClr val="CCFFCC"/>
                </a:solidFill>
              </a:rPr>
              <a:t>Y</a:t>
            </a:r>
            <a:r>
              <a:rPr lang="en-US" sz="2400" b="1" baseline="-25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gg</a:t>
            </a:r>
            <a:endParaRPr lang="en-US" sz="2400" b="1" baseline="-25000" dirty="0" smtClean="0">
              <a:solidFill>
                <a:srgbClr val="CCFFCC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730048" y="-171073"/>
            <a:ext cx="8229600" cy="8302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Going differential…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80" y="1104556"/>
            <a:ext cx="5125310" cy="1422592"/>
          </a:xfrm>
          <a:prstGeom prst="rect">
            <a:avLst/>
          </a:prstGeom>
        </p:spPr>
      </p:pic>
      <p:pic>
        <p:nvPicPr>
          <p:cNvPr id="3" name="Picture 2" descr="fig_2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57" y="244058"/>
            <a:ext cx="3421743" cy="3319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652" y="2574609"/>
            <a:ext cx="4038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FFCC"/>
                </a:solidFill>
              </a:rPr>
              <a:t>Better agreement in 13 </a:t>
            </a:r>
            <a:r>
              <a:rPr lang="en-US" sz="2000" b="1" dirty="0" err="1" smtClean="0">
                <a:solidFill>
                  <a:srgbClr val="CCFFCC"/>
                </a:solidFill>
              </a:rPr>
              <a:t>TeV</a:t>
            </a:r>
            <a:r>
              <a:rPr lang="en-US" sz="2000" b="1" dirty="0" smtClean="0">
                <a:solidFill>
                  <a:srgbClr val="CCFFCC"/>
                </a:solidFill>
              </a:rPr>
              <a:t> data</a:t>
            </a:r>
          </a:p>
          <a:p>
            <a:r>
              <a:rPr lang="en-US" sz="2000" b="1" dirty="0" smtClean="0">
                <a:solidFill>
                  <a:srgbClr val="CCFFCC"/>
                </a:solidFill>
              </a:rPr>
              <a:t>(much more data will be needed…..) </a:t>
            </a:r>
            <a:endParaRPr lang="en-US" sz="2000" b="1" dirty="0">
              <a:solidFill>
                <a:srgbClr val="CCFFCC"/>
              </a:solidFill>
            </a:endParaRPr>
          </a:p>
        </p:txBody>
      </p:sp>
      <p:pic>
        <p:nvPicPr>
          <p:cNvPr id="11" name="Picture 10" descr="fig_26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839"/>
            <a:ext cx="3270990" cy="3173521"/>
          </a:xfrm>
          <a:prstGeom prst="rect">
            <a:avLst/>
          </a:prstGeom>
        </p:spPr>
      </p:pic>
      <p:pic>
        <p:nvPicPr>
          <p:cNvPr id="13" name="Content Placeholder 12" descr="fig_28a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06" r="-38206"/>
          <a:stretch>
            <a:fillRect/>
          </a:stretch>
        </p:blipFill>
        <p:spPr>
          <a:xfrm>
            <a:off x="4915305" y="3741349"/>
            <a:ext cx="5447676" cy="2996012"/>
          </a:xfrm>
        </p:spPr>
      </p:pic>
      <p:pic>
        <p:nvPicPr>
          <p:cNvPr id="14" name="Picture 13" descr="fig_25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91" y="3741349"/>
            <a:ext cx="2873942" cy="28538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3944" y="667394"/>
            <a:ext cx="1852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CFFCC"/>
                </a:solidFill>
              </a:rPr>
              <a:t>arXiv:1802.04146</a:t>
            </a:r>
          </a:p>
        </p:txBody>
      </p:sp>
    </p:spTree>
    <p:extLst>
      <p:ext uri="{BB962C8B-B14F-4D97-AF65-F5344CB8AC3E}">
        <p14:creationId xmlns:p14="http://schemas.microsoft.com/office/powerpoint/2010/main" val="15001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838" y="274638"/>
            <a:ext cx="8229600" cy="7667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Higgs Mass</a:t>
            </a:r>
            <a:endParaRPr lang="en-US" dirty="0"/>
          </a:p>
        </p:txBody>
      </p:sp>
      <p:pic>
        <p:nvPicPr>
          <p:cNvPr id="8" name="Marcador de contenido 3" descr="Higgs4l.png"/>
          <p:cNvPicPr>
            <a:picLocks noChangeAspect="1"/>
          </p:cNvPicPr>
          <p:nvPr/>
        </p:nvPicPr>
        <p:blipFill>
          <a:blip r:embed="rId2"/>
          <a:srcRect t="-19333" b="-19333"/>
          <a:stretch>
            <a:fillRect/>
          </a:stretch>
        </p:blipFill>
        <p:spPr>
          <a:xfrm>
            <a:off x="6098623" y="1978854"/>
            <a:ext cx="3045377" cy="1674840"/>
          </a:xfrm>
          <a:prstGeom prst="rect">
            <a:avLst/>
          </a:prstGeom>
        </p:spPr>
      </p:pic>
      <p:pic>
        <p:nvPicPr>
          <p:cNvPr id="10" name="Picture 9" descr="fig_0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6" y="23897"/>
            <a:ext cx="2357264" cy="2261490"/>
          </a:xfrm>
          <a:prstGeom prst="rect">
            <a:avLst/>
          </a:prstGeom>
        </p:spPr>
      </p:pic>
      <p:pic>
        <p:nvPicPr>
          <p:cNvPr id="12" name="Picture 11" descr="fig_02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6"/>
            <a:ext cx="3004189" cy="2946774"/>
          </a:xfrm>
          <a:prstGeom prst="rect">
            <a:avLst/>
          </a:prstGeom>
        </p:spPr>
      </p:pic>
      <p:pic>
        <p:nvPicPr>
          <p:cNvPr id="13" name="Picture 12" descr="fig_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" y="3058916"/>
            <a:ext cx="5598715" cy="3850005"/>
          </a:xfrm>
          <a:prstGeom prst="rect">
            <a:avLst/>
          </a:prstGeom>
        </p:spPr>
      </p:pic>
      <p:pic>
        <p:nvPicPr>
          <p:cNvPr id="14" name="Picture 13" descr="fig_03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18" y="1041400"/>
            <a:ext cx="2185353" cy="21198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75725" y="5108098"/>
            <a:ext cx="300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CFFCC"/>
                </a:solidFill>
              </a:rPr>
              <a:t>0</a:t>
            </a:r>
            <a:r>
              <a:rPr lang="en-US" sz="2400" dirty="0" smtClean="0">
                <a:solidFill>
                  <a:srgbClr val="CCFFCC"/>
                </a:solidFill>
              </a:rPr>
              <a:t>.2% precision in mass  </a:t>
            </a:r>
            <a:endParaRPr lang="en-US" sz="2400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70" y="109538"/>
            <a:ext cx="8229600" cy="436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width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5" y="1600200"/>
            <a:ext cx="4538455" cy="8850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45" y="109538"/>
            <a:ext cx="2348199" cy="13081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580974"/>
            <a:ext cx="4333797" cy="49148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69" y="2922145"/>
            <a:ext cx="2765181" cy="7476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69" y="4168648"/>
            <a:ext cx="3162698" cy="8986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769" y="5374166"/>
            <a:ext cx="3595401" cy="1121642"/>
          </a:xfrm>
          <a:prstGeom prst="rect">
            <a:avLst/>
          </a:prstGeom>
          <a:solidFill>
            <a:srgbClr val="CCFFCC"/>
          </a:solidFill>
        </p:spPr>
      </p:pic>
      <p:graphicFrame>
        <p:nvGraphicFramePr>
          <p:cNvPr id="324610" name="Object 2"/>
          <p:cNvGraphicFramePr>
            <a:graphicFrameLocks noChangeAspect="1"/>
          </p:cNvGraphicFramePr>
          <p:nvPr/>
        </p:nvGraphicFramePr>
        <p:xfrm>
          <a:off x="5865735" y="867807"/>
          <a:ext cx="31162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713" name="Ecuación" r:id="rId9" imgW="1308100" imgH="177800" progId="Equation.3">
                  <p:embed/>
                </p:oleObj>
              </mc:Choice>
              <mc:Fallback>
                <p:oleObj name="Ecuación" r:id="rId9" imgW="13081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735" y="867807"/>
                        <a:ext cx="3116262" cy="425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5792339" y="361434"/>
            <a:ext cx="318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Sensitive to small contributions</a:t>
            </a:r>
            <a:endParaRPr 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4228"/>
            <a:ext cx="8229600" cy="7146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Off-Shell Higgs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ZZMass_100-800_SIM_20May2014.png"/>
          <p:cNvPicPr>
            <a:picLocks noGrp="1" noChangeAspect="1"/>
          </p:cNvPicPr>
          <p:nvPr>
            <p:ph idx="1"/>
          </p:nvPr>
        </p:nvPicPr>
        <p:blipFill>
          <a:blip r:embed="rId3"/>
          <a:srcRect l="-33063" r="-33063"/>
          <a:stretch>
            <a:fillRect/>
          </a:stretch>
        </p:blipFill>
        <p:spPr>
          <a:xfrm>
            <a:off x="1222091" y="718852"/>
            <a:ext cx="5281509" cy="2904627"/>
          </a:xfrm>
        </p:spPr>
      </p:pic>
      <p:pic>
        <p:nvPicPr>
          <p:cNvPr id="5" name="Imagen 4" descr="AllFitPaper_30_04_14_Me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822" y="3623480"/>
            <a:ext cx="4275178" cy="3261034"/>
          </a:xfrm>
          <a:prstGeom prst="rect">
            <a:avLst/>
          </a:prstGeom>
        </p:spPr>
      </p:pic>
      <p:pic>
        <p:nvPicPr>
          <p:cNvPr id="6" name="Imagen 5" descr="fig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473" y="0"/>
            <a:ext cx="3736127" cy="3623480"/>
          </a:xfrm>
          <a:prstGeom prst="rect">
            <a:avLst/>
          </a:prstGeom>
        </p:spPr>
      </p:pic>
      <p:pic>
        <p:nvPicPr>
          <p:cNvPr id="7" name="Imagen 6" descr="fig3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399" y="3331424"/>
            <a:ext cx="3636210" cy="3526576"/>
          </a:xfrm>
          <a:prstGeom prst="rect">
            <a:avLst/>
          </a:prstGeom>
        </p:spPr>
      </p:pic>
      <p:pic>
        <p:nvPicPr>
          <p:cNvPr id="8" name="Imagen 7" descr="qqZZ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1" y="2158977"/>
            <a:ext cx="1855513" cy="1131613"/>
          </a:xfrm>
          <a:prstGeom prst="rect">
            <a:avLst/>
          </a:prstGeom>
        </p:spPr>
      </p:pic>
      <p:pic>
        <p:nvPicPr>
          <p:cNvPr id="9" name="Imagen 8" descr="ggZZ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" y="989264"/>
            <a:ext cx="1855514" cy="1131614"/>
          </a:xfrm>
          <a:prstGeom prst="rect">
            <a:avLst/>
          </a:prstGeom>
        </p:spPr>
      </p:pic>
      <p:pic>
        <p:nvPicPr>
          <p:cNvPr id="10" name="Imagen 9" descr="ggHZZ_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59" y="0"/>
            <a:ext cx="1622100" cy="989263"/>
          </a:xfrm>
          <a:prstGeom prst="rect">
            <a:avLst/>
          </a:prstGeom>
        </p:spPr>
      </p:pic>
      <p:graphicFrame>
        <p:nvGraphicFramePr>
          <p:cNvPr id="325634" name="Object 2"/>
          <p:cNvGraphicFramePr>
            <a:graphicFrameLocks noChangeAspect="1"/>
          </p:cNvGraphicFramePr>
          <p:nvPr/>
        </p:nvGraphicFramePr>
        <p:xfrm>
          <a:off x="3371850" y="4826000"/>
          <a:ext cx="202723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37" name="Ecuación" r:id="rId10" imgW="850900" imgH="177800" progId="Equation.3">
                  <p:embed/>
                </p:oleObj>
              </mc:Choice>
              <mc:Fallback>
                <p:oleObj name="Ecuación" r:id="rId10" imgW="8509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850" y="4826000"/>
                        <a:ext cx="2027238" cy="425450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4228"/>
            <a:ext cx="8229600" cy="7146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width results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" name="Imagen 7" descr="qqZ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47" y="718853"/>
            <a:ext cx="1855513" cy="1131613"/>
          </a:xfrm>
          <a:prstGeom prst="rect">
            <a:avLst/>
          </a:prstGeom>
        </p:spPr>
      </p:pic>
      <p:pic>
        <p:nvPicPr>
          <p:cNvPr id="9" name="Imagen 8" descr="ggZZ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989264"/>
            <a:ext cx="1855514" cy="1131614"/>
          </a:xfrm>
          <a:prstGeom prst="rect">
            <a:avLst/>
          </a:prstGeom>
        </p:spPr>
      </p:pic>
      <p:pic>
        <p:nvPicPr>
          <p:cNvPr id="10" name="Imagen 9" descr="ggHZZ_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59" y="0"/>
            <a:ext cx="1622100" cy="989263"/>
          </a:xfrm>
          <a:prstGeom prst="rect">
            <a:avLst/>
          </a:prstGeom>
        </p:spPr>
      </p:pic>
      <p:pic>
        <p:nvPicPr>
          <p:cNvPr id="11" name="Picture 10" descr="fig_03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61" y="666630"/>
            <a:ext cx="5237540" cy="5198419"/>
          </a:xfrm>
          <a:prstGeom prst="rect">
            <a:avLst/>
          </a:prstGeom>
        </p:spPr>
      </p:pic>
      <p:pic>
        <p:nvPicPr>
          <p:cNvPr id="13" name="Picture 12" descr="fig_01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" y="2033819"/>
            <a:ext cx="4135428" cy="4588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33175" y="5865049"/>
            <a:ext cx="4912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FFCC"/>
                </a:solidFill>
              </a:rPr>
              <a:t>Combination of on-shell and off-shell </a:t>
            </a:r>
          </a:p>
          <a:p>
            <a:r>
              <a:rPr lang="en-US" sz="2400" b="1" dirty="0" smtClean="0">
                <a:solidFill>
                  <a:srgbClr val="CCFFCC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CCFFCC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400" b="1" baseline="-25000" dirty="0" smtClean="0">
                <a:solidFill>
                  <a:srgbClr val="CCFFCC"/>
                </a:solidFill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sz="2400" b="1" dirty="0" smtClean="0">
                <a:solidFill>
                  <a:srgbClr val="CCFFCC"/>
                </a:solidFill>
                <a:latin typeface="Symbol" charset="2"/>
                <a:cs typeface="Symbol" charset="2"/>
                <a:sym typeface="Wingdings"/>
              </a:rPr>
              <a:t> &lt; </a:t>
            </a:r>
            <a:r>
              <a:rPr lang="en-US" sz="2400" b="1" dirty="0" smtClean="0">
                <a:solidFill>
                  <a:srgbClr val="CCFFCC"/>
                </a:solidFill>
                <a:sym typeface="Wingdings"/>
              </a:rPr>
              <a:t>14. 4 MeV @ 95% CL</a:t>
            </a:r>
            <a:endParaRPr lang="en-US" sz="2400" b="1" dirty="0">
              <a:solidFill>
                <a:srgbClr val="CCFF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37" y="172059"/>
            <a:ext cx="1852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arXiv:1808.01191</a:t>
            </a:r>
          </a:p>
        </p:txBody>
      </p:sp>
    </p:spTree>
    <p:extLst>
      <p:ext uri="{BB962C8B-B14F-4D97-AF65-F5344CB8AC3E}">
        <p14:creationId xmlns:p14="http://schemas.microsoft.com/office/powerpoint/2010/main" val="114794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Invisibly decaying Higgs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invisib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65" r="-1946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8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Remember Z width..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ee_Z_nunubar_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1522" r="-11522"/>
          <a:stretch>
            <a:fillRect/>
          </a:stretch>
        </p:blipFill>
        <p:spPr>
          <a:xfrm>
            <a:off x="0" y="1256485"/>
            <a:ext cx="3026604" cy="1664516"/>
          </a:xfrm>
        </p:spPr>
      </p:pic>
      <p:pic>
        <p:nvPicPr>
          <p:cNvPr id="5" name="Imagen 4" descr="threeneutrinos_hadronic_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0" y="804862"/>
            <a:ext cx="5842000" cy="5778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 rot="19163423">
            <a:off x="161822" y="4826002"/>
            <a:ext cx="330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FFCC"/>
                </a:solidFill>
              </a:rPr>
              <a:t>Higgs is too narrow to do this</a:t>
            </a:r>
            <a:endParaRPr lang="en-US" sz="2000" b="1" dirty="0">
              <a:solidFill>
                <a:srgbClr val="CCFFCC"/>
              </a:solidFill>
            </a:endParaRPr>
          </a:p>
        </p:txBody>
      </p:sp>
      <p:graphicFrame>
        <p:nvGraphicFramePr>
          <p:cNvPr id="371714" name="Object 2"/>
          <p:cNvGraphicFramePr>
            <a:graphicFrameLocks noChangeAspect="1"/>
          </p:cNvGraphicFramePr>
          <p:nvPr/>
        </p:nvGraphicFramePr>
        <p:xfrm>
          <a:off x="5646738" y="4991100"/>
          <a:ext cx="29638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17" name="Ecuación" r:id="rId5" imgW="1244600" imgH="177800" progId="Equation.3">
                  <p:embed/>
                </p:oleObj>
              </mc:Choice>
              <mc:Fallback>
                <p:oleObj name="Ecuación" r:id="rId5" imgW="12446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6738" y="4991100"/>
                        <a:ext cx="2963862" cy="425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784" y="197188"/>
            <a:ext cx="8229600" cy="8560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Invisible Higgs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(Run I)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Marcador de contenido 4" descr="Screen shot 2014-09-13 at 10.31.43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0800" r="-20800"/>
          <a:stretch>
            <a:fillRect/>
          </a:stretch>
        </p:blipFill>
        <p:spPr>
          <a:xfrm>
            <a:off x="6186033" y="694"/>
            <a:ext cx="3228724" cy="1775674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12" y="33220"/>
            <a:ext cx="1963423" cy="1407309"/>
          </a:xfrm>
          <a:prstGeom prst="rect">
            <a:avLst/>
          </a:prstGeom>
        </p:spPr>
      </p:pic>
      <p:pic>
        <p:nvPicPr>
          <p:cNvPr id="8" name="Imagen 7" descr="Screen shot 2014-09-13 at 10.35.3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001" y="2292453"/>
            <a:ext cx="4611072" cy="450358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3649" y="3944759"/>
            <a:ext cx="303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BR (invisible) &lt; 75% @ 95% CL</a:t>
            </a: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5288350" y="1792288"/>
          <a:ext cx="33829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9" name="Ecuación" r:id="rId6" imgW="1828800" imgH="203200" progId="Equation.3">
                  <p:embed/>
                </p:oleObj>
              </mc:Choice>
              <mc:Fallback>
                <p:oleObj name="Ecuación" r:id="rId6" imgW="18288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8350" y="1792288"/>
                        <a:ext cx="3382962" cy="376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 descr="fig_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783" y="1432122"/>
            <a:ext cx="3569797" cy="2561769"/>
          </a:xfrm>
          <a:prstGeom prst="rect">
            <a:avLst/>
          </a:prstGeom>
        </p:spPr>
      </p:pic>
      <p:pic>
        <p:nvPicPr>
          <p:cNvPr id="13" name="Imagen 12" descr="figaux_0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65" y="4262517"/>
            <a:ext cx="3520783" cy="2526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11847" y="274638"/>
            <a:ext cx="8229600" cy="4662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Couplings to SM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Imagen 3" descr="Screen shot 2014-09-10 at 11.19.4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31" y="5440400"/>
            <a:ext cx="2790968" cy="1101768"/>
          </a:xfrm>
          <a:prstGeom prst="rect">
            <a:avLst/>
          </a:prstGeom>
        </p:spPr>
      </p:pic>
      <p:pic>
        <p:nvPicPr>
          <p:cNvPr id="6" name="Imagen 5" descr="Screen shot 2014-09-10 at 11.19.3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455" y="5442449"/>
            <a:ext cx="2857479" cy="1112949"/>
          </a:xfrm>
          <a:prstGeom prst="rect">
            <a:avLst/>
          </a:prstGeom>
        </p:spPr>
      </p:pic>
      <p:pic>
        <p:nvPicPr>
          <p:cNvPr id="7" name="Imagen 6" descr="Screen shot 2014-09-10 at 11.19.1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81" y="5429219"/>
            <a:ext cx="2955678" cy="1122449"/>
          </a:xfrm>
          <a:prstGeom prst="rect">
            <a:avLst/>
          </a:prstGeom>
        </p:spPr>
      </p:pic>
      <p:pic>
        <p:nvPicPr>
          <p:cNvPr id="9" name="Imagen 8" descr="Screen shot 2014-09-10 at 11.18.2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5" y="1788040"/>
            <a:ext cx="3908420" cy="256456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585" y="1018695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Couplings proportional to masses of  particles</a:t>
            </a:r>
          </a:p>
          <a:p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This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determines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the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phenomenology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Imagen 11" descr="Screen shot 2013-10-16 at 12.22.5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587" y="1415589"/>
            <a:ext cx="4753958" cy="3611261"/>
          </a:xfrm>
          <a:prstGeom prst="rect">
            <a:avLst/>
          </a:prstGeom>
        </p:spPr>
      </p:pic>
      <p:pic>
        <p:nvPicPr>
          <p:cNvPr id="13" name="Imagen 12" descr="Screen shot 2014-09-10 at 11.43.35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312" y="243985"/>
            <a:ext cx="1548236" cy="1037923"/>
          </a:xfrm>
          <a:prstGeom prst="rect">
            <a:avLst/>
          </a:prstGeom>
        </p:spPr>
      </p:pic>
      <p:pic>
        <p:nvPicPr>
          <p:cNvPr id="14" name="Imagen 13" descr="Screen shot 2014-09-10 at 11.43.21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015" y="199829"/>
            <a:ext cx="1554956" cy="1082079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 rot="5400000">
            <a:off x="6012588" y="1424151"/>
            <a:ext cx="2545143" cy="1734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rot="16200000" flipH="1">
            <a:off x="5452676" y="1260324"/>
            <a:ext cx="1206995" cy="723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6577449" y="372364"/>
            <a:ext cx="878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and via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loops..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creen shot 2014-09-13 at 10.43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4269"/>
            <a:ext cx="4454924" cy="57531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14400" y="139410"/>
            <a:ext cx="8229600" cy="809631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Invisible Higgs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Marcador de contenido 4" descr="Screen shot 2014-09-13 at 10.43.16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1940" r="-11940"/>
          <a:stretch>
            <a:fillRect/>
          </a:stretch>
        </p:blipFill>
        <p:spPr>
          <a:xfrm>
            <a:off x="3779184" y="2044620"/>
            <a:ext cx="5965452" cy="3763960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789" y="-5804016"/>
            <a:ext cx="3452211" cy="787962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54925" y="6009956"/>
            <a:ext cx="4621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BR (invisible) &lt; 69% @ 95% CL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otationCur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8887"/>
            <a:ext cx="4884336" cy="3701754"/>
          </a:xfrm>
          <a:prstGeom prst="rect">
            <a:avLst/>
          </a:prstGeom>
        </p:spPr>
      </p:pic>
      <p:pic>
        <p:nvPicPr>
          <p:cNvPr id="5" name="Marcador de contenido 5" descr="dark_matter_lensing.jpg"/>
          <p:cNvPicPr>
            <a:picLocks noChangeAspect="1"/>
          </p:cNvPicPr>
          <p:nvPr/>
        </p:nvPicPr>
        <p:blipFill>
          <a:blip r:embed="rId3"/>
          <a:srcRect l="-20253" r="-20253"/>
          <a:stretch>
            <a:fillRect/>
          </a:stretch>
        </p:blipFill>
        <p:spPr>
          <a:xfrm>
            <a:off x="3966372" y="464687"/>
            <a:ext cx="5970937" cy="3283785"/>
          </a:xfrm>
          <a:prstGeom prst="rect">
            <a:avLst/>
          </a:prstGeom>
        </p:spPr>
      </p:pic>
      <p:pic>
        <p:nvPicPr>
          <p:cNvPr id="6" name="Marcador de contenido 5" descr="1e0657_scale.jpg"/>
          <p:cNvPicPr>
            <a:picLocks noChangeAspect="1"/>
          </p:cNvPicPr>
          <p:nvPr/>
        </p:nvPicPr>
        <p:blipFill>
          <a:blip r:embed="rId4"/>
          <a:srcRect l="-15661" r="-15661"/>
          <a:stretch>
            <a:fillRect/>
          </a:stretch>
        </p:blipFill>
        <p:spPr>
          <a:xfrm>
            <a:off x="4196034" y="3810432"/>
            <a:ext cx="5541421" cy="304756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2990" y="9096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The rotation of the stars around the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center of the galaxies is not consistent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with the amount of mass observed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(L/M </a:t>
            </a:r>
            <a:r>
              <a:rPr lang="en-US" b="1" dirty="0" err="1" smtClean="0">
                <a:solidFill>
                  <a:srgbClr val="FF6600"/>
                </a:solidFill>
              </a:rPr>
              <a:t>ratio)</a:t>
            </a:r>
            <a:r>
              <a:rPr lang="en-US" b="1" baseline="-25000" dirty="0" err="1" smtClean="0">
                <a:solidFill>
                  <a:srgbClr val="FF6600"/>
                </a:solidFill>
              </a:rPr>
              <a:t>SUN</a:t>
            </a:r>
            <a:endParaRPr lang="en-US" b="1" dirty="0" smtClean="0">
              <a:solidFill>
                <a:srgbClr val="FF66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884336" y="381043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Collisions of clusters of galaxies</a:t>
            </a:r>
            <a:endParaRPr lang="es-ES_tradnl" dirty="0">
              <a:solidFill>
                <a:srgbClr val="FF660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884336" y="28251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Large distortion  of the imagines of distant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galaxies due to gravitation </a:t>
            </a:r>
            <a:r>
              <a:rPr lang="en-US" b="1" dirty="0" err="1" smtClean="0">
                <a:solidFill>
                  <a:srgbClr val="FFFF00"/>
                </a:solidFill>
              </a:rPr>
              <a:t>lensing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FFFF00"/>
                </a:solidFill>
                <a:sym typeface="Wingdings"/>
              </a:rPr>
              <a:t>  indication of DM in galaxy clusters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475938" y="1230868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Gravitational </a:t>
            </a:r>
            <a:r>
              <a:rPr lang="en-US" b="1" dirty="0" err="1" smtClean="0">
                <a:solidFill>
                  <a:srgbClr val="FF6600"/>
                </a:solidFill>
              </a:rPr>
              <a:t>Lensing</a:t>
            </a:r>
            <a:endParaRPr lang="es-ES_tradnl" dirty="0">
              <a:solidFill>
                <a:srgbClr val="FF660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84336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Considered the ultimate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demonstration of the presence of Dark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Matter since this does not involve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Newton’s Law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9536" y="0"/>
            <a:ext cx="8229600" cy="909626"/>
          </a:xfrm>
        </p:spPr>
        <p:txBody>
          <a:bodyPr/>
          <a:lstStyle/>
          <a:p>
            <a:r>
              <a:rPr lang="es-ES_tradnl" b="1" dirty="0" err="1" smtClean="0">
                <a:solidFill>
                  <a:srgbClr val="FFFF00"/>
                </a:solidFill>
              </a:rPr>
              <a:t>Evidence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for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Dark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Matter</a:t>
            </a:r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905338" y="1959555"/>
            <a:ext cx="271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Spherical dark matter halo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36" y="1197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Higgs Portal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D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725" r="-17725"/>
          <a:stretch>
            <a:fillRect/>
          </a:stretch>
        </p:blipFill>
        <p:spPr>
          <a:xfrm>
            <a:off x="5312542" y="0"/>
            <a:ext cx="4381008" cy="2409386"/>
          </a:xfrm>
        </p:spPr>
      </p:pic>
      <p:pic>
        <p:nvPicPr>
          <p:cNvPr id="5" name="Imagen 4" descr="higgssc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439"/>
            <a:ext cx="2091031" cy="1286259"/>
          </a:xfrm>
          <a:prstGeom prst="rect">
            <a:avLst/>
          </a:prstGeom>
        </p:spPr>
      </p:pic>
      <p:pic>
        <p:nvPicPr>
          <p:cNvPr id="6" name="Imagen 5" descr="luxresul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961" y="2754429"/>
            <a:ext cx="3159647" cy="1415259"/>
          </a:xfrm>
          <a:prstGeom prst="rect">
            <a:avLst/>
          </a:prstGeom>
        </p:spPr>
      </p:pic>
      <p:pic>
        <p:nvPicPr>
          <p:cNvPr id="7" name="Imagen 6" descr="fig_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8" y="2440366"/>
            <a:ext cx="5770086" cy="444861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74715" y="1293718"/>
            <a:ext cx="5070619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The limits on  invisibly decaying Higgs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can be re-interpreted in the context of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SM – DM interactions via light Higgs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 mediators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382263" y="4801762"/>
            <a:ext cx="3747390" cy="120032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Note the LHC results </a:t>
            </a:r>
          </a:p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provide unique access to </a:t>
            </a:r>
          </a:p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light DM range   (  &lt; 10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GeV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)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Higgs Portal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588" y="1576388"/>
            <a:ext cx="6386412" cy="50911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54948" cy="21181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2304928"/>
            <a:ext cx="2578748" cy="20559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4519611"/>
            <a:ext cx="2694088" cy="21478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8" name="CuadroTexto 7"/>
          <p:cNvSpPr txBox="1"/>
          <p:nvPr/>
        </p:nvSpPr>
        <p:spPr>
          <a:xfrm>
            <a:off x="2646463" y="1067098"/>
            <a:ext cx="6649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Assuming different kind of DM – Higgs Interactions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BEH Mechanism</a:t>
            </a:r>
            <a:endParaRPr lang="en-US" b="1" dirty="0"/>
          </a:p>
        </p:txBody>
      </p:sp>
      <p:pic>
        <p:nvPicPr>
          <p:cNvPr id="10" name="Marcador de contenido 9" descr="Screen shot 2014-09-16 at 9.14.36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848" r="-19848"/>
          <a:stretch>
            <a:fillRect/>
          </a:stretch>
        </p:blipFill>
        <p:spPr>
          <a:xfrm>
            <a:off x="-1402353" y="1021941"/>
            <a:ext cx="10505563" cy="577765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73" y="0"/>
            <a:ext cx="2144644" cy="1620517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rot="10800000" flipV="1">
            <a:off x="7392737" y="628316"/>
            <a:ext cx="401052" cy="27683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3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Screen shot 2014-09-13 at 10.19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6" y="536619"/>
            <a:ext cx="5251599" cy="38193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5916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mass and Vacuum Stability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995486" y="1129808"/>
          <a:ext cx="18510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4" name="Ecuación" r:id="rId4" imgW="723900" imgH="203200" progId="Equation.3">
                  <p:embed/>
                </p:oleObj>
              </mc:Choice>
              <mc:Fallback>
                <p:oleObj name="Ecuación" r:id="rId4" imgW="7239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486" y="1129808"/>
                        <a:ext cx="1851025" cy="52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 descr="Screen shot 2014-09-13 at 10.24.17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10513"/>
            <a:ext cx="9144000" cy="1424609"/>
          </a:xfrm>
          <a:prstGeom prst="rect">
            <a:avLst/>
          </a:prstGeom>
        </p:spPr>
      </p:pic>
      <p:pic>
        <p:nvPicPr>
          <p:cNvPr id="11" name="Imagen 10" descr="Screen shot 2014-09-13 at 10.16.47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416" y="3687785"/>
            <a:ext cx="2011501" cy="152987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746195" y="559161"/>
            <a:ext cx="3100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If</a:t>
            </a:r>
            <a:r>
              <a:rPr lang="es-ES_tradnl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 </a:t>
            </a:r>
            <a:r>
              <a:rPr lang="es-ES_tradnl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too</a:t>
            </a:r>
            <a:r>
              <a:rPr lang="es-ES_tradnl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  </a:t>
            </a:r>
            <a:r>
              <a:rPr lang="es-ES_tradnl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large</a:t>
            </a:r>
            <a:r>
              <a:rPr lang="es-ES_tradnl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 </a:t>
            </a:r>
            <a:r>
              <a:rPr lang="es-ES_tradnl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it</a:t>
            </a:r>
            <a:r>
              <a:rPr lang="es-ES_tradnl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 </a:t>
            </a:r>
            <a:r>
              <a:rPr lang="es-ES_tradnl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becomes</a:t>
            </a:r>
            <a:r>
              <a:rPr lang="es-ES_tradnl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 </a:t>
            </a:r>
          </a:p>
          <a:p>
            <a:r>
              <a:rPr lang="es-ES_tradnl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non-</a:t>
            </a:r>
            <a:r>
              <a:rPr lang="es-ES_tradnl" sz="24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sym typeface="Wingdings"/>
              </a:rPr>
              <a:t>perturbative</a:t>
            </a:r>
            <a:endParaRPr lang="en-US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55854" y="2856787"/>
            <a:ext cx="3579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If too negative destabilizes </a:t>
            </a:r>
          </a:p>
          <a:p>
            <a:r>
              <a:rPr 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EWK vacuum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854" y="1390158"/>
            <a:ext cx="3358114" cy="1466629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7471020" y="5580948"/>
            <a:ext cx="878897" cy="85993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457200" y="4669722"/>
          <a:ext cx="4675188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95" name="Ecuación" r:id="rId9" imgW="1828800" imgH="177800" progId="Equation.3">
                  <p:embed/>
                </p:oleObj>
              </mc:Choice>
              <mc:Fallback>
                <p:oleObj name="Ecuación" r:id="rId9" imgW="18288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669722"/>
                        <a:ext cx="4675188" cy="455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 descr="Screen shot 2014-09-13 at 11.39.22 A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796" y="1820390"/>
            <a:ext cx="1035699" cy="785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714" y="79380"/>
            <a:ext cx="8229600" cy="55916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</a:t>
            </a:r>
            <a:r>
              <a:rPr lang="en-US" b="1" dirty="0" err="1" smtClean="0">
                <a:solidFill>
                  <a:srgbClr val="FFFF00"/>
                </a:solidFill>
              </a:rPr>
              <a:t>vs</a:t>
            </a:r>
            <a:r>
              <a:rPr lang="en-US" b="1" dirty="0" smtClean="0">
                <a:solidFill>
                  <a:srgbClr val="FFFF00"/>
                </a:solidFill>
              </a:rPr>
              <a:t> Vacuum Stability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590" y="843009"/>
            <a:ext cx="3930210" cy="9851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42734"/>
            <a:ext cx="4206572" cy="286628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206572" y="3664935"/>
            <a:ext cx="4802191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 this really means ?</a:t>
            </a:r>
          </a:p>
          <a:p>
            <a:endParaRPr lang="en-US" sz="20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Large dependence on top and Higgs masses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Assumes no BSM physics enters in the RGE</a:t>
            </a:r>
          </a:p>
          <a:p>
            <a:endParaRPr lang="en-US" sz="20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This really means that the SM is consistent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all the way to the Planck scale.. </a:t>
            </a:r>
          </a:p>
          <a:p>
            <a:endParaRPr lang="en-US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Do not worry .. Lifetime probably larger than </a:t>
            </a:r>
          </a:p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age of the Universe.</a:t>
            </a:r>
          </a:p>
          <a:p>
            <a:endParaRPr lang="en-US" dirty="0"/>
          </a:p>
        </p:txBody>
      </p:sp>
      <p:pic>
        <p:nvPicPr>
          <p:cNvPr id="5" name="Imagen 4" descr="lambdabeta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9" y="700501"/>
            <a:ext cx="4156054" cy="28600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213" y="2035897"/>
            <a:ext cx="4625866" cy="1462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39" name="Picture 23" descr="hierarch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59200"/>
            <a:ext cx="3979863" cy="2566988"/>
          </a:xfrm>
          <a:prstGeom prst="rect">
            <a:avLst/>
          </a:prstGeom>
          <a:noFill/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498475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omic Sans MS" charset="0"/>
              </a:rPr>
              <a:t>Hierarchy Problem</a:t>
            </a:r>
          </a:p>
        </p:txBody>
      </p:sp>
      <p:pic>
        <p:nvPicPr>
          <p:cNvPr id="60419" name="Picture 3" descr="maro06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" y="841375"/>
            <a:ext cx="3937000" cy="2622550"/>
          </a:xfrm>
          <a:prstGeom prst="rect">
            <a:avLst/>
          </a:prstGeom>
          <a:noFill/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0" y="842963"/>
            <a:ext cx="3470275" cy="406400"/>
          </a:xfrm>
          <a:prstGeom prst="rect">
            <a:avLst/>
          </a:prstGeom>
          <a:solidFill>
            <a:srgbClr val="FFFF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From EWK to Planck scale ?</a:t>
            </a:r>
          </a:p>
        </p:txBody>
      </p:sp>
      <p:graphicFrame>
        <p:nvGraphicFramePr>
          <p:cNvPr id="60421" name="Object 5"/>
          <p:cNvGraphicFramePr>
            <a:graphicFrameLocks noChangeAspect="1"/>
          </p:cNvGraphicFramePr>
          <p:nvPr/>
        </p:nvGraphicFramePr>
        <p:xfrm>
          <a:off x="4829175" y="923925"/>
          <a:ext cx="39370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3" name="Equation" r:id="rId6" imgW="2692080" imgH="241200" progId="Equation.3">
                  <p:embed/>
                </p:oleObj>
              </mc:Choice>
              <mc:Fallback>
                <p:oleObj name="Equation" r:id="rId6" imgW="26920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5" y="923925"/>
                        <a:ext cx="3937000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6"/>
          <p:cNvGraphicFramePr>
            <a:graphicFrameLocks noChangeAspect="1"/>
          </p:cNvGraphicFramePr>
          <p:nvPr/>
        </p:nvGraphicFramePr>
        <p:xfrm>
          <a:off x="4572000" y="2444750"/>
          <a:ext cx="441642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4" name="Equation" r:id="rId8" imgW="2908080" imgH="431640" progId="Equation.3">
                  <p:embed/>
                </p:oleObj>
              </mc:Choice>
              <mc:Fallback>
                <p:oleObj name="Equation" r:id="rId8" imgW="29080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444750"/>
                        <a:ext cx="441642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37225" y="1501775"/>
            <a:ext cx="2187575" cy="942975"/>
            <a:chOff x="3614" y="946"/>
            <a:chExt cx="1378" cy="594"/>
          </a:xfrm>
        </p:grpSpPr>
        <p:sp>
          <p:nvSpPr>
            <p:cNvPr id="60424" name="Oval 8"/>
            <p:cNvSpPr>
              <a:spLocks noChangeArrowheads="1"/>
            </p:cNvSpPr>
            <p:nvPr/>
          </p:nvSpPr>
          <p:spPr bwMode="auto">
            <a:xfrm>
              <a:off x="4048" y="1052"/>
              <a:ext cx="520" cy="48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H="1">
              <a:off x="3616" y="1304"/>
              <a:ext cx="41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6" name="Line 10"/>
            <p:cNvSpPr>
              <a:spLocks noChangeShapeType="1"/>
            </p:cNvSpPr>
            <p:nvPr/>
          </p:nvSpPr>
          <p:spPr bwMode="auto">
            <a:xfrm flipH="1">
              <a:off x="4576" y="1288"/>
              <a:ext cx="416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7" name="Text Box 11"/>
            <p:cNvSpPr txBox="1">
              <a:spLocks noChangeArrowheads="1"/>
            </p:cNvSpPr>
            <p:nvPr/>
          </p:nvSpPr>
          <p:spPr bwMode="auto">
            <a:xfrm>
              <a:off x="3614" y="1035"/>
              <a:ext cx="2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tx2"/>
                  </a:solidFill>
                  <a:latin typeface="Comic Sans MS" charset="0"/>
                </a:rPr>
                <a:t>H</a:t>
              </a:r>
            </a:p>
          </p:txBody>
        </p:sp>
        <p:sp>
          <p:nvSpPr>
            <p:cNvPr id="60428" name="Text Box 12"/>
            <p:cNvSpPr txBox="1">
              <a:spLocks noChangeArrowheads="1"/>
            </p:cNvSpPr>
            <p:nvPr/>
          </p:nvSpPr>
          <p:spPr bwMode="auto">
            <a:xfrm>
              <a:off x="4470" y="946"/>
              <a:ext cx="1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</a:rPr>
                <a:t>f</a:t>
              </a:r>
            </a:p>
          </p:txBody>
        </p:sp>
      </p:grpSp>
      <p:graphicFrame>
        <p:nvGraphicFramePr>
          <p:cNvPr id="60429" name="Object 13"/>
          <p:cNvGraphicFramePr>
            <a:graphicFrameLocks noChangeAspect="1"/>
          </p:cNvGraphicFramePr>
          <p:nvPr/>
        </p:nvGraphicFramePr>
        <p:xfrm>
          <a:off x="4572000" y="3246438"/>
          <a:ext cx="43862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5" name="Equation" r:id="rId10" imgW="2565360" imgH="266400" progId="Equation.3">
                  <p:embed/>
                </p:oleObj>
              </mc:Choice>
              <mc:Fallback>
                <p:oleObj name="Equation" r:id="rId10" imgW="2565360" imgH="266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46438"/>
                        <a:ext cx="4386263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3840163" y="3878263"/>
            <a:ext cx="51847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Already a serious problem at 5 TeV scale</a:t>
            </a:r>
          </a:p>
          <a:p>
            <a:r>
              <a:rPr lang="en-US">
                <a:solidFill>
                  <a:schemeClr val="tx2"/>
                </a:solidFill>
                <a:latin typeface="Comic Sans MS" charset="0"/>
              </a:rPr>
              <a:t>(cancellation among top, gauge and Higgs loops)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3692525" y="4767263"/>
            <a:ext cx="5462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This kind of conspiracy has name in Physics…</a:t>
            </a:r>
            <a:endParaRPr lang="en-US" sz="40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4213225" y="6021388"/>
            <a:ext cx="4021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Comic Sans MS" charset="0"/>
              </a:rPr>
              <a:t>SuperSymmetry ?</a:t>
            </a:r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>
            <a:off x="5905500" y="5295900"/>
            <a:ext cx="635000" cy="558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37" name="Line 21"/>
          <p:cNvSpPr>
            <a:spLocks noChangeShapeType="1"/>
          </p:cNvSpPr>
          <p:nvPr/>
        </p:nvSpPr>
        <p:spPr bwMode="auto">
          <a:xfrm flipH="1">
            <a:off x="3454400" y="4241800"/>
            <a:ext cx="457200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0438" name="Object 22"/>
          <p:cNvGraphicFramePr>
            <a:graphicFrameLocks noChangeAspect="1"/>
          </p:cNvGraphicFramePr>
          <p:nvPr/>
        </p:nvGraphicFramePr>
        <p:xfrm>
          <a:off x="457200" y="3679825"/>
          <a:ext cx="12366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6" name="Equation" r:id="rId12" imgW="723600" imgH="190440" progId="Equation.3">
                  <p:embed/>
                </p:oleObj>
              </mc:Choice>
              <mc:Fallback>
                <p:oleObj name="Equation" r:id="rId12" imgW="723600" imgH="1904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79825"/>
                        <a:ext cx="1236663" cy="323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40" name="Object 24"/>
          <p:cNvGraphicFramePr>
            <a:graphicFrameLocks noChangeAspect="1"/>
          </p:cNvGraphicFramePr>
          <p:nvPr/>
        </p:nvGraphicFramePr>
        <p:xfrm>
          <a:off x="249238" y="6024563"/>
          <a:ext cx="3557587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7" name="Ecuación" r:id="rId14" imgW="2082600" imgH="241200" progId="Equation.3">
                  <p:embed/>
                </p:oleObj>
              </mc:Choice>
              <mc:Fallback>
                <p:oleObj name="Ecuación" r:id="rId14" imgW="208260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238" y="6024563"/>
                        <a:ext cx="3557587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85725" y="6351588"/>
            <a:ext cx="3890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Comic Sans MS" charset="0"/>
              </a:rPr>
              <a:t>(taken from C. Quigg, hep-ph/0704.2232)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4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Subtítulo 4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EB0F9-7B7D-254E-A712-9B84C71446B2}" type="datetime1">
              <a:rPr lang="en-US" smtClean="0"/>
              <a:pPr/>
              <a:t>08/09/22</a:t>
            </a:fld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C476-E4B1-304A-8173-AC5CFC8D2FC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Imagen 4" descr="ff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346" y="3733800"/>
            <a:ext cx="2775254" cy="2525922"/>
          </a:xfrm>
          <a:prstGeom prst="rect">
            <a:avLst/>
          </a:prstGeom>
        </p:spPr>
      </p:pic>
      <p:pic>
        <p:nvPicPr>
          <p:cNvPr id="6" name="Imagen 5" descr="ff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33800"/>
            <a:ext cx="2879157" cy="2769354"/>
          </a:xfrm>
          <a:prstGeom prst="rect">
            <a:avLst/>
          </a:prstGeom>
        </p:spPr>
      </p:pic>
      <p:pic>
        <p:nvPicPr>
          <p:cNvPr id="8" name="Imagen 7" descr="ff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49" y="23451"/>
            <a:ext cx="3395806" cy="3767129"/>
          </a:xfrm>
          <a:prstGeom prst="rect">
            <a:avLst/>
          </a:prstGeom>
        </p:spPr>
      </p:pic>
      <p:pic>
        <p:nvPicPr>
          <p:cNvPr id="10" name="Imagen 9" descr="ff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4273">
            <a:off x="3429000" y="4570522"/>
            <a:ext cx="3505200" cy="2516078"/>
          </a:xfrm>
          <a:prstGeom prst="rect">
            <a:avLst/>
          </a:prstGeom>
        </p:spPr>
      </p:pic>
      <p:pic>
        <p:nvPicPr>
          <p:cNvPr id="11" name="Imagen 10" descr="ff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0"/>
            <a:ext cx="3490385" cy="2505444"/>
          </a:xfrm>
          <a:prstGeom prst="rect">
            <a:avLst/>
          </a:prstGeom>
        </p:spPr>
      </p:pic>
      <p:pic>
        <p:nvPicPr>
          <p:cNvPr id="12" name="Imagen 11" descr="ff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723048">
            <a:off x="5747168" y="-379348"/>
            <a:ext cx="3625657" cy="2979816"/>
          </a:xfrm>
          <a:prstGeom prst="rect">
            <a:avLst/>
          </a:prstGeom>
        </p:spPr>
      </p:pic>
      <p:pic>
        <p:nvPicPr>
          <p:cNvPr id="13" name="Imagen 12" descr="ff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13961">
            <a:off x="6705600" y="4724400"/>
            <a:ext cx="2354729" cy="2133600"/>
          </a:xfrm>
          <a:prstGeom prst="rect">
            <a:avLst/>
          </a:prstGeom>
        </p:spPr>
      </p:pic>
      <p:pic>
        <p:nvPicPr>
          <p:cNvPr id="14" name="Imagen 13" descr="ff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71595">
            <a:off x="0" y="4649964"/>
            <a:ext cx="2902732" cy="2208036"/>
          </a:xfrm>
          <a:prstGeom prst="rect">
            <a:avLst/>
          </a:prstGeom>
        </p:spPr>
      </p:pic>
      <p:pic>
        <p:nvPicPr>
          <p:cNvPr id="15" name="Imagen 14" descr="ff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4029">
            <a:off x="0" y="0"/>
            <a:ext cx="2442606" cy="2069243"/>
          </a:xfrm>
          <a:prstGeom prst="rect">
            <a:avLst/>
          </a:prstGeom>
        </p:spPr>
      </p:pic>
      <p:pic>
        <p:nvPicPr>
          <p:cNvPr id="16" name="Imagen 15" descr="ff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330966">
            <a:off x="0" y="2589956"/>
            <a:ext cx="2384679" cy="2208036"/>
          </a:xfrm>
          <a:prstGeom prst="rect">
            <a:avLst/>
          </a:prstGeom>
        </p:spPr>
      </p:pic>
      <p:pic>
        <p:nvPicPr>
          <p:cNvPr id="9" name="Imagen 8" descr="ff1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800" y="1907016"/>
            <a:ext cx="3352083" cy="2512584"/>
          </a:xfrm>
          <a:prstGeom prst="rect">
            <a:avLst/>
          </a:prstGeom>
        </p:spPr>
      </p:pic>
      <p:pic>
        <p:nvPicPr>
          <p:cNvPr id="7" name="Imagen 6" descr="ff13ff1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1546" y="838200"/>
            <a:ext cx="3127248" cy="2895600"/>
          </a:xfrm>
          <a:prstGeom prst="rect">
            <a:avLst/>
          </a:prstGeom>
        </p:spPr>
      </p:pic>
      <p:pic>
        <p:nvPicPr>
          <p:cNvPr id="18" name="Imagen 17" descr="ff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436200">
            <a:off x="4343400" y="900225"/>
            <a:ext cx="2450001" cy="2013581"/>
          </a:xfrm>
          <a:prstGeom prst="rect">
            <a:avLst/>
          </a:prstGeom>
        </p:spPr>
      </p:pic>
      <p:pic>
        <p:nvPicPr>
          <p:cNvPr id="19" name="Imagen 18" descr="ff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226785">
            <a:off x="4617845" y="2586453"/>
            <a:ext cx="2650076" cy="1904326"/>
          </a:xfrm>
          <a:prstGeom prst="rect">
            <a:avLst/>
          </a:prstGeom>
        </p:spPr>
      </p:pic>
      <p:pic>
        <p:nvPicPr>
          <p:cNvPr id="17" name="Imagen 16" descr="ff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1766" y="3775373"/>
            <a:ext cx="3201117" cy="2244427"/>
          </a:xfrm>
          <a:prstGeom prst="rect">
            <a:avLst/>
          </a:prstGeom>
        </p:spPr>
      </p:pic>
      <p:sp>
        <p:nvSpPr>
          <p:cNvPr id="43" name="CuadroTexto 42"/>
          <p:cNvSpPr txBox="1"/>
          <p:nvPr/>
        </p:nvSpPr>
        <p:spPr>
          <a:xfrm>
            <a:off x="1676400" y="2228671"/>
            <a:ext cx="7265180" cy="120032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solidFill>
              <a:schemeClr val="tx1">
                <a:alpha val="34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SUSY? … LESSON 3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ierarchy_sus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3744913"/>
            <a:ext cx="4381500" cy="3286125"/>
          </a:xfrm>
          <a:prstGeom prst="rect">
            <a:avLst/>
          </a:prstGeom>
          <a:noFill/>
        </p:spPr>
      </p:pic>
      <p:pic>
        <p:nvPicPr>
          <p:cNvPr id="61444" name="Picture 4" descr="susy_spect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13188" y="1576388"/>
            <a:ext cx="5195887" cy="2747962"/>
          </a:xfrm>
          <a:prstGeom prst="rect">
            <a:avLst/>
          </a:prstGeom>
          <a:noFill/>
        </p:spPr>
      </p:pic>
      <p:sp>
        <p:nvSpPr>
          <p:cNvPr id="61456" name="Oval 16"/>
          <p:cNvSpPr>
            <a:spLocks noChangeArrowheads="1"/>
          </p:cNvSpPr>
          <p:nvPr/>
        </p:nvSpPr>
        <p:spPr bwMode="auto">
          <a:xfrm>
            <a:off x="8547100" y="3419475"/>
            <a:ext cx="528638" cy="5270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omic Sans MS" charset="0"/>
              </a:rPr>
              <a:t>SuperSymmetry in 30"</a:t>
            </a:r>
          </a:p>
        </p:txBody>
      </p:sp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246063" y="1882775"/>
          <a:ext cx="3170237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94" name="Equation" r:id="rId6" imgW="1815840" imgH="482400" progId="Equation.3">
                  <p:embed/>
                </p:oleObj>
              </mc:Choice>
              <mc:Fallback>
                <p:oleObj name="Equation" r:id="rId6" imgW="18158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1882775"/>
                        <a:ext cx="3170237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3813" y="1314450"/>
            <a:ext cx="328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Comic Sans MS" charset="0"/>
              </a:rPr>
              <a:t>Fermion/Boson symmetry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0" y="2905125"/>
            <a:ext cx="4125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2"/>
                </a:solidFill>
                <a:latin typeface="Comic Sans MS" charset="0"/>
              </a:rPr>
              <a:t>Exact cancellation between </a:t>
            </a:r>
          </a:p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fermion &amp; boson loops for Higgs  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71450" y="6264275"/>
            <a:ext cx="880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Comic Sans MS" charset="0"/>
              </a:rPr>
              <a:t>..SUSY must be broken….. model-dependent phenomenology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572000" y="1203325"/>
            <a:ext cx="347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Double Spectra of Particles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4294188" y="4295775"/>
            <a:ext cx="44037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..will mix to form mass eigenstates..</a:t>
            </a:r>
          </a:p>
          <a:p>
            <a:endParaRPr lang="en-US" sz="2000">
              <a:solidFill>
                <a:schemeClr val="tx2"/>
              </a:solidFill>
              <a:latin typeface="Comic Sans MS" charset="0"/>
            </a:endParaRPr>
          </a:p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Higgs sector with 2 doublets</a:t>
            </a:r>
          </a:p>
          <a:p>
            <a:r>
              <a:rPr lang="en-US" sz="2000">
                <a:solidFill>
                  <a:schemeClr val="tx2"/>
                </a:solidFill>
                <a:latin typeface="Comic Sans MS" charset="0"/>
              </a:rPr>
              <a:t> </a:t>
            </a:r>
          </a:p>
        </p:txBody>
      </p:sp>
      <p:graphicFrame>
        <p:nvGraphicFramePr>
          <p:cNvPr id="61451" name="Object 11"/>
          <p:cNvGraphicFramePr>
            <a:graphicFrameLocks noGrp="1" noChangeAspect="1"/>
          </p:cNvGraphicFramePr>
          <p:nvPr>
            <p:ph idx="1"/>
          </p:nvPr>
        </p:nvGraphicFramePr>
        <p:xfrm>
          <a:off x="4572000" y="5440363"/>
          <a:ext cx="36909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95" name="Equation" r:id="rId8" imgW="1549080" imgH="241200" progId="Equation.3">
                  <p:embed/>
                </p:oleObj>
              </mc:Choice>
              <mc:Fallback>
                <p:oleObj name="Equation" r:id="rId8" imgW="1549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40363"/>
                        <a:ext cx="3690938" cy="5762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53" name="Oval 13"/>
          <p:cNvSpPr>
            <a:spLocks noChangeArrowheads="1"/>
          </p:cNvSpPr>
          <p:nvPr/>
        </p:nvSpPr>
        <p:spPr bwMode="auto">
          <a:xfrm>
            <a:off x="5848350" y="3429000"/>
            <a:ext cx="528638" cy="5270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5897563" y="3467100"/>
            <a:ext cx="42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rgbClr val="FFCCFF"/>
                </a:solidFill>
              </a:rPr>
              <a:t>G</a:t>
            </a: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8601075" y="34290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400" b="1">
                <a:solidFill>
                  <a:srgbClr val="FFCCFF"/>
                </a:solidFill>
              </a:rPr>
              <a:t>G</a:t>
            </a: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8648700" y="3267075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sz="2400">
                <a:solidFill>
                  <a:srgbClr val="FFCCFF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2735707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53915" y="-11307"/>
            <a:ext cx="8229600" cy="647783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>
                <a:solidFill>
                  <a:srgbClr val="FFFF00"/>
                </a:solidFill>
              </a:rPr>
              <a:t>Higgs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Production</a:t>
            </a:r>
            <a:r>
              <a:rPr lang="es-ES_tradnl" b="1" dirty="0" smtClean="0">
                <a:solidFill>
                  <a:srgbClr val="FFFF00"/>
                </a:solidFill>
              </a:rPr>
              <a:t> (LHC) </a:t>
            </a: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58311"/>
            <a:ext cx="8537056" cy="16162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3736" y="4788979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Decreasing cross section 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3234873" y="4997568"/>
            <a:ext cx="5108579" cy="273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Screen shot 2014-09-13 at 7.01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21" y="698436"/>
            <a:ext cx="5589909" cy="415250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550312" y="82276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For a Higgs of 125 </a:t>
            </a:r>
            <a:r>
              <a:rPr lang="en-US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GeV</a:t>
            </a: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Hard to believe in SUSY if the Higgs sector stays with just h</a:t>
            </a:r>
            <a:r>
              <a:rPr lang="en-US" b="1" baseline="-25000" dirty="0" smtClean="0">
                <a:solidFill>
                  <a:srgbClr val="FFFF00"/>
                </a:solidFill>
              </a:rPr>
              <a:t>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CCFFCC"/>
                </a:solidFill>
              </a:rPr>
              <a:t>…Looking for extra Higgs particles …</a:t>
            </a:r>
            <a:r>
              <a:rPr lang="en-US" i="1" dirty="0" smtClean="0">
                <a:solidFill>
                  <a:srgbClr val="FF0000"/>
                </a:solidFill>
              </a:rPr>
              <a:t>.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2" name="Picture 10" descr="higgs_mssm_sec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06875"/>
            <a:ext cx="5121275" cy="2762250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49287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omic Sans MS" charset="0"/>
              </a:rPr>
              <a:t>MSSM Higgs</a:t>
            </a:r>
          </a:p>
        </p:txBody>
      </p:sp>
      <p:graphicFrame>
        <p:nvGraphicFramePr>
          <p:cNvPr id="69649" name="Object 17"/>
          <p:cNvGraphicFramePr>
            <a:graphicFrameLocks noGrp="1" noChangeAspect="1"/>
          </p:cNvGraphicFramePr>
          <p:nvPr>
            <p:ph sz="half" idx="1"/>
          </p:nvPr>
        </p:nvGraphicFramePr>
        <p:xfrm>
          <a:off x="352425" y="800100"/>
          <a:ext cx="3890963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78" name="Ecuación" r:id="rId5" imgW="2552700" imgH="1587500" progId="Equation.3">
                  <p:embed/>
                </p:oleObj>
              </mc:Choice>
              <mc:Fallback>
                <p:oleObj name="Ecuación" r:id="rId5" imgW="2552700" imgH="1587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800100"/>
                        <a:ext cx="3890963" cy="24193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06413" y="1208088"/>
            <a:ext cx="184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"/>
          </a:p>
          <a:p>
            <a:endParaRPr lang="es-ES"/>
          </a:p>
          <a:p>
            <a:endParaRPr lang="es-ES"/>
          </a:p>
          <a:p>
            <a:endParaRPr lang="es-ES"/>
          </a:p>
        </p:txBody>
      </p:sp>
      <p:pic>
        <p:nvPicPr>
          <p:cNvPr id="69641" name="Picture 9" descr="higgs_mssm_xsect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26050" y="3151188"/>
            <a:ext cx="3860800" cy="3521075"/>
          </a:xfrm>
          <a:prstGeom prst="rect">
            <a:avLst/>
          </a:prstGeom>
          <a:noFill/>
        </p:spPr>
      </p:pic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152400" y="3429000"/>
            <a:ext cx="441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omic Sans MS" charset="0"/>
              </a:rPr>
              <a:t>MSSM  Higgs production cross section</a:t>
            </a:r>
          </a:p>
          <a:p>
            <a:r>
              <a:rPr lang="en-US">
                <a:solidFill>
                  <a:schemeClr val="accent2"/>
                </a:solidFill>
                <a:latin typeface="Comic Sans MS" charset="0"/>
              </a:rPr>
              <a:t>boosted compared to  SM at large tan</a:t>
            </a:r>
            <a:r>
              <a:rPr lang="en-US">
                <a:solidFill>
                  <a:schemeClr val="accent2"/>
                </a:solidFill>
                <a:latin typeface="Symbol" charset="2"/>
              </a:rPr>
              <a:t>b 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7231063" y="53975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Symbol" charset="2"/>
              </a:rPr>
              <a:t>s(f) ~ 2s(A)</a:t>
            </a:r>
          </a:p>
        </p:txBody>
      </p:sp>
      <p:sp>
        <p:nvSpPr>
          <p:cNvPr id="69648" name="Line 16"/>
          <p:cNvSpPr>
            <a:spLocks noChangeShapeType="1"/>
          </p:cNvSpPr>
          <p:nvPr/>
        </p:nvSpPr>
        <p:spPr bwMode="auto">
          <a:xfrm flipV="1">
            <a:off x="7716838" y="4797425"/>
            <a:ext cx="233362" cy="614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51" name="Picture 19" descr="mssmhiggs_b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6800" y="1044575"/>
            <a:ext cx="2841625" cy="1516063"/>
          </a:xfrm>
          <a:prstGeom prst="rect">
            <a:avLst/>
          </a:prstGeom>
          <a:noFill/>
        </p:spPr>
      </p:pic>
      <p:pic>
        <p:nvPicPr>
          <p:cNvPr id="69652" name="Picture 20" descr="mssmhiggs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9750" y="1355725"/>
            <a:ext cx="2722563" cy="774700"/>
          </a:xfrm>
          <a:prstGeom prst="rect">
            <a:avLst/>
          </a:prstGeom>
          <a:noFill/>
        </p:spPr>
      </p:pic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3840163" y="1306513"/>
            <a:ext cx="485775" cy="895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5429250" y="1255713"/>
            <a:ext cx="485775" cy="895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9655" name="Object 23"/>
          <p:cNvGraphicFramePr>
            <a:graphicFrameLocks noGrp="1" noChangeAspect="1"/>
          </p:cNvGraphicFramePr>
          <p:nvPr>
            <p:ph sz="half" idx="2"/>
          </p:nvPr>
        </p:nvGraphicFramePr>
        <p:xfrm>
          <a:off x="260350" y="5464175"/>
          <a:ext cx="4011613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79" name="Ecuación" r:id="rId10" imgW="2552400" imgH="685800" progId="Equation.3">
                  <p:embed/>
                </p:oleObj>
              </mc:Choice>
              <mc:Fallback>
                <p:oleObj name="Ecuación" r:id="rId10" imgW="2552400" imgH="685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5464175"/>
                        <a:ext cx="4011613" cy="10779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486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MSSM Neutral Higgs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9" descr="htaut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272" y="120650"/>
            <a:ext cx="2302228" cy="1725794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055" y="1508438"/>
            <a:ext cx="5588000" cy="53495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6" y="3142547"/>
            <a:ext cx="3577180" cy="3715453"/>
          </a:xfrm>
          <a:prstGeom prst="rect">
            <a:avLst/>
          </a:prstGeom>
        </p:spPr>
      </p:pic>
      <p:pic>
        <p:nvPicPr>
          <p:cNvPr id="8" name="Picture 19" descr="mssmhiggs_b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6" y="842168"/>
            <a:ext cx="3390930" cy="1809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6057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MSSM Neutral Higgs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0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8514" r="-38514"/>
          <a:stretch>
            <a:fillRect/>
          </a:stretch>
        </p:blipFill>
        <p:spPr>
          <a:xfrm>
            <a:off x="-535755" y="1279658"/>
            <a:ext cx="4849326" cy="2348571"/>
          </a:xfrm>
        </p:spPr>
      </p:pic>
      <p:pic>
        <p:nvPicPr>
          <p:cNvPr id="5" name="Imagen 4" descr="fig_02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66" y="3628230"/>
            <a:ext cx="3317381" cy="3007172"/>
          </a:xfrm>
          <a:prstGeom prst="rect">
            <a:avLst/>
          </a:prstGeom>
        </p:spPr>
      </p:pic>
      <p:pic>
        <p:nvPicPr>
          <p:cNvPr id="7" name="Imagen 6" descr="fig_06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947" y="1352350"/>
            <a:ext cx="5446246" cy="5283052"/>
          </a:xfrm>
          <a:prstGeom prst="rect">
            <a:avLst/>
          </a:prstGeom>
        </p:spPr>
      </p:pic>
      <p:pic>
        <p:nvPicPr>
          <p:cNvPr id="8" name="Imagen 7" descr="fig_01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687" y="63154"/>
            <a:ext cx="1281016" cy="12165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 descr="fig_01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372" y="72692"/>
            <a:ext cx="1272428" cy="127965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n 9" descr="fig_01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66" y="9538"/>
            <a:ext cx="1270121" cy="12701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Elipse 11"/>
          <p:cNvSpPr/>
          <p:nvPr/>
        </p:nvSpPr>
        <p:spPr>
          <a:xfrm>
            <a:off x="3496947" y="4451971"/>
            <a:ext cx="2250991" cy="2016482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1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331" y="68968"/>
            <a:ext cx="8229600" cy="52875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MSSM Higgs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xsec_mA_log_comb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8009" r="-38009"/>
          <a:stretch>
            <a:fillRect/>
          </a:stretch>
        </p:blipFill>
        <p:spPr>
          <a:xfrm>
            <a:off x="-837638" y="3710047"/>
            <a:ext cx="5723952" cy="3147953"/>
          </a:xfrm>
        </p:spPr>
      </p:pic>
      <p:pic>
        <p:nvPicPr>
          <p:cNvPr id="5" name="Imagen 4" descr="mH_0200_templateFitStacked_CSVT_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98" y="585023"/>
            <a:ext cx="3232701" cy="2965059"/>
          </a:xfrm>
          <a:prstGeom prst="rect">
            <a:avLst/>
          </a:prstGeom>
        </p:spPr>
      </p:pic>
      <p:pic>
        <p:nvPicPr>
          <p:cNvPr id="6" name="Imagen 5" descr="ExclusionMinus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0" y="1764845"/>
            <a:ext cx="5229295" cy="5093156"/>
          </a:xfrm>
          <a:prstGeom prst="rect">
            <a:avLst/>
          </a:prstGeom>
        </p:spPr>
      </p:pic>
      <p:pic>
        <p:nvPicPr>
          <p:cNvPr id="8" name="Picture 19" descr="mssmhiggs_b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6870" y="286543"/>
            <a:ext cx="2841625" cy="1516063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4076700" y="988367"/>
            <a:ext cx="1110400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 </a:t>
            </a:r>
            <a:r>
              <a:rPr lang="es-ES_tradnl" sz="2400" b="1" dirty="0" err="1" smtClean="0">
                <a:sym typeface="Wingdings"/>
              </a:rPr>
              <a:t></a:t>
            </a:r>
            <a:r>
              <a:rPr lang="es-ES_tradnl" sz="2400" b="1" dirty="0" smtClean="0">
                <a:sym typeface="Wingdings"/>
              </a:rPr>
              <a:t> </a:t>
            </a:r>
            <a:r>
              <a:rPr lang="es-ES_tradnl" sz="2400" b="1" dirty="0" err="1" smtClean="0">
                <a:sym typeface="Wingdings"/>
              </a:rPr>
              <a:t>bb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884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</a:t>
            </a:r>
            <a:r>
              <a:rPr lang="en-US" b="1" baseline="30000" dirty="0" smtClean="0">
                <a:solidFill>
                  <a:srgbClr val="FFFF00"/>
                </a:solidFill>
              </a:rPr>
              <a:t>+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cs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487"/>
            <a:ext cx="5361881" cy="17435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61" y="3496434"/>
            <a:ext cx="3226832" cy="30968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366" y="0"/>
            <a:ext cx="3480634" cy="33404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969" y="3340474"/>
            <a:ext cx="3865059" cy="342231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6661" y="2771087"/>
            <a:ext cx="5131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CFFCC"/>
                </a:solidFill>
              </a:rPr>
              <a:t>Expressed in terms of limits on BR in top decays</a:t>
            </a:r>
            <a:endParaRPr lang="en-US" sz="2000" dirty="0">
              <a:solidFill>
                <a:srgbClr val="CCFFCC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5180579" y="412176"/>
            <a:ext cx="207139" cy="11140"/>
          </a:xfrm>
          <a:prstGeom prst="line">
            <a:avLst/>
          </a:prstGeom>
          <a:ln w="539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ig_02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3" y="3019827"/>
            <a:ext cx="2712594" cy="26025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</a:t>
            </a:r>
            <a:r>
              <a:rPr lang="en-US" b="1" baseline="30000" dirty="0" smtClean="0">
                <a:solidFill>
                  <a:srgbClr val="FFFF00"/>
                </a:solidFill>
              </a:rPr>
              <a:t>+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s-ES_tradnl" b="1" dirty="0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n</a:t>
            </a:r>
            <a:endParaRPr lang="en-US" b="1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pic>
        <p:nvPicPr>
          <p:cNvPr id="4" name="Marcador de contenido 3" descr="fig_08.png"/>
          <p:cNvPicPr>
            <a:picLocks noGrp="1" noChangeAspect="1"/>
          </p:cNvPicPr>
          <p:nvPr>
            <p:ph idx="1"/>
          </p:nvPr>
        </p:nvPicPr>
        <p:blipFill>
          <a:blip r:embed="rId3"/>
          <a:srcRect l="-37228" r="-37228"/>
          <a:stretch>
            <a:fillRect/>
          </a:stretch>
        </p:blipFill>
        <p:spPr>
          <a:xfrm>
            <a:off x="3832514" y="3043349"/>
            <a:ext cx="6762964" cy="3719370"/>
          </a:xfrm>
        </p:spPr>
      </p:pic>
      <p:pic>
        <p:nvPicPr>
          <p:cNvPr id="5" name="Imagen 4" descr="fig_07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543" y="37733"/>
            <a:ext cx="3132692" cy="3005616"/>
          </a:xfrm>
          <a:prstGeom prst="rect">
            <a:avLst/>
          </a:prstGeom>
        </p:spPr>
      </p:pic>
      <p:pic>
        <p:nvPicPr>
          <p:cNvPr id="6" name="Imagen 5" descr="fig_0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975" y="4054923"/>
            <a:ext cx="2848461" cy="2707796"/>
          </a:xfrm>
          <a:prstGeom prst="rect">
            <a:avLst/>
          </a:prstGeom>
        </p:spPr>
      </p:pic>
      <p:pic>
        <p:nvPicPr>
          <p:cNvPr id="8" name="Imagen 7" descr="fig_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3" y="274638"/>
            <a:ext cx="3065227" cy="20313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9" name="CuadroTexto 8"/>
          <p:cNvSpPr txBox="1"/>
          <p:nvPr/>
        </p:nvSpPr>
        <p:spPr>
          <a:xfrm>
            <a:off x="590893" y="2674017"/>
            <a:ext cx="13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lepton + jets 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478900" y="368559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Tau-ID + jets 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937549" y="2326012"/>
            <a:ext cx="2805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Limits on top BR and 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SUSY MSSM  parameters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20669" y="0"/>
            <a:ext cx="8229600" cy="6753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X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HH (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bbbb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Marcador de contenido 4" descr="HbbHbb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3060" b="-53060"/>
          <a:stretch>
            <a:fillRect/>
          </a:stretch>
        </p:blipFill>
        <p:spPr>
          <a:xfrm>
            <a:off x="432077" y="274638"/>
            <a:ext cx="2491842" cy="2792548"/>
          </a:xfrm>
        </p:spPr>
      </p:pic>
      <p:pic>
        <p:nvPicPr>
          <p:cNvPr id="8" name="Marcador de contenido 7" descr="LMA_MMMMbar_SR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8035" b="-8035"/>
          <a:stretch>
            <a:fillRect/>
          </a:stretch>
        </p:blipFill>
        <p:spPr>
          <a:xfrm>
            <a:off x="6042558" y="427886"/>
            <a:ext cx="3101442" cy="2976562"/>
          </a:xfrm>
        </p:spPr>
      </p:pic>
      <p:pic>
        <p:nvPicPr>
          <p:cNvPr id="9" name="Imagen 8" descr="pvalue_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317" y="3404448"/>
            <a:ext cx="4012590" cy="3418808"/>
          </a:xfrm>
          <a:prstGeom prst="rect">
            <a:avLst/>
          </a:prstGeom>
        </p:spPr>
      </p:pic>
      <p:pic>
        <p:nvPicPr>
          <p:cNvPr id="11" name="Imagen 10" descr="MMA_MMMM_nominal_S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77" y="3067186"/>
            <a:ext cx="4122964" cy="358894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326275" y="2298700"/>
            <a:ext cx="2498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CFFCC"/>
                </a:solidFill>
              </a:rPr>
              <a:t>Very difficult analysis </a:t>
            </a:r>
          </a:p>
          <a:p>
            <a:r>
              <a:rPr lang="en-US" sz="2000" b="1" dirty="0" smtClean="0">
                <a:solidFill>
                  <a:srgbClr val="CCFFCC"/>
                </a:solidFill>
              </a:rPr>
              <a:t>(huge QCD and  </a:t>
            </a:r>
            <a:r>
              <a:rPr lang="en-US" sz="2000" b="1" dirty="0" err="1" smtClean="0">
                <a:solidFill>
                  <a:srgbClr val="CCFFCC"/>
                </a:solidFill>
              </a:rPr>
              <a:t>ttbar</a:t>
            </a:r>
            <a:r>
              <a:rPr lang="en-US" sz="2000" b="1" dirty="0" smtClean="0">
                <a:solidFill>
                  <a:srgbClr val="CCFFCC"/>
                </a:solidFill>
              </a:rPr>
              <a:t>)</a:t>
            </a:r>
            <a:endParaRPr lang="en-US" sz="2000" b="1" dirty="0">
              <a:solidFill>
                <a:srgbClr val="CCFFCC"/>
              </a:solidFill>
            </a:endParaRPr>
          </a:p>
        </p:txBody>
      </p:sp>
      <p:pic>
        <p:nvPicPr>
          <p:cNvPr id="13" name="Imagen 12" descr="signalLM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275" y="815068"/>
            <a:ext cx="2284224" cy="145823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145431" y="89972"/>
            <a:ext cx="18916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3-b control region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1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00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X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HH (</a:t>
            </a:r>
            <a:r>
              <a:rPr lang="es-ES_tradnl" b="1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bb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fig_01c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94" b="-74094"/>
          <a:stretch>
            <a:fillRect/>
          </a:stretch>
        </p:blipFill>
        <p:spPr>
          <a:xfrm>
            <a:off x="131655" y="-464255"/>
            <a:ext cx="2285352" cy="2561139"/>
          </a:xfrm>
        </p:spPr>
      </p:pic>
      <p:sp>
        <p:nvSpPr>
          <p:cNvPr id="9" name="Rectangle 8"/>
          <p:cNvSpPr/>
          <p:nvPr/>
        </p:nvSpPr>
        <p:spPr>
          <a:xfrm>
            <a:off x="7018359" y="89972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arXiv:1807.04873</a:t>
            </a:r>
          </a:p>
        </p:txBody>
      </p:sp>
      <p:pic>
        <p:nvPicPr>
          <p:cNvPr id="11" name="Picture 10" descr="fig_03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3365"/>
            <a:ext cx="4257063" cy="4236326"/>
          </a:xfrm>
          <a:prstGeom prst="rect">
            <a:avLst/>
          </a:prstGeom>
        </p:spPr>
      </p:pic>
      <p:pic>
        <p:nvPicPr>
          <p:cNvPr id="12" name="Picture 11" descr="fig_02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92" y="459304"/>
            <a:ext cx="2570783" cy="2039479"/>
          </a:xfrm>
          <a:prstGeom prst="rect">
            <a:avLst/>
          </a:prstGeom>
        </p:spPr>
      </p:pic>
      <p:pic>
        <p:nvPicPr>
          <p:cNvPr id="13" name="Picture 12" descr="fig_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36" y="3277092"/>
            <a:ext cx="4679264" cy="34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0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LHC BEYOND RUN I+II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CCFFCC"/>
                </a:solidFill>
              </a:rPr>
              <a:t>HL-LHC </a:t>
            </a:r>
            <a:endParaRPr lang="en-US" i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1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26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Program in a Glance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3 at 6.54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989" r="-7989"/>
          <a:stretch>
            <a:fillRect/>
          </a:stretch>
        </p:blipFill>
        <p:spPr>
          <a:xfrm>
            <a:off x="-205135" y="1089045"/>
            <a:ext cx="9736335" cy="5354609"/>
          </a:xfrm>
        </p:spPr>
      </p:pic>
      <p:sp>
        <p:nvSpPr>
          <p:cNvPr id="5" name="CuadroTexto 4"/>
          <p:cNvSpPr txBox="1"/>
          <p:nvPr/>
        </p:nvSpPr>
        <p:spPr>
          <a:xfrm rot="19331919">
            <a:off x="6491312" y="5080003"/>
            <a:ext cx="13431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Rare Decays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267777" y="4719443"/>
            <a:ext cx="3148970" cy="1565167"/>
          </a:xfrm>
          <a:prstGeom prst="rect">
            <a:avLst/>
          </a:prstGeom>
          <a:solidFill>
            <a:srgbClr val="CCFFCC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83499" y="3827128"/>
            <a:ext cx="45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83660" y="4243476"/>
            <a:ext cx="45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0268"/>
            <a:ext cx="8229600" cy="1050575"/>
          </a:xfrm>
        </p:spPr>
        <p:txBody>
          <a:bodyPr/>
          <a:lstStyle/>
          <a:p>
            <a:r>
              <a:rPr lang="es-ES_tradnl" b="1" dirty="0" smtClean="0">
                <a:solidFill>
                  <a:srgbClr val="FFFF00"/>
                </a:solidFill>
              </a:rPr>
              <a:t>LHC Plan </a:t>
            </a:r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053"/>
            <a:ext cx="9157266" cy="55295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479102" y="80268"/>
            <a:ext cx="1678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CCFFCC"/>
                </a:solidFill>
              </a:rPr>
              <a:t>Producción </a:t>
            </a:r>
          </a:p>
          <a:p>
            <a:r>
              <a:rPr lang="es-ES_tradnl" sz="2400" b="1" dirty="0" smtClean="0">
                <a:solidFill>
                  <a:srgbClr val="CCFFCC"/>
                </a:solidFill>
              </a:rPr>
              <a:t>174M </a:t>
            </a:r>
            <a:r>
              <a:rPr lang="es-ES_tradnl" sz="2400" b="1" dirty="0" err="1" smtClean="0">
                <a:solidFill>
                  <a:srgbClr val="CCFFCC"/>
                </a:solidFill>
              </a:rPr>
              <a:t>Higgs</a:t>
            </a:r>
            <a:endParaRPr lang="es-ES_tradnl" sz="2400" b="1" dirty="0">
              <a:solidFill>
                <a:srgbClr val="CCFFCC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68881" y="5591271"/>
            <a:ext cx="758934" cy="1004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26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signal strength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21b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7622" r="-97622"/>
          <a:stretch>
            <a:fillRect/>
          </a:stretch>
        </p:blipFill>
        <p:spPr>
          <a:xfrm>
            <a:off x="2642139" y="1417638"/>
            <a:ext cx="9599901" cy="5279576"/>
          </a:xfrm>
        </p:spPr>
      </p:pic>
      <p:pic>
        <p:nvPicPr>
          <p:cNvPr id="5" name="Imagen 4" descr="fig_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63" y="4017754"/>
            <a:ext cx="2539958" cy="2494258"/>
          </a:xfrm>
          <a:prstGeom prst="rect">
            <a:avLst/>
          </a:prstGeom>
        </p:spPr>
      </p:pic>
      <p:pic>
        <p:nvPicPr>
          <p:cNvPr id="6" name="Imagen 5" descr="fig_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281" y="1417638"/>
            <a:ext cx="2930807" cy="1984137"/>
          </a:xfrm>
          <a:prstGeom prst="rect">
            <a:avLst/>
          </a:prstGeom>
        </p:spPr>
      </p:pic>
      <p:pic>
        <p:nvPicPr>
          <p:cNvPr id="7" name="Imagen 6" descr="fig_16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8661"/>
            <a:ext cx="2810321" cy="2696138"/>
          </a:xfrm>
          <a:prstGeom prst="rect">
            <a:avLst/>
          </a:prstGeom>
        </p:spPr>
      </p:pic>
      <p:pic>
        <p:nvPicPr>
          <p:cNvPr id="8" name="Imagen 7" descr="fig_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398" y="3784799"/>
            <a:ext cx="2926770" cy="2558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633088" y="903995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10 – 20 % accuracy after long time</a:t>
            </a:r>
            <a:endParaRPr 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178" y="0"/>
            <a:ext cx="8229600" cy="63883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Couplings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2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7622" r="-97622"/>
          <a:stretch>
            <a:fillRect/>
          </a:stretch>
        </p:blipFill>
        <p:spPr>
          <a:xfrm>
            <a:off x="-3209157" y="1238999"/>
            <a:ext cx="9892260" cy="5440362"/>
          </a:xfrm>
        </p:spPr>
      </p:pic>
      <p:pic>
        <p:nvPicPr>
          <p:cNvPr id="5" name="Imagen 4" descr="fig_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78" y="3066780"/>
            <a:ext cx="4888022" cy="3791220"/>
          </a:xfrm>
          <a:prstGeom prst="rect">
            <a:avLst/>
          </a:prstGeom>
        </p:spPr>
      </p:pic>
      <p:pic>
        <p:nvPicPr>
          <p:cNvPr id="6" name="Imagen 5" descr="fig_22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580" y="1027496"/>
            <a:ext cx="2792246" cy="2003780"/>
          </a:xfrm>
          <a:prstGeom prst="rect">
            <a:avLst/>
          </a:prstGeom>
        </p:spPr>
      </p:pic>
      <p:pic>
        <p:nvPicPr>
          <p:cNvPr id="7" name="Imagen 6" descr="fig_22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754" y="1001307"/>
            <a:ext cx="2792245" cy="20037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03301" y="534663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5-10% accuracy on couplings</a:t>
            </a:r>
            <a:endParaRPr 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ig_07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614" y="0"/>
            <a:ext cx="2888386" cy="27813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968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LHC-HL prospects</a:t>
            </a:r>
            <a:endParaRPr lang="en-US" b="1" dirty="0"/>
          </a:p>
        </p:txBody>
      </p:sp>
      <p:pic>
        <p:nvPicPr>
          <p:cNvPr id="3" name="Imagen 2" descr="fig_01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2781299"/>
            <a:ext cx="3807623" cy="3911599"/>
          </a:xfrm>
          <a:prstGeom prst="rect">
            <a:avLst/>
          </a:prstGeom>
        </p:spPr>
      </p:pic>
      <p:pic>
        <p:nvPicPr>
          <p:cNvPr id="4" name="Imagen 3" descr="fig_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3372431"/>
            <a:ext cx="4038600" cy="33077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4299" y="929787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/>
            <a:r>
              <a:rPr lang="en-US" b="1" dirty="0" smtClean="0">
                <a:effectLst/>
              </a:rPr>
              <a:t>Higgs couplings </a:t>
            </a:r>
            <a:r>
              <a:rPr lang="en-US" sz="1600" b="1" dirty="0" smtClean="0">
                <a:effectLst/>
              </a:rPr>
              <a:t>(assuming SM Γ</a:t>
            </a:r>
            <a:r>
              <a:rPr lang="en-US" sz="1600" b="1" baseline="-25000" dirty="0" smtClean="0">
                <a:effectLst/>
              </a:rPr>
              <a:t>H</a:t>
            </a:r>
            <a:r>
              <a:rPr lang="en-US" sz="1600" b="1" dirty="0" smtClean="0">
                <a:effectLst/>
              </a:rPr>
              <a:t>)</a:t>
            </a:r>
            <a:endParaRPr lang="en-US" b="1" dirty="0" smtClean="0">
              <a:effectLst/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effectLst/>
              </a:rPr>
              <a:t> 2-5% in most cases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effectLst/>
              </a:rPr>
              <a:t> 10% for rare processes </a:t>
            </a:r>
            <a:r>
              <a:rPr lang="en-US" sz="1600" b="1" dirty="0" smtClean="0">
                <a:effectLst/>
              </a:rPr>
              <a:t>(H</a:t>
            </a:r>
            <a:r>
              <a:rPr lang="en-US" sz="1600" b="1" dirty="0" smtClean="0">
                <a:effectLst/>
                <a:sym typeface="Wingdings"/>
              </a:rPr>
              <a:t> </a:t>
            </a:r>
            <a:r>
              <a:rPr lang="en-US" sz="1600" b="1" dirty="0" err="1" smtClean="0">
                <a:effectLst/>
                <a:sym typeface="Wingdings"/>
              </a:rPr>
              <a:t>μμ</a:t>
            </a:r>
            <a:r>
              <a:rPr lang="en-US" sz="1600" b="1" dirty="0" smtClean="0">
                <a:effectLst/>
                <a:sym typeface="Wingdings"/>
              </a:rPr>
              <a:t>, </a:t>
            </a:r>
            <a:r>
              <a:rPr lang="en-US" sz="1600" b="1" dirty="0" err="1" smtClean="0">
                <a:effectLst/>
                <a:sym typeface="Wingdings"/>
              </a:rPr>
              <a:t>ttH</a:t>
            </a:r>
            <a:r>
              <a:rPr lang="en-US" sz="1600" b="1" dirty="0" smtClean="0">
                <a:effectLst/>
                <a:sym typeface="Wingdings"/>
              </a:rPr>
              <a:t> </a:t>
            </a:r>
            <a:r>
              <a:rPr lang="en-US" sz="1600" b="1" dirty="0" err="1" smtClean="0">
                <a:effectLst/>
                <a:sym typeface="Wingdings"/>
              </a:rPr>
              <a:t></a:t>
            </a:r>
            <a:r>
              <a:rPr lang="en-US" sz="1600" b="1" dirty="0" smtClean="0">
                <a:effectLst/>
                <a:sym typeface="Wingdings"/>
              </a:rPr>
              <a:t> </a:t>
            </a:r>
            <a:r>
              <a:rPr lang="en-US" sz="1600" b="1" dirty="0" err="1" smtClean="0">
                <a:effectLst/>
                <a:sym typeface="Wingdings"/>
              </a:rPr>
              <a:t>ttγγ</a:t>
            </a:r>
            <a:r>
              <a:rPr lang="en-US" sz="1600" b="1" dirty="0" smtClean="0">
                <a:effectLst/>
                <a:sym typeface="Wingdings"/>
              </a:rPr>
              <a:t>) </a:t>
            </a:r>
          </a:p>
          <a:p>
            <a:endParaRPr lang="en-US" sz="1600" b="1" dirty="0" smtClean="0">
              <a:effectLst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b="1" dirty="0" smtClean="0">
                <a:effectLst/>
                <a:sym typeface="Wingdings"/>
              </a:rPr>
              <a:t> m</a:t>
            </a:r>
            <a:r>
              <a:rPr lang="en-US" b="1" dirty="0" smtClean="0">
                <a:effectLst/>
              </a:rPr>
              <a:t>ay measure Higgs self couplings to 30% ?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-13277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/>
              <a:t>ATL-PHYS-PUB-2014-</a:t>
            </a:r>
            <a:r>
              <a:rPr lang="es-ES_tradnl" b="1" dirty="0" smtClean="0"/>
              <a:t>019</a:t>
            </a:r>
          </a:p>
          <a:p>
            <a:r>
              <a:rPr lang="es-ES_tradnl" b="1" dirty="0"/>
              <a:t>ATL-PHYS-PUB-2014-016</a:t>
            </a:r>
            <a:endParaRPr lang="en-US" dirty="0"/>
          </a:p>
        </p:txBody>
      </p:sp>
      <p:pic>
        <p:nvPicPr>
          <p:cNvPr id="10" name="Imagen 9" descr="Screen shot 2015-04-08 at 9.43.5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205" y="2591962"/>
            <a:ext cx="1964865" cy="780469"/>
          </a:xfrm>
          <a:prstGeom prst="rect">
            <a:avLst/>
          </a:prstGeom>
        </p:spPr>
      </p:pic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BD07A-EA6C-A84B-8CB5-4E71C019E4B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957" y="-85000"/>
            <a:ext cx="8229600" cy="7192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width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11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561" r="-10561"/>
          <a:stretch>
            <a:fillRect/>
          </a:stretch>
        </p:blipFill>
        <p:spPr>
          <a:xfrm>
            <a:off x="496957" y="3949700"/>
            <a:ext cx="3857487" cy="2796012"/>
          </a:xfrm>
        </p:spPr>
      </p:pic>
      <p:pic>
        <p:nvPicPr>
          <p:cNvPr id="6" name="Imagen 5" descr="fig_12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59" y="3480624"/>
            <a:ext cx="4109177" cy="3265088"/>
          </a:xfrm>
          <a:prstGeom prst="rect">
            <a:avLst/>
          </a:prstGeom>
        </p:spPr>
      </p:pic>
      <p:pic>
        <p:nvPicPr>
          <p:cNvPr id="7" name="Imagen 6" descr="Screen shot 2014-09-18 at 11.02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1" y="246563"/>
            <a:ext cx="2698025" cy="1239337"/>
          </a:xfrm>
          <a:prstGeom prst="rect">
            <a:avLst/>
          </a:prstGeom>
        </p:spPr>
      </p:pic>
      <p:pic>
        <p:nvPicPr>
          <p:cNvPr id="9" name="Imagen 8" descr="Screen shot 2014-09-18 at 11.06.1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058" y="98796"/>
            <a:ext cx="2988242" cy="1326408"/>
          </a:xfrm>
          <a:prstGeom prst="rect">
            <a:avLst/>
          </a:prstGeom>
        </p:spPr>
      </p:pic>
      <p:pic>
        <p:nvPicPr>
          <p:cNvPr id="10" name="Imagen 9" descr="Screen shot 2014-09-18 at 11.08.45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919" y="634275"/>
            <a:ext cx="2559050" cy="397253"/>
          </a:xfrm>
          <a:prstGeom prst="rect">
            <a:avLst/>
          </a:prstGeom>
        </p:spPr>
      </p:pic>
      <p:pic>
        <p:nvPicPr>
          <p:cNvPr id="11" name="Imagen 10" descr="Screen shot 2014-09-18 at 11.08.31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010" y="1509471"/>
            <a:ext cx="2887547" cy="1894953"/>
          </a:xfrm>
          <a:prstGeom prst="rect">
            <a:avLst/>
          </a:prstGeom>
        </p:spPr>
      </p:pic>
      <p:pic>
        <p:nvPicPr>
          <p:cNvPr id="12" name="Imagen 11" descr="Screen shot 2014-09-18 at 11.08.11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57" y="1725371"/>
            <a:ext cx="3450062" cy="217755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901226" y="10512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 i="1" dirty="0" err="1" smtClean="0">
                <a:solidFill>
                  <a:srgbClr val="CCFFCC"/>
                </a:solidFill>
              </a:rPr>
              <a:t>Bounding</a:t>
            </a:r>
            <a:r>
              <a:rPr lang="es-ES_tradnl" b="1" i="1" dirty="0" smtClean="0">
                <a:solidFill>
                  <a:srgbClr val="CCFFCC"/>
                </a:solidFill>
              </a:rPr>
              <a:t> </a:t>
            </a:r>
            <a:r>
              <a:rPr lang="es-ES_tradnl" b="1" i="1" dirty="0" err="1" smtClean="0">
                <a:solidFill>
                  <a:srgbClr val="CCFFCC"/>
                </a:solidFill>
              </a:rPr>
              <a:t>the</a:t>
            </a:r>
            <a:r>
              <a:rPr lang="es-ES_tradnl" b="1" i="1" dirty="0" smtClean="0">
                <a:solidFill>
                  <a:srgbClr val="CCFFCC"/>
                </a:solidFill>
              </a:rPr>
              <a:t> </a:t>
            </a:r>
            <a:r>
              <a:rPr lang="es-ES_tradnl" b="1" i="1" dirty="0" err="1" smtClean="0">
                <a:solidFill>
                  <a:srgbClr val="CCFFCC"/>
                </a:solidFill>
              </a:rPr>
              <a:t>Higgs</a:t>
            </a:r>
            <a:r>
              <a:rPr lang="es-ES_tradnl" b="1" i="1" dirty="0" smtClean="0">
                <a:solidFill>
                  <a:srgbClr val="CCFFCC"/>
                </a:solidFill>
              </a:rPr>
              <a:t> </a:t>
            </a:r>
            <a:r>
              <a:rPr lang="es-ES_tradnl" b="1" i="1" dirty="0" err="1" smtClean="0">
                <a:solidFill>
                  <a:srgbClr val="CCFFCC"/>
                </a:solidFill>
              </a:rPr>
              <a:t>Boson</a:t>
            </a:r>
            <a:r>
              <a:rPr lang="es-ES_tradnl" b="1" i="1" dirty="0" smtClean="0">
                <a:solidFill>
                  <a:srgbClr val="CCFFCC"/>
                </a:solidFill>
              </a:rPr>
              <a:t> </a:t>
            </a:r>
            <a:r>
              <a:rPr lang="es-ES_tradnl" b="1" i="1" dirty="0" err="1" smtClean="0">
                <a:solidFill>
                  <a:srgbClr val="CCFFCC"/>
                </a:solidFill>
              </a:rPr>
              <a:t>Width</a:t>
            </a:r>
            <a:r>
              <a:rPr lang="es-ES_tradnl" b="1" i="1" dirty="0" smtClean="0">
                <a:solidFill>
                  <a:srgbClr val="CCFFCC"/>
                </a:solidFill>
              </a:rPr>
              <a:t> </a:t>
            </a:r>
          </a:p>
          <a:p>
            <a:r>
              <a:rPr lang="es-ES_tradnl" b="1" i="1" dirty="0" err="1" smtClean="0">
                <a:solidFill>
                  <a:srgbClr val="CCFFCC"/>
                </a:solidFill>
              </a:rPr>
              <a:t>Through</a:t>
            </a:r>
            <a:r>
              <a:rPr lang="es-ES_tradnl" b="1" i="1" dirty="0" smtClean="0">
                <a:solidFill>
                  <a:srgbClr val="CCFFCC"/>
                </a:solidFill>
              </a:rPr>
              <a:t> </a:t>
            </a:r>
            <a:r>
              <a:rPr lang="es-ES_tradnl" b="1" i="1" dirty="0" err="1" smtClean="0">
                <a:solidFill>
                  <a:srgbClr val="CCFFCC"/>
                </a:solidFill>
              </a:rPr>
              <a:t>Interferometry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54444" y="1197353"/>
            <a:ext cx="184666" cy="227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246525" y="50165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 </a:t>
            </a:r>
            <a:r>
              <a:rPr lang="en-US" b="1" dirty="0" err="1" smtClean="0"/>
              <a:t>MeV</a:t>
            </a:r>
            <a:r>
              <a:rPr lang="en-US" b="1" dirty="0" smtClean="0"/>
              <a:t>  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1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Portal to DM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18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96" r="-12196"/>
          <a:stretch>
            <a:fillRect/>
          </a:stretch>
        </p:blipFill>
        <p:spPr>
          <a:xfrm>
            <a:off x="-260815" y="816500"/>
            <a:ext cx="4401204" cy="3067954"/>
          </a:xfrm>
        </p:spPr>
      </p:pic>
      <p:pic>
        <p:nvPicPr>
          <p:cNvPr id="5" name="Imagen 4" descr="fig_18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14" y="3946398"/>
            <a:ext cx="3651469" cy="2911602"/>
          </a:xfrm>
          <a:prstGeom prst="rect">
            <a:avLst/>
          </a:prstGeom>
        </p:spPr>
      </p:pic>
      <p:pic>
        <p:nvPicPr>
          <p:cNvPr id="6" name="Imagen 5" descr="fig_19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428" y="899755"/>
            <a:ext cx="4228262" cy="5823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End Part II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i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7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_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09" y="2760914"/>
            <a:ext cx="3167261" cy="3076082"/>
          </a:xfrm>
          <a:prstGeom prst="rect">
            <a:avLst/>
          </a:prstGeom>
        </p:spPr>
      </p:pic>
      <p:pic>
        <p:nvPicPr>
          <p:cNvPr id="4" name="Content Placeholder 3" descr="fig_01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86" r="-15386"/>
          <a:stretch>
            <a:fillRect/>
          </a:stretch>
        </p:blipFill>
        <p:spPr>
          <a:xfrm>
            <a:off x="-236096" y="854838"/>
            <a:ext cx="4140656" cy="2688019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46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Rare Decays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Imagen 4" descr="Screen shot 2013-10-16 at 12.22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123" y="931606"/>
            <a:ext cx="2082786" cy="1899471"/>
          </a:xfrm>
          <a:prstGeom prst="rect">
            <a:avLst/>
          </a:prstGeom>
        </p:spPr>
      </p:pic>
      <p:pic>
        <p:nvPicPr>
          <p:cNvPr id="13" name="Imagen 12" descr="Screen shot 2014-09-10 at 11.43.2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963" y="1082010"/>
            <a:ext cx="1554956" cy="1082079"/>
          </a:xfrm>
          <a:prstGeom prst="rect">
            <a:avLst/>
          </a:prstGeom>
        </p:spPr>
      </p:pic>
      <p:pic>
        <p:nvPicPr>
          <p:cNvPr id="14" name="Imagen 13" descr="Screen shot 2014-09-15 at 11.25.29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123" y="4817433"/>
            <a:ext cx="1184412" cy="101956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682038" y="4729841"/>
            <a:ext cx="4283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+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12270" y="5513529"/>
            <a:ext cx="4283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-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H="1" flipV="1">
            <a:off x="4904537" y="2005181"/>
            <a:ext cx="2263624" cy="825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ig_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9" y="3833324"/>
            <a:ext cx="3605787" cy="25932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08580" y="6057245"/>
            <a:ext cx="333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Data still consistent with no Higgs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in this channel  --- time will tell</a:t>
            </a:r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26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Global Understanding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3 at 6.54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989" r="-7989"/>
          <a:stretch>
            <a:fillRect/>
          </a:stretch>
        </p:blipFill>
        <p:spPr>
          <a:xfrm>
            <a:off x="-205135" y="1089045"/>
            <a:ext cx="9736335" cy="5354609"/>
          </a:xfrm>
        </p:spPr>
      </p:pic>
      <p:sp>
        <p:nvSpPr>
          <p:cNvPr id="3" name="TextBox 2"/>
          <p:cNvSpPr txBox="1"/>
          <p:nvPr/>
        </p:nvSpPr>
        <p:spPr>
          <a:xfrm>
            <a:off x="2907366" y="3776802"/>
            <a:ext cx="45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2676" y="4246730"/>
            <a:ext cx="45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6368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Detailed Study of Couplings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Imagen 5" descr="Screen shot 2014-09-18 at 6.32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05" y="3135826"/>
            <a:ext cx="3802210" cy="525113"/>
          </a:xfrm>
          <a:prstGeom prst="rect">
            <a:avLst/>
          </a:prstGeom>
        </p:spPr>
      </p:pic>
      <p:pic>
        <p:nvPicPr>
          <p:cNvPr id="7" name="Imagen 6" descr="Screen shot 2014-09-18 at 6.33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64" y="4014703"/>
            <a:ext cx="3735251" cy="441804"/>
          </a:xfrm>
          <a:prstGeom prst="rect">
            <a:avLst/>
          </a:prstGeom>
        </p:spPr>
      </p:pic>
      <p:pic>
        <p:nvPicPr>
          <p:cNvPr id="8" name="Imagen 7" descr="Screen shot 2014-09-18 at 6.36.0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0" y="1536173"/>
            <a:ext cx="8686800" cy="1072311"/>
          </a:xfrm>
          <a:prstGeom prst="rect">
            <a:avLst/>
          </a:prstGeom>
        </p:spPr>
      </p:pic>
      <p:pic>
        <p:nvPicPr>
          <p:cNvPr id="10" name="Imagen 9" descr="Screen shot 2014-09-18 at 6.39.3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935" y="5884665"/>
            <a:ext cx="4251108" cy="428098"/>
          </a:xfrm>
          <a:prstGeom prst="rect">
            <a:avLst/>
          </a:prstGeom>
        </p:spPr>
      </p:pic>
      <p:pic>
        <p:nvPicPr>
          <p:cNvPr id="11" name="Imagen 10" descr="Screen shot 2014-09-18 at 6.39.15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04" y="5884665"/>
            <a:ext cx="3759146" cy="486258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88533" y="5001772"/>
            <a:ext cx="398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FFCC"/>
                </a:solidFill>
              </a:rPr>
              <a:t>Taking some assumptions</a:t>
            </a:r>
            <a:endParaRPr lang="en-US" sz="2800" b="1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9669" y="174625"/>
            <a:ext cx="8229600" cy="71669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Couplings</a:t>
            </a:r>
            <a:endParaRPr lang="en-US" b="1" dirty="0">
              <a:solidFill>
                <a:srgbClr val="FFFF00"/>
              </a:solidFill>
            </a:endParaRPr>
          </a:p>
        </p:txBody>
      </p:sp>
      <p:graphicFrame>
        <p:nvGraphicFramePr>
          <p:cNvPr id="137218" name="Object 2"/>
          <p:cNvGraphicFramePr>
            <a:graphicFrameLocks noChangeAspect="1"/>
          </p:cNvGraphicFramePr>
          <p:nvPr/>
        </p:nvGraphicFramePr>
        <p:xfrm>
          <a:off x="6565900" y="1049337"/>
          <a:ext cx="18796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21" name="Ecuación" r:id="rId3" imgW="1016000" imgH="203200" progId="Equation.3">
                  <p:embed/>
                </p:oleObj>
              </mc:Choice>
              <mc:Fallback>
                <p:oleObj name="Ecuación" r:id="rId3" imgW="10160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5900" y="1049337"/>
                        <a:ext cx="1879600" cy="376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446423" y="5607219"/>
            <a:ext cx="47239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Run I: </a:t>
            </a:r>
          </a:p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Within the uncertainty of the data</a:t>
            </a:r>
          </a:p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all looks consistent with a SM Higgs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Screen Shot 2018-09-11 at 09.05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" y="545857"/>
            <a:ext cx="4415255" cy="5804039"/>
          </a:xfrm>
          <a:prstGeom prst="rect">
            <a:avLst/>
          </a:prstGeom>
        </p:spPr>
      </p:pic>
      <p:pic>
        <p:nvPicPr>
          <p:cNvPr id="8" name="Picture 7" descr="Screen Shot 2018-09-11 at 09.05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23" y="1425575"/>
            <a:ext cx="4456901" cy="4181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68" y="27309"/>
            <a:ext cx="1432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PDG 2016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17546</TotalTime>
  <Words>989</Words>
  <Application>Microsoft Macintosh PowerPoint</Application>
  <PresentationFormat>On-screen Show (4:3)</PresentationFormat>
  <Paragraphs>227</Paragraphs>
  <Slides>56</Slides>
  <Notes>5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Tema de Office</vt:lpstr>
      <vt:lpstr>???</vt:lpstr>
      <vt:lpstr>Ecuación</vt:lpstr>
      <vt:lpstr>Equation</vt:lpstr>
      <vt:lpstr>LHC Physics (Higgs II)</vt:lpstr>
      <vt:lpstr>Outline for Part II</vt:lpstr>
      <vt:lpstr>Higgs Couplings to SM </vt:lpstr>
      <vt:lpstr>Higgs Production (LHC) </vt:lpstr>
      <vt:lpstr>Higgs Program in a Glance</vt:lpstr>
      <vt:lpstr>Rare Decays</vt:lpstr>
      <vt:lpstr>Global Understanding</vt:lpstr>
      <vt:lpstr>Detailed Study of Couplings</vt:lpstr>
      <vt:lpstr>Higgs Couplings</vt:lpstr>
      <vt:lpstr>ATLAS &amp; CMS</vt:lpstr>
      <vt:lpstr>Using EFT Lagrangian in Global Fit</vt:lpstr>
      <vt:lpstr>PowerPoint Presentation</vt:lpstr>
      <vt:lpstr>PowerPoint Presentation</vt:lpstr>
      <vt:lpstr>Relative Couplings  to fermions/bosons</vt:lpstr>
      <vt:lpstr>Relative Couplings  to fermions/bosons</vt:lpstr>
      <vt:lpstr>So close to 1… </vt:lpstr>
      <vt:lpstr>So SM like…</vt:lpstr>
      <vt:lpstr>Higgs Couplings vs mass</vt:lpstr>
      <vt:lpstr>Custodial Symmetry (W/Z ratio))</vt:lpstr>
      <vt:lpstr>New Physics in Loops ?</vt:lpstr>
      <vt:lpstr>Going differential…</vt:lpstr>
      <vt:lpstr>Going differential…</vt:lpstr>
      <vt:lpstr>Higgs Mass</vt:lpstr>
      <vt:lpstr>Higgs width</vt:lpstr>
      <vt:lpstr>Off-Shell Higgs</vt:lpstr>
      <vt:lpstr>Higgs width results</vt:lpstr>
      <vt:lpstr>Invisibly decaying Higgs </vt:lpstr>
      <vt:lpstr>Remember Z width..</vt:lpstr>
      <vt:lpstr>Invisible Higgs (Run I)</vt:lpstr>
      <vt:lpstr>Invisible Higgs</vt:lpstr>
      <vt:lpstr>Evidence for Dark Matter</vt:lpstr>
      <vt:lpstr>Higgs Portal</vt:lpstr>
      <vt:lpstr>Higgs Portal</vt:lpstr>
      <vt:lpstr>The BEH Mechanism</vt:lpstr>
      <vt:lpstr>Higgs mass and Vacuum Stability</vt:lpstr>
      <vt:lpstr>Higgs vs Vacuum Stability </vt:lpstr>
      <vt:lpstr>Hierarchy Problem</vt:lpstr>
      <vt:lpstr>PowerPoint Presentation</vt:lpstr>
      <vt:lpstr>SuperSymmetry in 30"</vt:lpstr>
      <vt:lpstr>Hard to believe in SUSY if the Higgs sector stays with just h0</vt:lpstr>
      <vt:lpstr>MSSM Higgs</vt:lpstr>
      <vt:lpstr>MSSM Neutral Higgs</vt:lpstr>
      <vt:lpstr>MSSM Neutral Higgs</vt:lpstr>
      <vt:lpstr>MSSM Higgs </vt:lpstr>
      <vt:lpstr>H+  cs</vt:lpstr>
      <vt:lpstr>H+  t n</vt:lpstr>
      <vt:lpstr>X  HH ( bbbb)</vt:lpstr>
      <vt:lpstr>X  HH (gg bb)</vt:lpstr>
      <vt:lpstr>LHC BEYOND RUN I+II</vt:lpstr>
      <vt:lpstr>LHC Plan </vt:lpstr>
      <vt:lpstr>Higgs signal strength</vt:lpstr>
      <vt:lpstr>Higgs Couplings</vt:lpstr>
      <vt:lpstr>LHC-HL prospects</vt:lpstr>
      <vt:lpstr>Higgs width</vt:lpstr>
      <vt:lpstr>Higgs Portal to DM</vt:lpstr>
      <vt:lpstr>End Part II</vt:lpstr>
    </vt:vector>
  </TitlesOfParts>
  <Company>ifae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 martinez</dc:creator>
  <cp:lastModifiedBy>Mario Martinez Perez</cp:lastModifiedBy>
  <cp:revision>263</cp:revision>
  <dcterms:created xsi:type="dcterms:W3CDTF">2015-07-22T06:13:56Z</dcterms:created>
  <dcterms:modified xsi:type="dcterms:W3CDTF">2022-09-08T07:50:07Z</dcterms:modified>
</cp:coreProperties>
</file>